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Lst>
  <p:notesMasterIdLst>
    <p:notesMasterId r:id="rId29"/>
  </p:notesMasterIdLst>
  <p:sldIdLst>
    <p:sldId id="279" r:id="rId2"/>
    <p:sldId id="278" r:id="rId3"/>
    <p:sldId id="277" r:id="rId4"/>
    <p:sldId id="276" r:id="rId5"/>
    <p:sldId id="275" r:id="rId6"/>
    <p:sldId id="290" r:id="rId7"/>
    <p:sldId id="291" r:id="rId8"/>
    <p:sldId id="292" r:id="rId9"/>
    <p:sldId id="271" r:id="rId10"/>
    <p:sldId id="270" r:id="rId11"/>
    <p:sldId id="269" r:id="rId12"/>
    <p:sldId id="268" r:id="rId13"/>
    <p:sldId id="267" r:id="rId14"/>
    <p:sldId id="281" r:id="rId15"/>
    <p:sldId id="280" r:id="rId16"/>
    <p:sldId id="266" r:id="rId17"/>
    <p:sldId id="265" r:id="rId18"/>
    <p:sldId id="264" r:id="rId19"/>
    <p:sldId id="263" r:id="rId20"/>
    <p:sldId id="294" r:id="rId21"/>
    <p:sldId id="262" r:id="rId22"/>
    <p:sldId id="261" r:id="rId23"/>
    <p:sldId id="260" r:id="rId24"/>
    <p:sldId id="258" r:id="rId25"/>
    <p:sldId id="257" r:id="rId26"/>
    <p:sldId id="282" r:id="rId27"/>
    <p:sldId id="284" r:id="rId28"/>
  </p:sldIdLst>
  <p:sldSz cx="5327650" cy="7559675"/>
  <p:notesSz cx="6858000" cy="9144000"/>
  <p:embeddedFontLst>
    <p:embeddedFont>
      <p:font typeface="Calibri" panose="020F0502020204030204" pitchFamily="34" charset="0"/>
      <p:regular r:id="rId30"/>
      <p:bold r:id="rId31"/>
      <p:italic r:id="rId32"/>
      <p:boldItalic r:id="rId33"/>
    </p:embeddedFont>
    <p:embeddedFont>
      <p:font typeface="Helvetica Neue" panose="020B060402020202020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B2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815CA5-7BC4-B6DE-E04D-7E324849E7AD}" v="2" dt="2023-07-04T12:49:25.693"/>
    <p1510:client id="{796BAB38-62BF-58A5-631D-A834254AD829}" v="24" dt="2023-07-06T19:18:46.381"/>
    <p1510:client id="{5E452AB7-B5A8-0C67-C4FA-1A1AD82A5DE8}" v="225" dt="2023-07-07T12:13:29.703"/>
    <p1510:client id="{05D4DE66-6047-E0E5-9BC6-DDAFB193122E}" v="10" dt="2023-07-07T13:23:33.347"/>
    <p1510:client id="{07FE5007-944D-3E81-58A7-81806AFA1F94}" v="1" dt="2023-07-10T08:59:42.555"/>
    <p1510:client id="{101A736C-B664-5291-31AD-F112153881FC}" v="26" dt="2023-07-17T08:28:00.829"/>
    <p1510:client id="{183C603F-332F-4041-BE65-E13B742AE0F2}" v="4" dt="2023-07-05T08:27:20.337"/>
    <p1510:client id="{282FA8C7-E3E6-A499-79CC-BD4AACD0236D}" v="30" dt="2023-07-06T15:19:02.034"/>
    <p1510:client id="{29C5EC04-D68D-D8B5-E9BF-28D992BCBEE8}" v="28" dt="2023-07-07T11:11:42.930"/>
    <p1510:client id="{2896EAF8-1221-3E6B-7F63-E6EC0A9E96A2}" v="5" dt="2023-07-17T08:26:30.506"/>
    <p1510:client id="{E39A779B-76E5-D394-0EAF-D53435327110}" v="3" dt="2023-07-10T13:15:47.193"/>
    <p1510:client id="{3E7D3D8A-A513-D0D9-9003-7D72CCF631F6}" v="726" dt="2023-07-07T12:00:45.699"/>
    <p1510:client id="{B0A38629-A8FD-4DBB-3E72-DD2BF71AED77}" v="78" dt="2023-07-10T14:15:19.991"/>
    <p1510:client id="{4EE81A87-1FBF-1752-31DE-BC91520742CC}" v="3" dt="2023-07-04T12:43:31.176"/>
    <p1510:client id="{90F9D628-3908-8C5C-789E-96FD3CB007A3}" v="485" dt="2023-07-14T12:12:07.417"/>
    <p1510:client id="{4EFFEC9A-181D-461A-B234-E1E8FDE3500F}" v="1" dt="2023-07-06T10:44:17.243"/>
    <p1510:client id="{679598E7-577F-83A0-AC67-72057F991044}" v="105" dt="2023-07-07T12:25:59.822"/>
    <p1510:client id="{6986F425-5B5B-DAD7-CFF7-37F994D77225}" v="48" dt="2023-07-04T13:22:10.049"/>
    <p1510:client id="{8291CD30-55F2-5264-874B-F33D7F6C9476}" v="270" dt="2023-07-06T06:38:10.546"/>
    <p1510:client id="{842CB7A1-DFAB-DEF2-C639-3861F7A82ACF}" v="2" dt="2023-07-10T11:03:16.490"/>
    <p1510:client id="{8AADD477-6BF8-5F5E-2DC2-8C7AD30FF751}" v="218" dt="2023-07-17T09:32:52.760"/>
    <p1510:client id="{8C14A5E9-C57D-1589-9E59-D492A698B758}" v="81" dt="2023-07-04T13:24:51.546"/>
    <p1510:client id="{A99C06ED-FB3B-515B-AD4C-94A002B20965}" v="68" dt="2023-07-07T12:19:00.101"/>
    <p1510:client id="{C56C737B-9870-A6EC-BA33-5E62775B64D0}" v="73" dt="2023-07-17T09:46:03.816"/>
    <p1510:client id="{D07991F9-05D4-CEFF-6A29-A61B6E7E5E64}" v="20" dt="2023-07-06T14:47:26.497"/>
    <p1510:client id="{D6537C2A-B28B-4BE5-8ACB-4381C402446A}" v="11" dt="2023-07-07T13:35:09.522"/>
    <p1510:client id="{DCF8B4FD-F7B7-59A9-C8EE-8172306573BF}" v="40" dt="2023-07-09T20:57:19.497"/>
    <p1510:client id="{EC2B677B-D773-D175-8645-8564AE36E3D8}" v="15" dt="2023-07-11T13:39:20.919"/>
    <p1510:client id="{EEBAE8FE-E27A-3FDB-8AB9-B32C3494F860}" v="269" dt="2023-07-06T19:14:50.427"/>
  </p1510:revLst>
</p1510:revInfo>
</file>

<file path=ppt/tableStyles.xml><?xml version="1.0" encoding="utf-8"?>
<a:tblStyleLst xmlns:a="http://schemas.openxmlformats.org/drawingml/2006/main" def="{9828732B-32B9-41A6-9694-54D75B4E457C}">
  <a:tblStyle styleId="{9828732B-32B9-41A6-9694-54D75B4E457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69268C6-5E0E-40FA-9755-421D21E1440E}"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2064" y="-8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5.fntdata"/><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20686" y="685800"/>
            <a:ext cx="24165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1pPr>
            <a:lvl2pPr marL="914400" marR="0" lvl="1"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5pPr>
            <a:lvl6pPr marL="2743200" marR="0" lvl="5"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6pPr>
            <a:lvl7pPr marL="3200400" marR="0" lvl="6"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7pPr>
            <a:lvl8pPr marL="3657600" marR="0" lvl="7"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8pPr>
            <a:lvl9pPr marL="4114800" marR="0" lvl="8"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g2044e3b4989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 name="Google Shape;39;g2044e3b4989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1caaaffe34_1_8: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1caaaffe34_1_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21c8230843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21c8230843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21c8230843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21c8230843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9977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227e3a5d08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227e3a5d08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1ce8c592a4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1ce8c592a4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8349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21c8230843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21c8230843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3142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220672ee70_0_6: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220672ee70_0_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220672ee70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220672ee70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f9a2d1f8de_1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f9a2d1f8de_1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1caaaffe34_0_1: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1caaaffe34_0_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g2044e3b4989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 name="Google Shape;39;g2044e3b4989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3958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1caaaffe34_0_1: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1caaaffe34_0_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4100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164b2be614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164b2be614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164b2be614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164b2be614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5541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22686e803f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22686e803f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21c8230843_0_6: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21c8230843_0_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1ce8c592a4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1ce8c592a4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1ce8c592a4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1ce8c592a4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13621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1ce8c592a4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1ce8c592a4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7749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20522d4815b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 name="Google Shape;45;g20522d4815b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2046bfe3ca4_0_28: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 name="Google Shape;51;g2046bfe3ca4_0_2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204523da4a2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204523da4a2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204523da4a2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204523da4a2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7594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204523da4a2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204523da4a2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0146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204523da4a2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204523da4a2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4570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16a8f33017_0_0:notes"/>
          <p:cNvSpPr>
            <a:spLocks noGrp="1" noRot="1" noChangeAspect="1"/>
          </p:cNvSpPr>
          <p:nvPr>
            <p:ph type="sldImg" idx="2"/>
          </p:nvPr>
        </p:nvSpPr>
        <p:spPr>
          <a:xfrm>
            <a:off x="2220913" y="685800"/>
            <a:ext cx="24161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16a8f33017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9AB79E-F422-4F3A-8558-CE99FC49C6F4}"/>
              </a:ext>
            </a:extLst>
          </p:cNvPr>
          <p:cNvSpPr>
            <a:spLocks noGrp="1"/>
          </p:cNvSpPr>
          <p:nvPr>
            <p:ph type="dt" sz="half" idx="10"/>
          </p:nvPr>
        </p:nvSpPr>
        <p:spPr>
          <a:xfrm>
            <a:off x="366276" y="7006699"/>
            <a:ext cx="1198721" cy="402483"/>
          </a:xfrm>
          <a:prstGeom prst="rect">
            <a:avLst/>
          </a:prstGeom>
        </p:spPr>
        <p:txBody>
          <a:bodyPr/>
          <a:lstStyle/>
          <a:p>
            <a:fld id="{D5FD5E06-E025-41B6-86E3-57B554FDCD97}" type="datetimeFigureOut">
              <a:rPr lang="en-GB" smtClean="0"/>
              <a:t>19/11/2024</a:t>
            </a:fld>
            <a:endParaRPr lang="en-GB"/>
          </a:p>
        </p:txBody>
      </p:sp>
      <p:sp>
        <p:nvSpPr>
          <p:cNvPr id="3" name="Footer Placeholder 2">
            <a:extLst>
              <a:ext uri="{FF2B5EF4-FFF2-40B4-BE49-F238E27FC236}">
                <a16:creationId xmlns:a16="http://schemas.microsoft.com/office/drawing/2014/main" id="{C0FE4868-33BA-4123-9310-4107F908ED3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7FCB5EB-68BD-41B9-A747-C7E05080E2CC}"/>
              </a:ext>
            </a:extLst>
          </p:cNvPr>
          <p:cNvSpPr>
            <a:spLocks noGrp="1"/>
          </p:cNvSpPr>
          <p:nvPr>
            <p:ph type="sldNum" sz="quarter" idx="12"/>
          </p:nvPr>
        </p:nvSpPr>
        <p:spPr>
          <a:xfrm>
            <a:off x="3762653" y="7006699"/>
            <a:ext cx="1198721" cy="402483"/>
          </a:xfrm>
          <a:prstGeom prst="rect">
            <a:avLst/>
          </a:prstGeom>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944943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667502" y="186372"/>
            <a:ext cx="4585163" cy="789300"/>
          </a:xfrm>
          <a:prstGeom prst="rect">
            <a:avLst/>
          </a:prstGeom>
          <a:noFill/>
          <a:ln>
            <a:noFill/>
          </a:ln>
        </p:spPr>
        <p:txBody>
          <a:bodyPr spcFirstLastPara="1" wrap="square" lIns="48600" tIns="24300" rIns="48600" bIns="24300" anchor="ctr" anchorCtr="0">
            <a:normAutofit/>
          </a:bodyPr>
          <a:lstStyle>
            <a:lvl1pPr lvl="0" algn="l">
              <a:lnSpc>
                <a:spcPct val="90000"/>
              </a:lnSpc>
              <a:spcBef>
                <a:spcPts val="0"/>
              </a:spcBef>
              <a:spcAft>
                <a:spcPts val="0"/>
              </a:spcAft>
              <a:buClr>
                <a:schemeClr val="dk1"/>
              </a:buClr>
              <a:buSzPts val="3200"/>
              <a:buNone/>
              <a:defRPr sz="32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8" name="Google Shape;18;p3"/>
          <p:cNvSpPr txBox="1">
            <a:spLocks noGrp="1"/>
          </p:cNvSpPr>
          <p:nvPr>
            <p:ph type="body" idx="1"/>
          </p:nvPr>
        </p:nvSpPr>
        <p:spPr>
          <a:xfrm>
            <a:off x="667511" y="1066950"/>
            <a:ext cx="4585163" cy="5919066"/>
          </a:xfrm>
          <a:prstGeom prst="rect">
            <a:avLst/>
          </a:prstGeom>
          <a:noFill/>
          <a:ln>
            <a:noFill/>
          </a:ln>
        </p:spPr>
        <p:txBody>
          <a:bodyPr spcFirstLastPara="1" wrap="square" lIns="48600" tIns="24300" rIns="48600" bIns="24300" anchor="t" anchorCtr="0">
            <a:normAutofit/>
          </a:bodyPr>
          <a:lstStyle>
            <a:lvl1pPr marL="457200" lvl="0" indent="-292100" algn="l" rtl="0">
              <a:lnSpc>
                <a:spcPct val="90000"/>
              </a:lnSpc>
              <a:spcBef>
                <a:spcPts val="500"/>
              </a:spcBef>
              <a:spcAft>
                <a:spcPts val="0"/>
              </a:spcAft>
              <a:buClr>
                <a:schemeClr val="dk1"/>
              </a:buClr>
              <a:buSzPts val="1000"/>
              <a:buChar char="•"/>
              <a:defRPr/>
            </a:lvl1pPr>
            <a:lvl2pPr marL="914400" lvl="1" indent="-292100" algn="l" rtl="0">
              <a:lnSpc>
                <a:spcPct val="90000"/>
              </a:lnSpc>
              <a:spcBef>
                <a:spcPts val="300"/>
              </a:spcBef>
              <a:spcAft>
                <a:spcPts val="0"/>
              </a:spcAft>
              <a:buClr>
                <a:schemeClr val="dk1"/>
              </a:buClr>
              <a:buSzPts val="1000"/>
              <a:buChar char="•"/>
              <a:defRPr/>
            </a:lvl2pPr>
            <a:lvl3pPr marL="1371600" lvl="2" indent="-292100" algn="l" rtl="0">
              <a:lnSpc>
                <a:spcPct val="90000"/>
              </a:lnSpc>
              <a:spcBef>
                <a:spcPts val="300"/>
              </a:spcBef>
              <a:spcAft>
                <a:spcPts val="0"/>
              </a:spcAft>
              <a:buClr>
                <a:schemeClr val="dk1"/>
              </a:buClr>
              <a:buSzPts val="1000"/>
              <a:buChar char="•"/>
              <a:defRPr/>
            </a:lvl3pPr>
            <a:lvl4pPr marL="1828800" lvl="3" indent="-292100" algn="l" rtl="0">
              <a:lnSpc>
                <a:spcPct val="90000"/>
              </a:lnSpc>
              <a:spcBef>
                <a:spcPts val="300"/>
              </a:spcBef>
              <a:spcAft>
                <a:spcPts val="0"/>
              </a:spcAft>
              <a:buClr>
                <a:schemeClr val="dk1"/>
              </a:buClr>
              <a:buSzPts val="1000"/>
              <a:buChar char="•"/>
              <a:defRPr/>
            </a:lvl4pPr>
            <a:lvl5pPr marL="2286000" lvl="4" indent="-292100" algn="l" rtl="0">
              <a:lnSpc>
                <a:spcPct val="90000"/>
              </a:lnSpc>
              <a:spcBef>
                <a:spcPts val="300"/>
              </a:spcBef>
              <a:spcAft>
                <a:spcPts val="0"/>
              </a:spcAft>
              <a:buClr>
                <a:schemeClr val="dk1"/>
              </a:buClr>
              <a:buSzPts val="1000"/>
              <a:buChar char="•"/>
              <a:defRPr/>
            </a:lvl5pPr>
            <a:lvl6pPr marL="2743200" lvl="5" indent="-292100" algn="l" rtl="0">
              <a:lnSpc>
                <a:spcPct val="90000"/>
              </a:lnSpc>
              <a:spcBef>
                <a:spcPts val="300"/>
              </a:spcBef>
              <a:spcAft>
                <a:spcPts val="0"/>
              </a:spcAft>
              <a:buClr>
                <a:schemeClr val="dk1"/>
              </a:buClr>
              <a:buSzPts val="1000"/>
              <a:buChar char="•"/>
              <a:defRPr/>
            </a:lvl6pPr>
            <a:lvl7pPr marL="3200400" lvl="6" indent="-292100" algn="l" rtl="0">
              <a:lnSpc>
                <a:spcPct val="90000"/>
              </a:lnSpc>
              <a:spcBef>
                <a:spcPts val="300"/>
              </a:spcBef>
              <a:spcAft>
                <a:spcPts val="0"/>
              </a:spcAft>
              <a:buClr>
                <a:schemeClr val="dk1"/>
              </a:buClr>
              <a:buSzPts val="1000"/>
              <a:buChar char="•"/>
              <a:defRPr/>
            </a:lvl7pPr>
            <a:lvl8pPr marL="3657600" lvl="7" indent="-292100" algn="l" rtl="0">
              <a:lnSpc>
                <a:spcPct val="90000"/>
              </a:lnSpc>
              <a:spcBef>
                <a:spcPts val="300"/>
              </a:spcBef>
              <a:spcAft>
                <a:spcPts val="0"/>
              </a:spcAft>
              <a:buClr>
                <a:schemeClr val="dk1"/>
              </a:buClr>
              <a:buSzPts val="1000"/>
              <a:buChar char="•"/>
              <a:defRPr/>
            </a:lvl8pPr>
            <a:lvl9pPr marL="4114800" lvl="8" indent="-292100" algn="l" rtl="0">
              <a:lnSpc>
                <a:spcPct val="90000"/>
              </a:lnSpc>
              <a:spcBef>
                <a:spcPts val="300"/>
              </a:spcBef>
              <a:spcAft>
                <a:spcPts val="0"/>
              </a:spcAft>
              <a:buClr>
                <a:schemeClr val="dk1"/>
              </a:buClr>
              <a:buSzPts val="1000"/>
              <a:buChar char="•"/>
              <a:defRPr/>
            </a:lvl9pPr>
          </a:lstStyle>
          <a:p>
            <a:endParaRPr/>
          </a:p>
        </p:txBody>
      </p:sp>
      <p:sp>
        <p:nvSpPr>
          <p:cNvPr id="5" name="Footer Placeholder 4">
            <a:extLst>
              <a:ext uri="{FF2B5EF4-FFF2-40B4-BE49-F238E27FC236}">
                <a16:creationId xmlns:a16="http://schemas.microsoft.com/office/drawing/2014/main" id="{C6F73835-7FDF-4CD3-A300-364E68383D76}"/>
              </a:ext>
            </a:extLst>
          </p:cNvPr>
          <p:cNvSpPr txBox="1">
            <a:spLocks/>
          </p:cNvSpPr>
          <p:nvPr userDrawn="1"/>
        </p:nvSpPr>
        <p:spPr>
          <a:xfrm>
            <a:off x="0" y="7006699"/>
            <a:ext cx="5327650" cy="552976"/>
          </a:xfrm>
          <a:prstGeom prst="rect">
            <a:avLst/>
          </a:prstGeom>
          <a:gradFill>
            <a:gsLst>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chor="ctr"/>
          <a:lstStyle>
            <a:defPPr>
              <a:defRPr lang="en-US"/>
            </a:defPPr>
            <a:lvl1pPr marL="0" algn="ctr" defTabSz="914400" rtl="0" eaLnBrk="1" latinLnBrk="0" hangingPunct="1">
              <a:defRPr sz="2800" b="1" i="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i="0">
                <a:solidFill>
                  <a:schemeClr val="bg1"/>
                </a:solidFill>
              </a:rPr>
              <a:t>“Be the best you can be”</a:t>
            </a:r>
          </a:p>
        </p:txBody>
      </p:sp>
      <p:pic>
        <p:nvPicPr>
          <p:cNvPr id="3" name="Picture 2" descr="A picture containing circle, symbol, graphics, logo&#10;&#10;Description automatically generated">
            <a:extLst>
              <a:ext uri="{FF2B5EF4-FFF2-40B4-BE49-F238E27FC236}">
                <a16:creationId xmlns:a16="http://schemas.microsoft.com/office/drawing/2014/main" id="{13B59FFC-60F2-FFAC-8EC5-97D861765FCC}"/>
              </a:ext>
            </a:extLst>
          </p:cNvPr>
          <p:cNvPicPr>
            <a:picLocks noChangeAspect="1"/>
          </p:cNvPicPr>
          <p:nvPr userDrawn="1"/>
        </p:nvPicPr>
        <p:blipFill>
          <a:blip r:embed="rId2"/>
          <a:stretch>
            <a:fillRect/>
          </a:stretch>
        </p:blipFill>
        <p:spPr>
          <a:xfrm>
            <a:off x="80355" y="7041996"/>
            <a:ext cx="482381" cy="482381"/>
          </a:xfrm>
          <a:prstGeom prst="rect">
            <a:avLst/>
          </a:prstGeom>
        </p:spPr>
      </p:pic>
    </p:spTree>
    <p:extLst>
      <p:ext uri="{BB962C8B-B14F-4D97-AF65-F5344CB8AC3E}">
        <p14:creationId xmlns:p14="http://schemas.microsoft.com/office/powerpoint/2010/main" val="188782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667502" y="186372"/>
            <a:ext cx="4585163" cy="789300"/>
          </a:xfrm>
          <a:prstGeom prst="rect">
            <a:avLst/>
          </a:prstGeom>
          <a:noFill/>
          <a:ln>
            <a:noFill/>
          </a:ln>
        </p:spPr>
        <p:txBody>
          <a:bodyPr spcFirstLastPara="1" wrap="square" lIns="48600" tIns="24300" rIns="48600" bIns="24300" anchor="ctr" anchorCtr="0">
            <a:normAutofit/>
          </a:bodyPr>
          <a:lstStyle>
            <a:lvl1pPr lvl="0" algn="l">
              <a:lnSpc>
                <a:spcPct val="90000"/>
              </a:lnSpc>
              <a:spcBef>
                <a:spcPts val="0"/>
              </a:spcBef>
              <a:spcAft>
                <a:spcPts val="0"/>
              </a:spcAft>
              <a:buClr>
                <a:schemeClr val="dk1"/>
              </a:buClr>
              <a:buSzPts val="3200"/>
              <a:buNone/>
              <a:defRPr sz="32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8" name="Google Shape;18;p3"/>
          <p:cNvSpPr txBox="1">
            <a:spLocks noGrp="1"/>
          </p:cNvSpPr>
          <p:nvPr>
            <p:ph type="body" idx="1"/>
          </p:nvPr>
        </p:nvSpPr>
        <p:spPr>
          <a:xfrm>
            <a:off x="667511" y="1066950"/>
            <a:ext cx="4585163" cy="5919066"/>
          </a:xfrm>
          <a:prstGeom prst="rect">
            <a:avLst/>
          </a:prstGeom>
          <a:noFill/>
          <a:ln>
            <a:noFill/>
          </a:ln>
        </p:spPr>
        <p:txBody>
          <a:bodyPr spcFirstLastPara="1" wrap="square" lIns="48600" tIns="24300" rIns="48600" bIns="24300" anchor="t" anchorCtr="0">
            <a:normAutofit/>
          </a:bodyPr>
          <a:lstStyle>
            <a:lvl1pPr marL="457200" lvl="0" indent="-292100" algn="l" rtl="0">
              <a:lnSpc>
                <a:spcPct val="90000"/>
              </a:lnSpc>
              <a:spcBef>
                <a:spcPts val="500"/>
              </a:spcBef>
              <a:spcAft>
                <a:spcPts val="0"/>
              </a:spcAft>
              <a:buClr>
                <a:schemeClr val="dk1"/>
              </a:buClr>
              <a:buSzPts val="1000"/>
              <a:buChar char="•"/>
              <a:defRPr/>
            </a:lvl1pPr>
            <a:lvl2pPr marL="914400" lvl="1" indent="-292100" algn="l" rtl="0">
              <a:lnSpc>
                <a:spcPct val="90000"/>
              </a:lnSpc>
              <a:spcBef>
                <a:spcPts val="300"/>
              </a:spcBef>
              <a:spcAft>
                <a:spcPts val="0"/>
              </a:spcAft>
              <a:buClr>
                <a:schemeClr val="dk1"/>
              </a:buClr>
              <a:buSzPts val="1000"/>
              <a:buChar char="•"/>
              <a:defRPr/>
            </a:lvl2pPr>
            <a:lvl3pPr marL="1371600" lvl="2" indent="-292100" algn="l" rtl="0">
              <a:lnSpc>
                <a:spcPct val="90000"/>
              </a:lnSpc>
              <a:spcBef>
                <a:spcPts val="300"/>
              </a:spcBef>
              <a:spcAft>
                <a:spcPts val="0"/>
              </a:spcAft>
              <a:buClr>
                <a:schemeClr val="dk1"/>
              </a:buClr>
              <a:buSzPts val="1000"/>
              <a:buChar char="•"/>
              <a:defRPr/>
            </a:lvl3pPr>
            <a:lvl4pPr marL="1828800" lvl="3" indent="-292100" algn="l" rtl="0">
              <a:lnSpc>
                <a:spcPct val="90000"/>
              </a:lnSpc>
              <a:spcBef>
                <a:spcPts val="300"/>
              </a:spcBef>
              <a:spcAft>
                <a:spcPts val="0"/>
              </a:spcAft>
              <a:buClr>
                <a:schemeClr val="dk1"/>
              </a:buClr>
              <a:buSzPts val="1000"/>
              <a:buChar char="•"/>
              <a:defRPr/>
            </a:lvl4pPr>
            <a:lvl5pPr marL="2286000" lvl="4" indent="-292100" algn="l" rtl="0">
              <a:lnSpc>
                <a:spcPct val="90000"/>
              </a:lnSpc>
              <a:spcBef>
                <a:spcPts val="300"/>
              </a:spcBef>
              <a:spcAft>
                <a:spcPts val="0"/>
              </a:spcAft>
              <a:buClr>
                <a:schemeClr val="dk1"/>
              </a:buClr>
              <a:buSzPts val="1000"/>
              <a:buChar char="•"/>
              <a:defRPr/>
            </a:lvl5pPr>
            <a:lvl6pPr marL="2743200" lvl="5" indent="-292100" algn="l" rtl="0">
              <a:lnSpc>
                <a:spcPct val="90000"/>
              </a:lnSpc>
              <a:spcBef>
                <a:spcPts val="300"/>
              </a:spcBef>
              <a:spcAft>
                <a:spcPts val="0"/>
              </a:spcAft>
              <a:buClr>
                <a:schemeClr val="dk1"/>
              </a:buClr>
              <a:buSzPts val="1000"/>
              <a:buChar char="•"/>
              <a:defRPr/>
            </a:lvl6pPr>
            <a:lvl7pPr marL="3200400" lvl="6" indent="-292100" algn="l" rtl="0">
              <a:lnSpc>
                <a:spcPct val="90000"/>
              </a:lnSpc>
              <a:spcBef>
                <a:spcPts val="300"/>
              </a:spcBef>
              <a:spcAft>
                <a:spcPts val="0"/>
              </a:spcAft>
              <a:buClr>
                <a:schemeClr val="dk1"/>
              </a:buClr>
              <a:buSzPts val="1000"/>
              <a:buChar char="•"/>
              <a:defRPr/>
            </a:lvl7pPr>
            <a:lvl8pPr marL="3657600" lvl="7" indent="-292100" algn="l" rtl="0">
              <a:lnSpc>
                <a:spcPct val="90000"/>
              </a:lnSpc>
              <a:spcBef>
                <a:spcPts val="300"/>
              </a:spcBef>
              <a:spcAft>
                <a:spcPts val="0"/>
              </a:spcAft>
              <a:buClr>
                <a:schemeClr val="dk1"/>
              </a:buClr>
              <a:buSzPts val="1000"/>
              <a:buChar char="•"/>
              <a:defRPr/>
            </a:lvl8pPr>
            <a:lvl9pPr marL="4114800" lvl="8" indent="-292100" algn="l" rtl="0">
              <a:lnSpc>
                <a:spcPct val="90000"/>
              </a:lnSpc>
              <a:spcBef>
                <a:spcPts val="300"/>
              </a:spcBef>
              <a:spcAft>
                <a:spcPts val="0"/>
              </a:spcAft>
              <a:buClr>
                <a:schemeClr val="dk1"/>
              </a:buClr>
              <a:buSzPts val="1000"/>
              <a:buChar char="•"/>
              <a:defRPr/>
            </a:lvl9pPr>
          </a:lstStyle>
          <a:p>
            <a:endParaRPr/>
          </a:p>
        </p:txBody>
      </p:sp>
      <p:sp>
        <p:nvSpPr>
          <p:cNvPr id="5" name="Footer Placeholder 4">
            <a:extLst>
              <a:ext uri="{FF2B5EF4-FFF2-40B4-BE49-F238E27FC236}">
                <a16:creationId xmlns:a16="http://schemas.microsoft.com/office/drawing/2014/main" id="{C6F73835-7FDF-4CD3-A300-364E68383D76}"/>
              </a:ext>
            </a:extLst>
          </p:cNvPr>
          <p:cNvSpPr txBox="1">
            <a:spLocks/>
          </p:cNvSpPr>
          <p:nvPr userDrawn="1"/>
        </p:nvSpPr>
        <p:spPr>
          <a:xfrm>
            <a:off x="0" y="7006699"/>
            <a:ext cx="5327650" cy="552976"/>
          </a:xfrm>
          <a:prstGeom prst="rect">
            <a:avLst/>
          </a:prstGeom>
          <a:gradFill>
            <a:gsLst>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chor="ctr"/>
          <a:lstStyle>
            <a:defPPr>
              <a:defRPr lang="en-US"/>
            </a:defPPr>
            <a:lvl1pPr marL="0" algn="ctr" defTabSz="914400" rtl="0" eaLnBrk="1" latinLnBrk="0" hangingPunct="1">
              <a:defRPr sz="2800" b="1" i="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i="0">
                <a:solidFill>
                  <a:schemeClr val="bg1"/>
                </a:solidFill>
              </a:rPr>
              <a:t>“Be the best you can be”</a:t>
            </a:r>
          </a:p>
        </p:txBody>
      </p:sp>
    </p:spTree>
    <p:extLst>
      <p:ext uri="{BB962C8B-B14F-4D97-AF65-F5344CB8AC3E}">
        <p14:creationId xmlns:p14="http://schemas.microsoft.com/office/powerpoint/2010/main" val="1887822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62A00F-E549-47B5-8BA7-CDF7E547F510}"/>
              </a:ext>
            </a:extLst>
          </p:cNvPr>
          <p:cNvSpPr>
            <a:spLocks noGrp="1"/>
          </p:cNvSpPr>
          <p:nvPr>
            <p:ph type="title"/>
          </p:nvPr>
        </p:nvSpPr>
        <p:spPr>
          <a:xfrm>
            <a:off x="777240" y="402483"/>
            <a:ext cx="4184134" cy="146118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3D082B-EFCF-4070-9B10-A22C9B2B1C96}"/>
              </a:ext>
            </a:extLst>
          </p:cNvPr>
          <p:cNvSpPr>
            <a:spLocks noGrp="1"/>
          </p:cNvSpPr>
          <p:nvPr>
            <p:ph type="body" idx="1"/>
          </p:nvPr>
        </p:nvSpPr>
        <p:spPr>
          <a:xfrm>
            <a:off x="777240" y="2012413"/>
            <a:ext cx="4184134" cy="49942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181970EA-8612-460A-A746-CB7D83DB1E1E}"/>
              </a:ext>
            </a:extLst>
          </p:cNvPr>
          <p:cNvSpPr>
            <a:spLocks noGrp="1"/>
          </p:cNvSpPr>
          <p:nvPr>
            <p:ph type="ftr" sz="quarter" idx="3"/>
          </p:nvPr>
        </p:nvSpPr>
        <p:spPr>
          <a:xfrm>
            <a:off x="0" y="7006699"/>
            <a:ext cx="5327650" cy="552976"/>
          </a:xfrm>
          <a:prstGeom prst="rect">
            <a:avLst/>
          </a:prstGeom>
          <a:gradFill>
            <a:gsLst>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chor="ctr"/>
          <a:lstStyle>
            <a:lvl1pPr algn="ctr">
              <a:defRPr sz="524">
                <a:solidFill>
                  <a:schemeClr val="tx1">
                    <a:tint val="75000"/>
                  </a:schemeClr>
                </a:solidFill>
              </a:defRPr>
            </a:lvl1pPr>
          </a:lstStyle>
          <a:p>
            <a:endParaRPr lang="en-GB"/>
          </a:p>
        </p:txBody>
      </p:sp>
      <p:sp>
        <p:nvSpPr>
          <p:cNvPr id="7" name="Rectangle 6">
            <a:extLst>
              <a:ext uri="{FF2B5EF4-FFF2-40B4-BE49-F238E27FC236}">
                <a16:creationId xmlns:a16="http://schemas.microsoft.com/office/drawing/2014/main" id="{744EB55A-A250-45D3-BDFE-ED999F90BDC9}"/>
              </a:ext>
            </a:extLst>
          </p:cNvPr>
          <p:cNvSpPr/>
          <p:nvPr userDrawn="1"/>
        </p:nvSpPr>
        <p:spPr>
          <a:xfrm>
            <a:off x="0" y="1"/>
            <a:ext cx="621792" cy="7006698"/>
          </a:xfrm>
          <a:prstGeom prst="rect">
            <a:avLst/>
          </a:prstGeom>
          <a:gradFill flip="none" rotWithShape="1">
            <a:gsLst>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ooter Placeholder 4">
            <a:extLst>
              <a:ext uri="{FF2B5EF4-FFF2-40B4-BE49-F238E27FC236}">
                <a16:creationId xmlns:a16="http://schemas.microsoft.com/office/drawing/2014/main" id="{5B776EE1-06BB-404B-9DFB-DEBEB5F71815}"/>
              </a:ext>
            </a:extLst>
          </p:cNvPr>
          <p:cNvSpPr txBox="1">
            <a:spLocks/>
          </p:cNvSpPr>
          <p:nvPr userDrawn="1"/>
        </p:nvSpPr>
        <p:spPr>
          <a:xfrm>
            <a:off x="634555" y="7006698"/>
            <a:ext cx="4058539" cy="445661"/>
          </a:xfrm>
          <a:prstGeom prst="rect">
            <a:avLst/>
          </a:prstGeom>
        </p:spPr>
        <p:txBody>
          <a:bodyPr/>
          <a:lstStyle>
            <a:defPPr>
              <a:defRPr lang="en-US"/>
            </a:defPPr>
            <a:lvl1pPr marL="0" algn="l" defTabSz="914400" rtl="0" eaLnBrk="1" latinLnBrk="0" hangingPunct="1">
              <a:defRPr sz="2800" b="1" i="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i="0">
                <a:solidFill>
                  <a:schemeClr val="bg1"/>
                </a:solidFill>
              </a:rPr>
              <a:t>“Be the best you </a:t>
            </a:r>
            <a:r>
              <a:rPr lang="en-GB">
                <a:solidFill>
                  <a:schemeClr val="bg1"/>
                </a:solidFill>
              </a:rPr>
              <a:t>can be”</a:t>
            </a:r>
          </a:p>
        </p:txBody>
      </p:sp>
    </p:spTree>
    <p:extLst>
      <p:ext uri="{BB962C8B-B14F-4D97-AF65-F5344CB8AC3E}">
        <p14:creationId xmlns:p14="http://schemas.microsoft.com/office/powerpoint/2010/main" val="1037830566"/>
      </p:ext>
    </p:extLst>
  </p:cSld>
  <p:clrMap bg1="lt1" tx1="dk1" bg2="lt2" tx2="dk2" accent1="accent1" accent2="accent2" accent3="accent3" accent4="accent4" accent5="accent5" accent6="accent6" hlink="hlink" folHlink="folHlink"/>
  <p:sldLayoutIdLst>
    <p:sldLayoutId id="2147483696" r:id="rId1"/>
    <p:sldLayoutId id="2147483703" r:id="rId2"/>
    <p:sldLayoutId id="2147483701" r:id="rId3"/>
  </p:sldLayoutIdLst>
  <p:hf hdr="0" ftr="0" dt="0"/>
  <p:txStyles>
    <p:titleStyle>
      <a:lvl1pPr algn="l" defTabSz="399593" rtl="0" eaLnBrk="1" latinLnBrk="0" hangingPunct="1">
        <a:lnSpc>
          <a:spcPct val="90000"/>
        </a:lnSpc>
        <a:spcBef>
          <a:spcPct val="0"/>
        </a:spcBef>
        <a:buNone/>
        <a:defRPr sz="1923" kern="1200">
          <a:solidFill>
            <a:schemeClr val="tx1"/>
          </a:solidFill>
          <a:latin typeface="+mj-lt"/>
          <a:ea typeface="+mj-ea"/>
          <a:cs typeface="+mj-cs"/>
        </a:defRPr>
      </a:lvl1pPr>
    </p:titleStyle>
    <p:bodyStyle>
      <a:lvl1pPr marL="99898" indent="-99898" algn="l" defTabSz="399593" rtl="0" eaLnBrk="1" latinLnBrk="0" hangingPunct="1">
        <a:lnSpc>
          <a:spcPct val="90000"/>
        </a:lnSpc>
        <a:spcBef>
          <a:spcPts val="437"/>
        </a:spcBef>
        <a:buFont typeface="Arial" panose="020B0604020202020204" pitchFamily="34" charset="0"/>
        <a:buChar char="•"/>
        <a:defRPr sz="1224" kern="1200">
          <a:solidFill>
            <a:schemeClr val="tx1"/>
          </a:solidFill>
          <a:latin typeface="+mn-lt"/>
          <a:ea typeface="+mn-ea"/>
          <a:cs typeface="+mn-cs"/>
        </a:defRPr>
      </a:lvl1pPr>
      <a:lvl2pPr marL="299695" indent="-99898" algn="l" defTabSz="399593" rtl="0" eaLnBrk="1" latinLnBrk="0" hangingPunct="1">
        <a:lnSpc>
          <a:spcPct val="90000"/>
        </a:lnSpc>
        <a:spcBef>
          <a:spcPts val="219"/>
        </a:spcBef>
        <a:buFont typeface="Arial" panose="020B0604020202020204" pitchFamily="34" charset="0"/>
        <a:buChar char="•"/>
        <a:defRPr sz="1049" kern="1200">
          <a:solidFill>
            <a:schemeClr val="tx1"/>
          </a:solidFill>
          <a:latin typeface="+mn-lt"/>
          <a:ea typeface="+mn-ea"/>
          <a:cs typeface="+mn-cs"/>
        </a:defRPr>
      </a:lvl2pPr>
      <a:lvl3pPr marL="499491" indent="-99898" algn="l" defTabSz="399593" rtl="0" eaLnBrk="1" latinLnBrk="0" hangingPunct="1">
        <a:lnSpc>
          <a:spcPct val="90000"/>
        </a:lnSpc>
        <a:spcBef>
          <a:spcPts val="219"/>
        </a:spcBef>
        <a:buFont typeface="Arial" panose="020B0604020202020204" pitchFamily="34" charset="0"/>
        <a:buChar char="•"/>
        <a:defRPr sz="874" kern="1200">
          <a:solidFill>
            <a:schemeClr val="tx1"/>
          </a:solidFill>
          <a:latin typeface="+mn-lt"/>
          <a:ea typeface="+mn-ea"/>
          <a:cs typeface="+mn-cs"/>
        </a:defRPr>
      </a:lvl3pPr>
      <a:lvl4pPr marL="699287" indent="-99898" algn="l" defTabSz="399593" rtl="0" eaLnBrk="1" latinLnBrk="0" hangingPunct="1">
        <a:lnSpc>
          <a:spcPct val="90000"/>
        </a:lnSpc>
        <a:spcBef>
          <a:spcPts val="219"/>
        </a:spcBef>
        <a:buFont typeface="Arial" panose="020B0604020202020204" pitchFamily="34" charset="0"/>
        <a:buChar char="•"/>
        <a:defRPr sz="787" kern="1200">
          <a:solidFill>
            <a:schemeClr val="tx1"/>
          </a:solidFill>
          <a:latin typeface="+mn-lt"/>
          <a:ea typeface="+mn-ea"/>
          <a:cs typeface="+mn-cs"/>
        </a:defRPr>
      </a:lvl4pPr>
      <a:lvl5pPr marL="899084" indent="-99898" algn="l" defTabSz="399593" rtl="0" eaLnBrk="1" latinLnBrk="0" hangingPunct="1">
        <a:lnSpc>
          <a:spcPct val="90000"/>
        </a:lnSpc>
        <a:spcBef>
          <a:spcPts val="219"/>
        </a:spcBef>
        <a:buFont typeface="Arial" panose="020B0604020202020204" pitchFamily="34" charset="0"/>
        <a:buChar char="•"/>
        <a:defRPr sz="787" kern="1200">
          <a:solidFill>
            <a:schemeClr val="tx1"/>
          </a:solidFill>
          <a:latin typeface="+mn-lt"/>
          <a:ea typeface="+mn-ea"/>
          <a:cs typeface="+mn-cs"/>
        </a:defRPr>
      </a:lvl5pPr>
      <a:lvl6pPr marL="1098880" indent="-99898" algn="l" defTabSz="399593" rtl="0" eaLnBrk="1" latinLnBrk="0" hangingPunct="1">
        <a:lnSpc>
          <a:spcPct val="90000"/>
        </a:lnSpc>
        <a:spcBef>
          <a:spcPts val="219"/>
        </a:spcBef>
        <a:buFont typeface="Arial" panose="020B0604020202020204" pitchFamily="34" charset="0"/>
        <a:buChar char="•"/>
        <a:defRPr sz="787" kern="1200">
          <a:solidFill>
            <a:schemeClr val="tx1"/>
          </a:solidFill>
          <a:latin typeface="+mn-lt"/>
          <a:ea typeface="+mn-ea"/>
          <a:cs typeface="+mn-cs"/>
        </a:defRPr>
      </a:lvl6pPr>
      <a:lvl7pPr marL="1298677" indent="-99898" algn="l" defTabSz="399593" rtl="0" eaLnBrk="1" latinLnBrk="0" hangingPunct="1">
        <a:lnSpc>
          <a:spcPct val="90000"/>
        </a:lnSpc>
        <a:spcBef>
          <a:spcPts val="219"/>
        </a:spcBef>
        <a:buFont typeface="Arial" panose="020B0604020202020204" pitchFamily="34" charset="0"/>
        <a:buChar char="•"/>
        <a:defRPr sz="787" kern="1200">
          <a:solidFill>
            <a:schemeClr val="tx1"/>
          </a:solidFill>
          <a:latin typeface="+mn-lt"/>
          <a:ea typeface="+mn-ea"/>
          <a:cs typeface="+mn-cs"/>
        </a:defRPr>
      </a:lvl7pPr>
      <a:lvl8pPr marL="1498473" indent="-99898" algn="l" defTabSz="399593" rtl="0" eaLnBrk="1" latinLnBrk="0" hangingPunct="1">
        <a:lnSpc>
          <a:spcPct val="90000"/>
        </a:lnSpc>
        <a:spcBef>
          <a:spcPts val="219"/>
        </a:spcBef>
        <a:buFont typeface="Arial" panose="020B0604020202020204" pitchFamily="34" charset="0"/>
        <a:buChar char="•"/>
        <a:defRPr sz="787" kern="1200">
          <a:solidFill>
            <a:schemeClr val="tx1"/>
          </a:solidFill>
          <a:latin typeface="+mn-lt"/>
          <a:ea typeface="+mn-ea"/>
          <a:cs typeface="+mn-cs"/>
        </a:defRPr>
      </a:lvl8pPr>
      <a:lvl9pPr marL="1698269" indent="-99898" algn="l" defTabSz="399593" rtl="0" eaLnBrk="1" latinLnBrk="0" hangingPunct="1">
        <a:lnSpc>
          <a:spcPct val="90000"/>
        </a:lnSpc>
        <a:spcBef>
          <a:spcPts val="219"/>
        </a:spcBef>
        <a:buFont typeface="Arial" panose="020B0604020202020204" pitchFamily="34" charset="0"/>
        <a:buChar char="•"/>
        <a:defRPr sz="787" kern="1200">
          <a:solidFill>
            <a:schemeClr val="tx1"/>
          </a:solidFill>
          <a:latin typeface="+mn-lt"/>
          <a:ea typeface="+mn-ea"/>
          <a:cs typeface="+mn-cs"/>
        </a:defRPr>
      </a:lvl9pPr>
    </p:bodyStyle>
    <p:otherStyle>
      <a:defPPr>
        <a:defRPr lang="en-US"/>
      </a:defPPr>
      <a:lvl1pPr marL="0" algn="l" defTabSz="399593" rtl="0" eaLnBrk="1" latinLnBrk="0" hangingPunct="1">
        <a:defRPr sz="787" kern="1200">
          <a:solidFill>
            <a:schemeClr val="tx1"/>
          </a:solidFill>
          <a:latin typeface="+mn-lt"/>
          <a:ea typeface="+mn-ea"/>
          <a:cs typeface="+mn-cs"/>
        </a:defRPr>
      </a:lvl1pPr>
      <a:lvl2pPr marL="199796" algn="l" defTabSz="399593" rtl="0" eaLnBrk="1" latinLnBrk="0" hangingPunct="1">
        <a:defRPr sz="787" kern="1200">
          <a:solidFill>
            <a:schemeClr val="tx1"/>
          </a:solidFill>
          <a:latin typeface="+mn-lt"/>
          <a:ea typeface="+mn-ea"/>
          <a:cs typeface="+mn-cs"/>
        </a:defRPr>
      </a:lvl2pPr>
      <a:lvl3pPr marL="399593" algn="l" defTabSz="399593" rtl="0" eaLnBrk="1" latinLnBrk="0" hangingPunct="1">
        <a:defRPr sz="787" kern="1200">
          <a:solidFill>
            <a:schemeClr val="tx1"/>
          </a:solidFill>
          <a:latin typeface="+mn-lt"/>
          <a:ea typeface="+mn-ea"/>
          <a:cs typeface="+mn-cs"/>
        </a:defRPr>
      </a:lvl3pPr>
      <a:lvl4pPr marL="599389" algn="l" defTabSz="399593" rtl="0" eaLnBrk="1" latinLnBrk="0" hangingPunct="1">
        <a:defRPr sz="787" kern="1200">
          <a:solidFill>
            <a:schemeClr val="tx1"/>
          </a:solidFill>
          <a:latin typeface="+mn-lt"/>
          <a:ea typeface="+mn-ea"/>
          <a:cs typeface="+mn-cs"/>
        </a:defRPr>
      </a:lvl4pPr>
      <a:lvl5pPr marL="799186" algn="l" defTabSz="399593" rtl="0" eaLnBrk="1" latinLnBrk="0" hangingPunct="1">
        <a:defRPr sz="787" kern="1200">
          <a:solidFill>
            <a:schemeClr val="tx1"/>
          </a:solidFill>
          <a:latin typeface="+mn-lt"/>
          <a:ea typeface="+mn-ea"/>
          <a:cs typeface="+mn-cs"/>
        </a:defRPr>
      </a:lvl5pPr>
      <a:lvl6pPr marL="998982" algn="l" defTabSz="399593" rtl="0" eaLnBrk="1" latinLnBrk="0" hangingPunct="1">
        <a:defRPr sz="787" kern="1200">
          <a:solidFill>
            <a:schemeClr val="tx1"/>
          </a:solidFill>
          <a:latin typeface="+mn-lt"/>
          <a:ea typeface="+mn-ea"/>
          <a:cs typeface="+mn-cs"/>
        </a:defRPr>
      </a:lvl6pPr>
      <a:lvl7pPr marL="1198778" algn="l" defTabSz="399593" rtl="0" eaLnBrk="1" latinLnBrk="0" hangingPunct="1">
        <a:defRPr sz="787" kern="1200">
          <a:solidFill>
            <a:schemeClr val="tx1"/>
          </a:solidFill>
          <a:latin typeface="+mn-lt"/>
          <a:ea typeface="+mn-ea"/>
          <a:cs typeface="+mn-cs"/>
        </a:defRPr>
      </a:lvl7pPr>
      <a:lvl8pPr marL="1398575" algn="l" defTabSz="399593" rtl="0" eaLnBrk="1" latinLnBrk="0" hangingPunct="1">
        <a:defRPr sz="787" kern="1200">
          <a:solidFill>
            <a:schemeClr val="tx1"/>
          </a:solidFill>
          <a:latin typeface="+mn-lt"/>
          <a:ea typeface="+mn-ea"/>
          <a:cs typeface="+mn-cs"/>
        </a:defRPr>
      </a:lvl8pPr>
      <a:lvl9pPr marL="1598371" algn="l" defTabSz="399593" rtl="0" eaLnBrk="1" latinLnBrk="0" hangingPunct="1">
        <a:defRPr sz="7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holyfamilyhighschool.co.uk/curriculum/subjects/computin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studio.code.org/home" TargetMode="External"/><Relationship Id="rId5" Type="http://schemas.openxmlformats.org/officeDocument/2006/relationships/hyperlink" Target="https://classroom.thenational.academy/subjects-by-key-stage/key-stage-3/subjects/computing" TargetMode="External"/><Relationship Id="rId4" Type="http://schemas.openxmlformats.org/officeDocument/2006/relationships/hyperlink" Target="https://www.bbc.co.uk/bitesize/subjects/zvc9q6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holyfamilyhighschool.co.uk/curriculum/our-curriculum/resistant-materials" TargetMode="External"/><Relationship Id="rId7" Type="http://schemas.openxmlformats.org/officeDocument/2006/relationships/hyperlink" Target="https://www.bbc.co.uk/teach/ks3-design-and-technology/z6y96v4"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fashiontextilemuseum.org/" TargetMode="External"/><Relationship Id="rId5" Type="http://schemas.openxmlformats.org/officeDocument/2006/relationships/hyperlink" Target="https://designmuseum.org/" TargetMode="External"/><Relationship Id="rId4" Type="http://schemas.openxmlformats.org/officeDocument/2006/relationships/hyperlink" Target="https://raeng.org.uk/education-and-skill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holyfamilyhighschool.co.uk/curriculum/subjects/drama"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bbc.co.uk/bitesize/subjects/zbckjxs" TargetMode="External"/><Relationship Id="rId4" Type="http://schemas.openxmlformats.org/officeDocument/2006/relationships/hyperlink" Target="https://www.nationaltheatre.org.uk/"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bbc.co.uk/bitesize/subjects/z3kw2hv/courses" TargetMode="External"/><Relationship Id="rId3" Type="http://schemas.openxmlformats.org/officeDocument/2006/relationships/hyperlink" Target="https://www.holyfamilyhighschool.co.uk/curriculum/subjects/english" TargetMode="External"/><Relationship Id="rId7" Type="http://schemas.openxmlformats.org/officeDocument/2006/relationships/hyperlink" Target="https://www.youtube.com/watch?v=xjKruwAfZW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bbc.co.uk/bitesize/topics/z43dwnb/articles/zbrqqfr" TargetMode="External"/><Relationship Id="rId5" Type="http://schemas.openxmlformats.org/officeDocument/2006/relationships/hyperlink" Target="https://www.bbc.co.uk/bitesize/topics/z7vdy9q" TargetMode="External"/><Relationship Id="rId4" Type="http://schemas.openxmlformats.org/officeDocument/2006/relationships/hyperlink" Target="https://www.bbc.co.uk/bitesize/topics/z43dwnb/articles/zk972v4"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holyfamilyhighschool.co.uk/curriculum/subjects/modern-foreign-language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bbc.co.uk/bitesize/subjects/zgdqxnb"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holyfamilyhighschool.co.uk/curriculum/subjects/food-technology"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bbc.co.uk/teach/ks3-design-and-technology/z6y96v4" TargetMode="External"/><Relationship Id="rId5" Type="http://schemas.openxmlformats.org/officeDocument/2006/relationships/hyperlink" Target="https://www.gov.uk/government/publications/the-eatwell-guide" TargetMode="External"/><Relationship Id="rId4" Type="http://schemas.openxmlformats.org/officeDocument/2006/relationships/hyperlink" Target="https://www.nutrition.org.uk/"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youtube.com/results?search_query=BBC+teach+geography" TargetMode="External"/><Relationship Id="rId3" Type="http://schemas.openxmlformats.org/officeDocument/2006/relationships/hyperlink" Target="https://www.holyfamilyhighschool.co.uk/curriculum/subjects/geography" TargetMode="External"/><Relationship Id="rId7" Type="http://schemas.openxmlformats.org/officeDocument/2006/relationships/hyperlink" Target="https://www.educationquizzes.com/ks3/geography/"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senecalearning.com/en-GB/seneca-certified-resources/geography-ks3-1/" TargetMode="External"/><Relationship Id="rId5" Type="http://schemas.openxmlformats.org/officeDocument/2006/relationships/hyperlink" Target="https://www.bbc.co.uk/bitesize/subjects/zrw76sg" TargetMode="External"/><Relationship Id="rId10" Type="http://schemas.openxmlformats.org/officeDocument/2006/relationships/hyperlink" Target="https://www.ordnancesurvey.co.uk/mapzone/" TargetMode="External"/><Relationship Id="rId4" Type="http://schemas.openxmlformats.org/officeDocument/2006/relationships/hyperlink" Target="https://www.wwt.org.uk/wetland-centres/martin-mere/experience/talks-and-tours/" TargetMode="External"/><Relationship Id="rId9" Type="http://schemas.openxmlformats.org/officeDocument/2006/relationships/hyperlink" Target="https://wordwall.net/en-gb/community/ks3/geography"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holyfamilyhighschool.co.uk/curriculum/subjects/history"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bbc.co.uk/bitesize/subjects/zk26n39" TargetMode="External"/><Relationship Id="rId4" Type="http://schemas.openxmlformats.org/officeDocument/2006/relationships/hyperlink" Target="https://classroom.thenational.academy/subjects-by-key-stage/key-stage-3/subjects/history"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holyfamilyhighschool.co.uk/curriculum/subjects/mathematic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whiteroseeducation.com/resources/digital-tools" TargetMode="External"/><Relationship Id="rId4" Type="http://schemas.openxmlformats.org/officeDocument/2006/relationships/hyperlink" Target="https://vle.mathswatch.co.uk/vl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holyfamilyhighschool.co.uk/curriculum/subjects/music" TargetMode="External"/><Relationship Id="rId7" Type="http://schemas.openxmlformats.org/officeDocument/2006/relationships/hyperlink" Target="https://www.musicca.co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dallassymphony.org/community-education/dso-kids/" TargetMode="External"/><Relationship Id="rId5" Type="http://schemas.openxmlformats.org/officeDocument/2006/relationships/hyperlink" Target="https://www.bbc.co.uk/bitesize/subjects/zmsvr82" TargetMode="External"/><Relationship Id="rId4" Type="http://schemas.openxmlformats.org/officeDocument/2006/relationships/hyperlink" Target="http://www.musictheory.ne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holyfamilyhighschool.co.uk/curriculum/subjects/psh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youngminds.org.uk/" TargetMode="External"/><Relationship Id="rId5" Type="http://schemas.openxmlformats.org/officeDocument/2006/relationships/hyperlink" Target="https://www.bbc.co.uk/programmes/p01bb4h8" TargetMode="External"/><Relationship Id="rId4" Type="http://schemas.openxmlformats.org/officeDocument/2006/relationships/hyperlink" Target="https://www.bbc.co.uk/teach/ks3-pshe-modern-studies/zdt3jhv"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englandnetball.co.uk/" TargetMode="External"/><Relationship Id="rId3" Type="http://schemas.openxmlformats.org/officeDocument/2006/relationships/hyperlink" Target="https://www.holyfamilyhighschool.co.uk/curriculum/subjects/physical-education-sport-studies" TargetMode="External"/><Relationship Id="rId7" Type="http://schemas.openxmlformats.org/officeDocument/2006/relationships/hyperlink" Target="https://www.wimbledon.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olympics.com/en/" TargetMode="External"/><Relationship Id="rId11" Type="http://schemas.openxmlformats.org/officeDocument/2006/relationships/hyperlink" Target="https://www.basketballengland.co.uk/" TargetMode="External"/><Relationship Id="rId5" Type="http://schemas.openxmlformats.org/officeDocument/2006/relationships/hyperlink" Target="https://classroom.thenational.academy/subjects-by-key-stage/key-stage-3/subjects/physical-education" TargetMode="External"/><Relationship Id="rId10" Type="http://schemas.openxmlformats.org/officeDocument/2006/relationships/hyperlink" Target="https://www.thefa.com/" TargetMode="External"/><Relationship Id="rId4" Type="http://schemas.openxmlformats.org/officeDocument/2006/relationships/hyperlink" Target="https://www.bbc.co.uk/sport" TargetMode="External"/><Relationship Id="rId9" Type="http://schemas.openxmlformats.org/officeDocument/2006/relationships/hyperlink" Target="https://www.thefa.com/womens-girls-footbal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holyfamilyhighschool.co.uk/curriculum/readin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lovereading4kids.co.uk/"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holyfamilyhighschool.co.uk/curriculum/subjects/religious-education" TargetMode="External"/><Relationship Id="rId7" Type="http://schemas.openxmlformats.org/officeDocument/2006/relationships/hyperlink" Target="https://www.youcat.or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bbc.co.uk/bitesize/subjects/zh3rkqt" TargetMode="External"/><Relationship Id="rId5" Type="http://schemas.openxmlformats.org/officeDocument/2006/relationships/hyperlink" Target="https://www.biblegateway.com" TargetMode="External"/><Relationship Id="rId4" Type="http://schemas.openxmlformats.org/officeDocument/2006/relationships/hyperlink" Target="https://www.animateyouth.org"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app.tassomai.com/login?returnUrl=%2Fdashboard" TargetMode="External"/><Relationship Id="rId3" Type="http://schemas.openxmlformats.org/officeDocument/2006/relationships/hyperlink" Target="https://www.holyfamilyhighschool.co.uk/curriculum/subjects/sciences" TargetMode="External"/><Relationship Id="rId7" Type="http://schemas.openxmlformats.org/officeDocument/2006/relationships/hyperlink" Target="https://www.scienceandindustrymuseum.org.uk/"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natgeokids.com/uk/" TargetMode="External"/><Relationship Id="rId5" Type="http://schemas.openxmlformats.org/officeDocument/2006/relationships/hyperlink" Target="https://www.sciencemuseum.org.uk/home" TargetMode="External"/><Relationship Id="rId4" Type="http://schemas.openxmlformats.org/officeDocument/2006/relationships/hyperlink" Target="https://www.bbc.co.uk/bitesize/subjects/zng4d2p" TargetMode="External"/><Relationship Id="rId9" Type="http://schemas.openxmlformats.org/officeDocument/2006/relationships/hyperlink" Target="https://senecalearning.com/en-GB/"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holyfamilyhighschool.co.uk/curriculum/subjects/modern-foreign-language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bbc.co.uk/bitesize/subjects/zfckjx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app.bedrocklearning.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hyperlink" Target="mailto:j.leonowicz@holyfamilyhighschool.co.uk?subject=Bedrock%20help"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holyfamilyhighschool.co.uk/curriculum/subjects/ar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bbc.co.uk/bitesize/subjects/z76sr82" TargetMode="External"/><Relationship Id="rId5" Type="http://schemas.openxmlformats.org/officeDocument/2006/relationships/hyperlink" Target="https://www.nationalgallery.org.uk/paintings/search-the-collection?q=picasso&amp;tpf=&amp;tpt=&amp;acf=&amp;act=" TargetMode="External"/><Relationship Id="rId4" Type="http://schemas.openxmlformats.org/officeDocument/2006/relationships/hyperlink" Target="http://www.tate.org.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2" name="Google Shape;42;p9"/>
          <p:cNvSpPr txBox="1">
            <a:spLocks noGrp="1"/>
          </p:cNvSpPr>
          <p:nvPr>
            <p:ph type="title"/>
          </p:nvPr>
        </p:nvSpPr>
        <p:spPr>
          <a:xfrm>
            <a:off x="661480" y="186372"/>
            <a:ext cx="4591185" cy="789300"/>
          </a:xfrm>
          <a:prstGeom prst="rect">
            <a:avLst/>
          </a:prstGeom>
        </p:spPr>
        <p:txBody>
          <a:bodyPr spcFirstLastPara="1" wrap="square" lIns="48600" tIns="24300" rIns="48600" bIns="24300" anchor="ctr" anchorCtr="0">
            <a:normAutofit fontScale="90000"/>
          </a:bodyPr>
          <a:lstStyle/>
          <a:p>
            <a:pPr marL="0" lvl="0" indent="0" algn="l" rtl="0">
              <a:spcBef>
                <a:spcPts val="0"/>
              </a:spcBef>
              <a:spcAft>
                <a:spcPts val="0"/>
              </a:spcAft>
              <a:buNone/>
            </a:pPr>
            <a:r>
              <a:rPr lang="en-GB"/>
              <a:t>Assessment and reporting</a:t>
            </a:r>
            <a:endParaRPr/>
          </a:p>
        </p:txBody>
      </p:sp>
      <p:sp>
        <p:nvSpPr>
          <p:cNvPr id="4" name="Google Shape;42;p9">
            <a:extLst>
              <a:ext uri="{FF2B5EF4-FFF2-40B4-BE49-F238E27FC236}">
                <a16:creationId xmlns:a16="http://schemas.microsoft.com/office/drawing/2014/main" id="{882C2EE7-22DA-4FA3-9004-5739C45B6A68}"/>
              </a:ext>
            </a:extLst>
          </p:cNvPr>
          <p:cNvSpPr txBox="1">
            <a:spLocks/>
          </p:cNvSpPr>
          <p:nvPr/>
        </p:nvSpPr>
        <p:spPr>
          <a:xfrm>
            <a:off x="633130" y="6257964"/>
            <a:ext cx="4703664" cy="749030"/>
          </a:xfrm>
          <a:prstGeom prst="rect">
            <a:avLst/>
          </a:prstGeom>
          <a:solidFill>
            <a:srgbClr val="00B0F0"/>
          </a:solidFill>
          <a:ln>
            <a:noFill/>
          </a:ln>
        </p:spPr>
        <p:txBody>
          <a:bodyPr spcFirstLastPara="1" wrap="square" lIns="48600" tIns="24300" rIns="48600" bIns="24300" anchor="ctr"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200"/>
              <a:buFont typeface="Arial"/>
              <a:buNone/>
              <a:defRPr sz="3200" b="1" i="0" u="none" strike="noStrike" cap="none">
                <a:solidFill>
                  <a:srgbClr val="015AAB"/>
                </a:solidFill>
                <a:latin typeface="Arial"/>
                <a:ea typeface="Arial"/>
                <a:cs typeface="Arial"/>
                <a:sym typeface="Arial"/>
              </a:defRPr>
            </a:lvl1pPr>
            <a:lvl2pPr marR="0" lvl="1" algn="l" rtl="0">
              <a:lnSpc>
                <a:spcPct val="100000"/>
              </a:lnSpc>
              <a:spcBef>
                <a:spcPts val="0"/>
              </a:spcBef>
              <a:spcAft>
                <a:spcPts val="0"/>
              </a:spcAft>
              <a:buClr>
                <a:srgbClr val="000000"/>
              </a:buClr>
              <a:buSzPts val="700"/>
              <a:buFont typeface="Arial"/>
              <a:buNone/>
              <a:defRPr sz="1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700"/>
              <a:buFont typeface="Arial"/>
              <a:buNone/>
              <a:defRPr sz="1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700"/>
              <a:buFont typeface="Arial"/>
              <a:buNone/>
              <a:defRPr sz="1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700"/>
              <a:buFont typeface="Arial"/>
              <a:buNone/>
              <a:defRPr sz="1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700"/>
              <a:buFont typeface="Arial"/>
              <a:buNone/>
              <a:defRPr sz="1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700"/>
              <a:buFont typeface="Arial"/>
              <a:buNone/>
              <a:defRPr sz="1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700"/>
              <a:buFont typeface="Arial"/>
              <a:buNone/>
              <a:defRPr sz="1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700"/>
              <a:buFont typeface="Arial"/>
              <a:buNone/>
              <a:defRPr sz="1000" b="0" i="0" u="none" strike="noStrike" cap="none">
                <a:solidFill>
                  <a:srgbClr val="000000"/>
                </a:solidFill>
                <a:latin typeface="Arial"/>
                <a:ea typeface="Arial"/>
                <a:cs typeface="Arial"/>
                <a:sym typeface="Arial"/>
              </a:defRPr>
            </a:lvl9pPr>
          </a:lstStyle>
          <a:p>
            <a:pPr algn="ctr"/>
            <a:r>
              <a:rPr lang="en-GB">
                <a:solidFill>
                  <a:srgbClr val="7030A0"/>
                </a:solidFill>
              </a:rPr>
              <a:t>Year 9</a:t>
            </a:r>
          </a:p>
        </p:txBody>
      </p:sp>
      <p:sp>
        <p:nvSpPr>
          <p:cNvPr id="6" name="Rectangle 5">
            <a:extLst>
              <a:ext uri="{FF2B5EF4-FFF2-40B4-BE49-F238E27FC236}">
                <a16:creationId xmlns:a16="http://schemas.microsoft.com/office/drawing/2014/main" id="{6CAEA815-5BBE-4CAC-946E-CCDBC5560C5A}"/>
              </a:ext>
            </a:extLst>
          </p:cNvPr>
          <p:cNvSpPr/>
          <p:nvPr/>
        </p:nvSpPr>
        <p:spPr>
          <a:xfrm>
            <a:off x="2542638" y="3595172"/>
            <a:ext cx="242374" cy="369332"/>
          </a:xfrm>
          <a:prstGeom prst="rect">
            <a:avLst/>
          </a:prstGeom>
        </p:spPr>
        <p:txBody>
          <a:bodyPr wrap="none">
            <a:spAutoFit/>
          </a:bodyPr>
          <a:lstStyle/>
          <a:p>
            <a:r>
              <a:rPr lang="en-GB"/>
              <a:t> </a:t>
            </a:r>
          </a:p>
        </p:txBody>
      </p:sp>
      <p:pic>
        <p:nvPicPr>
          <p:cNvPr id="2" name="Picture 1" descr="A logo with a crescent moon and letters&#10;&#10;Description automatically generated">
            <a:extLst>
              <a:ext uri="{FF2B5EF4-FFF2-40B4-BE49-F238E27FC236}">
                <a16:creationId xmlns:a16="http://schemas.microsoft.com/office/drawing/2014/main" id="{DF7BD207-98DD-8E91-EC10-0E08C9912322}"/>
              </a:ext>
            </a:extLst>
          </p:cNvPr>
          <p:cNvPicPr>
            <a:picLocks noChangeAspect="1"/>
          </p:cNvPicPr>
          <p:nvPr/>
        </p:nvPicPr>
        <p:blipFill>
          <a:blip r:embed="rId3"/>
          <a:stretch>
            <a:fillRect/>
          </a:stretch>
        </p:blipFill>
        <p:spPr>
          <a:xfrm>
            <a:off x="661480" y="1321225"/>
            <a:ext cx="4591185" cy="4591185"/>
          </a:xfrm>
          <a:prstGeom prst="rect">
            <a:avLst/>
          </a:prstGeom>
        </p:spPr>
      </p:pic>
    </p:spTree>
    <p:extLst>
      <p:ext uri="{BB962C8B-B14F-4D97-AF65-F5344CB8AC3E}">
        <p14:creationId xmlns:p14="http://schemas.microsoft.com/office/powerpoint/2010/main" val="1085555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Computing</a:t>
            </a:r>
            <a:endParaRPr/>
          </a:p>
        </p:txBody>
      </p:sp>
      <p:sp>
        <p:nvSpPr>
          <p:cNvPr id="86" name="Google Shape;86;p15"/>
          <p:cNvSpPr txBox="1">
            <a:spLocks noGrp="1"/>
          </p:cNvSpPr>
          <p:nvPr>
            <p:ph type="body" idx="1"/>
          </p:nvPr>
        </p:nvSpPr>
        <p:spPr>
          <a:prstGeom prst="rect">
            <a:avLst/>
          </a:prstGeom>
        </p:spPr>
        <p:txBody>
          <a:bodyPr spcFirstLastPara="1" wrap="square" lIns="48600" tIns="24300" rIns="48600" bIns="24300" anchor="t" anchorCtr="0">
            <a:normAutofit lnSpcReduction="10000"/>
          </a:bodyPr>
          <a:lstStyle/>
          <a:p>
            <a:pPr marL="0" indent="0">
              <a:lnSpc>
                <a:spcPct val="100000"/>
              </a:lnSpc>
              <a:buNone/>
            </a:pPr>
            <a:r>
              <a:rPr lang="en-GB" sz="1200" b="1" dirty="0">
                <a:latin typeface="+mj-lt"/>
              </a:rPr>
              <a:t>Year 9 Curriculum</a:t>
            </a:r>
            <a:endParaRPr sz="1200" dirty="0">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3">
                  <a:extLst>
                    <a:ext uri="{A12FA001-AC4F-418D-AE19-62706E023703}">
                      <ahyp:hlinkClr xmlns:ahyp="http://schemas.microsoft.com/office/drawing/2018/hyperlinkcolor" val="tx"/>
                    </a:ext>
                  </a:extLst>
                </a:hlinkClick>
              </a:rPr>
              <a:t>Computing Curriculum Learning Journey</a:t>
            </a:r>
            <a:r>
              <a:rPr lang="en-GB" sz="1200" dirty="0">
                <a:solidFill>
                  <a:srgbClr val="7030A0"/>
                </a:solidFill>
                <a:latin typeface="+mj-lt"/>
              </a:rPr>
              <a:t> </a:t>
            </a:r>
            <a:r>
              <a:rPr lang="en-GB" sz="1200" dirty="0">
                <a:latin typeface="+mj-lt"/>
              </a:rPr>
              <a:t>- click this link to see our learning journey</a:t>
            </a:r>
            <a:endParaRPr sz="1200" b="1" dirty="0">
              <a:latin typeface="+mj-lt"/>
            </a:endParaRPr>
          </a:p>
          <a:p>
            <a:pPr marL="0" lvl="0" indent="0" algn="l" rtl="0">
              <a:lnSpc>
                <a:spcPct val="100000"/>
              </a:lnSpc>
              <a:spcBef>
                <a:spcPts val="500"/>
              </a:spcBef>
              <a:spcAft>
                <a:spcPts val="0"/>
              </a:spcAft>
              <a:buNone/>
            </a:pPr>
            <a:endParaRPr b="1" dirty="0">
              <a:latin typeface="+mj-lt"/>
            </a:endParaRPr>
          </a:p>
          <a:p>
            <a:pPr marL="0" lvl="0" indent="0">
              <a:lnSpc>
                <a:spcPct val="100000"/>
              </a:lnSpc>
              <a:buNone/>
            </a:pPr>
            <a:r>
              <a:rPr lang="en-GB" sz="1200" b="1" dirty="0">
                <a:latin typeface="+mj-lt"/>
              </a:rPr>
              <a:t>Formative Assessment</a:t>
            </a:r>
          </a:p>
          <a:p>
            <a:pPr marL="0" lvl="0" indent="0">
              <a:lnSpc>
                <a:spcPct val="100000"/>
              </a:lnSpc>
              <a:buNone/>
            </a:pPr>
            <a:r>
              <a:rPr lang="en-GB" sz="1200" dirty="0">
                <a:latin typeface="+mj-lt"/>
              </a:rPr>
              <a:t>Students undergo an ongoing portfolio assessment throughout each topic to construct a comprehensive knowledge base . This approach combines baseline tests, teacher-led practical activities, homework assignments, and pupil-led personal response tasks for every project. Additionally, formative assessment occurs within Computing Labs, facilitated by interactions between students and teachers, including question answering, pair work, and feedback exchanges.</a:t>
            </a: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US" sz="1200" b="1" dirty="0">
                <a:latin typeface="Arial" panose="020B0604020202020204" pitchFamily="34" charset="0"/>
                <a:cs typeface="Arial" panose="020B0604020202020204" pitchFamily="34" charset="0"/>
              </a:rPr>
              <a:t>Summative Assessment (Spring and Summer)</a:t>
            </a:r>
            <a:endParaRPr lang="en-US" sz="1200" dirty="0">
              <a:latin typeface="Arial" panose="020B0604020202020204" pitchFamily="34" charset="0"/>
              <a:cs typeface="Arial" panose="020B0604020202020204" pitchFamily="34" charset="0"/>
            </a:endParaRPr>
          </a:p>
          <a:p>
            <a:pPr marL="0" indent="0">
              <a:lnSpc>
                <a:spcPct val="100000"/>
              </a:lnSpc>
              <a:buNone/>
            </a:pPr>
            <a:r>
              <a:rPr lang="en-GB" sz="1200" dirty="0">
                <a:latin typeface="+mj-lt"/>
              </a:rPr>
              <a:t>Our summative Computing assessment uses multiple-choice, short answer and application-style questions. The pupils will be tested on a range of topics covering the three main strands of the Computing curriculum: Computer Science, Information Technology, and Digital Literacy. In addition, pupils are continually tested on their practical skills to demonstrate their knowledge of applications.</a:t>
            </a:r>
            <a:br>
              <a:rPr lang="en-GB" sz="1200" dirty="0">
                <a:latin typeface="+mj-lt"/>
              </a:rPr>
            </a:br>
            <a:endParaRPr lang="en-GB" sz="1200" dirty="0">
              <a:latin typeface="+mj-lt"/>
            </a:endParaRPr>
          </a:p>
          <a:p>
            <a:pPr marL="0" indent="0">
              <a:lnSpc>
                <a:spcPct val="100000"/>
              </a:lnSpc>
              <a:buNone/>
            </a:pPr>
            <a:endParaRPr lang="en-US" sz="1200" dirty="0"/>
          </a:p>
          <a:p>
            <a:pPr marL="0" lvl="0" indent="0" algn="l" rtl="0">
              <a:lnSpc>
                <a:spcPct val="100000"/>
              </a:lnSpc>
              <a:spcBef>
                <a:spcPts val="500"/>
              </a:spcBef>
              <a:spcAft>
                <a:spcPts val="0"/>
              </a:spcAft>
              <a:buNone/>
            </a:pPr>
            <a:r>
              <a:rPr lang="en-GB" sz="1200" b="1" dirty="0">
                <a:latin typeface="+mj-lt"/>
              </a:rPr>
              <a:t>How can my child extend their learning?</a:t>
            </a:r>
            <a:endParaRPr sz="1200" b="1" dirty="0">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4">
                  <a:extLst>
                    <a:ext uri="{A12FA001-AC4F-418D-AE19-62706E023703}">
                      <ahyp:hlinkClr xmlns:ahyp="http://schemas.microsoft.com/office/drawing/2018/hyperlinkcolor" val="tx"/>
                    </a:ext>
                  </a:extLst>
                </a:hlinkClick>
              </a:rPr>
              <a:t>S3 Computer Science - BBC Bitesize</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5">
                  <a:extLst>
                    <a:ext uri="{A12FA001-AC4F-418D-AE19-62706E023703}">
                      <ahyp:hlinkClr xmlns:ahyp="http://schemas.microsoft.com/office/drawing/2018/hyperlinkcolor" val="tx"/>
                    </a:ext>
                  </a:extLst>
                </a:hlinkClick>
              </a:rPr>
              <a:t>Computing lessons for Key Stage 3 pupils - Oak National Academy</a:t>
            </a:r>
            <a:endParaRPr sz="1200" dirty="0">
              <a:solidFill>
                <a:srgbClr val="7030A0"/>
              </a:solidFill>
              <a:latin typeface="+mj-lt"/>
            </a:endParaRPr>
          </a:p>
          <a:p>
            <a:pPr marL="0" lvl="0" indent="0" algn="l" rtl="0">
              <a:lnSpc>
                <a:spcPct val="100000"/>
              </a:lnSpc>
              <a:spcBef>
                <a:spcPts val="500"/>
              </a:spcBef>
              <a:spcAft>
                <a:spcPts val="0"/>
              </a:spcAft>
              <a:buNone/>
            </a:pPr>
            <a:r>
              <a:rPr lang="en-GB" sz="1200" dirty="0">
                <a:solidFill>
                  <a:srgbClr val="7030A0"/>
                </a:solidFill>
                <a:latin typeface="+mj-lt"/>
              </a:rPr>
              <a:t>Coding Practice - </a:t>
            </a:r>
            <a:r>
              <a:rPr lang="en-GB" sz="1200" u="sng" dirty="0">
                <a:solidFill>
                  <a:srgbClr val="7030A0"/>
                </a:solidFill>
                <a:latin typeface="+mj-lt"/>
                <a:hlinkClick r:id="rId6">
                  <a:extLst>
                    <a:ext uri="{A12FA001-AC4F-418D-AE19-62706E023703}">
                      <ahyp:hlinkClr xmlns:ahyp="http://schemas.microsoft.com/office/drawing/2018/hyperlinkcolor" val="tx"/>
                    </a:ext>
                  </a:extLst>
                </a:hlinkClick>
              </a:rPr>
              <a:t>https://studio.code.org/home</a:t>
            </a:r>
            <a:endParaRPr sz="1200" dirty="0">
              <a:solidFill>
                <a:srgbClr val="7030A0"/>
              </a:solidFill>
              <a:latin typeface="+mj-lt"/>
            </a:endParaRPr>
          </a:p>
        </p:txBody>
      </p:sp>
    </p:spTree>
    <p:extLst>
      <p:ext uri="{BB962C8B-B14F-4D97-AF65-F5344CB8AC3E}">
        <p14:creationId xmlns:p14="http://schemas.microsoft.com/office/powerpoint/2010/main" val="4290146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Google Shape;92;p16"/>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Design and Technology</a:t>
            </a:r>
            <a:endParaRPr/>
          </a:p>
        </p:txBody>
      </p:sp>
      <p:sp>
        <p:nvSpPr>
          <p:cNvPr id="91" name="Google Shape;91;p16"/>
          <p:cNvSpPr txBox="1">
            <a:spLocks noGrp="1"/>
          </p:cNvSpPr>
          <p:nvPr>
            <p:ph type="body" idx="1"/>
          </p:nvPr>
        </p:nvSpPr>
        <p:spPr>
          <a:prstGeom prst="rect">
            <a:avLst/>
          </a:prstGeom>
        </p:spPr>
        <p:txBody>
          <a:bodyPr spcFirstLastPara="1" wrap="square" lIns="48600" tIns="24300" rIns="48600" bIns="24300" anchor="t" anchorCtr="0">
            <a:normAutofit/>
          </a:bodyPr>
          <a:lstStyle/>
          <a:p>
            <a:pPr marL="0" lvl="0" indent="0" algn="l" rtl="0">
              <a:lnSpc>
                <a:spcPct val="100000"/>
              </a:lnSpc>
              <a:spcBef>
                <a:spcPts val="500"/>
              </a:spcBef>
              <a:spcAft>
                <a:spcPts val="0"/>
              </a:spcAft>
              <a:buNone/>
            </a:pPr>
            <a:r>
              <a:rPr lang="en-GB" sz="1200" b="1" dirty="0">
                <a:latin typeface="+mj-lt"/>
              </a:rPr>
              <a:t>Year 9 Curriculum</a:t>
            </a:r>
            <a:endParaRPr sz="1200" dirty="0">
              <a:latin typeface="+mj-lt"/>
            </a:endParaRPr>
          </a:p>
          <a:p>
            <a:pPr marL="0" indent="0">
              <a:lnSpc>
                <a:spcPct val="100000"/>
              </a:lnSpc>
              <a:buNone/>
            </a:pPr>
            <a:r>
              <a:rPr lang="en-GB" sz="1200" u="sng" dirty="0">
                <a:solidFill>
                  <a:srgbClr val="7030A0"/>
                </a:solidFill>
                <a:latin typeface="+mj-lt"/>
                <a:hlinkClick r:id="rId3"/>
              </a:rPr>
              <a:t>DT Curriculum  KS3</a:t>
            </a:r>
            <a:r>
              <a:rPr lang="en-GB" sz="1200" dirty="0">
                <a:solidFill>
                  <a:srgbClr val="7030A0"/>
                </a:solidFill>
                <a:latin typeface="+mj-lt"/>
              </a:rPr>
              <a:t> - </a:t>
            </a:r>
            <a:r>
              <a:rPr lang="en-GB" sz="1200" dirty="0">
                <a:latin typeface="+mj-lt"/>
              </a:rPr>
              <a:t>click this link to see our learning journey.</a:t>
            </a:r>
            <a:endParaRPr sz="1200" b="1" dirty="0">
              <a:latin typeface="+mj-lt"/>
            </a:endParaRPr>
          </a:p>
          <a:p>
            <a:pPr marL="0" lvl="0" indent="0" algn="l" rtl="0">
              <a:lnSpc>
                <a:spcPct val="100000"/>
              </a:lnSpc>
              <a:spcBef>
                <a:spcPts val="500"/>
              </a:spcBef>
              <a:spcAft>
                <a:spcPts val="0"/>
              </a:spcAft>
              <a:buNone/>
            </a:pPr>
            <a:endParaRPr b="1" dirty="0">
              <a:solidFill>
                <a:srgbClr val="FF0000"/>
              </a:solidFill>
              <a:latin typeface="+mj-lt"/>
            </a:endParaRPr>
          </a:p>
          <a:p>
            <a:pPr marL="0" lvl="0" indent="0" algn="l" rtl="0">
              <a:lnSpc>
                <a:spcPct val="100000"/>
              </a:lnSpc>
              <a:spcBef>
                <a:spcPts val="500"/>
              </a:spcBef>
              <a:spcAft>
                <a:spcPts val="0"/>
              </a:spcAft>
              <a:buNone/>
            </a:pPr>
            <a:r>
              <a:rPr lang="en-GB" sz="1200" b="1" dirty="0">
                <a:latin typeface="+mj-lt"/>
              </a:rPr>
              <a:t>Formative Assessment</a:t>
            </a:r>
            <a:endParaRPr sz="1200" b="1" dirty="0">
              <a:latin typeface="+mj-lt"/>
            </a:endParaRPr>
          </a:p>
          <a:p>
            <a:pPr marL="0" indent="0">
              <a:lnSpc>
                <a:spcPct val="100000"/>
              </a:lnSpc>
              <a:buNone/>
            </a:pPr>
            <a:r>
              <a:rPr lang="en-GB" sz="1200" dirty="0">
                <a:latin typeface="+mj-lt"/>
              </a:rPr>
              <a:t>Pupils are assessed using a combination of teacher assessment during lessons, through verbal questioning and answers, use of whiteboards, written answers  and self-assessment during class activities. Project work is assessed ongoing through the topic.</a:t>
            </a:r>
            <a:endParaRPr sz="1200" dirty="0">
              <a:latin typeface="+mj-lt"/>
            </a:endParaRPr>
          </a:p>
          <a:p>
            <a:pPr marL="0" lvl="0" indent="0" algn="l" rtl="0">
              <a:lnSpc>
                <a:spcPct val="100000"/>
              </a:lnSpc>
              <a:spcBef>
                <a:spcPts val="500"/>
              </a:spcBef>
              <a:spcAft>
                <a:spcPts val="0"/>
              </a:spcAft>
              <a:buNone/>
            </a:pPr>
            <a:endParaRPr b="1" dirty="0">
              <a:solidFill>
                <a:srgbClr val="FF0000"/>
              </a:solidFill>
              <a:latin typeface="+mj-lt"/>
            </a:endParaRPr>
          </a:p>
          <a:p>
            <a:pPr marL="0" lvl="0" indent="0" algn="l" rtl="0">
              <a:lnSpc>
                <a:spcPct val="100000"/>
              </a:lnSpc>
              <a:spcBef>
                <a:spcPts val="500"/>
              </a:spcBef>
              <a:spcAft>
                <a:spcPts val="0"/>
              </a:spcAft>
              <a:buNone/>
            </a:pPr>
            <a:r>
              <a:rPr lang="en-US" sz="1200" b="1" dirty="0">
                <a:latin typeface="Arial" panose="020B0604020202020204" pitchFamily="34" charset="0"/>
                <a:cs typeface="Arial" panose="020B0604020202020204" pitchFamily="34" charset="0"/>
              </a:rPr>
              <a:t>Summative Assessment (Spring and Summer)</a:t>
            </a:r>
            <a:endParaRPr lang="en-US" sz="1200" dirty="0">
              <a:latin typeface="Arial" panose="020B0604020202020204" pitchFamily="34" charset="0"/>
              <a:cs typeface="Arial" panose="020B0604020202020204" pitchFamily="34" charset="0"/>
            </a:endParaRPr>
          </a:p>
          <a:p>
            <a:pPr marL="0" lvl="0" indent="0">
              <a:lnSpc>
                <a:spcPct val="100000"/>
              </a:lnSpc>
              <a:buNone/>
            </a:pPr>
            <a:r>
              <a:rPr lang="en-GB" dirty="0">
                <a:latin typeface="+mj-lt"/>
              </a:rPr>
              <a:t>DT is taught on a carousel with Food Technology. The final summative assessment consists of two parts - the first part consists of a full written assessment under exam conditions made up of questions of the knowledge of the area of DT studied so far. The second part is based on their overall project, including the research, design, development and overall quality of their product.</a:t>
            </a:r>
            <a:endParaRPr dirty="0">
              <a:latin typeface="+mj-lt"/>
            </a:endParaRPr>
          </a:p>
          <a:p>
            <a:pPr marL="0" lvl="0" indent="0" algn="l" rtl="0">
              <a:lnSpc>
                <a:spcPct val="100000"/>
              </a:lnSpc>
              <a:spcBef>
                <a:spcPts val="500"/>
              </a:spcBef>
              <a:spcAft>
                <a:spcPts val="0"/>
              </a:spcAft>
              <a:buNone/>
            </a:pPr>
            <a:r>
              <a:rPr lang="en-GB" sz="1200" b="1" dirty="0">
                <a:latin typeface="+mj-lt"/>
              </a:rPr>
              <a:t>How can my child extend their learning?</a:t>
            </a:r>
            <a:endParaRPr sz="1200" b="1" dirty="0">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4">
                  <a:extLst>
                    <a:ext uri="{A12FA001-AC4F-418D-AE19-62706E023703}">
                      <ahyp:hlinkClr xmlns:ahyp="http://schemas.microsoft.com/office/drawing/2018/hyperlinkcolor" val="tx"/>
                    </a:ext>
                  </a:extLst>
                </a:hlinkClick>
              </a:rPr>
              <a:t>Royal Academy of Engineering</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5">
                  <a:extLst>
                    <a:ext uri="{A12FA001-AC4F-418D-AE19-62706E023703}">
                      <ahyp:hlinkClr xmlns:ahyp="http://schemas.microsoft.com/office/drawing/2018/hyperlinkcolor" val="tx"/>
                    </a:ext>
                  </a:extLst>
                </a:hlinkClick>
              </a:rPr>
              <a:t>The Design Museum</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6">
                  <a:extLst>
                    <a:ext uri="{A12FA001-AC4F-418D-AE19-62706E023703}">
                      <ahyp:hlinkClr xmlns:ahyp="http://schemas.microsoft.com/office/drawing/2018/hyperlinkcolor" val="tx"/>
                    </a:ext>
                  </a:extLst>
                </a:hlinkClick>
              </a:rPr>
              <a:t>Fashion and Textiles Museum</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7">
                  <a:extLst>
                    <a:ext uri="{A12FA001-AC4F-418D-AE19-62706E023703}">
                      <ahyp:hlinkClr xmlns:ahyp="http://schemas.microsoft.com/office/drawing/2018/hyperlinkcolor" val="tx"/>
                    </a:ext>
                  </a:extLst>
                </a:hlinkClick>
              </a:rPr>
              <a:t>BBC Design and Technology</a:t>
            </a:r>
            <a:endParaRPr sz="1200" dirty="0">
              <a:solidFill>
                <a:srgbClr val="7030A0"/>
              </a:solidFill>
              <a:latin typeface="+mj-lt"/>
            </a:endParaRPr>
          </a:p>
        </p:txBody>
      </p:sp>
    </p:spTree>
    <p:extLst>
      <p:ext uri="{BB962C8B-B14F-4D97-AF65-F5344CB8AC3E}">
        <p14:creationId xmlns:p14="http://schemas.microsoft.com/office/powerpoint/2010/main" val="3166242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Google Shape;92;p16"/>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Drama</a:t>
            </a:r>
            <a:endParaRPr/>
          </a:p>
        </p:txBody>
      </p:sp>
      <p:sp>
        <p:nvSpPr>
          <p:cNvPr id="91" name="Google Shape;91;p16"/>
          <p:cNvSpPr txBox="1">
            <a:spLocks noGrp="1"/>
          </p:cNvSpPr>
          <p:nvPr>
            <p:ph type="body" idx="1"/>
          </p:nvPr>
        </p:nvSpPr>
        <p:spPr>
          <a:prstGeom prst="rect">
            <a:avLst/>
          </a:prstGeom>
        </p:spPr>
        <p:txBody>
          <a:bodyPr spcFirstLastPara="1" wrap="square" lIns="48600" tIns="24300" rIns="48600" bIns="24300" anchor="t" anchorCtr="0">
            <a:normAutofit/>
          </a:bodyPr>
          <a:lstStyle/>
          <a:p>
            <a:pPr marL="0" lvl="0" indent="0" algn="l" rtl="0">
              <a:lnSpc>
                <a:spcPct val="100000"/>
              </a:lnSpc>
              <a:spcBef>
                <a:spcPts val="500"/>
              </a:spcBef>
              <a:spcAft>
                <a:spcPts val="0"/>
              </a:spcAft>
              <a:buNone/>
            </a:pPr>
            <a:r>
              <a:rPr lang="en-GB" sz="1200" b="1" dirty="0">
                <a:latin typeface="+mj-lt"/>
              </a:rPr>
              <a:t>Year 9 Curriculum</a:t>
            </a:r>
            <a:endParaRPr sz="1200" dirty="0">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3">
                  <a:extLst>
                    <a:ext uri="{A12FA001-AC4F-418D-AE19-62706E023703}">
                      <ahyp:hlinkClr xmlns:ahyp="http://schemas.microsoft.com/office/drawing/2018/hyperlinkcolor" val="tx"/>
                    </a:ext>
                  </a:extLst>
                </a:hlinkClick>
              </a:rPr>
              <a:t>Drama Curriculum KS3</a:t>
            </a:r>
            <a:r>
              <a:rPr lang="en-GB" sz="1200" u="sng" dirty="0">
                <a:solidFill>
                  <a:srgbClr val="7030A0"/>
                </a:solidFill>
                <a:latin typeface="+mj-lt"/>
              </a:rPr>
              <a:t> </a:t>
            </a:r>
            <a:r>
              <a:rPr lang="en-GB" sz="1200" dirty="0">
                <a:solidFill>
                  <a:srgbClr val="7030A0"/>
                </a:solidFill>
                <a:latin typeface="+mj-lt"/>
              </a:rPr>
              <a:t>-</a:t>
            </a:r>
            <a:r>
              <a:rPr lang="en-GB" sz="1200" dirty="0">
                <a:latin typeface="+mj-lt"/>
              </a:rPr>
              <a:t> click this link to see our learning journey.</a:t>
            </a:r>
            <a:endParaRPr sz="1200" b="1" dirty="0">
              <a:latin typeface="+mj-lt"/>
            </a:endParaRPr>
          </a:p>
          <a:p>
            <a:pPr marL="0" lvl="0" indent="0" algn="l" rtl="0">
              <a:lnSpc>
                <a:spcPct val="100000"/>
              </a:lnSpc>
              <a:spcBef>
                <a:spcPts val="500"/>
              </a:spcBef>
              <a:spcAft>
                <a:spcPts val="0"/>
              </a:spcAft>
              <a:buNone/>
            </a:pPr>
            <a:endParaRPr b="1" dirty="0">
              <a:solidFill>
                <a:srgbClr val="FF0000"/>
              </a:solidFill>
              <a:latin typeface="+mj-lt"/>
            </a:endParaRPr>
          </a:p>
          <a:p>
            <a:pPr marL="0" lvl="0" indent="0" algn="l" rtl="0">
              <a:lnSpc>
                <a:spcPct val="100000"/>
              </a:lnSpc>
              <a:spcBef>
                <a:spcPts val="500"/>
              </a:spcBef>
              <a:spcAft>
                <a:spcPts val="0"/>
              </a:spcAft>
              <a:buNone/>
            </a:pPr>
            <a:r>
              <a:rPr lang="en-GB" sz="1200" b="1" dirty="0">
                <a:latin typeface="+mj-lt"/>
              </a:rPr>
              <a:t>Formative Assessment</a:t>
            </a:r>
            <a:endParaRPr sz="1200" b="1" dirty="0">
              <a:latin typeface="+mj-lt"/>
            </a:endParaRPr>
          </a:p>
          <a:p>
            <a:pPr marL="0" lvl="0" indent="0" algn="l" rtl="0">
              <a:lnSpc>
                <a:spcPct val="100000"/>
              </a:lnSpc>
              <a:spcBef>
                <a:spcPts val="500"/>
              </a:spcBef>
              <a:spcAft>
                <a:spcPts val="0"/>
              </a:spcAft>
              <a:buNone/>
            </a:pPr>
            <a:r>
              <a:rPr lang="en-GB" sz="1200" dirty="0">
                <a:latin typeface="+mj-lt"/>
              </a:rPr>
              <a:t>Pupils are assessed using a combination of teacher assessment during lessons. Project work is assessed ongoing through the topic.</a:t>
            </a:r>
            <a:endParaRPr sz="1200" dirty="0">
              <a:latin typeface="+mj-lt"/>
            </a:endParaRPr>
          </a:p>
          <a:p>
            <a:pPr marL="0" lvl="0" indent="0" algn="l" rtl="0">
              <a:lnSpc>
                <a:spcPct val="100000"/>
              </a:lnSpc>
              <a:spcBef>
                <a:spcPts val="500"/>
              </a:spcBef>
              <a:spcAft>
                <a:spcPts val="0"/>
              </a:spcAft>
              <a:buNone/>
            </a:pPr>
            <a:endParaRPr b="1" dirty="0">
              <a:solidFill>
                <a:srgbClr val="FF0000"/>
              </a:solidFill>
              <a:latin typeface="+mj-lt"/>
            </a:endParaRPr>
          </a:p>
          <a:p>
            <a:pPr marL="0" lvl="0" indent="0" algn="l" rtl="0">
              <a:lnSpc>
                <a:spcPct val="100000"/>
              </a:lnSpc>
              <a:spcBef>
                <a:spcPts val="500"/>
              </a:spcBef>
              <a:spcAft>
                <a:spcPts val="0"/>
              </a:spcAft>
              <a:buNone/>
            </a:pPr>
            <a:r>
              <a:rPr lang="en-US" sz="1200" b="1" dirty="0">
                <a:latin typeface="Arial" panose="020B0604020202020204" pitchFamily="34" charset="0"/>
                <a:cs typeface="Arial" panose="020B0604020202020204" pitchFamily="34" charset="0"/>
              </a:rPr>
              <a:t>Summative Assessment (Spring and Summer)</a:t>
            </a:r>
            <a:endParaRPr lang="en-US" sz="1200" dirty="0">
              <a:latin typeface="Arial" panose="020B0604020202020204" pitchFamily="34" charset="0"/>
              <a:cs typeface="Arial" panose="020B0604020202020204" pitchFamily="34" charset="0"/>
            </a:endParaRPr>
          </a:p>
          <a:p>
            <a:pPr marL="0" indent="0">
              <a:lnSpc>
                <a:spcPct val="100000"/>
              </a:lnSpc>
              <a:buNone/>
            </a:pPr>
            <a:r>
              <a:rPr lang="en-US" sz="1200" dirty="0">
                <a:latin typeface="Arial"/>
                <a:cs typeface="Arial"/>
              </a:rPr>
              <a:t>Pupils have been studying Blood Brothers and they have been assessed in class based on their ability to interpret text and script in a meaningful way.  They have been using their physical and vocal skills and assessment on their evaluative skills throughout the term.</a:t>
            </a:r>
          </a:p>
          <a:p>
            <a:pPr marL="0" indent="0">
              <a:lnSpc>
                <a:spcPct val="100000"/>
              </a:lnSpc>
              <a:buNone/>
            </a:pPr>
            <a:endParaRPr lang="en-US" sz="1200" dirty="0">
              <a:latin typeface="Arial"/>
              <a:cs typeface="Arial"/>
            </a:endParaRPr>
          </a:p>
          <a:p>
            <a:pPr marL="0" lvl="0" indent="0" algn="l" rtl="0">
              <a:lnSpc>
                <a:spcPct val="100000"/>
              </a:lnSpc>
              <a:spcBef>
                <a:spcPts val="500"/>
              </a:spcBef>
              <a:spcAft>
                <a:spcPts val="0"/>
              </a:spcAft>
              <a:buNone/>
            </a:pPr>
            <a:r>
              <a:rPr lang="en-GB" sz="1200" b="1" dirty="0">
                <a:latin typeface="+mj-lt"/>
              </a:rPr>
              <a:t>How can my child extend their learning?</a:t>
            </a:r>
          </a:p>
          <a:p>
            <a:pPr marL="0" lvl="0" indent="0" algn="l" rtl="0">
              <a:lnSpc>
                <a:spcPct val="100000"/>
              </a:lnSpc>
              <a:spcBef>
                <a:spcPts val="500"/>
              </a:spcBef>
              <a:spcAft>
                <a:spcPts val="0"/>
              </a:spcAft>
              <a:buNone/>
            </a:pPr>
            <a:r>
              <a:rPr lang="en-GB" sz="1200" b="1" dirty="0">
                <a:solidFill>
                  <a:srgbClr val="222E9A"/>
                </a:solidFill>
                <a:latin typeface="Arial"/>
                <a:ea typeface="+mn-lt"/>
                <a:cs typeface="+mn-lt"/>
                <a:hlinkClick r:id="rId4"/>
              </a:rPr>
              <a:t>National Theatre</a:t>
            </a:r>
            <a:endParaRPr lang="en-GB" sz="1200" b="1" dirty="0">
              <a:solidFill>
                <a:srgbClr val="222E9A"/>
              </a:solidFill>
              <a:latin typeface="Arial"/>
              <a:ea typeface="+mn-lt"/>
              <a:cs typeface="+mn-lt"/>
            </a:endParaRPr>
          </a:p>
          <a:p>
            <a:pPr marL="0" lvl="0" indent="0" algn="l" rtl="0">
              <a:lnSpc>
                <a:spcPct val="100000"/>
              </a:lnSpc>
              <a:spcBef>
                <a:spcPts val="500"/>
              </a:spcBef>
              <a:spcAft>
                <a:spcPts val="0"/>
              </a:spcAft>
              <a:buNone/>
            </a:pPr>
            <a:r>
              <a:rPr lang="en-GB" sz="1200" b="1" dirty="0">
                <a:solidFill>
                  <a:srgbClr val="222E9A"/>
                </a:solidFill>
                <a:latin typeface="Arial"/>
                <a:ea typeface="+mn-lt"/>
                <a:cs typeface="+mn-lt"/>
                <a:hlinkClick r:id="rId5"/>
              </a:rPr>
              <a:t>BBC Bitesize</a:t>
            </a:r>
            <a:endParaRPr lang="en-GB" dirty="0">
              <a:latin typeface="Arial"/>
            </a:endParaRPr>
          </a:p>
          <a:p>
            <a:pPr marL="0" indent="0">
              <a:lnSpc>
                <a:spcPct val="100000"/>
              </a:lnSpc>
              <a:buNone/>
            </a:pPr>
            <a:endParaRPr lang="en-GB" sz="1200" b="1" dirty="0">
              <a:latin typeface="+mj-lt"/>
              <a:cs typeface="Arial"/>
            </a:endParaRPr>
          </a:p>
        </p:txBody>
      </p:sp>
    </p:spTree>
    <p:extLst>
      <p:ext uri="{BB962C8B-B14F-4D97-AF65-F5344CB8AC3E}">
        <p14:creationId xmlns:p14="http://schemas.microsoft.com/office/powerpoint/2010/main" val="3267473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7"/>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English</a:t>
            </a:r>
            <a:endParaRPr/>
          </a:p>
        </p:txBody>
      </p:sp>
      <p:sp>
        <p:nvSpPr>
          <p:cNvPr id="97" name="Google Shape;97;p17"/>
          <p:cNvSpPr txBox="1">
            <a:spLocks noGrp="1"/>
          </p:cNvSpPr>
          <p:nvPr>
            <p:ph type="body" idx="1"/>
          </p:nvPr>
        </p:nvSpPr>
        <p:spPr>
          <a:xfrm>
            <a:off x="758757" y="866925"/>
            <a:ext cx="4493918" cy="6340800"/>
          </a:xfrm>
          <a:prstGeom prst="rect">
            <a:avLst/>
          </a:prstGeom>
        </p:spPr>
        <p:txBody>
          <a:bodyPr spcFirstLastPara="1" wrap="square" lIns="48600" tIns="24300" rIns="48600" bIns="24300" anchor="t" anchorCtr="0">
            <a:normAutofit/>
          </a:bodyPr>
          <a:lstStyle/>
          <a:p>
            <a:pPr marL="0" indent="0">
              <a:lnSpc>
                <a:spcPct val="100000"/>
              </a:lnSpc>
              <a:buNone/>
            </a:pPr>
            <a:r>
              <a:rPr lang="en-GB" sz="1200" b="1" dirty="0">
                <a:latin typeface="+mj-lt"/>
              </a:rPr>
              <a:t>Year 9 Curriculum</a:t>
            </a:r>
            <a:endParaRPr sz="1200" dirty="0">
              <a:latin typeface="+mj-lt"/>
            </a:endParaRPr>
          </a:p>
          <a:p>
            <a:pPr marL="0" indent="0">
              <a:lnSpc>
                <a:spcPct val="100000"/>
              </a:lnSpc>
              <a:buNone/>
            </a:pPr>
            <a:r>
              <a:rPr lang="en-GB" sz="1200" u="sng" dirty="0">
                <a:solidFill>
                  <a:srgbClr val="7030A0"/>
                </a:solidFill>
                <a:latin typeface="+mj-lt"/>
                <a:hlinkClick r:id="rId3"/>
              </a:rPr>
              <a:t>English Curriculum KS3</a:t>
            </a:r>
            <a:r>
              <a:rPr lang="en-GB" sz="1200" dirty="0">
                <a:solidFill>
                  <a:srgbClr val="7030A0"/>
                </a:solidFill>
                <a:latin typeface="+mj-lt"/>
              </a:rPr>
              <a:t>  </a:t>
            </a:r>
            <a:r>
              <a:rPr lang="en-GB" sz="1200" dirty="0">
                <a:solidFill>
                  <a:srgbClr val="000000"/>
                </a:solidFill>
                <a:latin typeface="+mj-lt"/>
              </a:rPr>
              <a:t>-</a:t>
            </a:r>
            <a:r>
              <a:rPr lang="en-GB" sz="1200" dirty="0">
                <a:latin typeface="+mj-lt"/>
              </a:rPr>
              <a:t> click this link to see our learning journey.</a:t>
            </a:r>
            <a:endParaRPr lang="en-US" sz="1200" dirty="0">
              <a:latin typeface="Times New Roman" panose="02020603050405020304"/>
              <a:cs typeface="Times New Roman"/>
            </a:endParaRPr>
          </a:p>
          <a:p>
            <a:pPr marL="0" indent="0">
              <a:lnSpc>
                <a:spcPct val="100000"/>
              </a:lnSpc>
              <a:buNone/>
            </a:pPr>
            <a:endParaRPr lang="en-US" sz="1200" b="1" dirty="0">
              <a:latin typeface="+mj-lt"/>
              <a:cs typeface="Arial"/>
            </a:endParaRPr>
          </a:p>
          <a:p>
            <a:pPr marL="0" indent="0">
              <a:lnSpc>
                <a:spcPct val="100000"/>
              </a:lnSpc>
              <a:buNone/>
            </a:pPr>
            <a:r>
              <a:rPr lang="en-US" sz="1200" b="1" dirty="0">
                <a:latin typeface="+mj-lt"/>
                <a:cs typeface="Arial"/>
              </a:rPr>
              <a:t>Formative Assessment</a:t>
            </a:r>
            <a:endParaRPr lang="en-US" sz="1200" dirty="0">
              <a:latin typeface="Times New Roman" panose="02020603050405020304"/>
              <a:cs typeface="Times New Roman"/>
            </a:endParaRPr>
          </a:p>
          <a:p>
            <a:pPr marL="0" indent="0">
              <a:lnSpc>
                <a:spcPct val="100000"/>
              </a:lnSpc>
              <a:buNone/>
            </a:pPr>
            <a:r>
              <a:rPr lang="en-US" sz="1200" dirty="0">
                <a:latin typeface="+mj-lt"/>
                <a:cs typeface="Arial"/>
              </a:rPr>
              <a:t>Pupils are assessed using a combination of low stakes starters and quizzes, in-class questioning and think-pair-share, homework such as Bedrock Learning, and baseline and formative assessment.</a:t>
            </a:r>
            <a:endParaRPr lang="en-US" sz="1200" dirty="0">
              <a:latin typeface="Times New Roman" panose="02020603050405020304"/>
              <a:cs typeface="Times New Roman"/>
            </a:endParaRPr>
          </a:p>
          <a:p>
            <a:pPr marL="0" indent="0">
              <a:lnSpc>
                <a:spcPct val="100000"/>
              </a:lnSpc>
              <a:buNone/>
            </a:pPr>
            <a:endParaRPr lang="en-US" sz="1200" b="1" dirty="0">
              <a:latin typeface="+mj-lt"/>
              <a:cs typeface="Arial"/>
            </a:endParaRPr>
          </a:p>
          <a:p>
            <a:pPr marL="0" lvl="0" indent="0" algn="l" rtl="0">
              <a:lnSpc>
                <a:spcPct val="100000"/>
              </a:lnSpc>
              <a:spcBef>
                <a:spcPts val="500"/>
              </a:spcBef>
              <a:spcAft>
                <a:spcPts val="0"/>
              </a:spcAft>
              <a:buNone/>
            </a:pPr>
            <a:r>
              <a:rPr lang="en-US" sz="1200" b="1" dirty="0">
                <a:latin typeface="Arial" panose="020B0604020202020204" pitchFamily="34" charset="0"/>
                <a:cs typeface="Arial" panose="020B0604020202020204" pitchFamily="34" charset="0"/>
              </a:rPr>
              <a:t>Summative Assessment (Spring and Summer)</a:t>
            </a:r>
            <a:endParaRPr lang="en-US" sz="1200" dirty="0">
              <a:latin typeface="Arial" panose="020B0604020202020204" pitchFamily="34" charset="0"/>
              <a:cs typeface="Arial" panose="020B0604020202020204" pitchFamily="34" charset="0"/>
            </a:endParaRPr>
          </a:p>
          <a:p>
            <a:pPr marL="0" indent="0">
              <a:lnSpc>
                <a:spcPct val="100000"/>
              </a:lnSpc>
              <a:buNone/>
            </a:pPr>
            <a:r>
              <a:rPr lang="en-US" sz="1200" dirty="0">
                <a:latin typeface="+mj-lt"/>
                <a:cs typeface="Arial"/>
              </a:rPr>
              <a:t>English assesses pupils on their learning in spring &amp; summer. The reading test focused on key English terminology, vocabulary, identifying language features and understanding how writers use language in a selection of revenge poems. The English writing test was a piece of creative writing based on the theme of revenge. </a:t>
            </a:r>
          </a:p>
          <a:p>
            <a:pPr marL="0" indent="0">
              <a:lnSpc>
                <a:spcPct val="100000"/>
              </a:lnSpc>
              <a:buNone/>
            </a:pPr>
            <a:r>
              <a:rPr lang="en-GB" sz="1200" b="1" dirty="0">
                <a:latin typeface="+mj-lt"/>
              </a:rPr>
              <a:t>How can my child extend their learning?</a:t>
            </a:r>
            <a:endParaRPr sz="1200" b="1" dirty="0">
              <a:solidFill>
                <a:srgbClr val="FF000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4">
                  <a:extLst>
                    <a:ext uri="{A12FA001-AC4F-418D-AE19-62706E023703}">
                      <ahyp:hlinkClr xmlns:ahyp="http://schemas.microsoft.com/office/drawing/2018/hyperlinkcolor" val="tx"/>
                    </a:ext>
                  </a:extLst>
                </a:hlinkClick>
              </a:rPr>
              <a:t>Writing Skills - Creative and narrative writing - BBC Bitesize</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5">
                  <a:extLst>
                    <a:ext uri="{A12FA001-AC4F-418D-AE19-62706E023703}">
                      <ahyp:hlinkClr xmlns:ahyp="http://schemas.microsoft.com/office/drawing/2018/hyperlinkcolor" val="tx"/>
                    </a:ext>
                  </a:extLst>
                </a:hlinkClick>
              </a:rPr>
              <a:t>Spelling, punctuation and grammar - KS3 English - BBC Bitesize</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6">
                  <a:extLst>
                    <a:ext uri="{A12FA001-AC4F-418D-AE19-62706E023703}">
                      <ahyp:hlinkClr xmlns:ahyp="http://schemas.microsoft.com/office/drawing/2018/hyperlinkcolor" val="tx"/>
                    </a:ext>
                  </a:extLst>
                </a:hlinkClick>
              </a:rPr>
              <a:t>Writing Skills - sentences - BBC Bitesize</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7">
                  <a:extLst>
                    <a:ext uri="{A12FA001-AC4F-418D-AE19-62706E023703}">
                      <ahyp:hlinkClr xmlns:ahyp="http://schemas.microsoft.com/office/drawing/2018/hyperlinkcolor" val="tx"/>
                    </a:ext>
                  </a:extLst>
                </a:hlinkClick>
              </a:rPr>
              <a:t>How to make your writing suspenseful - Victoria Smith</a:t>
            </a:r>
            <a:endParaRPr sz="1200" dirty="0">
              <a:solidFill>
                <a:srgbClr val="7030A0"/>
              </a:solidFill>
              <a:latin typeface="+mj-lt"/>
            </a:endParaRPr>
          </a:p>
          <a:p>
            <a:pPr marL="0" lvl="0" indent="0" algn="l" rtl="0">
              <a:lnSpc>
                <a:spcPct val="100000"/>
              </a:lnSpc>
              <a:spcBef>
                <a:spcPts val="500"/>
              </a:spcBef>
              <a:spcAft>
                <a:spcPts val="0"/>
              </a:spcAft>
              <a:buClr>
                <a:schemeClr val="dk1"/>
              </a:buClr>
              <a:buSzPts val="1100"/>
              <a:buFont typeface="Arial"/>
              <a:buNone/>
            </a:pPr>
            <a:r>
              <a:rPr lang="en-GB" sz="1200" u="sng" dirty="0">
                <a:solidFill>
                  <a:srgbClr val="7030A0"/>
                </a:solidFill>
                <a:latin typeface="+mj-lt"/>
                <a:hlinkClick r:id="rId8">
                  <a:extLst>
                    <a:ext uri="{A12FA001-AC4F-418D-AE19-62706E023703}">
                      <ahyp:hlinkClr xmlns:ahyp="http://schemas.microsoft.com/office/drawing/2018/hyperlinkcolor" val="tx"/>
                    </a:ext>
                  </a:extLst>
                </a:hlinkClick>
              </a:rPr>
              <a:t>KS3 English Courses - BBC Bitesize</a:t>
            </a:r>
            <a:endParaRPr sz="1200" dirty="0">
              <a:solidFill>
                <a:srgbClr val="7030A0"/>
              </a:solidFill>
              <a:latin typeface="+mj-lt"/>
            </a:endParaRPr>
          </a:p>
        </p:txBody>
      </p:sp>
    </p:spTree>
    <p:extLst>
      <p:ext uri="{BB962C8B-B14F-4D97-AF65-F5344CB8AC3E}">
        <p14:creationId xmlns:p14="http://schemas.microsoft.com/office/powerpoint/2010/main" val="2524530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5"/>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cs typeface="Arial"/>
              </a:rPr>
              <a:t>French</a:t>
            </a:r>
          </a:p>
        </p:txBody>
      </p:sp>
      <p:sp>
        <p:nvSpPr>
          <p:cNvPr id="146" name="Google Shape;146;p25"/>
          <p:cNvSpPr txBox="1">
            <a:spLocks noGrp="1"/>
          </p:cNvSpPr>
          <p:nvPr>
            <p:ph type="body" idx="1"/>
          </p:nvPr>
        </p:nvSpPr>
        <p:spPr>
          <a:prstGeom prst="rect">
            <a:avLst/>
          </a:prstGeom>
        </p:spPr>
        <p:txBody>
          <a:bodyPr spcFirstLastPara="1" wrap="square" lIns="48600" tIns="24300" rIns="48600" bIns="24300" anchor="t" anchorCtr="0">
            <a:normAutofit/>
          </a:bodyPr>
          <a:lstStyle/>
          <a:p>
            <a:pPr marL="0" indent="0">
              <a:lnSpc>
                <a:spcPct val="100000"/>
              </a:lnSpc>
              <a:buNone/>
            </a:pPr>
            <a:r>
              <a:rPr lang="en-GB" sz="1200" b="1" dirty="0">
                <a:latin typeface="+mj-lt"/>
              </a:rPr>
              <a:t>Year 9 Curriculum</a:t>
            </a:r>
            <a:endParaRPr sz="1200" dirty="0">
              <a:latin typeface="+mj-lt"/>
            </a:endParaRPr>
          </a:p>
          <a:p>
            <a:pPr marL="0" indent="0">
              <a:lnSpc>
                <a:spcPct val="100000"/>
              </a:lnSpc>
              <a:buNone/>
            </a:pPr>
            <a:r>
              <a:rPr lang="en-GB" sz="1200" u="sng" dirty="0">
                <a:solidFill>
                  <a:srgbClr val="7030A0"/>
                </a:solidFill>
                <a:latin typeface="+mj-lt"/>
                <a:hlinkClick r:id="rId3">
                  <a:extLst>
                    <a:ext uri="{A12FA001-AC4F-418D-AE19-62706E023703}">
                      <ahyp:hlinkClr xmlns:ahyp="http://schemas.microsoft.com/office/drawing/2018/hyperlinkcolor" val="tx"/>
                    </a:ext>
                  </a:extLst>
                </a:hlinkClick>
              </a:rPr>
              <a:t>French Curriculum </a:t>
            </a:r>
            <a:r>
              <a:rPr lang="en-GB" sz="1200" u="sng" dirty="0">
                <a:solidFill>
                  <a:srgbClr val="7030A0"/>
                </a:solidFill>
                <a:latin typeface="+mj-lt"/>
              </a:rPr>
              <a:t> KS3 </a:t>
            </a:r>
            <a:r>
              <a:rPr lang="en-GB" sz="1200" dirty="0">
                <a:latin typeface="+mj-lt"/>
              </a:rPr>
              <a:t>- click this link to see our learning journey.</a:t>
            </a:r>
            <a:endParaRPr sz="1200" b="1" dirty="0">
              <a:latin typeface="+mj-lt"/>
            </a:endParaRPr>
          </a:p>
          <a:p>
            <a:pPr marL="0" lvl="0" indent="0" algn="l" rtl="0">
              <a:lnSpc>
                <a:spcPct val="100000"/>
              </a:lnSpc>
              <a:spcBef>
                <a:spcPts val="500"/>
              </a:spcBef>
              <a:spcAft>
                <a:spcPts val="0"/>
              </a:spcAft>
              <a:buNone/>
            </a:pPr>
            <a:endParaRPr b="1" dirty="0">
              <a:latin typeface="+mj-lt"/>
            </a:endParaRPr>
          </a:p>
          <a:p>
            <a:pPr marL="0" lvl="0" indent="0" algn="l" rtl="0">
              <a:lnSpc>
                <a:spcPct val="100000"/>
              </a:lnSpc>
              <a:spcBef>
                <a:spcPts val="500"/>
              </a:spcBef>
              <a:spcAft>
                <a:spcPts val="0"/>
              </a:spcAft>
              <a:buNone/>
            </a:pPr>
            <a:r>
              <a:rPr lang="en-GB" sz="1200" b="1" dirty="0">
                <a:latin typeface="+mj-lt"/>
              </a:rPr>
              <a:t>Formative Assessment</a:t>
            </a:r>
            <a:endParaRPr sz="1200" b="1" dirty="0">
              <a:latin typeface="+mj-lt"/>
            </a:endParaRPr>
          </a:p>
          <a:p>
            <a:pPr marL="0" indent="0">
              <a:lnSpc>
                <a:spcPct val="100000"/>
              </a:lnSpc>
              <a:buNone/>
            </a:pPr>
            <a:r>
              <a:rPr lang="en-GB" sz="1200" dirty="0">
                <a:latin typeface="+mj-lt"/>
              </a:rPr>
              <a:t>All French classes are mixed ability; therefore, a spread of outcomes is the norm. A variety of formative assessment is used throughout the year, during lessons and as part of homework tasks, to assess the four areas of Listening, Speaking, Reading and Writing. Some examples include; vocabulary testing, self and peer assessment during lessons and live feedback provided by the teacher within lessons. </a:t>
            </a:r>
            <a:endParaRPr sz="1300" dirty="0">
              <a:latin typeface="+mj-lt"/>
            </a:endParaRP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US" sz="1200" b="1" dirty="0">
                <a:latin typeface="Arial" panose="020B0604020202020204" pitchFamily="34" charset="0"/>
                <a:cs typeface="Arial" panose="020B0604020202020204" pitchFamily="34" charset="0"/>
              </a:rPr>
              <a:t>Summative Assessment (Autumn)</a:t>
            </a:r>
            <a:endParaRPr lang="en-US" sz="1200" dirty="0">
              <a:latin typeface="Arial" panose="020B0604020202020204" pitchFamily="34" charset="0"/>
              <a:cs typeface="Arial" panose="020B0604020202020204" pitchFamily="34" charset="0"/>
            </a:endParaRPr>
          </a:p>
          <a:p>
            <a:pPr marL="0" lvl="0" indent="0">
              <a:lnSpc>
                <a:spcPct val="100000"/>
              </a:lnSpc>
              <a:buClr>
                <a:prstClr val="black"/>
              </a:buClr>
              <a:buNone/>
            </a:pPr>
            <a:r>
              <a:rPr lang="en-GB" sz="1200">
                <a:solidFill>
                  <a:prstClr val="black"/>
                </a:solidFill>
                <a:latin typeface="Arial" panose="020B0604020202020204"/>
              </a:rPr>
              <a:t>The French </a:t>
            </a:r>
            <a:r>
              <a:rPr lang="en-GB" sz="1200" dirty="0">
                <a:solidFill>
                  <a:prstClr val="black"/>
                </a:solidFill>
                <a:latin typeface="Arial" panose="020B0604020202020204"/>
              </a:rPr>
              <a:t>Common Assessment is marked out of 15 marks, 10 for Content and 5 for Quality of Language. The assessment consists of an extended writing piece under examination conditions in which pupils have to address a number of points.</a:t>
            </a:r>
            <a:endParaRPr lang="en-GB" sz="1200" dirty="0">
              <a:solidFill>
                <a:prstClr val="black"/>
              </a:solidFill>
              <a:latin typeface="Arial" panose="020B0604020202020204"/>
              <a:cs typeface="Arial" panose="020B0604020202020204"/>
            </a:endParaRPr>
          </a:p>
          <a:p>
            <a:pPr marL="0" lvl="0" indent="0">
              <a:lnSpc>
                <a:spcPct val="100000"/>
              </a:lnSpc>
              <a:buClr>
                <a:prstClr val="black"/>
              </a:buClr>
              <a:buNone/>
            </a:pPr>
            <a:r>
              <a:rPr lang="en-GB" sz="1200" dirty="0">
                <a:solidFill>
                  <a:prstClr val="black"/>
                </a:solidFill>
                <a:latin typeface="Arial" panose="020B0604020202020204"/>
                <a:cs typeface="Arial" panose="020B0604020202020204"/>
              </a:rPr>
              <a:t>In order to access the higher mark bands, pupils are encouraged to develop their answers as best as they can rather than just give a minimal response.</a:t>
            </a:r>
            <a:endParaRPr lang="en-GB" dirty="0">
              <a:solidFill>
                <a:prstClr val="black"/>
              </a:solidFill>
              <a:latin typeface="Arial" panose="020B0604020202020204"/>
            </a:endParaRP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GB" sz="1200" b="1" dirty="0">
                <a:latin typeface="+mj-lt"/>
              </a:rPr>
              <a:t>How can my child extend their learning?</a:t>
            </a:r>
            <a:endParaRPr sz="1200" dirty="0">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4"/>
              </a:rPr>
              <a:t>BBC Bitesize - KS3 French</a:t>
            </a:r>
            <a:endParaRPr sz="1200" dirty="0">
              <a:solidFill>
                <a:srgbClr val="7030A0"/>
              </a:solidFill>
              <a:latin typeface="+mj-lt"/>
            </a:endParaRPr>
          </a:p>
          <a:p>
            <a:pPr marL="0" lvl="0" indent="0" algn="l" rtl="0">
              <a:lnSpc>
                <a:spcPct val="100000"/>
              </a:lnSpc>
              <a:spcBef>
                <a:spcPts val="500"/>
              </a:spcBef>
              <a:spcAft>
                <a:spcPts val="0"/>
              </a:spcAft>
              <a:buNone/>
            </a:pPr>
            <a:endParaRPr dirty="0"/>
          </a:p>
          <a:p>
            <a:pPr marL="0" lvl="0" indent="0" algn="l" rtl="0">
              <a:lnSpc>
                <a:spcPct val="100000"/>
              </a:lnSpc>
              <a:spcBef>
                <a:spcPts val="500"/>
              </a:spcBef>
              <a:spcAft>
                <a:spcPts val="0"/>
              </a:spcAft>
              <a:buNone/>
            </a:pPr>
            <a:endParaRPr dirty="0"/>
          </a:p>
        </p:txBody>
      </p:sp>
      <p:sp>
        <p:nvSpPr>
          <p:cNvPr id="2" name="TextBox 1">
            <a:extLst>
              <a:ext uri="{FF2B5EF4-FFF2-40B4-BE49-F238E27FC236}">
                <a16:creationId xmlns:a16="http://schemas.microsoft.com/office/drawing/2014/main" id="{B40F6A49-1932-2316-20C6-88CCB5E48C9D}"/>
              </a:ext>
            </a:extLst>
          </p:cNvPr>
          <p:cNvSpPr txBox="1"/>
          <p:nvPr/>
        </p:nvSpPr>
        <p:spPr>
          <a:xfrm>
            <a:off x="6421348" y="1952090"/>
            <a:ext cx="2404153" cy="369332"/>
          </a:xfrm>
          <a:prstGeom prst="rect">
            <a:avLst/>
          </a:prstGeom>
          <a:noFill/>
        </p:spPr>
        <p:txBody>
          <a:bodyPr wrap="square" rtlCol="0">
            <a:spAutoFit/>
          </a:bodyPr>
          <a:lstStyle/>
          <a:p>
            <a:r>
              <a:rPr lang="en-GB" dirty="0"/>
              <a:t>Remove French 2025</a:t>
            </a:r>
          </a:p>
        </p:txBody>
      </p:sp>
    </p:spTree>
    <p:extLst>
      <p:ext uri="{BB962C8B-B14F-4D97-AF65-F5344CB8AC3E}">
        <p14:creationId xmlns:p14="http://schemas.microsoft.com/office/powerpoint/2010/main" val="2745150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Google Shape;92;p16"/>
          <p:cNvSpPr txBox="1">
            <a:spLocks noGrp="1"/>
          </p:cNvSpPr>
          <p:nvPr>
            <p:ph type="title"/>
          </p:nvPr>
        </p:nvSpPr>
        <p:spPr>
          <a:prstGeom prst="rect">
            <a:avLst/>
          </a:prstGeom>
        </p:spPr>
        <p:txBody>
          <a:bodyPr spcFirstLastPara="1" wrap="square" lIns="48600" tIns="24300" rIns="48600" bIns="24300" anchor="ctr" anchorCtr="0">
            <a:normAutofit/>
          </a:bodyPr>
          <a:lstStyle/>
          <a:p>
            <a:r>
              <a:rPr lang="en-GB"/>
              <a:t>Food Technology</a:t>
            </a:r>
            <a:endParaRPr/>
          </a:p>
        </p:txBody>
      </p:sp>
      <p:sp>
        <p:nvSpPr>
          <p:cNvPr id="91" name="Google Shape;91;p16"/>
          <p:cNvSpPr txBox="1">
            <a:spLocks noGrp="1"/>
          </p:cNvSpPr>
          <p:nvPr>
            <p:ph type="body" idx="1"/>
          </p:nvPr>
        </p:nvSpPr>
        <p:spPr>
          <a:prstGeom prst="rect">
            <a:avLst/>
          </a:prstGeom>
        </p:spPr>
        <p:txBody>
          <a:bodyPr spcFirstLastPara="1" wrap="square" lIns="48600" tIns="24300" rIns="48600" bIns="24300" anchor="t" anchorCtr="0">
            <a:normAutofit/>
          </a:bodyPr>
          <a:lstStyle/>
          <a:p>
            <a:pPr marL="0" indent="0">
              <a:lnSpc>
                <a:spcPct val="100000"/>
              </a:lnSpc>
              <a:buNone/>
            </a:pPr>
            <a:r>
              <a:rPr lang="en-GB" sz="1200" b="1" dirty="0">
                <a:latin typeface="+mj-lt"/>
              </a:rPr>
              <a:t>Year 9 Curriculum</a:t>
            </a:r>
            <a:endParaRPr sz="1200" dirty="0">
              <a:latin typeface="+mj-lt"/>
            </a:endParaRPr>
          </a:p>
          <a:p>
            <a:pPr marL="0" indent="0">
              <a:lnSpc>
                <a:spcPct val="100000"/>
              </a:lnSpc>
              <a:buNone/>
            </a:pPr>
            <a:r>
              <a:rPr lang="en-GB" sz="1200" dirty="0">
                <a:solidFill>
                  <a:srgbClr val="7030A0"/>
                </a:solidFill>
                <a:latin typeface="+mj-lt"/>
                <a:hlinkClick r:id="rId3"/>
              </a:rPr>
              <a:t>Food Curriculum KS3</a:t>
            </a:r>
            <a:r>
              <a:rPr lang="en-GB" sz="1200" dirty="0">
                <a:solidFill>
                  <a:srgbClr val="7030A0"/>
                </a:solidFill>
                <a:latin typeface="+mj-lt"/>
              </a:rPr>
              <a:t> - </a:t>
            </a:r>
            <a:r>
              <a:rPr lang="en-GB" sz="1200" dirty="0">
                <a:latin typeface="+mj-lt"/>
              </a:rPr>
              <a:t>click this link to see our learning journey.</a:t>
            </a:r>
            <a:endParaRPr sz="1200" b="1" dirty="0">
              <a:latin typeface="+mj-lt"/>
            </a:endParaRPr>
          </a:p>
          <a:p>
            <a:pPr marL="0" lvl="0" indent="0" algn="l" rtl="0">
              <a:lnSpc>
                <a:spcPct val="100000"/>
              </a:lnSpc>
              <a:spcBef>
                <a:spcPts val="500"/>
              </a:spcBef>
              <a:spcAft>
                <a:spcPts val="0"/>
              </a:spcAft>
              <a:buNone/>
            </a:pPr>
            <a:endParaRPr b="1" dirty="0">
              <a:solidFill>
                <a:srgbClr val="FF0000"/>
              </a:solidFill>
              <a:latin typeface="+mj-lt"/>
            </a:endParaRPr>
          </a:p>
          <a:p>
            <a:pPr marL="0" lvl="0" indent="0" algn="l" rtl="0">
              <a:lnSpc>
                <a:spcPct val="100000"/>
              </a:lnSpc>
              <a:spcBef>
                <a:spcPts val="500"/>
              </a:spcBef>
              <a:spcAft>
                <a:spcPts val="0"/>
              </a:spcAft>
              <a:buNone/>
            </a:pPr>
            <a:r>
              <a:rPr lang="en-GB" sz="1200" b="1" dirty="0">
                <a:latin typeface="+mj-lt"/>
              </a:rPr>
              <a:t>Formative Assessment</a:t>
            </a:r>
            <a:endParaRPr sz="1200" b="1" dirty="0">
              <a:latin typeface="+mj-lt"/>
            </a:endParaRPr>
          </a:p>
          <a:p>
            <a:pPr marL="0" indent="0">
              <a:lnSpc>
                <a:spcPct val="100000"/>
              </a:lnSpc>
              <a:buNone/>
            </a:pPr>
            <a:r>
              <a:rPr lang="en-GB" sz="1200" dirty="0">
                <a:latin typeface="+mj-lt"/>
              </a:rPr>
              <a:t>Pupils are assessed using a combination of teacher assessment during lessons, through verbal questioning and answers, use of whiteboards, written answers  and self-assessment during class activities. Project work is assessed ongoing through the topic.</a:t>
            </a:r>
            <a:endParaRPr sz="1200" dirty="0">
              <a:latin typeface="+mj-lt"/>
            </a:endParaRPr>
          </a:p>
          <a:p>
            <a:pPr marL="0" lvl="0" indent="0" algn="l" rtl="0">
              <a:lnSpc>
                <a:spcPct val="100000"/>
              </a:lnSpc>
              <a:spcBef>
                <a:spcPts val="500"/>
              </a:spcBef>
              <a:spcAft>
                <a:spcPts val="0"/>
              </a:spcAft>
              <a:buNone/>
            </a:pPr>
            <a:endParaRPr b="1" dirty="0">
              <a:solidFill>
                <a:srgbClr val="FF0000"/>
              </a:solidFill>
              <a:latin typeface="+mj-lt"/>
            </a:endParaRPr>
          </a:p>
          <a:p>
            <a:pPr marL="0" lvl="0" indent="0" algn="l" rtl="0">
              <a:lnSpc>
                <a:spcPct val="100000"/>
              </a:lnSpc>
              <a:spcBef>
                <a:spcPts val="500"/>
              </a:spcBef>
              <a:spcAft>
                <a:spcPts val="0"/>
              </a:spcAft>
              <a:buNone/>
            </a:pPr>
            <a:r>
              <a:rPr lang="en-US" sz="1200" b="1" dirty="0">
                <a:latin typeface="Arial" panose="020B0604020202020204" pitchFamily="34" charset="0"/>
                <a:cs typeface="Arial" panose="020B0604020202020204" pitchFamily="34" charset="0"/>
              </a:rPr>
              <a:t>Summative Assessment (Spring and Summer)</a:t>
            </a:r>
            <a:endParaRPr lang="en-US" sz="1200" dirty="0">
              <a:latin typeface="Arial" panose="020B0604020202020204" pitchFamily="34" charset="0"/>
              <a:cs typeface="Arial" panose="020B0604020202020204" pitchFamily="34" charset="0"/>
            </a:endParaRPr>
          </a:p>
          <a:p>
            <a:pPr marL="0" lvl="0" indent="0" algn="l" rtl="0">
              <a:lnSpc>
                <a:spcPct val="100000"/>
              </a:lnSpc>
              <a:spcBef>
                <a:spcPts val="500"/>
              </a:spcBef>
              <a:spcAft>
                <a:spcPts val="0"/>
              </a:spcAft>
              <a:buNone/>
            </a:pPr>
            <a:r>
              <a:rPr lang="en-GB" sz="1200" dirty="0">
                <a:latin typeface="+mj-lt"/>
              </a:rPr>
              <a:t>Food Technology  is taught on a carousel with Design Technology. The final summative assessment consists of two parts - the first part consists of a full written assessment under exam conditions made up of questions of the knowledge of the area of Food studied so far. The second part is based on their preparation of the final food dish.  </a:t>
            </a:r>
          </a:p>
          <a:p>
            <a:pPr marL="0" indent="0">
              <a:lnSpc>
                <a:spcPct val="100000"/>
              </a:lnSpc>
              <a:buNone/>
            </a:pPr>
            <a:endParaRPr lang="en-GB" sz="1200" dirty="0">
              <a:latin typeface="+mj-lt"/>
              <a:cs typeface="Arial"/>
            </a:endParaRP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GB" sz="1200" b="1" dirty="0">
                <a:latin typeface="+mj-lt"/>
              </a:rPr>
              <a:t>How can my child extend their learning?</a:t>
            </a:r>
            <a:endParaRPr sz="1200" b="1" dirty="0">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4">
                  <a:extLst>
                    <a:ext uri="{A12FA001-AC4F-418D-AE19-62706E023703}">
                      <ahyp:hlinkClr xmlns:ahyp="http://schemas.microsoft.com/office/drawing/2018/hyperlinkcolor" val="tx"/>
                    </a:ext>
                  </a:extLst>
                </a:hlinkClick>
              </a:rPr>
              <a:t>British Nutrition Foundation</a:t>
            </a:r>
            <a:endParaRPr sz="1200" dirty="0">
              <a:solidFill>
                <a:srgbClr val="7030A0"/>
              </a:solidFill>
              <a:latin typeface="+mj-lt"/>
            </a:endParaRPr>
          </a:p>
          <a:p>
            <a:pPr marL="0" indent="0">
              <a:lnSpc>
                <a:spcPct val="100000"/>
              </a:lnSpc>
              <a:buNone/>
            </a:pPr>
            <a:r>
              <a:rPr lang="en-GB" sz="1200" u="sng" dirty="0">
                <a:solidFill>
                  <a:srgbClr val="7030A0"/>
                </a:solidFill>
                <a:latin typeface="+mj-lt"/>
                <a:cs typeface="Arial"/>
                <a:hlinkClick r:id="rId5">
                  <a:extLst>
                    <a:ext uri="{A12FA001-AC4F-418D-AE19-62706E023703}">
                      <ahyp:hlinkClr xmlns:ahyp="http://schemas.microsoft.com/office/drawing/2018/hyperlinkcolor" val="tx"/>
                    </a:ext>
                  </a:extLst>
                </a:hlinkClick>
              </a:rPr>
              <a:t>The Eatwell Guide</a:t>
            </a:r>
            <a:endParaRPr lang="en-GB" sz="1200" u="sng" dirty="0">
              <a:solidFill>
                <a:srgbClr val="7030A0"/>
              </a:solidFill>
              <a:latin typeface="+mj-lt"/>
              <a:hlinkClick r:id="rId5">
                <a:extLst>
                  <a:ext uri="{A12FA001-AC4F-418D-AE19-62706E023703}">
                    <ahyp:hlinkClr xmlns:ahyp="http://schemas.microsoft.com/office/drawing/2018/hyperlinkcolor" val="tx"/>
                  </a:ext>
                </a:extLst>
              </a:hlinkClick>
            </a:endParaRPr>
          </a:p>
          <a:p>
            <a:pPr marL="0" lvl="0" indent="0" algn="l" rtl="0">
              <a:lnSpc>
                <a:spcPct val="100000"/>
              </a:lnSpc>
              <a:spcBef>
                <a:spcPts val="500"/>
              </a:spcBef>
              <a:spcAft>
                <a:spcPts val="0"/>
              </a:spcAft>
              <a:buNone/>
            </a:pPr>
            <a:r>
              <a:rPr lang="en-GB" sz="1200" u="sng" dirty="0">
                <a:solidFill>
                  <a:srgbClr val="7030A0"/>
                </a:solidFill>
                <a:latin typeface="+mj-lt"/>
                <a:hlinkClick r:id="rId6">
                  <a:extLst>
                    <a:ext uri="{A12FA001-AC4F-418D-AE19-62706E023703}">
                      <ahyp:hlinkClr xmlns:ahyp="http://schemas.microsoft.com/office/drawing/2018/hyperlinkcolor" val="tx"/>
                    </a:ext>
                  </a:extLst>
                </a:hlinkClick>
              </a:rPr>
              <a:t>BBC Design and Technology</a:t>
            </a:r>
            <a:endParaRPr sz="1200" dirty="0">
              <a:solidFill>
                <a:srgbClr val="7030A0"/>
              </a:solidFill>
              <a:latin typeface="+mj-lt"/>
            </a:endParaRPr>
          </a:p>
        </p:txBody>
      </p:sp>
    </p:spTree>
    <p:extLst>
      <p:ext uri="{BB962C8B-B14F-4D97-AF65-F5344CB8AC3E}">
        <p14:creationId xmlns:p14="http://schemas.microsoft.com/office/powerpoint/2010/main" val="2469907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4" name="Google Shape;104;p18"/>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Geography</a:t>
            </a:r>
            <a:endParaRPr/>
          </a:p>
        </p:txBody>
      </p:sp>
      <p:sp>
        <p:nvSpPr>
          <p:cNvPr id="103" name="Google Shape;103;p18"/>
          <p:cNvSpPr txBox="1">
            <a:spLocks noGrp="1"/>
          </p:cNvSpPr>
          <p:nvPr>
            <p:ph type="body" idx="1"/>
          </p:nvPr>
        </p:nvSpPr>
        <p:spPr>
          <a:prstGeom prst="rect">
            <a:avLst/>
          </a:prstGeom>
        </p:spPr>
        <p:txBody>
          <a:bodyPr spcFirstLastPara="1" wrap="square" lIns="48600" tIns="24300" rIns="48600" bIns="24300" anchor="t" anchorCtr="0">
            <a:normAutofit/>
          </a:bodyPr>
          <a:lstStyle/>
          <a:p>
            <a:pPr marL="0" lvl="0" indent="0" algn="l" rtl="0">
              <a:lnSpc>
                <a:spcPct val="100000"/>
              </a:lnSpc>
              <a:spcBef>
                <a:spcPts val="500"/>
              </a:spcBef>
              <a:spcAft>
                <a:spcPts val="0"/>
              </a:spcAft>
              <a:buNone/>
            </a:pPr>
            <a:r>
              <a:rPr lang="en-GB" sz="1200" b="1" dirty="0">
                <a:latin typeface="+mj-lt"/>
              </a:rPr>
              <a:t>Year 9 Curriculum</a:t>
            </a:r>
            <a:endParaRPr sz="1200" dirty="0">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3">
                  <a:extLst>
                    <a:ext uri="{A12FA001-AC4F-418D-AE19-62706E023703}">
                      <ahyp:hlinkClr xmlns:ahyp="http://schemas.microsoft.com/office/drawing/2018/hyperlinkcolor" val="tx"/>
                    </a:ext>
                  </a:extLst>
                </a:hlinkClick>
              </a:rPr>
              <a:t>Geography Curriculum KS3</a:t>
            </a:r>
            <a:r>
              <a:rPr lang="en-GB" sz="1200" dirty="0">
                <a:solidFill>
                  <a:srgbClr val="7030A0"/>
                </a:solidFill>
                <a:latin typeface="+mj-lt"/>
              </a:rPr>
              <a:t> </a:t>
            </a:r>
            <a:r>
              <a:rPr lang="en-GB" sz="1200" dirty="0">
                <a:latin typeface="+mj-lt"/>
              </a:rPr>
              <a:t>- click this link to see our learning journey.</a:t>
            </a:r>
            <a:endParaRPr sz="1200" b="1" dirty="0">
              <a:latin typeface="+mj-lt"/>
            </a:endParaRPr>
          </a:p>
          <a:p>
            <a:pPr marL="0" lvl="0" indent="0" algn="l" rtl="0">
              <a:lnSpc>
                <a:spcPct val="100000"/>
              </a:lnSpc>
              <a:spcBef>
                <a:spcPts val="500"/>
              </a:spcBef>
              <a:spcAft>
                <a:spcPts val="0"/>
              </a:spcAft>
              <a:buNone/>
            </a:pPr>
            <a:endParaRPr b="1" dirty="0">
              <a:solidFill>
                <a:srgbClr val="FF0000"/>
              </a:solidFill>
              <a:latin typeface="+mj-lt"/>
            </a:endParaRPr>
          </a:p>
          <a:p>
            <a:pPr marL="0" lvl="0" indent="0" algn="l" rtl="0">
              <a:lnSpc>
                <a:spcPct val="100000"/>
              </a:lnSpc>
              <a:spcBef>
                <a:spcPts val="500"/>
              </a:spcBef>
              <a:spcAft>
                <a:spcPts val="0"/>
              </a:spcAft>
              <a:buNone/>
            </a:pPr>
            <a:r>
              <a:rPr lang="en-GB" sz="1200" b="1" dirty="0">
                <a:latin typeface="+mj-lt"/>
              </a:rPr>
              <a:t>Formative Assessment</a:t>
            </a:r>
            <a:endParaRPr sz="1200" b="1" dirty="0">
              <a:latin typeface="+mj-lt"/>
            </a:endParaRPr>
          </a:p>
          <a:p>
            <a:pPr marL="0" indent="0">
              <a:lnSpc>
                <a:spcPct val="100000"/>
              </a:lnSpc>
              <a:buNone/>
            </a:pPr>
            <a:r>
              <a:rPr lang="en-GB" sz="1200" dirty="0">
                <a:latin typeface="+mj-lt"/>
                <a:cs typeface="Arial"/>
              </a:rPr>
              <a:t>pupils are assessed using a combination of baseline tests, low stake quizzes, think, pair, share, questioning, teacher led thinking deeper questioning, in class feedback as well as homework.</a:t>
            </a:r>
            <a:endParaRPr lang="en-GB" dirty="0"/>
          </a:p>
          <a:p>
            <a:pPr marL="0" lvl="0" indent="0" algn="l" rtl="0">
              <a:lnSpc>
                <a:spcPct val="100000"/>
              </a:lnSpc>
              <a:spcBef>
                <a:spcPts val="500"/>
              </a:spcBef>
              <a:spcAft>
                <a:spcPts val="0"/>
              </a:spcAft>
              <a:buClr>
                <a:schemeClr val="dk1"/>
              </a:buClr>
              <a:buSzPts val="1100"/>
              <a:buFont typeface="Arial"/>
              <a:buNone/>
            </a:pPr>
            <a:endParaRPr dirty="0">
              <a:latin typeface="+mj-lt"/>
            </a:endParaRPr>
          </a:p>
          <a:p>
            <a:pPr marL="0" lvl="0" indent="0" algn="l" rtl="0">
              <a:lnSpc>
                <a:spcPct val="100000"/>
              </a:lnSpc>
              <a:spcBef>
                <a:spcPts val="500"/>
              </a:spcBef>
              <a:spcAft>
                <a:spcPts val="0"/>
              </a:spcAft>
              <a:buNone/>
            </a:pPr>
            <a:r>
              <a:rPr lang="en-US" sz="1200" b="1" dirty="0">
                <a:latin typeface="Arial" panose="020B0604020202020204" pitchFamily="34" charset="0"/>
                <a:cs typeface="Arial" panose="020B0604020202020204" pitchFamily="34" charset="0"/>
              </a:rPr>
              <a:t>Summative Assessment (Spring and Summer)</a:t>
            </a:r>
            <a:endParaRPr lang="en-US" sz="1200" dirty="0">
              <a:latin typeface="Arial" panose="020B0604020202020204" pitchFamily="34" charset="0"/>
              <a:cs typeface="Arial" panose="020B0604020202020204" pitchFamily="34" charset="0"/>
            </a:endParaRPr>
          </a:p>
          <a:p>
            <a:pPr marL="0" indent="0">
              <a:lnSpc>
                <a:spcPct val="100000"/>
              </a:lnSpc>
              <a:buNone/>
            </a:pPr>
            <a:r>
              <a:rPr lang="en-GB" sz="1200" dirty="0">
                <a:latin typeface="+mj-lt"/>
                <a:cs typeface="Arial"/>
              </a:rPr>
              <a:t>The assessment tests the four aspects of being a great Geographer; knowledge, understanding, interpretation / evaluation and skills. An example of knowledge would be, What is a drip tip? An example of understanding would be, Explain how plant adaption in the rainforest has allowed them to thrive?</a:t>
            </a:r>
            <a:endParaRPr lang="en-GB" dirty="0"/>
          </a:p>
          <a:p>
            <a:pPr marL="0" indent="0">
              <a:lnSpc>
                <a:spcPct val="100000"/>
              </a:lnSpc>
              <a:buNone/>
            </a:pPr>
            <a:endParaRPr lang="en-GB" sz="1200" b="1" dirty="0">
              <a:latin typeface="+mj-lt"/>
            </a:endParaRPr>
          </a:p>
          <a:p>
            <a:pPr marL="0" lvl="0" indent="0" algn="l">
              <a:lnSpc>
                <a:spcPct val="100000"/>
              </a:lnSpc>
              <a:spcBef>
                <a:spcPts val="500"/>
              </a:spcBef>
              <a:spcAft>
                <a:spcPts val="0"/>
              </a:spcAft>
              <a:buNone/>
            </a:pPr>
            <a:r>
              <a:rPr lang="en-GB" sz="1200" b="1" dirty="0">
                <a:latin typeface="+mj-lt"/>
              </a:rPr>
              <a:t>How can my child extend their learning?</a:t>
            </a:r>
            <a:endParaRPr sz="1200" b="1" dirty="0">
              <a:latin typeface="+mj-lt"/>
              <a:cs typeface="Arial"/>
            </a:endParaRPr>
          </a:p>
          <a:p>
            <a:pPr marL="0" lvl="0" indent="0" algn="l" rtl="0">
              <a:lnSpc>
                <a:spcPct val="100000"/>
              </a:lnSpc>
              <a:spcBef>
                <a:spcPts val="500"/>
              </a:spcBef>
              <a:spcAft>
                <a:spcPts val="0"/>
              </a:spcAft>
              <a:buNone/>
            </a:pPr>
            <a:r>
              <a:rPr lang="en-GB" sz="1200" u="sng" dirty="0">
                <a:solidFill>
                  <a:srgbClr val="7030A0"/>
                </a:solidFill>
                <a:latin typeface="+mj-lt"/>
                <a:hlinkClick r:id="rId4">
                  <a:extLst>
                    <a:ext uri="{A12FA001-AC4F-418D-AE19-62706E023703}">
                      <ahyp:hlinkClr xmlns:ahyp="http://schemas.microsoft.com/office/drawing/2018/hyperlinkcolor" val="tx"/>
                    </a:ext>
                  </a:extLst>
                </a:hlinkClick>
              </a:rPr>
              <a:t>Talks and tours | WWT</a:t>
            </a:r>
            <a:endParaRPr sz="1200" dirty="0">
              <a:solidFill>
                <a:srgbClr val="7030A0"/>
              </a:solidFill>
              <a:latin typeface="+mj-lt"/>
            </a:endParaRPr>
          </a:p>
          <a:p>
            <a:pPr marL="0" indent="0">
              <a:lnSpc>
                <a:spcPct val="100000"/>
              </a:lnSpc>
              <a:buNone/>
            </a:pPr>
            <a:r>
              <a:rPr lang="en-GB" sz="1200" dirty="0">
                <a:solidFill>
                  <a:srgbClr val="0563C1"/>
                </a:solidFill>
                <a:latin typeface="Arial"/>
                <a:cs typeface="Times New Roman"/>
                <a:hlinkClick r:id="rId5"/>
              </a:rPr>
              <a:t>KS3 Geography - BBC Bitesize</a:t>
            </a:r>
            <a:endParaRPr lang="en-GB" sz="1200" dirty="0">
              <a:latin typeface="Arial"/>
              <a:cs typeface="Times New Roman"/>
            </a:endParaRPr>
          </a:p>
          <a:p>
            <a:pPr marL="0" indent="0">
              <a:lnSpc>
                <a:spcPct val="100000"/>
              </a:lnSpc>
              <a:buNone/>
            </a:pPr>
            <a:r>
              <a:rPr lang="en-GB" sz="1200" dirty="0">
                <a:solidFill>
                  <a:srgbClr val="0563C1"/>
                </a:solidFill>
                <a:latin typeface="Arial"/>
                <a:cs typeface="Times New Roman"/>
                <a:hlinkClick r:id="rId6"/>
              </a:rPr>
              <a:t>Geography: KS3 National Curriculum (senecalearning.com)</a:t>
            </a:r>
            <a:endParaRPr lang="en-GB" sz="1200" dirty="0">
              <a:latin typeface="Arial"/>
              <a:cs typeface="Times New Roman"/>
            </a:endParaRPr>
          </a:p>
          <a:p>
            <a:pPr marL="0" indent="0">
              <a:lnSpc>
                <a:spcPct val="100000"/>
              </a:lnSpc>
              <a:buNone/>
            </a:pPr>
            <a:r>
              <a:rPr lang="en-GB" sz="1200" dirty="0">
                <a:solidFill>
                  <a:srgbClr val="0563C1"/>
                </a:solidFill>
                <a:latin typeface="Arial"/>
                <a:cs typeface="Times New Roman"/>
                <a:hlinkClick r:id="rId7"/>
              </a:rPr>
              <a:t>KS3 Geography - 50 Enjoyable Quizzes for Years 7, 8 and 9 (educationquizzes.com) </a:t>
            </a:r>
            <a:endParaRPr lang="en-GB" sz="1200" dirty="0">
              <a:latin typeface="Arial"/>
              <a:cs typeface="Times New Roman"/>
            </a:endParaRPr>
          </a:p>
          <a:p>
            <a:pPr marL="0" indent="0">
              <a:lnSpc>
                <a:spcPct val="100000"/>
              </a:lnSpc>
              <a:buNone/>
            </a:pPr>
            <a:r>
              <a:rPr lang="en-GB" sz="1200" dirty="0">
                <a:solidFill>
                  <a:srgbClr val="0563C1"/>
                </a:solidFill>
                <a:latin typeface="Arial"/>
                <a:cs typeface="Times New Roman"/>
                <a:hlinkClick r:id="rId8"/>
              </a:rPr>
              <a:t>BBC teach geography - YouTube</a:t>
            </a:r>
            <a:endParaRPr lang="en-GB" sz="1200" dirty="0">
              <a:latin typeface="Arial"/>
              <a:cs typeface="Times New Roman"/>
            </a:endParaRPr>
          </a:p>
          <a:p>
            <a:pPr marL="0" indent="0">
              <a:lnSpc>
                <a:spcPct val="100000"/>
              </a:lnSpc>
              <a:buNone/>
            </a:pPr>
            <a:r>
              <a:rPr lang="en-GB" sz="1200" dirty="0">
                <a:solidFill>
                  <a:srgbClr val="0563C1"/>
                </a:solidFill>
                <a:latin typeface="Arial"/>
                <a:cs typeface="Times New Roman"/>
                <a:hlinkClick r:id="rId9"/>
              </a:rPr>
              <a:t>KS3 Geography - Teaching resources (wordwall.net)</a:t>
            </a:r>
            <a:endParaRPr lang="en-GB" sz="1200" dirty="0">
              <a:latin typeface="Arial"/>
              <a:cs typeface="Times New Roman"/>
            </a:endParaRPr>
          </a:p>
          <a:p>
            <a:pPr marL="0" indent="0">
              <a:lnSpc>
                <a:spcPct val="100000"/>
              </a:lnSpc>
              <a:buNone/>
            </a:pPr>
            <a:r>
              <a:rPr lang="en-GB" sz="1200" dirty="0">
                <a:solidFill>
                  <a:srgbClr val="0563C1"/>
                </a:solidFill>
                <a:latin typeface="Arial"/>
                <a:cs typeface="Times New Roman"/>
                <a:hlinkClick r:id="rId10"/>
              </a:rPr>
              <a:t>Mapzone | Ordnance Survey</a:t>
            </a:r>
          </a:p>
          <a:p>
            <a:pPr marL="0" indent="0">
              <a:lnSpc>
                <a:spcPct val="100000"/>
              </a:lnSpc>
              <a:buNone/>
            </a:pPr>
            <a:endParaRPr lang="en-GB" sz="1200" dirty="0">
              <a:solidFill>
                <a:srgbClr val="0563C1"/>
              </a:solidFill>
              <a:cs typeface="Times New Roman"/>
            </a:endParaRPr>
          </a:p>
        </p:txBody>
      </p:sp>
    </p:spTree>
    <p:extLst>
      <p:ext uri="{BB962C8B-B14F-4D97-AF65-F5344CB8AC3E}">
        <p14:creationId xmlns:p14="http://schemas.microsoft.com/office/powerpoint/2010/main" val="908638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History</a:t>
            </a:r>
            <a:endParaRPr/>
          </a:p>
        </p:txBody>
      </p:sp>
      <p:sp>
        <p:nvSpPr>
          <p:cNvPr id="109" name="Google Shape;109;p19"/>
          <p:cNvSpPr txBox="1">
            <a:spLocks noGrp="1"/>
          </p:cNvSpPr>
          <p:nvPr>
            <p:ph type="body" idx="1"/>
          </p:nvPr>
        </p:nvSpPr>
        <p:spPr>
          <a:prstGeom prst="rect">
            <a:avLst/>
          </a:prstGeom>
        </p:spPr>
        <p:txBody>
          <a:bodyPr spcFirstLastPara="1" wrap="square" lIns="48600" tIns="24300" rIns="48600" bIns="24300" anchor="t" anchorCtr="0">
            <a:normAutofit/>
          </a:bodyPr>
          <a:lstStyle/>
          <a:p>
            <a:pPr marL="0" indent="0">
              <a:lnSpc>
                <a:spcPct val="100000"/>
              </a:lnSpc>
              <a:buNone/>
            </a:pPr>
            <a:r>
              <a:rPr lang="en-GB" sz="1200" b="1" dirty="0">
                <a:latin typeface="+mj-lt"/>
              </a:rPr>
              <a:t>Year 9 Curriculum</a:t>
            </a:r>
            <a:endParaRPr sz="1200" dirty="0">
              <a:latin typeface="+mj-lt"/>
            </a:endParaRPr>
          </a:p>
          <a:p>
            <a:pPr marL="0" indent="0">
              <a:lnSpc>
                <a:spcPct val="100000"/>
              </a:lnSpc>
              <a:buNone/>
            </a:pPr>
            <a:r>
              <a:rPr lang="en-GB" sz="1200" u="sng" dirty="0">
                <a:solidFill>
                  <a:srgbClr val="7030A0"/>
                </a:solidFill>
                <a:latin typeface="+mj-lt"/>
                <a:hlinkClick r:id="rId3">
                  <a:extLst>
                    <a:ext uri="{A12FA001-AC4F-418D-AE19-62706E023703}">
                      <ahyp:hlinkClr xmlns:ahyp="http://schemas.microsoft.com/office/drawing/2018/hyperlinkcolor" val="tx"/>
                    </a:ext>
                  </a:extLst>
                </a:hlinkClick>
              </a:rPr>
              <a:t>History Curriculum KS3</a:t>
            </a:r>
            <a:r>
              <a:rPr lang="en-GB" sz="1200" dirty="0">
                <a:solidFill>
                  <a:srgbClr val="7030A0"/>
                </a:solidFill>
                <a:latin typeface="+mj-lt"/>
              </a:rPr>
              <a:t>-  </a:t>
            </a:r>
            <a:r>
              <a:rPr lang="en-GB" sz="1200" dirty="0">
                <a:latin typeface="+mj-lt"/>
              </a:rPr>
              <a:t>click this link to see our learning journey.</a:t>
            </a:r>
            <a:endParaRPr sz="1200" dirty="0">
              <a:latin typeface="+mj-lt"/>
            </a:endParaRP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GB" sz="1200" b="1" dirty="0">
                <a:latin typeface="+mj-lt"/>
              </a:rPr>
              <a:t>Formative Assessment</a:t>
            </a:r>
            <a:endParaRPr sz="1200" b="1" dirty="0">
              <a:latin typeface="+mj-lt"/>
            </a:endParaRPr>
          </a:p>
          <a:p>
            <a:pPr marL="0" indent="0">
              <a:lnSpc>
                <a:spcPct val="100000"/>
              </a:lnSpc>
              <a:buNone/>
            </a:pPr>
            <a:r>
              <a:rPr lang="en-GB" sz="1200" dirty="0">
                <a:latin typeface="+mj-lt"/>
              </a:rPr>
              <a:t>Pupils are assessed using a combination of baseline tests, low stake quizzes, think, pair, share, questioning, and regular skills-based marking points. Homework is set through </a:t>
            </a:r>
            <a:r>
              <a:rPr lang="en-GB" sz="1200" dirty="0" err="1">
                <a:latin typeface="+mj-lt"/>
              </a:rPr>
              <a:t>Classcharts</a:t>
            </a:r>
            <a:r>
              <a:rPr lang="en-GB" sz="1200" dirty="0">
                <a:latin typeface="+mj-lt"/>
              </a:rPr>
              <a:t> &amp; focuses on the independent research of an event happening at the same time as our study in lessons (similar to the Meanwhile Elsewhere website activities).</a:t>
            </a:r>
            <a:endParaRPr lang="en-GB" sz="1200" b="1" dirty="0">
              <a:latin typeface="+mj-lt"/>
            </a:endParaRPr>
          </a:p>
          <a:p>
            <a:pPr marL="0" indent="0">
              <a:lnSpc>
                <a:spcPct val="100000"/>
              </a:lnSpc>
              <a:buNone/>
            </a:pPr>
            <a:endParaRPr lang="en-GB" sz="1200" b="1" dirty="0">
              <a:latin typeface="+mj-lt"/>
            </a:endParaRPr>
          </a:p>
          <a:p>
            <a:pPr marL="0" lvl="0" indent="0" algn="l" rtl="0">
              <a:lnSpc>
                <a:spcPct val="100000"/>
              </a:lnSpc>
              <a:spcBef>
                <a:spcPts val="500"/>
              </a:spcBef>
              <a:spcAft>
                <a:spcPts val="0"/>
              </a:spcAft>
              <a:buNone/>
            </a:pPr>
            <a:r>
              <a:rPr lang="en-US" sz="1200" b="1" dirty="0">
                <a:latin typeface="Arial" panose="020B0604020202020204" pitchFamily="34" charset="0"/>
                <a:cs typeface="Arial" panose="020B0604020202020204" pitchFamily="34" charset="0"/>
              </a:rPr>
              <a:t>Summative Assessment (Spring and Summer)</a:t>
            </a:r>
            <a:endParaRPr lang="en-US" sz="1200" dirty="0">
              <a:latin typeface="Arial" panose="020B0604020202020204" pitchFamily="34" charset="0"/>
              <a:cs typeface="Arial" panose="020B0604020202020204" pitchFamily="34" charset="0"/>
            </a:endParaRPr>
          </a:p>
          <a:p>
            <a:pPr marL="0" indent="0">
              <a:lnSpc>
                <a:spcPct val="100000"/>
              </a:lnSpc>
              <a:buNone/>
            </a:pPr>
            <a:r>
              <a:rPr lang="en-GB" sz="1200" dirty="0">
                <a:latin typeface="+mj-lt"/>
              </a:rPr>
              <a:t>The History assessments are out of 50 marks. The assessments test a range of the substantive curriculum including, the disciplinary knowledge of how to use evidence and make judgements.  Specific tasks focused on </a:t>
            </a:r>
          </a:p>
          <a:p>
            <a:pPr marL="0" indent="0">
              <a:lnSpc>
                <a:spcPct val="100000"/>
              </a:lnSpc>
              <a:buNone/>
            </a:pPr>
            <a:endParaRPr lang="en-GB" sz="1200" dirty="0">
              <a:latin typeface="+mj-lt"/>
              <a:cs typeface="Arial"/>
            </a:endParaRPr>
          </a:p>
          <a:p>
            <a:pPr marL="0" lvl="0" indent="0" algn="l" rtl="0">
              <a:lnSpc>
                <a:spcPct val="100000"/>
              </a:lnSpc>
              <a:spcBef>
                <a:spcPts val="500"/>
              </a:spcBef>
              <a:spcAft>
                <a:spcPts val="0"/>
              </a:spcAft>
              <a:buNone/>
            </a:pPr>
            <a:r>
              <a:rPr lang="en-GB" sz="1200" b="1" dirty="0">
                <a:latin typeface="+mj-lt"/>
              </a:rPr>
              <a:t>How can my child extend their learning?</a:t>
            </a:r>
            <a:endParaRPr sz="1200" b="1" dirty="0">
              <a:latin typeface="+mj-lt"/>
            </a:endParaRPr>
          </a:p>
          <a:p>
            <a:pPr marL="0" indent="0">
              <a:lnSpc>
                <a:spcPct val="100000"/>
              </a:lnSpc>
              <a:buNone/>
            </a:pPr>
            <a:r>
              <a:rPr lang="en-US" sz="1200" dirty="0">
                <a:latin typeface="Arial"/>
                <a:ea typeface="+mn-lt"/>
                <a:cs typeface="+mn-lt"/>
                <a:hlinkClick r:id="rId4"/>
              </a:rPr>
              <a:t>History lessons for Key Stage 3 pupils - Oak National Academy (</a:t>
            </a:r>
            <a:r>
              <a:rPr lang="en-US" sz="1200" dirty="0" err="1">
                <a:latin typeface="Arial"/>
                <a:ea typeface="+mn-lt"/>
                <a:cs typeface="+mn-lt"/>
                <a:hlinkClick r:id="rId4"/>
              </a:rPr>
              <a:t>thenational.academy</a:t>
            </a:r>
            <a:r>
              <a:rPr lang="en-US" sz="1200" dirty="0">
                <a:latin typeface="Arial"/>
                <a:ea typeface="+mn-lt"/>
                <a:cs typeface="+mn-lt"/>
                <a:hlinkClick r:id="rId4"/>
              </a:rPr>
              <a:t>)</a:t>
            </a:r>
            <a:endParaRPr lang="en-US" sz="1200" dirty="0">
              <a:latin typeface="Arial"/>
              <a:ea typeface="+mn-lt"/>
              <a:cs typeface="+mn-lt"/>
            </a:endParaRPr>
          </a:p>
          <a:p>
            <a:pPr marL="0" indent="0">
              <a:lnSpc>
                <a:spcPct val="100000"/>
              </a:lnSpc>
              <a:buNone/>
            </a:pPr>
            <a:r>
              <a:rPr lang="en-US" sz="1200" dirty="0">
                <a:latin typeface="Arial"/>
                <a:ea typeface="+mn-lt"/>
                <a:cs typeface="+mn-lt"/>
                <a:hlinkClick r:id="rId5"/>
              </a:rPr>
              <a:t>KS3 History - BBC Bitesize</a:t>
            </a:r>
            <a:endParaRPr lang="en-US" dirty="0">
              <a:latin typeface="Arial"/>
            </a:endParaRPr>
          </a:p>
        </p:txBody>
      </p:sp>
    </p:spTree>
    <p:extLst>
      <p:ext uri="{BB962C8B-B14F-4D97-AF65-F5344CB8AC3E}">
        <p14:creationId xmlns:p14="http://schemas.microsoft.com/office/powerpoint/2010/main" val="2047104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20"/>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Maths</a:t>
            </a:r>
            <a:endParaRPr/>
          </a:p>
        </p:txBody>
      </p:sp>
      <p:sp>
        <p:nvSpPr>
          <p:cNvPr id="115" name="Google Shape;115;p20"/>
          <p:cNvSpPr txBox="1">
            <a:spLocks noGrp="1"/>
          </p:cNvSpPr>
          <p:nvPr>
            <p:ph type="body" idx="1"/>
          </p:nvPr>
        </p:nvSpPr>
        <p:spPr>
          <a:xfrm>
            <a:off x="667511" y="1066950"/>
            <a:ext cx="4660139" cy="5919066"/>
          </a:xfrm>
          <a:prstGeom prst="rect">
            <a:avLst/>
          </a:prstGeom>
        </p:spPr>
        <p:txBody>
          <a:bodyPr spcFirstLastPara="1" wrap="square" lIns="48600" tIns="24300" rIns="48600" bIns="24300" anchor="t" anchorCtr="0">
            <a:normAutofit fontScale="92500" lnSpcReduction="10000"/>
          </a:bodyPr>
          <a:lstStyle/>
          <a:p>
            <a:pPr marL="0" indent="0">
              <a:lnSpc>
                <a:spcPct val="100000"/>
              </a:lnSpc>
              <a:buNone/>
            </a:pPr>
            <a:r>
              <a:rPr lang="en-GB" sz="1200" b="1" dirty="0">
                <a:latin typeface="+mj-lt"/>
              </a:rPr>
              <a:t>Year 9 Curriculum</a:t>
            </a:r>
            <a:endParaRPr sz="1200" dirty="0">
              <a:latin typeface="+mj-lt"/>
            </a:endParaRPr>
          </a:p>
          <a:p>
            <a:pPr marL="0" indent="0">
              <a:lnSpc>
                <a:spcPct val="100000"/>
              </a:lnSpc>
              <a:buNone/>
            </a:pPr>
            <a:r>
              <a:rPr lang="en-GB" sz="1200" dirty="0">
                <a:solidFill>
                  <a:srgbClr val="7030A0"/>
                </a:solidFill>
                <a:latin typeface="+mj-lt"/>
                <a:hlinkClick r:id="rId3"/>
              </a:rPr>
              <a:t>Maths Curriculum KS3</a:t>
            </a:r>
            <a:r>
              <a:rPr lang="en-GB" sz="1200" dirty="0">
                <a:solidFill>
                  <a:srgbClr val="7030A0"/>
                </a:solidFill>
                <a:latin typeface="+mj-lt"/>
              </a:rPr>
              <a:t> </a:t>
            </a:r>
            <a:r>
              <a:rPr lang="en-GB" sz="1200" dirty="0">
                <a:solidFill>
                  <a:srgbClr val="000000"/>
                </a:solidFill>
                <a:latin typeface="+mj-lt"/>
              </a:rPr>
              <a:t>-</a:t>
            </a:r>
            <a:r>
              <a:rPr lang="en-GB" sz="1200" dirty="0">
                <a:latin typeface="+mj-lt"/>
              </a:rPr>
              <a:t> click this link to see our learning journey.</a:t>
            </a:r>
            <a:endParaRPr sz="1200" b="1" dirty="0">
              <a:latin typeface="+mj-lt"/>
            </a:endParaRPr>
          </a:p>
          <a:p>
            <a:pPr marL="0" indent="0">
              <a:lnSpc>
                <a:spcPct val="100000"/>
              </a:lnSpc>
              <a:buNone/>
            </a:pPr>
            <a:endParaRPr lang="en-GB" sz="1200" b="1" dirty="0">
              <a:latin typeface="+mj-lt"/>
              <a:cs typeface="Arial"/>
            </a:endParaRPr>
          </a:p>
          <a:p>
            <a:pPr marL="0" indent="0">
              <a:lnSpc>
                <a:spcPct val="100000"/>
              </a:lnSpc>
              <a:buNone/>
            </a:pPr>
            <a:r>
              <a:rPr lang="en-GB" sz="1200" b="1" dirty="0">
                <a:latin typeface="Arial" panose="020B0604020202020204" pitchFamily="34" charset="0"/>
                <a:cs typeface="Arial" panose="020B0604020202020204" pitchFamily="34" charset="0"/>
              </a:rPr>
              <a:t>Formative Assessment</a:t>
            </a:r>
            <a:endParaRPr lang="en-GB" sz="1200" dirty="0">
              <a:latin typeface="Arial" panose="020B0604020202020204" pitchFamily="34" charset="0"/>
              <a:cs typeface="Arial" panose="020B0604020202020204" pitchFamily="34" charset="0"/>
            </a:endParaRPr>
          </a:p>
          <a:p>
            <a:pPr marL="0" indent="0">
              <a:lnSpc>
                <a:spcPct val="107000"/>
              </a:lnSpc>
              <a:spcAft>
                <a:spcPts val="800"/>
              </a:spcAft>
              <a:buNone/>
            </a:pPr>
            <a:r>
              <a:rPr lang="en-GB" sz="1200" dirty="0">
                <a:latin typeface="Arial" panose="020B0604020202020204" pitchFamily="34" charset="0"/>
                <a:cs typeface="Arial" panose="020B0604020202020204" pitchFamily="34" charset="0"/>
              </a:rPr>
              <a:t>Pupils are assessed using a combination of end of unit tests with detailed feedback to improve, starters which focus on recall and retrieval, ‘think, pair, share’ questioning, and mini-whiteboards. Homework is set on </a:t>
            </a:r>
            <a:r>
              <a:rPr lang="en-GB" sz="1200" dirty="0" err="1">
                <a:latin typeface="Arial" panose="020B0604020202020204" pitchFamily="34" charset="0"/>
                <a:cs typeface="Arial" panose="020B0604020202020204" pitchFamily="34" charset="0"/>
              </a:rPr>
              <a:t>Classcharts</a:t>
            </a:r>
            <a:r>
              <a:rPr lang="en-GB" sz="1200" dirty="0">
                <a:latin typeface="Arial" panose="020B0604020202020204" pitchFamily="34" charset="0"/>
                <a:cs typeface="Arial" panose="020B0604020202020204" pitchFamily="34" charset="0"/>
              </a:rPr>
              <a:t> and is primarily based around the ‘</a:t>
            </a:r>
            <a:r>
              <a:rPr lang="en-GB" sz="1200" dirty="0" err="1">
                <a:latin typeface="Arial" panose="020B0604020202020204" pitchFamily="34" charset="0"/>
                <a:cs typeface="Arial" panose="020B0604020202020204" pitchFamily="34" charset="0"/>
              </a:rPr>
              <a:t>MathsWatch</a:t>
            </a:r>
            <a:r>
              <a:rPr lang="en-GB" sz="1200" dirty="0">
                <a:latin typeface="Arial" panose="020B0604020202020204" pitchFamily="34" charset="0"/>
                <a:cs typeface="Arial" panose="020B0604020202020204" pitchFamily="34" charset="0"/>
              </a:rPr>
              <a:t>’ learning platform where pupils can view useful videos of key topics as well as engage in independent study.</a:t>
            </a:r>
            <a:endParaRPr lang="en-GB" sz="1200" b="1" dirty="0">
              <a:latin typeface="Arial" panose="020B0604020202020204" pitchFamily="34" charset="0"/>
              <a:cs typeface="Arial" panose="020B0604020202020204" pitchFamily="34" charset="0"/>
            </a:endParaRPr>
          </a:p>
          <a:p>
            <a:pPr marL="0" lvl="0" indent="0" algn="l" rtl="0">
              <a:lnSpc>
                <a:spcPct val="100000"/>
              </a:lnSpc>
              <a:spcBef>
                <a:spcPts val="500"/>
              </a:spcBef>
              <a:spcAft>
                <a:spcPts val="0"/>
              </a:spcAft>
              <a:buNone/>
            </a:pPr>
            <a:r>
              <a:rPr lang="en-US" sz="1200" b="1" dirty="0">
                <a:latin typeface="Arial" panose="020B0604020202020204" pitchFamily="34" charset="0"/>
                <a:cs typeface="Arial" panose="020B0604020202020204" pitchFamily="34" charset="0"/>
              </a:rPr>
              <a:t>Summative Assessment (Spring and Summer)</a:t>
            </a:r>
            <a:endParaRPr lang="en-US" sz="1200" dirty="0">
              <a:latin typeface="Arial" panose="020B0604020202020204" pitchFamily="34" charset="0"/>
              <a:cs typeface="Arial" panose="020B0604020202020204" pitchFamily="34" charset="0"/>
            </a:endParaRPr>
          </a:p>
          <a:p>
            <a:pPr marL="0" indent="0">
              <a:lnSpc>
                <a:spcPct val="107000"/>
              </a:lnSpc>
              <a:spcAft>
                <a:spcPts val="800"/>
              </a:spcAft>
              <a:buNone/>
            </a:pPr>
            <a:r>
              <a:rPr lang="en-GB" sz="1200" dirty="0">
                <a:latin typeface="Arial" panose="020B0604020202020204" pitchFamily="34" charset="0"/>
                <a:cs typeface="Arial" panose="020B0604020202020204" pitchFamily="34" charset="0"/>
              </a:rPr>
              <a:t>Pupils complete one formal assessment each half term, typically covering two units of study. Pupils are expected to produce and use a ‘revision sheet’ for these assessments to aid their learning. Afterwards, pupils are given detailed feedback looking at strengths and areas for development. Misconceptions are addressed in class and through homework, including the ‘interactive questions’ which pupils will be directed to on </a:t>
            </a:r>
            <a:r>
              <a:rPr lang="en-GB" sz="1200" dirty="0" err="1">
                <a:latin typeface="Arial" panose="020B0604020202020204" pitchFamily="34" charset="0"/>
                <a:cs typeface="Arial" panose="020B0604020202020204" pitchFamily="34" charset="0"/>
              </a:rPr>
              <a:t>MathsWatch</a:t>
            </a:r>
            <a:r>
              <a:rPr lang="en-GB" sz="1200" dirty="0">
                <a:latin typeface="Arial" panose="020B0604020202020204" pitchFamily="34" charset="0"/>
                <a:cs typeface="Arial" panose="020B0604020202020204" pitchFamily="34" charset="0"/>
              </a:rPr>
              <a:t>.</a:t>
            </a:r>
          </a:p>
          <a:p>
            <a:pPr marL="0" indent="0">
              <a:lnSpc>
                <a:spcPct val="100000"/>
              </a:lnSpc>
              <a:buNone/>
            </a:pPr>
            <a:r>
              <a:rPr lang="en-GB" sz="1200" b="1" dirty="0">
                <a:latin typeface="Arial" panose="020B0604020202020204" pitchFamily="34" charset="0"/>
                <a:cs typeface="Arial" panose="020B0604020202020204" pitchFamily="34" charset="0"/>
              </a:rPr>
              <a:t>How can my child extend their learning</a:t>
            </a:r>
            <a:endParaRPr lang="en-GB" sz="1200" dirty="0">
              <a:latin typeface="Arial" panose="020B0604020202020204" pitchFamily="34" charset="0"/>
              <a:cs typeface="Arial" panose="020B0604020202020204" pitchFamily="34" charset="0"/>
            </a:endParaRPr>
          </a:p>
          <a:p>
            <a:pPr marL="0" indent="0">
              <a:lnSpc>
                <a:spcPct val="107000"/>
              </a:lnSpc>
              <a:spcAft>
                <a:spcPts val="800"/>
              </a:spcAft>
              <a:buNone/>
            </a:pPr>
            <a:r>
              <a:rPr lang="en-GB" sz="1200" dirty="0">
                <a:latin typeface="Arial" panose="020B0604020202020204" pitchFamily="34" charset="0"/>
                <a:ea typeface="Calibri" panose="020F0502020204030204" pitchFamily="34" charset="0"/>
                <a:cs typeface="Arial" panose="020B0604020202020204" pitchFamily="34" charset="0"/>
              </a:rPr>
              <a:t>Practise! The best way to improve at maths is to do maths! Work should be constantly revisited and improved upon. The </a:t>
            </a:r>
            <a:r>
              <a:rPr lang="en-GB" sz="1200" dirty="0" err="1">
                <a:latin typeface="Arial" panose="020B0604020202020204" pitchFamily="34" charset="0"/>
                <a:ea typeface="Calibri" panose="020F0502020204030204" pitchFamily="34" charset="0"/>
                <a:cs typeface="Arial" panose="020B0604020202020204" pitchFamily="34" charset="0"/>
              </a:rPr>
              <a:t>MathsWatch</a:t>
            </a:r>
            <a:r>
              <a:rPr lang="en-GB" sz="1200" dirty="0">
                <a:latin typeface="Arial" panose="020B0604020202020204" pitchFamily="34" charset="0"/>
                <a:ea typeface="Calibri" panose="020F0502020204030204" pitchFamily="34" charset="0"/>
                <a:cs typeface="Arial" panose="020B0604020202020204" pitchFamily="34" charset="0"/>
              </a:rPr>
              <a:t> platform allows full access to the curriculum, and provides instant feedback. For additional support, we recommend attending Maths Clinic where one of our Maths teachers is always on hand to provide additional help and guidance. Maths Clinic runs every Wednesday after school in T1 from 3:15 to 4:15. and should be the first port of call for pupils who would like some extra support outside of lessons.</a:t>
            </a:r>
          </a:p>
          <a:p>
            <a:pPr marL="0" indent="0">
              <a:lnSpc>
                <a:spcPct val="107000"/>
              </a:lnSpc>
              <a:spcAft>
                <a:spcPts val="800"/>
              </a:spcAft>
              <a:buNone/>
            </a:pPr>
            <a:r>
              <a:rPr lang="en-US" sz="1200" dirty="0">
                <a:effectLst/>
                <a:latin typeface="Arial" panose="020B0604020202020204" pitchFamily="34" charset="0"/>
                <a:ea typeface="Calibri" panose="020F0502020204030204" pitchFamily="34" charset="0"/>
                <a:cs typeface="Arial" panose="020B0604020202020204" pitchFamily="34" charset="0"/>
              </a:rPr>
              <a:t>Homework and useful videos: </a:t>
            </a:r>
            <a:r>
              <a:rPr lang="en-US" sz="1200" u="sng" dirty="0" err="1">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4"/>
              </a:rPr>
              <a:t>MathsWatch</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n-US" sz="1200" dirty="0">
                <a:effectLst/>
                <a:latin typeface="Arial" panose="020B0604020202020204" pitchFamily="34" charset="0"/>
                <a:ea typeface="Calibri" panose="020F0502020204030204" pitchFamily="34" charset="0"/>
                <a:cs typeface="Arial" panose="020B0604020202020204" pitchFamily="34" charset="0"/>
              </a:rPr>
              <a:t>Digital tools to help consolidate understanding: </a:t>
            </a:r>
            <a:r>
              <a:rPr lang="en-US" sz="12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5"/>
              </a:rPr>
              <a:t>Digital tools | </a:t>
            </a:r>
            <a:r>
              <a:rPr lang="en-US" sz="1200" u="sng" dirty="0" err="1">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5"/>
              </a:rPr>
              <a:t>Maths</a:t>
            </a:r>
            <a:r>
              <a:rPr lang="en-US" sz="12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5"/>
              </a:rPr>
              <a:t> tools for teachers | White Rose Education</a:t>
            </a:r>
            <a:endParaRPr lang="en-US" sz="1200" dirty="0">
              <a:latin typeface="Arial" panose="020B0604020202020204" pitchFamily="34" charset="0"/>
              <a:cs typeface="Arial" panose="020B0604020202020204" pitchFamily="34" charset="0"/>
            </a:endParaRPr>
          </a:p>
          <a:p>
            <a:pPr marL="0" lvl="0" indent="0" algn="l">
              <a:lnSpc>
                <a:spcPct val="100000"/>
              </a:lnSpc>
              <a:spcBef>
                <a:spcPts val="500"/>
              </a:spcBef>
              <a:spcAft>
                <a:spcPts val="0"/>
              </a:spcAft>
              <a:buNone/>
            </a:pPr>
            <a:endParaRPr lang="en-GB" sz="1200" b="1" dirty="0">
              <a:latin typeface="+mj-lt"/>
              <a:cs typeface="Arial"/>
            </a:endParaRPr>
          </a:p>
          <a:p>
            <a:pPr marL="0" lvl="0" indent="0" algn="l" rtl="0">
              <a:lnSpc>
                <a:spcPct val="100000"/>
              </a:lnSpc>
              <a:spcBef>
                <a:spcPts val="500"/>
              </a:spcBef>
              <a:spcAft>
                <a:spcPts val="0"/>
              </a:spcAft>
              <a:buNone/>
            </a:pPr>
            <a:endParaRPr dirty="0"/>
          </a:p>
        </p:txBody>
      </p:sp>
    </p:spTree>
    <p:extLst>
      <p:ext uri="{BB962C8B-B14F-4D97-AF65-F5344CB8AC3E}">
        <p14:creationId xmlns:p14="http://schemas.microsoft.com/office/powerpoint/2010/main" val="3364672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Music</a:t>
            </a:r>
            <a:endParaRPr/>
          </a:p>
        </p:txBody>
      </p:sp>
      <p:sp>
        <p:nvSpPr>
          <p:cNvPr id="122" name="Google Shape;122;p21"/>
          <p:cNvSpPr txBox="1">
            <a:spLocks noGrp="1"/>
          </p:cNvSpPr>
          <p:nvPr>
            <p:ph type="body" idx="1"/>
          </p:nvPr>
        </p:nvSpPr>
        <p:spPr>
          <a:prstGeom prst="rect">
            <a:avLst/>
          </a:prstGeom>
        </p:spPr>
        <p:txBody>
          <a:bodyPr spcFirstLastPara="1" wrap="square" lIns="48600" tIns="24300" rIns="48600" bIns="24300" anchor="t" anchorCtr="0">
            <a:normAutofit/>
          </a:bodyPr>
          <a:lstStyle/>
          <a:p>
            <a:pPr marL="0" indent="0">
              <a:lnSpc>
                <a:spcPct val="100000"/>
              </a:lnSpc>
              <a:buNone/>
            </a:pPr>
            <a:r>
              <a:rPr lang="en-GB" sz="1200" b="1" dirty="0">
                <a:latin typeface="+mj-lt"/>
              </a:rPr>
              <a:t>Year 9 Curriculum</a:t>
            </a:r>
            <a:endParaRPr sz="1200" dirty="0">
              <a:latin typeface="+mj-lt"/>
            </a:endParaRPr>
          </a:p>
          <a:p>
            <a:pPr marL="0" indent="0">
              <a:lnSpc>
                <a:spcPct val="100000"/>
              </a:lnSpc>
              <a:buNone/>
            </a:pPr>
            <a:r>
              <a:rPr lang="en-GB" sz="1200" dirty="0">
                <a:solidFill>
                  <a:srgbClr val="7030A0"/>
                </a:solidFill>
                <a:latin typeface="+mj-lt"/>
                <a:hlinkClick r:id="rId3"/>
              </a:rPr>
              <a:t>Music Curriculum KS3 </a:t>
            </a:r>
            <a:r>
              <a:rPr lang="en-GB" sz="1200" dirty="0">
                <a:solidFill>
                  <a:srgbClr val="7030A0"/>
                </a:solidFill>
                <a:latin typeface="+mj-lt"/>
              </a:rPr>
              <a:t>- </a:t>
            </a:r>
            <a:r>
              <a:rPr lang="en-GB" sz="1200" dirty="0">
                <a:latin typeface="+mj-lt"/>
              </a:rPr>
              <a:t>click this link to see our learning journey</a:t>
            </a:r>
            <a:endParaRPr sz="1200" b="1" dirty="0">
              <a:latin typeface="+mj-lt"/>
            </a:endParaRPr>
          </a:p>
          <a:p>
            <a:pPr marL="0" lvl="0" indent="0" algn="l" rtl="0">
              <a:lnSpc>
                <a:spcPct val="100000"/>
              </a:lnSpc>
              <a:spcBef>
                <a:spcPts val="500"/>
              </a:spcBef>
              <a:spcAft>
                <a:spcPts val="0"/>
              </a:spcAft>
              <a:buNone/>
            </a:pPr>
            <a:endParaRPr b="1" dirty="0">
              <a:latin typeface="+mj-lt"/>
            </a:endParaRPr>
          </a:p>
          <a:p>
            <a:pPr marL="0" lvl="0" indent="0" algn="l" rtl="0">
              <a:lnSpc>
                <a:spcPct val="100000"/>
              </a:lnSpc>
              <a:spcBef>
                <a:spcPts val="500"/>
              </a:spcBef>
              <a:spcAft>
                <a:spcPts val="0"/>
              </a:spcAft>
              <a:buNone/>
            </a:pPr>
            <a:r>
              <a:rPr lang="en-GB" sz="1200" b="1" dirty="0">
                <a:latin typeface="+mj-lt"/>
              </a:rPr>
              <a:t>Formative Assessment</a:t>
            </a:r>
            <a:endParaRPr sz="1200" b="1" dirty="0">
              <a:latin typeface="+mj-lt"/>
            </a:endParaRPr>
          </a:p>
          <a:p>
            <a:pPr marL="0" indent="0">
              <a:lnSpc>
                <a:spcPct val="100000"/>
              </a:lnSpc>
              <a:spcBef>
                <a:spcPts val="0"/>
              </a:spcBef>
              <a:buNone/>
            </a:pPr>
            <a:r>
              <a:rPr lang="en-GB" sz="1100" dirty="0">
                <a:latin typeface="+mj-lt"/>
              </a:rPr>
              <a:t>All groups in Music are of a mixed ability setting, where a spread of outcomes and ability are the norm. A variety of formative assessments are used throughout the year including teacher, self and peer assessment. Assessment is used in Music to assist pupils in improving their outcomes and in knowing where their individual strengths lie. Work is assessed and monitored throughout the year using a variety of activities: call and response, closed and open questioning, verbal feedback, recall quizzes and performances. Verbal feedback (individual and group) is given regularly to allow pupils to improve their progress. </a:t>
            </a:r>
            <a:endParaRPr sz="1100" dirty="0">
              <a:latin typeface="+mj-lt"/>
            </a:endParaRP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US" sz="1200" b="1" dirty="0">
                <a:latin typeface="Arial" panose="020B0604020202020204" pitchFamily="34" charset="0"/>
                <a:cs typeface="Arial" panose="020B0604020202020204" pitchFamily="34" charset="0"/>
              </a:rPr>
              <a:t>Summative Assessment (Spring and Summer)</a:t>
            </a:r>
            <a:endParaRPr lang="en-US" sz="1200" dirty="0">
              <a:latin typeface="Arial" panose="020B0604020202020204" pitchFamily="34" charset="0"/>
              <a:cs typeface="Arial" panose="020B0604020202020204" pitchFamily="34" charset="0"/>
            </a:endParaRPr>
          </a:p>
          <a:p>
            <a:pPr marL="0" indent="0">
              <a:lnSpc>
                <a:spcPct val="100000"/>
              </a:lnSpc>
              <a:spcBef>
                <a:spcPts val="0"/>
              </a:spcBef>
              <a:buNone/>
            </a:pPr>
            <a:r>
              <a:rPr lang="en-GB" sz="1100" dirty="0">
                <a:latin typeface="+mj-lt"/>
              </a:rPr>
              <a:t>Music is assessed through three short assessments – a practical listening exam which tests retrieval of prior knowledge, a ten-minute multiple-choice quiz and a critical engagement (listening) exam.  Pupils will also have a practical score based on performance and composition throughout the year.</a:t>
            </a:r>
            <a:endParaRPr lang="en-GB" sz="1100" dirty="0">
              <a:latin typeface="+mj-lt"/>
              <a:cs typeface="Arial"/>
            </a:endParaRPr>
          </a:p>
          <a:p>
            <a:pPr marL="0" indent="0">
              <a:lnSpc>
                <a:spcPct val="100000"/>
              </a:lnSpc>
              <a:spcBef>
                <a:spcPts val="0"/>
              </a:spcBef>
              <a:buNone/>
            </a:pPr>
            <a:endParaRPr lang="en-GB" sz="1100" dirty="0">
              <a:latin typeface="+mj-lt"/>
              <a:cs typeface="Arial"/>
            </a:endParaRPr>
          </a:p>
          <a:p>
            <a:pPr marL="0" indent="0">
              <a:lnSpc>
                <a:spcPct val="100000"/>
              </a:lnSpc>
              <a:buNone/>
            </a:pPr>
            <a:endParaRPr lang="en-GB" sz="1200" b="1" dirty="0">
              <a:latin typeface="+mj-lt"/>
            </a:endParaRPr>
          </a:p>
          <a:p>
            <a:pPr marL="0" lvl="0" indent="0" algn="l">
              <a:lnSpc>
                <a:spcPct val="100000"/>
              </a:lnSpc>
              <a:spcBef>
                <a:spcPts val="500"/>
              </a:spcBef>
              <a:spcAft>
                <a:spcPts val="0"/>
              </a:spcAft>
              <a:buNone/>
            </a:pPr>
            <a:r>
              <a:rPr lang="en-GB" sz="1200" b="1" dirty="0">
                <a:latin typeface="+mj-lt"/>
              </a:rPr>
              <a:t>How can my child extend their learning?</a:t>
            </a:r>
            <a:endParaRPr sz="1200" b="1" dirty="0">
              <a:latin typeface="+mj-lt"/>
              <a:cs typeface="Arial"/>
            </a:endParaRPr>
          </a:p>
          <a:p>
            <a:pPr marL="0" lvl="0" indent="0" algn="l" rtl="0">
              <a:lnSpc>
                <a:spcPct val="100000"/>
              </a:lnSpc>
              <a:spcBef>
                <a:spcPts val="500"/>
              </a:spcBef>
              <a:spcAft>
                <a:spcPts val="0"/>
              </a:spcAft>
              <a:buNone/>
            </a:pPr>
            <a:r>
              <a:rPr lang="en-GB" sz="1200" u="sng" dirty="0">
                <a:solidFill>
                  <a:srgbClr val="7030A0"/>
                </a:solidFill>
                <a:latin typeface="+mj-lt"/>
                <a:hlinkClick r:id="rId4">
                  <a:extLst>
                    <a:ext uri="{A12FA001-AC4F-418D-AE19-62706E023703}">
                      <ahyp:hlinkClr xmlns:ahyp="http://schemas.microsoft.com/office/drawing/2018/hyperlinkcolor" val="tx"/>
                    </a:ext>
                  </a:extLst>
                </a:hlinkClick>
              </a:rPr>
              <a:t>Music Theory Exercises</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5">
                  <a:extLst>
                    <a:ext uri="{A12FA001-AC4F-418D-AE19-62706E023703}">
                      <ahyp:hlinkClr xmlns:ahyp="http://schemas.microsoft.com/office/drawing/2018/hyperlinkcolor" val="tx"/>
                    </a:ext>
                  </a:extLst>
                </a:hlinkClick>
              </a:rPr>
              <a:t>BBC Bitesize Music</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6">
                  <a:extLst>
                    <a:ext uri="{A12FA001-AC4F-418D-AE19-62706E023703}">
                      <ahyp:hlinkClr xmlns:ahyp="http://schemas.microsoft.com/office/drawing/2018/hyperlinkcolor" val="tx"/>
                    </a:ext>
                  </a:extLst>
                </a:hlinkClick>
              </a:rPr>
              <a:t>DSO Kids</a:t>
            </a:r>
            <a:endParaRPr sz="1200" dirty="0">
              <a:solidFill>
                <a:srgbClr val="7030A0"/>
              </a:solidFill>
              <a:latin typeface="+mj-lt"/>
            </a:endParaRPr>
          </a:p>
          <a:p>
            <a:pPr marL="0" lvl="0" indent="0" algn="l">
              <a:lnSpc>
                <a:spcPct val="100000"/>
              </a:lnSpc>
              <a:spcBef>
                <a:spcPts val="500"/>
              </a:spcBef>
              <a:spcAft>
                <a:spcPts val="0"/>
              </a:spcAft>
              <a:buNone/>
            </a:pPr>
            <a:r>
              <a:rPr lang="en-GB" sz="1200" u="sng" dirty="0">
                <a:solidFill>
                  <a:srgbClr val="7030A0"/>
                </a:solidFill>
                <a:latin typeface="Arial"/>
                <a:cs typeface="Arial"/>
                <a:hlinkClick r:id="rId7"/>
              </a:rPr>
              <a:t>musicca.com</a:t>
            </a:r>
            <a:endParaRPr lang="en-GB" dirty="0"/>
          </a:p>
          <a:p>
            <a:pPr marL="0" lvl="0" indent="0" algn="l" rtl="0">
              <a:lnSpc>
                <a:spcPct val="100000"/>
              </a:lnSpc>
              <a:spcBef>
                <a:spcPts val="500"/>
              </a:spcBef>
              <a:spcAft>
                <a:spcPts val="0"/>
              </a:spcAft>
              <a:buNone/>
            </a:pPr>
            <a:endParaRPr dirty="0"/>
          </a:p>
          <a:p>
            <a:pPr marL="0" indent="0">
              <a:lnSpc>
                <a:spcPct val="100000"/>
              </a:lnSpc>
              <a:buNone/>
            </a:pPr>
            <a:endParaRPr lang="en-US" dirty="0">
              <a:cs typeface="Times New Roman" panose="02020603050405020304"/>
            </a:endParaRPr>
          </a:p>
        </p:txBody>
      </p:sp>
    </p:spTree>
    <p:extLst>
      <p:ext uri="{BB962C8B-B14F-4D97-AF65-F5344CB8AC3E}">
        <p14:creationId xmlns:p14="http://schemas.microsoft.com/office/powerpoint/2010/main" val="1855292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2" name="Google Shape;42;p9"/>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Introduction</a:t>
            </a:r>
            <a:endParaRPr/>
          </a:p>
        </p:txBody>
      </p:sp>
      <p:sp>
        <p:nvSpPr>
          <p:cNvPr id="41" name="Google Shape;41;p9"/>
          <p:cNvSpPr txBox="1">
            <a:spLocks noGrp="1"/>
          </p:cNvSpPr>
          <p:nvPr>
            <p:ph type="body" idx="1"/>
          </p:nvPr>
        </p:nvSpPr>
        <p:spPr>
          <a:prstGeom prst="rect">
            <a:avLst/>
          </a:prstGeom>
        </p:spPr>
        <p:txBody>
          <a:bodyPr spcFirstLastPara="1" wrap="square" lIns="48600" tIns="24300" rIns="48600" bIns="24300" anchor="t" anchorCtr="0">
            <a:normAutofit/>
          </a:bodyPr>
          <a:lstStyle/>
          <a:p>
            <a:pPr marL="0" lvl="0" indent="0" algn="l" rtl="0">
              <a:lnSpc>
                <a:spcPct val="100000"/>
              </a:lnSpc>
              <a:spcBef>
                <a:spcPts val="500"/>
              </a:spcBef>
              <a:spcAft>
                <a:spcPts val="0"/>
              </a:spcAft>
              <a:buNone/>
            </a:pPr>
            <a:r>
              <a:rPr lang="en-GB" sz="1200">
                <a:latin typeface="+mj-lt"/>
              </a:rPr>
              <a:t>This booklet is a guide for parents so they can support their child’s learning.</a:t>
            </a:r>
            <a:endParaRPr sz="1200">
              <a:latin typeface="+mj-lt"/>
            </a:endParaRPr>
          </a:p>
          <a:p>
            <a:pPr marL="0" lvl="0" indent="0" algn="l" rtl="0">
              <a:lnSpc>
                <a:spcPct val="100000"/>
              </a:lnSpc>
              <a:spcBef>
                <a:spcPts val="500"/>
              </a:spcBef>
              <a:spcAft>
                <a:spcPts val="0"/>
              </a:spcAft>
              <a:buNone/>
            </a:pPr>
            <a:endParaRPr>
              <a:latin typeface="+mj-lt"/>
            </a:endParaRPr>
          </a:p>
          <a:p>
            <a:pPr marL="0" indent="0">
              <a:lnSpc>
                <a:spcPct val="100000"/>
              </a:lnSpc>
              <a:buNone/>
            </a:pPr>
            <a:r>
              <a:rPr lang="en-GB" sz="1200">
                <a:latin typeface="+mj-lt"/>
              </a:rPr>
              <a:t>This guide is to accompany your child’s report and shows a snapshot of progress to date. We anticipate that parents will help their child work on the areas for development. In this booklet, teachers have included links to websites and other supporting documents to help you to support your child in improving their work and reading more widely around the subject area.</a:t>
            </a:r>
            <a:endParaRPr sz="1200">
              <a:latin typeface="+mj-lt"/>
            </a:endParaRPr>
          </a:p>
          <a:p>
            <a:pPr marL="0" lvl="0" indent="0" algn="l" rtl="0">
              <a:lnSpc>
                <a:spcPct val="100000"/>
              </a:lnSpc>
              <a:spcBef>
                <a:spcPts val="500"/>
              </a:spcBef>
              <a:spcAft>
                <a:spcPts val="0"/>
              </a:spcAft>
              <a:buNone/>
            </a:pPr>
            <a:endParaRPr>
              <a:latin typeface="+mj-lt"/>
            </a:endParaRPr>
          </a:p>
          <a:p>
            <a:pPr marL="0" lvl="0" indent="0" algn="l" rtl="0">
              <a:lnSpc>
                <a:spcPct val="100000"/>
              </a:lnSpc>
              <a:spcBef>
                <a:spcPts val="500"/>
              </a:spcBef>
              <a:spcAft>
                <a:spcPts val="0"/>
              </a:spcAft>
              <a:buNone/>
            </a:pPr>
            <a:r>
              <a:rPr lang="en-GB" sz="1200" b="1">
                <a:latin typeface="+mj-lt"/>
              </a:rPr>
              <a:t>The importance of assessment</a:t>
            </a:r>
            <a:endParaRPr sz="1200" b="1">
              <a:latin typeface="+mj-lt"/>
            </a:endParaRPr>
          </a:p>
          <a:p>
            <a:pPr marL="0" lvl="0" indent="0" algn="l" rtl="0">
              <a:lnSpc>
                <a:spcPct val="100000"/>
              </a:lnSpc>
              <a:spcBef>
                <a:spcPts val="500"/>
              </a:spcBef>
              <a:spcAft>
                <a:spcPts val="0"/>
              </a:spcAft>
              <a:buNone/>
            </a:pPr>
            <a:r>
              <a:rPr lang="en-GB" sz="1200">
                <a:latin typeface="+mj-lt"/>
              </a:rPr>
              <a:t>Valid and reliable assessment will inform teachers about how well pupils in their class have learnt a particular topic and whether any adaptations will be needed to their planning or curriculum design.</a:t>
            </a:r>
            <a:endParaRPr sz="1200">
              <a:latin typeface="+mj-lt"/>
            </a:endParaRPr>
          </a:p>
          <a:p>
            <a:pPr marL="0" indent="0">
              <a:lnSpc>
                <a:spcPct val="100000"/>
              </a:lnSpc>
              <a:buNone/>
            </a:pPr>
            <a:r>
              <a:rPr lang="en-GB" sz="1200">
                <a:latin typeface="+mj-lt"/>
              </a:rPr>
              <a:t>Well-designed assessment should allow pupils to show how well they have learnt the knowledge taught. Pupils need to have learnt curriculum content sufficiently well in order to make progress.</a:t>
            </a:r>
            <a:endParaRPr sz="1200">
              <a:latin typeface="+mj-lt"/>
            </a:endParaRPr>
          </a:p>
          <a:p>
            <a:pPr marL="0" lvl="0" indent="0" algn="l" rtl="0">
              <a:lnSpc>
                <a:spcPct val="100000"/>
              </a:lnSpc>
              <a:spcBef>
                <a:spcPts val="500"/>
              </a:spcBef>
              <a:spcAft>
                <a:spcPts val="0"/>
              </a:spcAft>
              <a:buNone/>
            </a:pPr>
            <a:endParaRPr>
              <a:latin typeface="+mj-lt"/>
            </a:endParaRPr>
          </a:p>
          <a:p>
            <a:pPr marL="0" lvl="0" indent="0" algn="l" rtl="0">
              <a:lnSpc>
                <a:spcPct val="100000"/>
              </a:lnSpc>
              <a:spcBef>
                <a:spcPts val="500"/>
              </a:spcBef>
              <a:spcAft>
                <a:spcPts val="0"/>
              </a:spcAft>
              <a:buNone/>
            </a:pPr>
            <a:r>
              <a:rPr lang="en-GB" sz="1200" b="1">
                <a:latin typeface="+mj-lt"/>
              </a:rPr>
              <a:t>What happens as a result of the assessment?</a:t>
            </a:r>
            <a:endParaRPr sz="1200" b="1">
              <a:latin typeface="+mj-lt"/>
            </a:endParaRPr>
          </a:p>
          <a:p>
            <a:pPr marL="0" indent="0">
              <a:lnSpc>
                <a:spcPct val="100000"/>
              </a:lnSpc>
              <a:buSzPts val="1100"/>
              <a:buNone/>
            </a:pPr>
            <a:r>
              <a:rPr lang="en-GB" sz="1200">
                <a:latin typeface="+mj-lt"/>
              </a:rPr>
              <a:t>Assessment data will inform teachers and pupils about strengths in their understanding and gaps in their knowledge. This can be seen in teacher feedback and pupil response in pupil books and assessments. This will allow both teacher and pupil to focus on areas for improvement. </a:t>
            </a:r>
            <a:endParaRPr>
              <a:latin typeface="+mj-lt"/>
            </a:endParaRPr>
          </a:p>
          <a:p>
            <a:pPr marL="0" lvl="0" indent="0" algn="l" rtl="0">
              <a:lnSpc>
                <a:spcPct val="100000"/>
              </a:lnSpc>
              <a:spcBef>
                <a:spcPts val="50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1866828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dirty="0"/>
              <a:t>Personal Development</a:t>
            </a:r>
            <a:endParaRPr dirty="0"/>
          </a:p>
        </p:txBody>
      </p:sp>
      <p:sp>
        <p:nvSpPr>
          <p:cNvPr id="6" name="TextBox 5">
            <a:extLst>
              <a:ext uri="{FF2B5EF4-FFF2-40B4-BE49-F238E27FC236}">
                <a16:creationId xmlns:a16="http://schemas.microsoft.com/office/drawing/2014/main" id="{A3754F9E-7F8F-557A-7A7A-47DF0D782DDD}"/>
              </a:ext>
            </a:extLst>
          </p:cNvPr>
          <p:cNvSpPr txBox="1"/>
          <p:nvPr/>
        </p:nvSpPr>
        <p:spPr>
          <a:xfrm>
            <a:off x="644352" y="746103"/>
            <a:ext cx="4683298" cy="6120265"/>
          </a:xfrm>
          <a:prstGeom prst="rect">
            <a:avLst/>
          </a:prstGeom>
          <a:noFill/>
        </p:spPr>
        <p:txBody>
          <a:bodyPr wrap="square" rtlCol="0">
            <a:spAutoFit/>
          </a:bodyPr>
          <a:lstStyle/>
          <a:p>
            <a:pPr marL="0" lvl="0" indent="0" algn="l" rtl="0">
              <a:lnSpc>
                <a:spcPct val="100000"/>
              </a:lnSpc>
              <a:spcBef>
                <a:spcPts val="500"/>
              </a:spcBef>
              <a:spcAft>
                <a:spcPts val="0"/>
              </a:spcAft>
              <a:buNone/>
            </a:pPr>
            <a:r>
              <a:rPr lang="en-US" sz="1400" b="1" dirty="0">
                <a:latin typeface="Arial" panose="020B0604020202020204" pitchFamily="34" charset="0"/>
                <a:cs typeface="Arial" panose="020B0604020202020204" pitchFamily="34" charset="0"/>
              </a:rPr>
              <a:t>Year 9 Curriculum</a:t>
            </a:r>
            <a:endParaRPr lang="en-US" sz="1400" dirty="0">
              <a:latin typeface="Arial" panose="020B0604020202020204" pitchFamily="34" charset="0"/>
              <a:cs typeface="Arial" panose="020B0604020202020204" pitchFamily="34" charset="0"/>
            </a:endParaRPr>
          </a:p>
          <a:p>
            <a:pPr marL="0" indent="0">
              <a:lnSpc>
                <a:spcPct val="100000"/>
              </a:lnSpc>
              <a:buNone/>
            </a:pPr>
            <a:r>
              <a:rPr lang="en-US" sz="1200" dirty="0">
                <a:solidFill>
                  <a:srgbClr val="7030A0"/>
                </a:solidFill>
                <a:latin typeface="Arial" panose="020B0604020202020204" pitchFamily="34" charset="0"/>
                <a:cs typeface="Arial" panose="020B0604020202020204" pitchFamily="34" charset="0"/>
                <a:hlinkClick r:id="rId3"/>
              </a:rPr>
              <a:t>PSHE/RSE Curriculum KS3 </a:t>
            </a:r>
            <a:r>
              <a:rPr lang="en-US" sz="1100" dirty="0">
                <a:solidFill>
                  <a:srgbClr val="7030A0"/>
                </a:solidFill>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click this link to see our learning journey</a:t>
            </a:r>
            <a:endParaRPr lang="en-US" sz="1100" b="1" dirty="0">
              <a:latin typeface="Arial" panose="020B0604020202020204" pitchFamily="34" charset="0"/>
              <a:cs typeface="Arial" panose="020B0604020202020204" pitchFamily="34" charset="0"/>
            </a:endParaRPr>
          </a:p>
          <a:p>
            <a:pPr marL="0" lvl="0" indent="0" algn="l" rtl="0">
              <a:lnSpc>
                <a:spcPct val="100000"/>
              </a:lnSpc>
              <a:spcBef>
                <a:spcPts val="500"/>
              </a:spcBef>
              <a:spcAft>
                <a:spcPts val="0"/>
              </a:spcAft>
              <a:buNone/>
            </a:pPr>
            <a:endParaRPr lang="en-US" sz="800" b="1" dirty="0">
              <a:latin typeface="Arial" panose="020B0604020202020204" pitchFamily="34" charset="0"/>
              <a:cs typeface="Arial" panose="020B0604020202020204" pitchFamily="34" charset="0"/>
            </a:endParaRPr>
          </a:p>
          <a:p>
            <a:pPr marL="0" lvl="0" indent="0" algn="l" rtl="0">
              <a:lnSpc>
                <a:spcPct val="100000"/>
              </a:lnSpc>
              <a:spcBef>
                <a:spcPts val="500"/>
              </a:spcBef>
              <a:spcAft>
                <a:spcPts val="0"/>
              </a:spcAft>
              <a:buNone/>
            </a:pPr>
            <a:r>
              <a:rPr lang="en-US" sz="1400" b="1" dirty="0">
                <a:latin typeface="Arial" panose="020B0604020202020204" pitchFamily="34" charset="0"/>
                <a:cs typeface="Arial" panose="020B0604020202020204" pitchFamily="34" charset="0"/>
              </a:rPr>
              <a:t>Formative Assessment</a:t>
            </a:r>
          </a:p>
          <a:p>
            <a:pPr>
              <a:lnSpc>
                <a:spcPct val="107000"/>
              </a:lnSpc>
              <a:spcAft>
                <a:spcPts val="800"/>
              </a:spcAft>
            </a:pPr>
            <a:r>
              <a:rPr lang="en-GB" sz="1100" dirty="0">
                <a:effectLst/>
                <a:latin typeface="Arial" panose="020B0604020202020204" pitchFamily="34" charset="0"/>
                <a:ea typeface="Calibri" panose="020F0502020204030204" pitchFamily="34" charset="0"/>
                <a:cs typeface="Arial" panose="020B0604020202020204" pitchFamily="34" charset="0"/>
              </a:rPr>
              <a:t>In lessons, pupils are taught the statutory requirements of the PSHE/RSE curriculum. These lessons are a significant part of the whole school Personal Development programme. </a:t>
            </a:r>
          </a:p>
          <a:p>
            <a:r>
              <a:rPr lang="en-GB" sz="1100" dirty="0">
                <a:effectLst/>
                <a:latin typeface="Arial" panose="020B0604020202020204" pitchFamily="34" charset="0"/>
                <a:ea typeface="Calibri" panose="020F0502020204030204" pitchFamily="34" charset="0"/>
                <a:cs typeface="Arial" panose="020B0604020202020204" pitchFamily="34" charset="0"/>
              </a:rPr>
              <a:t>All PSHE/RSE lessons are taught in mixed ability form classes. These important lessons cover issues and areas of life which young people will be affected by in different ways and at different times. As such, we do not carry out any summative assessment and do not use grades to measure progress. Instead, teachers carry out a baseline assessment before teaching anything new. As pupil learning in the three main topics of ‘Living in the Wider World’, ‘Health and Wellbeing’ and ‘Relationships’ will come from a number of sources, we can only see whether they have made progress in their learning if we have established the knowledge, understanding, attributes, skills, strategies, beliefs and attitudes they had before any new teaching took place. This baseline assessment is re-visited at the end of the lesson or topic. During lessons, a wide variety of strategies are used to assess learning, including; questioning, discussion, role-play, hot-seating, draw and write, storyboards/cartoon strip/scenario script writing, responding to a scenario, picture or video clip, self-assessment on continuum scale.</a:t>
            </a:r>
            <a:br>
              <a:rPr lang="en-GB" sz="1100" dirty="0">
                <a:effectLst/>
                <a:latin typeface="Arial" panose="020B0604020202020204" pitchFamily="34" charset="0"/>
                <a:ea typeface="Calibri" panose="020F0502020204030204" pitchFamily="34" charset="0"/>
                <a:cs typeface="Arial" panose="020B0604020202020204" pitchFamily="34" charset="0"/>
              </a:rPr>
            </a:br>
            <a:r>
              <a:rPr lang="en-GB" sz="1100">
                <a:effectLst/>
                <a:latin typeface="Arial" panose="020B0604020202020204" pitchFamily="34" charset="0"/>
                <a:ea typeface="Calibri" panose="020F0502020204030204" pitchFamily="34" charset="0"/>
                <a:cs typeface="Arial" panose="020B0604020202020204" pitchFamily="34" charset="0"/>
              </a:rPr>
              <a:t>Twice yearly, pupils </a:t>
            </a:r>
            <a:r>
              <a:rPr lang="en-GB" sz="1100" dirty="0">
                <a:effectLst/>
                <a:latin typeface="Arial" panose="020B0604020202020204" pitchFamily="34" charset="0"/>
                <a:ea typeface="Calibri" panose="020F0502020204030204" pitchFamily="34" charset="0"/>
                <a:cs typeface="Arial" panose="020B0604020202020204" pitchFamily="34" charset="0"/>
              </a:rPr>
              <a:t>complete an online activity which presents them with scenarios relevant to their recent learning which allow them to apply their knowledge in a meaningful context.</a:t>
            </a:r>
            <a:endParaRPr lang="en-US" sz="1100" dirty="0">
              <a:latin typeface="Arial" panose="020B0604020202020204" pitchFamily="34" charset="0"/>
              <a:cs typeface="Arial" panose="020B0604020202020204" pitchFamily="34" charset="0"/>
            </a:endParaRPr>
          </a:p>
          <a:p>
            <a:pPr marL="0" lvl="0" indent="0" algn="l">
              <a:lnSpc>
                <a:spcPct val="100000"/>
              </a:lnSpc>
              <a:spcBef>
                <a:spcPts val="500"/>
              </a:spcBef>
              <a:spcAft>
                <a:spcPts val="0"/>
              </a:spcAft>
              <a:buNone/>
            </a:pPr>
            <a:r>
              <a:rPr lang="en-US" sz="1400" b="1" dirty="0">
                <a:latin typeface="Arial" panose="020B0604020202020204" pitchFamily="34" charset="0"/>
                <a:cs typeface="Arial" panose="020B0604020202020204" pitchFamily="34" charset="0"/>
              </a:rPr>
              <a:t>How can my child extend their learning?</a:t>
            </a:r>
          </a:p>
          <a:p>
            <a:pPr>
              <a:lnSpc>
                <a:spcPct val="107000"/>
              </a:lnSpc>
              <a:spcAft>
                <a:spcPts val="800"/>
              </a:spcAft>
            </a:pPr>
            <a:r>
              <a:rPr lang="en-GB" sz="11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BBC TEACH Relationships Education</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1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5"/>
              </a:rPr>
              <a:t>BBC CITIZENSHIP</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100" u="sng" dirty="0">
                <a:solidFill>
                  <a:srgbClr val="0563C1"/>
                </a:solidFill>
                <a:latin typeface="Arial" panose="020B0604020202020204" pitchFamily="34" charset="0"/>
                <a:ea typeface="Calibri" panose="020F0502020204030204" pitchFamily="34" charset="0"/>
                <a:cs typeface="Arial" panose="020B0604020202020204" pitchFamily="34" charset="0"/>
              </a:rPr>
              <a:t>HOW GOVERNMENT WORKS</a:t>
            </a:r>
            <a:r>
              <a:rPr lang="en-GB" sz="11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1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6"/>
              </a:rPr>
              <a:t>https://www.youngminds.org.uk/</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88882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2"/>
          <p:cNvSpPr txBox="1">
            <a:spLocks noGrp="1"/>
          </p:cNvSpPr>
          <p:nvPr>
            <p:ph type="title"/>
          </p:nvPr>
        </p:nvSpPr>
        <p:spPr>
          <a:xfrm>
            <a:off x="667502" y="186372"/>
            <a:ext cx="4585163" cy="718365"/>
          </a:xfrm>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Physical Education</a:t>
            </a:r>
            <a:endParaRPr/>
          </a:p>
        </p:txBody>
      </p:sp>
      <p:sp>
        <p:nvSpPr>
          <p:cNvPr id="128" name="Google Shape;128;p22"/>
          <p:cNvSpPr txBox="1">
            <a:spLocks noGrp="1"/>
          </p:cNvSpPr>
          <p:nvPr>
            <p:ph type="body" idx="1"/>
          </p:nvPr>
        </p:nvSpPr>
        <p:spPr>
          <a:xfrm>
            <a:off x="667511" y="732746"/>
            <a:ext cx="4585163" cy="6233207"/>
          </a:xfrm>
          <a:prstGeom prst="rect">
            <a:avLst/>
          </a:prstGeom>
        </p:spPr>
        <p:txBody>
          <a:bodyPr spcFirstLastPara="1" wrap="square" lIns="48600" tIns="24300" rIns="48600" bIns="24300" anchor="t" anchorCtr="0">
            <a:normAutofit fontScale="92500" lnSpcReduction="20000"/>
          </a:bodyPr>
          <a:lstStyle/>
          <a:p>
            <a:pPr marL="0" indent="0">
              <a:lnSpc>
                <a:spcPct val="100000"/>
              </a:lnSpc>
              <a:buNone/>
            </a:pPr>
            <a:r>
              <a:rPr lang="en-GB" sz="1200" b="1" dirty="0">
                <a:latin typeface="+mj-lt"/>
              </a:rPr>
              <a:t>Year 9 Curriculum</a:t>
            </a:r>
            <a:endParaRPr sz="1200" dirty="0">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3">
                  <a:extLst>
                    <a:ext uri="{A12FA001-AC4F-418D-AE19-62706E023703}">
                      <ahyp:hlinkClr xmlns:ahyp="http://schemas.microsoft.com/office/drawing/2018/hyperlinkcolor" val="tx"/>
                    </a:ext>
                  </a:extLst>
                </a:hlinkClick>
              </a:rPr>
              <a:t>PE KS3 Learning Journey</a:t>
            </a:r>
            <a:r>
              <a:rPr lang="en-GB" sz="1200" dirty="0">
                <a:solidFill>
                  <a:srgbClr val="7030A0"/>
                </a:solidFill>
                <a:latin typeface="+mj-lt"/>
              </a:rPr>
              <a:t> </a:t>
            </a:r>
            <a:r>
              <a:rPr lang="en-GB" sz="1200" dirty="0">
                <a:latin typeface="+mj-lt"/>
              </a:rPr>
              <a:t>- click this link to see our learning journey</a:t>
            </a:r>
            <a:endParaRPr sz="1200" b="1" dirty="0">
              <a:latin typeface="+mj-lt"/>
            </a:endParaRPr>
          </a:p>
          <a:p>
            <a:pPr marL="0" lvl="0" indent="0" algn="l" rtl="0">
              <a:lnSpc>
                <a:spcPct val="100000"/>
              </a:lnSpc>
              <a:spcBef>
                <a:spcPts val="500"/>
              </a:spcBef>
              <a:spcAft>
                <a:spcPts val="0"/>
              </a:spcAft>
              <a:buNone/>
            </a:pPr>
            <a:endParaRPr sz="400" b="1" dirty="0">
              <a:latin typeface="+mj-lt"/>
              <a:cs typeface="Arial"/>
            </a:endParaRPr>
          </a:p>
          <a:p>
            <a:pPr marL="0" indent="0">
              <a:lnSpc>
                <a:spcPct val="100000"/>
              </a:lnSpc>
              <a:buNone/>
            </a:pPr>
            <a:r>
              <a:rPr lang="en-GB" sz="1100" b="1" dirty="0">
                <a:latin typeface="+mj-lt"/>
                <a:cs typeface="Arial"/>
              </a:rPr>
              <a:t>Formative Assessment</a:t>
            </a:r>
            <a:endParaRPr lang="en-US" sz="1100" b="1" dirty="0">
              <a:latin typeface="+mj-lt"/>
              <a:cs typeface="Arial"/>
            </a:endParaRPr>
          </a:p>
          <a:p>
            <a:pPr marL="0" indent="0">
              <a:lnSpc>
                <a:spcPct val="114999"/>
              </a:lnSpc>
              <a:spcBef>
                <a:spcPts val="0"/>
              </a:spcBef>
              <a:buNone/>
            </a:pPr>
            <a:r>
              <a:rPr lang="en-GB" sz="1100" dirty="0">
                <a:latin typeface="+mj-lt"/>
                <a:cs typeface="Arial"/>
              </a:rPr>
              <a:t>All groups in PE are of a mixed ability setting, where a spread of outcomes and ability are the norm. Where possible the groups will be divided up using gold, silver and bronze strands. Within the schemes of work teachers use questioning to establish ‘where pupils are at’ and how much they have learned/understood. The pupils will be assessed constantly in competitive situations for the teachers to build an assessment level formatively. Verbal feedback/intervention (individually and as a group) within lessons are critical to improving pupil physical literacy. In addition, pupils assess their own work as part of their practical performances. Pupils also evaluate, assess and critique their own work so they know the level that they are working at. Pupil knowledge is assessed through a range of competitive practical activities such as drills and small sided / full games and performances. Pupils are assessed in each activity module of which there are six in the year. Pupils are assessed using age related assessment criteria in PE. The pupils are awarded bronze, silver and gold for their achievement across the strands. </a:t>
            </a:r>
            <a:endParaRPr lang="en-US" sz="1100" dirty="0">
              <a:latin typeface="+mj-lt"/>
              <a:cs typeface="Arial"/>
            </a:endParaRPr>
          </a:p>
          <a:p>
            <a:pPr marL="0" lvl="0" indent="0" algn="l" rtl="0">
              <a:lnSpc>
                <a:spcPct val="100000"/>
              </a:lnSpc>
              <a:spcBef>
                <a:spcPts val="500"/>
              </a:spcBef>
              <a:spcAft>
                <a:spcPts val="0"/>
              </a:spcAft>
              <a:buNone/>
            </a:pPr>
            <a:r>
              <a:rPr lang="en-US" sz="1100" b="1" dirty="0">
                <a:latin typeface="Arial" panose="020B0604020202020204" pitchFamily="34" charset="0"/>
                <a:cs typeface="Arial" panose="020B0604020202020204" pitchFamily="34" charset="0"/>
              </a:rPr>
              <a:t>Summative Assessment (Spring and Summer)</a:t>
            </a:r>
            <a:endParaRPr lang="en-US" sz="1100" dirty="0">
              <a:latin typeface="Arial" panose="020B0604020202020204" pitchFamily="34" charset="0"/>
              <a:cs typeface="Arial" panose="020B0604020202020204" pitchFamily="34" charset="0"/>
            </a:endParaRPr>
          </a:p>
          <a:p>
            <a:pPr marL="0" indent="0">
              <a:lnSpc>
                <a:spcPct val="100000"/>
              </a:lnSpc>
              <a:buNone/>
            </a:pPr>
            <a:r>
              <a:rPr lang="en-GB" sz="1100" dirty="0">
                <a:latin typeface="+mj-lt"/>
                <a:cs typeface="Arial"/>
              </a:rPr>
              <a:t>The summative assessment is the final competitive session of the module. The average of these module assessments linked with the formative assessments are used to produce the mark used at the point of reporting to parents/carers.</a:t>
            </a:r>
            <a:endParaRPr lang="en-US" sz="1100" dirty="0">
              <a:latin typeface="+mj-lt"/>
              <a:cs typeface="Arial"/>
            </a:endParaRPr>
          </a:p>
          <a:p>
            <a:pPr marL="0" indent="0">
              <a:lnSpc>
                <a:spcPct val="100000"/>
              </a:lnSpc>
              <a:buNone/>
            </a:pPr>
            <a:endParaRPr lang="en-US" sz="1000" dirty="0">
              <a:latin typeface="+mj-lt"/>
              <a:cs typeface="Arial"/>
            </a:endParaRPr>
          </a:p>
          <a:p>
            <a:pPr marL="0" indent="0">
              <a:lnSpc>
                <a:spcPct val="100000"/>
              </a:lnSpc>
              <a:buNone/>
            </a:pPr>
            <a:r>
              <a:rPr lang="en-GB" sz="1100" b="1" dirty="0">
                <a:latin typeface="+mj-lt"/>
                <a:cs typeface="Arial"/>
              </a:rPr>
              <a:t>Percentage score linked to medal colour.</a:t>
            </a:r>
            <a:endParaRPr lang="en-GB" sz="1100" dirty="0">
              <a:latin typeface="+mj-lt"/>
              <a:cs typeface="Arial"/>
            </a:endParaRPr>
          </a:p>
          <a:p>
            <a:pPr marL="0" indent="0">
              <a:lnSpc>
                <a:spcPct val="100000"/>
              </a:lnSpc>
              <a:buNone/>
            </a:pPr>
            <a:r>
              <a:rPr lang="en-GB" sz="1100" b="1" dirty="0">
                <a:latin typeface="+mj-lt"/>
                <a:cs typeface="Arial"/>
              </a:rPr>
              <a:t>Platinum= 81-100%, Gold= 61-80%, Silver=41-60%, </a:t>
            </a:r>
            <a:endParaRPr lang="en-US" sz="1100" dirty="0">
              <a:latin typeface="+mj-lt"/>
              <a:cs typeface="Arial"/>
            </a:endParaRPr>
          </a:p>
          <a:p>
            <a:pPr marL="0" indent="0">
              <a:lnSpc>
                <a:spcPct val="100000"/>
              </a:lnSpc>
              <a:buNone/>
            </a:pPr>
            <a:r>
              <a:rPr lang="en-GB" sz="1100" b="1" dirty="0">
                <a:latin typeface="+mj-lt"/>
                <a:cs typeface="Arial"/>
              </a:rPr>
              <a:t>Bronze=21-40%, Copper=1-20%</a:t>
            </a:r>
            <a:endParaRPr lang="en-US" sz="1100" dirty="0">
              <a:latin typeface="+mj-lt"/>
              <a:cs typeface="Arial"/>
            </a:endParaRPr>
          </a:p>
          <a:p>
            <a:pPr marL="0" indent="0">
              <a:lnSpc>
                <a:spcPct val="100000"/>
              </a:lnSpc>
              <a:buNone/>
            </a:pPr>
            <a:endParaRPr sz="200" dirty="0">
              <a:latin typeface="+mj-lt"/>
              <a:cs typeface="Arial"/>
            </a:endParaRPr>
          </a:p>
          <a:p>
            <a:pPr marL="0" lvl="0" indent="0" algn="l" rtl="0">
              <a:lnSpc>
                <a:spcPct val="100000"/>
              </a:lnSpc>
              <a:spcBef>
                <a:spcPts val="500"/>
              </a:spcBef>
              <a:spcAft>
                <a:spcPts val="0"/>
              </a:spcAft>
              <a:buNone/>
            </a:pPr>
            <a:r>
              <a:rPr lang="en-GB" sz="1200" b="1" dirty="0">
                <a:latin typeface="+mj-lt"/>
              </a:rPr>
              <a:t>How can my child extend their learning?</a:t>
            </a:r>
            <a:endParaRPr sz="1200" b="1" dirty="0">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4">
                  <a:extLst>
                    <a:ext uri="{A12FA001-AC4F-418D-AE19-62706E023703}">
                      <ahyp:hlinkClr xmlns:ahyp="http://schemas.microsoft.com/office/drawing/2018/hyperlinkcolor" val="tx"/>
                    </a:ext>
                  </a:extLst>
                </a:hlinkClick>
              </a:rPr>
              <a:t>BBC SPORT</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5">
                  <a:extLst>
                    <a:ext uri="{A12FA001-AC4F-418D-AE19-62706E023703}">
                      <ahyp:hlinkClr xmlns:ahyp="http://schemas.microsoft.com/office/drawing/2018/hyperlinkcolor" val="tx"/>
                    </a:ext>
                  </a:extLst>
                </a:hlinkClick>
              </a:rPr>
              <a:t>Oak National Academy</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6">
                  <a:extLst>
                    <a:ext uri="{A12FA001-AC4F-418D-AE19-62706E023703}">
                      <ahyp:hlinkClr xmlns:ahyp="http://schemas.microsoft.com/office/drawing/2018/hyperlinkcolor" val="tx"/>
                    </a:ext>
                  </a:extLst>
                </a:hlinkClick>
              </a:rPr>
              <a:t>Olympics website</a:t>
            </a:r>
            <a:endParaRPr sz="1200" b="1"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7">
                  <a:extLst>
                    <a:ext uri="{A12FA001-AC4F-418D-AE19-62706E023703}">
                      <ahyp:hlinkClr xmlns:ahyp="http://schemas.microsoft.com/office/drawing/2018/hyperlinkcolor" val="tx"/>
                    </a:ext>
                  </a:extLst>
                </a:hlinkClick>
              </a:rPr>
              <a:t>Wimbledon Tennis</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8">
                  <a:extLst>
                    <a:ext uri="{A12FA001-AC4F-418D-AE19-62706E023703}">
                      <ahyp:hlinkClr xmlns:ahyp="http://schemas.microsoft.com/office/drawing/2018/hyperlinkcolor" val="tx"/>
                    </a:ext>
                  </a:extLst>
                </a:hlinkClick>
              </a:rPr>
              <a:t>Netball</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9">
                  <a:extLst>
                    <a:ext uri="{A12FA001-AC4F-418D-AE19-62706E023703}">
                      <ahyp:hlinkClr xmlns:ahyp="http://schemas.microsoft.com/office/drawing/2018/hyperlinkcolor" val="tx"/>
                    </a:ext>
                  </a:extLst>
                </a:hlinkClick>
              </a:rPr>
              <a:t>Women and girls football</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10">
                  <a:extLst>
                    <a:ext uri="{A12FA001-AC4F-418D-AE19-62706E023703}">
                      <ahyp:hlinkClr xmlns:ahyp="http://schemas.microsoft.com/office/drawing/2018/hyperlinkcolor" val="tx"/>
                    </a:ext>
                  </a:extLst>
                </a:hlinkClick>
              </a:rPr>
              <a:t>The Football Association</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11">
                  <a:extLst>
                    <a:ext uri="{A12FA001-AC4F-418D-AE19-62706E023703}">
                      <ahyp:hlinkClr xmlns:ahyp="http://schemas.microsoft.com/office/drawing/2018/hyperlinkcolor" val="tx"/>
                    </a:ext>
                  </a:extLst>
                </a:hlinkClick>
              </a:rPr>
              <a:t>Basketball</a:t>
            </a:r>
            <a:endParaRPr sz="1200" dirty="0">
              <a:solidFill>
                <a:srgbClr val="7030A0"/>
              </a:solidFill>
              <a:latin typeface="+mj-lt"/>
            </a:endParaRPr>
          </a:p>
        </p:txBody>
      </p:sp>
    </p:spTree>
    <p:extLst>
      <p:ext uri="{BB962C8B-B14F-4D97-AF65-F5344CB8AC3E}">
        <p14:creationId xmlns:p14="http://schemas.microsoft.com/office/powerpoint/2010/main" val="3601900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2"/>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Reading</a:t>
            </a:r>
            <a:endParaRPr/>
          </a:p>
        </p:txBody>
      </p:sp>
      <p:sp>
        <p:nvSpPr>
          <p:cNvPr id="4" name="Google Shape;128;p22">
            <a:extLst>
              <a:ext uri="{FF2B5EF4-FFF2-40B4-BE49-F238E27FC236}">
                <a16:creationId xmlns:a16="http://schemas.microsoft.com/office/drawing/2014/main" id="{A37EA58F-B4CF-2442-F404-AC36AA32BBCC}"/>
              </a:ext>
            </a:extLst>
          </p:cNvPr>
          <p:cNvSpPr txBox="1">
            <a:spLocks noGrp="1"/>
          </p:cNvSpPr>
          <p:nvPr/>
        </p:nvSpPr>
        <p:spPr>
          <a:xfrm>
            <a:off x="667501" y="820304"/>
            <a:ext cx="4585163" cy="5919066"/>
          </a:xfrm>
          <a:prstGeom prst="rect">
            <a:avLst/>
          </a:prstGeom>
          <a:noFill/>
          <a:ln>
            <a:noFill/>
          </a:ln>
        </p:spPr>
        <p:txBody>
          <a:bodyPr spcFirstLastPara="1" vert="horz" wrap="square" lIns="48600" tIns="24300" rIns="48600" bIns="24300" rtlCol="0" anchor="t" anchorCtr="0">
            <a:normAutofit lnSpcReduction="10000"/>
          </a:bodyPr>
          <a:lstStyle>
            <a:lvl1pPr marL="457200" lvl="0" indent="-292100" algn="l" defTabSz="399593" rtl="0" eaLnBrk="1" latinLnBrk="0" hangingPunct="1">
              <a:lnSpc>
                <a:spcPct val="90000"/>
              </a:lnSpc>
              <a:spcBef>
                <a:spcPts val="500"/>
              </a:spcBef>
              <a:spcAft>
                <a:spcPts val="0"/>
              </a:spcAft>
              <a:buClr>
                <a:schemeClr val="dk1"/>
              </a:buClr>
              <a:buSzPts val="1000"/>
              <a:buFont typeface="Arial" panose="020B0604020202020204" pitchFamily="34" charset="0"/>
              <a:buChar char="•"/>
              <a:defRPr sz="1224" kern="1200">
                <a:solidFill>
                  <a:schemeClr val="tx1"/>
                </a:solidFill>
                <a:latin typeface="+mn-lt"/>
                <a:ea typeface="+mn-ea"/>
                <a:cs typeface="+mn-cs"/>
              </a:defRPr>
            </a:lvl1pPr>
            <a:lvl2pPr marL="914400" lvl="1" indent="-292100" algn="l" defTabSz="399593" rtl="0" eaLnBrk="1" latinLnBrk="0" hangingPunct="1">
              <a:lnSpc>
                <a:spcPct val="90000"/>
              </a:lnSpc>
              <a:spcBef>
                <a:spcPts val="300"/>
              </a:spcBef>
              <a:spcAft>
                <a:spcPts val="0"/>
              </a:spcAft>
              <a:buClr>
                <a:schemeClr val="dk1"/>
              </a:buClr>
              <a:buSzPts val="1000"/>
              <a:buFont typeface="Arial" panose="020B0604020202020204" pitchFamily="34" charset="0"/>
              <a:buChar char="•"/>
              <a:defRPr sz="1049" kern="1200">
                <a:solidFill>
                  <a:schemeClr val="tx1"/>
                </a:solidFill>
                <a:latin typeface="+mn-lt"/>
                <a:ea typeface="+mn-ea"/>
                <a:cs typeface="+mn-cs"/>
              </a:defRPr>
            </a:lvl2pPr>
            <a:lvl3pPr marL="1371600" lvl="2" indent="-292100" algn="l" defTabSz="399593" rtl="0" eaLnBrk="1" latinLnBrk="0" hangingPunct="1">
              <a:lnSpc>
                <a:spcPct val="90000"/>
              </a:lnSpc>
              <a:spcBef>
                <a:spcPts val="300"/>
              </a:spcBef>
              <a:spcAft>
                <a:spcPts val="0"/>
              </a:spcAft>
              <a:buClr>
                <a:schemeClr val="dk1"/>
              </a:buClr>
              <a:buSzPts val="1000"/>
              <a:buFont typeface="Arial" panose="020B0604020202020204" pitchFamily="34" charset="0"/>
              <a:buChar char="•"/>
              <a:defRPr sz="874" kern="1200">
                <a:solidFill>
                  <a:schemeClr val="tx1"/>
                </a:solidFill>
                <a:latin typeface="+mn-lt"/>
                <a:ea typeface="+mn-ea"/>
                <a:cs typeface="+mn-cs"/>
              </a:defRPr>
            </a:lvl3pPr>
            <a:lvl4pPr marL="1828800" lvl="3" indent="-292100" algn="l" defTabSz="399593" rtl="0" eaLnBrk="1" latinLnBrk="0" hangingPunct="1">
              <a:lnSpc>
                <a:spcPct val="90000"/>
              </a:lnSpc>
              <a:spcBef>
                <a:spcPts val="300"/>
              </a:spcBef>
              <a:spcAft>
                <a:spcPts val="0"/>
              </a:spcAft>
              <a:buClr>
                <a:schemeClr val="dk1"/>
              </a:buClr>
              <a:buSzPts val="1000"/>
              <a:buFont typeface="Arial" panose="020B0604020202020204" pitchFamily="34" charset="0"/>
              <a:buChar char="•"/>
              <a:defRPr sz="787" kern="1200">
                <a:solidFill>
                  <a:schemeClr val="tx1"/>
                </a:solidFill>
                <a:latin typeface="+mn-lt"/>
                <a:ea typeface="+mn-ea"/>
                <a:cs typeface="+mn-cs"/>
              </a:defRPr>
            </a:lvl4pPr>
            <a:lvl5pPr marL="2286000" lvl="4" indent="-292100" algn="l" defTabSz="399593" rtl="0" eaLnBrk="1" latinLnBrk="0" hangingPunct="1">
              <a:lnSpc>
                <a:spcPct val="90000"/>
              </a:lnSpc>
              <a:spcBef>
                <a:spcPts val="300"/>
              </a:spcBef>
              <a:spcAft>
                <a:spcPts val="0"/>
              </a:spcAft>
              <a:buClr>
                <a:schemeClr val="dk1"/>
              </a:buClr>
              <a:buSzPts val="1000"/>
              <a:buFont typeface="Arial" panose="020B0604020202020204" pitchFamily="34" charset="0"/>
              <a:buChar char="•"/>
              <a:defRPr sz="787" kern="1200">
                <a:solidFill>
                  <a:schemeClr val="tx1"/>
                </a:solidFill>
                <a:latin typeface="+mn-lt"/>
                <a:ea typeface="+mn-ea"/>
                <a:cs typeface="+mn-cs"/>
              </a:defRPr>
            </a:lvl5pPr>
            <a:lvl6pPr marL="2743200" lvl="5" indent="-292100" algn="l" defTabSz="399593" rtl="0" eaLnBrk="1" latinLnBrk="0" hangingPunct="1">
              <a:lnSpc>
                <a:spcPct val="90000"/>
              </a:lnSpc>
              <a:spcBef>
                <a:spcPts val="300"/>
              </a:spcBef>
              <a:spcAft>
                <a:spcPts val="0"/>
              </a:spcAft>
              <a:buClr>
                <a:schemeClr val="dk1"/>
              </a:buClr>
              <a:buSzPts val="1000"/>
              <a:buFont typeface="Arial" panose="020B0604020202020204" pitchFamily="34" charset="0"/>
              <a:buChar char="•"/>
              <a:defRPr sz="787" kern="1200">
                <a:solidFill>
                  <a:schemeClr val="tx1"/>
                </a:solidFill>
                <a:latin typeface="+mn-lt"/>
                <a:ea typeface="+mn-ea"/>
                <a:cs typeface="+mn-cs"/>
              </a:defRPr>
            </a:lvl6pPr>
            <a:lvl7pPr marL="3200400" lvl="6" indent="-292100" algn="l" defTabSz="399593" rtl="0" eaLnBrk="1" latinLnBrk="0" hangingPunct="1">
              <a:lnSpc>
                <a:spcPct val="90000"/>
              </a:lnSpc>
              <a:spcBef>
                <a:spcPts val="300"/>
              </a:spcBef>
              <a:spcAft>
                <a:spcPts val="0"/>
              </a:spcAft>
              <a:buClr>
                <a:schemeClr val="dk1"/>
              </a:buClr>
              <a:buSzPts val="1000"/>
              <a:buFont typeface="Arial" panose="020B0604020202020204" pitchFamily="34" charset="0"/>
              <a:buChar char="•"/>
              <a:defRPr sz="787" kern="1200">
                <a:solidFill>
                  <a:schemeClr val="tx1"/>
                </a:solidFill>
                <a:latin typeface="+mn-lt"/>
                <a:ea typeface="+mn-ea"/>
                <a:cs typeface="+mn-cs"/>
              </a:defRPr>
            </a:lvl7pPr>
            <a:lvl8pPr marL="3657600" lvl="7" indent="-292100" algn="l" defTabSz="399593" rtl="0" eaLnBrk="1" latinLnBrk="0" hangingPunct="1">
              <a:lnSpc>
                <a:spcPct val="90000"/>
              </a:lnSpc>
              <a:spcBef>
                <a:spcPts val="300"/>
              </a:spcBef>
              <a:spcAft>
                <a:spcPts val="0"/>
              </a:spcAft>
              <a:buClr>
                <a:schemeClr val="dk1"/>
              </a:buClr>
              <a:buSzPts val="1000"/>
              <a:buFont typeface="Arial" panose="020B0604020202020204" pitchFamily="34" charset="0"/>
              <a:buChar char="•"/>
              <a:defRPr sz="787" kern="1200">
                <a:solidFill>
                  <a:schemeClr val="tx1"/>
                </a:solidFill>
                <a:latin typeface="+mn-lt"/>
                <a:ea typeface="+mn-ea"/>
                <a:cs typeface="+mn-cs"/>
              </a:defRPr>
            </a:lvl8pPr>
            <a:lvl9pPr marL="4114800" lvl="8" indent="-292100" algn="l" defTabSz="399593" rtl="0" eaLnBrk="1" latinLnBrk="0" hangingPunct="1">
              <a:lnSpc>
                <a:spcPct val="90000"/>
              </a:lnSpc>
              <a:spcBef>
                <a:spcPts val="300"/>
              </a:spcBef>
              <a:spcAft>
                <a:spcPts val="0"/>
              </a:spcAft>
              <a:buClr>
                <a:schemeClr val="dk1"/>
              </a:buClr>
              <a:buSzPts val="1000"/>
              <a:buFont typeface="Arial" panose="020B0604020202020204" pitchFamily="34" charset="0"/>
              <a:buChar char="•"/>
              <a:defRPr sz="787" kern="1200">
                <a:solidFill>
                  <a:schemeClr val="tx1"/>
                </a:solidFill>
                <a:latin typeface="+mn-lt"/>
                <a:ea typeface="+mn-ea"/>
                <a:cs typeface="+mn-cs"/>
              </a:defRPr>
            </a:lvl9pPr>
          </a:lstStyle>
          <a:p>
            <a:pPr marL="0" lvl="0" indent="0" algn="l" rtl="0">
              <a:lnSpc>
                <a:spcPct val="100000"/>
              </a:lnSpc>
              <a:spcBef>
                <a:spcPts val="500"/>
              </a:spcBef>
              <a:spcAft>
                <a:spcPts val="0"/>
              </a:spcAft>
              <a:buNone/>
            </a:pPr>
            <a:r>
              <a:rPr lang="en-GB" sz="1400" b="1" dirty="0">
                <a:latin typeface="Arial" panose="020B0604020202020204" pitchFamily="34" charset="0"/>
                <a:cs typeface="Arial" panose="020B0604020202020204" pitchFamily="34" charset="0"/>
              </a:rPr>
              <a:t>Year 9 Curriculum</a:t>
            </a:r>
            <a:endParaRPr lang="en-US" sz="1400" dirty="0">
              <a:latin typeface="Arial" panose="020B0604020202020204" pitchFamily="34" charset="0"/>
              <a:cs typeface="Arial" panose="020B0604020202020204" pitchFamily="34" charset="0"/>
            </a:endParaRPr>
          </a:p>
          <a:p>
            <a:pPr marL="0" lvl="0" indent="0" algn="l" rtl="0">
              <a:lnSpc>
                <a:spcPct val="100000"/>
              </a:lnSpc>
              <a:spcBef>
                <a:spcPts val="500"/>
              </a:spcBef>
              <a:spcAft>
                <a:spcPts val="0"/>
              </a:spcAft>
              <a:buNone/>
            </a:pPr>
            <a:r>
              <a:rPr lang="en-GB" sz="1400" dirty="0">
                <a:latin typeface="Arial" panose="020B0604020202020204" pitchFamily="34" charset="0"/>
                <a:cs typeface="Arial" panose="020B0604020202020204" pitchFamily="34" charset="0"/>
                <a:hlinkClick r:id="rId3"/>
              </a:rPr>
              <a:t>Reading Curriculum KS3- </a:t>
            </a:r>
            <a:r>
              <a:rPr lang="en-GB" sz="1200" dirty="0">
                <a:latin typeface="Arial" panose="020B0604020202020204" pitchFamily="34" charset="0"/>
                <a:cs typeface="Arial" panose="020B0604020202020204" pitchFamily="34" charset="0"/>
              </a:rPr>
              <a:t>click this link to see our learning journey</a:t>
            </a:r>
            <a:endParaRPr sz="1200" b="1" dirty="0">
              <a:latin typeface="Arial" panose="020B0604020202020204" pitchFamily="34" charset="0"/>
              <a:cs typeface="Arial" panose="020B0604020202020204" pitchFamily="34" charset="0"/>
            </a:endParaRPr>
          </a:p>
          <a:p>
            <a:pPr marL="0" indent="0">
              <a:lnSpc>
                <a:spcPct val="100000"/>
              </a:lnSpc>
              <a:buNone/>
            </a:pPr>
            <a:r>
              <a:rPr lang="en-GB" sz="1400" b="1" dirty="0">
                <a:latin typeface="Arial" panose="020B0604020202020204" pitchFamily="34" charset="0"/>
                <a:ea typeface="+mn-lt"/>
                <a:cs typeface="Arial" panose="020B0604020202020204" pitchFamily="34" charset="0"/>
              </a:rPr>
              <a:t>Formative Assessment </a:t>
            </a:r>
            <a:endParaRPr lang="en-GB" sz="1400" dirty="0">
              <a:latin typeface="Arial" panose="020B0604020202020204" pitchFamily="34" charset="0"/>
              <a:ea typeface="+mn-lt"/>
              <a:cs typeface="Arial" panose="020B0604020202020204" pitchFamily="34" charset="0"/>
            </a:endParaRPr>
          </a:p>
          <a:p>
            <a:pPr marL="0" indent="0">
              <a:lnSpc>
                <a:spcPct val="100000"/>
              </a:lnSpc>
              <a:buNone/>
            </a:pPr>
            <a:r>
              <a:rPr lang="en-GB" sz="1200" dirty="0">
                <a:latin typeface="Arial" panose="020B0604020202020204" pitchFamily="34" charset="0"/>
                <a:ea typeface="+mn-lt"/>
                <a:cs typeface="Arial" panose="020B0604020202020204" pitchFamily="34" charset="0"/>
              </a:rPr>
              <a:t>In year 9 Reading lessons, students engage in various activities to enhance their skills. They participate in reading exercises that focus on fluency, pronunciation, and comprehension.  Through paired reading, choral reading, and individual reading, each student's progress is continuously monitored as we grow our love for Reading. Reading teachers will also hear pupils read in small groups or one-to-one. They also ask questions that check for understanding, and probe pupils to clarify and summarise what they have understood about what they have read. </a:t>
            </a:r>
            <a:endParaRPr lang="en-US" sz="1200" dirty="0">
              <a:latin typeface="Arial" panose="020B0604020202020204" pitchFamily="34" charset="0"/>
              <a:ea typeface="+mn-lt"/>
              <a:cs typeface="Arial" panose="020B0604020202020204" pitchFamily="34" charset="0"/>
            </a:endParaRPr>
          </a:p>
          <a:p>
            <a:pPr marL="0" lvl="0" indent="0" algn="l" rtl="0">
              <a:lnSpc>
                <a:spcPct val="100000"/>
              </a:lnSpc>
              <a:spcBef>
                <a:spcPts val="500"/>
              </a:spcBef>
              <a:spcAft>
                <a:spcPts val="0"/>
              </a:spcAft>
              <a:buNone/>
            </a:pPr>
            <a:r>
              <a:rPr lang="en-US" sz="1400" b="1" dirty="0">
                <a:latin typeface="Arial" panose="020B0604020202020204" pitchFamily="34" charset="0"/>
                <a:cs typeface="Arial" panose="020B0604020202020204" pitchFamily="34" charset="0"/>
              </a:rPr>
              <a:t>Summative Assessment (Spring and Summer)</a:t>
            </a:r>
            <a:endParaRPr lang="en-US" sz="1400" dirty="0">
              <a:latin typeface="Arial" panose="020B0604020202020204" pitchFamily="34" charset="0"/>
              <a:cs typeface="Arial" panose="020B0604020202020204" pitchFamily="34" charset="0"/>
            </a:endParaRPr>
          </a:p>
          <a:p>
            <a:pPr marL="0" indent="0">
              <a:lnSpc>
                <a:spcPct val="100000"/>
              </a:lnSpc>
              <a:buNone/>
            </a:pPr>
            <a:r>
              <a:rPr lang="en-GB" sz="1200" dirty="0">
                <a:latin typeface="Arial" panose="020B0604020202020204" pitchFamily="34" charset="0"/>
                <a:ea typeface="+mn-lt"/>
                <a:cs typeface="Arial" panose="020B0604020202020204" pitchFamily="34" charset="0"/>
              </a:rPr>
              <a:t>Pupils undertake a GL-Assessment Guided Reading Test at the end of year. This provides a reading age and indicates if your child is reading above, below or at age related expectations. This means that their reading age is compared to their actual chronological reading age. Students will also complete a Reading assessment every half term that will monitor their progress of vocabulary, reading skills and comprehension.</a:t>
            </a:r>
            <a:endParaRPr lang="en-US" sz="1200" dirty="0">
              <a:latin typeface="Arial" panose="020B0604020202020204" pitchFamily="34" charset="0"/>
              <a:ea typeface="+mn-lt"/>
              <a:cs typeface="Arial" panose="020B0604020202020204" pitchFamily="34" charset="0"/>
            </a:endParaRPr>
          </a:p>
          <a:p>
            <a:pPr marL="0" indent="0">
              <a:lnSpc>
                <a:spcPct val="100000"/>
              </a:lnSpc>
              <a:buNone/>
            </a:pPr>
            <a:r>
              <a:rPr lang="en-GB" sz="1400" b="1" dirty="0">
                <a:latin typeface="Arial" panose="020B0604020202020204" pitchFamily="34" charset="0"/>
                <a:ea typeface="+mn-lt"/>
                <a:cs typeface="Arial" panose="020B0604020202020204" pitchFamily="34" charset="0"/>
              </a:rPr>
              <a:t>How can my child extend their learning?</a:t>
            </a:r>
            <a:endParaRPr lang="en-GB" sz="1400" dirty="0">
              <a:latin typeface="Arial" panose="020B0604020202020204" pitchFamily="34" charset="0"/>
              <a:ea typeface="+mn-lt"/>
              <a:cs typeface="Arial" panose="020B0604020202020204" pitchFamily="34" charset="0"/>
            </a:endParaRPr>
          </a:p>
          <a:p>
            <a:pPr marL="0" indent="0">
              <a:lnSpc>
                <a:spcPct val="100000"/>
              </a:lnSpc>
              <a:buNone/>
            </a:pPr>
            <a:r>
              <a:rPr lang="en-GB" sz="1200" dirty="0">
                <a:latin typeface="Arial" panose="020B0604020202020204" pitchFamily="34" charset="0"/>
                <a:ea typeface="+mn-lt"/>
                <a:cs typeface="Arial" panose="020B0604020202020204" pitchFamily="34" charset="0"/>
              </a:rPr>
              <a:t>It is important to encourage your child to read alone, read aloud and hear you reading to them. Encourage them to explore various genres and topics they're interested in. Fiction, non-fiction, fantasy, mystery—diversifying their reading broadens their knowledge base.</a:t>
            </a:r>
          </a:p>
          <a:p>
            <a:pPr marL="0" indent="0">
              <a:lnSpc>
                <a:spcPct val="100000"/>
              </a:lnSpc>
              <a:buNone/>
            </a:pPr>
            <a:endParaRPr lang="en-US" sz="1200" dirty="0">
              <a:latin typeface="Arial" panose="020B0604020202020204" pitchFamily="34" charset="0"/>
              <a:ea typeface="+mn-lt"/>
              <a:cs typeface="Arial" panose="020B0604020202020204" pitchFamily="34" charset="0"/>
            </a:endParaRPr>
          </a:p>
          <a:p>
            <a:pPr marL="0" indent="0">
              <a:lnSpc>
                <a:spcPct val="100000"/>
              </a:lnSpc>
              <a:buNone/>
            </a:pPr>
            <a:r>
              <a:rPr lang="en-GB" sz="1400" dirty="0">
                <a:latin typeface="Arial" panose="020B0604020202020204" pitchFamily="34" charset="0"/>
                <a:cs typeface="Arial" panose="020B0604020202020204" pitchFamily="34" charset="0"/>
                <a:hlinkClick r:id="rId4"/>
              </a:rPr>
              <a:t>https://www.lovereading4kids.co.uk/</a:t>
            </a:r>
            <a:r>
              <a:rPr lang="en-US" sz="1400" dirty="0">
                <a:latin typeface="Arial" panose="020B0604020202020204" pitchFamily="34" charset="0"/>
                <a:cs typeface="Arial" panose="020B0604020202020204" pitchFamily="34" charset="0"/>
                <a:hlinkClick r:id="rId4"/>
              </a:rPr>
              <a:t> </a:t>
            </a:r>
            <a:endParaRPr lang="en-US" sz="1400" dirty="0">
              <a:latin typeface="Arial" panose="020B0604020202020204" pitchFamily="34" charset="0"/>
              <a:ea typeface="+mn-lt"/>
              <a:cs typeface="Arial" panose="020B0604020202020204" pitchFamily="34" charset="0"/>
              <a:hlinkClick r:id="rId4">
                <a:extLst>
                  <a:ext uri="{A12FA001-AC4F-418D-AE19-62706E023703}">
                    <ahyp:hlinkClr xmlns:ahyp="http://schemas.microsoft.com/office/drawing/2018/hyperlinkcolor" val="tx"/>
                  </a:ext>
                </a:extLst>
              </a:hlinkClick>
            </a:endParaRPr>
          </a:p>
          <a:p>
            <a:pPr marL="0" indent="0">
              <a:lnSpc>
                <a:spcPct val="100000"/>
              </a:lnSpc>
              <a:buNone/>
            </a:pPr>
            <a:endParaRPr lang="en-GB" sz="1200" dirty="0">
              <a:latin typeface="Arial"/>
              <a:cs typeface="Times New Roman"/>
            </a:endParaRPr>
          </a:p>
          <a:p>
            <a:pPr marL="0" lvl="0" indent="0" algn="l">
              <a:lnSpc>
                <a:spcPct val="100000"/>
              </a:lnSpc>
              <a:spcBef>
                <a:spcPts val="500"/>
              </a:spcBef>
              <a:spcAft>
                <a:spcPts val="0"/>
              </a:spcAft>
              <a:buNone/>
            </a:pPr>
            <a:endParaRPr sz="1200" dirty="0">
              <a:latin typeface="+mj-lt"/>
              <a:cs typeface="Arial"/>
            </a:endParaRPr>
          </a:p>
        </p:txBody>
      </p:sp>
    </p:spTree>
    <p:extLst>
      <p:ext uri="{BB962C8B-B14F-4D97-AF65-F5344CB8AC3E}">
        <p14:creationId xmlns:p14="http://schemas.microsoft.com/office/powerpoint/2010/main" val="25048250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4" name="Google Shape;134;p23"/>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Religious Education</a:t>
            </a:r>
            <a:endParaRPr/>
          </a:p>
        </p:txBody>
      </p:sp>
      <p:sp>
        <p:nvSpPr>
          <p:cNvPr id="133" name="Google Shape;133;p23"/>
          <p:cNvSpPr txBox="1">
            <a:spLocks noGrp="1"/>
          </p:cNvSpPr>
          <p:nvPr>
            <p:ph type="body" idx="1"/>
          </p:nvPr>
        </p:nvSpPr>
        <p:spPr>
          <a:prstGeom prst="rect">
            <a:avLst/>
          </a:prstGeom>
        </p:spPr>
        <p:txBody>
          <a:bodyPr spcFirstLastPara="1" wrap="square" lIns="48600" tIns="24300" rIns="48600" bIns="24300" anchor="t" anchorCtr="0">
            <a:normAutofit/>
          </a:bodyPr>
          <a:lstStyle/>
          <a:p>
            <a:pPr marL="0" lvl="0" indent="0" algn="l" rtl="0">
              <a:lnSpc>
                <a:spcPct val="100000"/>
              </a:lnSpc>
              <a:spcBef>
                <a:spcPts val="500"/>
              </a:spcBef>
              <a:spcAft>
                <a:spcPts val="0"/>
              </a:spcAft>
              <a:buNone/>
            </a:pPr>
            <a:r>
              <a:rPr lang="en-GB" sz="1200" b="1" dirty="0">
                <a:latin typeface="+mj-lt"/>
              </a:rPr>
              <a:t>Year 9 Curriculum</a:t>
            </a:r>
            <a:endParaRPr sz="1200" dirty="0">
              <a:latin typeface="+mj-lt"/>
            </a:endParaRPr>
          </a:p>
          <a:p>
            <a:pPr marL="0" indent="0">
              <a:lnSpc>
                <a:spcPct val="100000"/>
              </a:lnSpc>
              <a:buNone/>
            </a:pPr>
            <a:r>
              <a:rPr lang="en-GB" sz="1200" u="sng" dirty="0">
                <a:solidFill>
                  <a:srgbClr val="7030A0"/>
                </a:solidFill>
                <a:latin typeface="+mj-lt"/>
                <a:hlinkClick r:id="rId3">
                  <a:extLst>
                    <a:ext uri="{A12FA001-AC4F-418D-AE19-62706E023703}">
                      <ahyp:hlinkClr xmlns:ahyp="http://schemas.microsoft.com/office/drawing/2018/hyperlinkcolor" val="tx"/>
                    </a:ext>
                  </a:extLst>
                </a:hlinkClick>
              </a:rPr>
              <a:t>Religious Education Curriculum </a:t>
            </a:r>
            <a:r>
              <a:rPr lang="en-GB" sz="1200" u="sng" dirty="0">
                <a:solidFill>
                  <a:srgbClr val="7030A0"/>
                </a:solidFill>
                <a:latin typeface="+mj-lt"/>
              </a:rPr>
              <a:t> KS3 </a:t>
            </a:r>
            <a:r>
              <a:rPr lang="en-GB" sz="1200" dirty="0">
                <a:latin typeface="+mj-lt"/>
              </a:rPr>
              <a:t>- click this link to see our learning journey.</a:t>
            </a:r>
            <a:endParaRPr sz="1200" dirty="0">
              <a:latin typeface="+mj-lt"/>
            </a:endParaRP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GB" sz="1200" b="1" dirty="0">
                <a:latin typeface="+mj-lt"/>
              </a:rPr>
              <a:t>Formative Assessment</a:t>
            </a:r>
            <a:endParaRPr sz="1200" b="1" dirty="0">
              <a:latin typeface="+mj-lt"/>
            </a:endParaRPr>
          </a:p>
          <a:p>
            <a:pPr marL="0" lvl="0" indent="0" algn="l" rtl="0">
              <a:lnSpc>
                <a:spcPct val="100000"/>
              </a:lnSpc>
              <a:spcBef>
                <a:spcPts val="500"/>
              </a:spcBef>
              <a:spcAft>
                <a:spcPts val="0"/>
              </a:spcAft>
              <a:buClr>
                <a:schemeClr val="dk1"/>
              </a:buClr>
              <a:buSzPts val="1100"/>
              <a:buFont typeface="Arial"/>
              <a:buNone/>
            </a:pPr>
            <a:r>
              <a:rPr lang="en-GB" sz="1200" dirty="0">
                <a:latin typeface="+mj-lt"/>
              </a:rPr>
              <a:t>Pupils are assessed using a combination of end of unit tests with detailed feedback to improve, low stakes starters and mini whiteboard activities in class.</a:t>
            </a:r>
            <a:endParaRPr sz="1200" dirty="0">
              <a:latin typeface="+mj-lt"/>
            </a:endParaRPr>
          </a:p>
          <a:p>
            <a:pPr marL="0" lvl="0" indent="0" algn="l" rtl="0">
              <a:lnSpc>
                <a:spcPct val="100000"/>
              </a:lnSpc>
              <a:spcBef>
                <a:spcPts val="500"/>
              </a:spcBef>
              <a:spcAft>
                <a:spcPts val="0"/>
              </a:spcAft>
              <a:buNone/>
            </a:pPr>
            <a:endParaRPr b="1" dirty="0">
              <a:solidFill>
                <a:srgbClr val="FF0000"/>
              </a:solidFill>
              <a:latin typeface="+mj-lt"/>
            </a:endParaRPr>
          </a:p>
          <a:p>
            <a:pPr marL="0" lvl="0" indent="0" algn="l" rtl="0">
              <a:lnSpc>
                <a:spcPct val="100000"/>
              </a:lnSpc>
              <a:spcBef>
                <a:spcPts val="500"/>
              </a:spcBef>
              <a:spcAft>
                <a:spcPts val="0"/>
              </a:spcAft>
              <a:buNone/>
            </a:pPr>
            <a:r>
              <a:rPr lang="en-US" sz="1200" b="1" dirty="0">
                <a:latin typeface="Arial" panose="020B0604020202020204" pitchFamily="34" charset="0"/>
                <a:cs typeface="Arial" panose="020B0604020202020204" pitchFamily="34" charset="0"/>
              </a:rPr>
              <a:t>Summative Assessment (Spring and Summer)</a:t>
            </a:r>
            <a:endParaRPr lang="en-US" sz="1200" dirty="0">
              <a:latin typeface="Arial" panose="020B0604020202020204" pitchFamily="34" charset="0"/>
              <a:cs typeface="Arial" panose="020B0604020202020204" pitchFamily="34" charset="0"/>
            </a:endParaRPr>
          </a:p>
          <a:p>
            <a:pPr marL="0" indent="0">
              <a:lnSpc>
                <a:spcPct val="100000"/>
              </a:lnSpc>
              <a:buNone/>
            </a:pPr>
            <a:r>
              <a:rPr lang="en-GB" sz="1200" dirty="0">
                <a:latin typeface="+mj-lt"/>
              </a:rPr>
              <a:t>The Religious Education assessment was an essay style question on the importance of the Second Vatican Council on Catholics.  </a:t>
            </a:r>
          </a:p>
          <a:p>
            <a:pPr marL="0" indent="0">
              <a:lnSpc>
                <a:spcPct val="100000"/>
              </a:lnSpc>
              <a:buNone/>
            </a:pPr>
            <a:endParaRPr lang="en-GB" sz="1200" dirty="0">
              <a:latin typeface="+mj-lt"/>
              <a:cs typeface="Times New Roman"/>
            </a:endParaRPr>
          </a:p>
          <a:p>
            <a:pPr marL="0" indent="0">
              <a:lnSpc>
                <a:spcPct val="100000"/>
              </a:lnSpc>
              <a:buNone/>
            </a:pPr>
            <a:endParaRPr lang="en-US" sz="1200" dirty="0">
              <a:cs typeface="Times New Roman"/>
            </a:endParaRPr>
          </a:p>
          <a:p>
            <a:pPr marL="0" lvl="0" indent="0" algn="l" rtl="0">
              <a:lnSpc>
                <a:spcPct val="100000"/>
              </a:lnSpc>
              <a:spcBef>
                <a:spcPts val="500"/>
              </a:spcBef>
              <a:spcAft>
                <a:spcPts val="0"/>
              </a:spcAft>
              <a:buNone/>
            </a:pPr>
            <a:r>
              <a:rPr lang="en-GB" sz="1200" b="1" dirty="0">
                <a:latin typeface="+mj-lt"/>
              </a:rPr>
              <a:t>How can my child extend their learning?</a:t>
            </a:r>
            <a:endParaRPr sz="1200" b="1" dirty="0">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4">
                  <a:extLst>
                    <a:ext uri="{A12FA001-AC4F-418D-AE19-62706E023703}">
                      <ahyp:hlinkClr xmlns:ahyp="http://schemas.microsoft.com/office/drawing/2018/hyperlinkcolor" val="tx"/>
                    </a:ext>
                  </a:extLst>
                </a:hlinkClick>
              </a:rPr>
              <a:t>Animate Youth</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5">
                  <a:extLst>
                    <a:ext uri="{A12FA001-AC4F-418D-AE19-62706E023703}">
                      <ahyp:hlinkClr xmlns:ahyp="http://schemas.microsoft.com/office/drawing/2018/hyperlinkcolor" val="tx"/>
                    </a:ext>
                  </a:extLst>
                </a:hlinkClick>
              </a:rPr>
              <a:t>Bible Gateway</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6">
                  <a:extLst>
                    <a:ext uri="{A12FA001-AC4F-418D-AE19-62706E023703}">
                      <ahyp:hlinkClr xmlns:ahyp="http://schemas.microsoft.com/office/drawing/2018/hyperlinkcolor" val="tx"/>
                    </a:ext>
                  </a:extLst>
                </a:hlinkClick>
              </a:rPr>
              <a:t>KS3 Religious Studies - BBC Bitesize</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7">
                  <a:extLst>
                    <a:ext uri="{A12FA001-AC4F-418D-AE19-62706E023703}">
                      <ahyp:hlinkClr xmlns:ahyp="http://schemas.microsoft.com/office/drawing/2018/hyperlinkcolor" val="tx"/>
                    </a:ext>
                  </a:extLst>
                </a:hlinkClick>
              </a:rPr>
              <a:t>YOUCAT</a:t>
            </a:r>
            <a:endParaRPr sz="1200" dirty="0">
              <a:solidFill>
                <a:srgbClr val="7030A0"/>
              </a:solidFill>
              <a:latin typeface="+mj-lt"/>
            </a:endParaRPr>
          </a:p>
        </p:txBody>
      </p:sp>
    </p:spTree>
    <p:extLst>
      <p:ext uri="{BB962C8B-B14F-4D97-AF65-F5344CB8AC3E}">
        <p14:creationId xmlns:p14="http://schemas.microsoft.com/office/powerpoint/2010/main" val="3547704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40" name="Google Shape;140;p24"/>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Science</a:t>
            </a:r>
            <a:endParaRPr/>
          </a:p>
        </p:txBody>
      </p:sp>
      <p:sp>
        <p:nvSpPr>
          <p:cNvPr id="139" name="Google Shape;139;p24"/>
          <p:cNvSpPr txBox="1">
            <a:spLocks noGrp="1"/>
          </p:cNvSpPr>
          <p:nvPr>
            <p:ph type="body" idx="1"/>
          </p:nvPr>
        </p:nvSpPr>
        <p:spPr>
          <a:prstGeom prst="rect">
            <a:avLst/>
          </a:prstGeom>
        </p:spPr>
        <p:txBody>
          <a:bodyPr spcFirstLastPara="1" wrap="square" lIns="48600" tIns="24300" rIns="48600" bIns="24300" anchor="t" anchorCtr="0">
            <a:normAutofit/>
          </a:bodyPr>
          <a:lstStyle/>
          <a:p>
            <a:pPr marL="0" indent="0">
              <a:lnSpc>
                <a:spcPct val="100000"/>
              </a:lnSpc>
              <a:buNone/>
            </a:pPr>
            <a:r>
              <a:rPr lang="en-GB" sz="1200" b="1" dirty="0">
                <a:latin typeface="+mj-lt"/>
              </a:rPr>
              <a:t>Year 9 Curriculum</a:t>
            </a:r>
            <a:endParaRPr sz="1200" dirty="0">
              <a:latin typeface="+mj-lt"/>
            </a:endParaRPr>
          </a:p>
          <a:p>
            <a:pPr marL="0" indent="0">
              <a:lnSpc>
                <a:spcPct val="100000"/>
              </a:lnSpc>
              <a:buNone/>
            </a:pPr>
            <a:r>
              <a:rPr lang="en-GB" sz="1200" u="sng" dirty="0">
                <a:solidFill>
                  <a:srgbClr val="7030A0"/>
                </a:solidFill>
                <a:latin typeface="+mj-lt"/>
                <a:hlinkClick r:id="rId3">
                  <a:extLst>
                    <a:ext uri="{A12FA001-AC4F-418D-AE19-62706E023703}">
                      <ahyp:hlinkClr xmlns:ahyp="http://schemas.microsoft.com/office/drawing/2018/hyperlinkcolor" val="tx"/>
                    </a:ext>
                  </a:extLst>
                </a:hlinkClick>
              </a:rPr>
              <a:t>Science Curriculum </a:t>
            </a:r>
            <a:r>
              <a:rPr lang="en-GB" sz="1200" u="sng" dirty="0">
                <a:solidFill>
                  <a:srgbClr val="7030A0"/>
                </a:solidFill>
                <a:latin typeface="+mj-lt"/>
              </a:rPr>
              <a:t> KS3 </a:t>
            </a:r>
            <a:r>
              <a:rPr lang="en-GB" sz="1200" dirty="0">
                <a:latin typeface="+mj-lt"/>
              </a:rPr>
              <a:t>- click this link to see our learning journey.</a:t>
            </a:r>
            <a:endParaRPr sz="1200" b="1" dirty="0">
              <a:latin typeface="+mj-lt"/>
            </a:endParaRPr>
          </a:p>
          <a:p>
            <a:pPr marL="0" lvl="0" indent="0" algn="l" rtl="0">
              <a:lnSpc>
                <a:spcPct val="100000"/>
              </a:lnSpc>
              <a:spcBef>
                <a:spcPts val="500"/>
              </a:spcBef>
              <a:spcAft>
                <a:spcPts val="0"/>
              </a:spcAft>
              <a:buNone/>
            </a:pPr>
            <a:endParaRPr b="1" dirty="0">
              <a:solidFill>
                <a:srgbClr val="FF0000"/>
              </a:solidFill>
              <a:latin typeface="+mj-lt"/>
            </a:endParaRPr>
          </a:p>
          <a:p>
            <a:pPr marL="0" lvl="0" indent="0" algn="l" rtl="0">
              <a:lnSpc>
                <a:spcPct val="100000"/>
              </a:lnSpc>
              <a:spcBef>
                <a:spcPts val="500"/>
              </a:spcBef>
              <a:spcAft>
                <a:spcPts val="0"/>
              </a:spcAft>
              <a:buNone/>
            </a:pPr>
            <a:r>
              <a:rPr lang="en-GB" sz="1200" b="1" dirty="0">
                <a:latin typeface="+mj-lt"/>
              </a:rPr>
              <a:t>Formative Assessment</a:t>
            </a:r>
            <a:endParaRPr sz="1200" b="1" dirty="0">
              <a:latin typeface="+mj-lt"/>
            </a:endParaRPr>
          </a:p>
          <a:p>
            <a:pPr marL="0" indent="0">
              <a:lnSpc>
                <a:spcPct val="100000"/>
              </a:lnSpc>
              <a:buNone/>
            </a:pPr>
            <a:r>
              <a:rPr lang="en-GB" sz="1200" dirty="0">
                <a:latin typeface="+mj-lt"/>
              </a:rPr>
              <a:t>Pupils are assessed using a combination of teacher assessment during lessons, through verbal questioning and answers, use of whiteboards, written answers  and self-assessment during class activities. </a:t>
            </a:r>
            <a:endParaRPr dirty="0">
              <a:latin typeface="+mj-lt"/>
            </a:endParaRP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US" sz="1200" b="1" dirty="0">
                <a:latin typeface="Arial" panose="020B0604020202020204" pitchFamily="34" charset="0"/>
                <a:cs typeface="Arial" panose="020B0604020202020204" pitchFamily="34" charset="0"/>
              </a:rPr>
              <a:t>Summative Assessment (Spring and Summer)</a:t>
            </a:r>
            <a:endParaRPr lang="en-US" sz="1200" dirty="0">
              <a:latin typeface="Arial" panose="020B0604020202020204" pitchFamily="34" charset="0"/>
              <a:cs typeface="Arial" panose="020B0604020202020204" pitchFamily="34" charset="0"/>
            </a:endParaRPr>
          </a:p>
          <a:p>
            <a:pPr marL="0" indent="0">
              <a:lnSpc>
                <a:spcPct val="100000"/>
              </a:lnSpc>
              <a:buNone/>
            </a:pPr>
            <a:r>
              <a:rPr lang="en-GB" sz="1200" dirty="0">
                <a:latin typeface="+mj-lt"/>
              </a:rPr>
              <a:t>Pupils have been taught and assessed on Biology, Chemistry and Physics. At the end of each topic there is a short multiple choice assessment. At three points in the year pupils will complete a written assessment in exam conditions, which will consist of short answer questions, labelling diagrams, graph skills, long answer questions and drawing and labelling apparatus and models. </a:t>
            </a:r>
            <a:endParaRPr lang="en-GB" sz="1200" dirty="0">
              <a:latin typeface="+mj-lt"/>
              <a:cs typeface="Arial"/>
            </a:endParaRP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GB" sz="1200" b="1" dirty="0">
                <a:latin typeface="+mj-lt"/>
              </a:rPr>
              <a:t>How can my child extend their learning?</a:t>
            </a:r>
            <a:endParaRPr sz="1200" b="1" dirty="0">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4">
                  <a:extLst>
                    <a:ext uri="{A12FA001-AC4F-418D-AE19-62706E023703}">
                      <ahyp:hlinkClr xmlns:ahyp="http://schemas.microsoft.com/office/drawing/2018/hyperlinkcolor" val="tx"/>
                    </a:ext>
                  </a:extLst>
                </a:hlinkClick>
              </a:rPr>
              <a:t>BBC Bitesize</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5">
                  <a:extLst>
                    <a:ext uri="{A12FA001-AC4F-418D-AE19-62706E023703}">
                      <ahyp:hlinkClr xmlns:ahyp="http://schemas.microsoft.com/office/drawing/2018/hyperlinkcolor" val="tx"/>
                    </a:ext>
                  </a:extLst>
                </a:hlinkClick>
              </a:rPr>
              <a:t>Science Museum</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6">
                  <a:extLst>
                    <a:ext uri="{A12FA001-AC4F-418D-AE19-62706E023703}">
                      <ahyp:hlinkClr xmlns:ahyp="http://schemas.microsoft.com/office/drawing/2018/hyperlinkcolor" val="tx"/>
                    </a:ext>
                  </a:extLst>
                </a:hlinkClick>
              </a:rPr>
              <a:t>National Geographic</a:t>
            </a:r>
            <a:endParaRPr sz="1200" dirty="0">
              <a:solidFill>
                <a:srgbClr val="7030A0"/>
              </a:solidFill>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7">
                  <a:extLst>
                    <a:ext uri="{A12FA001-AC4F-418D-AE19-62706E023703}">
                      <ahyp:hlinkClr xmlns:ahyp="http://schemas.microsoft.com/office/drawing/2018/hyperlinkcolor" val="tx"/>
                    </a:ext>
                  </a:extLst>
                </a:hlinkClick>
              </a:rPr>
              <a:t>Science and Industry Museum</a:t>
            </a:r>
            <a:endParaRPr sz="1200" dirty="0">
              <a:solidFill>
                <a:srgbClr val="7030A0"/>
              </a:solidFill>
              <a:latin typeface="+mj-lt"/>
            </a:endParaRPr>
          </a:p>
          <a:p>
            <a:pPr marL="0" indent="0">
              <a:lnSpc>
                <a:spcPct val="100000"/>
              </a:lnSpc>
              <a:buNone/>
            </a:pPr>
            <a:r>
              <a:rPr lang="en-US" sz="1200" dirty="0">
                <a:latin typeface="Arial"/>
                <a:cs typeface="Times New Roman"/>
                <a:hlinkClick r:id="rId8"/>
              </a:rPr>
              <a:t>Tassomai</a:t>
            </a:r>
          </a:p>
          <a:p>
            <a:pPr marL="0" lvl="0" indent="0" algn="l">
              <a:lnSpc>
                <a:spcPct val="100000"/>
              </a:lnSpc>
              <a:spcBef>
                <a:spcPts val="500"/>
              </a:spcBef>
              <a:spcAft>
                <a:spcPts val="0"/>
              </a:spcAft>
              <a:buNone/>
            </a:pPr>
            <a:r>
              <a:rPr lang="en-US" sz="1200" dirty="0">
                <a:latin typeface="Arial"/>
                <a:cs typeface="Times New Roman"/>
                <a:hlinkClick r:id="rId9"/>
              </a:rPr>
              <a:t>SENECA</a:t>
            </a:r>
            <a:endParaRPr dirty="0">
              <a:latin typeface="Arial"/>
            </a:endParaRPr>
          </a:p>
        </p:txBody>
      </p:sp>
    </p:spTree>
    <p:extLst>
      <p:ext uri="{BB962C8B-B14F-4D97-AF65-F5344CB8AC3E}">
        <p14:creationId xmlns:p14="http://schemas.microsoft.com/office/powerpoint/2010/main" val="3144478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5"/>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Spanish</a:t>
            </a:r>
            <a:endParaRPr/>
          </a:p>
        </p:txBody>
      </p:sp>
      <p:sp>
        <p:nvSpPr>
          <p:cNvPr id="146" name="Google Shape;146;p25"/>
          <p:cNvSpPr txBox="1">
            <a:spLocks noGrp="1"/>
          </p:cNvSpPr>
          <p:nvPr>
            <p:ph type="body" idx="1"/>
          </p:nvPr>
        </p:nvSpPr>
        <p:spPr>
          <a:prstGeom prst="rect">
            <a:avLst/>
          </a:prstGeom>
        </p:spPr>
        <p:txBody>
          <a:bodyPr spcFirstLastPara="1" wrap="square" lIns="48600" tIns="24300" rIns="48600" bIns="24300" anchor="t" anchorCtr="0">
            <a:normAutofit/>
          </a:bodyPr>
          <a:lstStyle/>
          <a:p>
            <a:pPr marL="0" indent="0">
              <a:lnSpc>
                <a:spcPct val="100000"/>
              </a:lnSpc>
              <a:buNone/>
            </a:pPr>
            <a:r>
              <a:rPr lang="en-GB" sz="1200" b="1" dirty="0">
                <a:latin typeface="+mj-lt"/>
              </a:rPr>
              <a:t>Year 9 Curriculum</a:t>
            </a:r>
            <a:endParaRPr sz="1200" dirty="0">
              <a:latin typeface="+mj-lt"/>
            </a:endParaRPr>
          </a:p>
          <a:p>
            <a:pPr marL="0" indent="0">
              <a:lnSpc>
                <a:spcPct val="100000"/>
              </a:lnSpc>
              <a:buNone/>
            </a:pPr>
            <a:r>
              <a:rPr lang="en-GB" sz="1200" u="sng" dirty="0">
                <a:solidFill>
                  <a:srgbClr val="7030A0"/>
                </a:solidFill>
                <a:latin typeface="+mj-lt"/>
                <a:hlinkClick r:id="rId3">
                  <a:extLst>
                    <a:ext uri="{A12FA001-AC4F-418D-AE19-62706E023703}">
                      <ahyp:hlinkClr xmlns:ahyp="http://schemas.microsoft.com/office/drawing/2018/hyperlinkcolor" val="tx"/>
                    </a:ext>
                  </a:extLst>
                </a:hlinkClick>
              </a:rPr>
              <a:t>Spanish Curriculum </a:t>
            </a:r>
            <a:r>
              <a:rPr lang="en-GB" sz="1200" u="sng" dirty="0">
                <a:solidFill>
                  <a:srgbClr val="7030A0"/>
                </a:solidFill>
                <a:latin typeface="+mj-lt"/>
              </a:rPr>
              <a:t> KS3 </a:t>
            </a:r>
            <a:r>
              <a:rPr lang="en-GB" sz="1200" dirty="0">
                <a:latin typeface="+mj-lt"/>
              </a:rPr>
              <a:t>- click this link to see our learning journey.</a:t>
            </a:r>
            <a:endParaRPr sz="1200" b="1" dirty="0">
              <a:latin typeface="+mj-lt"/>
            </a:endParaRPr>
          </a:p>
          <a:p>
            <a:pPr marL="0" lvl="0" indent="0" algn="l" rtl="0">
              <a:lnSpc>
                <a:spcPct val="100000"/>
              </a:lnSpc>
              <a:spcBef>
                <a:spcPts val="500"/>
              </a:spcBef>
              <a:spcAft>
                <a:spcPts val="0"/>
              </a:spcAft>
              <a:buNone/>
            </a:pPr>
            <a:endParaRPr b="1" dirty="0">
              <a:latin typeface="+mj-lt"/>
            </a:endParaRPr>
          </a:p>
          <a:p>
            <a:pPr marL="0" lvl="0" indent="0" algn="l" rtl="0">
              <a:lnSpc>
                <a:spcPct val="100000"/>
              </a:lnSpc>
              <a:spcBef>
                <a:spcPts val="500"/>
              </a:spcBef>
              <a:spcAft>
                <a:spcPts val="0"/>
              </a:spcAft>
              <a:buNone/>
            </a:pPr>
            <a:r>
              <a:rPr lang="en-GB" sz="1200" b="1" dirty="0">
                <a:latin typeface="+mj-lt"/>
              </a:rPr>
              <a:t>Formative Assessment</a:t>
            </a:r>
            <a:endParaRPr sz="1200" b="1" dirty="0">
              <a:latin typeface="+mj-lt"/>
            </a:endParaRPr>
          </a:p>
          <a:p>
            <a:pPr marL="0" indent="0">
              <a:lnSpc>
                <a:spcPct val="100000"/>
              </a:lnSpc>
              <a:buNone/>
            </a:pPr>
            <a:r>
              <a:rPr lang="en-GB" sz="1200" dirty="0">
                <a:latin typeface="+mj-lt"/>
              </a:rPr>
              <a:t>All Spanish classes are mixed ability; therefore, a spread of outcomes is the norm. A variety of formative assessment is used throughout the year, during lessons and as part of homework tasks, to assess the four areas of Listening, Speaking, Reading and Writing. Some examples include; vocabulary testing, self and peer assessment during lessons and live feedback provided by the teacher within lessons. </a:t>
            </a:r>
            <a:endParaRPr sz="1300" dirty="0">
              <a:latin typeface="+mj-lt"/>
            </a:endParaRP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US" sz="1200" b="1" dirty="0">
                <a:latin typeface="Arial" panose="020B0604020202020204" pitchFamily="34" charset="0"/>
                <a:cs typeface="Arial" panose="020B0604020202020204" pitchFamily="34" charset="0"/>
              </a:rPr>
              <a:t>Summative Assessment (Autumn)</a:t>
            </a:r>
            <a:endParaRPr lang="en-US" sz="1200" dirty="0">
              <a:latin typeface="Arial" panose="020B0604020202020204" pitchFamily="34" charset="0"/>
              <a:cs typeface="Arial" panose="020B0604020202020204" pitchFamily="34" charset="0"/>
            </a:endParaRPr>
          </a:p>
          <a:p>
            <a:pPr marL="0" lvl="0" indent="0">
              <a:lnSpc>
                <a:spcPct val="100000"/>
              </a:lnSpc>
              <a:buClr>
                <a:prstClr val="black"/>
              </a:buClr>
              <a:buNone/>
            </a:pPr>
            <a:r>
              <a:rPr lang="en-GB" sz="1200" dirty="0">
                <a:solidFill>
                  <a:prstClr val="black"/>
                </a:solidFill>
                <a:latin typeface="Arial" panose="020B0604020202020204"/>
              </a:rPr>
              <a:t>The Spanish Common Assessment is marked out of 15 marks, 10 for Content and 5 for Quality of Language. The assessment consists of an extended writing piece under examination conditions in which pupils have to address a number of points.</a:t>
            </a:r>
            <a:endParaRPr lang="en-GB" sz="1200" dirty="0">
              <a:solidFill>
                <a:prstClr val="black"/>
              </a:solidFill>
              <a:latin typeface="Arial" panose="020B0604020202020204"/>
              <a:cs typeface="Arial" panose="020B0604020202020204"/>
            </a:endParaRPr>
          </a:p>
          <a:p>
            <a:pPr marL="0" lvl="0" indent="0">
              <a:lnSpc>
                <a:spcPct val="100000"/>
              </a:lnSpc>
              <a:buClr>
                <a:prstClr val="black"/>
              </a:buClr>
              <a:buNone/>
            </a:pPr>
            <a:r>
              <a:rPr lang="en-GB" sz="1200" dirty="0">
                <a:solidFill>
                  <a:prstClr val="black"/>
                </a:solidFill>
                <a:latin typeface="Arial" panose="020B0604020202020204"/>
                <a:cs typeface="Arial" panose="020B0604020202020204"/>
              </a:rPr>
              <a:t>In order to access the higher mark bands, pupils are encouraged to develop their answers as best as they can rather than just give a minimal response.</a:t>
            </a:r>
            <a:endParaRPr lang="en-GB" dirty="0">
              <a:solidFill>
                <a:prstClr val="black"/>
              </a:solidFill>
              <a:latin typeface="Arial" panose="020B0604020202020204"/>
            </a:endParaRPr>
          </a:p>
          <a:p>
            <a:pPr marL="0" indent="0">
              <a:lnSpc>
                <a:spcPct val="100000"/>
              </a:lnSpc>
              <a:buNone/>
            </a:pPr>
            <a:endParaRPr sz="1200" dirty="0">
              <a:latin typeface="+mj-lt"/>
              <a:cs typeface="Arial" panose="020B0604020202020204"/>
            </a:endParaRPr>
          </a:p>
          <a:p>
            <a:pPr marL="0" lvl="0" indent="0" algn="l" rtl="0">
              <a:lnSpc>
                <a:spcPct val="100000"/>
              </a:lnSpc>
              <a:spcBef>
                <a:spcPts val="500"/>
              </a:spcBef>
              <a:spcAft>
                <a:spcPts val="0"/>
              </a:spcAft>
              <a:buNone/>
            </a:pPr>
            <a:endParaRPr dirty="0">
              <a:latin typeface="+mj-lt"/>
            </a:endParaRPr>
          </a:p>
          <a:p>
            <a:pPr marL="0" lvl="0" indent="0" algn="l" rtl="0">
              <a:lnSpc>
                <a:spcPct val="100000"/>
              </a:lnSpc>
              <a:spcBef>
                <a:spcPts val="500"/>
              </a:spcBef>
              <a:spcAft>
                <a:spcPts val="0"/>
              </a:spcAft>
              <a:buNone/>
            </a:pPr>
            <a:r>
              <a:rPr lang="en-GB" sz="1200" b="1" dirty="0">
                <a:latin typeface="+mj-lt"/>
              </a:rPr>
              <a:t>How can my child extend their learning?</a:t>
            </a:r>
            <a:endParaRPr sz="1200" dirty="0">
              <a:latin typeface="+mj-lt"/>
            </a:endParaRPr>
          </a:p>
          <a:p>
            <a:pPr marL="0" lvl="0" indent="0" algn="l" rtl="0">
              <a:lnSpc>
                <a:spcPct val="100000"/>
              </a:lnSpc>
              <a:spcBef>
                <a:spcPts val="500"/>
              </a:spcBef>
              <a:spcAft>
                <a:spcPts val="0"/>
              </a:spcAft>
              <a:buNone/>
            </a:pPr>
            <a:r>
              <a:rPr lang="en-GB" sz="1200" u="sng" dirty="0">
                <a:solidFill>
                  <a:srgbClr val="7030A0"/>
                </a:solidFill>
                <a:latin typeface="+mj-lt"/>
                <a:hlinkClick r:id="rId4">
                  <a:extLst>
                    <a:ext uri="{A12FA001-AC4F-418D-AE19-62706E023703}">
                      <ahyp:hlinkClr xmlns:ahyp="http://schemas.microsoft.com/office/drawing/2018/hyperlinkcolor" val="tx"/>
                    </a:ext>
                  </a:extLst>
                </a:hlinkClick>
              </a:rPr>
              <a:t>BBC Bitesize - KS3 Spanish</a:t>
            </a:r>
            <a:endParaRPr sz="1200" dirty="0">
              <a:solidFill>
                <a:srgbClr val="7030A0"/>
              </a:solidFill>
              <a:latin typeface="+mj-lt"/>
            </a:endParaRPr>
          </a:p>
          <a:p>
            <a:pPr marL="0" lvl="0" indent="0" algn="l" rtl="0">
              <a:lnSpc>
                <a:spcPct val="100000"/>
              </a:lnSpc>
              <a:spcBef>
                <a:spcPts val="500"/>
              </a:spcBef>
              <a:spcAft>
                <a:spcPts val="0"/>
              </a:spcAft>
              <a:buNone/>
            </a:pPr>
            <a:endParaRPr dirty="0"/>
          </a:p>
          <a:p>
            <a:pPr marL="0" lvl="0" indent="0" algn="l" rtl="0">
              <a:lnSpc>
                <a:spcPct val="100000"/>
              </a:lnSpc>
              <a:spcBef>
                <a:spcPts val="500"/>
              </a:spcBef>
              <a:spcAft>
                <a:spcPts val="0"/>
              </a:spcAft>
              <a:buNone/>
            </a:pPr>
            <a:endParaRPr dirty="0"/>
          </a:p>
        </p:txBody>
      </p:sp>
    </p:spTree>
    <p:extLst>
      <p:ext uri="{BB962C8B-B14F-4D97-AF65-F5344CB8AC3E}">
        <p14:creationId xmlns:p14="http://schemas.microsoft.com/office/powerpoint/2010/main" val="1913182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5" name="Google Shape;86;p15">
            <a:extLst>
              <a:ext uri="{FF2B5EF4-FFF2-40B4-BE49-F238E27FC236}">
                <a16:creationId xmlns:a16="http://schemas.microsoft.com/office/drawing/2014/main" id="{EC025DED-BBB2-244E-9695-8D5040F0CA5E}"/>
              </a:ext>
            </a:extLst>
          </p:cNvPr>
          <p:cNvSpPr txBox="1">
            <a:spLocks noGrp="1"/>
          </p:cNvSpPr>
          <p:nvPr>
            <p:ph type="body" idx="1"/>
          </p:nvPr>
        </p:nvSpPr>
        <p:spPr>
          <a:xfrm>
            <a:off x="667511" y="1066950"/>
            <a:ext cx="4585163" cy="5919066"/>
          </a:xfrm>
          <a:prstGeom prst="rect">
            <a:avLst/>
          </a:prstGeom>
        </p:spPr>
        <p:txBody>
          <a:bodyPr spcFirstLastPara="1" wrap="square" lIns="48600" tIns="24300" rIns="48600" bIns="24300" anchor="t" anchorCtr="0">
            <a:normAutofit/>
          </a:bodyPr>
          <a:lstStyle/>
          <a:p>
            <a:pPr marL="0" lvl="0" indent="0" algn="l" rtl="0">
              <a:lnSpc>
                <a:spcPct val="100000"/>
              </a:lnSpc>
              <a:spcBef>
                <a:spcPts val="500"/>
              </a:spcBef>
              <a:spcAft>
                <a:spcPts val="0"/>
              </a:spcAft>
              <a:buNone/>
            </a:pPr>
            <a:r>
              <a:rPr lang="en-US" sz="1200" b="1" dirty="0">
                <a:solidFill>
                  <a:srgbClr val="7030A0"/>
                </a:solidFill>
                <a:latin typeface="+mj-lt"/>
              </a:rPr>
              <a:t>Pupils are asked to complete two Bedrock ‘lessons’ as homework in English each week. </a:t>
            </a:r>
          </a:p>
          <a:p>
            <a:pPr marL="0" lvl="0" indent="0" algn="l" rtl="0">
              <a:lnSpc>
                <a:spcPct val="100000"/>
              </a:lnSpc>
              <a:spcBef>
                <a:spcPts val="500"/>
              </a:spcBef>
              <a:spcAft>
                <a:spcPts val="0"/>
              </a:spcAft>
              <a:buNone/>
            </a:pPr>
            <a:r>
              <a:rPr lang="en-US" sz="1200" dirty="0">
                <a:latin typeface="+mj-lt"/>
              </a:rPr>
              <a:t>Bedrock makes it possible to ensure regular reading of culturally enriching texts, while also improving reading fluency and comprehension. Vocabulary and grammar are learned while reading rich, interesting texts. The texts are a mix of fiction and non-fiction from a wide range of topics and they are read aloud so that pupils can hear expert reading. </a:t>
            </a:r>
          </a:p>
          <a:p>
            <a:pPr marL="0" lvl="0" indent="0" algn="l" rtl="0">
              <a:lnSpc>
                <a:spcPct val="100000"/>
              </a:lnSpc>
              <a:spcBef>
                <a:spcPts val="500"/>
              </a:spcBef>
              <a:spcAft>
                <a:spcPts val="0"/>
              </a:spcAft>
              <a:buNone/>
            </a:pPr>
            <a:r>
              <a:rPr lang="en-US" sz="1200" dirty="0">
                <a:latin typeface="+mj-lt"/>
              </a:rPr>
              <a:t>Parents should create their own account through the ‘Guardian signup’ tab using the access code provided by school.</a:t>
            </a:r>
          </a:p>
          <a:p>
            <a:pPr marL="0" lvl="0" indent="0" algn="l" rtl="0">
              <a:lnSpc>
                <a:spcPct val="100000"/>
              </a:lnSpc>
              <a:spcBef>
                <a:spcPts val="500"/>
              </a:spcBef>
              <a:spcAft>
                <a:spcPts val="0"/>
              </a:spcAft>
              <a:buNone/>
            </a:pPr>
            <a:r>
              <a:rPr lang="en-US" sz="1200" u="sng" dirty="0">
                <a:solidFill>
                  <a:srgbClr val="7030A0"/>
                </a:solidFill>
                <a:latin typeface="+mj-lt"/>
                <a:hlinkClick r:id="rId3"/>
              </a:rPr>
              <a:t>app.bedrocklearning.org.</a:t>
            </a:r>
            <a:endParaRPr lang="en-US" sz="1200" u="sng" dirty="0">
              <a:solidFill>
                <a:srgbClr val="7030A0"/>
              </a:solidFill>
              <a:latin typeface="+mj-lt"/>
            </a:endParaRPr>
          </a:p>
          <a:p>
            <a:pPr marL="0" lvl="0" indent="0">
              <a:lnSpc>
                <a:spcPct val="100000"/>
              </a:lnSpc>
              <a:buNone/>
            </a:pPr>
            <a:r>
              <a:rPr lang="en-US" sz="1200" dirty="0">
                <a:latin typeface="+mj-lt"/>
              </a:rPr>
              <a:t>Please contact Mrs. </a:t>
            </a:r>
            <a:r>
              <a:rPr lang="en-US" sz="1200" dirty="0" err="1">
                <a:latin typeface="+mj-lt"/>
              </a:rPr>
              <a:t>Leonowicz</a:t>
            </a:r>
            <a:r>
              <a:rPr lang="en-US" sz="1200" dirty="0">
                <a:latin typeface="+mj-lt"/>
              </a:rPr>
              <a:t> if you would like support downloading and using the Bedrock app on this email:</a:t>
            </a:r>
          </a:p>
          <a:p>
            <a:pPr marL="0" lvl="0" indent="0">
              <a:lnSpc>
                <a:spcPct val="100000"/>
              </a:lnSpc>
              <a:buNone/>
            </a:pPr>
            <a:r>
              <a:rPr lang="en-US" sz="1200" dirty="0">
                <a:solidFill>
                  <a:srgbClr val="7030A0"/>
                </a:solidFill>
                <a:latin typeface="+mj-lt"/>
                <a:hlinkClick r:id="rId4">
                  <a:extLst>
                    <a:ext uri="{A12FA001-AC4F-418D-AE19-62706E023703}">
                      <ahyp:hlinkClr xmlns:ahyp="http://schemas.microsoft.com/office/drawing/2018/hyperlinkcolor" val="tx"/>
                    </a:ext>
                  </a:extLst>
                </a:hlinkClick>
              </a:rPr>
              <a:t>j.leonowicz@holyfamilyhighschool.co.uk</a:t>
            </a:r>
            <a:endParaRPr lang="en-US" sz="1200" dirty="0">
              <a:solidFill>
                <a:srgbClr val="7030A0"/>
              </a:solidFill>
              <a:latin typeface="+mj-lt"/>
            </a:endParaRPr>
          </a:p>
          <a:p>
            <a:pPr marL="0" lvl="0" indent="0">
              <a:lnSpc>
                <a:spcPct val="100000"/>
              </a:lnSpc>
              <a:buNone/>
            </a:pPr>
            <a:endParaRPr lang="en-US" sz="1200" dirty="0">
              <a:solidFill>
                <a:srgbClr val="7030A0"/>
              </a:solidFill>
              <a:latin typeface="+mj-lt"/>
            </a:endParaRPr>
          </a:p>
          <a:p>
            <a:pPr marL="0" lvl="0" indent="0">
              <a:lnSpc>
                <a:spcPct val="100000"/>
              </a:lnSpc>
              <a:buNone/>
            </a:pPr>
            <a:endParaRPr lang="en-US" sz="1200" dirty="0">
              <a:latin typeface="+mj-lt"/>
            </a:endParaRPr>
          </a:p>
          <a:p>
            <a:pPr marL="0" lvl="0" indent="0" algn="l" rtl="0">
              <a:lnSpc>
                <a:spcPct val="100000"/>
              </a:lnSpc>
              <a:spcBef>
                <a:spcPts val="500"/>
              </a:spcBef>
              <a:spcAft>
                <a:spcPts val="0"/>
              </a:spcAft>
              <a:buNone/>
            </a:pPr>
            <a:endParaRPr lang="en-US" sz="1200" dirty="0">
              <a:latin typeface="+mj-lt"/>
            </a:endParaRPr>
          </a:p>
          <a:p>
            <a:pPr marL="0" lvl="0" indent="0" algn="l" rtl="0">
              <a:lnSpc>
                <a:spcPct val="100000"/>
              </a:lnSpc>
              <a:spcBef>
                <a:spcPts val="500"/>
              </a:spcBef>
              <a:spcAft>
                <a:spcPts val="0"/>
              </a:spcAft>
              <a:buNone/>
            </a:pPr>
            <a:endParaRPr lang="en-US" sz="1200" dirty="0">
              <a:latin typeface="+mj-lt"/>
            </a:endParaRPr>
          </a:p>
        </p:txBody>
      </p:sp>
      <p:pic>
        <p:nvPicPr>
          <p:cNvPr id="6" name="Picture 2">
            <a:hlinkClick r:id="rId3"/>
            <a:extLst>
              <a:ext uri="{FF2B5EF4-FFF2-40B4-BE49-F238E27FC236}">
                <a16:creationId xmlns:a16="http://schemas.microsoft.com/office/drawing/2014/main" id="{DA02E8A2-6940-7EF8-CB82-D8733502BD8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684" t="6654"/>
          <a:stretch/>
        </p:blipFill>
        <p:spPr bwMode="auto">
          <a:xfrm>
            <a:off x="646774" y="0"/>
            <a:ext cx="2560327" cy="10669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E59513D-4756-A495-637A-3AC8F3AB5B1D}"/>
              </a:ext>
            </a:extLst>
          </p:cNvPr>
          <p:cNvPicPr>
            <a:picLocks noChangeAspect="1"/>
          </p:cNvPicPr>
          <p:nvPr/>
        </p:nvPicPr>
        <p:blipFill>
          <a:blip r:embed="rId6"/>
          <a:stretch>
            <a:fillRect/>
          </a:stretch>
        </p:blipFill>
        <p:spPr>
          <a:xfrm>
            <a:off x="1284445" y="4242797"/>
            <a:ext cx="3351294" cy="2369664"/>
          </a:xfrm>
          <a:prstGeom prst="rect">
            <a:avLst/>
          </a:prstGeom>
        </p:spPr>
      </p:pic>
    </p:spTree>
    <p:extLst>
      <p:ext uri="{BB962C8B-B14F-4D97-AF65-F5344CB8AC3E}">
        <p14:creationId xmlns:p14="http://schemas.microsoft.com/office/powerpoint/2010/main" val="2045666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aphicFrame>
        <p:nvGraphicFramePr>
          <p:cNvPr id="4" name="Google Shape;152;p26">
            <a:extLst>
              <a:ext uri="{FF2B5EF4-FFF2-40B4-BE49-F238E27FC236}">
                <a16:creationId xmlns:a16="http://schemas.microsoft.com/office/drawing/2014/main" id="{E2890EBF-AD6E-7EE2-CD19-E2360576AAAF}"/>
              </a:ext>
            </a:extLst>
          </p:cNvPr>
          <p:cNvGraphicFramePr/>
          <p:nvPr/>
        </p:nvGraphicFramePr>
        <p:xfrm>
          <a:off x="702111" y="276225"/>
          <a:ext cx="4503125" cy="6492200"/>
        </p:xfrm>
        <a:graphic>
          <a:graphicData uri="http://schemas.openxmlformats.org/drawingml/2006/table">
            <a:tbl>
              <a:tblPr>
                <a:noFill/>
                <a:tableStyleId>{369268C6-5E0E-40FA-9755-421D21E1440E}</a:tableStyleId>
              </a:tblPr>
              <a:tblGrid>
                <a:gridCol w="4503125">
                  <a:extLst>
                    <a:ext uri="{9D8B030D-6E8A-4147-A177-3AD203B41FA5}">
                      <a16:colId xmlns:a16="http://schemas.microsoft.com/office/drawing/2014/main" val="20000"/>
                    </a:ext>
                  </a:extLst>
                </a:gridCol>
              </a:tblGrid>
              <a:tr h="396200">
                <a:tc>
                  <a:txBody>
                    <a:bodyPr/>
                    <a:lstStyle/>
                    <a:p>
                      <a:pPr marL="0" lvl="0" indent="0" algn="l" rtl="0">
                        <a:spcBef>
                          <a:spcPts val="0"/>
                        </a:spcBef>
                        <a:spcAft>
                          <a:spcPts val="0"/>
                        </a:spcAft>
                        <a:buNone/>
                      </a:pPr>
                      <a:r>
                        <a:rPr lang="en-GB" b="1"/>
                        <a:t>Notes</a:t>
                      </a:r>
                      <a:endParaRPr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381000">
                <a:tc>
                  <a:txBody>
                    <a:bodyPr/>
                    <a:lstStyle/>
                    <a:p>
                      <a:pPr marL="0" lvl="0" indent="0" algn="l" rtl="0">
                        <a:spcBef>
                          <a:spcPts val="0"/>
                        </a:spcBef>
                        <a:spcAft>
                          <a:spcPts val="0"/>
                        </a:spcAft>
                        <a:buNone/>
                      </a:pPr>
                      <a:endParaRPr dirty="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381000">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381000">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r h="381000">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11"/>
                  </a:ext>
                </a:extLst>
              </a:tr>
              <a:tr h="381000">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12"/>
                  </a:ext>
                </a:extLst>
              </a:tr>
              <a:tr h="381000">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13"/>
                  </a:ext>
                </a:extLst>
              </a:tr>
              <a:tr h="381000">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14"/>
                  </a:ext>
                </a:extLst>
              </a:tr>
              <a:tr h="381000">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15"/>
                  </a:ext>
                </a:extLst>
              </a:tr>
              <a:tr h="381000">
                <a:tc>
                  <a:txBody>
                    <a:bodyPr/>
                    <a:lstStyle/>
                    <a:p>
                      <a:pPr marL="0" lvl="0" indent="0" algn="l" rtl="0">
                        <a:spcBef>
                          <a:spcPts val="0"/>
                        </a:spcBef>
                        <a:spcAft>
                          <a:spcPts val="0"/>
                        </a:spcAft>
                        <a:buNone/>
                      </a:pPr>
                      <a:endParaRPr dirty="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323000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0"/>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Assessment principles</a:t>
            </a:r>
            <a:endParaRPr/>
          </a:p>
        </p:txBody>
      </p:sp>
      <p:sp>
        <p:nvSpPr>
          <p:cNvPr id="48" name="Google Shape;48;p10"/>
          <p:cNvSpPr txBox="1">
            <a:spLocks noGrp="1"/>
          </p:cNvSpPr>
          <p:nvPr>
            <p:ph type="body" idx="1"/>
          </p:nvPr>
        </p:nvSpPr>
        <p:spPr>
          <a:xfrm>
            <a:off x="667502" y="1066950"/>
            <a:ext cx="4507948" cy="6044400"/>
          </a:xfrm>
          <a:prstGeom prst="rect">
            <a:avLst/>
          </a:prstGeom>
        </p:spPr>
        <p:txBody>
          <a:bodyPr spcFirstLastPara="1" wrap="square" lIns="48600" tIns="24300" rIns="48600" bIns="24300" anchor="t" anchorCtr="0">
            <a:normAutofit/>
          </a:bodyPr>
          <a:lstStyle/>
          <a:p>
            <a:pPr marL="0" indent="0">
              <a:lnSpc>
                <a:spcPct val="100000"/>
              </a:lnSpc>
              <a:buNone/>
            </a:pPr>
            <a:r>
              <a:rPr lang="en-GB" sz="1200" dirty="0">
                <a:latin typeface="+mj-lt"/>
              </a:rPr>
              <a:t>Every subject specific curriculum is a planned progression model with knowledge built in depth and complexity lesson by lesson, topic by topic and year by year. </a:t>
            </a:r>
            <a:endParaRPr dirty="0">
              <a:latin typeface="+mj-lt"/>
            </a:endParaRPr>
          </a:p>
          <a:p>
            <a:pPr marL="0" lvl="0" indent="0" algn="l" rtl="0">
              <a:lnSpc>
                <a:spcPct val="100000"/>
              </a:lnSpc>
              <a:spcBef>
                <a:spcPts val="500"/>
              </a:spcBef>
              <a:spcAft>
                <a:spcPts val="0"/>
              </a:spcAft>
              <a:buNone/>
            </a:pPr>
            <a:r>
              <a:rPr lang="en-GB" sz="1200" dirty="0">
                <a:latin typeface="+mj-lt"/>
              </a:rPr>
              <a:t>Our assessment principles:</a:t>
            </a:r>
            <a:endParaRPr sz="1200" dirty="0">
              <a:latin typeface="+mj-lt"/>
            </a:endParaRPr>
          </a:p>
          <a:p>
            <a:pPr marL="0" lvl="0" indent="0" algn="l" rtl="0">
              <a:lnSpc>
                <a:spcPct val="100000"/>
              </a:lnSpc>
              <a:spcBef>
                <a:spcPts val="500"/>
              </a:spcBef>
              <a:spcAft>
                <a:spcPts val="0"/>
              </a:spcAft>
              <a:buNone/>
            </a:pPr>
            <a:endParaRPr dirty="0">
              <a:latin typeface="+mj-lt"/>
            </a:endParaRPr>
          </a:p>
          <a:p>
            <a:pPr>
              <a:lnSpc>
                <a:spcPct val="100000"/>
              </a:lnSpc>
            </a:pPr>
            <a:r>
              <a:rPr lang="en-GB" sz="1200" dirty="0">
                <a:latin typeface="+mj-lt"/>
              </a:rPr>
              <a:t>All summative assessments are knowledge focused and test an accumulation of knowledge learnt throughout the year. </a:t>
            </a:r>
            <a:endParaRPr lang="en-GB" sz="1200" dirty="0">
              <a:latin typeface="+mj-lt"/>
              <a:cs typeface="Arial"/>
            </a:endParaRPr>
          </a:p>
          <a:p>
            <a:pPr indent="0">
              <a:lnSpc>
                <a:spcPct val="100000"/>
              </a:lnSpc>
              <a:buNone/>
            </a:pPr>
            <a:r>
              <a:rPr lang="en-GB" sz="1100" i="1" dirty="0">
                <a:solidFill>
                  <a:srgbClr val="7030A0"/>
                </a:solidFill>
                <a:latin typeface="+mj-lt"/>
              </a:rPr>
              <a:t>Content taught at the start of Year 9 will be tested at the end of Year 8</a:t>
            </a:r>
            <a:endParaRPr lang="en-GB" sz="1100" i="1" dirty="0">
              <a:solidFill>
                <a:srgbClr val="7030A0"/>
              </a:solidFill>
              <a:latin typeface="+mj-lt"/>
              <a:cs typeface="Arial"/>
            </a:endParaRPr>
          </a:p>
          <a:p>
            <a:pPr indent="0">
              <a:lnSpc>
                <a:spcPct val="100000"/>
              </a:lnSpc>
              <a:buNone/>
            </a:pPr>
            <a:r>
              <a:rPr lang="en-GB" sz="1100" i="1" dirty="0">
                <a:solidFill>
                  <a:srgbClr val="7030A0"/>
                </a:solidFill>
                <a:latin typeface="+mj-lt"/>
              </a:rPr>
              <a:t>Content taught in Year 7 and year 8 will also be tested in Year 9</a:t>
            </a:r>
            <a:endParaRPr sz="1100" i="1" dirty="0">
              <a:solidFill>
                <a:srgbClr val="7030A0"/>
              </a:solidFill>
              <a:latin typeface="+mj-lt"/>
            </a:endParaRPr>
          </a:p>
          <a:p>
            <a:pPr>
              <a:lnSpc>
                <a:spcPct val="100000"/>
              </a:lnSpc>
            </a:pPr>
            <a:r>
              <a:rPr lang="en-GB" sz="1200" dirty="0">
                <a:latin typeface="+mj-lt"/>
              </a:rPr>
              <a:t>All summative assessments are set centrally by the subject leader and are substantial in size and rigour</a:t>
            </a:r>
            <a:endParaRPr sz="1200" dirty="0">
              <a:latin typeface="+mj-lt"/>
            </a:endParaRPr>
          </a:p>
          <a:p>
            <a:pPr indent="0">
              <a:lnSpc>
                <a:spcPct val="100000"/>
              </a:lnSpc>
              <a:buNone/>
            </a:pPr>
            <a:r>
              <a:rPr lang="en-GB" sz="1100" i="1" dirty="0">
                <a:solidFill>
                  <a:srgbClr val="7030A0"/>
                </a:solidFill>
                <a:latin typeface="+mj-lt"/>
              </a:rPr>
              <a:t>Each test will last for approximately 50 minutes</a:t>
            </a:r>
            <a:endParaRPr sz="1100" i="1" dirty="0">
              <a:solidFill>
                <a:srgbClr val="7030A0"/>
              </a:solidFill>
              <a:latin typeface="+mj-lt"/>
            </a:endParaRPr>
          </a:p>
          <a:p>
            <a:pPr>
              <a:lnSpc>
                <a:spcPct val="100000"/>
              </a:lnSpc>
            </a:pPr>
            <a:r>
              <a:rPr lang="en-GB" sz="1200" dirty="0">
                <a:latin typeface="+mj-lt"/>
              </a:rPr>
              <a:t>There will be two summative assessments per subject per year, mid-year and the end of year.</a:t>
            </a:r>
            <a:endParaRPr sz="1200" dirty="0">
              <a:latin typeface="+mj-lt"/>
            </a:endParaRPr>
          </a:p>
          <a:p>
            <a:pPr indent="0">
              <a:lnSpc>
                <a:spcPct val="100000"/>
              </a:lnSpc>
              <a:buNone/>
            </a:pPr>
            <a:r>
              <a:rPr lang="en-GB" sz="1100" i="1" dirty="0">
                <a:solidFill>
                  <a:srgbClr val="7030A0"/>
                </a:solidFill>
                <a:latin typeface="+mj-lt"/>
              </a:rPr>
              <a:t>Pupils will be given two weeks-notice in advance of each assessment</a:t>
            </a:r>
            <a:endParaRPr sz="1100" i="1" dirty="0">
              <a:solidFill>
                <a:srgbClr val="7030A0"/>
              </a:solidFill>
              <a:latin typeface="+mj-lt"/>
            </a:endParaRPr>
          </a:p>
          <a:p>
            <a:pPr indent="0">
              <a:lnSpc>
                <a:spcPct val="100000"/>
              </a:lnSpc>
              <a:buNone/>
            </a:pPr>
            <a:r>
              <a:rPr lang="en-GB" sz="1100" i="1" dirty="0">
                <a:solidFill>
                  <a:srgbClr val="7030A0"/>
                </a:solidFill>
                <a:latin typeface="+mj-lt"/>
              </a:rPr>
              <a:t>Pupils will receive a revision list and links to the content being assessed</a:t>
            </a:r>
            <a:endParaRPr sz="1100" i="1" dirty="0">
              <a:solidFill>
                <a:srgbClr val="7030A0"/>
              </a:solidFill>
              <a:latin typeface="+mj-lt"/>
            </a:endParaRPr>
          </a:p>
          <a:p>
            <a:pPr>
              <a:lnSpc>
                <a:spcPct val="100000"/>
              </a:lnSpc>
            </a:pPr>
            <a:r>
              <a:rPr lang="en-GB" sz="1200" dirty="0">
                <a:latin typeface="+mj-lt"/>
              </a:rPr>
              <a:t>Each assessment will use a variety of question types </a:t>
            </a:r>
            <a:endParaRPr dirty="0">
              <a:latin typeface="+mj-lt"/>
            </a:endParaRPr>
          </a:p>
          <a:p>
            <a:pPr indent="0">
              <a:lnSpc>
                <a:spcPct val="100000"/>
              </a:lnSpc>
              <a:buNone/>
            </a:pPr>
            <a:r>
              <a:rPr lang="en-GB" sz="1100" i="1" dirty="0">
                <a:solidFill>
                  <a:srgbClr val="7030A0"/>
                </a:solidFill>
                <a:latin typeface="+mj-lt"/>
              </a:rPr>
              <a:t>Examples could include multiple choice, short and extended answers and the creation of a piece of work e.g., musical composition, painting or food dish. </a:t>
            </a:r>
            <a:endParaRPr i="1" dirty="0">
              <a:solidFill>
                <a:srgbClr val="7030A0"/>
              </a:solidFill>
              <a:latin typeface="+mj-lt"/>
            </a:endParaRPr>
          </a:p>
          <a:p>
            <a:pPr marL="457200" lvl="0" indent="0" algn="l" rtl="0">
              <a:lnSpc>
                <a:spcPct val="100000"/>
              </a:lnSpc>
              <a:spcBef>
                <a:spcPts val="500"/>
              </a:spcBef>
              <a:spcAft>
                <a:spcPts val="0"/>
              </a:spcAft>
              <a:buNone/>
            </a:pPr>
            <a:endParaRPr i="1" dirty="0">
              <a:solidFill>
                <a:srgbClr val="015AAB"/>
              </a:solidFill>
            </a:endParaRPr>
          </a:p>
        </p:txBody>
      </p:sp>
    </p:spTree>
    <p:extLst>
      <p:ext uri="{BB962C8B-B14F-4D97-AF65-F5344CB8AC3E}">
        <p14:creationId xmlns:p14="http://schemas.microsoft.com/office/powerpoint/2010/main" val="3471587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1"/>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Key terms</a:t>
            </a:r>
            <a:endParaRPr/>
          </a:p>
        </p:txBody>
      </p:sp>
      <p:sp>
        <p:nvSpPr>
          <p:cNvPr id="54" name="Google Shape;54;p11"/>
          <p:cNvSpPr txBox="1">
            <a:spLocks noGrp="1"/>
          </p:cNvSpPr>
          <p:nvPr>
            <p:ph type="body" idx="1"/>
          </p:nvPr>
        </p:nvSpPr>
        <p:spPr>
          <a:prstGeom prst="rect">
            <a:avLst/>
          </a:prstGeom>
        </p:spPr>
        <p:txBody>
          <a:bodyPr spcFirstLastPara="1" wrap="square" lIns="48600" tIns="24300" rIns="48600" bIns="24300" anchor="t" anchorCtr="0">
            <a:normAutofit/>
          </a:bodyPr>
          <a:lstStyle/>
          <a:p>
            <a:pPr marL="0" lvl="0" indent="0" algn="l" rtl="0">
              <a:lnSpc>
                <a:spcPct val="100000"/>
              </a:lnSpc>
              <a:spcBef>
                <a:spcPts val="500"/>
              </a:spcBef>
              <a:spcAft>
                <a:spcPts val="0"/>
              </a:spcAft>
              <a:buNone/>
            </a:pPr>
            <a:r>
              <a:rPr lang="en-GB" sz="1200" b="1" dirty="0">
                <a:latin typeface="+mj-lt"/>
              </a:rPr>
              <a:t>Formative assessments</a:t>
            </a:r>
            <a:endParaRPr sz="1200" b="1" dirty="0">
              <a:latin typeface="+mj-lt"/>
            </a:endParaRPr>
          </a:p>
          <a:p>
            <a:pPr marL="0" indent="0">
              <a:lnSpc>
                <a:spcPct val="100000"/>
              </a:lnSpc>
              <a:buNone/>
            </a:pPr>
            <a:r>
              <a:rPr lang="en-GB" sz="1200" dirty="0">
                <a:latin typeface="+mj-lt"/>
              </a:rPr>
              <a:t>Formative assessments have low stakes and carry no grade, which in some instances may discourage the pupils from doing the task or fully engaging with it.</a:t>
            </a:r>
            <a:endParaRPr sz="1200" dirty="0">
              <a:latin typeface="+mj-lt"/>
            </a:endParaRPr>
          </a:p>
          <a:p>
            <a:pPr marL="0" lvl="0" indent="0" algn="l" rtl="0">
              <a:lnSpc>
                <a:spcPct val="100000"/>
              </a:lnSpc>
              <a:spcBef>
                <a:spcPts val="500"/>
              </a:spcBef>
              <a:spcAft>
                <a:spcPts val="0"/>
              </a:spcAft>
              <a:buNone/>
            </a:pPr>
            <a:r>
              <a:rPr lang="en-GB" sz="1200" dirty="0">
                <a:latin typeface="+mj-lt"/>
              </a:rPr>
              <a:t>An example of a formative assessment might be asking pupils to draw a concept map in class to represent their understanding of a topic or to answer quiz questions or contribute their ideas on a mini-whiteboard.</a:t>
            </a:r>
            <a:endParaRPr sz="1200" dirty="0">
              <a:latin typeface="+mj-lt"/>
            </a:endParaRPr>
          </a:p>
          <a:p>
            <a:pPr marL="0" lvl="0" indent="0" algn="l" rtl="0">
              <a:lnSpc>
                <a:spcPct val="100000"/>
              </a:lnSpc>
              <a:spcBef>
                <a:spcPts val="500"/>
              </a:spcBef>
              <a:spcAft>
                <a:spcPts val="0"/>
              </a:spcAft>
              <a:buNone/>
            </a:pPr>
            <a:r>
              <a:rPr lang="en-GB" sz="1200" b="1" dirty="0">
                <a:latin typeface="+mj-lt"/>
              </a:rPr>
              <a:t>Spring assessment</a:t>
            </a:r>
            <a:endParaRPr sz="1200" b="1" dirty="0">
              <a:latin typeface="+mj-lt"/>
            </a:endParaRPr>
          </a:p>
          <a:p>
            <a:pPr marL="0" indent="0">
              <a:lnSpc>
                <a:spcPct val="100000"/>
              </a:lnSpc>
              <a:buNone/>
            </a:pPr>
            <a:r>
              <a:rPr lang="en-GB" sz="1200" dirty="0">
                <a:latin typeface="+mj-lt"/>
              </a:rPr>
              <a:t>The goal of the spring assessment is to evaluate pupil learning at </a:t>
            </a:r>
            <a:r>
              <a:rPr lang="en-US" sz="1200" dirty="0">
                <a:latin typeface="+mj-lt"/>
              </a:rPr>
              <a:t>the midpoint of the year.</a:t>
            </a:r>
            <a:endParaRPr sz="1200" dirty="0">
              <a:latin typeface="+mj-lt"/>
            </a:endParaRPr>
          </a:p>
          <a:p>
            <a:pPr marL="0" lvl="0" indent="0" algn="l" rtl="0">
              <a:lnSpc>
                <a:spcPct val="100000"/>
              </a:lnSpc>
              <a:spcBef>
                <a:spcPts val="500"/>
              </a:spcBef>
              <a:spcAft>
                <a:spcPts val="0"/>
              </a:spcAft>
              <a:buClr>
                <a:schemeClr val="dk1"/>
              </a:buClr>
              <a:buSzPts val="1100"/>
              <a:buFont typeface="Arial"/>
              <a:buNone/>
            </a:pPr>
            <a:r>
              <a:rPr lang="en-GB" sz="1200" b="1" dirty="0">
                <a:latin typeface="+mj-lt"/>
              </a:rPr>
              <a:t>End of Year assessment</a:t>
            </a:r>
            <a:endParaRPr lang="en-GB" sz="1200" b="1" dirty="0">
              <a:latin typeface="+mj-lt"/>
              <a:cs typeface="Arial"/>
            </a:endParaRPr>
          </a:p>
          <a:p>
            <a:pPr marL="0" indent="0">
              <a:lnSpc>
                <a:spcPct val="100000"/>
              </a:lnSpc>
              <a:buSzPts val="1100"/>
              <a:buNone/>
            </a:pPr>
            <a:r>
              <a:rPr lang="en-GB" sz="1200" dirty="0">
                <a:latin typeface="+mj-lt"/>
              </a:rPr>
              <a:t>End of Year Exams are important because they allow for summative assessments which check an accumulation of knowledge over a longer period of time. They:  </a:t>
            </a:r>
            <a:endParaRPr dirty="0">
              <a:latin typeface="+mj-lt"/>
            </a:endParaRPr>
          </a:p>
          <a:p>
            <a:pPr marL="457200" lvl="0" indent="-292100" algn="l" rtl="0">
              <a:lnSpc>
                <a:spcPct val="100000"/>
              </a:lnSpc>
              <a:spcBef>
                <a:spcPts val="500"/>
              </a:spcBef>
              <a:spcAft>
                <a:spcPts val="0"/>
              </a:spcAft>
              <a:buSzPts val="1000"/>
              <a:buChar char="•"/>
            </a:pPr>
            <a:r>
              <a:rPr lang="en-GB" sz="1200" dirty="0">
                <a:latin typeface="+mj-lt"/>
              </a:rPr>
              <a:t>Ensure pupils revisit earlier material when studying for upcoming assessments.</a:t>
            </a:r>
            <a:endParaRPr sz="1200" dirty="0">
              <a:latin typeface="+mj-lt"/>
            </a:endParaRPr>
          </a:p>
          <a:p>
            <a:pPr marL="457200" lvl="0" indent="-292100" algn="l" rtl="0">
              <a:lnSpc>
                <a:spcPct val="100000"/>
              </a:lnSpc>
              <a:spcBef>
                <a:spcPts val="0"/>
              </a:spcBef>
              <a:spcAft>
                <a:spcPts val="0"/>
              </a:spcAft>
              <a:buSzPts val="1000"/>
              <a:buChar char="•"/>
            </a:pPr>
            <a:r>
              <a:rPr lang="en-GB" sz="1200" dirty="0">
                <a:latin typeface="+mj-lt"/>
              </a:rPr>
              <a:t>Have been shown to improve pupil performance because pupils remember more through repetition and revisiting.</a:t>
            </a:r>
            <a:br>
              <a:rPr lang="en-GB" sz="1200" dirty="0">
                <a:latin typeface="+mj-lt"/>
              </a:rPr>
            </a:br>
            <a:r>
              <a:rPr lang="en-GB" sz="1200" dirty="0">
                <a:latin typeface="+mj-lt"/>
              </a:rPr>
              <a:t>(Lawrence, 2013, Khanna, 2013).</a:t>
            </a:r>
            <a:endParaRPr sz="1200" dirty="0">
              <a:latin typeface="+mj-lt"/>
            </a:endParaRPr>
          </a:p>
          <a:p>
            <a:pPr marL="457200" lvl="0" indent="-292100" algn="l" rtl="0">
              <a:lnSpc>
                <a:spcPct val="100000"/>
              </a:lnSpc>
              <a:spcBef>
                <a:spcPts val="0"/>
              </a:spcBef>
              <a:spcAft>
                <a:spcPts val="0"/>
              </a:spcAft>
              <a:buSzPts val="1000"/>
              <a:buChar char="•"/>
            </a:pPr>
            <a:r>
              <a:rPr lang="en-GB" sz="1200" dirty="0">
                <a:latin typeface="+mj-lt"/>
              </a:rPr>
              <a:t>Take advantage of the testing effect – the demonstration that repeated testing results in better learning than repeated studying.</a:t>
            </a:r>
            <a:endParaRPr sz="1200" dirty="0">
              <a:latin typeface="+mj-lt"/>
            </a:endParaRPr>
          </a:p>
          <a:p>
            <a:pPr marL="457200" lvl="0" indent="-292100" algn="l" rtl="0">
              <a:lnSpc>
                <a:spcPct val="100000"/>
              </a:lnSpc>
              <a:spcBef>
                <a:spcPts val="0"/>
              </a:spcBef>
              <a:spcAft>
                <a:spcPts val="0"/>
              </a:spcAft>
              <a:buSzPts val="1000"/>
              <a:buChar char="•"/>
            </a:pPr>
            <a:r>
              <a:rPr lang="en-GB" sz="1200" dirty="0">
                <a:latin typeface="+mj-lt"/>
              </a:rPr>
              <a:t>Are a form of retrieval practice – a learning approach that emphasizes recalling rather than encoding information.</a:t>
            </a:r>
            <a:endParaRPr sz="1200" dirty="0">
              <a:latin typeface="+mj-lt"/>
            </a:endParaRPr>
          </a:p>
        </p:txBody>
      </p:sp>
    </p:spTree>
    <p:extLst>
      <p:ext uri="{BB962C8B-B14F-4D97-AF65-F5344CB8AC3E}">
        <p14:creationId xmlns:p14="http://schemas.microsoft.com/office/powerpoint/2010/main" val="2591767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prstGeom prst="rect">
            <a:avLst/>
          </a:prstGeom>
        </p:spPr>
        <p:txBody>
          <a:bodyPr spcFirstLastPara="1" wrap="square" lIns="48600" tIns="24300" rIns="48600" bIns="24300" anchor="ctr" anchorCtr="0">
            <a:normAutofit fontScale="90000"/>
          </a:bodyPr>
          <a:lstStyle/>
          <a:p>
            <a:pPr marL="0" lvl="0" indent="0" algn="l" rtl="0">
              <a:spcBef>
                <a:spcPts val="0"/>
              </a:spcBef>
              <a:spcAft>
                <a:spcPts val="0"/>
              </a:spcAft>
              <a:buNone/>
            </a:pPr>
            <a:r>
              <a:rPr lang="en-GB" dirty="0"/>
              <a:t>Understanding your child’s Autumn report</a:t>
            </a:r>
            <a:endParaRPr dirty="0"/>
          </a:p>
        </p:txBody>
      </p:sp>
      <p:sp>
        <p:nvSpPr>
          <p:cNvPr id="2" name="Text Placeholder 1">
            <a:extLst>
              <a:ext uri="{FF2B5EF4-FFF2-40B4-BE49-F238E27FC236}">
                <a16:creationId xmlns:a16="http://schemas.microsoft.com/office/drawing/2014/main" id="{3B2E9C52-F281-4DC5-97B4-D16DE797D166}"/>
              </a:ext>
            </a:extLst>
          </p:cNvPr>
          <p:cNvSpPr>
            <a:spLocks noGrp="1"/>
          </p:cNvSpPr>
          <p:nvPr>
            <p:ph type="body" idx="1"/>
          </p:nvPr>
        </p:nvSpPr>
        <p:spPr/>
        <p:txBody>
          <a:bodyPr/>
          <a:lstStyle/>
          <a:p>
            <a:pPr marL="165100" indent="0">
              <a:buNone/>
            </a:pPr>
            <a:r>
              <a:rPr lang="en-GB" sz="1200" dirty="0">
                <a:latin typeface="+mj-lt"/>
              </a:rPr>
              <a:t>The report contains information as follows:</a:t>
            </a:r>
          </a:p>
          <a:p>
            <a:r>
              <a:rPr lang="en-GB" sz="1200" dirty="0">
                <a:latin typeface="+mj-lt"/>
              </a:rPr>
              <a:t>Attendance and late to registration. </a:t>
            </a:r>
            <a:endParaRPr lang="en-GB" sz="1200" dirty="0">
              <a:latin typeface="+mj-lt"/>
              <a:cs typeface="Arial"/>
            </a:endParaRPr>
          </a:p>
          <a:p>
            <a:r>
              <a:rPr lang="en-GB" sz="1200" dirty="0">
                <a:latin typeface="+mj-lt"/>
              </a:rPr>
              <a:t>Reading age indicator </a:t>
            </a:r>
            <a:endParaRPr lang="en-GB" sz="1200" dirty="0">
              <a:latin typeface="+mj-lt"/>
              <a:cs typeface="Arial"/>
            </a:endParaRPr>
          </a:p>
          <a:p>
            <a:r>
              <a:rPr lang="en-GB" sz="1200" dirty="0">
                <a:latin typeface="+mj-lt"/>
              </a:rPr>
              <a:t>Reading lesson summary</a:t>
            </a:r>
            <a:endParaRPr lang="en-GB" sz="1200" dirty="0">
              <a:latin typeface="+mj-lt"/>
              <a:cs typeface="Arial"/>
            </a:endParaRPr>
          </a:p>
          <a:p>
            <a:r>
              <a:rPr lang="en-GB" sz="1200" dirty="0">
                <a:latin typeface="+mj-lt"/>
              </a:rPr>
              <a:t>Personal Development summary</a:t>
            </a:r>
            <a:endParaRPr lang="en-GB" sz="1200" dirty="0">
              <a:latin typeface="+mj-lt"/>
              <a:cs typeface="Arial"/>
            </a:endParaRPr>
          </a:p>
          <a:p>
            <a:r>
              <a:rPr lang="en-GB" sz="1200" dirty="0">
                <a:latin typeface="+mj-lt"/>
              </a:rPr>
              <a:t>Subject information including:</a:t>
            </a:r>
            <a:endParaRPr lang="en-GB" sz="1200" dirty="0">
              <a:latin typeface="+mj-lt"/>
              <a:cs typeface="Arial"/>
            </a:endParaRPr>
          </a:p>
          <a:p>
            <a:pPr lvl="1"/>
            <a:r>
              <a:rPr lang="en-GB" sz="1200" dirty="0">
                <a:latin typeface="+mj-lt"/>
              </a:rPr>
              <a:t>Subject </a:t>
            </a:r>
            <a:endParaRPr lang="en-GB" sz="1200" dirty="0">
              <a:latin typeface="+mj-lt"/>
              <a:cs typeface="Arial"/>
            </a:endParaRPr>
          </a:p>
          <a:p>
            <a:pPr lvl="1">
              <a:buClr>
                <a:srgbClr val="000000"/>
              </a:buClr>
            </a:pPr>
            <a:r>
              <a:rPr lang="en-GB" sz="1200" dirty="0">
                <a:latin typeface="+mj-lt"/>
              </a:rPr>
              <a:t>Teacher name</a:t>
            </a:r>
            <a:endParaRPr lang="en-GB" sz="1200" dirty="0">
              <a:latin typeface="+mj-lt"/>
              <a:cs typeface="Arial"/>
            </a:endParaRPr>
          </a:p>
          <a:p>
            <a:pPr lvl="1"/>
            <a:r>
              <a:rPr lang="en-GB" sz="1200" dirty="0">
                <a:latin typeface="+mj-lt"/>
              </a:rPr>
              <a:t>Attitude to learning score 1-4</a:t>
            </a:r>
            <a:endParaRPr lang="en-GB" sz="1200" dirty="0">
              <a:latin typeface="+mj-lt"/>
              <a:cs typeface="Arial"/>
            </a:endParaRPr>
          </a:p>
          <a:p>
            <a:pPr lvl="1"/>
            <a:r>
              <a:rPr lang="en-GB" sz="1200" dirty="0">
                <a:latin typeface="+mj-lt"/>
              </a:rPr>
              <a:t>Effort score 1-4</a:t>
            </a:r>
            <a:endParaRPr lang="en-GB" sz="1200" dirty="0">
              <a:latin typeface="+mj-lt"/>
              <a:cs typeface="Arial" panose="020B0604020202020204"/>
            </a:endParaRPr>
          </a:p>
          <a:p>
            <a:pPr lvl="1"/>
            <a:r>
              <a:rPr lang="en-GB" sz="1200" dirty="0">
                <a:latin typeface="+mj-lt"/>
              </a:rPr>
              <a:t>Homework score 1-4</a:t>
            </a:r>
            <a:endParaRPr lang="en-GB" sz="1200" dirty="0">
              <a:latin typeface="+mj-lt"/>
              <a:cs typeface="Arial" panose="020B0604020202020204"/>
            </a:endParaRPr>
          </a:p>
          <a:p>
            <a:pPr marL="165100" indent="0">
              <a:buNone/>
            </a:pPr>
            <a:endParaRPr lang="en-GB" dirty="0">
              <a:latin typeface="+mj-lt"/>
            </a:endParaRPr>
          </a:p>
          <a:p>
            <a:pPr marL="165100" indent="0">
              <a:buNone/>
            </a:pPr>
            <a:r>
              <a:rPr lang="en-GB" sz="1200" dirty="0">
                <a:latin typeface="+mj-lt"/>
              </a:rPr>
              <a:t>More information about the scoring scale 1-4 are contained in this booklet and the accompanying letter. </a:t>
            </a:r>
            <a:endParaRPr lang="en-GB" sz="1200" dirty="0">
              <a:latin typeface="+mj-lt"/>
              <a:cs typeface="Arial"/>
            </a:endParaRPr>
          </a:p>
          <a:p>
            <a:pPr lvl="1"/>
            <a:endParaRPr lang="en-GB" dirty="0"/>
          </a:p>
          <a:p>
            <a:pPr marL="622300" lvl="1" indent="0">
              <a:buNone/>
            </a:pPr>
            <a:r>
              <a:rPr lang="en-GB" sz="1000" dirty="0"/>
              <a:t>	</a:t>
            </a:r>
            <a:endParaRPr lang="en-GB" sz="1000" dirty="0">
              <a:cs typeface="Times New Roman"/>
            </a:endParaRPr>
          </a:p>
        </p:txBody>
      </p:sp>
    </p:spTree>
    <p:extLst>
      <p:ext uri="{BB962C8B-B14F-4D97-AF65-F5344CB8AC3E}">
        <p14:creationId xmlns:p14="http://schemas.microsoft.com/office/powerpoint/2010/main" val="4036624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4" name="Google Shape;73;p13">
            <a:extLst>
              <a:ext uri="{FF2B5EF4-FFF2-40B4-BE49-F238E27FC236}">
                <a16:creationId xmlns:a16="http://schemas.microsoft.com/office/drawing/2014/main" id="{B522A809-3563-8A20-1706-E4E5CF301F71}"/>
              </a:ext>
            </a:extLst>
          </p:cNvPr>
          <p:cNvSpPr txBox="1">
            <a:spLocks noGrp="1"/>
          </p:cNvSpPr>
          <p:nvPr>
            <p:ph type="title"/>
          </p:nvPr>
        </p:nvSpPr>
        <p:spPr>
          <a:xfrm>
            <a:off x="749872" y="186372"/>
            <a:ext cx="4502793" cy="789300"/>
          </a:xfrm>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dirty="0"/>
              <a:t>ATL Scale</a:t>
            </a:r>
          </a:p>
        </p:txBody>
      </p:sp>
      <p:graphicFrame>
        <p:nvGraphicFramePr>
          <p:cNvPr id="5" name="Table 6">
            <a:extLst>
              <a:ext uri="{FF2B5EF4-FFF2-40B4-BE49-F238E27FC236}">
                <a16:creationId xmlns:a16="http://schemas.microsoft.com/office/drawing/2014/main" id="{A85C701F-3278-6282-F2A2-78D121495173}"/>
              </a:ext>
            </a:extLst>
          </p:cNvPr>
          <p:cNvGraphicFramePr>
            <a:graphicFrameLocks noGrp="1"/>
          </p:cNvGraphicFramePr>
          <p:nvPr>
            <p:extLst>
              <p:ext uri="{D42A27DB-BD31-4B8C-83A1-F6EECF244321}">
                <p14:modId xmlns:p14="http://schemas.microsoft.com/office/powerpoint/2010/main" val="1663140978"/>
              </p:ext>
            </p:extLst>
          </p:nvPr>
        </p:nvGraphicFramePr>
        <p:xfrm>
          <a:off x="838795" y="750978"/>
          <a:ext cx="4256967" cy="6092010"/>
        </p:xfrm>
        <a:graphic>
          <a:graphicData uri="http://schemas.openxmlformats.org/drawingml/2006/table">
            <a:tbl>
              <a:tblPr firstRow="1" bandRow="1">
                <a:tableStyleId>{9828732B-32B9-41A6-9694-54D75B4E457C}</a:tableStyleId>
              </a:tblPr>
              <a:tblGrid>
                <a:gridCol w="651361">
                  <a:extLst>
                    <a:ext uri="{9D8B030D-6E8A-4147-A177-3AD203B41FA5}">
                      <a16:colId xmlns:a16="http://schemas.microsoft.com/office/drawing/2014/main" val="785667814"/>
                    </a:ext>
                  </a:extLst>
                </a:gridCol>
                <a:gridCol w="3605606">
                  <a:extLst>
                    <a:ext uri="{9D8B030D-6E8A-4147-A177-3AD203B41FA5}">
                      <a16:colId xmlns:a16="http://schemas.microsoft.com/office/drawing/2014/main" val="1295743945"/>
                    </a:ext>
                  </a:extLst>
                </a:gridCol>
              </a:tblGrid>
              <a:tr h="361770">
                <a:tc>
                  <a:txBody>
                    <a:bodyPr/>
                    <a:lstStyle/>
                    <a:p>
                      <a:endParaRPr lang="en-US"/>
                    </a:p>
                  </a:txBody>
                  <a:tcPr>
                    <a:lnL w="12700">
                      <a:solidFill>
                        <a:schemeClr val="tx1"/>
                      </a:solidFill>
                    </a:lnL>
                    <a:lnR w="12700">
                      <a:solidFill>
                        <a:schemeClr val="tx1"/>
                      </a:solidFill>
                    </a:lnR>
                    <a:lnT w="12700">
                      <a:solidFill>
                        <a:schemeClr val="tx1"/>
                      </a:solidFill>
                    </a:lnT>
                    <a:lnB w="12700">
                      <a:solidFill>
                        <a:schemeClr val="tx1"/>
                      </a:solidFill>
                    </a:lnB>
                    <a:solidFill>
                      <a:srgbClr val="D6B2F4"/>
                    </a:solidFill>
                  </a:tcPr>
                </a:tc>
                <a:tc>
                  <a:txBody>
                    <a:bodyPr/>
                    <a:lstStyle/>
                    <a:p>
                      <a:pPr lvl="0" algn="ctr">
                        <a:lnSpc>
                          <a:spcPct val="100000"/>
                        </a:lnSpc>
                        <a:spcBef>
                          <a:spcPts val="0"/>
                        </a:spcBef>
                        <a:spcAft>
                          <a:spcPts val="0"/>
                        </a:spcAft>
                        <a:buNone/>
                      </a:pPr>
                      <a:r>
                        <a:rPr lang="en-GB" sz="1100" b="1" i="0" u="none" strike="noStrike" noProof="0" dirty="0">
                          <a:solidFill>
                            <a:srgbClr val="FFFFFF"/>
                          </a:solidFill>
                          <a:latin typeface="Arial"/>
                        </a:rPr>
                        <a:t>Attitude to Learning</a:t>
                      </a:r>
                      <a:endParaRPr lang="en-US" sz="1100" b="0" i="0" u="none" strike="noStrike" noProof="0" dirty="0">
                        <a:solidFill>
                          <a:srgbClr val="FFFFFF"/>
                        </a:solidFill>
                        <a:latin typeface="Arial"/>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D6B2F4"/>
                    </a:solidFill>
                  </a:tcPr>
                </a:tc>
                <a:extLst>
                  <a:ext uri="{0D108BD9-81ED-4DB2-BD59-A6C34878D82A}">
                    <a16:rowId xmlns:a16="http://schemas.microsoft.com/office/drawing/2014/main" val="3795327737"/>
                  </a:ext>
                </a:extLst>
              </a:tr>
              <a:tr h="1053987">
                <a:tc>
                  <a:txBody>
                    <a:bodyPr/>
                    <a:lstStyle/>
                    <a:p>
                      <a:pPr lvl="0" algn="ctr">
                        <a:buNone/>
                      </a:pPr>
                      <a:r>
                        <a:rPr lang="en-GB" sz="1600" b="1" i="0" u="none" strike="noStrike" noProof="0" dirty="0">
                          <a:solidFill>
                            <a:srgbClr val="222222"/>
                          </a:solidFill>
                          <a:latin typeface="Arial"/>
                        </a:rPr>
                        <a:t>1</a:t>
                      </a:r>
                      <a:endParaRPr lang="en-US" dirty="0"/>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lvl="0" indent="0" algn="l">
                        <a:lnSpc>
                          <a:spcPct val="100000"/>
                        </a:lnSpc>
                        <a:spcBef>
                          <a:spcPts val="0"/>
                        </a:spcBef>
                        <a:spcAft>
                          <a:spcPts val="0"/>
                        </a:spcAft>
                        <a:buNone/>
                      </a:pPr>
                      <a:r>
                        <a:rPr lang="en-GB" sz="1100" b="0" i="0" u="none" strike="noStrike" noProof="0" dirty="0">
                          <a:solidFill>
                            <a:srgbClr val="222222"/>
                          </a:solidFill>
                          <a:latin typeface="Arial"/>
                        </a:rPr>
                        <a:t>This pupil..</a:t>
                      </a:r>
                      <a:endParaRPr lang="en-US" sz="1100" b="0" i="0" u="none" strike="noStrike" noProof="0">
                        <a:solidFill>
                          <a:srgbClr val="222222"/>
                        </a:solidFill>
                        <a:latin typeface="Arial"/>
                      </a:endParaRPr>
                    </a:p>
                    <a:p>
                      <a:pPr marL="596900" lvl="0" indent="-228600" algn="l">
                        <a:lnSpc>
                          <a:spcPct val="100000"/>
                        </a:lnSpc>
                        <a:spcBef>
                          <a:spcPts val="0"/>
                        </a:spcBef>
                        <a:spcAft>
                          <a:spcPts val="0"/>
                        </a:spcAft>
                        <a:buNone/>
                      </a:pPr>
                      <a:r>
                        <a:rPr lang="en-GB" sz="1100" b="0" i="0" u="none" strike="noStrike" noProof="0" dirty="0">
                          <a:solidFill>
                            <a:srgbClr val="222222"/>
                          </a:solidFill>
                          <a:latin typeface="Arial"/>
                        </a:rPr>
                        <a:t>·Has an extremely positive attitude to learning. </a:t>
                      </a:r>
                      <a:endParaRPr lang="en-US" sz="1100" b="0" i="0" u="none" strike="noStrike" noProof="0">
                        <a:solidFill>
                          <a:srgbClr val="222222"/>
                        </a:solidFill>
                        <a:latin typeface="Arial"/>
                      </a:endParaRPr>
                    </a:p>
                    <a:p>
                      <a:pPr marL="596900" lvl="0" indent="-228600" algn="l">
                        <a:lnSpc>
                          <a:spcPct val="100000"/>
                        </a:lnSpc>
                        <a:spcBef>
                          <a:spcPts val="0"/>
                        </a:spcBef>
                        <a:spcAft>
                          <a:spcPts val="0"/>
                        </a:spcAft>
                        <a:buNone/>
                      </a:pPr>
                      <a:r>
                        <a:rPr lang="en-GB" sz="1100" b="0" i="0" u="none" strike="noStrike" noProof="0" dirty="0">
                          <a:solidFill>
                            <a:srgbClr val="222222"/>
                          </a:solidFill>
                          <a:latin typeface="Arial"/>
                        </a:rPr>
                        <a:t>·Shows exemplary behaviour for learning and respect for others. </a:t>
                      </a:r>
                      <a:endParaRPr lang="en-GB" sz="1100"/>
                    </a:p>
                    <a:p>
                      <a:pPr marL="596900" lvl="0" indent="-228600" algn="l">
                        <a:lnSpc>
                          <a:spcPct val="100000"/>
                        </a:lnSpc>
                        <a:spcBef>
                          <a:spcPts val="0"/>
                        </a:spcBef>
                        <a:spcAft>
                          <a:spcPts val="0"/>
                        </a:spcAft>
                        <a:buNone/>
                      </a:pPr>
                      <a:r>
                        <a:rPr lang="en-GB" sz="1100" b="0" i="0" u="none" strike="noStrike" noProof="0" dirty="0">
                          <a:solidFill>
                            <a:srgbClr val="222222"/>
                          </a:solidFill>
                          <a:latin typeface="Arial"/>
                        </a:rPr>
                        <a:t>·Demonstrates consistently high levels of concentration.</a:t>
                      </a:r>
                      <a:endParaRPr lang="en-GB" sz="1100"/>
                    </a:p>
                    <a:p>
                      <a:pPr marL="596900" lvl="0" indent="-228600" algn="l">
                        <a:lnSpc>
                          <a:spcPct val="100000"/>
                        </a:lnSpc>
                        <a:spcBef>
                          <a:spcPts val="0"/>
                        </a:spcBef>
                        <a:spcAft>
                          <a:spcPts val="0"/>
                        </a:spcAft>
                        <a:buNone/>
                      </a:pPr>
                      <a:r>
                        <a:rPr lang="en-GB" sz="1100" b="0" i="0" u="none" strike="noStrike" noProof="0" dirty="0">
                          <a:solidFill>
                            <a:srgbClr val="222222"/>
                          </a:solidFill>
                          <a:latin typeface="Arial"/>
                        </a:rPr>
                        <a:t>·Demonstrates a real determination to learn. </a:t>
                      </a:r>
                      <a:endParaRPr lang="en-GB" sz="1100"/>
                    </a:p>
                    <a:p>
                      <a:pPr lvl="0">
                        <a:buNone/>
                      </a:pPr>
                      <a:endParaRPr lang="en-US" sz="1100" dirty="0"/>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980044405"/>
                  </a:ext>
                </a:extLst>
              </a:tr>
              <a:tr h="1053987">
                <a:tc>
                  <a:txBody>
                    <a:bodyPr/>
                    <a:lstStyle/>
                    <a:p>
                      <a:pPr lvl="0" algn="ctr">
                        <a:lnSpc>
                          <a:spcPct val="100000"/>
                        </a:lnSpc>
                        <a:spcBef>
                          <a:spcPts val="0"/>
                        </a:spcBef>
                        <a:spcAft>
                          <a:spcPts val="0"/>
                        </a:spcAft>
                        <a:buNone/>
                      </a:pPr>
                      <a:r>
                        <a:rPr lang="en-GB" sz="1600" b="1" i="0" u="none" strike="noStrike" kern="1200" noProof="0" dirty="0">
                          <a:solidFill>
                            <a:srgbClr val="222222"/>
                          </a:solidFill>
                          <a:latin typeface="Arial"/>
                          <a:cs typeface="Arial"/>
                        </a:rPr>
                        <a:t>2</a:t>
                      </a:r>
                      <a:endParaRPr lang="en-US" sz="1600" b="1" i="0" u="none" strike="noStrike" kern="1200" noProof="0" dirty="0">
                        <a:solidFill>
                          <a:srgbClr val="222222"/>
                        </a:solidFill>
                        <a:latin typeface="Arial"/>
                        <a:cs typeface="Arial"/>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lvl="0" indent="0" algn="l">
                        <a:lnSpc>
                          <a:spcPct val="100000"/>
                        </a:lnSpc>
                        <a:spcBef>
                          <a:spcPts val="0"/>
                        </a:spcBef>
                        <a:spcAft>
                          <a:spcPts val="0"/>
                        </a:spcAft>
                        <a:buNone/>
                      </a:pPr>
                      <a:r>
                        <a:rPr lang="en-GB" sz="1100" b="0" i="0" u="none" strike="noStrike" noProof="0" dirty="0">
                          <a:solidFill>
                            <a:srgbClr val="222222"/>
                          </a:solidFill>
                          <a:latin typeface="Arial"/>
                        </a:rPr>
                        <a:t>This pupil..</a:t>
                      </a:r>
                      <a:endParaRPr lang="en-US" sz="1100" b="0" i="0" u="none" strike="noStrike" noProof="0">
                        <a:solidFill>
                          <a:srgbClr val="222222"/>
                        </a:solidFill>
                        <a:latin typeface="Arial"/>
                      </a:endParaRPr>
                    </a:p>
                    <a:p>
                      <a:pPr marL="596900" lvl="0" indent="-228600" algn="l">
                        <a:lnSpc>
                          <a:spcPct val="100000"/>
                        </a:lnSpc>
                        <a:spcBef>
                          <a:spcPts val="0"/>
                        </a:spcBef>
                        <a:spcAft>
                          <a:spcPts val="0"/>
                        </a:spcAft>
                        <a:buNone/>
                      </a:pPr>
                      <a:r>
                        <a:rPr lang="en-GB" sz="1100" b="0" i="0" u="none" strike="noStrike" noProof="0" dirty="0">
                          <a:solidFill>
                            <a:srgbClr val="222222"/>
                          </a:solidFill>
                          <a:latin typeface="Arial"/>
                        </a:rPr>
                        <a:t>·Has a positive attitude to learning. </a:t>
                      </a:r>
                      <a:endParaRPr lang="en-US" sz="1100" b="0" i="0" u="none" strike="noStrike" noProof="0">
                        <a:solidFill>
                          <a:srgbClr val="222222"/>
                        </a:solidFill>
                        <a:latin typeface="Arial"/>
                      </a:endParaRPr>
                    </a:p>
                    <a:p>
                      <a:pPr marL="596900" lvl="0" indent="-228600" algn="l">
                        <a:lnSpc>
                          <a:spcPct val="100000"/>
                        </a:lnSpc>
                        <a:spcBef>
                          <a:spcPts val="0"/>
                        </a:spcBef>
                        <a:spcAft>
                          <a:spcPts val="0"/>
                        </a:spcAft>
                        <a:buNone/>
                      </a:pPr>
                      <a:r>
                        <a:rPr lang="en-GB" sz="1100" b="0" i="0" u="none" strike="noStrike" noProof="0" dirty="0">
                          <a:solidFill>
                            <a:srgbClr val="222222"/>
                          </a:solidFill>
                          <a:latin typeface="Arial"/>
                        </a:rPr>
                        <a:t>·Shows good behaviour for learning and respect for others. </a:t>
                      </a:r>
                      <a:endParaRPr lang="en-US" sz="1100" b="0" i="0" u="none" strike="noStrike" noProof="0">
                        <a:solidFill>
                          <a:srgbClr val="222222"/>
                        </a:solidFill>
                        <a:latin typeface="Arial"/>
                      </a:endParaRPr>
                    </a:p>
                    <a:p>
                      <a:pPr marL="596900" lvl="0" indent="-228600" algn="l">
                        <a:lnSpc>
                          <a:spcPct val="100000"/>
                        </a:lnSpc>
                        <a:spcBef>
                          <a:spcPts val="0"/>
                        </a:spcBef>
                        <a:spcAft>
                          <a:spcPts val="0"/>
                        </a:spcAft>
                        <a:buNone/>
                      </a:pPr>
                      <a:r>
                        <a:rPr lang="en-GB" sz="1100" b="0" i="0" u="none" strike="noStrike" noProof="0" dirty="0">
                          <a:solidFill>
                            <a:srgbClr val="222222"/>
                          </a:solidFill>
                          <a:latin typeface="Arial"/>
                        </a:rPr>
                        <a:t>·Demonstrates high levels of concentration.</a:t>
                      </a:r>
                      <a:endParaRPr lang="en-US" sz="1100" b="0" i="0" u="none" strike="noStrike" noProof="0">
                        <a:solidFill>
                          <a:srgbClr val="222222"/>
                        </a:solidFill>
                        <a:latin typeface="Arial"/>
                      </a:endParaRPr>
                    </a:p>
                    <a:p>
                      <a:pPr marL="596900" lvl="0" indent="-228600" algn="l">
                        <a:lnSpc>
                          <a:spcPct val="100000"/>
                        </a:lnSpc>
                        <a:spcBef>
                          <a:spcPts val="0"/>
                        </a:spcBef>
                        <a:spcAft>
                          <a:spcPts val="0"/>
                        </a:spcAft>
                        <a:buNone/>
                      </a:pPr>
                      <a:r>
                        <a:rPr lang="en-GB" sz="1100" b="0" i="0" u="none" strike="noStrike" noProof="0" dirty="0">
                          <a:solidFill>
                            <a:srgbClr val="222222"/>
                          </a:solidFill>
                          <a:latin typeface="Arial"/>
                        </a:rPr>
                        <a:t>·Demonstrates a determination to learn. </a:t>
                      </a:r>
                      <a:endParaRPr lang="en-US" sz="1100" b="0" i="0" u="none" strike="noStrike" noProof="0">
                        <a:solidFill>
                          <a:srgbClr val="222222"/>
                        </a:solidFill>
                        <a:latin typeface="Arial"/>
                      </a:endParaRPr>
                    </a:p>
                    <a:p>
                      <a:pPr marL="596900" lvl="0" indent="-228600" algn="l">
                        <a:lnSpc>
                          <a:spcPct val="100000"/>
                        </a:lnSpc>
                        <a:spcBef>
                          <a:spcPts val="0"/>
                        </a:spcBef>
                        <a:spcAft>
                          <a:spcPts val="0"/>
                        </a:spcAft>
                        <a:buNone/>
                      </a:pPr>
                      <a:endParaRPr lang="en-GB" sz="1100" b="0" i="0" u="none" strike="noStrike" noProof="0" dirty="0">
                        <a:solidFill>
                          <a:srgbClr val="000000"/>
                        </a:solidFill>
                        <a:latin typeface="Arial"/>
                      </a:endParaRPr>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396086372"/>
                  </a:ext>
                </a:extLst>
              </a:tr>
              <a:tr h="1053987">
                <a:tc>
                  <a:txBody>
                    <a:bodyPr/>
                    <a:lstStyle/>
                    <a:p>
                      <a:pPr algn="ctr"/>
                      <a:r>
                        <a:rPr lang="en-US" sz="1600" b="1" i="0" u="none" strike="noStrike" kern="1200" dirty="0">
                          <a:solidFill>
                            <a:srgbClr val="222222"/>
                          </a:solidFill>
                          <a:latin typeface="Arial"/>
                          <a:cs typeface="Arial"/>
                        </a:rPr>
                        <a:t>3</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lvl="0" indent="0" algn="l">
                        <a:lnSpc>
                          <a:spcPct val="100000"/>
                        </a:lnSpc>
                        <a:spcBef>
                          <a:spcPts val="0"/>
                        </a:spcBef>
                        <a:spcAft>
                          <a:spcPts val="0"/>
                        </a:spcAft>
                        <a:buNone/>
                      </a:pPr>
                      <a:r>
                        <a:rPr lang="en-GB" sz="1100" b="0" i="0" u="none" strike="noStrike" noProof="0" dirty="0">
                          <a:solidFill>
                            <a:srgbClr val="222222"/>
                          </a:solidFill>
                          <a:latin typeface="Arial"/>
                        </a:rPr>
                        <a:t>This pupil..</a:t>
                      </a:r>
                      <a:endParaRPr lang="en-US" sz="1100" b="0" i="0" u="none" strike="noStrike" noProof="0">
                        <a:solidFill>
                          <a:srgbClr val="222222"/>
                        </a:solidFill>
                        <a:latin typeface="Arial"/>
                      </a:endParaRPr>
                    </a:p>
                    <a:p>
                      <a:pPr marL="596900" lvl="0" indent="-228600" algn="l">
                        <a:lnSpc>
                          <a:spcPct val="100000"/>
                        </a:lnSpc>
                        <a:spcBef>
                          <a:spcPts val="0"/>
                        </a:spcBef>
                        <a:spcAft>
                          <a:spcPts val="0"/>
                        </a:spcAft>
                        <a:buNone/>
                      </a:pPr>
                      <a:r>
                        <a:rPr lang="en-GB" sz="1100" b="0" i="0" u="none" strike="noStrike" noProof="0" dirty="0">
                          <a:solidFill>
                            <a:srgbClr val="222222"/>
                          </a:solidFill>
                          <a:latin typeface="Arial"/>
                        </a:rPr>
                        <a:t>·Has a poor attitude to learning at times. </a:t>
                      </a:r>
                      <a:endParaRPr lang="en-US" sz="1100" b="0" i="0" u="none" strike="noStrike" noProof="0">
                        <a:solidFill>
                          <a:srgbClr val="222222"/>
                        </a:solidFill>
                        <a:latin typeface="Arial"/>
                      </a:endParaRPr>
                    </a:p>
                    <a:p>
                      <a:pPr marL="596900" lvl="0" indent="-228600" algn="l">
                        <a:lnSpc>
                          <a:spcPct val="100000"/>
                        </a:lnSpc>
                        <a:spcBef>
                          <a:spcPts val="0"/>
                        </a:spcBef>
                        <a:spcAft>
                          <a:spcPts val="0"/>
                        </a:spcAft>
                        <a:buNone/>
                      </a:pPr>
                      <a:r>
                        <a:rPr lang="en-GB" sz="1100" b="0" i="0" u="none" strike="noStrike" noProof="0" dirty="0">
                          <a:solidFill>
                            <a:srgbClr val="222222"/>
                          </a:solidFill>
                          <a:latin typeface="Arial"/>
                        </a:rPr>
                        <a:t>·Shows reasonable behaviour for learning and respect for others. </a:t>
                      </a:r>
                      <a:endParaRPr lang="en-US" sz="1100" b="0" i="0" u="none" strike="noStrike" noProof="0">
                        <a:solidFill>
                          <a:srgbClr val="222222"/>
                        </a:solidFill>
                        <a:latin typeface="Arial"/>
                      </a:endParaRPr>
                    </a:p>
                    <a:p>
                      <a:pPr marL="596900" lvl="0" indent="-228600" algn="l">
                        <a:lnSpc>
                          <a:spcPct val="100000"/>
                        </a:lnSpc>
                        <a:spcBef>
                          <a:spcPts val="0"/>
                        </a:spcBef>
                        <a:spcAft>
                          <a:spcPts val="0"/>
                        </a:spcAft>
                        <a:buNone/>
                      </a:pPr>
                      <a:r>
                        <a:rPr lang="en-GB" sz="1100" b="0" i="0" u="none" strike="noStrike" noProof="0" dirty="0">
                          <a:solidFill>
                            <a:srgbClr val="222222"/>
                          </a:solidFill>
                          <a:latin typeface="Arial"/>
                        </a:rPr>
                        <a:t>·Does not always have high enough levels of concentration.</a:t>
                      </a:r>
                      <a:endParaRPr lang="en-US" sz="1100" b="0" i="0" u="none" strike="noStrike" noProof="0">
                        <a:solidFill>
                          <a:srgbClr val="222222"/>
                        </a:solidFill>
                        <a:latin typeface="Arial"/>
                      </a:endParaRPr>
                    </a:p>
                    <a:p>
                      <a:pPr marL="596900" lvl="0" indent="-228600" algn="l">
                        <a:lnSpc>
                          <a:spcPct val="100000"/>
                        </a:lnSpc>
                        <a:spcBef>
                          <a:spcPts val="0"/>
                        </a:spcBef>
                        <a:spcAft>
                          <a:spcPts val="0"/>
                        </a:spcAft>
                        <a:buNone/>
                      </a:pPr>
                      <a:r>
                        <a:rPr lang="en-GB" sz="1100" b="0" i="0" u="none" strike="noStrike" noProof="0" dirty="0">
                          <a:solidFill>
                            <a:srgbClr val="222222"/>
                          </a:solidFill>
                          <a:latin typeface="Arial"/>
                        </a:rPr>
                        <a:t>·Does not always show determination to learn. </a:t>
                      </a:r>
                      <a:endParaRPr lang="en-US" sz="1100" b="0" i="0" u="none" strike="noStrike" noProof="0">
                        <a:solidFill>
                          <a:srgbClr val="222222"/>
                        </a:solidFill>
                        <a:latin typeface="Arial"/>
                      </a:endParaRPr>
                    </a:p>
                    <a:p>
                      <a:pPr lvl="0">
                        <a:buNone/>
                      </a:pPr>
                      <a:endParaRPr lang="en-US" sz="1100" dirty="0"/>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045279990"/>
                  </a:ext>
                </a:extLst>
              </a:tr>
              <a:tr h="1053987">
                <a:tc>
                  <a:txBody>
                    <a:bodyPr/>
                    <a:lstStyle/>
                    <a:p>
                      <a:pPr algn="ctr"/>
                      <a:r>
                        <a:rPr lang="en-US" sz="1600" b="1" i="0" u="none" strike="noStrike" kern="1200" dirty="0">
                          <a:solidFill>
                            <a:srgbClr val="222222"/>
                          </a:solidFill>
                          <a:latin typeface="Arial"/>
                          <a:cs typeface="Arial"/>
                        </a:rPr>
                        <a:t>4</a:t>
                      </a: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lvl="0" indent="0" algn="l">
                        <a:lnSpc>
                          <a:spcPct val="100000"/>
                        </a:lnSpc>
                        <a:spcBef>
                          <a:spcPts val="0"/>
                        </a:spcBef>
                        <a:spcAft>
                          <a:spcPts val="0"/>
                        </a:spcAft>
                        <a:buNone/>
                      </a:pPr>
                      <a:r>
                        <a:rPr lang="en-GB" sz="1100" b="0" i="0" u="none" strike="noStrike" noProof="0" dirty="0">
                          <a:solidFill>
                            <a:srgbClr val="222222"/>
                          </a:solidFill>
                          <a:latin typeface="Arial"/>
                        </a:rPr>
                        <a:t>This pupil..</a:t>
                      </a:r>
                      <a:endParaRPr lang="en-US" sz="1100" b="0" i="0" u="none" strike="noStrike" noProof="0">
                        <a:solidFill>
                          <a:srgbClr val="222222"/>
                        </a:solidFill>
                        <a:latin typeface="Arial"/>
                      </a:endParaRPr>
                    </a:p>
                    <a:p>
                      <a:pPr marL="596900" lvl="0" indent="-228600" algn="l">
                        <a:lnSpc>
                          <a:spcPct val="100000"/>
                        </a:lnSpc>
                        <a:spcBef>
                          <a:spcPts val="0"/>
                        </a:spcBef>
                        <a:spcAft>
                          <a:spcPts val="0"/>
                        </a:spcAft>
                        <a:buNone/>
                      </a:pPr>
                      <a:r>
                        <a:rPr lang="en-GB" sz="1100" b="0" i="0" u="none" strike="noStrike" noProof="0" dirty="0">
                          <a:solidFill>
                            <a:srgbClr val="222222"/>
                          </a:solidFill>
                          <a:latin typeface="Arial"/>
                        </a:rPr>
                        <a:t>·Has a poor attitude to learning. </a:t>
                      </a:r>
                      <a:endParaRPr lang="en-US" sz="1100" b="0" i="0" u="none" strike="noStrike" noProof="0">
                        <a:solidFill>
                          <a:srgbClr val="222222"/>
                        </a:solidFill>
                        <a:latin typeface="Arial"/>
                      </a:endParaRPr>
                    </a:p>
                    <a:p>
                      <a:pPr marL="596900" lvl="0" indent="-228600" algn="l">
                        <a:lnSpc>
                          <a:spcPct val="100000"/>
                        </a:lnSpc>
                        <a:spcBef>
                          <a:spcPts val="0"/>
                        </a:spcBef>
                        <a:spcAft>
                          <a:spcPts val="0"/>
                        </a:spcAft>
                        <a:buNone/>
                      </a:pPr>
                      <a:r>
                        <a:rPr lang="en-GB" sz="1100" b="0" i="0" u="none" strike="noStrike" noProof="0" dirty="0">
                          <a:solidFill>
                            <a:srgbClr val="222222"/>
                          </a:solidFill>
                          <a:latin typeface="Arial"/>
                        </a:rPr>
                        <a:t>·Rarely shows good enough behaviour for learning and sometimes shows a lack respect for others. </a:t>
                      </a:r>
                      <a:endParaRPr lang="en-US" sz="1100" b="0" i="0" u="none" strike="noStrike" noProof="0">
                        <a:solidFill>
                          <a:srgbClr val="222222"/>
                        </a:solidFill>
                        <a:latin typeface="Arial"/>
                      </a:endParaRPr>
                    </a:p>
                    <a:p>
                      <a:pPr marL="596900" lvl="0" indent="-228600" algn="l">
                        <a:lnSpc>
                          <a:spcPct val="100000"/>
                        </a:lnSpc>
                        <a:spcBef>
                          <a:spcPts val="0"/>
                        </a:spcBef>
                        <a:spcAft>
                          <a:spcPts val="0"/>
                        </a:spcAft>
                        <a:buNone/>
                      </a:pPr>
                      <a:r>
                        <a:rPr lang="en-GB" sz="1100" b="0" i="0" u="none" strike="noStrike" noProof="0" dirty="0">
                          <a:solidFill>
                            <a:srgbClr val="222222"/>
                          </a:solidFill>
                          <a:latin typeface="Arial"/>
                        </a:rPr>
                        <a:t>·Does not demonstrate high enough levels of concentration.</a:t>
                      </a:r>
                      <a:endParaRPr lang="en-US" sz="1100" b="0" i="0" u="none" strike="noStrike" noProof="0">
                        <a:solidFill>
                          <a:srgbClr val="222222"/>
                        </a:solidFill>
                        <a:latin typeface="Arial"/>
                      </a:endParaRPr>
                    </a:p>
                    <a:p>
                      <a:pPr marL="596900" lvl="0" indent="-228600" algn="l">
                        <a:lnSpc>
                          <a:spcPct val="100000"/>
                        </a:lnSpc>
                        <a:spcBef>
                          <a:spcPts val="0"/>
                        </a:spcBef>
                        <a:spcAft>
                          <a:spcPts val="0"/>
                        </a:spcAft>
                        <a:buNone/>
                      </a:pPr>
                      <a:r>
                        <a:rPr lang="en-GB" sz="1100" b="0" i="0" u="none" strike="noStrike" noProof="0" dirty="0">
                          <a:solidFill>
                            <a:srgbClr val="222222"/>
                          </a:solidFill>
                          <a:latin typeface="Arial"/>
                        </a:rPr>
                        <a:t>·Does not demonstrate determination to learn. </a:t>
                      </a:r>
                      <a:endParaRPr lang="en-US" sz="1100" b="0" i="0" u="none" strike="noStrike" noProof="0">
                        <a:solidFill>
                          <a:srgbClr val="222222"/>
                        </a:solidFill>
                        <a:latin typeface="Arial"/>
                      </a:endParaRPr>
                    </a:p>
                    <a:p>
                      <a:pPr lvl="0">
                        <a:buNone/>
                      </a:pPr>
                      <a:endParaRPr lang="en-US" sz="1100" dirty="0"/>
                    </a:p>
                  </a:txBody>
                  <a:tcPr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446958000"/>
                  </a:ext>
                </a:extLst>
              </a:tr>
            </a:tbl>
          </a:graphicData>
        </a:graphic>
      </p:graphicFrame>
    </p:spTree>
    <p:extLst>
      <p:ext uri="{BB962C8B-B14F-4D97-AF65-F5344CB8AC3E}">
        <p14:creationId xmlns:p14="http://schemas.microsoft.com/office/powerpoint/2010/main" val="307862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4" name="Google Shape;73;p13">
            <a:extLst>
              <a:ext uri="{FF2B5EF4-FFF2-40B4-BE49-F238E27FC236}">
                <a16:creationId xmlns:a16="http://schemas.microsoft.com/office/drawing/2014/main" id="{B4913351-50F9-3EF8-F709-40E1C6E18D0D}"/>
              </a:ext>
            </a:extLst>
          </p:cNvPr>
          <p:cNvSpPr txBox="1">
            <a:spLocks noGrp="1"/>
          </p:cNvSpPr>
          <p:nvPr>
            <p:ph type="title"/>
          </p:nvPr>
        </p:nvSpPr>
        <p:spPr>
          <a:xfrm>
            <a:off x="739302" y="186372"/>
            <a:ext cx="4513364" cy="789300"/>
          </a:xfrm>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Effort Scale</a:t>
            </a:r>
            <a:endParaRPr/>
          </a:p>
        </p:txBody>
      </p:sp>
      <p:graphicFrame>
        <p:nvGraphicFramePr>
          <p:cNvPr id="5" name="Table 4">
            <a:extLst>
              <a:ext uri="{FF2B5EF4-FFF2-40B4-BE49-F238E27FC236}">
                <a16:creationId xmlns:a16="http://schemas.microsoft.com/office/drawing/2014/main" id="{08AF1E99-A429-1E58-FF66-EFC6222BA70C}"/>
              </a:ext>
            </a:extLst>
          </p:cNvPr>
          <p:cNvGraphicFramePr>
            <a:graphicFrameLocks noGrp="1"/>
          </p:cNvGraphicFramePr>
          <p:nvPr>
            <p:extLst>
              <p:ext uri="{D42A27DB-BD31-4B8C-83A1-F6EECF244321}">
                <p14:modId xmlns:p14="http://schemas.microsoft.com/office/powerpoint/2010/main" val="2363059450"/>
              </p:ext>
            </p:extLst>
          </p:nvPr>
        </p:nvGraphicFramePr>
        <p:xfrm>
          <a:off x="777875" y="810301"/>
          <a:ext cx="4290236" cy="6174153"/>
        </p:xfrm>
        <a:graphic>
          <a:graphicData uri="http://schemas.openxmlformats.org/drawingml/2006/table">
            <a:tbl>
              <a:tblPr/>
              <a:tblGrid>
                <a:gridCol w="417232">
                  <a:extLst>
                    <a:ext uri="{9D8B030D-6E8A-4147-A177-3AD203B41FA5}">
                      <a16:colId xmlns:a16="http://schemas.microsoft.com/office/drawing/2014/main" val="1687092478"/>
                    </a:ext>
                  </a:extLst>
                </a:gridCol>
                <a:gridCol w="3873004">
                  <a:extLst>
                    <a:ext uri="{9D8B030D-6E8A-4147-A177-3AD203B41FA5}">
                      <a16:colId xmlns:a16="http://schemas.microsoft.com/office/drawing/2014/main" val="1174444488"/>
                    </a:ext>
                  </a:extLst>
                </a:gridCol>
              </a:tblGrid>
              <a:tr h="313669">
                <a:tc>
                  <a:txBody>
                    <a:bodyPr/>
                    <a:lstStyle/>
                    <a:p>
                      <a:pPr algn="ctr" fontAlgn="auto"/>
                      <a:r>
                        <a:rPr lang="en-US" sz="900" b="1" i="0">
                          <a:solidFill>
                            <a:srgbClr val="FFFFFF"/>
                          </a:solidFill>
                          <a:effectLst/>
                          <a:latin typeface="Arial" panose="020B0604020202020204" pitchFamily="34" charset="0"/>
                        </a:rPr>
                        <a:t>​</a:t>
                      </a:r>
                    </a:p>
                  </a:txBody>
                  <a:tcPr marL="84899" marR="84899" marT="42450" marB="424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D6B2F4"/>
                    </a:solidFill>
                  </a:tcPr>
                </a:tc>
                <a:tc>
                  <a:txBody>
                    <a:bodyPr/>
                    <a:lstStyle/>
                    <a:p>
                      <a:pPr algn="ctr" fontAlgn="base"/>
                      <a:r>
                        <a:rPr lang="en-GB" sz="900" b="1" i="0">
                          <a:solidFill>
                            <a:srgbClr val="FFFFFF"/>
                          </a:solidFill>
                          <a:effectLst/>
                          <a:latin typeface="Arial" panose="020B0604020202020204" pitchFamily="34" charset="0"/>
                        </a:rPr>
                        <a:t>Effort</a:t>
                      </a:r>
                      <a:r>
                        <a:rPr lang="en-GB" sz="900" b="0" i="0">
                          <a:solidFill>
                            <a:srgbClr val="FFFFFF"/>
                          </a:solidFill>
                          <a:effectLst/>
                          <a:latin typeface="Arial" panose="020B0604020202020204" pitchFamily="34" charset="0"/>
                        </a:rPr>
                        <a:t>​</a:t>
                      </a:r>
                      <a:endParaRPr lang="en-GB" sz="700" b="0" i="0">
                        <a:solidFill>
                          <a:srgbClr val="000000"/>
                        </a:solidFill>
                        <a:effectLst/>
                      </a:endParaRPr>
                    </a:p>
                  </a:txBody>
                  <a:tcPr marL="84899" marR="84899" marT="42450" marB="424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D6B2F4"/>
                    </a:solidFill>
                  </a:tcPr>
                </a:tc>
                <a:extLst>
                  <a:ext uri="{0D108BD9-81ED-4DB2-BD59-A6C34878D82A}">
                    <a16:rowId xmlns:a16="http://schemas.microsoft.com/office/drawing/2014/main" val="2018493931"/>
                  </a:ext>
                </a:extLst>
              </a:tr>
              <a:tr h="1509712">
                <a:tc>
                  <a:txBody>
                    <a:bodyPr/>
                    <a:lstStyle/>
                    <a:p>
                      <a:pPr algn="ctr" fontAlgn="base"/>
                      <a:r>
                        <a:rPr lang="en-GB" sz="1500" b="1" i="0">
                          <a:solidFill>
                            <a:srgbClr val="222222"/>
                          </a:solidFill>
                          <a:effectLst/>
                          <a:latin typeface="Arial" panose="020B0604020202020204" pitchFamily="34" charset="0"/>
                        </a:rPr>
                        <a:t>1</a:t>
                      </a:r>
                      <a:r>
                        <a:rPr lang="en-GB" sz="1500" b="0" i="0">
                          <a:solidFill>
                            <a:srgbClr val="222222"/>
                          </a:solidFill>
                          <a:effectLst/>
                          <a:latin typeface="Arial" panose="020B0604020202020204" pitchFamily="34" charset="0"/>
                        </a:rPr>
                        <a:t>​</a:t>
                      </a:r>
                      <a:endParaRPr lang="en-GB" sz="700" b="0" i="0">
                        <a:solidFill>
                          <a:srgbClr val="000000"/>
                        </a:solidFill>
                        <a:effectLst/>
                      </a:endParaRPr>
                    </a:p>
                  </a:txBody>
                  <a:tcPr marL="84899" marR="84899" marT="42450" marB="4245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algn="l" fontAlgn="base"/>
                      <a:r>
                        <a:rPr lang="en-GB" sz="1100" b="0" i="0" dirty="0">
                          <a:solidFill>
                            <a:srgbClr val="222222"/>
                          </a:solidFill>
                          <a:effectLst/>
                          <a:latin typeface="Arial" panose="020B0604020202020204" pitchFamily="34" charset="0"/>
                        </a:rPr>
                        <a:t>This pupil..​</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·Is always well organised and arrives at lessons ready to learn​</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·Fully engages on all tasks and completes work to the best of their ability​</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·Works well with peers and makes positive contributions to the lesson​</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·Always gives their full effort to their work. ​</a:t>
                      </a:r>
                      <a:endParaRPr lang="en-GB" sz="1100" b="0" i="0" dirty="0">
                        <a:solidFill>
                          <a:srgbClr val="000000"/>
                        </a:solidFill>
                        <a:effectLst/>
                      </a:endParaRPr>
                    </a:p>
                  </a:txBody>
                  <a:tcPr marL="84899" marR="84899" marT="42450" marB="424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1893103"/>
                  </a:ext>
                </a:extLst>
              </a:tr>
              <a:tr h="1331348">
                <a:tc>
                  <a:txBody>
                    <a:bodyPr/>
                    <a:lstStyle/>
                    <a:p>
                      <a:pPr algn="ctr" fontAlgn="base"/>
                      <a:r>
                        <a:rPr lang="en-GB" sz="1500" b="1" i="0">
                          <a:solidFill>
                            <a:srgbClr val="222222"/>
                          </a:solidFill>
                          <a:effectLst/>
                          <a:latin typeface="Arial" panose="020B0604020202020204" pitchFamily="34" charset="0"/>
                        </a:rPr>
                        <a:t>2</a:t>
                      </a:r>
                      <a:r>
                        <a:rPr lang="en-GB" sz="1500" b="0" i="0">
                          <a:solidFill>
                            <a:srgbClr val="222222"/>
                          </a:solidFill>
                          <a:effectLst/>
                          <a:latin typeface="Arial" panose="020B0604020202020204" pitchFamily="34" charset="0"/>
                        </a:rPr>
                        <a:t>​</a:t>
                      </a:r>
                      <a:endParaRPr lang="en-GB" sz="700" b="0" i="0">
                        <a:solidFill>
                          <a:srgbClr val="000000"/>
                        </a:solidFill>
                        <a:effectLst/>
                      </a:endParaRPr>
                    </a:p>
                  </a:txBody>
                  <a:tcPr marL="84899" marR="84899" marT="42450" marB="4245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algn="l" fontAlgn="base"/>
                      <a:r>
                        <a:rPr lang="en-GB" sz="1100" b="0" i="0" dirty="0">
                          <a:solidFill>
                            <a:srgbClr val="222222"/>
                          </a:solidFill>
                          <a:effectLst/>
                          <a:latin typeface="Arial" panose="020B0604020202020204" pitchFamily="34" charset="0"/>
                        </a:rPr>
                        <a:t>This pupil..​</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·Is usually organised and usually arrives at lessons ready to learn​</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·Usually engages on all tasks and often completes work to the best of their ability ​</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·Contributes constructively when working with peers​</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·Usually gives their full effort to their work.​</a:t>
                      </a:r>
                      <a:endParaRPr lang="en-GB" sz="1100" b="0" i="0" dirty="0">
                        <a:solidFill>
                          <a:srgbClr val="000000"/>
                        </a:solidFill>
                        <a:effectLst/>
                      </a:endParaRPr>
                    </a:p>
                  </a:txBody>
                  <a:tcPr marL="84899" marR="84899" marT="42450" marB="424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8824574"/>
                  </a:ext>
                </a:extLst>
              </a:tr>
              <a:tr h="1509712">
                <a:tc>
                  <a:txBody>
                    <a:bodyPr/>
                    <a:lstStyle/>
                    <a:p>
                      <a:pPr algn="ctr" fontAlgn="base"/>
                      <a:r>
                        <a:rPr lang="en-GB" sz="1500" b="1" i="0">
                          <a:solidFill>
                            <a:srgbClr val="222222"/>
                          </a:solidFill>
                          <a:effectLst/>
                          <a:latin typeface="Arial" panose="020B0604020202020204" pitchFamily="34" charset="0"/>
                        </a:rPr>
                        <a:t>3</a:t>
                      </a:r>
                      <a:r>
                        <a:rPr lang="en-GB" sz="1500" b="0" i="0">
                          <a:solidFill>
                            <a:srgbClr val="222222"/>
                          </a:solidFill>
                          <a:effectLst/>
                          <a:latin typeface="Arial" panose="020B0604020202020204" pitchFamily="34" charset="0"/>
                        </a:rPr>
                        <a:t>​</a:t>
                      </a:r>
                      <a:endParaRPr lang="en-GB" sz="700" b="0" i="0">
                        <a:solidFill>
                          <a:srgbClr val="000000"/>
                        </a:solidFill>
                        <a:effectLst/>
                      </a:endParaRPr>
                    </a:p>
                  </a:txBody>
                  <a:tcPr marL="84899" marR="84899" marT="42450" marB="4245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algn="l" fontAlgn="base"/>
                      <a:r>
                        <a:rPr lang="en-GB" sz="1100" b="0" i="0" dirty="0">
                          <a:solidFill>
                            <a:srgbClr val="222222"/>
                          </a:solidFill>
                          <a:effectLst/>
                          <a:latin typeface="Arial" panose="020B0604020202020204" pitchFamily="34" charset="0"/>
                        </a:rPr>
                        <a:t>This pupil..​</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·Often fails to prepare and arrives to lessons not ready to learn​</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·Rarely engages on tasks or completes work to the best of their ability​</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·Needs encouragement to stay on task when working with peers and can distract others​</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·Only sometimes gives their full effort to their work. ​</a:t>
                      </a:r>
                      <a:endParaRPr lang="en-GB" sz="1100" b="0" i="0" dirty="0">
                        <a:solidFill>
                          <a:srgbClr val="000000"/>
                        </a:solidFill>
                        <a:effectLst/>
                      </a:endParaRPr>
                    </a:p>
                  </a:txBody>
                  <a:tcPr marL="84899" marR="84899" marT="42450" marB="424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8674876"/>
                  </a:ext>
                </a:extLst>
              </a:tr>
              <a:tr h="1509712">
                <a:tc>
                  <a:txBody>
                    <a:bodyPr/>
                    <a:lstStyle/>
                    <a:p>
                      <a:pPr algn="ctr" fontAlgn="base"/>
                      <a:r>
                        <a:rPr lang="en-GB" sz="1500" b="1" i="0">
                          <a:solidFill>
                            <a:srgbClr val="222222"/>
                          </a:solidFill>
                          <a:effectLst/>
                          <a:latin typeface="Arial" panose="020B0604020202020204" pitchFamily="34" charset="0"/>
                        </a:rPr>
                        <a:t>4</a:t>
                      </a:r>
                      <a:r>
                        <a:rPr lang="en-GB" sz="1500" b="0" i="0">
                          <a:solidFill>
                            <a:srgbClr val="222222"/>
                          </a:solidFill>
                          <a:effectLst/>
                          <a:latin typeface="Arial" panose="020B0604020202020204" pitchFamily="34" charset="0"/>
                        </a:rPr>
                        <a:t>​</a:t>
                      </a:r>
                      <a:endParaRPr lang="en-GB" sz="700" b="0" i="0">
                        <a:solidFill>
                          <a:srgbClr val="000000"/>
                        </a:solidFill>
                        <a:effectLst/>
                      </a:endParaRPr>
                    </a:p>
                  </a:txBody>
                  <a:tcPr marL="84899" marR="84899" marT="42450" marB="42450"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algn="l" fontAlgn="base"/>
                      <a:r>
                        <a:rPr lang="en-GB" sz="1100" b="0" i="0" dirty="0">
                          <a:solidFill>
                            <a:srgbClr val="222222"/>
                          </a:solidFill>
                          <a:effectLst/>
                          <a:latin typeface="Arial" panose="020B0604020202020204" pitchFamily="34" charset="0"/>
                        </a:rPr>
                        <a:t>This pupil..​</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·Regularly fails to attend lessons prepared and ready to learn​</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·Regularly fails to engage on tasks or to complete work​</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·Rarely works effectively with peers and can frequently distract others​</a:t>
                      </a:r>
                      <a:endParaRPr lang="en-GB" sz="1100" b="0" i="0" dirty="0">
                        <a:solidFill>
                          <a:srgbClr val="000000"/>
                        </a:solidFill>
                        <a:effectLst/>
                      </a:endParaRPr>
                    </a:p>
                    <a:p>
                      <a:pPr algn="l" fontAlgn="base"/>
                      <a:r>
                        <a:rPr lang="en-GB" sz="1100" b="0" i="0" dirty="0">
                          <a:solidFill>
                            <a:srgbClr val="222222"/>
                          </a:solidFill>
                          <a:effectLst/>
                          <a:latin typeface="Arial" panose="020B0604020202020204" pitchFamily="34" charset="0"/>
                        </a:rPr>
                        <a:t>·Regularly fails to give their full effort to their work. ​</a:t>
                      </a:r>
                      <a:endParaRPr lang="en-GB" sz="1100" b="0" i="0" dirty="0">
                        <a:solidFill>
                          <a:srgbClr val="000000"/>
                        </a:solidFill>
                        <a:effectLst/>
                      </a:endParaRPr>
                    </a:p>
                  </a:txBody>
                  <a:tcPr marL="84899" marR="84899" marT="42450" marB="42450">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4495418"/>
                  </a:ext>
                </a:extLst>
              </a:tr>
            </a:tbl>
          </a:graphicData>
        </a:graphic>
      </p:graphicFrame>
    </p:spTree>
    <p:extLst>
      <p:ext uri="{BB962C8B-B14F-4D97-AF65-F5344CB8AC3E}">
        <p14:creationId xmlns:p14="http://schemas.microsoft.com/office/powerpoint/2010/main" val="971386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4" name="Google Shape;73;p13">
            <a:extLst>
              <a:ext uri="{FF2B5EF4-FFF2-40B4-BE49-F238E27FC236}">
                <a16:creationId xmlns:a16="http://schemas.microsoft.com/office/drawing/2014/main" id="{086BCF2D-20CA-663B-50EA-C7346F710A73}"/>
              </a:ext>
            </a:extLst>
          </p:cNvPr>
          <p:cNvSpPr txBox="1">
            <a:spLocks noGrp="1"/>
          </p:cNvSpPr>
          <p:nvPr>
            <p:ph type="title"/>
          </p:nvPr>
        </p:nvSpPr>
        <p:spPr>
          <a:xfrm>
            <a:off x="758756" y="186372"/>
            <a:ext cx="4493909" cy="789300"/>
          </a:xfrm>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Homework Scale</a:t>
            </a:r>
            <a:endParaRPr/>
          </a:p>
        </p:txBody>
      </p:sp>
      <p:graphicFrame>
        <p:nvGraphicFramePr>
          <p:cNvPr id="5" name="Table 4">
            <a:extLst>
              <a:ext uri="{FF2B5EF4-FFF2-40B4-BE49-F238E27FC236}">
                <a16:creationId xmlns:a16="http://schemas.microsoft.com/office/drawing/2014/main" id="{BFB27505-1DE0-8BD1-A832-3D162E38710F}"/>
              </a:ext>
            </a:extLst>
          </p:cNvPr>
          <p:cNvGraphicFramePr>
            <a:graphicFrameLocks noGrp="1"/>
          </p:cNvGraphicFramePr>
          <p:nvPr>
            <p:extLst>
              <p:ext uri="{D42A27DB-BD31-4B8C-83A1-F6EECF244321}">
                <p14:modId xmlns:p14="http://schemas.microsoft.com/office/powerpoint/2010/main" val="1319171090"/>
              </p:ext>
            </p:extLst>
          </p:nvPr>
        </p:nvGraphicFramePr>
        <p:xfrm>
          <a:off x="839352" y="928867"/>
          <a:ext cx="4235911" cy="5681691"/>
        </p:xfrm>
        <a:graphic>
          <a:graphicData uri="http://schemas.openxmlformats.org/drawingml/2006/table">
            <a:tbl>
              <a:tblPr firstRow="1" bandRow="1">
                <a:tableStyleId>{9828732B-32B9-41A6-9694-54D75B4E457C}</a:tableStyleId>
              </a:tblPr>
              <a:tblGrid>
                <a:gridCol w="417519">
                  <a:extLst>
                    <a:ext uri="{9D8B030D-6E8A-4147-A177-3AD203B41FA5}">
                      <a16:colId xmlns:a16="http://schemas.microsoft.com/office/drawing/2014/main" val="2519773109"/>
                    </a:ext>
                  </a:extLst>
                </a:gridCol>
                <a:gridCol w="3818392">
                  <a:extLst>
                    <a:ext uri="{9D8B030D-6E8A-4147-A177-3AD203B41FA5}">
                      <a16:colId xmlns:a16="http://schemas.microsoft.com/office/drawing/2014/main" val="954536193"/>
                    </a:ext>
                  </a:extLst>
                </a:gridCol>
              </a:tblGrid>
              <a:tr h="286731">
                <a:tc>
                  <a:txBody>
                    <a:bodyPr/>
                    <a:lstStyle/>
                    <a:p>
                      <a:pPr algn="ctr" rtl="0" fontAlgn="auto"/>
                      <a:r>
                        <a:rPr lang="en-US" sz="1000" b="1" dirty="0">
                          <a:solidFill>
                            <a:schemeClr val="bg1"/>
                          </a:solidFill>
                          <a:effectLst/>
                        </a:rPr>
                        <a:t>​</a:t>
                      </a:r>
                      <a:endParaRPr lang="en-US" sz="1000" b="1" i="0" dirty="0">
                        <a:solidFill>
                          <a:schemeClr val="bg1"/>
                        </a:solidFill>
                        <a:effectLst/>
                        <a:latin typeface="Arial"/>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D6B2F4"/>
                    </a:solidFill>
                  </a:tcPr>
                </a:tc>
                <a:tc>
                  <a:txBody>
                    <a:bodyPr/>
                    <a:lstStyle/>
                    <a:p>
                      <a:pPr algn="ctr" rtl="0" fontAlgn="base"/>
                      <a:r>
                        <a:rPr lang="en-GB" sz="1100" b="1" dirty="0">
                          <a:solidFill>
                            <a:schemeClr val="bg1"/>
                          </a:solidFill>
                          <a:effectLst/>
                        </a:rPr>
                        <a:t>Homework​</a:t>
                      </a:r>
                      <a:endParaRPr lang="en-GB" sz="1100" b="1" i="0">
                        <a:solidFill>
                          <a:schemeClr val="bg1"/>
                        </a:solidFill>
                        <a:effectLst/>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D6B2F4"/>
                    </a:solidFill>
                  </a:tcPr>
                </a:tc>
                <a:extLst>
                  <a:ext uri="{0D108BD9-81ED-4DB2-BD59-A6C34878D82A}">
                    <a16:rowId xmlns:a16="http://schemas.microsoft.com/office/drawing/2014/main" val="3521276795"/>
                  </a:ext>
                </a:extLst>
              </a:tr>
              <a:tr h="931888">
                <a:tc>
                  <a:txBody>
                    <a:bodyPr/>
                    <a:lstStyle/>
                    <a:p>
                      <a:pPr algn="ctr" rtl="0" fontAlgn="base"/>
                      <a:r>
                        <a:rPr lang="en-GB" sz="1600" dirty="0">
                          <a:effectLst/>
                        </a:rPr>
                        <a:t>1​</a:t>
                      </a:r>
                      <a:endParaRPr lang="en-GB" b="0" i="0" dirty="0">
                        <a:solidFill>
                          <a:srgbClr val="000000"/>
                        </a:solidFill>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l" rtl="0" fontAlgn="base"/>
                      <a:r>
                        <a:rPr lang="en-GB" sz="1100" dirty="0">
                          <a:effectLst/>
                        </a:rPr>
                        <a:t>This pupil...​</a:t>
                      </a:r>
                    </a:p>
                    <a:p>
                      <a:pPr algn="l" rtl="0" fontAlgn="base"/>
                      <a:r>
                        <a:rPr lang="en-GB" sz="1100" dirty="0">
                          <a:effectLst/>
                        </a:rPr>
                        <a:t>·Completes all homework tasks fully and to the best of their ability.​</a:t>
                      </a:r>
                    </a:p>
                    <a:p>
                      <a:pPr algn="l" rtl="0" fontAlgn="base"/>
                      <a:r>
                        <a:rPr lang="en-GB" sz="1100" dirty="0">
                          <a:effectLst/>
                        </a:rPr>
                        <a:t>·Meets all homework deadlines.​</a:t>
                      </a:r>
                    </a:p>
                    <a:p>
                      <a:pPr algn="l" rtl="0" fontAlgn="base"/>
                      <a:r>
                        <a:rPr lang="en-GB" sz="1100" dirty="0">
                          <a:effectLst/>
                        </a:rPr>
                        <a:t>·Prepares for assessments and exams by revising at home. ​</a:t>
                      </a:r>
                    </a:p>
                    <a:p>
                      <a:pPr algn="l" rtl="0" fontAlgn="base"/>
                      <a:r>
                        <a:rPr lang="en-GB" sz="1100" dirty="0">
                          <a:effectLst/>
                        </a:rPr>
                        <a:t>· Always submits merit worthy work of high quality.​</a:t>
                      </a:r>
                      <a:endParaRPr lang="en-GB" sz="1100" b="0" i="0" dirty="0">
                        <a:solidFill>
                          <a:srgbClr val="000000"/>
                        </a:solidFill>
                        <a:effectLst/>
                      </a:endParaRP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058978222"/>
                  </a:ext>
                </a:extLst>
              </a:tr>
              <a:tr h="1093175">
                <a:tc>
                  <a:txBody>
                    <a:bodyPr/>
                    <a:lstStyle/>
                    <a:p>
                      <a:pPr algn="ctr" rtl="0" fontAlgn="base"/>
                      <a:r>
                        <a:rPr lang="en-GB" sz="1600" dirty="0">
                          <a:effectLst/>
                        </a:rPr>
                        <a:t>2​</a:t>
                      </a:r>
                      <a:endParaRPr lang="en-GB" b="0" i="0" dirty="0">
                        <a:solidFill>
                          <a:srgbClr val="000000"/>
                        </a:solidFill>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l" rtl="0" fontAlgn="base"/>
                      <a:r>
                        <a:rPr lang="en-GB" sz="1100" dirty="0">
                          <a:effectLst/>
                        </a:rPr>
                        <a:t>This </a:t>
                      </a:r>
                      <a:r>
                        <a:rPr lang="en-GB" sz="1100" u="none" strike="noStrike" dirty="0">
                          <a:effectLst/>
                        </a:rPr>
                        <a:t>pupil...</a:t>
                      </a:r>
                      <a:r>
                        <a:rPr lang="en-GB" sz="1100" dirty="0">
                          <a:effectLst/>
                        </a:rPr>
                        <a:t>​</a:t>
                      </a:r>
                    </a:p>
                    <a:p>
                      <a:pPr algn="l" rtl="0" fontAlgn="base"/>
                      <a:r>
                        <a:rPr lang="en-GB" sz="1100" dirty="0">
                          <a:effectLst/>
                        </a:rPr>
                        <a:t>·</a:t>
                      </a:r>
                      <a:r>
                        <a:rPr lang="en-GB" sz="1100" u="none" strike="noStrike" dirty="0">
                          <a:effectLst/>
                        </a:rPr>
                        <a:t>Completes almost all homework tasks fully and to the best of their ability.</a:t>
                      </a:r>
                      <a:r>
                        <a:rPr lang="en-GB" sz="1100" dirty="0">
                          <a:effectLst/>
                        </a:rPr>
                        <a:t>​</a:t>
                      </a:r>
                    </a:p>
                    <a:p>
                      <a:pPr algn="l" rtl="0" fontAlgn="base"/>
                      <a:r>
                        <a:rPr lang="en-GB" sz="1100" u="none" strike="noStrike" dirty="0">
                          <a:effectLst/>
                        </a:rPr>
                        <a:t>·Meets all homework deadlines.</a:t>
                      </a:r>
                      <a:r>
                        <a:rPr lang="en-GB" sz="1100" dirty="0">
                          <a:effectLst/>
                        </a:rPr>
                        <a:t>​</a:t>
                      </a:r>
                    </a:p>
                    <a:p>
                      <a:pPr algn="l" rtl="0" fontAlgn="base"/>
                      <a:r>
                        <a:rPr lang="en-GB" sz="1100" u="none" strike="noStrike" dirty="0">
                          <a:effectLst/>
                        </a:rPr>
                        <a:t>·Prepares for assessments and exams by revising at home. </a:t>
                      </a:r>
                      <a:r>
                        <a:rPr lang="en-GB" sz="1100" dirty="0">
                          <a:effectLst/>
                        </a:rPr>
                        <a:t>​</a:t>
                      </a:r>
                    </a:p>
                    <a:p>
                      <a:pPr algn="l" rtl="0" fontAlgn="base"/>
                      <a:r>
                        <a:rPr lang="en-GB" sz="1100" u="none" strike="noStrike" dirty="0">
                          <a:effectLst/>
                        </a:rPr>
                        <a:t>·Almost always submits work of good quality.</a:t>
                      </a:r>
                      <a:r>
                        <a:rPr lang="en-GB" sz="1100" dirty="0">
                          <a:effectLst/>
                        </a:rPr>
                        <a:t>​</a:t>
                      </a:r>
                      <a:endParaRPr lang="en-GB" sz="1100" b="0" i="0" dirty="0">
                        <a:solidFill>
                          <a:srgbClr val="000000"/>
                        </a:solidFill>
                        <a:effectLst/>
                      </a:endParaRP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651307975"/>
                  </a:ext>
                </a:extLst>
              </a:tr>
              <a:tr h="1093175">
                <a:tc>
                  <a:txBody>
                    <a:bodyPr/>
                    <a:lstStyle/>
                    <a:p>
                      <a:pPr algn="ctr" rtl="0" fontAlgn="base"/>
                      <a:r>
                        <a:rPr lang="en-GB" sz="1600" dirty="0">
                          <a:effectLst/>
                        </a:rPr>
                        <a:t>3​</a:t>
                      </a:r>
                      <a:endParaRPr lang="en-GB" b="0" i="0" dirty="0">
                        <a:solidFill>
                          <a:srgbClr val="000000"/>
                        </a:solidFill>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l" rtl="0" fontAlgn="base"/>
                      <a:r>
                        <a:rPr lang="en-GB" sz="1100" dirty="0">
                          <a:effectLst/>
                        </a:rPr>
                        <a:t>This </a:t>
                      </a:r>
                      <a:r>
                        <a:rPr lang="en-GB" sz="1100" u="none" strike="noStrike" dirty="0">
                          <a:effectLst/>
                        </a:rPr>
                        <a:t>pupil...</a:t>
                      </a:r>
                      <a:r>
                        <a:rPr lang="en-GB" sz="1100" dirty="0">
                          <a:effectLst/>
                        </a:rPr>
                        <a:t>​</a:t>
                      </a:r>
                    </a:p>
                    <a:p>
                      <a:pPr algn="l" rtl="0" fontAlgn="base"/>
                      <a:r>
                        <a:rPr lang="en-GB" sz="1100" dirty="0">
                          <a:effectLst/>
                        </a:rPr>
                        <a:t>·Often fails to complete homework tasks fully and sometimes does not complete work to the best of their ability​</a:t>
                      </a:r>
                    </a:p>
                    <a:p>
                      <a:pPr algn="l" rtl="0" fontAlgn="base"/>
                      <a:r>
                        <a:rPr lang="en-GB" sz="1100" u="none" strike="noStrike" dirty="0">
                          <a:effectLst/>
                        </a:rPr>
                        <a:t> ·Does not meet all homework deadlines.</a:t>
                      </a:r>
                      <a:r>
                        <a:rPr lang="en-GB" sz="1100" dirty="0">
                          <a:effectLst/>
                        </a:rPr>
                        <a:t>​</a:t>
                      </a:r>
                    </a:p>
                    <a:p>
                      <a:pPr algn="l" rtl="0" fontAlgn="base"/>
                      <a:r>
                        <a:rPr lang="en-GB" sz="1100" u="none" strike="noStrike" dirty="0">
                          <a:effectLst/>
                        </a:rPr>
                        <a:t>·Prepares for some assessments and exams by revising at home, but more effort is required.  </a:t>
                      </a:r>
                      <a:r>
                        <a:rPr lang="en-GB" sz="1100" dirty="0">
                          <a:effectLst/>
                        </a:rPr>
                        <a:t>​</a:t>
                      </a:r>
                    </a:p>
                    <a:p>
                      <a:pPr algn="l" rtl="0" fontAlgn="base"/>
                      <a:r>
                        <a:rPr lang="en-GB" sz="1100" dirty="0">
                          <a:effectLst/>
                        </a:rPr>
                        <a:t>·Rarely submits work when required and it is sometimes not of the required standard.​</a:t>
                      </a:r>
                      <a:endParaRPr lang="en-GB" sz="1100" b="0" i="0" dirty="0">
                        <a:solidFill>
                          <a:srgbClr val="000000"/>
                        </a:solidFill>
                        <a:effectLst/>
                      </a:endParaRP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468451096"/>
                  </a:ext>
                </a:extLst>
              </a:tr>
              <a:tr h="931888">
                <a:tc>
                  <a:txBody>
                    <a:bodyPr/>
                    <a:lstStyle/>
                    <a:p>
                      <a:pPr algn="ctr" rtl="0" fontAlgn="base"/>
                      <a:r>
                        <a:rPr lang="en-GB" sz="1600" dirty="0">
                          <a:effectLst/>
                        </a:rPr>
                        <a:t>4​</a:t>
                      </a:r>
                      <a:endParaRPr lang="en-GB" b="0" i="0" dirty="0">
                        <a:solidFill>
                          <a:srgbClr val="000000"/>
                        </a:solidFill>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l" rtl="0" fontAlgn="base"/>
                      <a:r>
                        <a:rPr lang="en-GB" sz="1100" dirty="0">
                          <a:effectLst/>
                        </a:rPr>
                        <a:t>This </a:t>
                      </a:r>
                      <a:r>
                        <a:rPr lang="en-GB" sz="1100" u="none" strike="noStrike" dirty="0">
                          <a:effectLst/>
                        </a:rPr>
                        <a:t>pupil...</a:t>
                      </a:r>
                      <a:r>
                        <a:rPr lang="en-GB" sz="1100" dirty="0">
                          <a:effectLst/>
                        </a:rPr>
                        <a:t>​</a:t>
                      </a:r>
                    </a:p>
                    <a:p>
                      <a:pPr algn="l" rtl="0" fontAlgn="base"/>
                      <a:r>
                        <a:rPr lang="en-GB" sz="1100" dirty="0">
                          <a:effectLst/>
                        </a:rPr>
                        <a:t>·Regularly fails to </a:t>
                      </a:r>
                      <a:r>
                        <a:rPr lang="en-GB" sz="1100" u="none" strike="noStrike" dirty="0">
                          <a:effectLst/>
                        </a:rPr>
                        <a:t>complete homework tasks fully and does not complete work to the best of their ability</a:t>
                      </a:r>
                      <a:r>
                        <a:rPr lang="en-GB" sz="1100" dirty="0">
                          <a:effectLst/>
                        </a:rPr>
                        <a:t>​</a:t>
                      </a:r>
                    </a:p>
                    <a:p>
                      <a:pPr algn="l" rtl="0" fontAlgn="base"/>
                      <a:r>
                        <a:rPr lang="en-GB" sz="1100" dirty="0">
                          <a:effectLst/>
                        </a:rPr>
                        <a:t>·Regularly fails meet homework deadlines. ​</a:t>
                      </a:r>
                    </a:p>
                    <a:p>
                      <a:pPr algn="l" rtl="0" fontAlgn="base"/>
                      <a:r>
                        <a:rPr lang="en-GB" sz="1100" u="none" strike="noStrike" dirty="0">
                          <a:effectLst/>
                        </a:rPr>
                        <a:t>·Does not prepare for assessments and exams and there is very little evidence of revision at home. </a:t>
                      </a:r>
                      <a:r>
                        <a:rPr lang="en-GB" sz="1100" dirty="0">
                          <a:effectLst/>
                        </a:rPr>
                        <a:t>​</a:t>
                      </a:r>
                    </a:p>
                    <a:p>
                      <a:pPr algn="l" rtl="0" fontAlgn="base"/>
                      <a:r>
                        <a:rPr lang="en-GB" sz="1100" dirty="0">
                          <a:effectLst/>
                        </a:rPr>
                        <a:t>·Regularly fails to submit of the required standard.​</a:t>
                      </a:r>
                      <a:endParaRPr lang="en-GB" sz="1100" b="0" i="0" dirty="0">
                        <a:solidFill>
                          <a:srgbClr val="000000"/>
                        </a:solidFill>
                        <a:effectLst/>
                      </a:endParaRP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631825020"/>
                  </a:ext>
                </a:extLst>
              </a:tr>
            </a:tbl>
          </a:graphicData>
        </a:graphic>
      </p:graphicFrame>
    </p:spTree>
    <p:extLst>
      <p:ext uri="{BB962C8B-B14F-4D97-AF65-F5344CB8AC3E}">
        <p14:creationId xmlns:p14="http://schemas.microsoft.com/office/powerpoint/2010/main" val="3254062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prstGeom prst="rect">
            <a:avLst/>
          </a:prstGeom>
        </p:spPr>
        <p:txBody>
          <a:bodyPr spcFirstLastPara="1" wrap="square" lIns="48600" tIns="24300" rIns="48600" bIns="24300" anchor="ctr" anchorCtr="0">
            <a:normAutofit/>
          </a:bodyPr>
          <a:lstStyle/>
          <a:p>
            <a:pPr marL="0" lvl="0" indent="0" algn="l" rtl="0">
              <a:spcBef>
                <a:spcPts val="0"/>
              </a:spcBef>
              <a:spcAft>
                <a:spcPts val="0"/>
              </a:spcAft>
              <a:buNone/>
            </a:pPr>
            <a:r>
              <a:rPr lang="en-GB"/>
              <a:t>Art</a:t>
            </a:r>
            <a:endParaRPr/>
          </a:p>
        </p:txBody>
      </p:sp>
      <p:sp>
        <p:nvSpPr>
          <p:cNvPr id="80" name="Google Shape;80;p14"/>
          <p:cNvSpPr txBox="1">
            <a:spLocks noGrp="1"/>
          </p:cNvSpPr>
          <p:nvPr>
            <p:ph type="body" idx="1"/>
          </p:nvPr>
        </p:nvSpPr>
        <p:spPr>
          <a:xfrm>
            <a:off x="667502" y="820303"/>
            <a:ext cx="4585163" cy="6170805"/>
          </a:xfrm>
          <a:prstGeom prst="rect">
            <a:avLst/>
          </a:prstGeom>
        </p:spPr>
        <p:txBody>
          <a:bodyPr spcFirstLastPara="1" wrap="square" lIns="48600" tIns="24300" rIns="48600" bIns="24300" anchor="t" anchorCtr="0">
            <a:noAutofit/>
          </a:bodyPr>
          <a:lstStyle/>
          <a:p>
            <a:pPr marL="0" indent="0">
              <a:lnSpc>
                <a:spcPct val="100000"/>
              </a:lnSpc>
              <a:buNone/>
            </a:pPr>
            <a:r>
              <a:rPr lang="en-GB" sz="1100" b="1" dirty="0">
                <a:latin typeface="Arial" panose="020B0604020202020204" pitchFamily="34" charset="0"/>
                <a:cs typeface="Arial" panose="020B0604020202020204" pitchFamily="34" charset="0"/>
              </a:rPr>
              <a:t>Year 9 Curriculum</a:t>
            </a:r>
            <a:endParaRPr sz="1100" dirty="0">
              <a:latin typeface="Arial" panose="020B0604020202020204" pitchFamily="34" charset="0"/>
              <a:cs typeface="Arial" panose="020B0604020202020204" pitchFamily="34" charset="0"/>
            </a:endParaRPr>
          </a:p>
          <a:p>
            <a:pPr marL="0" lvl="0" indent="0" algn="l" rtl="0">
              <a:lnSpc>
                <a:spcPct val="100000"/>
              </a:lnSpc>
              <a:spcBef>
                <a:spcPts val="500"/>
              </a:spcBef>
              <a:spcAft>
                <a:spcPts val="0"/>
              </a:spcAft>
              <a:buNone/>
            </a:pPr>
            <a:r>
              <a:rPr lang="en-GB" sz="1100" u="sng" dirty="0">
                <a:solidFill>
                  <a:srgbClr val="7030A0"/>
                </a:solidFill>
                <a:latin typeface="Arial" panose="020B0604020202020204" pitchFamily="34" charset="0"/>
                <a:cs typeface="Arial" panose="020B0604020202020204" pitchFamily="34" charset="0"/>
                <a:hlinkClick r:id="rId3"/>
              </a:rPr>
              <a:t>Art Curriculum Learning Journey</a:t>
            </a:r>
            <a:r>
              <a:rPr lang="en-GB" sz="1100" dirty="0">
                <a:solidFill>
                  <a:srgbClr val="7030A0"/>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 click this link to see our learning journey</a:t>
            </a:r>
            <a:endParaRPr sz="1100" b="1" dirty="0">
              <a:latin typeface="Arial" panose="020B0604020202020204" pitchFamily="34" charset="0"/>
              <a:cs typeface="Arial" panose="020B0604020202020204" pitchFamily="34" charset="0"/>
            </a:endParaRPr>
          </a:p>
          <a:p>
            <a:pPr marL="0" lvl="0" indent="0" algn="l" rtl="0">
              <a:lnSpc>
                <a:spcPct val="100000"/>
              </a:lnSpc>
              <a:spcBef>
                <a:spcPts val="500"/>
              </a:spcBef>
              <a:spcAft>
                <a:spcPts val="0"/>
              </a:spcAft>
              <a:buNone/>
            </a:pPr>
            <a:endParaRPr sz="800" b="1" dirty="0">
              <a:latin typeface="Arial" panose="020B0604020202020204" pitchFamily="34" charset="0"/>
              <a:cs typeface="Arial" panose="020B0604020202020204" pitchFamily="34" charset="0"/>
            </a:endParaRPr>
          </a:p>
          <a:p>
            <a:pPr marL="0" lvl="0" indent="0" algn="l" rtl="0">
              <a:lnSpc>
                <a:spcPct val="100000"/>
              </a:lnSpc>
              <a:spcBef>
                <a:spcPts val="500"/>
              </a:spcBef>
              <a:spcAft>
                <a:spcPts val="0"/>
              </a:spcAft>
              <a:buNone/>
            </a:pPr>
            <a:r>
              <a:rPr lang="en-GB" sz="1100" b="1" dirty="0">
                <a:latin typeface="Arial" panose="020B0604020202020204" pitchFamily="34" charset="0"/>
                <a:cs typeface="Arial" panose="020B0604020202020204" pitchFamily="34" charset="0"/>
              </a:rPr>
              <a:t>Formative Assessment</a:t>
            </a:r>
            <a:endParaRPr sz="1100" b="1" dirty="0">
              <a:latin typeface="Arial" panose="020B0604020202020204" pitchFamily="34" charset="0"/>
              <a:cs typeface="Arial" panose="020B0604020202020204" pitchFamily="34" charset="0"/>
            </a:endParaRPr>
          </a:p>
          <a:p>
            <a:pPr marL="0" lvl="0" indent="0" algn="l" rtl="0">
              <a:lnSpc>
                <a:spcPct val="115000"/>
              </a:lnSpc>
              <a:spcBef>
                <a:spcPts val="0"/>
              </a:spcBef>
              <a:spcAft>
                <a:spcPts val="0"/>
              </a:spcAft>
              <a:buClr>
                <a:schemeClr val="dk1"/>
              </a:buClr>
              <a:buSzPts val="1100"/>
              <a:buFont typeface="Arial"/>
              <a:buNone/>
            </a:pPr>
            <a:r>
              <a:rPr lang="en-GB" sz="1100" dirty="0">
                <a:latin typeface="Arial" panose="020B0604020202020204" pitchFamily="34" charset="0"/>
                <a:cs typeface="Arial" panose="020B0604020202020204" pitchFamily="34" charset="0"/>
              </a:rPr>
              <a:t>All groups in Art are of a mixed ability setting, where a spread of outcomes and ability are the norm. Within the schemes of work teachers use questioning to establish ‘where pupils are at’ and how much they have learned/understood. Verbal feedback/intervention (individually and as a group) within lessons are critical to improving pupil artwork as it progresses. In addition, pupils assess their own work as part of their Art practice. Pupils also produce written annotations and evaluations, where they assess and critique their own work</a:t>
            </a:r>
            <a:endParaRPr sz="1100" dirty="0">
              <a:latin typeface="Arial" panose="020B0604020202020204" pitchFamily="34" charset="0"/>
              <a:cs typeface="Arial" panose="020B0604020202020204" pitchFamily="34" charset="0"/>
            </a:endParaRPr>
          </a:p>
          <a:p>
            <a:pPr marL="0" lvl="0" indent="0" algn="l" rtl="0">
              <a:lnSpc>
                <a:spcPct val="100000"/>
              </a:lnSpc>
              <a:spcBef>
                <a:spcPts val="500"/>
              </a:spcBef>
              <a:spcAft>
                <a:spcPts val="0"/>
              </a:spcAft>
              <a:buNone/>
            </a:pPr>
            <a:endParaRPr sz="800" dirty="0">
              <a:latin typeface="Arial" panose="020B0604020202020204" pitchFamily="34" charset="0"/>
              <a:cs typeface="Arial" panose="020B0604020202020204" pitchFamily="34" charset="0"/>
            </a:endParaRPr>
          </a:p>
          <a:p>
            <a:pPr marL="0" lvl="0" indent="0" algn="l" rtl="0">
              <a:lnSpc>
                <a:spcPct val="100000"/>
              </a:lnSpc>
              <a:spcBef>
                <a:spcPts val="500"/>
              </a:spcBef>
              <a:spcAft>
                <a:spcPts val="0"/>
              </a:spcAft>
              <a:buNone/>
            </a:pPr>
            <a:r>
              <a:rPr lang="en-GB" sz="1100" b="1" dirty="0">
                <a:latin typeface="Arial" panose="020B0604020202020204" pitchFamily="34" charset="0"/>
                <a:cs typeface="Arial" panose="020B0604020202020204" pitchFamily="34" charset="0"/>
              </a:rPr>
              <a:t>Summative Assessment (Spring and Summer)</a:t>
            </a:r>
            <a:endParaRPr sz="1100" dirty="0">
              <a:latin typeface="Arial" panose="020B0604020202020204" pitchFamily="34" charset="0"/>
              <a:cs typeface="Arial" panose="020B0604020202020204" pitchFamily="34" charset="0"/>
            </a:endParaRPr>
          </a:p>
          <a:p>
            <a:pPr marL="0" indent="0">
              <a:lnSpc>
                <a:spcPct val="114999"/>
              </a:lnSpc>
              <a:buNone/>
            </a:pPr>
            <a:r>
              <a:rPr lang="en-GB" sz="1100" dirty="0">
                <a:latin typeface="Arial" panose="020B0604020202020204" pitchFamily="34" charset="0"/>
                <a:cs typeface="Arial" panose="020B0604020202020204" pitchFamily="34" charset="0"/>
              </a:rPr>
              <a:t>Our summative assessments takes place in spring &amp; summer and acknowledge the achievement of pupils twice a year and come at the end of a learning sequence which will allow a wide range of topics to be acknowledged. This will be assessed by teacher assessment of skills, knowledge and understanding across a broad range of materials and processes, presentation and the communication of understanding and intentions through visual and written content. We will provide pupils with improvement targets which enable them to identify gaps in knowledge and offer clear guidance on how to progress with a focus on knowledge application.</a:t>
            </a:r>
          </a:p>
          <a:p>
            <a:pPr marL="0" indent="0">
              <a:lnSpc>
                <a:spcPct val="114999"/>
              </a:lnSpc>
              <a:spcBef>
                <a:spcPts val="0"/>
              </a:spcBef>
              <a:buNone/>
            </a:pPr>
            <a:endParaRPr lang="en-GB" sz="800" dirty="0">
              <a:latin typeface="Arial" panose="020B0604020202020204" pitchFamily="34" charset="0"/>
              <a:cs typeface="Arial" panose="020B0604020202020204" pitchFamily="34" charset="0"/>
            </a:endParaRPr>
          </a:p>
          <a:p>
            <a:pPr marL="0" lvl="0" indent="0" algn="l" rtl="0">
              <a:lnSpc>
                <a:spcPct val="100000"/>
              </a:lnSpc>
              <a:spcBef>
                <a:spcPts val="500"/>
              </a:spcBef>
              <a:spcAft>
                <a:spcPts val="0"/>
              </a:spcAft>
              <a:buNone/>
            </a:pPr>
            <a:r>
              <a:rPr lang="en-GB" sz="1100" b="1" dirty="0">
                <a:latin typeface="Arial" panose="020B0604020202020204" pitchFamily="34" charset="0"/>
                <a:cs typeface="Arial" panose="020B0604020202020204" pitchFamily="34" charset="0"/>
              </a:rPr>
              <a:t>How can my child extend their learning?</a:t>
            </a:r>
            <a:endParaRPr sz="1100" b="1" dirty="0">
              <a:latin typeface="Arial" panose="020B0604020202020204" pitchFamily="34" charset="0"/>
              <a:cs typeface="Arial" panose="020B0604020202020204" pitchFamily="34" charset="0"/>
            </a:endParaRPr>
          </a:p>
          <a:p>
            <a:pPr marL="0" lvl="0" indent="0" algn="l" rtl="0">
              <a:lnSpc>
                <a:spcPct val="100000"/>
              </a:lnSpc>
              <a:spcBef>
                <a:spcPts val="500"/>
              </a:spcBef>
              <a:spcAft>
                <a:spcPts val="0"/>
              </a:spcAft>
              <a:buNone/>
            </a:pPr>
            <a:r>
              <a:rPr lang="en-GB" sz="1100" u="sng" dirty="0">
                <a:solidFill>
                  <a:srgbClr val="7030A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www.tate.org.uk</a:t>
            </a:r>
            <a:endParaRPr sz="1100" dirty="0">
              <a:solidFill>
                <a:srgbClr val="7030A0"/>
              </a:solidFill>
              <a:latin typeface="Arial" panose="020B0604020202020204" pitchFamily="34" charset="0"/>
              <a:cs typeface="Arial" panose="020B0604020202020204" pitchFamily="34" charset="0"/>
            </a:endParaRPr>
          </a:p>
          <a:p>
            <a:pPr marL="0" lvl="0" indent="0" algn="l" rtl="0">
              <a:lnSpc>
                <a:spcPct val="100000"/>
              </a:lnSpc>
              <a:spcBef>
                <a:spcPts val="500"/>
              </a:spcBef>
              <a:spcAft>
                <a:spcPts val="0"/>
              </a:spcAft>
              <a:buNone/>
            </a:pPr>
            <a:r>
              <a:rPr lang="en-GB" sz="1100" u="sng" dirty="0">
                <a:solidFill>
                  <a:srgbClr val="7030A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National Gallery</a:t>
            </a:r>
            <a:endParaRPr sz="1100" dirty="0">
              <a:solidFill>
                <a:srgbClr val="7030A0"/>
              </a:solidFill>
              <a:latin typeface="Arial" panose="020B0604020202020204" pitchFamily="34" charset="0"/>
              <a:cs typeface="Arial" panose="020B0604020202020204" pitchFamily="34" charset="0"/>
            </a:endParaRPr>
          </a:p>
          <a:p>
            <a:pPr marL="0" indent="0">
              <a:lnSpc>
                <a:spcPct val="100000"/>
              </a:lnSpc>
              <a:buNone/>
            </a:pPr>
            <a:r>
              <a:rPr lang="en-GB" sz="1100" u="sng" dirty="0">
                <a:solidFill>
                  <a:srgbClr val="7030A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Art and Design </a:t>
            </a:r>
            <a:endParaRPr sz="1100"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1217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3_DynamicLight">
  <a:themeElements>
    <a:clrScheme name="33_DynamicLight">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TotalTime>
  <Words>5016</Words>
  <Application>Microsoft Office PowerPoint</Application>
  <PresentationFormat>Custom</PresentationFormat>
  <Paragraphs>395</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Helvetica Neue</vt:lpstr>
      <vt:lpstr>Times New Roman</vt:lpstr>
      <vt:lpstr>Office Theme</vt:lpstr>
      <vt:lpstr>Assessment and reporting</vt:lpstr>
      <vt:lpstr>Introduction</vt:lpstr>
      <vt:lpstr>Assessment principles</vt:lpstr>
      <vt:lpstr>Key terms</vt:lpstr>
      <vt:lpstr>Understanding your child’s Autumn report</vt:lpstr>
      <vt:lpstr>ATL Scale</vt:lpstr>
      <vt:lpstr>Effort Scale</vt:lpstr>
      <vt:lpstr>Homework Scale</vt:lpstr>
      <vt:lpstr>Art</vt:lpstr>
      <vt:lpstr>Computing</vt:lpstr>
      <vt:lpstr>Design and Technology</vt:lpstr>
      <vt:lpstr>Drama</vt:lpstr>
      <vt:lpstr>English</vt:lpstr>
      <vt:lpstr>French</vt:lpstr>
      <vt:lpstr>Food Technology</vt:lpstr>
      <vt:lpstr>Geography</vt:lpstr>
      <vt:lpstr>History</vt:lpstr>
      <vt:lpstr>Maths</vt:lpstr>
      <vt:lpstr>Music</vt:lpstr>
      <vt:lpstr>Personal Development</vt:lpstr>
      <vt:lpstr>Physical Education</vt:lpstr>
      <vt:lpstr>Reading</vt:lpstr>
      <vt:lpstr>Religious Education</vt:lpstr>
      <vt:lpstr>Science</vt:lpstr>
      <vt:lpstr>Spanish</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and Reporting Guidance</dc:title>
  <dc:creator>Karen Parker</dc:creator>
  <cp:lastModifiedBy>Sara Dempsey</cp:lastModifiedBy>
  <cp:revision>145</cp:revision>
  <dcterms:modified xsi:type="dcterms:W3CDTF">2024-11-19T16:11:33Z</dcterms:modified>
</cp:coreProperties>
</file>