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9" r:id="rId1"/>
  </p:sldMasterIdLst>
  <p:notesMasterIdLst>
    <p:notesMasterId r:id="rId36"/>
  </p:notesMasterIdLst>
  <p:sldIdLst>
    <p:sldId id="279" r:id="rId2"/>
    <p:sldId id="278" r:id="rId3"/>
    <p:sldId id="277" r:id="rId4"/>
    <p:sldId id="276" r:id="rId5"/>
    <p:sldId id="275" r:id="rId6"/>
    <p:sldId id="295" r:id="rId7"/>
    <p:sldId id="296" r:id="rId8"/>
    <p:sldId id="297" r:id="rId9"/>
    <p:sldId id="267" r:id="rId10"/>
    <p:sldId id="264" r:id="rId11"/>
    <p:sldId id="258" r:id="rId12"/>
    <p:sldId id="260" r:id="rId13"/>
    <p:sldId id="286" r:id="rId14"/>
    <p:sldId id="262" r:id="rId15"/>
    <p:sldId id="298" r:id="rId16"/>
    <p:sldId id="271" r:id="rId17"/>
    <p:sldId id="284" r:id="rId18"/>
    <p:sldId id="270" r:id="rId19"/>
    <p:sldId id="299" r:id="rId20"/>
    <p:sldId id="268" r:id="rId21"/>
    <p:sldId id="288" r:id="rId22"/>
    <p:sldId id="291" r:id="rId23"/>
    <p:sldId id="293" r:id="rId24"/>
    <p:sldId id="292" r:id="rId25"/>
    <p:sldId id="280" r:id="rId26"/>
    <p:sldId id="281" r:id="rId27"/>
    <p:sldId id="266" r:id="rId28"/>
    <p:sldId id="283" r:id="rId29"/>
    <p:sldId id="265" r:id="rId30"/>
    <p:sldId id="285" r:id="rId31"/>
    <p:sldId id="263" r:id="rId32"/>
    <p:sldId id="257" r:id="rId33"/>
    <p:sldId id="282" r:id="rId34"/>
    <p:sldId id="294" r:id="rId35"/>
  </p:sldIdLst>
  <p:sldSz cx="5327650" cy="7559675"/>
  <p:notesSz cx="7034213" cy="10164763"/>
  <p:embeddedFontLst>
    <p:embeddedFont>
      <p:font typeface="Helvetica Neue" panose="020B0604020202020204" charset="0"/>
      <p:regular r:id="rId37"/>
      <p:bold r:id="rId38"/>
      <p:italic r:id="rId39"/>
      <p:boldItalic r:id="rId40"/>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2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D694B0-FBBD-1D02-3BB7-7C25D1B0D94D}" v="3" dt="2023-07-10T08:38:21.523"/>
    <p1510:client id="{183C603F-332F-4041-BE65-E13B742AE0F2}" v="4" dt="2023-07-05T08:27:20.337"/>
    <p1510:client id="{1C57ED6C-2B19-437C-ACDD-A19689BCEAAA}" v="115" dt="2023-07-17T08:31:19.785"/>
    <p1510:client id="{1EF9D23F-CC8E-4DBF-7DB3-315E96DB36F8}" v="15" dt="2023-07-16T14:06:08.752"/>
    <p1510:client id="{26815CA5-7BC4-B6DE-E04D-7E324849E7AD}" v="2" dt="2023-07-04T12:49:25.693"/>
    <p1510:client id="{282FA8C7-E3E6-A499-79CC-BD4AACD0236D}" v="30" dt="2023-07-06T15:19:02.034"/>
    <p1510:client id="{29171BD3-9168-5F8A-3A95-556FBCEAC19C}" v="151" dt="2023-07-14T14:40:08.417"/>
    <p1510:client id="{29C5EC04-D68D-D8B5-E9BF-28D992BCBEE8}" v="28" dt="2023-07-07T11:11:42.930"/>
    <p1510:client id="{31CB5591-46BB-6F6E-A0E0-ACD7AC3DBB87}" v="3" dt="2023-07-17T08:28:58.043"/>
    <p1510:client id="{34ECBA27-D580-DF22-D616-41DF1259F0D3}" v="524" dt="2023-07-14T14:37:17.378"/>
    <p1510:client id="{369214F6-AF83-192C-0342-21416A1B8497}" v="60" dt="2023-07-07T12:37:30.510"/>
    <p1510:client id="{3E7D3D8A-A513-D0D9-9003-7D72CCF631F6}" v="726" dt="2023-07-07T12:00:45.699"/>
    <p1510:client id="{420ABE77-F791-C4D5-A54C-78A582048488}" v="209" dt="2023-07-17T10:35:20.747"/>
    <p1510:client id="{48E95AA4-44A7-B1B7-E876-C8B191C36E5B}" v="1" dt="2023-07-12T11:54:43.282"/>
    <p1510:client id="{4A5A250F-3A5F-8293-3043-E629170DCF4F}" v="3" dt="2023-07-10T08:44:02.116"/>
    <p1510:client id="{4EE81A87-1FBF-1752-31DE-BC91520742CC}" v="3" dt="2023-07-04T12:43:31.176"/>
    <p1510:client id="{4EFFEC9A-181D-461A-B234-E1E8FDE3500F}" v="1" dt="2023-07-06T10:44:17.243"/>
    <p1510:client id="{52133312-ECC1-0D88-12C6-51760EDFFBD5}" v="656" dt="2023-07-14T13:39:44.613"/>
    <p1510:client id="{577EB1A6-D4DB-5425-F8AA-F08E29B7C7C5}" v="9" dt="2023-07-10T09:54:21.853"/>
    <p1510:client id="{5C9253AE-06AD-7BBA-F36B-A73AC9370D89}" v="119" dt="2023-07-17T09:30:30.948"/>
    <p1510:client id="{5E452AB7-B5A8-0C67-C4FA-1A1AD82A5DE8}" v="225" dt="2023-07-07T12:13:29.703"/>
    <p1510:client id="{5F86E177-0896-7279-6BE5-4C0985C98BBF}" v="17" dt="2023-07-16T14:12:44.631"/>
    <p1510:client id="{6986F425-5B5B-DAD7-CFF7-37F994D77225}" v="48" dt="2023-07-04T13:22:10.049"/>
    <p1510:client id="{71C20C42-B294-3768-BC2F-B2D2A5456033}" v="1498" dt="2023-07-16T14:01:20.762"/>
    <p1510:client id="{796BAB38-62BF-58A5-631D-A834254AD829}" v="24" dt="2023-07-06T19:18:46.381"/>
    <p1510:client id="{817B029D-E8B8-14CB-E3C2-B1786FFA7C0B}" v="1143" dt="2023-07-07T13:21:13.175"/>
    <p1510:client id="{8291CD30-55F2-5264-874B-F33D7F6C9476}" v="270" dt="2023-07-06T06:38:10.546"/>
    <p1510:client id="{8C14A5E9-C57D-1589-9E59-D492A698B758}" v="81" dt="2023-07-04T13:24:51.546"/>
    <p1510:client id="{8F0C5625-ADE1-3150-58F8-19F4EF4333F8}" v="3" dt="2023-07-16T13:53:51.109"/>
    <p1510:client id="{92552174-6DE2-0745-AD26-C8CDA65E6518}" v="759" dt="2023-07-14T15:42:23.426"/>
    <p1510:client id="{A78E9C0E-6DCC-F7C8-D69F-669D85DB2B76}" v="3" dt="2023-07-17T10:41:56.168"/>
    <p1510:client id="{A7DFDE55-B2FB-65F5-9F3C-BEF48D4AA934}" v="480" dt="2023-07-14T14:23:58.824"/>
    <p1510:client id="{A99C06ED-FB3B-515B-AD4C-94A002B20965}" v="68" dt="2023-07-07T12:19:00.101"/>
    <p1510:client id="{AA1932CD-1C0F-E031-B997-1331C9CE5D55}" v="2" dt="2023-07-17T09:40:55.992"/>
    <p1510:client id="{AD1DEAE0-2A10-DE9A-5F0E-A1EFD9250DD2}" v="23" dt="2023-07-14T13:09:03.888"/>
    <p1510:client id="{B0913DA3-CC7E-D18A-31D9-97B974F3C2D7}" v="6" dt="2023-07-14T13:24:16.944"/>
    <p1510:client id="{B5430E58-17DF-6285-C17C-6598EF11BCCA}" v="13" dt="2023-07-14T13:48:16.568"/>
    <p1510:client id="{B5784540-B53D-03FA-9267-CE3BC59F96E0}" v="32" dt="2023-07-07T13:56:27.943"/>
    <p1510:client id="{B5E050BC-ABBB-682A-0FDE-DFE9D2FA5268}" v="76" dt="2023-07-14T16:00:43.002"/>
    <p1510:client id="{C274830F-A917-DD71-1255-D8A1AFBFA820}" v="121" dt="2023-07-14T13:44:50.596"/>
    <p1510:client id="{CEC4603A-646B-863B-C34E-3F69DC007E2F}" v="242" dt="2023-07-09T21:11:33.685"/>
    <p1510:client id="{D07991F9-05D4-CEFF-6A29-A61B6E7E5E64}" v="20" dt="2023-07-06T14:47:26.497"/>
    <p1510:client id="{D2FE2BD1-1141-B57F-9A64-0B0EA7D01103}" v="7" dt="2023-07-10T09:00:25.316"/>
    <p1510:client id="{DB7B810F-8D87-46DD-F822-1780C9E2EA25}" v="2" dt="2023-07-10T11:02:27.569"/>
    <p1510:client id="{E52E90AA-351F-0334-3F85-A705854B97E4}" v="111" dt="2023-07-11T10:05:04.931"/>
    <p1510:client id="{E6C8D263-1BB7-F9D9-0C8E-C28ED7C17621}" v="5" dt="2023-07-10T08:36:09.358"/>
    <p1510:client id="{EEBAE8FE-E27A-3FDB-8AB9-B32C3494F860}" v="269" dt="2023-07-06T19:14:50.427"/>
    <p1510:client id="{F16F077E-CA43-48F7-A431-128E6A1CBA73}" v="814" dt="2023-07-14T14:31:01.064"/>
    <p1510:client id="{F5581496-A3F8-4653-5BF9-BDC10289922B}" v="590" dt="2023-07-10T14:58:14.712"/>
    <p1510:client id="{FA1BA8F6-C0AD-F7AD-B27A-21F13EC4CECA}" v="12" dt="2023-07-07T12:26:57.528"/>
  </p1510:revLst>
</p1510:revInfo>
</file>

<file path=ppt/tableStyles.xml><?xml version="1.0" encoding="utf-8"?>
<a:tblStyleLst xmlns:a="http://schemas.openxmlformats.org/drawingml/2006/main" def="{9828732B-32B9-41A6-9694-54D75B4E457C}">
  <a:tblStyle styleId="{9828732B-32B9-41A6-9694-54D75B4E457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69268C6-5E0E-40FA-9755-421D21E1440E}"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3204" y="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3.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1.fntdata"/><Relationship Id="rId40" Type="http://schemas.openxmlformats.org/officeDocument/2006/relationships/font" Target="fonts/font4.fntdata"/><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2.fntdata"/><Relationship Id="rId20" Type="http://schemas.openxmlformats.org/officeDocument/2006/relationships/slide" Target="slides/slide19.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37895" y="4828263"/>
            <a:ext cx="5158423" cy="4574143"/>
          </a:xfrm>
          <a:prstGeom prst="rect">
            <a:avLst/>
          </a:prstGeom>
          <a:noFill/>
          <a:ln>
            <a:noFill/>
          </a:ln>
        </p:spPr>
        <p:txBody>
          <a:bodyPr spcFirstLastPara="1" wrap="square" lIns="98264" tIns="49118" rIns="98264" bIns="49118" anchor="t" anchorCtr="0">
            <a:noAutofit/>
          </a:bodyPr>
          <a:lstStyle>
            <a:lvl1pPr marL="457200" marR="0" lvl="0"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1pPr>
            <a:lvl2pPr marL="914400" marR="0" lvl="1"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2pPr>
            <a:lvl3pPr marL="1371600" marR="0" lvl="2"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3pPr>
            <a:lvl4pPr marL="1828800" marR="0" lvl="3"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4pPr>
            <a:lvl5pPr marL="2286000" marR="0" lvl="4"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5pPr>
            <a:lvl6pPr marL="2743200" marR="0" lvl="5"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6pPr>
            <a:lvl7pPr marL="3200400" marR="0" lvl="6"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7pPr>
            <a:lvl8pPr marL="3657600" marR="0" lvl="7"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8pPr>
            <a:lvl9pPr marL="4114800" marR="0" lvl="8" indent="-228600" algn="l" rtl="0">
              <a:lnSpc>
                <a:spcPct val="117999"/>
              </a:lnSpc>
              <a:spcBef>
                <a:spcPts val="0"/>
              </a:spcBef>
              <a:spcAft>
                <a:spcPts val="0"/>
              </a:spcAft>
              <a:buClr>
                <a:srgbClr val="000000"/>
              </a:buClr>
              <a:buSzPts val="1400"/>
              <a:buFont typeface="Arial"/>
              <a:buNone/>
              <a:defRPr sz="2200" b="0" i="0" u="none" strike="noStrike" cap="none">
                <a:solidFill>
                  <a:srgbClr val="000000"/>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044e3b4989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044e3b4989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f9a2d1f8de_1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1f9a2d1f8de_1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21c8230843_0_6: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21c8230843_0_6: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222686e803f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222686e803f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221c8230843_0_6: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221c8230843_0_6: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1683020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1caaaffe34_0_1:notes"/>
          <p:cNvSpPr>
            <a:spLocks noGrp="1" noRot="1" noChangeAspect="1"/>
          </p:cNvSpPr>
          <p:nvPr>
            <p:ph type="sldImg" idx="2"/>
          </p:nvPr>
        </p:nvSpPr>
        <p:spPr>
          <a:xfrm>
            <a:off x="2220913" y="685800"/>
            <a:ext cx="24161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1caaaffe34_0_1: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741004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216a8f33017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216a8f33017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019069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1caaaffe34_1_8: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21caaaffe34_1_8: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328638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Google Shape;38;g2044e3b4989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 name="Google Shape;39;g2044e3b4989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8339580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10599772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520792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966048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3971495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21c8230843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21c8230843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16931428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36239388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2220672ee70_0_6: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2220672ee70_0_6: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1335080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220672ee70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220672ee70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164b2be61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164b2be61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841042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g20522d4815b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 name="Google Shape;45;g20522d4815b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1caaaffe34_0_1: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1caaaffe34_0_1: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220913" y="685800"/>
            <a:ext cx="24161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213621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1ce8c592a4_0_0:notes"/>
          <p:cNvSpPr>
            <a:spLocks noGrp="1" noRot="1" noChangeAspect="1"/>
          </p:cNvSpPr>
          <p:nvPr>
            <p:ph type="sldImg" idx="2"/>
          </p:nvPr>
        </p:nvSpPr>
        <p:spPr>
          <a:xfrm>
            <a:off x="2220913" y="685800"/>
            <a:ext cx="24161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21ce8c592a4_0_0: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7749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g2046bfe3ca4_0_28: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 name="Google Shape;51;g2046bfe3ca4_0_28: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178924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708395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204523da4a2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204523da4a2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extLst>
      <p:ext uri="{BB962C8B-B14F-4D97-AF65-F5344CB8AC3E}">
        <p14:creationId xmlns:p14="http://schemas.microsoft.com/office/powerpoint/2010/main" val="2433154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227e3a5d08_0_0:notes"/>
          <p:cNvSpPr>
            <a:spLocks noGrp="1" noRot="1" noChangeAspect="1"/>
          </p:cNvSpPr>
          <p:nvPr>
            <p:ph type="sldImg" idx="2"/>
          </p:nvPr>
        </p:nvSpPr>
        <p:spPr>
          <a:xfrm>
            <a:off x="2174875" y="762000"/>
            <a:ext cx="2684463" cy="38115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227e3a5d08_0_0:notes"/>
          <p:cNvSpPr txBox="1">
            <a:spLocks noGrp="1"/>
          </p:cNvSpPr>
          <p:nvPr>
            <p:ph type="body" idx="1"/>
          </p:nvPr>
        </p:nvSpPr>
        <p:spPr>
          <a:xfrm>
            <a:off x="937895" y="4828263"/>
            <a:ext cx="5158423" cy="4574143"/>
          </a:xfrm>
          <a:prstGeom prst="rect">
            <a:avLst/>
          </a:prstGeom>
        </p:spPr>
        <p:txBody>
          <a:bodyPr spcFirstLastPara="1" wrap="square" lIns="98264" tIns="49118" rIns="98264" bIns="49118" anchor="t" anchorCtr="0">
            <a:noAutofit/>
          </a:bodyPr>
          <a:lstStyle/>
          <a:p>
            <a:pPr marL="0" inden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9AB79E-F422-4F3A-8558-CE99FC49C6F4}"/>
              </a:ext>
            </a:extLst>
          </p:cNvPr>
          <p:cNvSpPr>
            <a:spLocks noGrp="1"/>
          </p:cNvSpPr>
          <p:nvPr>
            <p:ph type="dt" sz="half" idx="10"/>
          </p:nvPr>
        </p:nvSpPr>
        <p:spPr>
          <a:xfrm>
            <a:off x="366276" y="7006699"/>
            <a:ext cx="1198721" cy="402483"/>
          </a:xfrm>
          <a:prstGeom prst="rect">
            <a:avLst/>
          </a:prstGeom>
        </p:spPr>
        <p:txBody>
          <a:bodyPr/>
          <a:lstStyle/>
          <a:p>
            <a:fld id="{D5FD5E06-E025-41B6-86E3-57B554FDCD97}" type="datetimeFigureOut">
              <a:rPr lang="en-GB" smtClean="0"/>
              <a:t>22/11/2024</a:t>
            </a:fld>
            <a:endParaRPr lang="en-GB"/>
          </a:p>
        </p:txBody>
      </p:sp>
      <p:sp>
        <p:nvSpPr>
          <p:cNvPr id="3" name="Footer Placeholder 2">
            <a:extLst>
              <a:ext uri="{FF2B5EF4-FFF2-40B4-BE49-F238E27FC236}">
                <a16:creationId xmlns:a16="http://schemas.microsoft.com/office/drawing/2014/main" id="{C0FE4868-33BA-4123-9310-4107F908ED3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7FCB5EB-68BD-41B9-A747-C7E05080E2CC}"/>
              </a:ext>
            </a:extLst>
          </p:cNvPr>
          <p:cNvSpPr>
            <a:spLocks noGrp="1"/>
          </p:cNvSpPr>
          <p:nvPr>
            <p:ph type="sldNum" sz="quarter" idx="12"/>
          </p:nvPr>
        </p:nvSpPr>
        <p:spPr>
          <a:xfrm>
            <a:off x="3762653" y="7006699"/>
            <a:ext cx="1198721" cy="402483"/>
          </a:xfrm>
          <a:prstGeom prst="rect">
            <a:avLst/>
          </a:prstGeom>
        </p:spPr>
        <p:txBody>
          <a:bodyPr/>
          <a:lstStyle/>
          <a:p>
            <a:pPr marL="0" lvl="0" indent="0" algn="r" rtl="0">
              <a:spcBef>
                <a:spcPts val="0"/>
              </a:spcBef>
              <a:spcAft>
                <a:spcPts val="0"/>
              </a:spcAft>
              <a:buNone/>
            </a:pPr>
            <a:fld id="{00000000-1234-1234-1234-123412341234}" type="slidenum">
              <a:rPr lang="en-GB" smtClean="0"/>
              <a:t>‹#›</a:t>
            </a:fld>
            <a:endParaRPr lang="en-GB"/>
          </a:p>
        </p:txBody>
      </p:sp>
    </p:spTree>
    <p:extLst>
      <p:ext uri="{BB962C8B-B14F-4D97-AF65-F5344CB8AC3E}">
        <p14:creationId xmlns:p14="http://schemas.microsoft.com/office/powerpoint/2010/main" val="394494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667502" y="186372"/>
            <a:ext cx="4585163" cy="789300"/>
          </a:xfrm>
          <a:prstGeom prst="rect">
            <a:avLst/>
          </a:prstGeom>
          <a:noFill/>
          <a:ln>
            <a:noFill/>
          </a:ln>
        </p:spPr>
        <p:txBody>
          <a:bodyPr spcFirstLastPara="1" wrap="square" lIns="48600" tIns="24300" rIns="48600" bIns="24300" anchor="ctr" anchorCtr="0">
            <a:normAutofit/>
          </a:bodyPr>
          <a:lstStyle>
            <a:lvl1pPr lvl="0" algn="l">
              <a:lnSpc>
                <a:spcPct val="90000"/>
              </a:lnSpc>
              <a:spcBef>
                <a:spcPts val="0"/>
              </a:spcBef>
              <a:spcAft>
                <a:spcPts val="0"/>
              </a:spcAft>
              <a:buClr>
                <a:schemeClr val="dk1"/>
              </a:buClr>
              <a:buSzPts val="3200"/>
              <a:buNone/>
              <a:defRPr sz="32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a:endParaRPr/>
          </a:p>
        </p:txBody>
      </p:sp>
      <p:sp>
        <p:nvSpPr>
          <p:cNvPr id="18" name="Google Shape;18;p3"/>
          <p:cNvSpPr txBox="1">
            <a:spLocks noGrp="1"/>
          </p:cNvSpPr>
          <p:nvPr>
            <p:ph type="body" idx="1"/>
          </p:nvPr>
        </p:nvSpPr>
        <p:spPr>
          <a:xfrm>
            <a:off x="667511" y="1066950"/>
            <a:ext cx="4585163" cy="5919066"/>
          </a:xfrm>
          <a:prstGeom prst="rect">
            <a:avLst/>
          </a:prstGeom>
          <a:noFill/>
          <a:ln>
            <a:noFill/>
          </a:ln>
        </p:spPr>
        <p:txBody>
          <a:bodyPr spcFirstLastPara="1" wrap="square" lIns="48600" tIns="24300" rIns="48600" bIns="24300" anchor="t" anchorCtr="0">
            <a:normAutofit/>
          </a:bodyPr>
          <a:lstStyle>
            <a:lvl1pPr marL="457200" lvl="0" indent="-292100" algn="l" rtl="0">
              <a:lnSpc>
                <a:spcPct val="90000"/>
              </a:lnSpc>
              <a:spcBef>
                <a:spcPts val="500"/>
              </a:spcBef>
              <a:spcAft>
                <a:spcPts val="0"/>
              </a:spcAft>
              <a:buClr>
                <a:schemeClr val="dk1"/>
              </a:buClr>
              <a:buSzPts val="1000"/>
              <a:buChar char="•"/>
              <a:defRPr/>
            </a:lvl1pPr>
            <a:lvl2pPr marL="914400" lvl="1" indent="-292100" algn="l" rtl="0">
              <a:lnSpc>
                <a:spcPct val="90000"/>
              </a:lnSpc>
              <a:spcBef>
                <a:spcPts val="300"/>
              </a:spcBef>
              <a:spcAft>
                <a:spcPts val="0"/>
              </a:spcAft>
              <a:buClr>
                <a:schemeClr val="dk1"/>
              </a:buClr>
              <a:buSzPts val="1000"/>
              <a:buChar char="•"/>
              <a:defRPr/>
            </a:lvl2pPr>
            <a:lvl3pPr marL="1371600" lvl="2" indent="-292100" algn="l" rtl="0">
              <a:lnSpc>
                <a:spcPct val="90000"/>
              </a:lnSpc>
              <a:spcBef>
                <a:spcPts val="300"/>
              </a:spcBef>
              <a:spcAft>
                <a:spcPts val="0"/>
              </a:spcAft>
              <a:buClr>
                <a:schemeClr val="dk1"/>
              </a:buClr>
              <a:buSzPts val="1000"/>
              <a:buChar char="•"/>
              <a:defRPr/>
            </a:lvl3pPr>
            <a:lvl4pPr marL="1828800" lvl="3" indent="-292100" algn="l" rtl="0">
              <a:lnSpc>
                <a:spcPct val="90000"/>
              </a:lnSpc>
              <a:spcBef>
                <a:spcPts val="300"/>
              </a:spcBef>
              <a:spcAft>
                <a:spcPts val="0"/>
              </a:spcAft>
              <a:buClr>
                <a:schemeClr val="dk1"/>
              </a:buClr>
              <a:buSzPts val="1000"/>
              <a:buChar char="•"/>
              <a:defRPr/>
            </a:lvl4pPr>
            <a:lvl5pPr marL="2286000" lvl="4" indent="-292100" algn="l" rtl="0">
              <a:lnSpc>
                <a:spcPct val="90000"/>
              </a:lnSpc>
              <a:spcBef>
                <a:spcPts val="300"/>
              </a:spcBef>
              <a:spcAft>
                <a:spcPts val="0"/>
              </a:spcAft>
              <a:buClr>
                <a:schemeClr val="dk1"/>
              </a:buClr>
              <a:buSzPts val="1000"/>
              <a:buChar char="•"/>
              <a:defRPr/>
            </a:lvl5pPr>
            <a:lvl6pPr marL="2743200" lvl="5" indent="-292100" algn="l" rtl="0">
              <a:lnSpc>
                <a:spcPct val="90000"/>
              </a:lnSpc>
              <a:spcBef>
                <a:spcPts val="300"/>
              </a:spcBef>
              <a:spcAft>
                <a:spcPts val="0"/>
              </a:spcAft>
              <a:buClr>
                <a:schemeClr val="dk1"/>
              </a:buClr>
              <a:buSzPts val="1000"/>
              <a:buChar char="•"/>
              <a:defRPr/>
            </a:lvl6pPr>
            <a:lvl7pPr marL="3200400" lvl="6" indent="-292100" algn="l" rtl="0">
              <a:lnSpc>
                <a:spcPct val="90000"/>
              </a:lnSpc>
              <a:spcBef>
                <a:spcPts val="300"/>
              </a:spcBef>
              <a:spcAft>
                <a:spcPts val="0"/>
              </a:spcAft>
              <a:buClr>
                <a:schemeClr val="dk1"/>
              </a:buClr>
              <a:buSzPts val="1000"/>
              <a:buChar char="•"/>
              <a:defRPr/>
            </a:lvl7pPr>
            <a:lvl8pPr marL="3657600" lvl="7" indent="-292100" algn="l" rtl="0">
              <a:lnSpc>
                <a:spcPct val="90000"/>
              </a:lnSpc>
              <a:spcBef>
                <a:spcPts val="300"/>
              </a:spcBef>
              <a:spcAft>
                <a:spcPts val="0"/>
              </a:spcAft>
              <a:buClr>
                <a:schemeClr val="dk1"/>
              </a:buClr>
              <a:buSzPts val="1000"/>
              <a:buChar char="•"/>
              <a:defRPr/>
            </a:lvl8pPr>
            <a:lvl9pPr marL="4114800" lvl="8" indent="-292100" algn="l" rtl="0">
              <a:lnSpc>
                <a:spcPct val="90000"/>
              </a:lnSpc>
              <a:spcBef>
                <a:spcPts val="300"/>
              </a:spcBef>
              <a:spcAft>
                <a:spcPts val="0"/>
              </a:spcAft>
              <a:buClr>
                <a:schemeClr val="dk1"/>
              </a:buClr>
              <a:buSzPts val="1000"/>
              <a:buChar char="•"/>
              <a:defRPr/>
            </a:lvl9pPr>
          </a:lstStyle>
          <a:p>
            <a:endParaRPr/>
          </a:p>
        </p:txBody>
      </p:sp>
      <p:sp>
        <p:nvSpPr>
          <p:cNvPr id="5" name="Footer Placeholder 4">
            <a:extLst>
              <a:ext uri="{FF2B5EF4-FFF2-40B4-BE49-F238E27FC236}">
                <a16:creationId xmlns:a16="http://schemas.microsoft.com/office/drawing/2014/main" id="{C6F73835-7FDF-4CD3-A300-364E68383D76}"/>
              </a:ext>
            </a:extLst>
          </p:cNvPr>
          <p:cNvSpPr txBox="1">
            <a:spLocks/>
          </p:cNvSpPr>
          <p:nvPr userDrawn="1"/>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defPPr>
              <a:defRPr lang="en-US"/>
            </a:defPPr>
            <a:lvl1pPr marL="0" algn="ctr"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can be”</a:t>
            </a:r>
          </a:p>
        </p:txBody>
      </p:sp>
      <p:pic>
        <p:nvPicPr>
          <p:cNvPr id="3" name="Picture 2" descr="A picture containing circle, symbol, graphics, logo&#10;&#10;Description automatically generated">
            <a:extLst>
              <a:ext uri="{FF2B5EF4-FFF2-40B4-BE49-F238E27FC236}">
                <a16:creationId xmlns:a16="http://schemas.microsoft.com/office/drawing/2014/main" id="{13B59FFC-60F2-FFAC-8EC5-97D861765FCC}"/>
              </a:ext>
            </a:extLst>
          </p:cNvPr>
          <p:cNvPicPr>
            <a:picLocks noChangeAspect="1"/>
          </p:cNvPicPr>
          <p:nvPr userDrawn="1"/>
        </p:nvPicPr>
        <p:blipFill>
          <a:blip r:embed="rId2"/>
          <a:stretch>
            <a:fillRect/>
          </a:stretch>
        </p:blipFill>
        <p:spPr>
          <a:xfrm>
            <a:off x="80355" y="7041996"/>
            <a:ext cx="482381" cy="482381"/>
          </a:xfrm>
          <a:prstGeom prst="rect">
            <a:avLst/>
          </a:prstGeom>
        </p:spPr>
      </p:pic>
    </p:spTree>
    <p:extLst>
      <p:ext uri="{BB962C8B-B14F-4D97-AF65-F5344CB8AC3E}">
        <p14:creationId xmlns:p14="http://schemas.microsoft.com/office/powerpoint/2010/main" val="188782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667502" y="186372"/>
            <a:ext cx="4585163" cy="789300"/>
          </a:xfrm>
          <a:prstGeom prst="rect">
            <a:avLst/>
          </a:prstGeom>
          <a:noFill/>
          <a:ln>
            <a:noFill/>
          </a:ln>
        </p:spPr>
        <p:txBody>
          <a:bodyPr spcFirstLastPara="1" wrap="square" lIns="48600" tIns="24300" rIns="48600" bIns="24300" anchor="ctr" anchorCtr="0">
            <a:normAutofit/>
          </a:bodyPr>
          <a:lstStyle>
            <a:lvl1pPr lvl="0" algn="l">
              <a:lnSpc>
                <a:spcPct val="90000"/>
              </a:lnSpc>
              <a:spcBef>
                <a:spcPts val="0"/>
              </a:spcBef>
              <a:spcAft>
                <a:spcPts val="0"/>
              </a:spcAft>
              <a:buClr>
                <a:schemeClr val="dk1"/>
              </a:buClr>
              <a:buSzPts val="3200"/>
              <a:buNone/>
              <a:defRPr sz="32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a:endParaRPr/>
          </a:p>
        </p:txBody>
      </p:sp>
      <p:sp>
        <p:nvSpPr>
          <p:cNvPr id="18" name="Google Shape;18;p3"/>
          <p:cNvSpPr txBox="1">
            <a:spLocks noGrp="1"/>
          </p:cNvSpPr>
          <p:nvPr>
            <p:ph type="body" idx="1"/>
          </p:nvPr>
        </p:nvSpPr>
        <p:spPr>
          <a:xfrm>
            <a:off x="667511" y="1066950"/>
            <a:ext cx="4585163" cy="5919066"/>
          </a:xfrm>
          <a:prstGeom prst="rect">
            <a:avLst/>
          </a:prstGeom>
          <a:noFill/>
          <a:ln>
            <a:noFill/>
          </a:ln>
        </p:spPr>
        <p:txBody>
          <a:bodyPr spcFirstLastPara="1" wrap="square" lIns="48600" tIns="24300" rIns="48600" bIns="24300" anchor="t" anchorCtr="0">
            <a:normAutofit/>
          </a:bodyPr>
          <a:lstStyle>
            <a:lvl1pPr marL="457200" lvl="0" indent="-292100" algn="l" rtl="0">
              <a:lnSpc>
                <a:spcPct val="90000"/>
              </a:lnSpc>
              <a:spcBef>
                <a:spcPts val="500"/>
              </a:spcBef>
              <a:spcAft>
                <a:spcPts val="0"/>
              </a:spcAft>
              <a:buClr>
                <a:schemeClr val="dk1"/>
              </a:buClr>
              <a:buSzPts val="1000"/>
              <a:buChar char="•"/>
              <a:defRPr/>
            </a:lvl1pPr>
            <a:lvl2pPr marL="914400" lvl="1" indent="-292100" algn="l" rtl="0">
              <a:lnSpc>
                <a:spcPct val="90000"/>
              </a:lnSpc>
              <a:spcBef>
                <a:spcPts val="300"/>
              </a:spcBef>
              <a:spcAft>
                <a:spcPts val="0"/>
              </a:spcAft>
              <a:buClr>
                <a:schemeClr val="dk1"/>
              </a:buClr>
              <a:buSzPts val="1000"/>
              <a:buChar char="•"/>
              <a:defRPr/>
            </a:lvl2pPr>
            <a:lvl3pPr marL="1371600" lvl="2" indent="-292100" algn="l" rtl="0">
              <a:lnSpc>
                <a:spcPct val="90000"/>
              </a:lnSpc>
              <a:spcBef>
                <a:spcPts val="300"/>
              </a:spcBef>
              <a:spcAft>
                <a:spcPts val="0"/>
              </a:spcAft>
              <a:buClr>
                <a:schemeClr val="dk1"/>
              </a:buClr>
              <a:buSzPts val="1000"/>
              <a:buChar char="•"/>
              <a:defRPr/>
            </a:lvl3pPr>
            <a:lvl4pPr marL="1828800" lvl="3" indent="-292100" algn="l" rtl="0">
              <a:lnSpc>
                <a:spcPct val="90000"/>
              </a:lnSpc>
              <a:spcBef>
                <a:spcPts val="300"/>
              </a:spcBef>
              <a:spcAft>
                <a:spcPts val="0"/>
              </a:spcAft>
              <a:buClr>
                <a:schemeClr val="dk1"/>
              </a:buClr>
              <a:buSzPts val="1000"/>
              <a:buChar char="•"/>
              <a:defRPr/>
            </a:lvl4pPr>
            <a:lvl5pPr marL="2286000" lvl="4" indent="-292100" algn="l" rtl="0">
              <a:lnSpc>
                <a:spcPct val="90000"/>
              </a:lnSpc>
              <a:spcBef>
                <a:spcPts val="300"/>
              </a:spcBef>
              <a:spcAft>
                <a:spcPts val="0"/>
              </a:spcAft>
              <a:buClr>
                <a:schemeClr val="dk1"/>
              </a:buClr>
              <a:buSzPts val="1000"/>
              <a:buChar char="•"/>
              <a:defRPr/>
            </a:lvl5pPr>
            <a:lvl6pPr marL="2743200" lvl="5" indent="-292100" algn="l" rtl="0">
              <a:lnSpc>
                <a:spcPct val="90000"/>
              </a:lnSpc>
              <a:spcBef>
                <a:spcPts val="300"/>
              </a:spcBef>
              <a:spcAft>
                <a:spcPts val="0"/>
              </a:spcAft>
              <a:buClr>
                <a:schemeClr val="dk1"/>
              </a:buClr>
              <a:buSzPts val="1000"/>
              <a:buChar char="•"/>
              <a:defRPr/>
            </a:lvl6pPr>
            <a:lvl7pPr marL="3200400" lvl="6" indent="-292100" algn="l" rtl="0">
              <a:lnSpc>
                <a:spcPct val="90000"/>
              </a:lnSpc>
              <a:spcBef>
                <a:spcPts val="300"/>
              </a:spcBef>
              <a:spcAft>
                <a:spcPts val="0"/>
              </a:spcAft>
              <a:buClr>
                <a:schemeClr val="dk1"/>
              </a:buClr>
              <a:buSzPts val="1000"/>
              <a:buChar char="•"/>
              <a:defRPr/>
            </a:lvl7pPr>
            <a:lvl8pPr marL="3657600" lvl="7" indent="-292100" algn="l" rtl="0">
              <a:lnSpc>
                <a:spcPct val="90000"/>
              </a:lnSpc>
              <a:spcBef>
                <a:spcPts val="300"/>
              </a:spcBef>
              <a:spcAft>
                <a:spcPts val="0"/>
              </a:spcAft>
              <a:buClr>
                <a:schemeClr val="dk1"/>
              </a:buClr>
              <a:buSzPts val="1000"/>
              <a:buChar char="•"/>
              <a:defRPr/>
            </a:lvl8pPr>
            <a:lvl9pPr marL="4114800" lvl="8" indent="-292100" algn="l" rtl="0">
              <a:lnSpc>
                <a:spcPct val="90000"/>
              </a:lnSpc>
              <a:spcBef>
                <a:spcPts val="300"/>
              </a:spcBef>
              <a:spcAft>
                <a:spcPts val="0"/>
              </a:spcAft>
              <a:buClr>
                <a:schemeClr val="dk1"/>
              </a:buClr>
              <a:buSzPts val="1000"/>
              <a:buChar char="•"/>
              <a:defRPr/>
            </a:lvl9pPr>
          </a:lstStyle>
          <a:p>
            <a:endParaRPr/>
          </a:p>
        </p:txBody>
      </p:sp>
      <p:sp>
        <p:nvSpPr>
          <p:cNvPr id="5" name="Footer Placeholder 4">
            <a:extLst>
              <a:ext uri="{FF2B5EF4-FFF2-40B4-BE49-F238E27FC236}">
                <a16:creationId xmlns:a16="http://schemas.microsoft.com/office/drawing/2014/main" id="{C6F73835-7FDF-4CD3-A300-364E68383D76}"/>
              </a:ext>
            </a:extLst>
          </p:cNvPr>
          <p:cNvSpPr txBox="1">
            <a:spLocks/>
          </p:cNvSpPr>
          <p:nvPr userDrawn="1"/>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defPPr>
              <a:defRPr lang="en-US"/>
            </a:defPPr>
            <a:lvl1pPr marL="0" algn="ctr"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can be”</a:t>
            </a:r>
          </a:p>
        </p:txBody>
      </p:sp>
    </p:spTree>
    <p:extLst>
      <p:ext uri="{BB962C8B-B14F-4D97-AF65-F5344CB8AC3E}">
        <p14:creationId xmlns:p14="http://schemas.microsoft.com/office/powerpoint/2010/main" val="1887822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2A00F-E549-47B5-8BA7-CDF7E547F510}"/>
              </a:ext>
            </a:extLst>
          </p:cNvPr>
          <p:cNvSpPr>
            <a:spLocks noGrp="1"/>
          </p:cNvSpPr>
          <p:nvPr>
            <p:ph type="title"/>
          </p:nvPr>
        </p:nvSpPr>
        <p:spPr>
          <a:xfrm>
            <a:off x="777240" y="402483"/>
            <a:ext cx="4184134" cy="146118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83D082B-EFCF-4070-9B10-A22C9B2B1C96}"/>
              </a:ext>
            </a:extLst>
          </p:cNvPr>
          <p:cNvSpPr>
            <a:spLocks noGrp="1"/>
          </p:cNvSpPr>
          <p:nvPr>
            <p:ph type="body" idx="1"/>
          </p:nvPr>
        </p:nvSpPr>
        <p:spPr>
          <a:xfrm>
            <a:off x="777240" y="2012413"/>
            <a:ext cx="4184134" cy="499428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181970EA-8612-460A-A746-CB7D83DB1E1E}"/>
              </a:ext>
            </a:extLst>
          </p:cNvPr>
          <p:cNvSpPr>
            <a:spLocks noGrp="1"/>
          </p:cNvSpPr>
          <p:nvPr>
            <p:ph type="ftr" sz="quarter" idx="3"/>
          </p:nvPr>
        </p:nvSpPr>
        <p:spPr>
          <a:xfrm>
            <a:off x="0" y="7006699"/>
            <a:ext cx="5327650" cy="552976"/>
          </a:xfrm>
          <a:prstGeom prst="rect">
            <a:avLst/>
          </a:prstGeom>
          <a:gradFill>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vert="horz" lIns="91440" tIns="45720" rIns="91440" bIns="45720" rtlCol="0" anchor="ctr"/>
          <a:lstStyle>
            <a:lvl1pPr algn="ctr">
              <a:defRPr sz="524">
                <a:solidFill>
                  <a:schemeClr val="tx1">
                    <a:tint val="75000"/>
                  </a:schemeClr>
                </a:solidFill>
              </a:defRPr>
            </a:lvl1pPr>
          </a:lstStyle>
          <a:p>
            <a:endParaRPr lang="en-GB"/>
          </a:p>
        </p:txBody>
      </p:sp>
      <p:sp>
        <p:nvSpPr>
          <p:cNvPr id="7" name="Rectangle 6">
            <a:extLst>
              <a:ext uri="{FF2B5EF4-FFF2-40B4-BE49-F238E27FC236}">
                <a16:creationId xmlns:a16="http://schemas.microsoft.com/office/drawing/2014/main" id="{744EB55A-A250-45D3-BDFE-ED999F90BDC9}"/>
              </a:ext>
            </a:extLst>
          </p:cNvPr>
          <p:cNvSpPr/>
          <p:nvPr userDrawn="1"/>
        </p:nvSpPr>
        <p:spPr>
          <a:xfrm>
            <a:off x="0" y="1"/>
            <a:ext cx="621792" cy="7006698"/>
          </a:xfrm>
          <a:prstGeom prst="rect">
            <a:avLst/>
          </a:prstGeom>
          <a:gradFill flip="none" rotWithShape="1">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ooter Placeholder 4">
            <a:extLst>
              <a:ext uri="{FF2B5EF4-FFF2-40B4-BE49-F238E27FC236}">
                <a16:creationId xmlns:a16="http://schemas.microsoft.com/office/drawing/2014/main" id="{5B776EE1-06BB-404B-9DFB-DEBEB5F71815}"/>
              </a:ext>
            </a:extLst>
          </p:cNvPr>
          <p:cNvSpPr txBox="1">
            <a:spLocks/>
          </p:cNvSpPr>
          <p:nvPr userDrawn="1"/>
        </p:nvSpPr>
        <p:spPr>
          <a:xfrm>
            <a:off x="634555" y="7006698"/>
            <a:ext cx="4058539" cy="445661"/>
          </a:xfrm>
          <a:prstGeom prst="rect">
            <a:avLst/>
          </a:prstGeom>
        </p:spPr>
        <p:txBody>
          <a:bodyPr/>
          <a:lstStyle>
            <a:defPPr>
              <a:defRPr lang="en-US"/>
            </a:defPPr>
            <a:lvl1pPr marL="0" algn="l" defTabSz="914400" rtl="0" eaLnBrk="1" latinLnBrk="0" hangingPunct="1">
              <a:defRPr sz="2800" b="1" i="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i="0">
                <a:solidFill>
                  <a:schemeClr val="bg1"/>
                </a:solidFill>
              </a:rPr>
              <a:t>“Be the best you </a:t>
            </a:r>
            <a:r>
              <a:rPr lang="en-GB">
                <a:solidFill>
                  <a:schemeClr val="bg1"/>
                </a:solidFill>
              </a:rPr>
              <a:t>can be”</a:t>
            </a:r>
          </a:p>
        </p:txBody>
      </p:sp>
    </p:spTree>
    <p:extLst>
      <p:ext uri="{BB962C8B-B14F-4D97-AF65-F5344CB8AC3E}">
        <p14:creationId xmlns:p14="http://schemas.microsoft.com/office/powerpoint/2010/main" val="1037830566"/>
      </p:ext>
    </p:extLst>
  </p:cSld>
  <p:clrMap bg1="lt1" tx1="dk1" bg2="lt2" tx2="dk2" accent1="accent1" accent2="accent2" accent3="accent3" accent4="accent4" accent5="accent5" accent6="accent6" hlink="hlink" folHlink="folHlink"/>
  <p:sldLayoutIdLst>
    <p:sldLayoutId id="2147483696" r:id="rId1"/>
    <p:sldLayoutId id="2147483703" r:id="rId2"/>
    <p:sldLayoutId id="2147483701" r:id="rId3"/>
  </p:sldLayoutIdLst>
  <p:hf hdr="0" ftr="0" dt="0"/>
  <p:txStyles>
    <p:titleStyle>
      <a:lvl1pPr algn="l" defTabSz="399593" rtl="0" eaLnBrk="1" latinLnBrk="0" hangingPunct="1">
        <a:lnSpc>
          <a:spcPct val="90000"/>
        </a:lnSpc>
        <a:spcBef>
          <a:spcPct val="0"/>
        </a:spcBef>
        <a:buNone/>
        <a:defRPr sz="1923" kern="1200">
          <a:solidFill>
            <a:schemeClr val="tx1"/>
          </a:solidFill>
          <a:latin typeface="+mj-lt"/>
          <a:ea typeface="+mj-ea"/>
          <a:cs typeface="+mj-cs"/>
        </a:defRPr>
      </a:lvl1pPr>
    </p:titleStyle>
    <p:bodyStyle>
      <a:lvl1pPr marL="99898" indent="-99898" algn="l" defTabSz="399593" rtl="0" eaLnBrk="1" latinLnBrk="0" hangingPunct="1">
        <a:lnSpc>
          <a:spcPct val="90000"/>
        </a:lnSpc>
        <a:spcBef>
          <a:spcPts val="437"/>
        </a:spcBef>
        <a:buFont typeface="Arial" panose="020B0604020202020204" pitchFamily="34" charset="0"/>
        <a:buChar char="•"/>
        <a:defRPr sz="1224" kern="1200">
          <a:solidFill>
            <a:schemeClr val="tx1"/>
          </a:solidFill>
          <a:latin typeface="+mn-lt"/>
          <a:ea typeface="+mn-ea"/>
          <a:cs typeface="+mn-cs"/>
        </a:defRPr>
      </a:lvl1pPr>
      <a:lvl2pPr marL="299695" indent="-99898" algn="l" defTabSz="399593" rtl="0" eaLnBrk="1" latinLnBrk="0" hangingPunct="1">
        <a:lnSpc>
          <a:spcPct val="90000"/>
        </a:lnSpc>
        <a:spcBef>
          <a:spcPts val="219"/>
        </a:spcBef>
        <a:buFont typeface="Arial" panose="020B0604020202020204" pitchFamily="34" charset="0"/>
        <a:buChar char="•"/>
        <a:defRPr sz="1049" kern="1200">
          <a:solidFill>
            <a:schemeClr val="tx1"/>
          </a:solidFill>
          <a:latin typeface="+mn-lt"/>
          <a:ea typeface="+mn-ea"/>
          <a:cs typeface="+mn-cs"/>
        </a:defRPr>
      </a:lvl2pPr>
      <a:lvl3pPr marL="499491" indent="-99898" algn="l" defTabSz="399593" rtl="0" eaLnBrk="1" latinLnBrk="0" hangingPunct="1">
        <a:lnSpc>
          <a:spcPct val="90000"/>
        </a:lnSpc>
        <a:spcBef>
          <a:spcPts val="219"/>
        </a:spcBef>
        <a:buFont typeface="Arial" panose="020B0604020202020204" pitchFamily="34" charset="0"/>
        <a:buChar char="•"/>
        <a:defRPr sz="874" kern="1200">
          <a:solidFill>
            <a:schemeClr val="tx1"/>
          </a:solidFill>
          <a:latin typeface="+mn-lt"/>
          <a:ea typeface="+mn-ea"/>
          <a:cs typeface="+mn-cs"/>
        </a:defRPr>
      </a:lvl3pPr>
      <a:lvl4pPr marL="69928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4pPr>
      <a:lvl5pPr marL="899084"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5pPr>
      <a:lvl6pPr marL="1098880"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6pPr>
      <a:lvl7pPr marL="1298677"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7pPr>
      <a:lvl8pPr marL="1498473"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8pPr>
      <a:lvl9pPr marL="1698269" indent="-99898" algn="l" defTabSz="399593" rtl="0" eaLnBrk="1" latinLnBrk="0" hangingPunct="1">
        <a:lnSpc>
          <a:spcPct val="90000"/>
        </a:lnSpc>
        <a:spcBef>
          <a:spcPts val="219"/>
        </a:spcBef>
        <a:buFont typeface="Arial" panose="020B0604020202020204" pitchFamily="34" charset="0"/>
        <a:buChar char="•"/>
        <a:defRPr sz="787" kern="1200">
          <a:solidFill>
            <a:schemeClr val="tx1"/>
          </a:solidFill>
          <a:latin typeface="+mn-lt"/>
          <a:ea typeface="+mn-ea"/>
          <a:cs typeface="+mn-cs"/>
        </a:defRPr>
      </a:lvl9pPr>
    </p:bodyStyle>
    <p:otherStyle>
      <a:defPPr>
        <a:defRPr lang="en-US"/>
      </a:defPPr>
      <a:lvl1pPr marL="0" algn="l" defTabSz="399593" rtl="0" eaLnBrk="1" latinLnBrk="0" hangingPunct="1">
        <a:defRPr sz="787" kern="1200">
          <a:solidFill>
            <a:schemeClr val="tx1"/>
          </a:solidFill>
          <a:latin typeface="+mn-lt"/>
          <a:ea typeface="+mn-ea"/>
          <a:cs typeface="+mn-cs"/>
        </a:defRPr>
      </a:lvl1pPr>
      <a:lvl2pPr marL="199796" algn="l" defTabSz="399593" rtl="0" eaLnBrk="1" latinLnBrk="0" hangingPunct="1">
        <a:defRPr sz="787" kern="1200">
          <a:solidFill>
            <a:schemeClr val="tx1"/>
          </a:solidFill>
          <a:latin typeface="+mn-lt"/>
          <a:ea typeface="+mn-ea"/>
          <a:cs typeface="+mn-cs"/>
        </a:defRPr>
      </a:lvl2pPr>
      <a:lvl3pPr marL="399593" algn="l" defTabSz="399593" rtl="0" eaLnBrk="1" latinLnBrk="0" hangingPunct="1">
        <a:defRPr sz="787" kern="1200">
          <a:solidFill>
            <a:schemeClr val="tx1"/>
          </a:solidFill>
          <a:latin typeface="+mn-lt"/>
          <a:ea typeface="+mn-ea"/>
          <a:cs typeface="+mn-cs"/>
        </a:defRPr>
      </a:lvl3pPr>
      <a:lvl4pPr marL="599389" algn="l" defTabSz="399593" rtl="0" eaLnBrk="1" latinLnBrk="0" hangingPunct="1">
        <a:defRPr sz="787" kern="1200">
          <a:solidFill>
            <a:schemeClr val="tx1"/>
          </a:solidFill>
          <a:latin typeface="+mn-lt"/>
          <a:ea typeface="+mn-ea"/>
          <a:cs typeface="+mn-cs"/>
        </a:defRPr>
      </a:lvl4pPr>
      <a:lvl5pPr marL="799186" algn="l" defTabSz="399593" rtl="0" eaLnBrk="1" latinLnBrk="0" hangingPunct="1">
        <a:defRPr sz="787" kern="1200">
          <a:solidFill>
            <a:schemeClr val="tx1"/>
          </a:solidFill>
          <a:latin typeface="+mn-lt"/>
          <a:ea typeface="+mn-ea"/>
          <a:cs typeface="+mn-cs"/>
        </a:defRPr>
      </a:lvl5pPr>
      <a:lvl6pPr marL="998982" algn="l" defTabSz="399593" rtl="0" eaLnBrk="1" latinLnBrk="0" hangingPunct="1">
        <a:defRPr sz="787" kern="1200">
          <a:solidFill>
            <a:schemeClr val="tx1"/>
          </a:solidFill>
          <a:latin typeface="+mn-lt"/>
          <a:ea typeface="+mn-ea"/>
          <a:cs typeface="+mn-cs"/>
        </a:defRPr>
      </a:lvl6pPr>
      <a:lvl7pPr marL="1198778" algn="l" defTabSz="399593" rtl="0" eaLnBrk="1" latinLnBrk="0" hangingPunct="1">
        <a:defRPr sz="787" kern="1200">
          <a:solidFill>
            <a:schemeClr val="tx1"/>
          </a:solidFill>
          <a:latin typeface="+mn-lt"/>
          <a:ea typeface="+mn-ea"/>
          <a:cs typeface="+mn-cs"/>
        </a:defRPr>
      </a:lvl7pPr>
      <a:lvl8pPr marL="1398575" algn="l" defTabSz="399593" rtl="0" eaLnBrk="1" latinLnBrk="0" hangingPunct="1">
        <a:defRPr sz="787" kern="1200">
          <a:solidFill>
            <a:schemeClr val="tx1"/>
          </a:solidFill>
          <a:latin typeface="+mn-lt"/>
          <a:ea typeface="+mn-ea"/>
          <a:cs typeface="+mn-cs"/>
        </a:defRPr>
      </a:lvl8pPr>
      <a:lvl9pPr marL="1598371" algn="l" defTabSz="399593" rtl="0" eaLnBrk="1" latinLnBrk="0" hangingPunct="1">
        <a:defRPr sz="7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holyfamilyhighschool.co.uk/curriculum/subjects/mathematic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gcsepod.com/" TargetMode="External"/><Relationship Id="rId4" Type="http://schemas.openxmlformats.org/officeDocument/2006/relationships/hyperlink" Target="https://vle.mathswatch.co.uk/"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holyfamilyhighschool.co.uk/curriculum/subjects/sciences" TargetMode="External"/><Relationship Id="rId7" Type="http://schemas.openxmlformats.org/officeDocument/2006/relationships/hyperlink" Target="https://app.tassomai.com/login?returnUrl=%2Fdashboard"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app.senecalearning.com/dashboard/courses/add?Price=Free&amp;Subject=Combined+Science" TargetMode="External"/><Relationship Id="rId5" Type="http://schemas.openxmlformats.org/officeDocument/2006/relationships/hyperlink" Target="https://www.freesciencelessons.co.uk/videos/" TargetMode="External"/><Relationship Id="rId4" Type="http://schemas.openxmlformats.org/officeDocument/2006/relationships/hyperlink" Target="https://www.aqa.org.uk/subjects/science/gcse/combined-science-trilogy-8464"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olyfamilyhighschool.co.uk/curriculum/subjects/religious-education" TargetMode="External"/><Relationship Id="rId7" Type="http://schemas.openxmlformats.org/officeDocument/2006/relationships/hyperlink" Target="https://www.youcat.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biblegateway.com" TargetMode="External"/><Relationship Id="rId5" Type="http://schemas.openxmlformats.org/officeDocument/2006/relationships/hyperlink" Target="https://senecalearning.com/en-GB/parents" TargetMode="External"/><Relationship Id="rId4" Type="http://schemas.openxmlformats.org/officeDocument/2006/relationships/hyperlink" Target="https://www.eduqas.co.uk/qualifications/religious-studies-gcse/#tab_keydocument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app.senecalearning.com/dashboard/courses/add?Price=Free&amp;Subject=Combined+Science" TargetMode="External"/><Relationship Id="rId3" Type="http://schemas.openxmlformats.org/officeDocument/2006/relationships/hyperlink" Target="https://www.holyfamilyhighschool.co.uk/curriculum/subjects/sciences" TargetMode="External"/><Relationship Id="rId7" Type="http://schemas.openxmlformats.org/officeDocument/2006/relationships/hyperlink" Target="https://www.freesciencelessons.co.uk/video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aqa.org.uk/subjects/science/gcse/physics-8463" TargetMode="External"/><Relationship Id="rId5" Type="http://schemas.openxmlformats.org/officeDocument/2006/relationships/hyperlink" Target="https://www.aqa.org.uk/subjects/science/gcse/chemistry-8462" TargetMode="External"/><Relationship Id="rId4" Type="http://schemas.openxmlformats.org/officeDocument/2006/relationships/hyperlink" Target="https://www.aqa.org.uk/subjects/science/gcse/biology-8461" TargetMode="External"/><Relationship Id="rId9" Type="http://schemas.openxmlformats.org/officeDocument/2006/relationships/hyperlink" Target="https://www.tassomai.com/signing-up-existing-students"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englandnetball.co.uk/" TargetMode="External"/><Relationship Id="rId3" Type="http://schemas.openxmlformats.org/officeDocument/2006/relationships/hyperlink" Target="https://www.holyfamilyhighschool.co.uk/curriculum/subjects/physical-education-sport-studies" TargetMode="External"/><Relationship Id="rId7" Type="http://schemas.openxmlformats.org/officeDocument/2006/relationships/hyperlink" Target="https://www.wimbledon.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olympics.com/en/" TargetMode="External"/><Relationship Id="rId11" Type="http://schemas.openxmlformats.org/officeDocument/2006/relationships/hyperlink" Target="https://www.basketballengland.co.uk/" TargetMode="External"/><Relationship Id="rId5" Type="http://schemas.openxmlformats.org/officeDocument/2006/relationships/hyperlink" Target="https://classroom.thenational.academy/subjects-by-key-stage/key-stage-3/subjects/physical-education" TargetMode="External"/><Relationship Id="rId10" Type="http://schemas.openxmlformats.org/officeDocument/2006/relationships/hyperlink" Target="https://www.thefa.com/" TargetMode="External"/><Relationship Id="rId4" Type="http://schemas.openxmlformats.org/officeDocument/2006/relationships/hyperlink" Target="https://www.bbc.co.uk/sport" TargetMode="External"/><Relationship Id="rId9" Type="http://schemas.openxmlformats.org/officeDocument/2006/relationships/hyperlink" Target="https://www.thefa.com/womens-girls-footbal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holyfamilyhighschool.co.uk/curriculum/subjects/psh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www.youngminds.org.uk/" TargetMode="External"/><Relationship Id="rId5" Type="http://schemas.openxmlformats.org/officeDocument/2006/relationships/hyperlink" Target="https://www.bbc.co.uk/programmes/p01bb4h8" TargetMode="External"/><Relationship Id="rId4" Type="http://schemas.openxmlformats.org/officeDocument/2006/relationships/hyperlink" Target="https://www.bbc.co.uk/teach/ks3-pshe-modern-studies/zdt3jhv"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holyfamilyhighschool.co.uk/curriculum/subjects/art" TargetMode="External"/><Relationship Id="rId7" Type="http://schemas.openxmlformats.org/officeDocument/2006/relationships/hyperlink" Target="https://www.bbc.co.uk/bitesize/subjects/z76sr82"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nationalgallery.org.uk/paintings/search-the-collection?q=picasso&amp;tpf=&amp;tpt=&amp;acf=&amp;act=" TargetMode="External"/><Relationship Id="rId5" Type="http://schemas.openxmlformats.org/officeDocument/2006/relationships/hyperlink" Target="http://www.tate.org.uk" TargetMode="External"/><Relationship Id="rId4" Type="http://schemas.openxmlformats.org/officeDocument/2006/relationships/hyperlink" Target="https://www.aqa.org.uk/subjects/art-and-design/gcse/art-and-design-8201-8206/subject-content/fine-ar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holyfamilyhighschool.co.uk/curriculum/subjects/business-studies" TargetMode="External"/><Relationship Id="rId7" Type="http://schemas.openxmlformats.org/officeDocument/2006/relationships/hyperlink" Target="https://www.gcsebusiness.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tutor2u.net/business/blog/gcse-igcse-business-studies-revision-notes-master-listing" TargetMode="External"/><Relationship Id="rId5" Type="http://schemas.openxmlformats.org/officeDocument/2006/relationships/hyperlink" Target="https://www.youtube.com/@tutor2u-official" TargetMode="External"/><Relationship Id="rId4" Type="http://schemas.openxmlformats.org/officeDocument/2006/relationships/hyperlink" Target="https://qualifications.pearson.com/en/qualifications/edexcel-gcses/business-2017.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student.craigndave.org/J277" TargetMode="External"/><Relationship Id="rId3" Type="http://schemas.openxmlformats.org/officeDocument/2006/relationships/hyperlink" Target="https://www.holyfamilyhighschool.co.uk/curriculum/subjects/computing" TargetMode="External"/><Relationship Id="rId7" Type="http://schemas.openxmlformats.org/officeDocument/2006/relationships/hyperlink" Target="https://www.bbc.co.uk/bitesize/examspecs/zmtchb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martrevise.online/" TargetMode="External"/><Relationship Id="rId5" Type="http://schemas.openxmlformats.org/officeDocument/2006/relationships/hyperlink" Target="https://members.gcsepod.com/login/" TargetMode="External"/><Relationship Id="rId4" Type="http://schemas.openxmlformats.org/officeDocument/2006/relationships/hyperlink" Target="https://www.ocr.org.uk/Images/558027-specification-gcse-computer-science-j277.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holyfamilyhighschool.co.uk/curriculum/subjects/dance"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holyfamilyhighschool.co.uk/curriculum/subjects/drama"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holyfamilyhighschool.co.uk/curriculum/subjects/engineerin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wjec.co.uk/umbraco/surface/blobstorage/download?nodeId=3665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holyfamilyhighschool.co.uk/curriculum/subjects/business-studies" TargetMode="External"/><Relationship Id="rId7" Type="http://schemas.openxmlformats.org/officeDocument/2006/relationships/hyperlink" Target="https://time2resources.co.uk/Pearson-BTEC-Level-1-2-Tech-Award-Enterpris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youtube.com/watch?v=hQkkdTTUPCw" TargetMode="External"/><Relationship Id="rId5" Type="http://schemas.openxmlformats.org/officeDocument/2006/relationships/hyperlink" Target="https://www.youtube.com/watch?v=8Ah2EH9Du-0&amp;list=PLJl5rFr3KefARZDnXOpKEPe37TzSUWfS6" TargetMode="External"/><Relationship Id="rId4" Type="http://schemas.openxmlformats.org/officeDocument/2006/relationships/hyperlink" Target="https://qualifications.pearson.com/en/qualifications/btec-tech-awards/enterprise-2022.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asdan.org.uk/" TargetMode="External"/><Relationship Id="rId2" Type="http://schemas.openxmlformats.org/officeDocument/2006/relationships/hyperlink" Target="https://holyfamilyhighschool.co.uk/curriculum/best-resource-bas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holyfamilyhighschool.co.uk/curriculum/best-resource-base" TargetMode="External"/><Relationship Id="rId7" Type="http://schemas.openxmlformats.org/officeDocument/2006/relationships/hyperlink" Target="https://www.foodafactoflife.org.uk/14-16-year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gov.uk/government/publications/the-eatwell-guide" TargetMode="External"/><Relationship Id="rId5" Type="http://schemas.openxmlformats.org/officeDocument/2006/relationships/hyperlink" Target="https://www.nutrition.org.uk/" TargetMode="External"/><Relationship Id="rId4" Type="http://schemas.openxmlformats.org/officeDocument/2006/relationships/hyperlink" Target="https://www.ncfe.org.uk/qualification-search/qualification-detail/ncfe-level-12-technical-award-in-food-and-cookery-973"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holyfamilyhighschool.co.uk/curriculum/subjects/food-technology" TargetMode="External"/><Relationship Id="rId7" Type="http://schemas.openxmlformats.org/officeDocument/2006/relationships/hyperlink" Target="https://www.foodafactoflife.org.uk/14-16-year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www.gov.uk/government/publications/the-eatwell-guide" TargetMode="External"/><Relationship Id="rId5" Type="http://schemas.openxmlformats.org/officeDocument/2006/relationships/hyperlink" Target="https://www.nutrition.org.uk/" TargetMode="External"/><Relationship Id="rId4" Type="http://schemas.openxmlformats.org/officeDocument/2006/relationships/hyperlink" Target="https://www.eduqas.co.uk/qualifications/food-preparation-and-nutrition-gcse/#tab_keydocuments"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holyfamilyhighschool.co.uk/curriculum/subjects/modern-foreign-languages" TargetMode="External"/><Relationship Id="rId7" Type="http://schemas.openxmlformats.org/officeDocument/2006/relationships/hyperlink" Target="http://www.pearsonactivelearn.co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deutschgym.com/" TargetMode="External"/><Relationship Id="rId5" Type="http://schemas.openxmlformats.org/officeDocument/2006/relationships/hyperlink" Target="http://www.kerboodle.com" TargetMode="External"/><Relationship Id="rId4" Type="http://schemas.openxmlformats.org/officeDocument/2006/relationships/hyperlink" Target="http://www.languagesonline.org.uk"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internetgeography.net/topics/" TargetMode="External"/><Relationship Id="rId3" Type="http://schemas.openxmlformats.org/officeDocument/2006/relationships/hyperlink" Target="https://www.holyfamilyhighschool.co.uk/curriculum/subjects/geography" TargetMode="External"/><Relationship Id="rId7" Type="http://schemas.openxmlformats.org/officeDocument/2006/relationships/hyperlink" Target="https://www.physicsandmathstutor.com/geography-revision/gcse-aqa/"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bbc.co.uk/bitesize/subjects/zkw76sg" TargetMode="External"/><Relationship Id="rId5" Type="http://schemas.openxmlformats.org/officeDocument/2006/relationships/hyperlink" Target="https://senecalearning.com/en-GB/seneca-certified-resources/geography-gcse-aqa/" TargetMode="External"/><Relationship Id="rId4" Type="http://schemas.openxmlformats.org/officeDocument/2006/relationships/hyperlink" Target="https://www.aqa.org.uk/subjects/geography/gcse/geography-8035" TargetMode="External"/><Relationship Id="rId9" Type="http://schemas.openxmlformats.org/officeDocument/2006/relationships/hyperlink" Target="https://www.coolgeography.co.uk/gcsen/revision_zone.php"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healthcareers.nhs.uk/explore-roles/explore-roles" TargetMode="External"/><Relationship Id="rId3" Type="http://schemas.openxmlformats.org/officeDocument/2006/relationships/hyperlink" Target="https://www.holyfamilyhighschool.co.uk/curriculum/our-curriculum/health-and-social-care" TargetMode="External"/><Relationship Id="rId7" Type="http://schemas.openxmlformats.org/officeDocument/2006/relationships/hyperlink" Target="https://www.nhs.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hsj.co.uk/" TargetMode="External"/><Relationship Id="rId5" Type="http://schemas.openxmlformats.org/officeDocument/2006/relationships/hyperlink" Target="https://www.cqc.org.uk/" TargetMode="External"/><Relationship Id="rId4" Type="http://schemas.openxmlformats.org/officeDocument/2006/relationships/hyperlink" Target="https://qualifications.pearson.com/en/qualifications/btec-tech-awards/health-and-social-care.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holyfamilyhighschool.co.uk/curriculum/subjects/history"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www.bbc.co.uk/bitesize/examspecs/zw4bv4j" TargetMode="External"/><Relationship Id="rId5" Type="http://schemas.openxmlformats.org/officeDocument/2006/relationships/hyperlink" Target="https://members.gcsepod.com/login/" TargetMode="External"/><Relationship Id="rId4" Type="http://schemas.openxmlformats.org/officeDocument/2006/relationships/hyperlink" Target="https://qualifications.pearson.com/en/qualifications/edexcel-gcses/history-2016.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holyfamilyhighschool.co.uk/curriculum/subjects/computin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www.bbc.co.uk/bitesize/subjects/z9qy6yc" TargetMode="External"/><Relationship Id="rId5" Type="http://schemas.openxmlformats.org/officeDocument/2006/relationships/hyperlink" Target="https://members.gcsepod.com/login/" TargetMode="External"/><Relationship Id="rId4" Type="http://schemas.openxmlformats.org/officeDocument/2006/relationships/hyperlink" Target="https://www.wjec.co.uk/umbraco/surface/blobstorage/download?nodeId=36673"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holyfamilyhighschool.co.uk/curriculum/subjects/music" TargetMode="External"/><Relationship Id="rId7" Type="http://schemas.openxmlformats.org/officeDocument/2006/relationships/hyperlink" Target="https://www.musicca.com/"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www.bbc.co.uk/bitesize/subjects/zmsvr82" TargetMode="External"/><Relationship Id="rId5" Type="http://schemas.openxmlformats.org/officeDocument/2006/relationships/hyperlink" Target="http://www.musictheory.net/" TargetMode="External"/><Relationship Id="rId4" Type="http://schemas.openxmlformats.org/officeDocument/2006/relationships/hyperlink" Target="https://qualifications.pearson.com/content/dam/pdf/btec-tec-awards/music-practice/2022/specification-and-sample-assessments/btec-tech-award-music-practice-2022-spec.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holyfamilyhighschool.co.uk/curriculum/subjects/modern-foreign-languages" TargetMode="External"/><Relationship Id="rId7" Type="http://schemas.openxmlformats.org/officeDocument/2006/relationships/hyperlink" Target="http://www.pearsonactivelearn.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languagegym.com/" TargetMode="External"/><Relationship Id="rId5" Type="http://schemas.openxmlformats.org/officeDocument/2006/relationships/hyperlink" Target="http://www.kerboodle.com/" TargetMode="External"/><Relationship Id="rId4" Type="http://schemas.openxmlformats.org/officeDocument/2006/relationships/hyperlink" Target="http://www.languagesonline.org.uk/"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app.bedrocklearning.org" TargetMode="External"/><Relationship Id="rId7"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s://app.bedrocklearning.org/" TargetMode="External"/><Relationship Id="rId4" Type="http://schemas.openxmlformats.org/officeDocument/2006/relationships/hyperlink" Target="mailto:j.leonowicz@holyfamilyhighschool.co.uk?subject=Bedrock%20hel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www.bbc.co.uk/bitesize/levels/z98jmp3" TargetMode="External"/><Relationship Id="rId3" Type="http://schemas.openxmlformats.org/officeDocument/2006/relationships/hyperlink" Target="https://www.holyfamilyhighschool.co.uk/curriculum/subjects/english" TargetMode="External"/><Relationship Id="rId7" Type="http://schemas.openxmlformats.org/officeDocument/2006/relationships/hyperlink" Target="https://www.youtube.com/@NETEnglish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mbers.gcsepod.com/login/" TargetMode="External"/><Relationship Id="rId5" Type="http://schemas.openxmlformats.org/officeDocument/2006/relationships/hyperlink" Target="https://qualifications.pearson.com/en/qualifications/edexcel-gcses/english-language-2021.html" TargetMode="External"/><Relationship Id="rId4" Type="http://schemas.openxmlformats.org/officeDocument/2006/relationships/hyperlink" Target="https://qualifications.pearson.com/en/qualifications/edexcel-gcses/english-literature-2015.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2" name="Google Shape;42;p9"/>
          <p:cNvSpPr txBox="1">
            <a:spLocks noGrp="1"/>
          </p:cNvSpPr>
          <p:nvPr>
            <p:ph type="title"/>
          </p:nvPr>
        </p:nvSpPr>
        <p:spPr>
          <a:xfrm>
            <a:off x="661480" y="186372"/>
            <a:ext cx="4591185" cy="789300"/>
          </a:xfrm>
          <a:prstGeom prst="rect">
            <a:avLst/>
          </a:prstGeom>
        </p:spPr>
        <p:txBody>
          <a:bodyPr spcFirstLastPara="1" wrap="square" lIns="48600" tIns="24300" rIns="48600" bIns="24300" anchor="ctr" anchorCtr="0">
            <a:normAutofit fontScale="90000"/>
          </a:bodyPr>
          <a:lstStyle/>
          <a:p>
            <a:pPr marL="0" lvl="0" indent="0" algn="l" rtl="0">
              <a:spcBef>
                <a:spcPts val="0"/>
              </a:spcBef>
              <a:spcAft>
                <a:spcPts val="0"/>
              </a:spcAft>
              <a:buNone/>
            </a:pPr>
            <a:r>
              <a:rPr lang="en-GB"/>
              <a:t>Assessment and reporting</a:t>
            </a:r>
            <a:endParaRPr/>
          </a:p>
        </p:txBody>
      </p:sp>
      <p:sp>
        <p:nvSpPr>
          <p:cNvPr id="4" name="Google Shape;42;p9">
            <a:extLst>
              <a:ext uri="{FF2B5EF4-FFF2-40B4-BE49-F238E27FC236}">
                <a16:creationId xmlns:a16="http://schemas.microsoft.com/office/drawing/2014/main" id="{882C2EE7-22DA-4FA3-9004-5739C45B6A68}"/>
              </a:ext>
            </a:extLst>
          </p:cNvPr>
          <p:cNvSpPr txBox="1">
            <a:spLocks/>
          </p:cNvSpPr>
          <p:nvPr/>
        </p:nvSpPr>
        <p:spPr>
          <a:xfrm>
            <a:off x="633130" y="6257964"/>
            <a:ext cx="4703664" cy="749030"/>
          </a:xfrm>
          <a:prstGeom prst="rect">
            <a:avLst/>
          </a:prstGeom>
          <a:solidFill>
            <a:srgbClr val="92D050"/>
          </a:solidFill>
          <a:ln>
            <a:noFill/>
          </a:ln>
        </p:spPr>
        <p:txBody>
          <a:bodyPr spcFirstLastPara="1" wrap="square" lIns="48600" tIns="24300" rIns="48600" bIns="24300" anchor="ctr" anchorCtr="0">
            <a:normAutofit fontScale="97500"/>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3200"/>
              <a:buFont typeface="Arial"/>
              <a:buNone/>
              <a:defRPr sz="3200" b="1" i="0" u="none" strike="noStrike" cap="none">
                <a:solidFill>
                  <a:srgbClr val="015AAB"/>
                </a:solidFill>
                <a:latin typeface="Arial"/>
                <a:ea typeface="Arial"/>
                <a:cs typeface="Arial"/>
                <a:sym typeface="Arial"/>
              </a:defRPr>
            </a:lvl1pPr>
            <a:lvl2pPr marR="0" lvl="1"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700"/>
              <a:buFont typeface="Arial"/>
              <a:buNone/>
              <a:defRPr sz="1000" b="0" i="0" u="none" strike="noStrike" cap="none">
                <a:solidFill>
                  <a:srgbClr val="000000"/>
                </a:solidFill>
                <a:latin typeface="Arial"/>
                <a:ea typeface="Arial"/>
                <a:cs typeface="Arial"/>
                <a:sym typeface="Arial"/>
              </a:defRPr>
            </a:lvl9pPr>
          </a:lstStyle>
          <a:p>
            <a:pPr algn="ctr"/>
            <a:r>
              <a:rPr lang="en-GB">
                <a:solidFill>
                  <a:srgbClr val="7030A0"/>
                </a:solidFill>
              </a:rPr>
              <a:t>Year 10</a:t>
            </a:r>
          </a:p>
        </p:txBody>
      </p:sp>
      <p:sp>
        <p:nvSpPr>
          <p:cNvPr id="6" name="Rectangle 5">
            <a:extLst>
              <a:ext uri="{FF2B5EF4-FFF2-40B4-BE49-F238E27FC236}">
                <a16:creationId xmlns:a16="http://schemas.microsoft.com/office/drawing/2014/main" id="{6CAEA815-5BBE-4CAC-946E-CCDBC5560C5A}"/>
              </a:ext>
            </a:extLst>
          </p:cNvPr>
          <p:cNvSpPr/>
          <p:nvPr/>
        </p:nvSpPr>
        <p:spPr>
          <a:xfrm>
            <a:off x="2542638" y="3595172"/>
            <a:ext cx="242374" cy="369332"/>
          </a:xfrm>
          <a:prstGeom prst="rect">
            <a:avLst/>
          </a:prstGeom>
        </p:spPr>
        <p:txBody>
          <a:bodyPr wrap="none">
            <a:spAutoFit/>
          </a:bodyPr>
          <a:lstStyle/>
          <a:p>
            <a:r>
              <a:rPr lang="en-GB"/>
              <a:t> </a:t>
            </a:r>
          </a:p>
        </p:txBody>
      </p:sp>
      <p:pic>
        <p:nvPicPr>
          <p:cNvPr id="2" name="Picture 1" descr="A logo with a crescent moon and letters&#10;&#10;Description automatically generated">
            <a:extLst>
              <a:ext uri="{FF2B5EF4-FFF2-40B4-BE49-F238E27FC236}">
                <a16:creationId xmlns:a16="http://schemas.microsoft.com/office/drawing/2014/main" id="{1B7A03A9-9BB7-C9F8-AD46-4590B9815DA1}"/>
              </a:ext>
            </a:extLst>
          </p:cNvPr>
          <p:cNvPicPr>
            <a:picLocks noChangeAspect="1"/>
          </p:cNvPicPr>
          <p:nvPr/>
        </p:nvPicPr>
        <p:blipFill>
          <a:blip r:embed="rId3"/>
          <a:stretch>
            <a:fillRect/>
          </a:stretch>
        </p:blipFill>
        <p:spPr>
          <a:xfrm>
            <a:off x="661480" y="1321225"/>
            <a:ext cx="4591185" cy="4591185"/>
          </a:xfrm>
          <a:prstGeom prst="rect">
            <a:avLst/>
          </a:prstGeom>
        </p:spPr>
      </p:pic>
    </p:spTree>
    <p:extLst>
      <p:ext uri="{BB962C8B-B14F-4D97-AF65-F5344CB8AC3E}">
        <p14:creationId xmlns:p14="http://schemas.microsoft.com/office/powerpoint/2010/main" val="1085555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6" name="Google Shape;116;p20"/>
          <p:cNvSpPr txBox="1">
            <a:spLocks noGrp="1"/>
          </p:cNvSpPr>
          <p:nvPr>
            <p:ph type="title"/>
          </p:nvPr>
        </p:nvSpPr>
        <p:spPr>
          <a:xfrm>
            <a:off x="667510" y="0"/>
            <a:ext cx="4585163"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Maths</a:t>
            </a:r>
            <a:endParaRPr dirty="0"/>
          </a:p>
        </p:txBody>
      </p:sp>
      <p:sp>
        <p:nvSpPr>
          <p:cNvPr id="115" name="Google Shape;115;p20"/>
          <p:cNvSpPr txBox="1">
            <a:spLocks noGrp="1"/>
          </p:cNvSpPr>
          <p:nvPr>
            <p:ph type="body" idx="1"/>
          </p:nvPr>
        </p:nvSpPr>
        <p:spPr>
          <a:xfrm>
            <a:off x="667511" y="572877"/>
            <a:ext cx="4660139" cy="6413139"/>
          </a:xfrm>
          <a:prstGeom prst="rect">
            <a:avLst/>
          </a:prstGeom>
        </p:spPr>
        <p:txBody>
          <a:bodyPr spcFirstLastPara="1" wrap="square" lIns="48600" tIns="24300" rIns="48600" bIns="24300" anchor="t" anchorCtr="0">
            <a:normAutofit fontScale="25000" lnSpcReduction="20000"/>
          </a:bodyPr>
          <a:lstStyle/>
          <a:p>
            <a:pPr marL="0" indent="0">
              <a:lnSpc>
                <a:spcPct val="100000"/>
              </a:lnSpc>
              <a:buNone/>
            </a:pPr>
            <a:r>
              <a:rPr lang="en-GB" sz="4000" b="1" dirty="0">
                <a:latin typeface="Arial" panose="020B0604020202020204" pitchFamily="34" charset="0"/>
                <a:cs typeface="Arial" panose="020B0604020202020204" pitchFamily="34" charset="0"/>
              </a:rPr>
              <a:t>Year 10 Curriculum</a:t>
            </a:r>
            <a:endParaRPr sz="4000" dirty="0">
              <a:latin typeface="Arial" panose="020B0604020202020204" pitchFamily="34" charset="0"/>
              <a:cs typeface="Arial" panose="020B0604020202020204" pitchFamily="34" charset="0"/>
            </a:endParaRPr>
          </a:p>
          <a:p>
            <a:pPr marL="0" indent="0">
              <a:lnSpc>
                <a:spcPct val="100000"/>
              </a:lnSpc>
              <a:buNone/>
            </a:pPr>
            <a:r>
              <a:rPr lang="en-GB" sz="4000" dirty="0">
                <a:solidFill>
                  <a:srgbClr val="7030A0"/>
                </a:solidFill>
                <a:latin typeface="Arial" panose="020B0604020202020204" pitchFamily="34" charset="0"/>
                <a:cs typeface="Arial" panose="020B0604020202020204" pitchFamily="34" charset="0"/>
                <a:hlinkClick r:id="rId3"/>
              </a:rPr>
              <a:t>Maths Curriculum KS4 -</a:t>
            </a:r>
            <a:r>
              <a:rPr lang="en-GB" sz="4000" dirty="0">
                <a:latin typeface="Arial" panose="020B0604020202020204" pitchFamily="34" charset="0"/>
                <a:cs typeface="Arial" panose="020B0604020202020204" pitchFamily="34" charset="0"/>
                <a:hlinkClick r:id="rId3"/>
              </a:rPr>
              <a:t> </a:t>
            </a:r>
            <a:r>
              <a:rPr lang="en-GB" sz="4000" dirty="0">
                <a:latin typeface="Arial" panose="020B0604020202020204" pitchFamily="34" charset="0"/>
                <a:cs typeface="Arial" panose="020B0604020202020204" pitchFamily="34" charset="0"/>
              </a:rPr>
              <a:t>click this link to see our curriculum map.</a:t>
            </a:r>
          </a:p>
          <a:p>
            <a:pPr marL="0" indent="0">
              <a:lnSpc>
                <a:spcPct val="100000"/>
              </a:lnSpc>
              <a:buNone/>
            </a:pPr>
            <a:endParaRPr lang="en-GB" sz="4000" dirty="0">
              <a:latin typeface="Arial" panose="020B0604020202020204" pitchFamily="34" charset="0"/>
              <a:cs typeface="Arial" panose="020B0604020202020204" pitchFamily="34" charset="0"/>
            </a:endParaRPr>
          </a:p>
          <a:p>
            <a:pPr marL="0" indent="0">
              <a:lnSpc>
                <a:spcPct val="100000"/>
              </a:lnSpc>
              <a:buNone/>
            </a:pPr>
            <a:endParaRPr lang="en-GB" sz="4000" dirty="0">
              <a:latin typeface="Arial" panose="020B0604020202020204" pitchFamily="34" charset="0"/>
              <a:cs typeface="Arial" panose="020B0604020202020204" pitchFamily="34" charset="0"/>
            </a:endParaRPr>
          </a:p>
          <a:p>
            <a:pPr marL="0" indent="0">
              <a:lnSpc>
                <a:spcPct val="100000"/>
              </a:lnSpc>
              <a:buNone/>
            </a:pPr>
            <a:r>
              <a:rPr lang="en-GB" sz="4000" b="1" dirty="0">
                <a:latin typeface="Arial" panose="020B0604020202020204" pitchFamily="34" charset="0"/>
                <a:cs typeface="Arial" panose="020B0604020202020204" pitchFamily="34" charset="0"/>
              </a:rPr>
              <a:t>Formative Assessment</a:t>
            </a:r>
          </a:p>
          <a:p>
            <a:pPr marL="0" indent="0">
              <a:lnSpc>
                <a:spcPct val="100000"/>
              </a:lnSpc>
              <a:buNone/>
            </a:pPr>
            <a:r>
              <a:rPr lang="en-GB" sz="4000" dirty="0">
                <a:effectLst/>
                <a:latin typeface="Arial" panose="020B0604020202020204" pitchFamily="34" charset="0"/>
                <a:ea typeface="Calibri" panose="020F0502020204030204" pitchFamily="34" charset="0"/>
                <a:cs typeface="Arial" panose="020B0604020202020204" pitchFamily="34" charset="0"/>
              </a:rPr>
              <a:t>Pupils are assessed using a combination of end of unit tests with detailed feedback to improve, starters which focus on recall and retrieval, ‘think, pair, share’ questioning, and mini-whiteboards. Homework is set on </a:t>
            </a:r>
            <a:r>
              <a:rPr lang="en-GB" sz="4000" dirty="0" err="1">
                <a:effectLst/>
                <a:latin typeface="Arial" panose="020B0604020202020204" pitchFamily="34" charset="0"/>
                <a:ea typeface="Calibri" panose="020F0502020204030204" pitchFamily="34" charset="0"/>
                <a:cs typeface="Arial" panose="020B0604020202020204" pitchFamily="34" charset="0"/>
              </a:rPr>
              <a:t>ClassCharts</a:t>
            </a:r>
            <a:r>
              <a:rPr lang="en-GB" sz="4000" dirty="0">
                <a:latin typeface="Arial" panose="020B0604020202020204" pitchFamily="34" charset="0"/>
                <a:ea typeface="Calibri" panose="020F0502020204030204" pitchFamily="34" charset="0"/>
                <a:cs typeface="Arial" panose="020B0604020202020204" pitchFamily="34" charset="0"/>
              </a:rPr>
              <a:t> </a:t>
            </a:r>
            <a:r>
              <a:rPr lang="en-GB" sz="4000" dirty="0">
                <a:effectLst/>
                <a:latin typeface="Arial" panose="020B0604020202020204" pitchFamily="34" charset="0"/>
                <a:ea typeface="Calibri" panose="020F0502020204030204" pitchFamily="34" charset="0"/>
                <a:cs typeface="Arial" panose="020B0604020202020204" pitchFamily="34" charset="0"/>
              </a:rPr>
              <a:t>and is primarily based around the ‘</a:t>
            </a:r>
            <a:r>
              <a:rPr lang="en-GB" sz="4000" dirty="0" err="1">
                <a:effectLst/>
                <a:latin typeface="Arial" panose="020B0604020202020204" pitchFamily="34" charset="0"/>
                <a:ea typeface="Calibri" panose="020F0502020204030204" pitchFamily="34" charset="0"/>
                <a:cs typeface="Arial" panose="020B0604020202020204" pitchFamily="34" charset="0"/>
              </a:rPr>
              <a:t>MathsWatch</a:t>
            </a:r>
            <a:r>
              <a:rPr lang="en-GB" sz="4000" dirty="0">
                <a:effectLst/>
                <a:latin typeface="Arial" panose="020B0604020202020204" pitchFamily="34" charset="0"/>
                <a:ea typeface="Calibri" panose="020F0502020204030204" pitchFamily="34" charset="0"/>
                <a:cs typeface="Arial" panose="020B0604020202020204" pitchFamily="34" charset="0"/>
              </a:rPr>
              <a:t>’ learning platform where pupils can view useful videos of key topics as well as engage in independent </a:t>
            </a:r>
            <a:r>
              <a:rPr lang="en-GB" sz="4000">
                <a:effectLst/>
                <a:latin typeface="Arial" panose="020B0604020202020204" pitchFamily="34" charset="0"/>
                <a:ea typeface="Calibri" panose="020F0502020204030204" pitchFamily="34" charset="0"/>
                <a:cs typeface="Arial" panose="020B0604020202020204" pitchFamily="34" charset="0"/>
              </a:rPr>
              <a:t>study.</a:t>
            </a:r>
            <a:endParaRPr lang="en-GB" sz="4000" dirty="0">
              <a:latin typeface="Arial" panose="020B0604020202020204" pitchFamily="34" charset="0"/>
              <a:cs typeface="Arial" panose="020B0604020202020204" pitchFamily="34" charset="0"/>
            </a:endParaRPr>
          </a:p>
          <a:p>
            <a:pPr marL="0" indent="0">
              <a:lnSpc>
                <a:spcPct val="100000"/>
              </a:lnSpc>
              <a:buNone/>
            </a:pPr>
            <a:endParaRPr lang="en-GB" sz="4000" dirty="0">
              <a:latin typeface="Arial" panose="020B0604020202020204" pitchFamily="34" charset="0"/>
              <a:cs typeface="Arial" panose="020B0604020202020204" pitchFamily="34" charset="0"/>
            </a:endParaRPr>
          </a:p>
          <a:p>
            <a:pPr marL="0" indent="0">
              <a:lnSpc>
                <a:spcPct val="100000"/>
              </a:lnSpc>
              <a:buNone/>
            </a:pPr>
            <a:r>
              <a:rPr lang="en-GB" sz="4000" b="1" dirty="0">
                <a:latin typeface="Arial" panose="020B0604020202020204" pitchFamily="34" charset="0"/>
                <a:cs typeface="Arial" panose="020B0604020202020204" pitchFamily="34" charset="0"/>
              </a:rPr>
              <a:t>Summative Assessment</a:t>
            </a:r>
          </a:p>
          <a:p>
            <a:pPr marL="0" indent="0">
              <a:lnSpc>
                <a:spcPct val="107000"/>
              </a:lnSpc>
              <a:spcAft>
                <a:spcPts val="800"/>
              </a:spcAft>
              <a:buNone/>
            </a:pPr>
            <a:r>
              <a:rPr lang="en-GB" sz="4000" dirty="0">
                <a:effectLst/>
                <a:latin typeface="Arial" panose="020B0604020202020204" pitchFamily="34" charset="0"/>
                <a:ea typeface="Calibri" panose="020F0502020204030204" pitchFamily="34" charset="0"/>
                <a:cs typeface="Arial" panose="020B0604020202020204" pitchFamily="34" charset="0"/>
              </a:rPr>
              <a:t>Each half term pupils complete one (and sometimes two) full units of study. These cover the full KS4 National Curriculum. </a:t>
            </a:r>
            <a:endParaRPr lang="en-GB" sz="40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4000" dirty="0">
                <a:effectLst/>
                <a:latin typeface="Arial" panose="020B0604020202020204" pitchFamily="34" charset="0"/>
                <a:ea typeface="Calibri" panose="020F0502020204030204" pitchFamily="34" charset="0"/>
                <a:cs typeface="Arial" panose="020B0604020202020204" pitchFamily="34" charset="0"/>
              </a:rPr>
              <a:t>The unit tests are all made from past GCSE questions. This exposure to real-exam questions enables pupils to experience full GCSE questions without the associated pressure of the exam hall. </a:t>
            </a:r>
            <a:r>
              <a:rPr lang="en-GB" sz="4000" dirty="0">
                <a:latin typeface="Arial" panose="020B0604020202020204" pitchFamily="34" charset="0"/>
                <a:ea typeface="Calibri" panose="020F0502020204030204" pitchFamily="34" charset="0"/>
                <a:cs typeface="Arial" panose="020B0604020202020204" pitchFamily="34" charset="0"/>
              </a:rPr>
              <a:t>A</a:t>
            </a:r>
            <a:r>
              <a:rPr lang="en-GB" sz="4000" dirty="0">
                <a:effectLst/>
                <a:latin typeface="Arial" panose="020B0604020202020204" pitchFamily="34" charset="0"/>
                <a:ea typeface="Calibri" panose="020F0502020204030204" pitchFamily="34" charset="0"/>
                <a:cs typeface="Arial" panose="020B0604020202020204" pitchFamily="34" charset="0"/>
              </a:rPr>
              <a:t>fter each test the solutions are fully modelled to pupils, who are then directed to specific topics based upon their own areas for development.</a:t>
            </a:r>
            <a:endParaRPr lang="en-GB" sz="4000" dirty="0">
              <a:latin typeface="Arial" panose="020B0604020202020204" pitchFamily="34" charset="0"/>
              <a:cs typeface="Arial" panose="020B0604020202020204" pitchFamily="34" charset="0"/>
            </a:endParaRPr>
          </a:p>
          <a:p>
            <a:pPr marL="0" indent="0">
              <a:lnSpc>
                <a:spcPct val="100000"/>
              </a:lnSpc>
              <a:buNone/>
            </a:pPr>
            <a:r>
              <a:rPr lang="en-GB" sz="4000" b="1" dirty="0">
                <a:latin typeface="Arial" panose="020B0604020202020204" pitchFamily="34" charset="0"/>
                <a:cs typeface="Arial" panose="020B0604020202020204" pitchFamily="34" charset="0"/>
              </a:rPr>
              <a:t>How can my child extend their learning</a:t>
            </a:r>
            <a:endParaRPr lang="en-GB" sz="4000" dirty="0">
              <a:latin typeface="Arial" panose="020B0604020202020204" pitchFamily="34" charset="0"/>
              <a:cs typeface="Arial" panose="020B0604020202020204" pitchFamily="34" charset="0"/>
            </a:endParaRPr>
          </a:p>
          <a:p>
            <a:pPr marL="0" indent="0">
              <a:lnSpc>
                <a:spcPct val="107000"/>
              </a:lnSpc>
              <a:spcAft>
                <a:spcPts val="800"/>
              </a:spcAft>
              <a:buNone/>
            </a:pPr>
            <a:r>
              <a:rPr lang="en-GB" sz="4000" dirty="0">
                <a:effectLst/>
                <a:latin typeface="Arial" panose="020B0604020202020204" pitchFamily="34" charset="0"/>
                <a:ea typeface="Calibri" panose="020F0502020204030204" pitchFamily="34" charset="0"/>
                <a:cs typeface="Arial" panose="020B0604020202020204" pitchFamily="34" charset="0"/>
              </a:rPr>
              <a:t>Practise! The best way to improve your maths is to do maths! Work should be constantly revisited and improved upon. For additional support, we recommend attending Maths Clinic where one of our Maths teachers is always on hand to provide additional help and guidance.</a:t>
            </a:r>
          </a:p>
          <a:p>
            <a:pPr marL="0" indent="0">
              <a:lnSpc>
                <a:spcPct val="107000"/>
              </a:lnSpc>
              <a:spcAft>
                <a:spcPts val="800"/>
              </a:spcAft>
              <a:buNone/>
            </a:pPr>
            <a:endParaRPr lang="en-GB" sz="40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4000" b="1" dirty="0" err="1">
                <a:effectLst/>
                <a:latin typeface="Arial" panose="020B0604020202020204" pitchFamily="34" charset="0"/>
                <a:ea typeface="Calibri" panose="020F0502020204030204" pitchFamily="34" charset="0"/>
                <a:cs typeface="Arial" panose="020B0604020202020204" pitchFamily="34" charset="0"/>
              </a:rPr>
              <a:t>MathsWatch</a:t>
            </a:r>
            <a:r>
              <a:rPr lang="en-GB" sz="4000" b="1" dirty="0">
                <a:effectLst/>
                <a:latin typeface="Arial" panose="020B0604020202020204" pitchFamily="34" charset="0"/>
                <a:ea typeface="Calibri" panose="020F0502020204030204" pitchFamily="34" charset="0"/>
                <a:cs typeface="Arial" panose="020B0604020202020204" pitchFamily="34" charset="0"/>
              </a:rPr>
              <a:t> - </a:t>
            </a:r>
            <a:r>
              <a:rPr lang="en-GB" sz="4000" dirty="0">
                <a:effectLst/>
                <a:latin typeface="Arial" panose="020B0604020202020204" pitchFamily="34" charset="0"/>
                <a:ea typeface="Calibri" panose="020F0502020204030204" pitchFamily="34" charset="0"/>
                <a:cs typeface="Arial" panose="020B0604020202020204" pitchFamily="34" charset="0"/>
              </a:rPr>
              <a:t>The </a:t>
            </a:r>
            <a:r>
              <a:rPr lang="en-GB" sz="4000" dirty="0" err="1">
                <a:effectLst/>
                <a:latin typeface="Arial" panose="020B0604020202020204" pitchFamily="34" charset="0"/>
                <a:ea typeface="Calibri" panose="020F0502020204030204" pitchFamily="34" charset="0"/>
                <a:cs typeface="Arial" panose="020B0604020202020204" pitchFamily="34" charset="0"/>
              </a:rPr>
              <a:t>MathsWatch</a:t>
            </a:r>
            <a:r>
              <a:rPr lang="en-GB" sz="4000" dirty="0">
                <a:effectLst/>
                <a:latin typeface="Arial" panose="020B0604020202020204" pitchFamily="34" charset="0"/>
                <a:ea typeface="Calibri" panose="020F0502020204030204" pitchFamily="34" charset="0"/>
                <a:cs typeface="Arial" panose="020B0604020202020204" pitchFamily="34" charset="0"/>
              </a:rPr>
              <a:t> platform allows full access to the curriculum and provides instant feedback. </a:t>
            </a:r>
            <a:r>
              <a:rPr lang="en-GB" sz="40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https://vle.mathswatch.co.uk</a:t>
            </a:r>
            <a:endParaRPr lang="en-GB" sz="40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GB" sz="4000" b="1"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4000" b="1" dirty="0">
                <a:effectLst/>
                <a:latin typeface="Arial" panose="020B0604020202020204" pitchFamily="34" charset="0"/>
                <a:ea typeface="Calibri" panose="020F0502020204030204" pitchFamily="34" charset="0"/>
                <a:cs typeface="Arial" panose="020B0604020202020204" pitchFamily="34" charset="0"/>
              </a:rPr>
              <a:t>GCSE Pod - </a:t>
            </a:r>
            <a:r>
              <a:rPr lang="en-GB" sz="4000" dirty="0">
                <a:effectLst/>
                <a:latin typeface="Arial" panose="020B0604020202020204" pitchFamily="34" charset="0"/>
                <a:ea typeface="Calibri" panose="020F0502020204030204" pitchFamily="34" charset="0"/>
                <a:cs typeface="Arial" panose="020B0604020202020204" pitchFamily="34" charset="0"/>
              </a:rPr>
              <a:t>GCSE Pod provides high-quality content and assessment and repeated practice has been proven to increase student attainment by one grade. </a:t>
            </a:r>
            <a:r>
              <a:rPr lang="en-GB" sz="40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https://www.gcsepod.com/</a:t>
            </a:r>
            <a:endParaRPr lang="en-GB" sz="4000" dirty="0">
              <a:solidFill>
                <a:srgbClr val="7030A0"/>
              </a:solidFill>
              <a:latin typeface="+mj-lt"/>
              <a:cs typeface="Times New Roman"/>
            </a:endParaRPr>
          </a:p>
          <a:p>
            <a:pPr marL="0" lvl="0" indent="0" algn="l" rtl="0">
              <a:lnSpc>
                <a:spcPct val="100000"/>
              </a:lnSpc>
              <a:spcBef>
                <a:spcPts val="500"/>
              </a:spcBef>
              <a:spcAft>
                <a:spcPts val="0"/>
              </a:spcAft>
              <a:buNone/>
            </a:pPr>
            <a:endParaRPr lang="en-GB" sz="4000" b="1" dirty="0">
              <a:latin typeface="Arial" panose="020B0604020202020204"/>
              <a:cs typeface="Arial"/>
            </a:endParaRPr>
          </a:p>
          <a:p>
            <a:pPr marL="0" indent="0">
              <a:lnSpc>
                <a:spcPct val="100000"/>
              </a:lnSpc>
              <a:buNone/>
            </a:pPr>
            <a:endParaRPr lang="en-US" dirty="0">
              <a:latin typeface="Times New Roman" panose="02020603050405020304"/>
              <a:cs typeface="Times New Roman" panose="02020603050405020304"/>
            </a:endParaRPr>
          </a:p>
        </p:txBody>
      </p:sp>
    </p:spTree>
    <p:extLst>
      <p:ext uri="{BB962C8B-B14F-4D97-AF65-F5344CB8AC3E}">
        <p14:creationId xmlns:p14="http://schemas.microsoft.com/office/powerpoint/2010/main" val="3364672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Google Shape;140;p24"/>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Combined Science</a:t>
            </a:r>
            <a:endParaRPr/>
          </a:p>
        </p:txBody>
      </p:sp>
      <p:sp>
        <p:nvSpPr>
          <p:cNvPr id="139" name="Google Shape;139;p24"/>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Science Curriculum </a:t>
            </a:r>
            <a:r>
              <a:rPr lang="en-GB" sz="1200" u="sng" dirty="0">
                <a:solidFill>
                  <a:srgbClr val="7030A0"/>
                </a:solidFill>
                <a:latin typeface="+mj-lt"/>
              </a:rPr>
              <a:t> KS4 </a:t>
            </a:r>
            <a:r>
              <a:rPr lang="en-GB" sz="1200" dirty="0">
                <a:latin typeface="+mj-lt"/>
              </a:rPr>
              <a:t>- click this link to see our curriculum map.</a:t>
            </a:r>
            <a:endParaRPr lang="en-GB" sz="1200" dirty="0">
              <a:latin typeface="+mj-lt"/>
              <a:cs typeface="Arial"/>
            </a:endParaRPr>
          </a:p>
          <a:p>
            <a:pPr marL="0" indent="0">
              <a:lnSpc>
                <a:spcPct val="100000"/>
              </a:lnSpc>
              <a:buNone/>
            </a:pPr>
            <a:r>
              <a:rPr lang="en-US" sz="1200" b="1" dirty="0">
                <a:latin typeface="+mj-lt"/>
              </a:rPr>
              <a:t>Exam Board and link</a:t>
            </a:r>
            <a:endParaRPr lang="en-GB" sz="1200" b="1" dirty="0">
              <a:latin typeface="+mj-lt"/>
              <a:cs typeface="Arial"/>
            </a:endParaRPr>
          </a:p>
          <a:p>
            <a:pPr marL="0" indent="0">
              <a:lnSpc>
                <a:spcPct val="100000"/>
              </a:lnSpc>
              <a:buNone/>
            </a:pPr>
            <a:r>
              <a:rPr lang="en-GB" sz="1200" dirty="0">
                <a:solidFill>
                  <a:srgbClr val="7030A0"/>
                </a:solidFill>
                <a:latin typeface="+mj-lt"/>
                <a:cs typeface="Arial"/>
                <a:hlinkClick r:id="rId4">
                  <a:extLst>
                    <a:ext uri="{A12FA001-AC4F-418D-AE19-62706E023703}">
                      <ahyp:hlinkClr xmlns:ahyp="http://schemas.microsoft.com/office/drawing/2018/hyperlinkcolor" val="tx"/>
                    </a:ext>
                  </a:extLst>
                </a:hlinkClick>
              </a:rPr>
              <a:t>AQA Combined Science Trilogy GCSE</a:t>
            </a:r>
          </a:p>
          <a:p>
            <a:pPr marL="0" indent="0">
              <a:lnSpc>
                <a:spcPct val="100000"/>
              </a:lnSpc>
              <a:buNone/>
            </a:pPr>
            <a:endParaRPr lang="en-GB" sz="1200" b="1" dirty="0">
              <a:latin typeface="+mj-lt"/>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latin typeface="+mj-lt"/>
              </a:rPr>
              <a:t>Pupils are assessed using a combination of teacher assessment during lessons, through verbal questioning and answers, use of whiteboards, written answers and self-assessment during class activities. </a:t>
            </a:r>
            <a:endParaRPr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Summative Assessments</a:t>
            </a:r>
            <a:endParaRPr sz="1200" b="1" dirty="0">
              <a:latin typeface="+mj-lt"/>
            </a:endParaRPr>
          </a:p>
          <a:p>
            <a:pPr marL="0" indent="0">
              <a:lnSpc>
                <a:spcPct val="100000"/>
              </a:lnSpc>
              <a:buNone/>
            </a:pPr>
            <a:r>
              <a:rPr lang="en-GB" sz="1200" dirty="0">
                <a:latin typeface="+mj-lt"/>
              </a:rPr>
              <a:t>Pupils take a 1hr15 paper in each of Biology, Chemistry and Physics.  These scores out of 70 marks each are combined to give an overall percentage and current working at grade. Assessments in Science are completed in exam conditions and consist of short answer questions, labelling diagrams, multiple choice questions, long answer questions and drawing and labelling apparatus and models.</a:t>
            </a:r>
            <a:endParaRPr sz="1200" dirty="0">
              <a:latin typeface="+mj-lt"/>
            </a:endParaRPr>
          </a:p>
          <a:p>
            <a:pPr marL="0" lvl="0" indent="0" algn="l" rtl="0">
              <a:lnSpc>
                <a:spcPct val="100000"/>
              </a:lnSpc>
              <a:spcBef>
                <a:spcPts val="500"/>
              </a:spcBef>
              <a:spcAft>
                <a:spcPts val="0"/>
              </a:spcAft>
              <a:buNone/>
            </a:pPr>
            <a:endParaRPr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indent="0">
              <a:lnSpc>
                <a:spcPct val="100000"/>
              </a:lnSpc>
              <a:buNone/>
            </a:pPr>
            <a:r>
              <a:rPr lang="en-GB" sz="1200" u="sng" dirty="0" err="1">
                <a:solidFill>
                  <a:srgbClr val="7030A0"/>
                </a:solidFill>
                <a:latin typeface="+mj-lt"/>
                <a:cs typeface="Arial"/>
                <a:hlinkClick r:id="rId5"/>
              </a:rPr>
              <a:t>FreeScienceLessons</a:t>
            </a:r>
            <a:endParaRPr lang="en-GB" sz="1200" dirty="0">
              <a:solidFill>
                <a:srgbClr val="7030A0"/>
              </a:solidFill>
              <a:latin typeface="+mj-lt"/>
              <a:cs typeface="Arial"/>
            </a:endParaRPr>
          </a:p>
          <a:p>
            <a:pPr marL="0" lvl="0" indent="0" algn="l">
              <a:lnSpc>
                <a:spcPct val="100000"/>
              </a:lnSpc>
              <a:spcBef>
                <a:spcPts val="500"/>
              </a:spcBef>
              <a:spcAft>
                <a:spcPts val="0"/>
              </a:spcAft>
              <a:buNone/>
            </a:pPr>
            <a:r>
              <a:rPr lang="en-GB" sz="1200" u="sng" dirty="0">
                <a:solidFill>
                  <a:srgbClr val="7030A0"/>
                </a:solidFill>
                <a:latin typeface="+mj-lt"/>
                <a:cs typeface="Arial"/>
                <a:hlinkClick r:id="rId6"/>
              </a:rPr>
              <a:t>Seneca</a:t>
            </a:r>
            <a:endParaRPr lang="en-GB" dirty="0"/>
          </a:p>
          <a:p>
            <a:pPr marL="0" indent="0">
              <a:lnSpc>
                <a:spcPct val="100000"/>
              </a:lnSpc>
              <a:buNone/>
            </a:pPr>
            <a:r>
              <a:rPr lang="en-US" sz="1200" dirty="0" err="1">
                <a:solidFill>
                  <a:srgbClr val="0563C1"/>
                </a:solidFill>
                <a:latin typeface="Arial"/>
                <a:cs typeface="Arial"/>
                <a:hlinkClick r:id="rId7">
                  <a:extLst>
                    <a:ext uri="{A12FA001-AC4F-418D-AE19-62706E023703}">
                      <ahyp:hlinkClr xmlns:ahyp="http://schemas.microsoft.com/office/drawing/2018/hyperlinkcolor" val="tx"/>
                    </a:ext>
                  </a:extLst>
                </a:hlinkClick>
              </a:rPr>
              <a:t>Tassomai</a:t>
            </a:r>
            <a:endParaRPr lang="en-US" dirty="0"/>
          </a:p>
          <a:p>
            <a:pPr marL="0" indent="0">
              <a:lnSpc>
                <a:spcPct val="100000"/>
              </a:lnSpc>
              <a:buNone/>
            </a:pPr>
            <a:endParaRPr lang="en-GB" dirty="0">
              <a:solidFill>
                <a:srgbClr val="000000"/>
              </a:solidFill>
              <a:latin typeface="Times New Roman" panose="02020603050405020304"/>
              <a:cs typeface="Times New Roman" panose="02020603050405020304"/>
            </a:endParaRPr>
          </a:p>
        </p:txBody>
      </p:sp>
    </p:spTree>
    <p:extLst>
      <p:ext uri="{BB962C8B-B14F-4D97-AF65-F5344CB8AC3E}">
        <p14:creationId xmlns:p14="http://schemas.microsoft.com/office/powerpoint/2010/main" val="3144478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4" name="Google Shape;134;p23"/>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Religious Education</a:t>
            </a:r>
            <a:endParaRPr/>
          </a:p>
        </p:txBody>
      </p:sp>
      <p:sp>
        <p:nvSpPr>
          <p:cNvPr id="133" name="Google Shape;133;p23"/>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Religious Education Curriculum KS4</a:t>
            </a:r>
            <a:r>
              <a:rPr lang="en-GB" sz="1200" u="sng" dirty="0">
                <a:solidFill>
                  <a:srgbClr val="7030A0"/>
                </a:solidFill>
                <a:latin typeface="+mj-lt"/>
              </a:rPr>
              <a:t> </a:t>
            </a:r>
            <a:r>
              <a:rPr lang="en-GB" sz="1200" dirty="0">
                <a:latin typeface="+mj-lt"/>
              </a:rPr>
              <a:t>- click this link to see our learning journey.</a:t>
            </a:r>
            <a:endParaRPr lang="en-US" sz="1200" dirty="0">
              <a:latin typeface="+mj-lt"/>
              <a:cs typeface="Arial"/>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cs typeface="Arial"/>
              </a:rPr>
              <a:t>Exam Board and link </a:t>
            </a:r>
          </a:p>
          <a:p>
            <a:pPr marL="0" indent="0">
              <a:lnSpc>
                <a:spcPct val="100000"/>
              </a:lnSpc>
              <a:buNone/>
            </a:pPr>
            <a:r>
              <a:rPr lang="en-US" sz="1200" dirty="0">
                <a:latin typeface="+mj-lt"/>
                <a:cs typeface="Arial"/>
              </a:rPr>
              <a:t>Students are studying </a:t>
            </a:r>
            <a:r>
              <a:rPr lang="en-US" sz="1200" dirty="0" err="1">
                <a:latin typeface="+mj-lt"/>
                <a:cs typeface="Arial"/>
              </a:rPr>
              <a:t>Eduqas</a:t>
            </a:r>
            <a:r>
              <a:rPr lang="en-US" sz="1200" dirty="0">
                <a:latin typeface="+mj-lt"/>
                <a:cs typeface="Arial"/>
              </a:rPr>
              <a:t> GCSE Religious Studies Specification B (full course)</a:t>
            </a:r>
          </a:p>
          <a:p>
            <a:pPr marL="0" indent="0">
              <a:lnSpc>
                <a:spcPct val="100000"/>
              </a:lnSpc>
              <a:buNone/>
            </a:pPr>
            <a:r>
              <a:rPr lang="en-GB" sz="1200" dirty="0">
                <a:latin typeface="+mj-lt"/>
                <a:hlinkClick r:id="rId4"/>
              </a:rPr>
              <a:t>GCSE Religious Studies | </a:t>
            </a:r>
            <a:r>
              <a:rPr lang="en-GB" sz="1200" dirty="0" err="1">
                <a:latin typeface="+mj-lt"/>
                <a:hlinkClick r:id="rId4"/>
              </a:rPr>
              <a:t>Eduqas</a:t>
            </a:r>
            <a:endParaRPr lang="en-US" sz="1200" dirty="0">
              <a:latin typeface="+mj-lt"/>
              <a:cs typeface="Arial"/>
            </a:endParaRPr>
          </a:p>
          <a:p>
            <a:pPr marL="0" lvl="0" indent="0" algn="l">
              <a:lnSpc>
                <a:spcPct val="100000"/>
              </a:lnSpc>
              <a:spcBef>
                <a:spcPts val="500"/>
              </a:spcBef>
              <a:spcAft>
                <a:spcPts val="0"/>
              </a:spcAft>
              <a:buNone/>
            </a:pPr>
            <a:endParaRPr sz="1200" dirty="0">
              <a:latin typeface="+mj-lt"/>
              <a:cs typeface="Arial"/>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lvl="0" indent="0" algn="l" rtl="0">
              <a:lnSpc>
                <a:spcPct val="100000"/>
              </a:lnSpc>
              <a:spcBef>
                <a:spcPts val="500"/>
              </a:spcBef>
              <a:spcAft>
                <a:spcPts val="0"/>
              </a:spcAft>
              <a:buClr>
                <a:schemeClr val="dk1"/>
              </a:buClr>
              <a:buSzPts val="1100"/>
              <a:buFont typeface="Arial"/>
              <a:buNone/>
            </a:pPr>
            <a:r>
              <a:rPr lang="en-GB" sz="1200" dirty="0">
                <a:latin typeface="+mj-lt"/>
              </a:rPr>
              <a:t>Pupils are assessed using a combination of end of unit tests with detailed feedback to improve, low stakes starters and mini whiteboard activities in class.</a:t>
            </a:r>
            <a:endParaRPr sz="1200" dirty="0">
              <a:latin typeface="+mj-lt"/>
            </a:endParaRP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Summative Assessments</a:t>
            </a:r>
          </a:p>
          <a:p>
            <a:pPr marL="0" lvl="0" indent="0" algn="l" rtl="0">
              <a:lnSpc>
                <a:spcPct val="100000"/>
              </a:lnSpc>
              <a:spcBef>
                <a:spcPts val="500"/>
              </a:spcBef>
              <a:spcAft>
                <a:spcPts val="0"/>
              </a:spcAft>
              <a:buNone/>
            </a:pPr>
            <a:r>
              <a:rPr lang="en-GB" sz="1200" dirty="0">
                <a:latin typeface="+mj-lt"/>
              </a:rPr>
              <a:t>The assessments are essay style questions, marked according to exam criteria. </a:t>
            </a: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lvl="0" indent="0">
              <a:lnSpc>
                <a:spcPct val="100000"/>
              </a:lnSpc>
              <a:buNone/>
            </a:pPr>
            <a:r>
              <a:rPr lang="en-GB" sz="1200" dirty="0">
                <a:latin typeface="+mj-lt"/>
                <a:hlinkClick r:id="rId5"/>
              </a:rPr>
              <a:t>Seneca | Online Learning &amp; Tutoring for A Level, GCSE &amp; KS3 (senecalearning.com)</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Bible Gateway</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7">
                  <a:extLst>
                    <a:ext uri="{A12FA001-AC4F-418D-AE19-62706E023703}">
                      <ahyp:hlinkClr xmlns:ahyp="http://schemas.microsoft.com/office/drawing/2018/hyperlinkcolor" val="tx"/>
                    </a:ext>
                  </a:extLst>
                </a:hlinkClick>
              </a:rPr>
              <a:t>YOUCAT</a:t>
            </a:r>
            <a:endParaRPr sz="1200" dirty="0">
              <a:solidFill>
                <a:srgbClr val="7030A0"/>
              </a:solidFill>
              <a:latin typeface="+mj-lt"/>
            </a:endParaRPr>
          </a:p>
        </p:txBody>
      </p:sp>
    </p:spTree>
    <p:extLst>
      <p:ext uri="{BB962C8B-B14F-4D97-AF65-F5344CB8AC3E}">
        <p14:creationId xmlns:p14="http://schemas.microsoft.com/office/powerpoint/2010/main" val="3547704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Google Shape;140;p24"/>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Triple Science</a:t>
            </a:r>
            <a:endParaRPr lang="en-US">
              <a:cs typeface="Arial" panose="020B0604020202020204"/>
            </a:endParaRPr>
          </a:p>
        </p:txBody>
      </p:sp>
      <p:sp>
        <p:nvSpPr>
          <p:cNvPr id="139" name="Google Shape;139;p24"/>
          <p:cNvSpPr txBox="1">
            <a:spLocks noGrp="1"/>
          </p:cNvSpPr>
          <p:nvPr>
            <p:ph type="body" idx="1"/>
          </p:nvPr>
        </p:nvSpPr>
        <p:spPr>
          <a:xfrm>
            <a:off x="667511" y="820104"/>
            <a:ext cx="4585163" cy="6165912"/>
          </a:xfrm>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Science Curriculum </a:t>
            </a:r>
            <a:r>
              <a:rPr lang="en-GB" sz="1200" u="sng" dirty="0">
                <a:solidFill>
                  <a:srgbClr val="7030A0"/>
                </a:solidFill>
                <a:latin typeface="+mj-lt"/>
              </a:rPr>
              <a:t>KS4 </a:t>
            </a:r>
            <a:r>
              <a:rPr lang="en-GB" sz="1200" dirty="0">
                <a:latin typeface="+mj-lt"/>
              </a:rPr>
              <a:t>- click this link to see our </a:t>
            </a:r>
            <a:r>
              <a:rPr lang="en-GB" sz="1200" dirty="0">
                <a:solidFill>
                  <a:srgbClr val="000000"/>
                </a:solidFill>
                <a:latin typeface="+mj-lt"/>
                <a:cs typeface="Arial"/>
              </a:rPr>
              <a:t>curriculum map.</a:t>
            </a: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US" sz="1200" b="1" dirty="0">
                <a:solidFill>
                  <a:srgbClr val="000000"/>
                </a:solidFill>
                <a:latin typeface="+mj-lt"/>
                <a:cs typeface="Arial"/>
              </a:rPr>
              <a:t>Exam Board and link</a:t>
            </a:r>
            <a:endParaRPr lang="en-GB" sz="1200" dirty="0">
              <a:solidFill>
                <a:srgbClr val="000000"/>
              </a:solidFill>
              <a:latin typeface="+mj-lt"/>
              <a:cs typeface="Arial"/>
            </a:endParaRPr>
          </a:p>
          <a:p>
            <a:pPr marL="0" indent="0">
              <a:lnSpc>
                <a:spcPct val="100000"/>
              </a:lnSpc>
              <a:buNone/>
            </a:pPr>
            <a:r>
              <a:rPr lang="en-GB" sz="1200" dirty="0">
                <a:solidFill>
                  <a:srgbClr val="7030A0"/>
                </a:solidFill>
                <a:latin typeface="+mj-lt"/>
                <a:cs typeface="Arial"/>
                <a:hlinkClick r:id="rId4">
                  <a:extLst>
                    <a:ext uri="{A12FA001-AC4F-418D-AE19-62706E023703}">
                      <ahyp:hlinkClr xmlns:ahyp="http://schemas.microsoft.com/office/drawing/2018/hyperlinkcolor" val="tx"/>
                    </a:ext>
                  </a:extLst>
                </a:hlinkClick>
              </a:rPr>
              <a:t>AQA Biology GCSE</a:t>
            </a:r>
          </a:p>
          <a:p>
            <a:pPr marL="0" indent="0">
              <a:lnSpc>
                <a:spcPct val="100000"/>
              </a:lnSpc>
              <a:buNone/>
            </a:pPr>
            <a:r>
              <a:rPr lang="en-GB" sz="1200" dirty="0">
                <a:solidFill>
                  <a:srgbClr val="7030A0"/>
                </a:solidFill>
                <a:latin typeface="+mj-lt"/>
                <a:cs typeface="Arial"/>
                <a:hlinkClick r:id="rId5">
                  <a:extLst>
                    <a:ext uri="{A12FA001-AC4F-418D-AE19-62706E023703}">
                      <ahyp:hlinkClr xmlns:ahyp="http://schemas.microsoft.com/office/drawing/2018/hyperlinkcolor" val="tx"/>
                    </a:ext>
                  </a:extLst>
                </a:hlinkClick>
              </a:rPr>
              <a:t>AQA </a:t>
            </a:r>
            <a:r>
              <a:rPr lang="en-GB" sz="1200" dirty="0" err="1">
                <a:solidFill>
                  <a:srgbClr val="7030A0"/>
                </a:solidFill>
                <a:latin typeface="+mj-lt"/>
                <a:cs typeface="Arial"/>
                <a:hlinkClick r:id="rId5">
                  <a:extLst>
                    <a:ext uri="{A12FA001-AC4F-418D-AE19-62706E023703}">
                      <ahyp:hlinkClr xmlns:ahyp="http://schemas.microsoft.com/office/drawing/2018/hyperlinkcolor" val="tx"/>
                    </a:ext>
                  </a:extLst>
                </a:hlinkClick>
              </a:rPr>
              <a:t>Chemsitry</a:t>
            </a:r>
            <a:r>
              <a:rPr lang="en-GB" sz="1200" dirty="0">
                <a:solidFill>
                  <a:srgbClr val="7030A0"/>
                </a:solidFill>
                <a:latin typeface="+mj-lt"/>
                <a:cs typeface="Arial"/>
                <a:hlinkClick r:id="rId5">
                  <a:extLst>
                    <a:ext uri="{A12FA001-AC4F-418D-AE19-62706E023703}">
                      <ahyp:hlinkClr xmlns:ahyp="http://schemas.microsoft.com/office/drawing/2018/hyperlinkcolor" val="tx"/>
                    </a:ext>
                  </a:extLst>
                </a:hlinkClick>
              </a:rPr>
              <a:t> GCSE</a:t>
            </a:r>
            <a:endParaRPr lang="en-GB" dirty="0">
              <a:hlinkClick r:id="rId5">
                <a:extLst>
                  <a:ext uri="{A12FA001-AC4F-418D-AE19-62706E023703}">
                    <ahyp:hlinkClr xmlns:ahyp="http://schemas.microsoft.com/office/drawing/2018/hyperlinkcolor" val="tx"/>
                  </a:ext>
                </a:extLst>
              </a:hlinkClick>
            </a:endParaRPr>
          </a:p>
          <a:p>
            <a:pPr marL="0" indent="0">
              <a:lnSpc>
                <a:spcPct val="100000"/>
              </a:lnSpc>
              <a:buNone/>
            </a:pPr>
            <a:r>
              <a:rPr lang="en-GB" sz="1200" dirty="0">
                <a:solidFill>
                  <a:srgbClr val="7030A0"/>
                </a:solidFill>
                <a:latin typeface="+mj-lt"/>
                <a:cs typeface="Arial"/>
                <a:hlinkClick r:id="rId6">
                  <a:extLst>
                    <a:ext uri="{A12FA001-AC4F-418D-AE19-62706E023703}">
                      <ahyp:hlinkClr xmlns:ahyp="http://schemas.microsoft.com/office/drawing/2018/hyperlinkcolor" val="tx"/>
                    </a:ext>
                  </a:extLst>
                </a:hlinkClick>
              </a:rPr>
              <a:t>AQA Physics GCSE</a:t>
            </a:r>
            <a:endParaRPr lang="en-GB" dirty="0">
              <a:hlinkClick r:id="rId6">
                <a:extLst>
                  <a:ext uri="{A12FA001-AC4F-418D-AE19-62706E023703}">
                    <ahyp:hlinkClr xmlns:ahyp="http://schemas.microsoft.com/office/drawing/2018/hyperlinkcolor" val="tx"/>
                  </a:ext>
                </a:extLst>
              </a:hlinkClick>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rPr>
              <a:t>Pupils are assessed using a combination of teacher assessment during lessons, through verbal questioning and answers, use of whiteboards, written answers  and self-assessment during class activities. </a:t>
            </a:r>
            <a:endParaRPr dirty="0">
              <a:latin typeface="+mj-lt"/>
            </a:endParaRPr>
          </a:p>
          <a:p>
            <a:pPr marL="0" lvl="0" indent="0" algn="l" rtl="0">
              <a:lnSpc>
                <a:spcPct val="100000"/>
              </a:lnSpc>
              <a:spcBef>
                <a:spcPts val="500"/>
              </a:spcBef>
              <a:spcAft>
                <a:spcPts val="0"/>
              </a:spcAft>
              <a:buNone/>
            </a:pPr>
            <a:endParaRPr dirty="0">
              <a:latin typeface="+mj-lt"/>
            </a:endParaRPr>
          </a:p>
          <a:p>
            <a:pPr marL="0" indent="0">
              <a:lnSpc>
                <a:spcPct val="100000"/>
              </a:lnSpc>
              <a:buNone/>
            </a:pPr>
            <a:r>
              <a:rPr lang="en-GB" sz="1200" b="1" dirty="0">
                <a:latin typeface="+mj-lt"/>
              </a:rPr>
              <a:t>Summative Assessments</a:t>
            </a:r>
            <a:endParaRPr lang="en-GB" sz="1200" b="1" dirty="0">
              <a:latin typeface="+mj-lt"/>
              <a:cs typeface="Arial"/>
            </a:endParaRPr>
          </a:p>
          <a:p>
            <a:pPr marL="0" indent="0">
              <a:lnSpc>
                <a:spcPct val="100000"/>
              </a:lnSpc>
              <a:buNone/>
            </a:pPr>
            <a:r>
              <a:rPr lang="en-GB" sz="1200" dirty="0">
                <a:latin typeface="+mj-lt"/>
              </a:rPr>
              <a:t>P</a:t>
            </a:r>
            <a:r>
              <a:rPr lang="en-GB" sz="1200" dirty="0">
                <a:latin typeface="+mj-lt"/>
                <a:cs typeface="Arial"/>
              </a:rPr>
              <a:t>upils take a 1hr45 paper in each of Biology, Chemistry and Physics.  These scores out of 100 marks are given individually and therefore pupils can have a different current working at grade for each of the science subjects. Assessments in Science are completed in exam conditions and consist of short answer questions, labelling diagrams, multiple choice questions, long answer questions and drawing and labelling apparatus and models.</a:t>
            </a:r>
            <a:endParaRPr lang="en-GB" sz="1200" b="1" dirty="0">
              <a:latin typeface="+mj-lt"/>
              <a:cs typeface="Arial"/>
            </a:endParaRPr>
          </a:p>
          <a:p>
            <a:pPr marL="0" lvl="0" indent="0" algn="l">
              <a:lnSpc>
                <a:spcPct val="100000"/>
              </a:lnSpc>
              <a:spcBef>
                <a:spcPts val="500"/>
              </a:spcBef>
              <a:spcAft>
                <a:spcPts val="0"/>
              </a:spcAft>
              <a:buNone/>
            </a:pPr>
            <a:endParaRPr lang="en-GB"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cs typeface="Arial" panose="020B0604020202020204"/>
            </a:endParaRPr>
          </a:p>
          <a:p>
            <a:pPr marL="0" lvl="0" indent="0" algn="l" rtl="0">
              <a:lnSpc>
                <a:spcPct val="100000"/>
              </a:lnSpc>
              <a:spcBef>
                <a:spcPts val="500"/>
              </a:spcBef>
              <a:spcAft>
                <a:spcPts val="0"/>
              </a:spcAft>
              <a:buNone/>
            </a:pPr>
            <a:r>
              <a:rPr lang="en-GB" sz="1200" u="sng" dirty="0" err="1">
                <a:solidFill>
                  <a:srgbClr val="7030A0"/>
                </a:solidFill>
                <a:latin typeface="+mj-lt"/>
                <a:cs typeface="Arial"/>
                <a:hlinkClick r:id="rId7"/>
              </a:rPr>
              <a:t>FreeScienceLessons</a:t>
            </a:r>
            <a:endParaRPr lang="en-GB" sz="1200" u="sng" dirty="0">
              <a:solidFill>
                <a:srgbClr val="7030A0"/>
              </a:solidFill>
              <a:latin typeface="+mj-lt"/>
              <a:cs typeface="Arial"/>
            </a:endParaRPr>
          </a:p>
          <a:p>
            <a:pPr marL="0" indent="0">
              <a:lnSpc>
                <a:spcPct val="100000"/>
              </a:lnSpc>
              <a:buNone/>
            </a:pPr>
            <a:r>
              <a:rPr lang="en-GB" sz="1200" u="sng" dirty="0">
                <a:solidFill>
                  <a:srgbClr val="7030A0"/>
                </a:solidFill>
                <a:latin typeface="Arial"/>
                <a:cs typeface="Arial"/>
                <a:hlinkClick r:id="rId8"/>
              </a:rPr>
              <a:t>Seneca</a:t>
            </a:r>
          </a:p>
          <a:p>
            <a:pPr marL="0" lvl="0" indent="0" algn="l">
              <a:lnSpc>
                <a:spcPct val="100000"/>
              </a:lnSpc>
              <a:spcBef>
                <a:spcPts val="500"/>
              </a:spcBef>
              <a:spcAft>
                <a:spcPts val="0"/>
              </a:spcAft>
              <a:buNone/>
            </a:pPr>
            <a:r>
              <a:rPr lang="en-GB" sz="1200" u="sng" dirty="0" err="1">
                <a:solidFill>
                  <a:srgbClr val="7030A0"/>
                </a:solidFill>
                <a:latin typeface="Arial"/>
                <a:cs typeface="Arial"/>
                <a:hlinkClick r:id="rId9"/>
              </a:rPr>
              <a:t>Tassomai</a:t>
            </a:r>
            <a:endParaRPr lang="en-GB" sz="1200" u="sng" dirty="0">
              <a:solidFill>
                <a:srgbClr val="7030A0"/>
              </a:solidFill>
              <a:latin typeface="Arial"/>
              <a:cs typeface="Arial"/>
            </a:endParaRPr>
          </a:p>
          <a:p>
            <a:pPr marL="0" indent="0">
              <a:lnSpc>
                <a:spcPct val="100000"/>
              </a:lnSpc>
              <a:buNone/>
            </a:pPr>
            <a:endParaRPr lang="en-US" dirty="0">
              <a:solidFill>
                <a:srgbClr val="000000"/>
              </a:solidFill>
              <a:latin typeface="Times New Roman" panose="02020603050405020304"/>
              <a:cs typeface="Times New Roman" panose="02020603050405020304"/>
            </a:endParaRPr>
          </a:p>
        </p:txBody>
      </p:sp>
    </p:spTree>
    <p:extLst>
      <p:ext uri="{BB962C8B-B14F-4D97-AF65-F5344CB8AC3E}">
        <p14:creationId xmlns:p14="http://schemas.microsoft.com/office/powerpoint/2010/main" val="1393455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Core Physical Education</a:t>
            </a:r>
            <a:endParaRPr lang="en-GB">
              <a:cs typeface="Arial"/>
            </a:endParaRP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PE Core Curriculum KS4</a:t>
            </a:r>
            <a:r>
              <a:rPr lang="en-GB" sz="1200" u="sng" dirty="0">
                <a:solidFill>
                  <a:srgbClr val="7030A0"/>
                </a:solidFill>
                <a:latin typeface="+mj-lt"/>
              </a:rPr>
              <a:t> </a:t>
            </a:r>
            <a:r>
              <a:rPr lang="en-GB" sz="1200" dirty="0">
                <a:latin typeface="+mj-lt"/>
              </a:rPr>
              <a:t>- click this link to see our learning journey</a:t>
            </a:r>
            <a:endParaRPr sz="1200" b="1" dirty="0">
              <a:latin typeface="+mj-lt"/>
            </a:endParaRPr>
          </a:p>
          <a:p>
            <a:pPr marL="0" lvl="0" indent="0" algn="l" rtl="0">
              <a:lnSpc>
                <a:spcPct val="100000"/>
              </a:lnSpc>
              <a:spcBef>
                <a:spcPts val="500"/>
              </a:spcBef>
              <a:spcAft>
                <a:spcPts val="0"/>
              </a:spcAft>
              <a:buNone/>
            </a:pPr>
            <a:endParaRPr sz="400" b="1" dirty="0">
              <a:latin typeface="+mj-lt"/>
            </a:endParaRPr>
          </a:p>
          <a:p>
            <a:pPr marL="0" lvl="0" indent="0" algn="l">
              <a:lnSpc>
                <a:spcPct val="100000"/>
              </a:lnSpc>
              <a:spcBef>
                <a:spcPts val="500"/>
              </a:spcBef>
              <a:spcAft>
                <a:spcPts val="0"/>
              </a:spcAft>
              <a:buNone/>
            </a:pPr>
            <a:r>
              <a:rPr lang="en-US" sz="1200" b="1" dirty="0">
                <a:latin typeface="+mj-lt"/>
              </a:rPr>
              <a:t>Formative Assessment</a:t>
            </a:r>
            <a:endParaRPr lang="en-US" sz="1200" b="1" dirty="0">
              <a:latin typeface="+mj-lt"/>
              <a:cs typeface="Arial"/>
            </a:endParaRPr>
          </a:p>
          <a:p>
            <a:pPr marL="0" indent="0">
              <a:lnSpc>
                <a:spcPct val="100000"/>
              </a:lnSpc>
              <a:buNone/>
            </a:pPr>
            <a:r>
              <a:rPr lang="en-US" sz="1200" dirty="0">
                <a:latin typeface="+mj-lt"/>
              </a:rPr>
              <a:t>Pupil knowledge is assessed through a range of practical activities including drills and small sided / full games and performances. Pupils are assessed in each activity module of which there are 5 modules of work, coving half a term each. Pupils are assessed using the </a:t>
            </a:r>
            <a:r>
              <a:rPr lang="en-US" sz="1200" dirty="0" err="1">
                <a:latin typeface="+mj-lt"/>
              </a:rPr>
              <a:t>Eduqas</a:t>
            </a:r>
            <a:r>
              <a:rPr lang="en-US" sz="1200" dirty="0">
                <a:latin typeface="+mj-lt"/>
              </a:rPr>
              <a:t> GCSE PE practical assessment matrix.</a:t>
            </a:r>
            <a:endParaRPr lang="en-US" sz="400" dirty="0">
              <a:latin typeface="+mj-lt"/>
            </a:endParaRPr>
          </a:p>
          <a:p>
            <a:pPr marL="0" lvl="0" indent="0">
              <a:lnSpc>
                <a:spcPct val="100000"/>
              </a:lnSpc>
              <a:buNone/>
            </a:pPr>
            <a:r>
              <a:rPr lang="en-US" sz="1200" b="1" dirty="0">
                <a:latin typeface="+mj-lt"/>
              </a:rPr>
              <a:t>Summative Assessment</a:t>
            </a:r>
          </a:p>
          <a:p>
            <a:pPr marL="0" lvl="0" indent="0" algn="l" rtl="0">
              <a:lnSpc>
                <a:spcPct val="100000"/>
              </a:lnSpc>
              <a:spcBef>
                <a:spcPts val="500"/>
              </a:spcBef>
              <a:spcAft>
                <a:spcPts val="0"/>
              </a:spcAft>
              <a:buNone/>
            </a:pPr>
            <a:r>
              <a:rPr lang="en-US" sz="1200" dirty="0">
                <a:latin typeface="+mj-lt"/>
              </a:rPr>
              <a:t>The summative assessment is the average taken from the module assessments up to the point of reporting to parents/carers.</a:t>
            </a:r>
          </a:p>
          <a:p>
            <a:pPr marL="0" lvl="0" indent="0" algn="l" rtl="0">
              <a:lnSpc>
                <a:spcPct val="100000"/>
              </a:lnSpc>
              <a:spcBef>
                <a:spcPts val="500"/>
              </a:spcBef>
              <a:spcAft>
                <a:spcPts val="0"/>
              </a:spcAft>
              <a:buNone/>
            </a:pPr>
            <a:r>
              <a:rPr lang="en-GB" sz="1200" b="1" dirty="0">
                <a:latin typeface="+mj-lt"/>
              </a:rPr>
              <a:t>How can my child extend their learning?</a:t>
            </a:r>
          </a:p>
          <a:p>
            <a:pPr marL="0" lvl="0" indent="0" algn="l" rtl="0">
              <a:lnSpc>
                <a:spcPct val="100000"/>
              </a:lnSpc>
              <a:spcBef>
                <a:spcPts val="500"/>
              </a:spcBef>
              <a:spcAft>
                <a:spcPts val="0"/>
              </a:spcAft>
              <a:buNone/>
            </a:pPr>
            <a:endParaRPr sz="1200" b="1" dirty="0">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4">
                  <a:extLst>
                    <a:ext uri="{A12FA001-AC4F-418D-AE19-62706E023703}">
                      <ahyp:hlinkClr xmlns:ahyp="http://schemas.microsoft.com/office/drawing/2018/hyperlinkcolor" val="tx"/>
                    </a:ext>
                  </a:extLst>
                </a:hlinkClick>
              </a:rPr>
              <a:t>BBC SPORT</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Oak National Academy</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Olympics website</a:t>
            </a:r>
            <a:endParaRPr sz="1200" b="1"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7">
                  <a:extLst>
                    <a:ext uri="{A12FA001-AC4F-418D-AE19-62706E023703}">
                      <ahyp:hlinkClr xmlns:ahyp="http://schemas.microsoft.com/office/drawing/2018/hyperlinkcolor" val="tx"/>
                    </a:ext>
                  </a:extLst>
                </a:hlinkClick>
              </a:rPr>
              <a:t>Wimbledon Tennis</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8">
                  <a:extLst>
                    <a:ext uri="{A12FA001-AC4F-418D-AE19-62706E023703}">
                      <ahyp:hlinkClr xmlns:ahyp="http://schemas.microsoft.com/office/drawing/2018/hyperlinkcolor" val="tx"/>
                    </a:ext>
                  </a:extLst>
                </a:hlinkClick>
              </a:rPr>
              <a:t>Netball</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9">
                  <a:extLst>
                    <a:ext uri="{A12FA001-AC4F-418D-AE19-62706E023703}">
                      <ahyp:hlinkClr xmlns:ahyp="http://schemas.microsoft.com/office/drawing/2018/hyperlinkcolor" val="tx"/>
                    </a:ext>
                  </a:extLst>
                </a:hlinkClick>
              </a:rPr>
              <a:t>Women and girls football</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10">
                  <a:extLst>
                    <a:ext uri="{A12FA001-AC4F-418D-AE19-62706E023703}">
                      <ahyp:hlinkClr xmlns:ahyp="http://schemas.microsoft.com/office/drawing/2018/hyperlinkcolor" val="tx"/>
                    </a:ext>
                  </a:extLst>
                </a:hlinkClick>
              </a:rPr>
              <a:t>The Football Association</a:t>
            </a:r>
            <a:endParaRPr sz="1200" dirty="0">
              <a:solidFill>
                <a:srgbClr val="7030A0"/>
              </a:solidFill>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11">
                  <a:extLst>
                    <a:ext uri="{A12FA001-AC4F-418D-AE19-62706E023703}">
                      <ahyp:hlinkClr xmlns:ahyp="http://schemas.microsoft.com/office/drawing/2018/hyperlinkcolor" val="tx"/>
                    </a:ext>
                  </a:extLst>
                </a:hlinkClick>
              </a:rPr>
              <a:t>Basketball</a:t>
            </a:r>
            <a:endParaRPr sz="1200" dirty="0">
              <a:solidFill>
                <a:srgbClr val="7030A0"/>
              </a:solidFill>
              <a:latin typeface="+mj-lt"/>
            </a:endParaRPr>
          </a:p>
        </p:txBody>
      </p:sp>
    </p:spTree>
    <p:extLst>
      <p:ext uri="{BB962C8B-B14F-4D97-AF65-F5344CB8AC3E}">
        <p14:creationId xmlns:p14="http://schemas.microsoft.com/office/powerpoint/2010/main" val="3601900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Personal Development</a:t>
            </a:r>
            <a:endParaRPr dirty="0"/>
          </a:p>
        </p:txBody>
      </p:sp>
      <p:sp>
        <p:nvSpPr>
          <p:cNvPr id="6" name="TextBox 5">
            <a:extLst>
              <a:ext uri="{FF2B5EF4-FFF2-40B4-BE49-F238E27FC236}">
                <a16:creationId xmlns:a16="http://schemas.microsoft.com/office/drawing/2014/main" id="{A3754F9E-7F8F-557A-7A7A-47DF0D782DDD}"/>
              </a:ext>
            </a:extLst>
          </p:cNvPr>
          <p:cNvSpPr txBox="1"/>
          <p:nvPr/>
        </p:nvSpPr>
        <p:spPr>
          <a:xfrm>
            <a:off x="644352" y="746103"/>
            <a:ext cx="4683298" cy="6120265"/>
          </a:xfrm>
          <a:prstGeom prst="rect">
            <a:avLst/>
          </a:prstGeom>
          <a:noFill/>
        </p:spPr>
        <p:txBody>
          <a:bodyPr wrap="square" rtlCol="0">
            <a:spAutoFit/>
          </a:bodyPr>
          <a:lstStyle/>
          <a:p>
            <a:pPr marL="0" lvl="0" indent="0" algn="l" rtl="0">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Year 10 Curriculum</a:t>
            </a:r>
            <a:endParaRPr lang="en-US" sz="1400" dirty="0">
              <a:latin typeface="Arial" panose="020B0604020202020204" pitchFamily="34" charset="0"/>
              <a:cs typeface="Arial" panose="020B0604020202020204" pitchFamily="34" charset="0"/>
            </a:endParaRPr>
          </a:p>
          <a:p>
            <a:pPr marL="0" indent="0">
              <a:lnSpc>
                <a:spcPct val="100000"/>
              </a:lnSpc>
              <a:buNone/>
            </a:pPr>
            <a:r>
              <a:rPr lang="en-US" sz="1200" dirty="0">
                <a:solidFill>
                  <a:srgbClr val="7030A0"/>
                </a:solidFill>
                <a:latin typeface="Arial" panose="020B0604020202020204" pitchFamily="34" charset="0"/>
                <a:cs typeface="Arial" panose="020B0604020202020204" pitchFamily="34" charset="0"/>
                <a:hlinkClick r:id="rId3"/>
              </a:rPr>
              <a:t>PSHE/RSE Curriculum KS4 </a:t>
            </a:r>
            <a:r>
              <a:rPr lang="en-US" sz="1100" dirty="0">
                <a:solidFill>
                  <a:srgbClr val="7030A0"/>
                </a:solidFill>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click this link to see our learning journey</a:t>
            </a:r>
            <a:endParaRPr lang="en-US" sz="1100" b="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endParaRPr lang="en-US" sz="800" b="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Formative Assessment</a:t>
            </a: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In lessons, pupils are taught the statutory requirements of the PSHE/RSE curriculum. These lessons are a significant part of the whole school Personal Development programme. </a:t>
            </a:r>
          </a:p>
          <a:p>
            <a:r>
              <a:rPr lang="en-GB" sz="1100" dirty="0">
                <a:effectLst/>
                <a:latin typeface="Arial" panose="020B0604020202020204" pitchFamily="34" charset="0"/>
                <a:ea typeface="Calibri" panose="020F0502020204030204" pitchFamily="34" charset="0"/>
                <a:cs typeface="Arial" panose="020B0604020202020204" pitchFamily="34" charset="0"/>
              </a:rPr>
              <a:t>All PSHE/RSE lessons are taught in mixed ability form classes. These important lessons cover issues and areas of life which young people will be affected by in different ways and at different times. As such, we do not carry out any summative assessment and do not use grades to measure progress. Instead, teachers carry out a baseline assessment before teaching anything new. As pupil learning in the three main topics of ‘Living in the Wider World’, ‘Health and Wellbeing’ and ‘Relationships’ will come from a number of sources, we can only see whether they have made progress in their learning if we have established the knowledge, understanding, attributes, skills, strategies, beliefs and attitudes they had before any new teaching took place. This baseline assessment is re-visited at the end of the lesson or topic. During lessons, a wide variety of strategies are used to assess learning, including; questioning, discussion, role-play, hot-seating, draw and write, storyboards/cartoon strip/scenario script writing, responding to a scenario, picture or video clip, self-assessment on continuum scale.</a:t>
            </a:r>
            <a:br>
              <a:rPr lang="en-GB" sz="1100" dirty="0">
                <a:effectLst/>
                <a:latin typeface="Arial" panose="020B0604020202020204" pitchFamily="34" charset="0"/>
                <a:ea typeface="Calibri" panose="020F0502020204030204" pitchFamily="34" charset="0"/>
                <a:cs typeface="Arial" panose="020B0604020202020204" pitchFamily="34" charset="0"/>
              </a:rPr>
            </a:br>
            <a:r>
              <a:rPr lang="en-GB" sz="1100">
                <a:effectLst/>
                <a:latin typeface="Arial" panose="020B0604020202020204" pitchFamily="34" charset="0"/>
                <a:ea typeface="Calibri" panose="020F0502020204030204" pitchFamily="34" charset="0"/>
                <a:cs typeface="Arial" panose="020B0604020202020204" pitchFamily="34" charset="0"/>
              </a:rPr>
              <a:t>Twice yearly, pupils </a:t>
            </a:r>
            <a:r>
              <a:rPr lang="en-GB" sz="1100" dirty="0">
                <a:effectLst/>
                <a:latin typeface="Arial" panose="020B0604020202020204" pitchFamily="34" charset="0"/>
                <a:ea typeface="Calibri" panose="020F0502020204030204" pitchFamily="34" charset="0"/>
                <a:cs typeface="Arial" panose="020B0604020202020204" pitchFamily="34" charset="0"/>
              </a:rPr>
              <a:t>complete an online activity which presents them with scenarios relevant to their recent learning which allow them to apply their knowledge in a meaningful context.</a:t>
            </a:r>
            <a:endParaRPr lang="en-US" sz="1100" dirty="0">
              <a:latin typeface="Arial" panose="020B0604020202020204" pitchFamily="34" charset="0"/>
              <a:cs typeface="Arial" panose="020B0604020202020204" pitchFamily="34" charset="0"/>
            </a:endParaRPr>
          </a:p>
          <a:p>
            <a:pPr marL="0" lvl="0" indent="0" algn="l">
              <a:lnSpc>
                <a:spcPct val="100000"/>
              </a:lnSpc>
              <a:spcBef>
                <a:spcPts val="500"/>
              </a:spcBef>
              <a:spcAft>
                <a:spcPts val="0"/>
              </a:spcAft>
              <a:buNone/>
            </a:pPr>
            <a:r>
              <a:rPr lang="en-US" sz="1400" b="1" dirty="0">
                <a:latin typeface="Arial" panose="020B0604020202020204" pitchFamily="34" charset="0"/>
                <a:cs typeface="Arial" panose="020B0604020202020204" pitchFamily="34" charset="0"/>
              </a:rPr>
              <a:t>How can my child extend their learning?</a:t>
            </a: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BBC TEACH Relationships Education</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BBC CITIZENSHIP</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u="sng" dirty="0">
                <a:solidFill>
                  <a:srgbClr val="0563C1"/>
                </a:solidFill>
                <a:latin typeface="Arial" panose="020B0604020202020204" pitchFamily="34" charset="0"/>
                <a:ea typeface="Calibri" panose="020F0502020204030204" pitchFamily="34" charset="0"/>
                <a:cs typeface="Arial" panose="020B0604020202020204" pitchFamily="34" charset="0"/>
              </a:rPr>
              <a:t>HOW GOVERNMENT WORKS</a:t>
            </a:r>
            <a:r>
              <a:rPr lang="en-GB" sz="1100" dirty="0">
                <a:effectLst/>
                <a:latin typeface="Arial" panose="020B0604020202020204" pitchFamily="34" charset="0"/>
                <a:ea typeface="Calibri" panose="020F0502020204030204" pitchFamily="34" charset="0"/>
                <a:cs typeface="Arial" panose="020B0604020202020204" pitchFamily="34" charset="0"/>
              </a:rPr>
              <a:t> </a:t>
            </a:r>
          </a:p>
          <a:p>
            <a:pPr>
              <a:lnSpc>
                <a:spcPct val="107000"/>
              </a:lnSpc>
              <a:spcAft>
                <a:spcPts val="800"/>
              </a:spcAft>
            </a:pPr>
            <a:r>
              <a:rPr lang="en-GB" sz="11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6"/>
              </a:rPr>
              <a:t>https://www.youngminds.org.uk/</a:t>
            </a:r>
            <a:endParaRPr lang="en-GB" sz="11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88882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Art</a:t>
            </a:r>
            <a:endParaRPr dirty="0"/>
          </a:p>
        </p:txBody>
      </p:sp>
      <p:sp>
        <p:nvSpPr>
          <p:cNvPr id="80" name="Google Shape;80;p14"/>
          <p:cNvSpPr txBox="1">
            <a:spLocks noGrp="1"/>
          </p:cNvSpPr>
          <p:nvPr>
            <p:ph type="body" idx="1"/>
          </p:nvPr>
        </p:nvSpPr>
        <p:spPr>
          <a:xfrm>
            <a:off x="644361" y="661482"/>
            <a:ext cx="4683289" cy="6318052"/>
          </a:xfrm>
          <a:prstGeom prst="rect">
            <a:avLst/>
          </a:prstGeom>
        </p:spPr>
        <p:txBody>
          <a:bodyPr spcFirstLastPara="1" wrap="square" lIns="48600" tIns="24300" rIns="48600" bIns="24300" anchor="t" anchorCtr="0">
            <a:noAutofit/>
          </a:bodyPr>
          <a:lstStyle/>
          <a:p>
            <a:pPr marL="0" indent="0">
              <a:lnSpc>
                <a:spcPct val="100000"/>
              </a:lnSpc>
              <a:buNone/>
            </a:pPr>
            <a:r>
              <a:rPr lang="en-GB" sz="1000" b="1" dirty="0">
                <a:latin typeface="Arial" panose="020B0604020202020204" pitchFamily="34" charset="0"/>
                <a:cs typeface="Arial" panose="020B0604020202020204" pitchFamily="34" charset="0"/>
              </a:rPr>
              <a:t>Year 10 Curriculum</a:t>
            </a:r>
            <a:endParaRPr lang="en-US" sz="1000" dirty="0">
              <a:latin typeface="Arial" panose="020B0604020202020204" pitchFamily="34" charset="0"/>
              <a:cs typeface="Arial" panose="020B0604020202020204" pitchFamily="34" charset="0"/>
            </a:endParaRPr>
          </a:p>
          <a:p>
            <a:pPr marL="0" indent="0">
              <a:lnSpc>
                <a:spcPct val="100000"/>
              </a:lnSpc>
              <a:buNone/>
            </a:pPr>
            <a:r>
              <a:rPr lang="en-GB" sz="1000" u="sng" dirty="0">
                <a:solidFill>
                  <a:srgbClr val="7030A0"/>
                </a:solidFill>
                <a:latin typeface="Arial" panose="020B0604020202020204" pitchFamily="34" charset="0"/>
                <a:cs typeface="Arial" panose="020B0604020202020204" pitchFamily="34" charset="0"/>
                <a:hlinkClick r:id="rId3"/>
              </a:rPr>
              <a:t>Art Curriculum KS4</a:t>
            </a:r>
            <a:r>
              <a:rPr lang="en-GB" sz="1000" dirty="0">
                <a:solidFill>
                  <a:srgbClr val="7030A0"/>
                </a:solidFill>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rPr>
              <a:t>- click this link to see our curriculum map.</a:t>
            </a:r>
            <a:endParaRPr lang="en-US" sz="1000" b="1" dirty="0">
              <a:latin typeface="Arial" panose="020B0604020202020204" pitchFamily="34" charset="0"/>
              <a:cs typeface="Arial" panose="020B0604020202020204" pitchFamily="34" charset="0"/>
            </a:endParaRPr>
          </a:p>
          <a:p>
            <a:pPr marL="0" indent="0">
              <a:lnSpc>
                <a:spcPct val="100000"/>
              </a:lnSpc>
              <a:buNone/>
            </a:pPr>
            <a:r>
              <a:rPr lang="en-US" sz="1000" b="1" dirty="0">
                <a:latin typeface="Arial" panose="020B0604020202020204" pitchFamily="34" charset="0"/>
                <a:cs typeface="Arial" panose="020B0604020202020204" pitchFamily="34" charset="0"/>
              </a:rPr>
              <a:t>Exam Board and link</a:t>
            </a:r>
            <a:endParaRPr lang="en-GB" sz="1000" dirty="0">
              <a:latin typeface="Arial" panose="020B0604020202020204" pitchFamily="34" charset="0"/>
              <a:cs typeface="Arial" panose="020B0604020202020204" pitchFamily="34" charset="0"/>
            </a:endParaRPr>
          </a:p>
          <a:p>
            <a:pPr marL="0" indent="0">
              <a:lnSpc>
                <a:spcPct val="100000"/>
              </a:lnSpc>
              <a:buNone/>
            </a:pPr>
            <a:r>
              <a:rPr lang="en-GB" sz="1000" u="sng" dirty="0">
                <a:solidFill>
                  <a:srgbClr val="7030A0"/>
                </a:solidFill>
                <a:latin typeface="Arial" panose="020B0604020202020204" pitchFamily="34" charset="0"/>
                <a:cs typeface="Arial" panose="020B0604020202020204" pitchFamily="34" charset="0"/>
                <a:hlinkClick r:id="rId4"/>
              </a:rPr>
              <a:t>GCSE Art and Design</a:t>
            </a:r>
            <a:r>
              <a:rPr lang="en-GB" sz="1000" dirty="0">
                <a:solidFill>
                  <a:srgbClr val="7030A0"/>
                </a:solidFill>
                <a:latin typeface="Arial" panose="020B0604020202020204" pitchFamily="34" charset="0"/>
                <a:cs typeface="Arial" panose="020B0604020202020204" pitchFamily="34" charset="0"/>
              </a:rPr>
              <a:t> </a:t>
            </a:r>
            <a:r>
              <a:rPr lang="en-GB" sz="1000" dirty="0">
                <a:latin typeface="Arial" panose="020B0604020202020204" pitchFamily="34" charset="0"/>
                <a:cs typeface="Arial" panose="020B0604020202020204" pitchFamily="34" charset="0"/>
              </a:rPr>
              <a:t>- click this link to see exam board specification.</a:t>
            </a:r>
          </a:p>
          <a:p>
            <a:pPr marL="0" indent="0">
              <a:lnSpc>
                <a:spcPct val="100000"/>
              </a:lnSpc>
              <a:buNone/>
            </a:pPr>
            <a:r>
              <a:rPr lang="en-GB" sz="1000" dirty="0">
                <a:latin typeface="Arial" panose="020B0604020202020204" pitchFamily="34" charset="0"/>
                <a:cs typeface="Arial" panose="020B0604020202020204" pitchFamily="34" charset="0"/>
              </a:rPr>
              <a:t>The GCSE course is geared towards the requirements and demands of the AQA GCSE syllabus. Pupils are encouraged to respond to starting points with their own individual and personal ideas which they are to develop through sustained and independent study to a suitable outcome. Pupils are encouraged to work using their own initiative, utilising the skills and practices of the previous years in order that they become fluent in the art making process.</a:t>
            </a:r>
          </a:p>
          <a:p>
            <a:pPr marL="0" indent="0">
              <a:lnSpc>
                <a:spcPct val="100000"/>
              </a:lnSpc>
              <a:buNone/>
            </a:pPr>
            <a:r>
              <a:rPr lang="en-GB" sz="1000" dirty="0">
                <a:latin typeface="Arial" panose="020B0604020202020204" pitchFamily="34" charset="0"/>
                <a:cs typeface="Arial" panose="020B0604020202020204" pitchFamily="34" charset="0"/>
              </a:rPr>
              <a:t>The practices of conducting independent research and recording ideas are vital, particularly in preparation for the art exam. Both skills are undertaken regularly as part of directed homework’s and continued independently.</a:t>
            </a:r>
          </a:p>
          <a:p>
            <a:pPr marL="0" indent="0">
              <a:lnSpc>
                <a:spcPct val="100000"/>
              </a:lnSpc>
              <a:buNone/>
            </a:pPr>
            <a:r>
              <a:rPr lang="en-GB" sz="1000" dirty="0">
                <a:latin typeface="Arial" panose="020B0604020202020204" pitchFamily="34" charset="0"/>
                <a:cs typeface="Arial" panose="020B0604020202020204" pitchFamily="34" charset="0"/>
              </a:rPr>
              <a:t>The qualification is 60% coursework and 40% exam.</a:t>
            </a:r>
          </a:p>
          <a:p>
            <a:pPr marL="0" indent="0">
              <a:lnSpc>
                <a:spcPct val="100000"/>
              </a:lnSpc>
              <a:spcBef>
                <a:spcPts val="0"/>
              </a:spcBef>
              <a:buNone/>
            </a:pPr>
            <a:r>
              <a:rPr lang="en-GB" sz="1000" dirty="0">
                <a:latin typeface="Arial" panose="020B0604020202020204" pitchFamily="34" charset="0"/>
                <a:cs typeface="Arial" panose="020B0604020202020204" pitchFamily="34" charset="0"/>
              </a:rPr>
              <a:t>Unit 1 – Personal Portfolio in Year 10 and Year 11</a:t>
            </a:r>
          </a:p>
          <a:p>
            <a:pPr marL="0" indent="0">
              <a:lnSpc>
                <a:spcPct val="100000"/>
              </a:lnSpc>
              <a:spcBef>
                <a:spcPts val="0"/>
              </a:spcBef>
              <a:buNone/>
            </a:pPr>
            <a:r>
              <a:rPr lang="en-GB" sz="1000" dirty="0">
                <a:latin typeface="Arial" panose="020B0604020202020204" pitchFamily="34" charset="0"/>
                <a:cs typeface="Arial" panose="020B0604020202020204" pitchFamily="34" charset="0"/>
              </a:rPr>
              <a:t>Unit 2 – Externally Set Assignment in Year 11</a:t>
            </a:r>
          </a:p>
          <a:p>
            <a:pPr marL="0" indent="0">
              <a:lnSpc>
                <a:spcPct val="100000"/>
              </a:lnSpc>
              <a:buNone/>
            </a:pPr>
            <a:r>
              <a:rPr lang="en-GB" sz="1000" dirty="0">
                <a:latin typeface="Arial" panose="020B0604020202020204" pitchFamily="34" charset="0"/>
                <a:cs typeface="Arial" panose="020B0604020202020204" pitchFamily="34" charset="0"/>
              </a:rPr>
              <a:t>For Unit 2 tasks are set by the Examining Board AQA; marked by school and externally moderated.</a:t>
            </a:r>
          </a:p>
          <a:p>
            <a:pPr marL="0" lvl="0" indent="0" algn="l" rtl="0">
              <a:lnSpc>
                <a:spcPct val="100000"/>
              </a:lnSpc>
              <a:spcBef>
                <a:spcPts val="500"/>
              </a:spcBef>
              <a:spcAft>
                <a:spcPts val="0"/>
              </a:spcAft>
              <a:buNone/>
            </a:pPr>
            <a:r>
              <a:rPr lang="en-GB" sz="1000" b="1" dirty="0">
                <a:latin typeface="Arial" panose="020B0604020202020204" pitchFamily="34" charset="0"/>
                <a:cs typeface="Arial" panose="020B0604020202020204" pitchFamily="34" charset="0"/>
              </a:rPr>
              <a:t>Formative Assessment</a:t>
            </a:r>
            <a:endParaRPr sz="1000" b="1" dirty="0">
              <a:latin typeface="Arial" panose="020B0604020202020204" pitchFamily="34" charset="0"/>
              <a:cs typeface="Arial" panose="020B0604020202020204" pitchFamily="34" charset="0"/>
            </a:endParaRPr>
          </a:p>
          <a:p>
            <a:pPr marL="0" indent="0">
              <a:lnSpc>
                <a:spcPct val="100000"/>
              </a:lnSpc>
              <a:spcBef>
                <a:spcPts val="0"/>
              </a:spcBef>
              <a:buSzPts val="1100"/>
              <a:buNone/>
            </a:pPr>
            <a:r>
              <a:rPr lang="en-GB" sz="1000" dirty="0">
                <a:latin typeface="Arial" panose="020B0604020202020204" pitchFamily="34" charset="0"/>
                <a:cs typeface="Arial" panose="020B0604020202020204" pitchFamily="34" charset="0"/>
              </a:rPr>
              <a:t>Within the units of work teachers use questioning to establish ‘where pupils are at’ and how much they have learned/understood. Verbal feedback/intervention (individually and as a group) within lessons are critical to improving pupil artwork as it progresses. In addition, pupils assess their own work as part of their Art practice. Pupils also produce written annotations and evaluations, where they assess and critique their own work</a:t>
            </a:r>
            <a:endParaRPr sz="1000"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00" b="1" dirty="0">
                <a:latin typeface="Arial" panose="020B0604020202020204" pitchFamily="34" charset="0"/>
                <a:cs typeface="Arial" panose="020B0604020202020204" pitchFamily="34" charset="0"/>
              </a:rPr>
              <a:t>Summative Assessment</a:t>
            </a:r>
            <a:endParaRPr sz="1000" dirty="0">
              <a:latin typeface="Arial" panose="020B0604020202020204" pitchFamily="34" charset="0"/>
              <a:cs typeface="Arial" panose="020B0604020202020204" pitchFamily="34" charset="0"/>
            </a:endParaRPr>
          </a:p>
          <a:p>
            <a:pPr marL="0" indent="0">
              <a:lnSpc>
                <a:spcPct val="100000"/>
              </a:lnSpc>
              <a:buNone/>
            </a:pPr>
            <a:r>
              <a:rPr lang="en-GB" sz="1000" dirty="0">
                <a:latin typeface="Arial" panose="020B0604020202020204" pitchFamily="34" charset="0"/>
                <a:cs typeface="Arial" panose="020B0604020202020204" pitchFamily="34" charset="0"/>
              </a:rPr>
              <a:t>Each unit is assessed separately out of 96 marks.  pupils are assessed on four areas: AO1 - Researching artists, AO2 - Experimenting with a range of media, AO3 - Recording ideas and AO4 producing final outcomes. Annotation is a focus throughout both units.</a:t>
            </a:r>
            <a:endParaRPr lang="en-GB" sz="400"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00" b="1" dirty="0">
                <a:latin typeface="Arial" panose="020B0604020202020204" pitchFamily="34" charset="0"/>
                <a:cs typeface="Arial" panose="020B0604020202020204" pitchFamily="34" charset="0"/>
              </a:rPr>
              <a:t>How can my child extend their learning?</a:t>
            </a:r>
            <a:endParaRPr sz="1000" b="1" dirty="0">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50" u="sng"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www.tate.org.uk</a:t>
            </a:r>
            <a:endParaRPr sz="1050" dirty="0">
              <a:solidFill>
                <a:srgbClr val="7030A0"/>
              </a:solidFill>
              <a:latin typeface="Arial" panose="020B0604020202020204" pitchFamily="34" charset="0"/>
              <a:cs typeface="Arial" panose="020B0604020202020204" pitchFamily="34" charset="0"/>
            </a:endParaRPr>
          </a:p>
          <a:p>
            <a:pPr marL="0" lvl="0" indent="0" algn="l" rtl="0">
              <a:lnSpc>
                <a:spcPct val="100000"/>
              </a:lnSpc>
              <a:spcBef>
                <a:spcPts val="500"/>
              </a:spcBef>
              <a:spcAft>
                <a:spcPts val="0"/>
              </a:spcAft>
              <a:buNone/>
            </a:pPr>
            <a:r>
              <a:rPr lang="en-GB" sz="1050" u="sng" dirty="0">
                <a:solidFill>
                  <a:srgbClr val="7030A0"/>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National Gallery</a:t>
            </a:r>
            <a:endParaRPr sz="1050" dirty="0">
              <a:solidFill>
                <a:srgbClr val="7030A0"/>
              </a:solidFill>
              <a:latin typeface="Arial" panose="020B0604020202020204" pitchFamily="34" charset="0"/>
              <a:cs typeface="Arial" panose="020B0604020202020204" pitchFamily="34" charset="0"/>
            </a:endParaRPr>
          </a:p>
          <a:p>
            <a:pPr marL="0" indent="0">
              <a:lnSpc>
                <a:spcPct val="100000"/>
              </a:lnSpc>
              <a:buNone/>
            </a:pPr>
            <a:r>
              <a:rPr lang="en-GB" sz="1050" u="sng" dirty="0">
                <a:solidFill>
                  <a:srgbClr val="7030A0"/>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Art and Design </a:t>
            </a:r>
            <a:endParaRPr sz="1050" dirty="0">
              <a:solidFill>
                <a:srgbClr val="7030A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121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Business Studies</a:t>
            </a: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Business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 Edexcel GCSE </a:t>
            </a:r>
            <a:r>
              <a:rPr lang="en-US" sz="1200" dirty="0">
                <a:latin typeface="Arial"/>
                <a:ea typeface="+mn-lt"/>
                <a:cs typeface="+mn-lt"/>
                <a:hlinkClick r:id="rId4"/>
              </a:rPr>
              <a:t>https://qualifications.pearson.com/en/qualifications/edexcel-gcses/business-2017.html</a:t>
            </a:r>
            <a:r>
              <a:rPr lang="en-US" sz="1200" dirty="0">
                <a:latin typeface="Arial"/>
                <a:ea typeface="+mn-lt"/>
                <a:cs typeface="+mn-lt"/>
              </a:rPr>
              <a:t> </a:t>
            </a:r>
            <a:endParaRPr lang="en-GB" sz="1200" dirty="0">
              <a:latin typeface="Arial"/>
              <a:cs typeface="Arial"/>
            </a:endParaRPr>
          </a:p>
          <a:p>
            <a:pPr marL="0" indent="0">
              <a:lnSpc>
                <a:spcPct val="100000"/>
              </a:lnSpc>
              <a:buNone/>
            </a:pPr>
            <a:endParaRPr lang="en-GB" sz="1200" b="1" dirty="0">
              <a:latin typeface="+mj-lt"/>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000" dirty="0">
                <a:latin typeface="+mj-lt"/>
                <a:cs typeface="Arial"/>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GCSE grading criteria.</a:t>
            </a:r>
          </a:p>
          <a:p>
            <a:pPr marL="0" lvl="0" indent="0" algn="l" rtl="0">
              <a:lnSpc>
                <a:spcPct val="100000"/>
              </a:lnSpc>
              <a:spcBef>
                <a:spcPts val="500"/>
              </a:spcBef>
              <a:spcAft>
                <a:spcPts val="0"/>
              </a:spcAft>
              <a:buNone/>
            </a:pPr>
            <a:endParaRPr sz="400" dirty="0">
              <a:latin typeface="+mj-lt"/>
            </a:endParaRPr>
          </a:p>
          <a:p>
            <a:pPr marL="0" lvl="0" indent="0" algn="l" rtl="0">
              <a:lnSpc>
                <a:spcPct val="100000"/>
              </a:lnSpc>
              <a:spcBef>
                <a:spcPts val="500"/>
              </a:spcBef>
              <a:spcAft>
                <a:spcPts val="0"/>
              </a:spcAft>
              <a:buNone/>
            </a:pPr>
            <a:r>
              <a:rPr lang="en-GB" sz="1200" b="1" dirty="0">
                <a:latin typeface="+mj-lt"/>
              </a:rPr>
              <a:t>Summative Assessments</a:t>
            </a:r>
            <a:endParaRPr sz="1200" b="1" dirty="0">
              <a:latin typeface="+mj-lt"/>
            </a:endParaRPr>
          </a:p>
          <a:p>
            <a:pPr marL="0" indent="0">
              <a:lnSpc>
                <a:spcPct val="100000"/>
              </a:lnSpc>
              <a:buNone/>
            </a:pPr>
            <a:r>
              <a:rPr lang="en-GB" sz="1000" dirty="0">
                <a:latin typeface="+mj-lt"/>
                <a:cs typeface="Arial"/>
              </a:rPr>
              <a:t>Pupils are assessed using a combination of multiple-choice questions, numerical calculations and extended writing. </a:t>
            </a:r>
          </a:p>
          <a:p>
            <a:pPr marL="0" indent="0">
              <a:lnSpc>
                <a:spcPct val="100000"/>
              </a:lnSpc>
              <a:buNone/>
            </a:pPr>
            <a:endParaRPr sz="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Arial"/>
                <a:ea typeface="+mn-lt"/>
                <a:cs typeface="+mn-lt"/>
                <a:hlinkClick r:id="rId5"/>
              </a:rPr>
              <a:t>https://www.youtube.com/@tutor2u-official</a:t>
            </a:r>
            <a:endParaRPr lang="en-GB" sz="1200" dirty="0">
              <a:latin typeface="Arial"/>
              <a:cs typeface="Arial"/>
            </a:endParaRPr>
          </a:p>
          <a:p>
            <a:pPr marL="0" indent="0">
              <a:lnSpc>
                <a:spcPct val="100000"/>
              </a:lnSpc>
              <a:buNone/>
            </a:pPr>
            <a:r>
              <a:rPr lang="en-GB" sz="1200" dirty="0">
                <a:latin typeface="Arial"/>
                <a:ea typeface="+mn-lt"/>
                <a:cs typeface="+mn-lt"/>
                <a:hlinkClick r:id="rId6"/>
              </a:rPr>
              <a:t>https://www.tutor2u.net/business/blog/gcse-igcse-business-studies-revision-notes-master-listing</a:t>
            </a:r>
            <a:endParaRPr lang="en-GB" sz="1200" dirty="0">
              <a:latin typeface="Arial"/>
              <a:cs typeface="Times New Roman" panose="02020603050405020304"/>
            </a:endParaRPr>
          </a:p>
          <a:p>
            <a:pPr marL="0" indent="0">
              <a:lnSpc>
                <a:spcPct val="100000"/>
              </a:lnSpc>
              <a:buNone/>
            </a:pPr>
            <a:r>
              <a:rPr lang="en-GB" sz="1200" dirty="0">
                <a:latin typeface="Arial"/>
                <a:ea typeface="+mn-lt"/>
                <a:cs typeface="+mn-lt"/>
                <a:hlinkClick r:id="rId7"/>
              </a:rPr>
              <a:t>https://www.gcsebusiness.com/</a:t>
            </a:r>
            <a:endParaRPr lang="en-GB" dirty="0">
              <a:latin typeface="Arial"/>
              <a:cs typeface="Times New Roman" panose="02020603050405020304"/>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dirty="0">
              <a:solidFill>
                <a:srgbClr val="000000"/>
              </a:solidFill>
              <a:latin typeface="Times New Roman"/>
              <a:cs typeface="Times New Roman"/>
            </a:endParaRPr>
          </a:p>
          <a:p>
            <a:pPr marL="0" indent="0">
              <a:lnSpc>
                <a:spcPct val="100000"/>
              </a:lnSpc>
              <a:buNone/>
            </a:pPr>
            <a:endParaRPr lang="en-GB" sz="1200" b="1" dirty="0">
              <a:solidFill>
                <a:srgbClr val="000000"/>
              </a:solidFill>
              <a:latin typeface="+mj-lt"/>
              <a:cs typeface="Arial"/>
            </a:endParaRPr>
          </a:p>
        </p:txBody>
      </p:sp>
    </p:spTree>
    <p:extLst>
      <p:ext uri="{BB962C8B-B14F-4D97-AF65-F5344CB8AC3E}">
        <p14:creationId xmlns:p14="http://schemas.microsoft.com/office/powerpoint/2010/main" val="3995859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Computer Science </a:t>
            </a:r>
            <a:endParaRPr/>
          </a:p>
        </p:txBody>
      </p:sp>
      <p:sp>
        <p:nvSpPr>
          <p:cNvPr id="86" name="Google Shape;86;p1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cs typeface="Arial"/>
                <a:hlinkClick r:id="rId3">
                  <a:extLst>
                    <a:ext uri="{A12FA001-AC4F-418D-AE19-62706E023703}">
                      <ahyp:hlinkClr xmlns:ahyp="http://schemas.microsoft.com/office/drawing/2018/hyperlinkcolor" val="tx"/>
                    </a:ext>
                  </a:extLst>
                </a:hlinkClick>
              </a:rPr>
              <a:t>Computing Curriculum KS4</a:t>
            </a:r>
            <a:r>
              <a:rPr lang="en-GB" sz="1200"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GB" sz="1200" dirty="0">
              <a:latin typeface="+mj-lt"/>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GB" sz="1200" u="sng" dirty="0">
                <a:solidFill>
                  <a:srgbClr val="7030A0"/>
                </a:solidFill>
                <a:latin typeface="+mj-lt"/>
                <a:cs typeface="Arial"/>
                <a:hlinkClick r:id="rId4">
                  <a:extLst>
                    <a:ext uri="{A12FA001-AC4F-418D-AE19-62706E023703}">
                      <ahyp:hlinkClr xmlns:ahyp="http://schemas.microsoft.com/office/drawing/2018/hyperlinkcolor" val="tx"/>
                    </a:ext>
                  </a:extLst>
                </a:hlinkClick>
              </a:rPr>
              <a:t>OCR J277 GCSE Computer Science</a:t>
            </a:r>
            <a:r>
              <a:rPr lang="en-GB" sz="1200" dirty="0">
                <a:latin typeface="+mj-lt"/>
              </a:rPr>
              <a:t> - click this link to see the exam board Specification. </a:t>
            </a:r>
          </a:p>
          <a:p>
            <a:pPr marL="0" indent="0">
              <a:lnSpc>
                <a:spcPct val="100000"/>
              </a:lnSpc>
              <a:buNone/>
            </a:pPr>
            <a:endParaRPr lang="en-GB" sz="1200" dirty="0">
              <a:latin typeface="Times New Roman"/>
              <a:cs typeface="Times New Roman"/>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latin typeface="+mj-lt"/>
                <a:cs typeface="Arial"/>
              </a:rPr>
              <a:t>Pupils are assessed using a combination of teacher assessment during lessons through verbal questioning and answers, use of low stakes quizzes, written answers and self-assessment during class activities. </a:t>
            </a:r>
            <a:endParaRPr lang="en-GB" sz="1200" dirty="0"/>
          </a:p>
          <a:p>
            <a:pPr marL="0" lvl="0" indent="0" algn="l" rtl="0">
              <a:lnSpc>
                <a:spcPct val="100000"/>
              </a:lnSpc>
              <a:spcBef>
                <a:spcPts val="500"/>
              </a:spcBef>
              <a:spcAft>
                <a:spcPts val="0"/>
              </a:spcAft>
              <a:buNone/>
            </a:pPr>
            <a:endParaRPr dirty="0">
              <a:latin typeface="+mj-lt"/>
            </a:endParaRPr>
          </a:p>
          <a:p>
            <a:pPr marL="0" indent="0">
              <a:lnSpc>
                <a:spcPct val="100000"/>
              </a:lnSpc>
              <a:buNone/>
            </a:pPr>
            <a:r>
              <a:rPr lang="en-GB" sz="1200" b="1" dirty="0">
                <a:latin typeface="+mj-lt"/>
              </a:rPr>
              <a:t>Summative Assessment</a:t>
            </a:r>
          </a:p>
          <a:p>
            <a:pPr marL="0" indent="0">
              <a:lnSpc>
                <a:spcPct val="100000"/>
              </a:lnSpc>
              <a:buNone/>
            </a:pPr>
            <a:r>
              <a:rPr lang="en-GB" sz="1200" dirty="0">
                <a:latin typeface="+mj-lt"/>
                <a:cs typeface="Arial"/>
              </a:rPr>
              <a:t>GCSE pupils are tested after each GCSE topic. Assessments are completed in exam conditions and consist of short answer questions, multiple choice questions and long answer questions. In the end of year assessment pupils will sit a written exam paper with a range of questions from past exam papers.</a:t>
            </a:r>
          </a:p>
          <a:p>
            <a:pPr marL="0" indent="0">
              <a:lnSpc>
                <a:spcPct val="100000"/>
              </a:lnSpc>
              <a:buNone/>
            </a:pPr>
            <a:endParaRPr lang="en-GB" sz="1200" b="1" dirty="0">
              <a:solidFill>
                <a:srgbClr val="FF0000"/>
              </a:solidFill>
              <a:latin typeface="+mj-lt"/>
              <a:cs typeface="Arial"/>
            </a:endParaRPr>
          </a:p>
          <a:p>
            <a:pPr marL="0" indent="0">
              <a:lnSpc>
                <a:spcPct val="100000"/>
              </a:lnSpc>
              <a:buNone/>
            </a:pPr>
            <a:r>
              <a:rPr lang="en-GB" sz="1200" b="1" dirty="0">
                <a:latin typeface="+mj-lt"/>
              </a:rPr>
              <a:t>How can my child extend their learning?</a:t>
            </a:r>
            <a:endParaRPr sz="1200" b="1" dirty="0">
              <a:latin typeface="+mj-lt"/>
            </a:endParaRPr>
          </a:p>
          <a:p>
            <a:pPr marL="0" indent="0">
              <a:lnSpc>
                <a:spcPct val="100000"/>
              </a:lnSpc>
              <a:buNone/>
            </a:pPr>
            <a:r>
              <a:rPr lang="en-GB" sz="1200" u="sng" dirty="0">
                <a:solidFill>
                  <a:srgbClr val="7030A0"/>
                </a:solidFill>
                <a:latin typeface="+mj-lt"/>
                <a:cs typeface="Arial"/>
                <a:hlinkClick r:id="rId5"/>
              </a:rPr>
              <a:t>GCSE POD</a:t>
            </a:r>
          </a:p>
          <a:p>
            <a:pPr marL="0" indent="0">
              <a:lnSpc>
                <a:spcPct val="100000"/>
              </a:lnSpc>
              <a:buNone/>
            </a:pPr>
            <a:r>
              <a:rPr lang="en-GB" sz="1200" u="sng" dirty="0">
                <a:solidFill>
                  <a:srgbClr val="7030A0"/>
                </a:solidFill>
                <a:latin typeface="Arial"/>
                <a:ea typeface="+mn-lt"/>
                <a:cs typeface="Arial"/>
                <a:hlinkClick r:id="rId6"/>
              </a:rPr>
              <a:t>Smart Revise</a:t>
            </a:r>
            <a:endParaRPr lang="en-GB" sz="1200" u="sng" dirty="0">
              <a:solidFill>
                <a:srgbClr val="7030A0"/>
              </a:solidFill>
              <a:latin typeface="Arial"/>
              <a:ea typeface="+mn-lt"/>
              <a:cs typeface="Arial"/>
            </a:endParaRPr>
          </a:p>
          <a:p>
            <a:pPr marL="0" indent="0">
              <a:lnSpc>
                <a:spcPct val="100000"/>
              </a:lnSpc>
              <a:buNone/>
            </a:pPr>
            <a:r>
              <a:rPr lang="en-GB" sz="1200" u="sng" dirty="0">
                <a:solidFill>
                  <a:srgbClr val="7030A0"/>
                </a:solidFill>
                <a:latin typeface="Arial"/>
                <a:ea typeface="+mn-lt"/>
                <a:cs typeface="Arial"/>
                <a:hlinkClick r:id="rId7"/>
              </a:rPr>
              <a:t>BBC Bitesize</a:t>
            </a:r>
            <a:r>
              <a:rPr lang="en-GB" sz="1200" u="sng" dirty="0">
                <a:solidFill>
                  <a:srgbClr val="7030A0"/>
                </a:solidFill>
                <a:latin typeface="Arial"/>
                <a:ea typeface="+mn-lt"/>
                <a:cs typeface="Arial"/>
              </a:rPr>
              <a:t> </a:t>
            </a:r>
          </a:p>
          <a:p>
            <a:pPr marL="0" indent="0">
              <a:lnSpc>
                <a:spcPct val="100000"/>
              </a:lnSpc>
              <a:buNone/>
            </a:pPr>
            <a:r>
              <a:rPr lang="en-GB" sz="1200" u="sng" dirty="0" err="1">
                <a:solidFill>
                  <a:srgbClr val="7030A0"/>
                </a:solidFill>
                <a:latin typeface="Arial"/>
                <a:ea typeface="+mn-lt"/>
                <a:cs typeface="Arial"/>
                <a:hlinkClick r:id="rId8"/>
              </a:rPr>
              <a:t>Craig'n'Dave</a:t>
            </a:r>
            <a:endParaRPr lang="en-GB" sz="1200" u="sng" dirty="0">
              <a:solidFill>
                <a:srgbClr val="7030A0"/>
              </a:solidFill>
              <a:latin typeface="Arial"/>
              <a:ea typeface="+mn-lt"/>
              <a:cs typeface="Arial"/>
            </a:endParaRPr>
          </a:p>
        </p:txBody>
      </p:sp>
    </p:spTree>
    <p:extLst>
      <p:ext uri="{BB962C8B-B14F-4D97-AF65-F5344CB8AC3E}">
        <p14:creationId xmlns:p14="http://schemas.microsoft.com/office/powerpoint/2010/main" val="4290146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dirty="0"/>
              <a:t>Dance</a:t>
            </a:r>
            <a:endParaRPr dirty="0"/>
          </a:p>
        </p:txBody>
      </p:sp>
      <p:sp>
        <p:nvSpPr>
          <p:cNvPr id="91" name="Google Shape;91;p16"/>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dirty="0">
                <a:latin typeface="+mj-lt"/>
                <a:hlinkClick r:id="rId3"/>
              </a:rPr>
              <a:t>Dance Curriculum KS4 </a:t>
            </a:r>
            <a:r>
              <a:rPr lang="en-GB" sz="1200" dirty="0">
                <a:latin typeface="+mj-lt"/>
              </a:rPr>
              <a:t>click this link to see our curriculum map.</a:t>
            </a:r>
            <a:endParaRPr lang="en-GB" sz="1200" b="1" dirty="0">
              <a:latin typeface="+mj-lt"/>
            </a:endParaRP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lvl="0" indent="0">
              <a:lnSpc>
                <a:spcPct val="100000"/>
              </a:lnSpc>
              <a:buNone/>
            </a:pPr>
            <a:r>
              <a:rPr lang="en-GB" dirty="0">
                <a:latin typeface="+mj-lt"/>
              </a:rPr>
              <a:t>Throughout the year, students in Dance have been taking low-stakes tests to check their understanding of choreographic and performance skills. These tests, including vocabulary quizzes, have helped them learn and remember important terms and concepts.</a:t>
            </a:r>
          </a:p>
          <a:p>
            <a:pPr marL="0" lvl="0" indent="0">
              <a:lnSpc>
                <a:spcPct val="100000"/>
              </a:lnSpc>
              <a:buNone/>
            </a:pPr>
            <a:r>
              <a:rPr lang="en-GB" sz="1200" b="1" dirty="0">
                <a:latin typeface="+mj-lt"/>
              </a:rPr>
              <a:t>Summative Assessment</a:t>
            </a:r>
            <a:endParaRPr sz="1200" b="1" dirty="0">
              <a:latin typeface="+mj-lt"/>
            </a:endParaRPr>
          </a:p>
          <a:p>
            <a:pPr marL="0" lvl="0" indent="0">
              <a:lnSpc>
                <a:spcPct val="100000"/>
              </a:lnSpc>
              <a:buNone/>
            </a:pPr>
            <a:r>
              <a:rPr lang="en-GB" sz="1200" dirty="0">
                <a:latin typeface="+mj-lt"/>
              </a:rPr>
              <a:t>Year 10 students are preparing for a summative choreography assessment to be performed in six weeks, focusing on creativity, technical skill, and collaboration. They will be assessed on </a:t>
            </a:r>
            <a:r>
              <a:rPr lang="en-GB" sz="1200" b="1" dirty="0">
                <a:latin typeface="+mj-lt"/>
              </a:rPr>
              <a:t>Physical Skills</a:t>
            </a:r>
            <a:r>
              <a:rPr lang="en-GB" sz="1200" dirty="0">
                <a:latin typeface="+mj-lt"/>
              </a:rPr>
              <a:t> (e.g., travel, turns, elevation, gesture, floor work), </a:t>
            </a:r>
            <a:r>
              <a:rPr lang="en-GB" sz="1200" b="1" dirty="0">
                <a:latin typeface="+mj-lt"/>
              </a:rPr>
              <a:t>Dynamic Qualities</a:t>
            </a:r>
            <a:r>
              <a:rPr lang="en-GB" sz="1200" dirty="0">
                <a:latin typeface="+mj-lt"/>
              </a:rPr>
              <a:t> (e.g., fast/slow, strong/light, flowing/abrupt), </a:t>
            </a:r>
            <a:r>
              <a:rPr lang="en-GB" sz="1200" b="1" dirty="0">
                <a:latin typeface="+mj-lt"/>
              </a:rPr>
              <a:t>Spatial Awareness</a:t>
            </a:r>
            <a:r>
              <a:rPr lang="en-GB" sz="1200" dirty="0">
                <a:latin typeface="+mj-lt"/>
              </a:rPr>
              <a:t> (e.g., pathways, levels, directions, spatial design), and </a:t>
            </a:r>
            <a:r>
              <a:rPr lang="en-GB" sz="1200" b="1" dirty="0">
                <a:latin typeface="+mj-lt"/>
              </a:rPr>
              <a:t>Relationships</a:t>
            </a:r>
            <a:r>
              <a:rPr lang="en-GB" sz="1200" dirty="0">
                <a:latin typeface="+mj-lt"/>
              </a:rPr>
              <a:t> (e.g., lead and follow, mirroring, action and reaction, contact, formations). Their final performance will demonstrate their ability to integrate these elements effectively.</a:t>
            </a:r>
            <a:endParaRPr lang="en-GB" sz="1200" b="1"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mj-lt"/>
              </a:rPr>
              <a:t>Students need to revise all vocabulary and terminology to ensure they progress in their learning. Reviewing these terms will reinforce their understanding and help them apply the concepts effectively in their dance practice. Additionally, they can watch the set phrases they will be starting soon by visiting this link -  https://www.aqa.org.uk/resources/dance/gcse/dance/teach/set-phrases. Watching these set phrases will give them a head start and a better grasp of the movements and techniques they will be working on, further enhancing their preparation and confidence for the upcoming term.</a:t>
            </a:r>
            <a:endParaRPr lang="en-GB" sz="1200" b="1" dirty="0">
              <a:latin typeface="+mj-lt"/>
              <a:cs typeface="Arial"/>
            </a:endParaRPr>
          </a:p>
        </p:txBody>
      </p:sp>
    </p:spTree>
    <p:extLst>
      <p:ext uri="{BB962C8B-B14F-4D97-AF65-F5344CB8AC3E}">
        <p14:creationId xmlns:p14="http://schemas.microsoft.com/office/powerpoint/2010/main" val="2637888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2" name="Google Shape;42;p9"/>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Introduction</a:t>
            </a:r>
            <a:endParaRPr/>
          </a:p>
        </p:txBody>
      </p:sp>
      <p:sp>
        <p:nvSpPr>
          <p:cNvPr id="41" name="Google Shape;41;p9"/>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a:latin typeface="+mj-lt"/>
              </a:rPr>
              <a:t>This booklet is a guide for parents so they can support their child’s learning.</a:t>
            </a:r>
            <a:endParaRPr sz="1200">
              <a:latin typeface="+mj-lt"/>
            </a:endParaRPr>
          </a:p>
          <a:p>
            <a:pPr marL="0" lvl="0" indent="0" algn="l" rtl="0">
              <a:lnSpc>
                <a:spcPct val="100000"/>
              </a:lnSpc>
              <a:spcBef>
                <a:spcPts val="500"/>
              </a:spcBef>
              <a:spcAft>
                <a:spcPts val="0"/>
              </a:spcAft>
              <a:buNone/>
            </a:pPr>
            <a:endParaRPr>
              <a:latin typeface="+mj-lt"/>
            </a:endParaRPr>
          </a:p>
          <a:p>
            <a:pPr marL="0" indent="0">
              <a:lnSpc>
                <a:spcPct val="100000"/>
              </a:lnSpc>
              <a:buNone/>
            </a:pPr>
            <a:r>
              <a:rPr lang="en-GB" sz="1200">
                <a:latin typeface="+mj-lt"/>
              </a:rPr>
              <a:t>This guide is to accompany your child’s report and shows a snapshot of progress to date. We anticipate that parents will help their child work on the areas for development. In this booklet, teachers have included links to websites and other supporting documents to help you to support your child in improving their work and reading more widely around the subject area.</a:t>
            </a:r>
            <a:endParaRPr sz="1200">
              <a:latin typeface="+mj-lt"/>
            </a:endParaRPr>
          </a:p>
          <a:p>
            <a:pPr marL="0" lvl="0" indent="0" algn="l" rtl="0">
              <a:lnSpc>
                <a:spcPct val="100000"/>
              </a:lnSpc>
              <a:spcBef>
                <a:spcPts val="500"/>
              </a:spcBef>
              <a:spcAft>
                <a:spcPts val="0"/>
              </a:spcAft>
              <a:buNone/>
            </a:pPr>
            <a:endParaRPr>
              <a:latin typeface="+mj-lt"/>
            </a:endParaRPr>
          </a:p>
          <a:p>
            <a:pPr marL="0" lvl="0" indent="0" algn="l" rtl="0">
              <a:lnSpc>
                <a:spcPct val="100000"/>
              </a:lnSpc>
              <a:spcBef>
                <a:spcPts val="500"/>
              </a:spcBef>
              <a:spcAft>
                <a:spcPts val="0"/>
              </a:spcAft>
              <a:buNone/>
            </a:pPr>
            <a:r>
              <a:rPr lang="en-GB" sz="1200" b="1">
                <a:latin typeface="+mj-lt"/>
              </a:rPr>
              <a:t>The importance of assessment</a:t>
            </a:r>
            <a:endParaRPr sz="1200" b="1">
              <a:latin typeface="+mj-lt"/>
            </a:endParaRPr>
          </a:p>
          <a:p>
            <a:pPr marL="0" lvl="0" indent="0" algn="l" rtl="0">
              <a:lnSpc>
                <a:spcPct val="100000"/>
              </a:lnSpc>
              <a:spcBef>
                <a:spcPts val="500"/>
              </a:spcBef>
              <a:spcAft>
                <a:spcPts val="0"/>
              </a:spcAft>
              <a:buNone/>
            </a:pPr>
            <a:r>
              <a:rPr lang="en-GB" sz="1200">
                <a:latin typeface="+mj-lt"/>
              </a:rPr>
              <a:t>Valid and reliable assessment will inform teachers about how well pupils in their class have learnt a particular topic and whether any adaptations will be needed to their planning or curriculum design.</a:t>
            </a:r>
            <a:endParaRPr sz="1200">
              <a:latin typeface="+mj-lt"/>
            </a:endParaRPr>
          </a:p>
          <a:p>
            <a:pPr marL="0" indent="0">
              <a:lnSpc>
                <a:spcPct val="100000"/>
              </a:lnSpc>
              <a:buNone/>
            </a:pPr>
            <a:r>
              <a:rPr lang="en-GB" sz="1200">
                <a:latin typeface="+mj-lt"/>
              </a:rPr>
              <a:t>Well-designed assessment should allow pupils to show how well they have learnt the knowledge taught. Pupils need to have learnt curriculum content sufficiently well in order to make progress.</a:t>
            </a:r>
            <a:endParaRPr sz="1200">
              <a:latin typeface="+mj-lt"/>
            </a:endParaRPr>
          </a:p>
          <a:p>
            <a:pPr marL="0" lvl="0" indent="0" algn="l" rtl="0">
              <a:lnSpc>
                <a:spcPct val="100000"/>
              </a:lnSpc>
              <a:spcBef>
                <a:spcPts val="500"/>
              </a:spcBef>
              <a:spcAft>
                <a:spcPts val="0"/>
              </a:spcAft>
              <a:buNone/>
            </a:pPr>
            <a:endParaRPr>
              <a:latin typeface="+mj-lt"/>
            </a:endParaRPr>
          </a:p>
          <a:p>
            <a:pPr marL="0" lvl="0" indent="0" algn="l" rtl="0">
              <a:lnSpc>
                <a:spcPct val="100000"/>
              </a:lnSpc>
              <a:spcBef>
                <a:spcPts val="500"/>
              </a:spcBef>
              <a:spcAft>
                <a:spcPts val="0"/>
              </a:spcAft>
              <a:buNone/>
            </a:pPr>
            <a:r>
              <a:rPr lang="en-GB" sz="1200" b="1">
                <a:latin typeface="+mj-lt"/>
              </a:rPr>
              <a:t>What happens as a result of the assessment?</a:t>
            </a:r>
            <a:endParaRPr sz="1200" b="1">
              <a:latin typeface="+mj-lt"/>
            </a:endParaRPr>
          </a:p>
          <a:p>
            <a:pPr marL="0" indent="0">
              <a:lnSpc>
                <a:spcPct val="100000"/>
              </a:lnSpc>
              <a:buSzPts val="1100"/>
              <a:buNone/>
            </a:pPr>
            <a:r>
              <a:rPr lang="en-GB" sz="1200">
                <a:latin typeface="+mj-lt"/>
              </a:rPr>
              <a:t>Assessment data will inform teachers and pupils about strengths in their understanding and gaps in their knowledge. This can be seen in teacher feedback and pupil response in pupil books and assessments. This will allow both teacher and pupil to focus on areas for improvement. </a:t>
            </a:r>
            <a:endParaRPr>
              <a:latin typeface="+mj-lt"/>
            </a:endParaRPr>
          </a:p>
          <a:p>
            <a:pPr marL="0" lvl="0" indent="0" algn="l" rtl="0">
              <a:lnSpc>
                <a:spcPct val="100000"/>
              </a:lnSpc>
              <a:spcBef>
                <a:spcPts val="500"/>
              </a:spcBef>
              <a:spcAft>
                <a:spcPts val="0"/>
              </a:spcAft>
              <a:buClr>
                <a:schemeClr val="dk1"/>
              </a:buClr>
              <a:buSzPts val="1100"/>
              <a:buFont typeface="Arial"/>
              <a:buNone/>
            </a:pPr>
            <a:endParaRPr/>
          </a:p>
        </p:txBody>
      </p:sp>
    </p:spTree>
    <p:extLst>
      <p:ext uri="{BB962C8B-B14F-4D97-AF65-F5344CB8AC3E}">
        <p14:creationId xmlns:p14="http://schemas.microsoft.com/office/powerpoint/2010/main" val="1866828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Drama</a:t>
            </a:r>
            <a:endParaRPr/>
          </a:p>
        </p:txBody>
      </p:sp>
      <p:sp>
        <p:nvSpPr>
          <p:cNvPr id="91" name="Google Shape;91;p16"/>
          <p:cNvSpPr txBox="1">
            <a:spLocks noGrp="1"/>
          </p:cNvSpPr>
          <p:nvPr>
            <p:ph type="body" idx="1"/>
          </p:nvPr>
        </p:nvSpPr>
        <p:spPr>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Drama Curriculum KS4</a:t>
            </a:r>
            <a:r>
              <a:rPr lang="en-GB" sz="1200" u="sng" dirty="0">
                <a:solidFill>
                  <a:srgbClr val="7030A0"/>
                </a:solidFill>
                <a:latin typeface="+mj-lt"/>
              </a:rPr>
              <a:t> </a:t>
            </a:r>
            <a:r>
              <a:rPr lang="en-GB" sz="1200" dirty="0">
                <a:solidFill>
                  <a:srgbClr val="7030A0"/>
                </a:solidFill>
                <a:latin typeface="+mj-lt"/>
              </a:rPr>
              <a:t>-</a:t>
            </a:r>
            <a:r>
              <a:rPr lang="en-GB" sz="1200" dirty="0">
                <a:latin typeface="+mj-lt"/>
              </a:rPr>
              <a:t> click this link to see our curriculum map.</a:t>
            </a:r>
            <a:endParaRPr sz="1200" b="1" dirty="0">
              <a:latin typeface="+mj-lt"/>
            </a:endParaRP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have devised and performed their own plays and completed a written log comprising of 2500 words.  This was carried out over a 6-week period.  </a:t>
            </a:r>
          </a:p>
          <a:p>
            <a:pPr marL="0" lvl="0" indent="0" algn="l" rtl="0">
              <a:lnSpc>
                <a:spcPct val="100000"/>
              </a:lnSpc>
              <a:spcBef>
                <a:spcPts val="500"/>
              </a:spcBef>
              <a:spcAft>
                <a:spcPts val="0"/>
              </a:spcAft>
              <a:buNone/>
            </a:pPr>
            <a:endParaRPr b="1" dirty="0">
              <a:solidFill>
                <a:srgbClr val="FF0000"/>
              </a:solidFill>
              <a:latin typeface="+mj-lt"/>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US" sz="1200" dirty="0">
                <a:latin typeface="+mj-lt"/>
                <a:cs typeface="Arial"/>
              </a:rPr>
              <a:t>This year pupils sat a mock exam based on Blood Brothers.  Section one and section two following the AQA GCSE specification.  This is two thirds of the written exam they will be expected to complete at the end of year 11.  </a:t>
            </a:r>
          </a:p>
          <a:p>
            <a:pPr marL="0" indent="0">
              <a:lnSpc>
                <a:spcPct val="100000"/>
              </a:lnSpc>
              <a:buNone/>
            </a:pPr>
            <a:endParaRPr lang="en-US" sz="1200" dirty="0">
              <a:solidFill>
                <a:srgbClr val="FF0000"/>
              </a:solidFill>
              <a:latin typeface="Arial"/>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mj-lt"/>
                <a:cs typeface="Arial"/>
              </a:rPr>
              <a:t>Pupils can re-watch blood brothers.</a:t>
            </a:r>
          </a:p>
          <a:p>
            <a:pPr marL="0" indent="0">
              <a:lnSpc>
                <a:spcPct val="100000"/>
              </a:lnSpc>
              <a:buNone/>
            </a:pPr>
            <a:r>
              <a:rPr lang="en-GB" sz="1200" dirty="0">
                <a:latin typeface="+mj-lt"/>
                <a:cs typeface="Arial"/>
              </a:rPr>
              <a:t>Complete all tasks on the revision check list.</a:t>
            </a:r>
          </a:p>
          <a:p>
            <a:pPr marL="0" indent="0">
              <a:lnSpc>
                <a:spcPct val="100000"/>
              </a:lnSpc>
              <a:buNone/>
            </a:pPr>
            <a:r>
              <a:rPr lang="en-GB" sz="1200" dirty="0">
                <a:latin typeface="+mj-lt"/>
                <a:cs typeface="Arial"/>
              </a:rPr>
              <a:t>Try to go to the theatre over the summer and watch a play making notes on the acting skills on show by two or more actors</a:t>
            </a:r>
          </a:p>
          <a:p>
            <a:pPr marL="0" indent="0">
              <a:lnSpc>
                <a:spcPct val="100000"/>
              </a:lnSpc>
              <a:buNone/>
            </a:pPr>
            <a:endParaRPr lang="en-GB" sz="1200" b="1" dirty="0">
              <a:latin typeface="+mj-lt"/>
              <a:cs typeface="Arial"/>
            </a:endParaRPr>
          </a:p>
        </p:txBody>
      </p:sp>
    </p:spTree>
    <p:extLst>
      <p:ext uri="{BB962C8B-B14F-4D97-AF65-F5344CB8AC3E}">
        <p14:creationId xmlns:p14="http://schemas.microsoft.com/office/powerpoint/2010/main" val="3267473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dirty="0">
                <a:cs typeface="Arial"/>
              </a:rPr>
              <a:t>Engineering</a:t>
            </a:r>
          </a:p>
        </p:txBody>
      </p:sp>
      <p:sp>
        <p:nvSpPr>
          <p:cNvPr id="8" name="TextBox 7">
            <a:extLst>
              <a:ext uri="{FF2B5EF4-FFF2-40B4-BE49-F238E27FC236}">
                <a16:creationId xmlns:a16="http://schemas.microsoft.com/office/drawing/2014/main" id="{7D88B9BF-199E-54DF-5BEE-8D30FB3E0BC6}"/>
              </a:ext>
            </a:extLst>
          </p:cNvPr>
          <p:cNvSpPr txBox="1"/>
          <p:nvPr/>
        </p:nvSpPr>
        <p:spPr>
          <a:xfrm>
            <a:off x="667502" y="806120"/>
            <a:ext cx="4660148" cy="5663089"/>
          </a:xfrm>
          <a:prstGeom prst="rect">
            <a:avLst/>
          </a:prstGeom>
          <a:noFill/>
        </p:spPr>
        <p:txBody>
          <a:bodyPr wrap="square">
            <a:spAutoFit/>
          </a:bodyPr>
          <a:lstStyle/>
          <a:p>
            <a:pPr algn="l" rtl="0" fontAlgn="base">
              <a:spcBef>
                <a:spcPts val="500"/>
              </a:spcBef>
            </a:pPr>
            <a:r>
              <a:rPr lang="en-US" sz="1200" b="1" i="0" dirty="0">
                <a:solidFill>
                  <a:srgbClr val="000000"/>
                </a:solidFill>
                <a:effectLst/>
                <a:latin typeface="Arial" panose="020B0604020202020204" pitchFamily="34" charset="0"/>
                <a:cs typeface="Arial" panose="020B0604020202020204" pitchFamily="34" charset="0"/>
              </a:rPr>
              <a:t>Year 10 Curriculum</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r>
              <a:rPr lang="en-US" sz="1200" b="0" i="0" u="sng" dirty="0">
                <a:solidFill>
                  <a:srgbClr val="7030A0"/>
                </a:solidFill>
                <a:effectLst/>
                <a:latin typeface="Arial" panose="020B0604020202020204" pitchFamily="34" charset="0"/>
                <a:cs typeface="Arial" panose="020B0604020202020204" pitchFamily="34" charset="0"/>
                <a:hlinkClick r:id="rId3" tooltip="https://holyfamilyhighschool.co.uk/curriculum/subjects/engineering"/>
              </a:rPr>
              <a:t>Engineering KS4</a:t>
            </a:r>
            <a:r>
              <a:rPr lang="en-US" sz="1200" b="0" i="0" u="sng" dirty="0">
                <a:solidFill>
                  <a:srgbClr val="000000"/>
                </a:solidFill>
                <a:effectLst/>
                <a:latin typeface="Arial" panose="020B0604020202020204" pitchFamily="34" charset="0"/>
                <a:cs typeface="Arial" panose="020B0604020202020204" pitchFamily="34" charset="0"/>
                <a:hlinkClick r:id="rId3" tooltip="https://holyfamilyhighschool.co.uk/curriculum/subjects/engineering"/>
              </a:rPr>
              <a:t>- </a:t>
            </a:r>
            <a:r>
              <a:rPr lang="en-US" sz="1200" b="0" i="0" dirty="0">
                <a:solidFill>
                  <a:srgbClr val="000000"/>
                </a:solidFill>
                <a:effectLst/>
                <a:latin typeface="Arial" panose="020B0604020202020204" pitchFamily="34" charset="0"/>
                <a:cs typeface="Arial" panose="020B0604020202020204" pitchFamily="34" charset="0"/>
              </a:rPr>
              <a:t>click this link to see our curriculum map. </a:t>
            </a:r>
            <a:endParaRPr lang="en-US" sz="1200" b="0" i="0" dirty="0">
              <a:solidFill>
                <a:srgbClr val="242424"/>
              </a:solidFill>
              <a:effectLst/>
              <a:latin typeface="Arial" panose="020B0604020202020204" pitchFamily="34" charset="0"/>
              <a:cs typeface="Arial" panose="020B0604020202020204" pitchFamily="34" charset="0"/>
            </a:endParaRPr>
          </a:p>
          <a:p>
            <a:pPr algn="l" rtl="0" fontAlgn="base">
              <a:spcBef>
                <a:spcPts val="500"/>
              </a:spcBef>
            </a:pPr>
            <a:r>
              <a:rPr lang="en-US" sz="1200" b="1" i="0" dirty="0">
                <a:solidFill>
                  <a:srgbClr val="000000"/>
                </a:solidFill>
                <a:effectLst/>
                <a:latin typeface="Arial" panose="020B0604020202020204" pitchFamily="34" charset="0"/>
                <a:cs typeface="Arial" panose="020B0604020202020204" pitchFamily="34" charset="0"/>
              </a:rPr>
              <a:t>Exam Board and link</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endParaRPr lang="en-US" sz="1200" b="0" i="0" dirty="0">
              <a:solidFill>
                <a:srgbClr val="000000"/>
              </a:solidFill>
              <a:effectLst/>
              <a:latin typeface="Arial" panose="020B0604020202020204" pitchFamily="34" charset="0"/>
              <a:cs typeface="Arial" panose="020B0604020202020204" pitchFamily="34" charset="0"/>
            </a:endParaRPr>
          </a:p>
          <a:p>
            <a:pPr algn="l" rtl="0" fontAlgn="base">
              <a:spcBef>
                <a:spcPts val="500"/>
              </a:spcBef>
            </a:pPr>
            <a:r>
              <a:rPr lang="en-US" sz="1200" b="0" i="0" dirty="0">
                <a:solidFill>
                  <a:srgbClr val="000000"/>
                </a:solidFill>
                <a:effectLst/>
                <a:latin typeface="Arial" panose="020B0604020202020204" pitchFamily="34" charset="0"/>
                <a:cs typeface="Arial" panose="020B0604020202020204" pitchFamily="34" charset="0"/>
              </a:rPr>
              <a:t>WJEC Level 1/2 Vocational Award in Engineering (Technical Award) </a:t>
            </a:r>
            <a:r>
              <a:rPr lang="en-US" sz="1200" b="0" i="0" u="sng" dirty="0">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wjec.co.uk/</a:t>
            </a:r>
            <a:r>
              <a:rPr lang="en-US" sz="1200" b="0" i="0" u="sng" dirty="0" err="1">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umbraco</a:t>
            </a:r>
            <a:r>
              <a:rPr lang="en-US" sz="1200" b="0" i="0" u="sng" dirty="0">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/surface/</a:t>
            </a:r>
            <a:r>
              <a:rPr lang="en-US" sz="1200" b="0" i="0" u="sng" dirty="0" err="1">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blobstorage</a:t>
            </a:r>
            <a:r>
              <a:rPr lang="en-US" sz="1200" b="0" i="0" u="sng" dirty="0">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a:t>
            </a:r>
            <a:r>
              <a:rPr lang="en-US" sz="1200" b="0" i="0" u="sng" dirty="0" err="1">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download?nodeId</a:t>
            </a:r>
            <a:r>
              <a:rPr lang="en-US" sz="1200" b="0" i="0" u="sng" dirty="0">
                <a:solidFill>
                  <a:srgbClr val="000000"/>
                </a:solidFill>
                <a:effectLst/>
                <a:latin typeface="Arial" panose="020B0604020202020204" pitchFamily="34" charset="0"/>
                <a:cs typeface="Arial" panose="020B0604020202020204" pitchFamily="34" charset="0"/>
                <a:hlinkClick r:id="rId4" tooltip="https://www.wjec.co.uk/umbraco/surface/blobstorage/download?nodeId=36655"/>
              </a:rPr>
              <a:t>=36655</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r>
              <a:rPr lang="en-US" sz="1200" b="1" i="0" dirty="0">
                <a:solidFill>
                  <a:srgbClr val="000000"/>
                </a:solidFill>
                <a:effectLst/>
                <a:latin typeface="Arial" panose="020B0604020202020204" pitchFamily="34" charset="0"/>
                <a:cs typeface="Arial" panose="020B0604020202020204" pitchFamily="34" charset="0"/>
              </a:rPr>
              <a:t>Formative Assessment</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r>
              <a:rPr lang="en-US" sz="1200" b="0" i="0" dirty="0">
                <a:solidFill>
                  <a:srgbClr val="000000"/>
                </a:solidFill>
                <a:effectLst/>
                <a:latin typeface="Arial" panose="020B0604020202020204" pitchFamily="34" charset="0"/>
                <a:cs typeface="Arial" panose="020B0604020202020204" pitchFamily="34" charset="0"/>
              </a:rPr>
              <a:t>Students will have formative assessments each term monitoring their progress through practical tasks and theory knowledge up to June of Y10.  </a:t>
            </a:r>
          </a:p>
          <a:p>
            <a:pPr algn="l" rtl="0" fontAlgn="base">
              <a:spcBef>
                <a:spcPts val="500"/>
              </a:spcBef>
            </a:pPr>
            <a:endParaRPr lang="en-US" sz="1200" b="0" i="0" dirty="0">
              <a:solidFill>
                <a:srgbClr val="000000"/>
              </a:solidFill>
              <a:effectLst/>
              <a:latin typeface="Arial" panose="020B0604020202020204" pitchFamily="34" charset="0"/>
              <a:cs typeface="Arial" panose="020B0604020202020204" pitchFamily="34" charset="0"/>
            </a:endParaRPr>
          </a:p>
          <a:p>
            <a:pPr algn="l" rtl="0" fontAlgn="base">
              <a:spcBef>
                <a:spcPts val="500"/>
              </a:spcBef>
            </a:pPr>
            <a:r>
              <a:rPr lang="en-US" sz="1200" b="1" i="0" dirty="0">
                <a:solidFill>
                  <a:srgbClr val="000000"/>
                </a:solidFill>
                <a:effectLst/>
                <a:latin typeface="Arial" panose="020B0604020202020204" pitchFamily="34" charset="0"/>
                <a:cs typeface="Arial" panose="020B0604020202020204" pitchFamily="34" charset="0"/>
              </a:rPr>
              <a:t>Summative Assessment</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r>
              <a:rPr lang="en-US" sz="1200" b="0" i="0" dirty="0">
                <a:solidFill>
                  <a:srgbClr val="000000"/>
                </a:solidFill>
                <a:effectLst/>
                <a:latin typeface="Arial" panose="020B0604020202020204" pitchFamily="34" charset="0"/>
                <a:cs typeface="Arial" panose="020B0604020202020204" pitchFamily="34" charset="0"/>
              </a:rPr>
              <a:t>Students will begin their official coursework in June of Y0, completing unit 1 (make and portfolio 40%) by Christmas of Y11, Unit 2 (redesign and portfolio 20%) by February half term, then completing unit 3 (external exam 40%)  as an exam in the summer.  </a:t>
            </a:r>
          </a:p>
          <a:p>
            <a:pPr algn="l" rtl="0" fontAlgn="base">
              <a:spcBef>
                <a:spcPts val="500"/>
              </a:spcBef>
            </a:pPr>
            <a:endParaRPr lang="en-US" sz="1200" b="0" i="0" dirty="0">
              <a:solidFill>
                <a:srgbClr val="000000"/>
              </a:solidFill>
              <a:effectLst/>
              <a:latin typeface="Arial" panose="020B0604020202020204" pitchFamily="34" charset="0"/>
              <a:cs typeface="Arial" panose="020B0604020202020204" pitchFamily="34" charset="0"/>
            </a:endParaRPr>
          </a:p>
          <a:p>
            <a:pPr algn="l" rtl="0" fontAlgn="base">
              <a:spcBef>
                <a:spcPts val="500"/>
              </a:spcBef>
            </a:pPr>
            <a:r>
              <a:rPr lang="en-US" sz="1200" b="1" i="0" dirty="0">
                <a:solidFill>
                  <a:srgbClr val="000000"/>
                </a:solidFill>
                <a:effectLst/>
                <a:latin typeface="Arial" panose="020B0604020202020204" pitchFamily="34" charset="0"/>
                <a:cs typeface="Arial" panose="020B0604020202020204" pitchFamily="34" charset="0"/>
              </a:rPr>
              <a:t>How can my child extend their learning?</a:t>
            </a:r>
            <a:r>
              <a:rPr lang="en-US" sz="1200" b="0" i="0" dirty="0">
                <a:solidFill>
                  <a:srgbClr val="000000"/>
                </a:solidFill>
                <a:effectLst/>
                <a:latin typeface="Arial" panose="020B0604020202020204" pitchFamily="34" charset="0"/>
                <a:cs typeface="Arial" panose="020B0604020202020204" pitchFamily="34" charset="0"/>
              </a:rPr>
              <a:t> </a:t>
            </a:r>
          </a:p>
          <a:p>
            <a:pPr algn="l" rtl="0" fontAlgn="base">
              <a:spcBef>
                <a:spcPts val="500"/>
              </a:spcBef>
            </a:pPr>
            <a:r>
              <a:rPr lang="en-US" sz="1200" b="0" i="0" dirty="0">
                <a:solidFill>
                  <a:srgbClr val="000000"/>
                </a:solidFill>
                <a:effectLst/>
                <a:latin typeface="Arial" panose="020B0604020202020204" pitchFamily="34" charset="0"/>
                <a:cs typeface="Arial" panose="020B0604020202020204" pitchFamily="34" charset="0"/>
              </a:rPr>
              <a:t>As the course is in its infancy showing interest in engineering documentaries and YouTube tutorials is the most beneficial method of </a:t>
            </a:r>
            <a:r>
              <a:rPr lang="en-US" sz="1200" b="0" i="0" dirty="0" err="1">
                <a:solidFill>
                  <a:srgbClr val="000000"/>
                </a:solidFill>
                <a:effectLst/>
                <a:latin typeface="Arial" panose="020B0604020202020204" pitchFamily="34" charset="0"/>
                <a:cs typeface="Arial" panose="020B0604020202020204" pitchFamily="34" charset="0"/>
              </a:rPr>
              <a:t>familiarising</a:t>
            </a:r>
            <a:r>
              <a:rPr lang="en-US" sz="1200" b="0" i="0" dirty="0">
                <a:solidFill>
                  <a:srgbClr val="000000"/>
                </a:solidFill>
                <a:effectLst/>
                <a:latin typeface="Arial" panose="020B0604020202020204" pitchFamily="34" charset="0"/>
                <a:cs typeface="Arial" panose="020B0604020202020204" pitchFamily="34" charset="0"/>
              </a:rPr>
              <a:t> themselves with the subject area at this point, I would also recommend researching career paths and required grades for associated further education.</a:t>
            </a:r>
          </a:p>
        </p:txBody>
      </p:sp>
    </p:spTree>
    <p:extLst>
      <p:ext uri="{BB962C8B-B14F-4D97-AF65-F5344CB8AC3E}">
        <p14:creationId xmlns:p14="http://schemas.microsoft.com/office/powerpoint/2010/main" val="11662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Enterprise</a:t>
            </a: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fontScale="92500"/>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Enterprise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GB" sz="1200" dirty="0">
                <a:latin typeface="Arial"/>
                <a:ea typeface="+mn-lt"/>
                <a:cs typeface="+mn-lt"/>
                <a:hlinkClick r:id="rId4"/>
              </a:rPr>
              <a:t>https://qualifications.pearson.com/en/qualifications/btec-tech-awards/enterprise-2022.html</a:t>
            </a:r>
            <a:r>
              <a:rPr lang="en-GB" sz="1200" dirty="0">
                <a:latin typeface="Arial"/>
                <a:ea typeface="+mn-lt"/>
                <a:cs typeface="+mn-lt"/>
              </a:rPr>
              <a:t> </a:t>
            </a:r>
            <a:endParaRPr lang="en-GB" dirty="0">
              <a:latin typeface="Arial"/>
            </a:endParaRPr>
          </a:p>
          <a:p>
            <a:pPr marL="0" indent="0">
              <a:lnSpc>
                <a:spcPct val="100000"/>
              </a:lnSpc>
              <a:buNone/>
            </a:pPr>
            <a:r>
              <a:rPr lang="en-GB" sz="1200" b="1" dirty="0">
                <a:latin typeface="+mj-lt"/>
              </a:rPr>
              <a:t>Formative Assessment</a:t>
            </a:r>
            <a:endParaRPr sz="1200" b="1" dirty="0">
              <a:latin typeface="+mj-lt"/>
              <a:cs typeface="Arial"/>
            </a:endParaRPr>
          </a:p>
          <a:p>
            <a:pPr marL="0" indent="0">
              <a:lnSpc>
                <a:spcPct val="100000"/>
              </a:lnSpc>
              <a:buNone/>
            </a:pPr>
            <a:r>
              <a:rPr lang="en-GB" sz="1100" dirty="0">
                <a:latin typeface="Arial" panose="020B0604020202020204" pitchFamily="34" charset="0"/>
                <a:cs typeface="Arial" panose="020B0604020202020204" pitchFamily="34" charset="0"/>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BTEC Level 1 /2 grading criteria.</a:t>
            </a:r>
          </a:p>
          <a:p>
            <a:pPr marL="0" indent="0">
              <a:lnSpc>
                <a:spcPct val="100000"/>
              </a:lnSpc>
              <a:buNone/>
            </a:pPr>
            <a:endParaRPr lang="en-GB" sz="1200" b="1" dirty="0">
              <a:latin typeface="+mj-lt"/>
            </a:endParaRPr>
          </a:p>
          <a:p>
            <a:pPr marL="0" lvl="0" indent="0" algn="l">
              <a:lnSpc>
                <a:spcPct val="100000"/>
              </a:lnSpc>
              <a:spcBef>
                <a:spcPts val="500"/>
              </a:spcBef>
              <a:spcAft>
                <a:spcPts val="0"/>
              </a:spcAft>
              <a:buNone/>
            </a:pPr>
            <a:r>
              <a:rPr lang="en-GB" sz="1200" b="1" dirty="0">
                <a:latin typeface="+mj-lt"/>
              </a:rPr>
              <a:t>Summative Assessment</a:t>
            </a:r>
            <a:endParaRPr sz="1200" b="1" dirty="0">
              <a:latin typeface="+mj-lt"/>
              <a:cs typeface="Arial"/>
            </a:endParaRPr>
          </a:p>
          <a:p>
            <a:pPr marL="0" indent="0">
              <a:lnSpc>
                <a:spcPct val="100000"/>
              </a:lnSpc>
              <a:buNone/>
            </a:pPr>
            <a:r>
              <a:rPr lang="en-GB" sz="1100" dirty="0">
                <a:latin typeface="Arial" panose="020B0604020202020204" pitchFamily="34" charset="0"/>
                <a:cs typeface="Arial" panose="020B0604020202020204" pitchFamily="34" charset="0"/>
              </a:rPr>
              <a:t>At the end of year 10 pupils will have completed a </a:t>
            </a:r>
            <a:r>
              <a:rPr lang="en-GB" sz="1100" dirty="0" err="1">
                <a:latin typeface="Arial" panose="020B0604020202020204" pitchFamily="34" charset="0"/>
                <a:cs typeface="Arial" panose="020B0604020202020204" pitchFamily="34" charset="0"/>
              </a:rPr>
              <a:t>Peason</a:t>
            </a:r>
            <a:r>
              <a:rPr lang="en-GB" sz="1100" dirty="0">
                <a:latin typeface="Arial" panose="020B0604020202020204" pitchFamily="34" charset="0"/>
                <a:cs typeface="Arial" panose="020B0604020202020204" pitchFamily="34" charset="0"/>
              </a:rPr>
              <a:t> Set Assignment which is a new task annually which requires pupils to submit a unit of study associated with micro, small or medium enterprises.  They will have to complete 5 different task focussing on activities of an entrepreneur, aims and objectives, market research internal and external influences on business success or failure.  This assignment will be submitted in either December or May.  They will receive a score out of 60.  It will contribute towards 30% of their overall grade. </a:t>
            </a:r>
          </a:p>
          <a:p>
            <a:pPr marL="0" indent="0">
              <a:lnSpc>
                <a:spcPct val="100000"/>
              </a:lnSpc>
              <a:buNone/>
            </a:pPr>
            <a:endParaRPr lang="en-GB" sz="1200" dirty="0">
              <a:cs typeface="Times New Roman"/>
            </a:endParaRPr>
          </a:p>
          <a:p>
            <a:pPr marL="0" indent="0">
              <a:lnSpc>
                <a:spcPct val="100000"/>
              </a:lnSpc>
              <a:buNone/>
            </a:pPr>
            <a:r>
              <a:rPr lang="en-GB" sz="1200" b="1" dirty="0">
                <a:latin typeface="+mj-lt"/>
              </a:rPr>
              <a:t>How can my child extend their learning?</a:t>
            </a:r>
            <a:endParaRPr sz="1200" dirty="0">
              <a:latin typeface="+mj-lt"/>
              <a:cs typeface="Arial"/>
            </a:endParaRPr>
          </a:p>
          <a:p>
            <a:pPr marL="0" indent="0">
              <a:lnSpc>
                <a:spcPct val="100000"/>
              </a:lnSpc>
              <a:buNone/>
            </a:pPr>
            <a:r>
              <a:rPr lang="en-GB" sz="1000" dirty="0">
                <a:latin typeface="Arial"/>
                <a:ea typeface="+mn-lt"/>
                <a:cs typeface="+mn-lt"/>
                <a:hlinkClick r:id="rId5"/>
              </a:rPr>
              <a:t>https://www.youtube.com/watch?v=8Ah2EH9Du-0&amp;list=PLJl5rFr3KefARZDnXOpKEPe37TzSUWfS6</a:t>
            </a:r>
            <a:r>
              <a:rPr lang="en-GB" sz="1000" dirty="0">
                <a:latin typeface="Arial"/>
                <a:ea typeface="+mn-lt"/>
                <a:cs typeface="+mn-lt"/>
              </a:rPr>
              <a:t> </a:t>
            </a:r>
            <a:endParaRPr lang="en-GB" sz="1000" dirty="0">
              <a:latin typeface="Arial"/>
              <a:cs typeface="Times New Roman"/>
            </a:endParaRPr>
          </a:p>
          <a:p>
            <a:pPr marL="0" lvl="0" indent="0" algn="l">
              <a:lnSpc>
                <a:spcPct val="100000"/>
              </a:lnSpc>
              <a:spcBef>
                <a:spcPts val="500"/>
              </a:spcBef>
              <a:spcAft>
                <a:spcPts val="0"/>
              </a:spcAft>
              <a:buNone/>
            </a:pPr>
            <a:r>
              <a:rPr lang="en-GB" sz="1000" dirty="0">
                <a:latin typeface="Arial"/>
                <a:ea typeface="+mn-lt"/>
                <a:cs typeface="+mn-lt"/>
                <a:hlinkClick r:id="rId6"/>
              </a:rPr>
              <a:t>https://www.youtube.com/watch?v=hQkkdTTUPCw</a:t>
            </a:r>
            <a:endParaRPr lang="en-GB" sz="1000" dirty="0">
              <a:latin typeface="Arial"/>
              <a:cs typeface="Times New Roman" panose="02020603050405020304"/>
            </a:endParaRPr>
          </a:p>
          <a:p>
            <a:pPr marL="0" indent="0">
              <a:lnSpc>
                <a:spcPct val="100000"/>
              </a:lnSpc>
              <a:buNone/>
            </a:pPr>
            <a:r>
              <a:rPr lang="en-GB" sz="1000" dirty="0">
                <a:latin typeface="Arial"/>
                <a:ea typeface="+mn-lt"/>
                <a:cs typeface="+mn-lt"/>
                <a:hlinkClick r:id="rId7"/>
              </a:rPr>
              <a:t>https://time2resources.co.uk/Pearson-BTEC-Level-1-2-Tech-Award-Enterprise</a:t>
            </a:r>
            <a:r>
              <a:rPr lang="en-GB" sz="1000" dirty="0">
                <a:latin typeface="Arial"/>
                <a:ea typeface="+mn-lt"/>
                <a:cs typeface="+mn-lt"/>
              </a:rPr>
              <a:t> </a:t>
            </a:r>
            <a:endParaRPr lang="en-GB" sz="1000" dirty="0">
              <a:latin typeface="Arial"/>
            </a:endParaRPr>
          </a:p>
          <a:p>
            <a:pPr marL="0" indent="0">
              <a:lnSpc>
                <a:spcPct val="100000"/>
              </a:lnSpc>
              <a:buNone/>
            </a:pPr>
            <a:endParaRPr lang="en-GB" sz="1200" dirty="0">
              <a:cs typeface="Times New Roman" panose="02020603050405020304"/>
            </a:endParaRPr>
          </a:p>
          <a:p>
            <a:pPr marL="0" indent="0">
              <a:lnSpc>
                <a:spcPct val="100000"/>
              </a:lnSpc>
              <a:buNone/>
            </a:pPr>
            <a:endParaRPr lang="en-GB"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189685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54343-614F-4BFC-961C-48248C180C14}"/>
              </a:ext>
            </a:extLst>
          </p:cNvPr>
          <p:cNvSpPr>
            <a:spLocks noGrp="1"/>
          </p:cNvSpPr>
          <p:nvPr>
            <p:ph type="title"/>
          </p:nvPr>
        </p:nvSpPr>
        <p:spPr>
          <a:xfrm>
            <a:off x="667502" y="186372"/>
            <a:ext cx="4585163" cy="543202"/>
          </a:xfrm>
        </p:spPr>
        <p:txBody>
          <a:bodyPr>
            <a:normAutofit/>
          </a:bodyPr>
          <a:lstStyle/>
          <a:p>
            <a:r>
              <a:rPr lang="en-GB" dirty="0"/>
              <a:t>ASDAN </a:t>
            </a:r>
            <a:endParaRPr lang="en-GB" sz="1300" dirty="0"/>
          </a:p>
        </p:txBody>
      </p:sp>
      <p:sp>
        <p:nvSpPr>
          <p:cNvPr id="4" name="TextBox 3">
            <a:extLst>
              <a:ext uri="{FF2B5EF4-FFF2-40B4-BE49-F238E27FC236}">
                <a16:creationId xmlns:a16="http://schemas.microsoft.com/office/drawing/2014/main" id="{2CDA6DA7-D820-3046-DDE8-03349092204D}"/>
              </a:ext>
            </a:extLst>
          </p:cNvPr>
          <p:cNvSpPr txBox="1"/>
          <p:nvPr/>
        </p:nvSpPr>
        <p:spPr>
          <a:xfrm>
            <a:off x="667502" y="613964"/>
            <a:ext cx="4755836" cy="6709529"/>
          </a:xfrm>
          <a:prstGeom prst="rect">
            <a:avLst/>
          </a:prstGeom>
          <a:noFill/>
        </p:spPr>
        <p:txBody>
          <a:bodyPr wrap="square" rtlCol="0">
            <a:spAutoFit/>
          </a:bodyPr>
          <a:lstStyle/>
          <a:p>
            <a:pPr marL="0" indent="0">
              <a:lnSpc>
                <a:spcPct val="100000"/>
              </a:lnSpc>
              <a:buNone/>
            </a:pPr>
            <a:r>
              <a:rPr lang="en-US" sz="1100" b="1" dirty="0">
                <a:latin typeface="+mj-lt"/>
              </a:rPr>
              <a:t>Year 10 Curriculum</a:t>
            </a:r>
            <a:endParaRPr lang="en-US" sz="1100" dirty="0">
              <a:latin typeface="+mj-lt"/>
            </a:endParaRPr>
          </a:p>
          <a:p>
            <a:pPr marL="0" indent="0">
              <a:lnSpc>
                <a:spcPct val="100000"/>
              </a:lnSpc>
              <a:buNone/>
            </a:pPr>
            <a:r>
              <a:rPr lang="en-US" sz="1100" dirty="0">
                <a:solidFill>
                  <a:srgbClr val="FF0000"/>
                </a:solidFill>
                <a:latin typeface="+mj-lt"/>
                <a:hlinkClick r:id="rId2"/>
              </a:rPr>
              <a:t>ASDAN Curriculum KS4 </a:t>
            </a:r>
            <a:r>
              <a:rPr lang="en-US" sz="1100" dirty="0">
                <a:latin typeface="+mj-lt"/>
              </a:rPr>
              <a:t>- click this link to see our curriculum map. </a:t>
            </a:r>
            <a:endParaRPr lang="en-US" sz="1100" dirty="0">
              <a:latin typeface="+mj-lt"/>
              <a:cs typeface="Arial"/>
            </a:endParaRPr>
          </a:p>
          <a:p>
            <a:endParaRPr lang="en-US" sz="1100" b="1" dirty="0">
              <a:latin typeface="+mj-lt"/>
            </a:endParaRPr>
          </a:p>
          <a:p>
            <a:r>
              <a:rPr lang="en-US" sz="1100" b="1" dirty="0">
                <a:latin typeface="+mj-lt"/>
              </a:rPr>
              <a:t>What is ASDAN?</a:t>
            </a:r>
          </a:p>
          <a:p>
            <a:r>
              <a:rPr lang="en-US" sz="1100" dirty="0">
                <a:latin typeface="+mj-lt"/>
              </a:rPr>
              <a:t>ASDAN (Award Scheme Development and Accreditation Network) programmes and qualifications are nationally </a:t>
            </a:r>
            <a:r>
              <a:rPr lang="en-GB" sz="1100" dirty="0">
                <a:latin typeface="+mj-lt"/>
              </a:rPr>
              <a:t>recognised</a:t>
            </a:r>
            <a:r>
              <a:rPr lang="en-US" sz="1100" dirty="0">
                <a:latin typeface="+mj-lt"/>
              </a:rPr>
              <a:t> and well regarded by Further/Higher Education such as colleges and universities, as well as employers. Achieving an ASDAN accredited course shows a pupil's ability to engage in learning and develop personal, social and work-related skills as well and improving their </a:t>
            </a:r>
            <a:r>
              <a:rPr lang="en-US" sz="1100" dirty="0" err="1">
                <a:latin typeface="+mj-lt"/>
              </a:rPr>
              <a:t>Maths</a:t>
            </a:r>
            <a:r>
              <a:rPr lang="en-US" sz="1100" dirty="0">
                <a:latin typeface="+mj-lt"/>
              </a:rPr>
              <a:t> and English. At Holy Family High School, pupils' study for their Bronze, Silver and Gold certificate in Person Development. </a:t>
            </a:r>
          </a:p>
          <a:p>
            <a:endParaRPr lang="en-US" sz="400" dirty="0">
              <a:latin typeface="+mj-lt"/>
            </a:endParaRPr>
          </a:p>
          <a:p>
            <a:r>
              <a:rPr lang="en-US" sz="1100" b="1" dirty="0">
                <a:latin typeface="+mj-lt"/>
              </a:rPr>
              <a:t>Assessment</a:t>
            </a:r>
          </a:p>
          <a:p>
            <a:r>
              <a:rPr lang="en-US" sz="1100" dirty="0">
                <a:latin typeface="+mj-lt"/>
              </a:rPr>
              <a:t>There is no examination as pupils are expected to keep a folder of evidence which is externally assessed in order to gain their certification in Bronze, Silver and Gold. In Years 10 and 11, pupils complete a folder of evidence which is exchanged for credits and equates to a Bronze, Silver and Gold Certification. It is expected that all pupils will earn their Bronze Certificate by the end of Year 10 with some working towards their silver.  In Year 11, pupils work towards their silver and gold certificates. </a:t>
            </a:r>
          </a:p>
          <a:p>
            <a:endParaRPr lang="en-US" sz="400" dirty="0">
              <a:latin typeface="+mj-lt"/>
            </a:endParaRPr>
          </a:p>
          <a:p>
            <a:r>
              <a:rPr lang="en-US" sz="1100" b="1" dirty="0">
                <a:latin typeface="+mj-lt"/>
              </a:rPr>
              <a:t>The modules of study are:</a:t>
            </a:r>
          </a:p>
          <a:p>
            <a:r>
              <a:rPr lang="en-US" sz="1100" dirty="0">
                <a:latin typeface="+mj-lt"/>
              </a:rPr>
              <a:t>• Communication </a:t>
            </a:r>
          </a:p>
          <a:p>
            <a:r>
              <a:rPr lang="en-US" sz="1100" dirty="0">
                <a:latin typeface="+mj-lt"/>
              </a:rPr>
              <a:t>• My community </a:t>
            </a:r>
          </a:p>
          <a:p>
            <a:r>
              <a:rPr lang="en-US" sz="1100" dirty="0">
                <a:latin typeface="+mj-lt"/>
              </a:rPr>
              <a:t>• Sport and leisure </a:t>
            </a:r>
          </a:p>
          <a:p>
            <a:r>
              <a:rPr lang="en-US" sz="1100" dirty="0">
                <a:latin typeface="+mj-lt"/>
              </a:rPr>
              <a:t>• Independent living </a:t>
            </a:r>
          </a:p>
          <a:p>
            <a:r>
              <a:rPr lang="en-US" sz="1100" dirty="0">
                <a:latin typeface="+mj-lt"/>
              </a:rPr>
              <a:t>• My environment </a:t>
            </a:r>
          </a:p>
          <a:p>
            <a:r>
              <a:rPr lang="en-US" sz="1100" dirty="0">
                <a:latin typeface="+mj-lt"/>
              </a:rPr>
              <a:t>• Number handling </a:t>
            </a:r>
          </a:p>
          <a:p>
            <a:r>
              <a:rPr lang="en-US" sz="1100" dirty="0">
                <a:latin typeface="+mj-lt"/>
              </a:rPr>
              <a:t>• Health and wellbeing </a:t>
            </a:r>
          </a:p>
          <a:p>
            <a:r>
              <a:rPr lang="en-US" sz="1100" dirty="0">
                <a:latin typeface="+mj-lt"/>
              </a:rPr>
              <a:t>• World of work </a:t>
            </a:r>
          </a:p>
          <a:p>
            <a:r>
              <a:rPr lang="en-US" sz="1100" dirty="0">
                <a:latin typeface="+mj-lt"/>
              </a:rPr>
              <a:t>• Science and technology </a:t>
            </a:r>
          </a:p>
          <a:p>
            <a:r>
              <a:rPr lang="en-US" sz="1100" dirty="0">
                <a:latin typeface="+mj-lt"/>
              </a:rPr>
              <a:t>• The wider world </a:t>
            </a:r>
          </a:p>
          <a:p>
            <a:r>
              <a:rPr lang="en-US" sz="1100" dirty="0">
                <a:latin typeface="+mj-lt"/>
              </a:rPr>
              <a:t>• Expressive arts </a:t>
            </a:r>
          </a:p>
          <a:p>
            <a:r>
              <a:rPr lang="en-US" sz="1100" dirty="0">
                <a:latin typeface="+mj-lt"/>
              </a:rPr>
              <a:t>• Beliefs and values</a:t>
            </a:r>
          </a:p>
          <a:p>
            <a:endParaRPr lang="en-US" sz="1100" dirty="0">
              <a:latin typeface="+mj-lt"/>
            </a:endParaRPr>
          </a:p>
          <a:p>
            <a:r>
              <a:rPr lang="en-US" sz="1100" b="1" dirty="0">
                <a:latin typeface="+mj-lt"/>
              </a:rPr>
              <a:t>How can I support my child?</a:t>
            </a:r>
          </a:p>
          <a:p>
            <a:r>
              <a:rPr lang="en-GB" sz="1100" dirty="0">
                <a:latin typeface="+mj-lt"/>
                <a:hlinkClick r:id="rId3"/>
              </a:rPr>
              <a:t>ASDAN Website | Home</a:t>
            </a:r>
            <a:endParaRPr lang="en-US" sz="1100" dirty="0">
              <a:latin typeface="+mj-lt"/>
            </a:endParaRPr>
          </a:p>
          <a:p>
            <a:endParaRPr lang="en-US" sz="400" dirty="0">
              <a:latin typeface="+mj-lt"/>
            </a:endParaRPr>
          </a:p>
          <a:p>
            <a:r>
              <a:rPr lang="en-US" sz="1100" dirty="0">
                <a:latin typeface="+mj-lt"/>
              </a:rPr>
              <a:t> </a:t>
            </a:r>
          </a:p>
        </p:txBody>
      </p:sp>
    </p:spTree>
    <p:extLst>
      <p:ext uri="{BB962C8B-B14F-4D97-AF65-F5344CB8AC3E}">
        <p14:creationId xmlns:p14="http://schemas.microsoft.com/office/powerpoint/2010/main" val="21187969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fontScale="90000"/>
          </a:bodyPr>
          <a:lstStyle/>
          <a:p>
            <a:r>
              <a:rPr lang="en-GB" dirty="0">
                <a:cs typeface="Arial"/>
              </a:rPr>
              <a:t>NCFE Level 1/2 Food and Cookery </a:t>
            </a: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dirty="0">
                <a:solidFill>
                  <a:srgbClr val="FF0000"/>
                </a:solidFill>
                <a:latin typeface="+mj-lt"/>
                <a:hlinkClick r:id="rId3"/>
              </a:rPr>
              <a:t>NCFE Curriculum KS4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GB" sz="1200" dirty="0">
                <a:solidFill>
                  <a:srgbClr val="0070C0"/>
                </a:solidFill>
                <a:latin typeface="+mj-lt"/>
                <a:hlinkClick r:id="rId4">
                  <a:extLst>
                    <a:ext uri="{A12FA001-AC4F-418D-AE19-62706E023703}">
                      <ahyp:hlinkClr xmlns:ahyp="http://schemas.microsoft.com/office/drawing/2018/hyperlinkcolor" val="tx"/>
                    </a:ext>
                  </a:extLst>
                </a:hlinkClick>
              </a:rPr>
              <a:t>https://www.ncfe.org.uk/qualification-search/qualification-detail/ncfe-level-12-technical-award-in-food-and-cookery-973</a:t>
            </a:r>
            <a:endParaRPr lang="en-GB" sz="1200" dirty="0">
              <a:solidFill>
                <a:srgbClr val="0070C0"/>
              </a:solidFill>
              <a:latin typeface="+mj-lt"/>
            </a:endParaRPr>
          </a:p>
          <a:p>
            <a:pPr marL="0" indent="0">
              <a:lnSpc>
                <a:spcPct val="100000"/>
              </a:lnSpc>
              <a:buNone/>
            </a:pPr>
            <a:endParaRPr lang="en-GB" sz="1200" b="1" dirty="0">
              <a:latin typeface="+mj-lt"/>
            </a:endParaRPr>
          </a:p>
          <a:p>
            <a:pPr marL="0" lvl="0" indent="0">
              <a:lnSpc>
                <a:spcPct val="100000"/>
              </a:lnSpc>
              <a:buNone/>
            </a:pPr>
            <a:r>
              <a:rPr lang="en-GB" sz="1200" b="1" dirty="0">
                <a:latin typeface="+mj-lt"/>
              </a:rPr>
              <a:t>Formative Assessment</a:t>
            </a:r>
            <a:endParaRPr lang="en-GB" sz="1200" b="1" dirty="0">
              <a:latin typeface="+mj-lt"/>
              <a:cs typeface="Arial"/>
            </a:endParaRPr>
          </a:p>
          <a:p>
            <a:pPr marL="0" indent="0">
              <a:lnSpc>
                <a:spcPct val="100000"/>
              </a:lnSpc>
              <a:buNone/>
            </a:pPr>
            <a:r>
              <a:rPr lang="en-GB" sz="1200" dirty="0">
                <a:solidFill>
                  <a:srgbClr val="000000"/>
                </a:solidFill>
                <a:latin typeface="+mj-lt"/>
                <a:cs typeface="Arial"/>
              </a:rPr>
              <a:t>Pupils are assessed throughout the year using a combination of teacher assessment during lessons through verbal questioning and answers, written answers in end of unit tests, and peer and self-assessment of practical work.</a:t>
            </a:r>
          </a:p>
          <a:p>
            <a:pPr marL="0" indent="0">
              <a:lnSpc>
                <a:spcPct val="100000"/>
              </a:lnSpc>
              <a:buNone/>
            </a:pPr>
            <a:endParaRPr sz="1200" b="1" dirty="0">
              <a:latin typeface="+mj-lt"/>
              <a:cs typeface="Arial"/>
            </a:endParaRPr>
          </a:p>
          <a:p>
            <a:pPr marL="0" lvl="0" indent="0">
              <a:lnSpc>
                <a:spcPct val="100000"/>
              </a:lnSpc>
              <a:buNone/>
            </a:pPr>
            <a:r>
              <a:rPr lang="en-GB" sz="1200" b="1" dirty="0">
                <a:latin typeface="+mj-lt"/>
              </a:rPr>
              <a:t>Summative Assessment</a:t>
            </a:r>
          </a:p>
          <a:p>
            <a:pPr marL="0" indent="0">
              <a:lnSpc>
                <a:spcPct val="100000"/>
              </a:lnSpc>
              <a:buNone/>
            </a:pPr>
            <a:r>
              <a:rPr lang="en-GB" sz="1200" dirty="0">
                <a:latin typeface="+mj-lt"/>
                <a:cs typeface="Arial"/>
              </a:rPr>
              <a:t>For end of year assessment pupils will sit a written exam paper with a range of questions from past exam papers.  They will also complete a practical assessment which will give them an opportunity to demonstrate a range of practical skills, creativity, organisation and presentation skills. </a:t>
            </a:r>
          </a:p>
          <a:p>
            <a:pPr marL="0" indent="0">
              <a:lnSpc>
                <a:spcPct val="100000"/>
              </a:lnSpc>
              <a:buNone/>
            </a:pPr>
            <a:endParaRPr lang="en-GB" sz="1200" dirty="0">
              <a:latin typeface="+mj-lt"/>
              <a:cs typeface="Arial"/>
            </a:endParaRPr>
          </a:p>
          <a:p>
            <a:pPr marL="0" indent="0">
              <a:lnSpc>
                <a:spcPct val="100000"/>
              </a:lnSpc>
              <a:buNone/>
            </a:pPr>
            <a:r>
              <a:rPr lang="en-GB" sz="1200" dirty="0">
                <a:latin typeface="+mj-lt"/>
                <a:cs typeface="Arial"/>
              </a:rPr>
              <a:t>This was be assessed in line with NCFE grades.  40% of their final grade came from the written exam, 60% from the practical assessment.</a:t>
            </a:r>
            <a:endParaRPr lang="en-GB" sz="1200" dirty="0"/>
          </a:p>
          <a:p>
            <a:pPr marL="0" indent="0">
              <a:lnSpc>
                <a:spcPct val="100000"/>
              </a:lnSpc>
              <a:buNone/>
            </a:pPr>
            <a:endParaRPr lang="en-GB" sz="1200" dirty="0">
              <a:cs typeface="Times New Roman"/>
            </a:endParaRPr>
          </a:p>
          <a:p>
            <a:pPr marL="0" indent="0">
              <a:lnSpc>
                <a:spcPct val="100000"/>
              </a:lnSpc>
              <a:buNone/>
            </a:pPr>
            <a:r>
              <a:rPr lang="en-GB" sz="1200" b="1" dirty="0">
                <a:latin typeface="+mj-lt"/>
              </a:rPr>
              <a:t>How can my child extend their learning?</a:t>
            </a:r>
            <a:endParaRPr sz="1200" dirty="0">
              <a:latin typeface="+mj-lt"/>
              <a:cs typeface="Arial"/>
            </a:endParaRPr>
          </a:p>
          <a:p>
            <a:pPr marL="0" lvl="0" indent="0">
              <a:lnSpc>
                <a:spcPct val="100000"/>
              </a:lnSpc>
              <a:buNone/>
            </a:pPr>
            <a:r>
              <a:rPr lang="en-GB" sz="1200" u="sng" dirty="0">
                <a:solidFill>
                  <a:srgbClr val="7030A0"/>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British Nutrition Foundation</a:t>
            </a:r>
            <a:endParaRPr lang="en-GB" sz="1200" dirty="0">
              <a:solidFill>
                <a:srgbClr val="7030A0"/>
              </a:solidFill>
              <a:latin typeface="Arial" panose="020B0604020202020204" pitchFamily="34" charset="0"/>
              <a:cs typeface="Arial" panose="020B0604020202020204" pitchFamily="34" charset="0"/>
            </a:endParaRPr>
          </a:p>
          <a:p>
            <a:pPr marL="0" indent="0">
              <a:lnSpc>
                <a:spcPct val="100000"/>
              </a:lnSpc>
              <a:buNone/>
            </a:pPr>
            <a:r>
              <a:rPr lang="en-GB" sz="1200" u="sng" dirty="0">
                <a:solidFill>
                  <a:srgbClr val="7030A0"/>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The Eatwell Guide</a:t>
            </a:r>
          </a:p>
          <a:p>
            <a:pPr marL="0" indent="0">
              <a:lnSpc>
                <a:spcPct val="100000"/>
              </a:lnSpc>
              <a:buNone/>
            </a:pPr>
            <a:r>
              <a:rPr lang="en-GB" sz="1200" u="sng" dirty="0">
                <a:solidFill>
                  <a:srgbClr val="7030A0"/>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Food a Fact of Life</a:t>
            </a:r>
            <a:endParaRPr lang="en-GB" sz="1200" dirty="0">
              <a:solidFill>
                <a:srgbClr val="7030A0"/>
              </a:solidFill>
              <a:latin typeface="Arial" panose="020B0604020202020204" pitchFamily="34" charset="0"/>
              <a:cs typeface="Arial" panose="020B0604020202020204" pitchFamily="34" charset="0"/>
            </a:endParaRPr>
          </a:p>
          <a:p>
            <a:pPr marL="0" indent="0">
              <a:lnSpc>
                <a:spcPct val="100000"/>
              </a:lnSpc>
              <a:buNone/>
            </a:pPr>
            <a:endParaRPr lang="en-GB" sz="1200" dirty="0">
              <a:cs typeface="Times New Roman" panose="02020603050405020304"/>
            </a:endParaRPr>
          </a:p>
          <a:p>
            <a:pPr marL="0" indent="0">
              <a:lnSpc>
                <a:spcPct val="100000"/>
              </a:lnSpc>
              <a:buNone/>
            </a:pPr>
            <a:endParaRPr lang="en-GB"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38865733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2" name="Google Shape;92;p16"/>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Food and Nutrition</a:t>
            </a:r>
            <a:endParaRPr/>
          </a:p>
        </p:txBody>
      </p:sp>
      <p:sp>
        <p:nvSpPr>
          <p:cNvPr id="91" name="Google Shape;91;p16"/>
          <p:cNvSpPr txBox="1">
            <a:spLocks noGrp="1"/>
          </p:cNvSpPr>
          <p:nvPr>
            <p:ph type="body" idx="1"/>
          </p:nvPr>
        </p:nvSpPr>
        <p:spPr>
          <a:xfrm>
            <a:off x="667511" y="860922"/>
            <a:ext cx="4585163" cy="6125094"/>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Food Curriculum KS4</a:t>
            </a:r>
            <a:r>
              <a:rPr lang="en-GB" sz="1200" u="sng" dirty="0">
                <a:solidFill>
                  <a:srgbClr val="7030A0"/>
                </a:solidFill>
                <a:latin typeface="+mj-lt"/>
              </a:rPr>
              <a:t> </a:t>
            </a:r>
            <a:r>
              <a:rPr lang="en-GB" sz="1200" dirty="0">
                <a:solidFill>
                  <a:srgbClr val="7030A0"/>
                </a:solidFill>
                <a:latin typeface="+mj-lt"/>
              </a:rPr>
              <a:t>- </a:t>
            </a:r>
            <a:r>
              <a:rPr lang="en-GB" sz="1200" dirty="0">
                <a:latin typeface="+mj-lt"/>
              </a:rPr>
              <a:t>click this link to see our curriculum map.</a:t>
            </a:r>
            <a:endParaRPr lang="en-GB" sz="1200" b="1" dirty="0">
              <a:latin typeface="+mj-lt"/>
              <a:cs typeface="Arial" panose="020B0604020202020204"/>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rPr>
              <a:t>Exam Board and link</a:t>
            </a:r>
            <a:endParaRPr lang="en-GB" sz="1200" dirty="0">
              <a:latin typeface="+mj-lt"/>
              <a:cs typeface="Arial"/>
            </a:endParaRPr>
          </a:p>
          <a:p>
            <a:pPr marL="0" indent="0">
              <a:lnSpc>
                <a:spcPct val="100000"/>
              </a:lnSpc>
              <a:buNone/>
            </a:pPr>
            <a:r>
              <a:rPr lang="en-US" sz="1200" dirty="0">
                <a:latin typeface="+mj-lt"/>
                <a:cs typeface="Arial"/>
                <a:hlinkClick r:id="rId4"/>
              </a:rPr>
              <a:t>EDUQAS GCSE Food Preparation &amp; Nutrition</a:t>
            </a:r>
            <a:endParaRPr lang="en-US" sz="1200" dirty="0">
              <a:latin typeface="+mj-lt"/>
              <a:cs typeface="Arial"/>
            </a:endParaRPr>
          </a:p>
          <a:p>
            <a:pPr marL="0" indent="0">
              <a:lnSpc>
                <a:spcPct val="100000"/>
              </a:lnSpc>
              <a:buNone/>
            </a:pPr>
            <a:r>
              <a:rPr lang="en-US" sz="1200" dirty="0">
                <a:latin typeface="+mj-lt"/>
                <a:cs typeface="Arial"/>
              </a:rPr>
              <a:t>Click this link to see the exam board specification</a:t>
            </a:r>
          </a:p>
          <a:p>
            <a:pPr marL="0" indent="0">
              <a:lnSpc>
                <a:spcPct val="100000"/>
              </a:lnSpc>
              <a:buNone/>
            </a:pPr>
            <a:endParaRPr lang="en-US" sz="1200" dirty="0">
              <a:latin typeface="+mj-lt"/>
              <a:cs typeface="Arial"/>
            </a:endParaRPr>
          </a:p>
          <a:p>
            <a:pPr marL="0" lvl="0" indent="0" algn="l">
              <a:lnSpc>
                <a:spcPct val="100000"/>
              </a:lnSpc>
              <a:spcBef>
                <a:spcPts val="500"/>
              </a:spcBef>
              <a:spcAft>
                <a:spcPts val="0"/>
              </a:spcAft>
              <a:buNone/>
            </a:pPr>
            <a:r>
              <a:rPr lang="en-GB" sz="1200" b="1" dirty="0">
                <a:latin typeface="+mj-lt"/>
              </a:rPr>
              <a:t>Formative Assessment</a:t>
            </a:r>
            <a:endParaRPr sz="1200" b="1" dirty="0">
              <a:latin typeface="+mj-lt"/>
              <a:cs typeface="Arial"/>
            </a:endParaRPr>
          </a:p>
          <a:p>
            <a:pPr marL="0" indent="0">
              <a:lnSpc>
                <a:spcPct val="100000"/>
              </a:lnSpc>
              <a:buNone/>
            </a:pPr>
            <a:r>
              <a:rPr lang="en-GB" sz="1200" dirty="0">
                <a:solidFill>
                  <a:srgbClr val="000000"/>
                </a:solidFill>
                <a:latin typeface="+mj-lt"/>
                <a:cs typeface="Arial"/>
              </a:rPr>
              <a:t>Pupils are assessed throughout the year using a combination of teacher assessment during lessons through verbal questioning and answers, written answers in end of unit tests, and peer and self-assessment of practical work.</a:t>
            </a:r>
          </a:p>
          <a:p>
            <a:pPr marL="0" indent="0">
              <a:lnSpc>
                <a:spcPct val="100000"/>
              </a:lnSpc>
              <a:buNone/>
            </a:pPr>
            <a:endParaRPr lang="en-GB" sz="1200" b="1" dirty="0">
              <a:solidFill>
                <a:srgbClr val="000000"/>
              </a:solidFill>
              <a:latin typeface="+mj-lt"/>
              <a:cs typeface="Arial"/>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200" dirty="0">
                <a:latin typeface="+mj-lt"/>
                <a:cs typeface="Arial"/>
              </a:rPr>
              <a:t>For end of year assessment pupils sat a written exam paper with a range of questions from past exam papers.  They also completed a practical assessment which gave them an opportunity to demonstrate a range of practical skills, creativity, organisation and presentation skills.  This was assessed in line with GCSE grades.  50% of their final grade came from the written exam, 50% from the practical assessment.</a:t>
            </a: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lvl="0" indent="0" algn="l" rtl="0">
              <a:lnSpc>
                <a:spcPct val="100000"/>
              </a:lnSpc>
              <a:spcBef>
                <a:spcPts val="500"/>
              </a:spcBef>
              <a:spcAft>
                <a:spcPts val="0"/>
              </a:spcAft>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British Nutrition Foundation</a:t>
            </a:r>
            <a:endParaRPr sz="1200" dirty="0">
              <a:solidFill>
                <a:srgbClr val="7030A0"/>
              </a:solidFill>
              <a:latin typeface="+mj-lt"/>
            </a:endParaRPr>
          </a:p>
          <a:p>
            <a:pPr marL="0" indent="0">
              <a:lnSpc>
                <a:spcPct val="100000"/>
              </a:lnSpc>
              <a:buNone/>
            </a:pPr>
            <a:r>
              <a:rPr lang="en-GB" sz="1200" u="sng" dirty="0">
                <a:solidFill>
                  <a:srgbClr val="7030A0"/>
                </a:solidFill>
                <a:latin typeface="+mj-lt"/>
                <a:cs typeface="Arial"/>
                <a:hlinkClick r:id="rId6">
                  <a:extLst>
                    <a:ext uri="{A12FA001-AC4F-418D-AE19-62706E023703}">
                      <ahyp:hlinkClr xmlns:ahyp="http://schemas.microsoft.com/office/drawing/2018/hyperlinkcolor" val="tx"/>
                    </a:ext>
                  </a:extLst>
                </a:hlinkClick>
              </a:rPr>
              <a:t>The Eatwell Guide</a:t>
            </a:r>
            <a:endParaRPr lang="en-GB" sz="1200" u="sng" dirty="0">
              <a:solidFill>
                <a:srgbClr val="7030A0"/>
              </a:solidFill>
              <a:latin typeface="+mj-lt"/>
              <a:hlinkClick r:id="rId6">
                <a:extLst>
                  <a:ext uri="{A12FA001-AC4F-418D-AE19-62706E023703}">
                    <ahyp:hlinkClr xmlns:ahyp="http://schemas.microsoft.com/office/drawing/2018/hyperlinkcolor" val="tx"/>
                  </a:ext>
                </a:extLst>
              </a:hlinkClick>
            </a:endParaRPr>
          </a:p>
          <a:p>
            <a:pPr marL="0" indent="0">
              <a:lnSpc>
                <a:spcPct val="100000"/>
              </a:lnSpc>
              <a:buNone/>
            </a:pPr>
            <a:r>
              <a:rPr lang="en-GB" sz="1200" u="sng" dirty="0">
                <a:solidFill>
                  <a:srgbClr val="7030A0"/>
                </a:solidFill>
                <a:latin typeface="+mj-lt"/>
                <a:cs typeface="Arial"/>
                <a:hlinkClick r:id="rId7"/>
              </a:rPr>
              <a:t>Food a Fact of Life</a:t>
            </a:r>
            <a:endParaRPr lang="en-GB" sz="1200" u="sng" dirty="0">
              <a:solidFill>
                <a:srgbClr val="7030A0"/>
              </a:solidFill>
              <a:latin typeface="+mj-lt"/>
              <a:cs typeface="Arial"/>
            </a:endParaRPr>
          </a:p>
        </p:txBody>
      </p:sp>
    </p:spTree>
    <p:extLst>
      <p:ext uri="{BB962C8B-B14F-4D97-AF65-F5344CB8AC3E}">
        <p14:creationId xmlns:p14="http://schemas.microsoft.com/office/powerpoint/2010/main" val="246990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French</a:t>
            </a:r>
            <a:endParaRPr lang="en-GB">
              <a:cs typeface="Arial"/>
            </a:endParaRP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solidFill>
                  <a:srgbClr val="000000"/>
                </a:solidFill>
                <a:latin typeface="+mj-lt"/>
                <a:cs typeface="Arial"/>
              </a:rPr>
              <a:t>Year 10 Curriculum</a:t>
            </a:r>
            <a:endParaRPr lang="en-US" sz="1200" dirty="0">
              <a:solidFill>
                <a:srgbClr val="000000"/>
              </a:solidFill>
              <a:latin typeface="+mj-lt"/>
              <a:cs typeface="Arial"/>
            </a:endParaRPr>
          </a:p>
          <a:p>
            <a:pPr marL="0" indent="0">
              <a:lnSpc>
                <a:spcPct val="100000"/>
              </a:lnSpc>
              <a:buNone/>
            </a:pPr>
            <a:r>
              <a:rPr lang="en-GB" sz="1200" u="sng" dirty="0">
                <a:solidFill>
                  <a:srgbClr val="7030A0"/>
                </a:solidFill>
                <a:latin typeface="+mj-lt"/>
                <a:cs typeface="Arial"/>
                <a:hlinkClick r:id="rId3">
                  <a:extLst>
                    <a:ext uri="{A12FA001-AC4F-418D-AE19-62706E023703}">
                      <ahyp:hlinkClr xmlns:ahyp="http://schemas.microsoft.com/office/drawing/2018/hyperlinkcolor" val="tx"/>
                    </a:ext>
                  </a:extLst>
                </a:hlinkClick>
              </a:rPr>
              <a:t>French Curriculum KS4</a:t>
            </a:r>
            <a:r>
              <a:rPr lang="en-GB" sz="1200" dirty="0">
                <a:solidFill>
                  <a:srgbClr val="000000"/>
                </a:solidFill>
                <a:latin typeface="+mj-lt"/>
                <a:cs typeface="Arial"/>
              </a:rPr>
              <a:t>- click this link to see our curriculum map.</a:t>
            </a: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US" sz="1200" b="1" dirty="0">
                <a:solidFill>
                  <a:srgbClr val="000000"/>
                </a:solidFill>
                <a:latin typeface="+mj-lt"/>
                <a:cs typeface="Arial"/>
              </a:rPr>
              <a:t>Exam Board and link : AQA French GCSE</a:t>
            </a:r>
            <a:endParaRPr lang="en-GB" sz="1200" dirty="0">
              <a:solidFill>
                <a:srgbClr val="000000"/>
              </a:solidFill>
              <a:latin typeface="+mj-lt"/>
              <a:cs typeface="Arial"/>
            </a:endParaRPr>
          </a:p>
          <a:p>
            <a:pPr marL="0" indent="0">
              <a:lnSpc>
                <a:spcPct val="100000"/>
              </a:lnSpc>
              <a:buNone/>
            </a:pPr>
            <a:endParaRPr lang="en-US" sz="1200" b="1"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Formative Assessment</a:t>
            </a:r>
            <a:endParaRPr lang="en-US" sz="1200" dirty="0">
              <a:solidFill>
                <a:srgbClr val="000000"/>
              </a:solidFill>
              <a:latin typeface="+mj-lt"/>
              <a:cs typeface="Arial"/>
            </a:endParaRPr>
          </a:p>
          <a:p>
            <a:pPr marL="0" indent="0">
              <a:lnSpc>
                <a:spcPct val="100000"/>
              </a:lnSpc>
              <a:buNone/>
            </a:pPr>
            <a:r>
              <a:rPr lang="en-GB" sz="1200" dirty="0">
                <a:solidFill>
                  <a:srgbClr val="000000"/>
                </a:solidFill>
                <a:latin typeface="+mj-lt"/>
                <a:cs typeface="Arial"/>
              </a:rPr>
              <a:t>Pupils are assessed using a combination of verbal questioning, low stakes testing, whiteboard work and self-assessment and through regular homework tasks. Each half term pupils complete GCSE past papers in Listening and Reading.</a:t>
            </a:r>
          </a:p>
          <a:p>
            <a:pPr marL="0" indent="0">
              <a:lnSpc>
                <a:spcPct val="100000"/>
              </a:lnSpc>
              <a:buNone/>
            </a:pP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Summative Assessment</a:t>
            </a:r>
            <a:endParaRPr lang="en-US" sz="1200" dirty="0">
              <a:solidFill>
                <a:srgbClr val="000000"/>
              </a:solidFill>
              <a:latin typeface="+mj-lt"/>
              <a:cs typeface="Arial"/>
            </a:endParaRPr>
          </a:p>
          <a:p>
            <a:pPr marL="0" indent="0">
              <a:lnSpc>
                <a:spcPct val="100000"/>
              </a:lnSpc>
              <a:buNone/>
            </a:pPr>
            <a:r>
              <a:rPr lang="en-GB" sz="1200" dirty="0">
                <a:solidFill>
                  <a:srgbClr val="000000"/>
                </a:solidFill>
                <a:latin typeface="+mj-lt"/>
                <a:cs typeface="Arial"/>
              </a:rPr>
              <a:t>Pupils will sit a number of module tests over the course of the year to fine-tune their listening, reading, speaking and writing skills.  </a:t>
            </a:r>
          </a:p>
          <a:p>
            <a:pPr marL="0" indent="0">
              <a:lnSpc>
                <a:spcPct val="100000"/>
              </a:lnSpc>
              <a:buNone/>
            </a:pP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rPr>
              <a:t>How can my child extend their learning?</a:t>
            </a:r>
            <a:endParaRPr lang="en-US" sz="1200" dirty="0">
              <a:solidFill>
                <a:srgbClr val="000000"/>
              </a:solidFill>
              <a:latin typeface="+mj-lt"/>
              <a:cs typeface="Arial"/>
            </a:endParaRPr>
          </a:p>
          <a:p>
            <a:pPr marL="0" indent="0">
              <a:lnSpc>
                <a:spcPct val="100000"/>
              </a:lnSpc>
              <a:buNone/>
            </a:pPr>
            <a:r>
              <a:rPr lang="en-GB" sz="1200" b="1" dirty="0">
                <a:solidFill>
                  <a:srgbClr val="000000"/>
                </a:solidFill>
                <a:latin typeface="Arial"/>
                <a:cs typeface="Arial"/>
                <a:hlinkClick r:id="rId4"/>
              </a:rPr>
              <a:t>www.languagesonline.org.uk</a:t>
            </a:r>
            <a:endParaRPr lang="en-GB" sz="1200" b="1" dirty="0">
              <a:solidFill>
                <a:srgbClr val="000000"/>
              </a:solidFill>
              <a:latin typeface="Arial"/>
              <a:cs typeface="Arial"/>
            </a:endParaRPr>
          </a:p>
          <a:p>
            <a:pPr marL="0" lvl="0" indent="0" algn="l">
              <a:lnSpc>
                <a:spcPct val="100000"/>
              </a:lnSpc>
              <a:spcBef>
                <a:spcPts val="500"/>
              </a:spcBef>
              <a:spcAft>
                <a:spcPts val="0"/>
              </a:spcAft>
              <a:buNone/>
            </a:pPr>
            <a:r>
              <a:rPr lang="en-GB" sz="1200" b="1" dirty="0">
                <a:solidFill>
                  <a:srgbClr val="000000"/>
                </a:solidFill>
                <a:latin typeface="Arial"/>
                <a:cs typeface="Arial"/>
                <a:hlinkClick r:id="rId5"/>
              </a:rPr>
              <a:t>www.kerboodle.com</a:t>
            </a:r>
            <a:endParaRPr lang="en-GB" sz="1200" b="1" dirty="0">
              <a:solidFill>
                <a:srgbClr val="000000"/>
              </a:solidFill>
              <a:latin typeface="Arial"/>
              <a:cs typeface="Arial"/>
            </a:endParaRPr>
          </a:p>
          <a:p>
            <a:pPr marL="0" indent="0">
              <a:lnSpc>
                <a:spcPct val="100000"/>
              </a:lnSpc>
              <a:buNone/>
            </a:pPr>
            <a:r>
              <a:rPr lang="en-GB" sz="1200" b="1" dirty="0">
                <a:solidFill>
                  <a:srgbClr val="000000"/>
                </a:solidFill>
                <a:latin typeface="Arial"/>
                <a:cs typeface="Arial"/>
                <a:hlinkClick r:id="rId6"/>
              </a:rPr>
              <a:t>www.language-gym.com</a:t>
            </a:r>
            <a:endParaRPr lang="en-GB" sz="1200" b="1" dirty="0">
              <a:solidFill>
                <a:srgbClr val="000000"/>
              </a:solidFill>
              <a:latin typeface="Arial"/>
              <a:cs typeface="Arial"/>
            </a:endParaRPr>
          </a:p>
          <a:p>
            <a:pPr marL="0" indent="0">
              <a:lnSpc>
                <a:spcPct val="100000"/>
              </a:lnSpc>
              <a:buNone/>
            </a:pPr>
            <a:r>
              <a:rPr lang="en-GB" sz="1200" b="1" dirty="0">
                <a:solidFill>
                  <a:srgbClr val="000000"/>
                </a:solidFill>
                <a:latin typeface="Arial"/>
                <a:cs typeface="Arial"/>
                <a:hlinkClick r:id="rId7"/>
              </a:rPr>
              <a:t>www.pearsonactivelearn.com</a:t>
            </a:r>
            <a:endParaRPr lang="en-GB" sz="1200" b="1" dirty="0">
              <a:solidFill>
                <a:srgbClr val="000000"/>
              </a:solidFill>
              <a:latin typeface="Arial"/>
              <a:cs typeface="Arial"/>
            </a:endParaRPr>
          </a:p>
          <a:p>
            <a:pPr marL="0" indent="0">
              <a:lnSpc>
                <a:spcPct val="100000"/>
              </a:lnSpc>
              <a:buNone/>
            </a:pPr>
            <a:endParaRPr lang="en-GB" sz="1200" b="1" dirty="0">
              <a:solidFill>
                <a:srgbClr val="000000"/>
              </a:solidFill>
              <a:latin typeface="Arial"/>
              <a:cs typeface="Arial"/>
            </a:endParaRPr>
          </a:p>
          <a:p>
            <a:pPr marL="0" indent="0">
              <a:lnSpc>
                <a:spcPct val="100000"/>
              </a:lnSpc>
              <a:buNone/>
            </a:pPr>
            <a:endParaRPr lang="en-GB" sz="1200" b="1" dirty="0">
              <a:solidFill>
                <a:srgbClr val="000000"/>
              </a:solidFill>
              <a:latin typeface="Arial"/>
              <a:cs typeface="Arial"/>
            </a:endParaRPr>
          </a:p>
          <a:p>
            <a:pPr marL="0" indent="0">
              <a:lnSpc>
                <a:spcPct val="100000"/>
              </a:lnSpc>
              <a:buNone/>
            </a:pPr>
            <a:endParaRPr lang="en-GB" sz="1200" u="sng" dirty="0">
              <a:solidFill>
                <a:srgbClr val="7030A0"/>
              </a:solidFill>
              <a:latin typeface="Arial"/>
              <a:cs typeface="Arial"/>
            </a:endParaRPr>
          </a:p>
          <a:p>
            <a:pPr marL="0" indent="0">
              <a:lnSpc>
                <a:spcPct val="100000"/>
              </a:lnSpc>
              <a:buNone/>
            </a:pPr>
            <a:endParaRPr lang="en-US"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3729836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4" name="Google Shape;104;p18"/>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Geography</a:t>
            </a:r>
            <a:endParaRPr/>
          </a:p>
        </p:txBody>
      </p:sp>
      <p:sp>
        <p:nvSpPr>
          <p:cNvPr id="103" name="Google Shape;103;p18"/>
          <p:cNvSpPr txBox="1">
            <a:spLocks noGrp="1"/>
          </p:cNvSpPr>
          <p:nvPr>
            <p:ph type="body" idx="1"/>
          </p:nvPr>
        </p:nvSpPr>
        <p:spPr>
          <a:xfrm>
            <a:off x="667511" y="892559"/>
            <a:ext cx="4585163" cy="6082695"/>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Year 10 Curriculum</a:t>
            </a:r>
            <a:endParaRPr lang="en-GB" sz="1200" dirty="0">
              <a:latin typeface="+mj-lt"/>
            </a:endParaRPr>
          </a:p>
          <a:p>
            <a:pPr marL="0" indent="0">
              <a:lnSpc>
                <a:spcPct val="100000"/>
              </a:lnSpc>
              <a:buNone/>
            </a:pPr>
            <a:r>
              <a:rPr lang="en-GB" sz="1200" u="sng" dirty="0">
                <a:solidFill>
                  <a:srgbClr val="7030A0"/>
                </a:solidFill>
                <a:latin typeface="+mj-lt"/>
                <a:hlinkClick r:id="rId3"/>
              </a:rPr>
              <a:t>Geography Curriculum KS4</a:t>
            </a:r>
            <a:r>
              <a:rPr lang="en-GB" sz="1200" dirty="0">
                <a:solidFill>
                  <a:srgbClr val="7030A0"/>
                </a:solidFill>
                <a:latin typeface="+mj-lt"/>
              </a:rPr>
              <a:t> </a:t>
            </a:r>
            <a:r>
              <a:rPr lang="en-GB" sz="1200" dirty="0">
                <a:latin typeface="+mj-lt"/>
              </a:rPr>
              <a:t>- click this link to see our curriculum map.</a:t>
            </a:r>
            <a:endParaRPr lang="en-GB" sz="1200" dirty="0">
              <a:latin typeface="+mj-lt"/>
              <a:cs typeface="Arial"/>
            </a:endParaRPr>
          </a:p>
          <a:p>
            <a:pPr marL="0" indent="0">
              <a:lnSpc>
                <a:spcPct val="100000"/>
              </a:lnSpc>
              <a:buNone/>
            </a:pPr>
            <a:endParaRPr lang="en-GB" sz="1200" b="1" dirty="0">
              <a:latin typeface="+mj-lt"/>
            </a:endParaRPr>
          </a:p>
          <a:p>
            <a:pPr marL="0" indent="0">
              <a:lnSpc>
                <a:spcPct val="100000"/>
              </a:lnSpc>
              <a:buNone/>
            </a:pPr>
            <a:r>
              <a:rPr lang="en-GB" sz="1200" b="1" dirty="0">
                <a:latin typeface="+mj-lt"/>
              </a:rPr>
              <a:t>Exam Board and link</a:t>
            </a:r>
            <a:endParaRPr lang="en-GB" sz="1200" dirty="0">
              <a:latin typeface="+mj-lt"/>
              <a:cs typeface="Arial"/>
            </a:endParaRPr>
          </a:p>
          <a:p>
            <a:pPr marL="0" indent="0">
              <a:lnSpc>
                <a:spcPct val="100000"/>
              </a:lnSpc>
              <a:buNone/>
            </a:pPr>
            <a:r>
              <a:rPr lang="en-GB" sz="1200" dirty="0">
                <a:latin typeface="+mj-lt"/>
                <a:cs typeface="Arial"/>
              </a:rPr>
              <a:t>AQA </a:t>
            </a:r>
            <a:r>
              <a:rPr lang="en-GB" sz="1200" u="sng" dirty="0" err="1">
                <a:solidFill>
                  <a:srgbClr val="7030A0"/>
                </a:solidFill>
                <a:latin typeface="+mj-lt"/>
                <a:hlinkClick r:id="rId4">
                  <a:extLst>
                    <a:ext uri="{A12FA001-AC4F-418D-AE19-62706E023703}">
                      <ahyp:hlinkClr xmlns:ahyp="http://schemas.microsoft.com/office/drawing/2018/hyperlinkcolor" val="tx"/>
                    </a:ext>
                  </a:extLst>
                </a:hlinkClick>
              </a:rPr>
              <a:t>AQA</a:t>
            </a:r>
            <a:r>
              <a:rPr lang="en-GB" sz="1200" u="sng" dirty="0">
                <a:solidFill>
                  <a:srgbClr val="7030A0"/>
                </a:solidFill>
                <a:latin typeface="+mj-lt"/>
                <a:hlinkClick r:id="rId4">
                  <a:extLst>
                    <a:ext uri="{A12FA001-AC4F-418D-AE19-62706E023703}">
                      <ahyp:hlinkClr xmlns:ahyp="http://schemas.microsoft.com/office/drawing/2018/hyperlinkcolor" val="tx"/>
                    </a:ext>
                  </a:extLst>
                </a:hlinkClick>
              </a:rPr>
              <a:t> | Geography | GCSE | Geography </a:t>
            </a:r>
            <a:endParaRPr lang="en-GB" sz="1200" u="sng" dirty="0">
              <a:solidFill>
                <a:srgbClr val="7030A0"/>
              </a:solidFill>
              <a:latin typeface="+mj-lt"/>
            </a:endParaRPr>
          </a:p>
          <a:p>
            <a:pPr marL="0" lvl="0" indent="0" algn="l" rtl="0">
              <a:lnSpc>
                <a:spcPct val="100000"/>
              </a:lnSpc>
              <a:spcBef>
                <a:spcPts val="500"/>
              </a:spcBef>
              <a:spcAft>
                <a:spcPts val="0"/>
              </a:spcAft>
              <a:buNone/>
            </a:pPr>
            <a:r>
              <a:rPr lang="en-GB" sz="1200" b="1" dirty="0">
                <a:latin typeface="+mj-lt"/>
              </a:rPr>
              <a:t>Formative Assessment</a:t>
            </a:r>
            <a:endParaRPr lang="en-GB" sz="1200" b="1" dirty="0">
              <a:latin typeface="+mj-lt"/>
              <a:cs typeface="Arial"/>
            </a:endParaRPr>
          </a:p>
          <a:p>
            <a:pPr marL="0" indent="0">
              <a:lnSpc>
                <a:spcPct val="100000"/>
              </a:lnSpc>
              <a:buNone/>
            </a:pPr>
            <a:r>
              <a:rPr lang="en-GB" sz="1200" dirty="0">
                <a:latin typeface="+mj-lt"/>
                <a:cs typeface="Arial"/>
              </a:rPr>
              <a:t>pupils are assessed using a combination of baseline tests, low stake quizzes, think, pair, share, questioning, teacher led thinking deeper questioning, in class feedback as well as homework using Seneca, </a:t>
            </a:r>
            <a:r>
              <a:rPr lang="en-GB" sz="1200" dirty="0" err="1">
                <a:latin typeface="+mj-lt"/>
                <a:cs typeface="Arial"/>
              </a:rPr>
              <a:t>Educake</a:t>
            </a:r>
            <a:r>
              <a:rPr lang="en-GB" sz="1200" dirty="0">
                <a:latin typeface="+mj-lt"/>
                <a:cs typeface="Arial"/>
              </a:rPr>
              <a:t>, GCSEPOD and practise exam questions.</a:t>
            </a:r>
            <a:endParaRPr lang="en-GB" dirty="0"/>
          </a:p>
          <a:p>
            <a:pPr marL="0" lvl="0" indent="0" algn="l" rtl="0">
              <a:lnSpc>
                <a:spcPct val="100000"/>
              </a:lnSpc>
              <a:spcBef>
                <a:spcPts val="500"/>
              </a:spcBef>
              <a:spcAft>
                <a:spcPts val="0"/>
              </a:spcAft>
              <a:buClr>
                <a:schemeClr val="dk1"/>
              </a:buClr>
              <a:buSzPts val="1100"/>
              <a:buFont typeface="Arial"/>
              <a:buNone/>
            </a:pPr>
            <a:endParaRPr lang="en-GB" dirty="0">
              <a:latin typeface="+mj-lt"/>
            </a:endParaRPr>
          </a:p>
          <a:p>
            <a:pPr marL="0" lvl="0" indent="0" algn="l" rtl="0">
              <a:lnSpc>
                <a:spcPct val="100000"/>
              </a:lnSpc>
              <a:spcBef>
                <a:spcPts val="500"/>
              </a:spcBef>
              <a:spcAft>
                <a:spcPts val="0"/>
              </a:spcAft>
              <a:buNone/>
            </a:pPr>
            <a:r>
              <a:rPr lang="en-GB" sz="1200" b="1" dirty="0">
                <a:latin typeface="+mj-lt"/>
              </a:rPr>
              <a:t>Summative Assessment</a:t>
            </a:r>
            <a:endParaRPr lang="en-GB" sz="1200" b="1" dirty="0">
              <a:latin typeface="+mj-lt"/>
              <a:cs typeface="Arial"/>
            </a:endParaRPr>
          </a:p>
          <a:p>
            <a:pPr marL="0" indent="0">
              <a:lnSpc>
                <a:spcPct val="100000"/>
              </a:lnSpc>
              <a:buNone/>
            </a:pPr>
            <a:r>
              <a:rPr lang="en-GB" sz="1200" dirty="0">
                <a:latin typeface="+mj-lt"/>
                <a:cs typeface="Arial"/>
              </a:rPr>
              <a:t>GCSE pupils are tested after each GCSE topic with one Physical paper testing Coasts and Glaciation and the second, a human paper testing development. The results of both assessments are combined to give an overall current working grade. </a:t>
            </a:r>
          </a:p>
          <a:p>
            <a:pPr marL="0" indent="0">
              <a:lnSpc>
                <a:spcPct val="100000"/>
              </a:lnSpc>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dirty="0">
                <a:latin typeface="Arial"/>
                <a:ea typeface="+mn-lt"/>
                <a:cs typeface="+mn-lt"/>
                <a:hlinkClick r:id="rId5"/>
              </a:rPr>
              <a:t>Geography: AQA GCSE (senecalearning.com)</a:t>
            </a:r>
            <a:endParaRPr lang="en-GB" sz="1200" dirty="0">
              <a:latin typeface="Arial"/>
              <a:cs typeface="Arial"/>
            </a:endParaRPr>
          </a:p>
          <a:p>
            <a:pPr marL="0" indent="0">
              <a:lnSpc>
                <a:spcPct val="100000"/>
              </a:lnSpc>
              <a:buNone/>
            </a:pPr>
            <a:r>
              <a:rPr lang="en-GB" sz="1200" dirty="0">
                <a:latin typeface="Arial"/>
                <a:ea typeface="+mn-lt"/>
                <a:cs typeface="+mn-lt"/>
                <a:hlinkClick r:id="rId6"/>
              </a:rPr>
              <a:t>GCSE Geography - BBC Bitesize</a:t>
            </a:r>
            <a:endParaRPr lang="en-GB" sz="1200" dirty="0">
              <a:latin typeface="Arial"/>
              <a:cs typeface="Arial"/>
            </a:endParaRPr>
          </a:p>
          <a:p>
            <a:pPr marL="0" indent="0">
              <a:lnSpc>
                <a:spcPct val="100000"/>
              </a:lnSpc>
              <a:buNone/>
            </a:pPr>
            <a:r>
              <a:rPr lang="en-GB" sz="1200" dirty="0">
                <a:latin typeface="Arial"/>
                <a:ea typeface="+mn-lt"/>
                <a:cs typeface="+mn-lt"/>
                <a:hlinkClick r:id="rId7"/>
              </a:rPr>
              <a:t>AQA GCSE Geography Revision (physicsandmathstutor.com)</a:t>
            </a:r>
            <a:endParaRPr lang="en-GB" sz="1200" dirty="0">
              <a:latin typeface="Arial"/>
              <a:cs typeface="Arial"/>
            </a:endParaRPr>
          </a:p>
          <a:p>
            <a:pPr marL="0" indent="0">
              <a:lnSpc>
                <a:spcPct val="100000"/>
              </a:lnSpc>
              <a:buNone/>
            </a:pPr>
            <a:r>
              <a:rPr lang="en-GB" sz="1200" dirty="0">
                <a:latin typeface="Arial"/>
                <a:ea typeface="+mn-lt"/>
                <a:cs typeface="+mn-lt"/>
                <a:hlinkClick r:id="rId8"/>
              </a:rPr>
              <a:t>Topics - Internet Geography</a:t>
            </a:r>
            <a:endParaRPr lang="en-GB" sz="1200" dirty="0">
              <a:latin typeface="Arial"/>
              <a:cs typeface="Arial"/>
            </a:endParaRPr>
          </a:p>
          <a:p>
            <a:pPr marL="0" indent="0">
              <a:lnSpc>
                <a:spcPct val="100000"/>
              </a:lnSpc>
              <a:buNone/>
            </a:pPr>
            <a:r>
              <a:rPr lang="en-GB" sz="1200" dirty="0" err="1">
                <a:latin typeface="Arial"/>
                <a:ea typeface="+mn-lt"/>
                <a:cs typeface="+mn-lt"/>
                <a:hlinkClick r:id="rId9"/>
              </a:rPr>
              <a:t>Coolgeography</a:t>
            </a:r>
            <a:r>
              <a:rPr lang="en-GB" sz="1200" dirty="0">
                <a:latin typeface="Arial"/>
                <a:ea typeface="+mn-lt"/>
                <a:cs typeface="+mn-lt"/>
                <a:hlinkClick r:id="rId9"/>
              </a:rPr>
              <a:t> - GCSE - Revision Zone </a:t>
            </a:r>
            <a:endParaRPr lang="en-GB" dirty="0">
              <a:latin typeface="Arial"/>
            </a:endParaRPr>
          </a:p>
          <a:p>
            <a:pPr marL="0" indent="0">
              <a:lnSpc>
                <a:spcPct val="100000"/>
              </a:lnSpc>
              <a:buNone/>
            </a:pPr>
            <a:endParaRPr lang="en-GB" sz="1200" dirty="0">
              <a:cs typeface="Times New Roman" panose="02020603050405020304"/>
            </a:endParaRPr>
          </a:p>
          <a:p>
            <a:pPr marL="0" indent="0">
              <a:lnSpc>
                <a:spcPct val="100000"/>
              </a:lnSpc>
              <a:buNone/>
            </a:pPr>
            <a:endParaRPr lang="en-GB" dirty="0">
              <a:cs typeface="Times New Roman" panose="02020603050405020304"/>
            </a:endParaRPr>
          </a:p>
        </p:txBody>
      </p:sp>
    </p:spTree>
    <p:extLst>
      <p:ext uri="{BB962C8B-B14F-4D97-AF65-F5344CB8AC3E}">
        <p14:creationId xmlns:p14="http://schemas.microsoft.com/office/powerpoint/2010/main" val="908638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cs typeface="Arial"/>
              </a:rPr>
              <a:t>Health and Social Care</a:t>
            </a:r>
          </a:p>
        </p:txBody>
      </p:sp>
      <p:sp>
        <p:nvSpPr>
          <p:cNvPr id="128" name="Google Shape;128;p22"/>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a:latin typeface="+mj-lt"/>
              </a:rPr>
              <a:t>Year 10 Curriculum</a:t>
            </a:r>
            <a:endParaRPr sz="1200">
              <a:latin typeface="+mj-lt"/>
            </a:endParaRPr>
          </a:p>
          <a:p>
            <a:pPr marL="0" indent="0">
              <a:lnSpc>
                <a:spcPct val="100000"/>
              </a:lnSpc>
              <a:buNone/>
            </a:pPr>
            <a:r>
              <a:rPr lang="en-GB" sz="1200" u="sng">
                <a:solidFill>
                  <a:srgbClr val="7030A0"/>
                </a:solidFill>
                <a:latin typeface="+mj-lt"/>
                <a:hlinkClick r:id="rId3"/>
              </a:rPr>
              <a:t>H&amp;S Curriculum KS4</a:t>
            </a:r>
            <a:r>
              <a:rPr lang="en-GB" sz="1200" u="sng">
                <a:solidFill>
                  <a:srgbClr val="7030A0"/>
                </a:solidFill>
                <a:latin typeface="+mj-lt"/>
              </a:rPr>
              <a:t> </a:t>
            </a:r>
            <a:r>
              <a:rPr lang="en-GB" sz="1200">
                <a:latin typeface="+mj-lt"/>
              </a:rPr>
              <a:t>- click this link to see our curriculum map. </a:t>
            </a:r>
            <a:endParaRPr lang="en-GB" sz="1200">
              <a:latin typeface="+mj-lt"/>
              <a:cs typeface="Arial"/>
            </a:endParaRPr>
          </a:p>
          <a:p>
            <a:pPr marL="0" indent="0">
              <a:lnSpc>
                <a:spcPct val="100000"/>
              </a:lnSpc>
              <a:buNone/>
            </a:pPr>
            <a:endParaRPr lang="en-US" sz="1200" b="1">
              <a:latin typeface="+mj-lt"/>
              <a:cs typeface="Arial"/>
            </a:endParaRPr>
          </a:p>
          <a:p>
            <a:pPr marL="0" indent="0">
              <a:lnSpc>
                <a:spcPct val="100000"/>
              </a:lnSpc>
              <a:buNone/>
            </a:pPr>
            <a:r>
              <a:rPr lang="en-US" sz="1200" b="1">
                <a:latin typeface="+mj-lt"/>
                <a:cs typeface="Arial"/>
              </a:rPr>
              <a:t>Exam Board and link</a:t>
            </a:r>
            <a:endParaRPr lang="en-GB" sz="1200">
              <a:latin typeface="+mj-lt"/>
              <a:cs typeface="Arial"/>
            </a:endParaRPr>
          </a:p>
          <a:p>
            <a:pPr marL="0" indent="0">
              <a:lnSpc>
                <a:spcPct val="100000"/>
              </a:lnSpc>
              <a:buNone/>
            </a:pPr>
            <a:r>
              <a:rPr lang="en-US" sz="1200">
                <a:latin typeface="Arial"/>
                <a:ea typeface="+mn-lt"/>
                <a:cs typeface="+mn-lt"/>
                <a:hlinkClick r:id="rId4"/>
              </a:rPr>
              <a:t>https://qualifications.pearson.com/en/qualifications/btec-tech-awards/health-and-social-care.html</a:t>
            </a:r>
            <a:r>
              <a:rPr lang="en-US" sz="1200">
                <a:latin typeface="Arial"/>
                <a:ea typeface="+mn-lt"/>
                <a:cs typeface="+mn-lt"/>
              </a:rPr>
              <a:t> </a:t>
            </a:r>
            <a:endParaRPr lang="en-US">
              <a:latin typeface="Arial"/>
            </a:endParaRPr>
          </a:p>
          <a:p>
            <a:pPr marL="0" indent="0">
              <a:lnSpc>
                <a:spcPct val="100000"/>
              </a:lnSpc>
              <a:buNone/>
            </a:pPr>
            <a:endParaRPr lang="en-GB" sz="1200">
              <a:latin typeface="+mj-lt"/>
            </a:endParaRPr>
          </a:p>
          <a:p>
            <a:pPr marL="0" lvl="0" indent="0" algn="l" rtl="0">
              <a:lnSpc>
                <a:spcPct val="100000"/>
              </a:lnSpc>
              <a:spcBef>
                <a:spcPts val="500"/>
              </a:spcBef>
              <a:spcAft>
                <a:spcPts val="0"/>
              </a:spcAft>
              <a:buNone/>
            </a:pPr>
            <a:r>
              <a:rPr lang="en-GB" sz="1200" b="1">
                <a:latin typeface="+mj-lt"/>
              </a:rPr>
              <a:t>Formative Assessment</a:t>
            </a:r>
            <a:endParaRPr sz="1200" b="1">
              <a:latin typeface="+mj-lt"/>
            </a:endParaRPr>
          </a:p>
          <a:p>
            <a:pPr marL="0" indent="0">
              <a:lnSpc>
                <a:spcPct val="100000"/>
              </a:lnSpc>
              <a:buNone/>
            </a:pPr>
            <a:r>
              <a:rPr lang="en-GB" sz="1000">
                <a:latin typeface="+mj-lt"/>
                <a:cs typeface="Arial"/>
              </a:rPr>
              <a:t>There is a range of different assessments that are used throughout the year.  There will be low stake assessment such as presentations, questioning and teacher led discussions.  There will be more rigorous ongoing assessment at the end of each topic, and this will include multiple choice questions, in-class written assessment and end of topic homework's involving questions which prepare for summative assessment.  Each task assessment will be given a grade linked to the BTEC Level 1 /2 grading criteria.</a:t>
            </a:r>
            <a:endParaRPr lang="en-GB"/>
          </a:p>
          <a:p>
            <a:pPr marL="0" lvl="0" indent="0" algn="l" rtl="0">
              <a:lnSpc>
                <a:spcPct val="100000"/>
              </a:lnSpc>
              <a:spcBef>
                <a:spcPts val="500"/>
              </a:spcBef>
              <a:spcAft>
                <a:spcPts val="0"/>
              </a:spcAft>
              <a:buNone/>
            </a:pPr>
            <a:r>
              <a:rPr lang="en-GB" sz="1200" b="1">
                <a:latin typeface="+mj-lt"/>
              </a:rPr>
              <a:t>Summative Assessment</a:t>
            </a:r>
            <a:endParaRPr sz="1200" b="1">
              <a:latin typeface="+mj-lt"/>
            </a:endParaRPr>
          </a:p>
          <a:p>
            <a:pPr marL="0" indent="0">
              <a:lnSpc>
                <a:spcPct val="100000"/>
              </a:lnSpc>
              <a:buNone/>
            </a:pPr>
            <a:r>
              <a:rPr lang="en-GB" sz="1000">
                <a:latin typeface="+mj-lt"/>
                <a:cs typeface="Arial"/>
              </a:rPr>
              <a:t>At the end of year 10 pupils will have completed a Peason Set Assignment which is a new task annually which requires pupils to submit a unit of study associated with PIES developmental stages, and lifestyle factors that can impact an individual's development. They will have to complete 4 different task focussing on activities of PIES characteristics, lifestyle factors, life events their impact and how individuals adapt to these events. This assignment will be submitted in either December or May.  They will receive a score out of 60.  It will contribute towards 30% of their overall grade</a:t>
            </a:r>
            <a:r>
              <a:rPr lang="en-GB" sz="1200">
                <a:latin typeface="+mj-lt"/>
                <a:cs typeface="Arial"/>
              </a:rPr>
              <a:t>. </a:t>
            </a:r>
            <a:endParaRPr lang="en-US" sz="1200">
              <a:latin typeface="+mj-lt"/>
              <a:cs typeface="Arial"/>
            </a:endParaRPr>
          </a:p>
          <a:p>
            <a:pPr marL="0" lvl="0" indent="0" algn="l" rtl="0">
              <a:lnSpc>
                <a:spcPct val="100000"/>
              </a:lnSpc>
              <a:spcBef>
                <a:spcPts val="500"/>
              </a:spcBef>
              <a:spcAft>
                <a:spcPts val="0"/>
              </a:spcAft>
              <a:buNone/>
            </a:pPr>
            <a:r>
              <a:rPr lang="en-GB" sz="1200" b="1">
                <a:latin typeface="+mj-lt"/>
              </a:rPr>
              <a:t>How can my child extend their learning?</a:t>
            </a:r>
            <a:endParaRPr lang="en-GB" sz="1200" b="1">
              <a:latin typeface="+mj-lt"/>
              <a:cs typeface="Arial"/>
            </a:endParaRPr>
          </a:p>
          <a:p>
            <a:pPr marL="0" indent="0">
              <a:lnSpc>
                <a:spcPct val="100000"/>
              </a:lnSpc>
              <a:buNone/>
            </a:pPr>
            <a:r>
              <a:rPr lang="en-GB" sz="1000">
                <a:latin typeface="Arial"/>
                <a:ea typeface="+mn-lt"/>
                <a:cs typeface="+mn-lt"/>
                <a:hlinkClick r:id="rId5"/>
              </a:rPr>
              <a:t>https://www.cqc.org.uk/</a:t>
            </a:r>
            <a:endParaRPr lang="en-GB" sz="1000">
              <a:latin typeface="Arial"/>
              <a:ea typeface="+mn-lt"/>
              <a:cs typeface="+mn-lt"/>
            </a:endParaRPr>
          </a:p>
          <a:p>
            <a:pPr marL="0" indent="0">
              <a:lnSpc>
                <a:spcPct val="100000"/>
              </a:lnSpc>
              <a:buNone/>
            </a:pPr>
            <a:r>
              <a:rPr lang="en-GB" sz="1000">
                <a:latin typeface="Arial"/>
                <a:ea typeface="+mn-lt"/>
                <a:cs typeface="+mn-lt"/>
                <a:hlinkClick r:id="rId6"/>
              </a:rPr>
              <a:t>https://www.hsj.co.uk/</a:t>
            </a:r>
            <a:r>
              <a:rPr lang="en-GB" sz="1000">
                <a:latin typeface="Arial"/>
                <a:ea typeface="+mn-lt"/>
                <a:cs typeface="+mn-lt"/>
              </a:rPr>
              <a:t> </a:t>
            </a:r>
          </a:p>
          <a:p>
            <a:pPr marL="0" indent="0">
              <a:lnSpc>
                <a:spcPct val="100000"/>
              </a:lnSpc>
              <a:buNone/>
            </a:pPr>
            <a:r>
              <a:rPr lang="en-GB" sz="1000">
                <a:latin typeface="Arial"/>
                <a:ea typeface="+mn-lt"/>
                <a:cs typeface="+mn-lt"/>
                <a:hlinkClick r:id="rId7"/>
              </a:rPr>
              <a:t>https://www.nhs.uk/</a:t>
            </a:r>
            <a:r>
              <a:rPr lang="en-GB" sz="1000">
                <a:latin typeface="Arial"/>
                <a:ea typeface="+mn-lt"/>
                <a:cs typeface="+mn-lt"/>
              </a:rPr>
              <a:t> </a:t>
            </a:r>
            <a:endParaRPr lang="en-GB" sz="1000">
              <a:latin typeface="Arial"/>
              <a:cs typeface="Arial"/>
            </a:endParaRPr>
          </a:p>
          <a:p>
            <a:pPr marL="0" indent="0">
              <a:lnSpc>
                <a:spcPct val="100000"/>
              </a:lnSpc>
              <a:buNone/>
            </a:pPr>
            <a:r>
              <a:rPr lang="en-GB" sz="1000">
                <a:latin typeface="Arial"/>
                <a:ea typeface="+mn-lt"/>
                <a:cs typeface="+mn-lt"/>
                <a:hlinkClick r:id="rId8"/>
              </a:rPr>
              <a:t>https://www.healthcareers.nhs.uk/explore-roles/explore-roles</a:t>
            </a:r>
            <a:r>
              <a:rPr lang="en-GB" sz="1000">
                <a:latin typeface="Arial"/>
                <a:ea typeface="+mn-lt"/>
                <a:cs typeface="+mn-lt"/>
              </a:rPr>
              <a:t> </a:t>
            </a:r>
            <a:endParaRPr lang="en-GB">
              <a:latin typeface="Arial"/>
            </a:endParaRPr>
          </a:p>
          <a:p>
            <a:pPr marL="0" indent="0">
              <a:lnSpc>
                <a:spcPct val="100000"/>
              </a:lnSpc>
              <a:buNone/>
            </a:pPr>
            <a:endParaRPr lang="en-GB" sz="1000">
              <a:cs typeface="Times New Roman"/>
            </a:endParaRPr>
          </a:p>
          <a:p>
            <a:pPr marL="0" indent="0">
              <a:lnSpc>
                <a:spcPct val="100000"/>
              </a:lnSpc>
              <a:buNone/>
            </a:pPr>
            <a:endParaRPr lang="en-GB" sz="1200">
              <a:cs typeface="Times New Roman"/>
            </a:endParaRPr>
          </a:p>
        </p:txBody>
      </p:sp>
    </p:spTree>
    <p:extLst>
      <p:ext uri="{BB962C8B-B14F-4D97-AF65-F5344CB8AC3E}">
        <p14:creationId xmlns:p14="http://schemas.microsoft.com/office/powerpoint/2010/main" val="3603485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10" name="Google Shape;110;p19"/>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History</a:t>
            </a:r>
            <a:endParaRPr/>
          </a:p>
        </p:txBody>
      </p:sp>
      <p:sp>
        <p:nvSpPr>
          <p:cNvPr id="109" name="Google Shape;109;p19"/>
          <p:cNvSpPr txBox="1">
            <a:spLocks noGrp="1"/>
          </p:cNvSpPr>
          <p:nvPr>
            <p:ph type="body" idx="1"/>
          </p:nvPr>
        </p:nvSpPr>
        <p:spPr>
          <a:prstGeom prst="rect">
            <a:avLst/>
          </a:prstGeom>
        </p:spPr>
        <p:txBody>
          <a:bodyPr spcFirstLastPara="1" wrap="square" lIns="48600" tIns="24300" rIns="48600" bIns="24300" anchor="t" anchorCtr="0">
            <a:normAutofit lnSpcReduction="10000"/>
          </a:bodyPr>
          <a:lstStyle/>
          <a:p>
            <a:pPr marL="0" lvl="0" indent="0" algn="l" rtl="0">
              <a:lnSpc>
                <a:spcPct val="100000"/>
              </a:lnSpc>
              <a:spcBef>
                <a:spcPts val="500"/>
              </a:spcBef>
              <a:spcAft>
                <a:spcPts val="0"/>
              </a:spcAft>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rPr>
              <a:t>History Curriculum KS4</a:t>
            </a:r>
            <a:r>
              <a:rPr lang="en-GB" sz="1200" dirty="0">
                <a:solidFill>
                  <a:srgbClr val="7030A0"/>
                </a:solidFill>
                <a:latin typeface="+mj-lt"/>
              </a:rPr>
              <a:t>-  </a:t>
            </a:r>
            <a:r>
              <a:rPr lang="en-GB" sz="1200" dirty="0">
                <a:latin typeface="+mj-lt"/>
              </a:rPr>
              <a:t>click this link to see our curriculum map. </a:t>
            </a:r>
            <a:endParaRPr lang="en-US" sz="1200" dirty="0">
              <a:latin typeface="+mj-lt"/>
              <a:cs typeface="Arial"/>
            </a:endParaRPr>
          </a:p>
          <a:p>
            <a:pPr marL="0" indent="0">
              <a:lnSpc>
                <a:spcPct val="100000"/>
              </a:lnSpc>
              <a:buNone/>
            </a:pPr>
            <a:endParaRPr lang="en-GB" sz="1200"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mj-lt"/>
              <a:cs typeface="Arial"/>
            </a:endParaRPr>
          </a:p>
          <a:p>
            <a:pPr marL="0" indent="0">
              <a:lnSpc>
                <a:spcPct val="100000"/>
              </a:lnSpc>
              <a:buNone/>
            </a:pPr>
            <a:r>
              <a:rPr lang="en-US" sz="1200" dirty="0">
                <a:latin typeface="+mj-lt"/>
                <a:cs typeface="Arial"/>
              </a:rPr>
              <a:t>We are following the EDEXCEL syllabus in History:</a:t>
            </a:r>
            <a:endParaRPr lang="en-US" sz="1200" b="1" dirty="0">
              <a:latin typeface="+mj-lt"/>
              <a:cs typeface="Arial"/>
            </a:endParaRPr>
          </a:p>
          <a:p>
            <a:pPr marL="0" indent="0">
              <a:lnSpc>
                <a:spcPct val="100000"/>
              </a:lnSpc>
              <a:buNone/>
            </a:pPr>
            <a:r>
              <a:rPr lang="en-US" sz="1200" dirty="0">
                <a:latin typeface="Arial"/>
                <a:ea typeface="+mn-lt"/>
                <a:cs typeface="+mn-lt"/>
                <a:hlinkClick r:id="rId4"/>
              </a:rPr>
              <a:t>Edexcel GCSE History (2016) | Pearson qualifications</a:t>
            </a:r>
            <a:endParaRPr lang="en-US" dirty="0">
              <a:latin typeface="Arial"/>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are assessed using low-stakes recall quizzes and recap activities in lessons.  Their understanding is regularly assessed through questioning and through written activities in lessons.  Pupils also have a more formal assessment (typically at the end of a unit of work) based on GCSE past paper exams.</a:t>
            </a:r>
          </a:p>
          <a:p>
            <a:pPr marL="0" indent="0">
              <a:lnSpc>
                <a:spcPct val="100000"/>
              </a:lnSpc>
              <a:buNone/>
            </a:pPr>
            <a:endParaRPr lang="en-GB" sz="1200" b="1" dirty="0">
              <a:latin typeface="+mj-lt"/>
            </a:endParaRPr>
          </a:p>
          <a:p>
            <a:pPr marL="0" indent="0">
              <a:lnSpc>
                <a:spcPct val="100000"/>
              </a:lnSpc>
              <a:buNone/>
            </a:pPr>
            <a:r>
              <a:rPr lang="en-GB" sz="1200" b="1" dirty="0">
                <a:latin typeface="+mj-lt"/>
              </a:rPr>
              <a:t>Summative Assessment</a:t>
            </a:r>
            <a:endParaRPr sz="1200" b="1" dirty="0">
              <a:latin typeface="+mj-lt"/>
              <a:cs typeface="Arial"/>
            </a:endParaRPr>
          </a:p>
          <a:p>
            <a:pPr marL="0" indent="0">
              <a:lnSpc>
                <a:spcPct val="100000"/>
              </a:lnSpc>
              <a:buNone/>
            </a:pPr>
            <a:r>
              <a:rPr lang="en-GB" sz="1200" dirty="0">
                <a:latin typeface="+mj-lt"/>
                <a:cs typeface="Arial"/>
              </a:rPr>
              <a:t>The Summer exam tested a range of historical skills and topics:</a:t>
            </a:r>
            <a:endParaRPr lang="en-GB" sz="1200" dirty="0">
              <a:latin typeface="+mj-lt"/>
            </a:endParaRPr>
          </a:p>
          <a:p>
            <a:pPr marL="171450" indent="-171450">
              <a:lnSpc>
                <a:spcPct val="100000"/>
              </a:lnSpc>
            </a:pPr>
            <a:r>
              <a:rPr lang="en-GB" sz="1200" dirty="0">
                <a:latin typeface="+mj-lt"/>
                <a:cs typeface="Arial"/>
              </a:rPr>
              <a:t>Anglo-Saxons: How far do you agree (argument)? 16 marks</a:t>
            </a:r>
          </a:p>
          <a:p>
            <a:pPr marL="171450" indent="-171450">
              <a:lnSpc>
                <a:spcPct val="100000"/>
              </a:lnSpc>
              <a:buClr>
                <a:srgbClr val="000000"/>
              </a:buClr>
            </a:pPr>
            <a:r>
              <a:rPr lang="en-GB" sz="1200" dirty="0">
                <a:latin typeface="+mj-lt"/>
                <a:cs typeface="Arial"/>
              </a:rPr>
              <a:t>Cold War: Explain the consequences of an event.  8 marks</a:t>
            </a:r>
          </a:p>
          <a:p>
            <a:pPr marL="171450" indent="-171450">
              <a:lnSpc>
                <a:spcPct val="100000"/>
              </a:lnSpc>
              <a:buClr>
                <a:srgbClr val="000000"/>
              </a:buClr>
            </a:pPr>
            <a:r>
              <a:rPr lang="en-GB" sz="1200" dirty="0">
                <a:latin typeface="+mj-lt"/>
                <a:cs typeface="Arial"/>
              </a:rPr>
              <a:t>Germany: Source utility question.  8 marks</a:t>
            </a: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b="1" dirty="0">
              <a:latin typeface="+mj-lt"/>
            </a:endParaRPr>
          </a:p>
          <a:p>
            <a:pPr marL="0" indent="0">
              <a:lnSpc>
                <a:spcPct val="100000"/>
              </a:lnSpc>
              <a:buNone/>
            </a:pPr>
            <a:r>
              <a:rPr lang="en-US" sz="1200" dirty="0">
                <a:latin typeface="Arial"/>
                <a:cs typeface="Times New Roman"/>
              </a:rPr>
              <a:t>Use the materials provided on Teams (typically all of our lessons for the unit can be found here).  In addition, use on-line platforms to boost subject knowledge:</a:t>
            </a:r>
          </a:p>
          <a:p>
            <a:pPr marL="0" indent="0">
              <a:lnSpc>
                <a:spcPct val="100000"/>
              </a:lnSpc>
              <a:buNone/>
            </a:pPr>
            <a:r>
              <a:rPr lang="en-US" sz="1200" dirty="0" err="1">
                <a:latin typeface="Arial"/>
                <a:ea typeface="+mn-lt"/>
                <a:cs typeface="+mn-lt"/>
                <a:hlinkClick r:id="rId5"/>
              </a:rPr>
              <a:t>GCSEPod</a:t>
            </a:r>
            <a:endParaRPr lang="en-US" sz="1200" dirty="0">
              <a:latin typeface="Arial"/>
              <a:ea typeface="+mn-lt"/>
              <a:cs typeface="+mn-lt"/>
            </a:endParaRPr>
          </a:p>
          <a:p>
            <a:pPr marL="0" indent="0">
              <a:lnSpc>
                <a:spcPct val="100000"/>
              </a:lnSpc>
              <a:buNone/>
            </a:pPr>
            <a:r>
              <a:rPr lang="en-US" sz="1200" dirty="0">
                <a:latin typeface="Arial"/>
                <a:ea typeface="+mn-lt"/>
                <a:cs typeface="+mn-lt"/>
                <a:hlinkClick r:id="rId6"/>
              </a:rPr>
              <a:t>GCSE History - Edexcel - BBC Bitesize</a:t>
            </a:r>
            <a:endParaRPr lang="en-US" dirty="0">
              <a:latin typeface="Arial"/>
            </a:endParaRPr>
          </a:p>
        </p:txBody>
      </p:sp>
    </p:spTree>
    <p:extLst>
      <p:ext uri="{BB962C8B-B14F-4D97-AF65-F5344CB8AC3E}">
        <p14:creationId xmlns:p14="http://schemas.microsoft.com/office/powerpoint/2010/main" val="204710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10"/>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Assessment principles</a:t>
            </a:r>
            <a:endParaRPr/>
          </a:p>
        </p:txBody>
      </p:sp>
      <p:sp>
        <p:nvSpPr>
          <p:cNvPr id="48" name="Google Shape;48;p10"/>
          <p:cNvSpPr txBox="1">
            <a:spLocks noGrp="1"/>
          </p:cNvSpPr>
          <p:nvPr>
            <p:ph type="body" idx="1"/>
          </p:nvPr>
        </p:nvSpPr>
        <p:spPr>
          <a:xfrm>
            <a:off x="667502" y="1066950"/>
            <a:ext cx="4507948" cy="6044400"/>
          </a:xfrm>
          <a:prstGeom prst="rect">
            <a:avLst/>
          </a:prstGeom>
        </p:spPr>
        <p:txBody>
          <a:bodyPr spcFirstLastPara="1" wrap="square" lIns="48600" tIns="24300" rIns="48600" bIns="24300" anchor="t" anchorCtr="0">
            <a:normAutofit/>
          </a:bodyPr>
          <a:lstStyle/>
          <a:p>
            <a:pPr marL="0" indent="0">
              <a:lnSpc>
                <a:spcPct val="100000"/>
              </a:lnSpc>
              <a:buNone/>
            </a:pPr>
            <a:r>
              <a:rPr lang="en-GB" sz="1200" dirty="0">
                <a:latin typeface="+mj-lt"/>
              </a:rPr>
              <a:t>Every subject specific curriculum is a planned progression model with knowledge built in depth and complexity lesson by lesson, topic by topic and year by year. </a:t>
            </a:r>
            <a:endParaRPr dirty="0">
              <a:latin typeface="+mj-lt"/>
            </a:endParaRPr>
          </a:p>
          <a:p>
            <a:pPr marL="0" lvl="0" indent="0" algn="l" rtl="0">
              <a:lnSpc>
                <a:spcPct val="100000"/>
              </a:lnSpc>
              <a:spcBef>
                <a:spcPts val="500"/>
              </a:spcBef>
              <a:spcAft>
                <a:spcPts val="0"/>
              </a:spcAft>
              <a:buNone/>
            </a:pPr>
            <a:r>
              <a:rPr lang="en-GB" sz="1200" dirty="0">
                <a:latin typeface="+mj-lt"/>
              </a:rPr>
              <a:t>Our assessment principles:</a:t>
            </a:r>
            <a:endParaRPr sz="1200" dirty="0">
              <a:latin typeface="+mj-lt"/>
            </a:endParaRPr>
          </a:p>
          <a:p>
            <a:pPr marL="0" lvl="0" indent="0" algn="l" rtl="0">
              <a:lnSpc>
                <a:spcPct val="100000"/>
              </a:lnSpc>
              <a:spcBef>
                <a:spcPts val="500"/>
              </a:spcBef>
              <a:spcAft>
                <a:spcPts val="0"/>
              </a:spcAft>
              <a:buNone/>
            </a:pPr>
            <a:endParaRPr dirty="0">
              <a:latin typeface="+mj-lt"/>
            </a:endParaRPr>
          </a:p>
          <a:p>
            <a:pPr>
              <a:lnSpc>
                <a:spcPct val="100000"/>
              </a:lnSpc>
            </a:pPr>
            <a:r>
              <a:rPr lang="en-GB" sz="1200" dirty="0">
                <a:latin typeface="+mj-lt"/>
              </a:rPr>
              <a:t>All summative assessments are knowledge focused and test an accumulation of knowledge learnt throughout the year. </a:t>
            </a:r>
            <a:endParaRPr lang="en-GB" sz="1200" dirty="0">
              <a:latin typeface="+mj-lt"/>
              <a:cs typeface="Arial"/>
            </a:endParaRPr>
          </a:p>
          <a:p>
            <a:pPr indent="0">
              <a:lnSpc>
                <a:spcPct val="100000"/>
              </a:lnSpc>
              <a:buNone/>
            </a:pPr>
            <a:r>
              <a:rPr lang="en-GB" sz="1100" i="1" dirty="0">
                <a:solidFill>
                  <a:srgbClr val="7030A0"/>
                </a:solidFill>
                <a:latin typeface="+mj-lt"/>
              </a:rPr>
              <a:t>Content taught in Year 10 will be linked to the exam board specification and assessed at the end of Year 10. </a:t>
            </a:r>
          </a:p>
          <a:p>
            <a:pPr indent="0">
              <a:lnSpc>
                <a:spcPct val="100000"/>
              </a:lnSpc>
              <a:buNone/>
            </a:pPr>
            <a:r>
              <a:rPr lang="en-GB" sz="1100" i="1" dirty="0">
                <a:solidFill>
                  <a:srgbClr val="7030A0"/>
                </a:solidFill>
                <a:latin typeface="+mj-lt"/>
              </a:rPr>
              <a:t>Content taught at KS3 will also be tested in Year 10.</a:t>
            </a:r>
            <a:endParaRPr sz="1100" i="1" dirty="0">
              <a:solidFill>
                <a:srgbClr val="7030A0"/>
              </a:solidFill>
              <a:latin typeface="+mj-lt"/>
              <a:cs typeface="Arial"/>
            </a:endParaRPr>
          </a:p>
          <a:p>
            <a:pPr>
              <a:lnSpc>
                <a:spcPct val="100000"/>
              </a:lnSpc>
            </a:pPr>
            <a:r>
              <a:rPr lang="en-GB" sz="1200" dirty="0">
                <a:latin typeface="+mj-lt"/>
              </a:rPr>
              <a:t>All summative assessments are set centrally by the subject leader and are substantial in size and rigour</a:t>
            </a:r>
            <a:endParaRPr sz="1200" dirty="0">
              <a:latin typeface="+mj-lt"/>
            </a:endParaRPr>
          </a:p>
          <a:p>
            <a:pPr indent="0">
              <a:lnSpc>
                <a:spcPct val="100000"/>
              </a:lnSpc>
              <a:buNone/>
            </a:pPr>
            <a:r>
              <a:rPr lang="en-GB" sz="1100" i="1" dirty="0">
                <a:solidFill>
                  <a:srgbClr val="7030A0"/>
                </a:solidFill>
                <a:latin typeface="+mj-lt"/>
              </a:rPr>
              <a:t>Each test will be between 50mins – 1hr 45mins</a:t>
            </a:r>
            <a:endParaRPr sz="1100" i="1" dirty="0">
              <a:solidFill>
                <a:srgbClr val="7030A0"/>
              </a:solidFill>
              <a:latin typeface="+mj-lt"/>
            </a:endParaRPr>
          </a:p>
          <a:p>
            <a:pPr>
              <a:lnSpc>
                <a:spcPct val="100000"/>
              </a:lnSpc>
            </a:pPr>
            <a:r>
              <a:rPr lang="en-GB" sz="1200" dirty="0">
                <a:latin typeface="+mj-lt"/>
              </a:rPr>
              <a:t>There will be two summative assessments per subject per year, mid-year and the end of year.</a:t>
            </a:r>
            <a:endParaRPr sz="1200" dirty="0">
              <a:latin typeface="+mj-lt"/>
            </a:endParaRPr>
          </a:p>
          <a:p>
            <a:pPr indent="0">
              <a:lnSpc>
                <a:spcPct val="100000"/>
              </a:lnSpc>
              <a:buNone/>
            </a:pPr>
            <a:r>
              <a:rPr lang="en-GB" sz="1100" i="1" dirty="0">
                <a:solidFill>
                  <a:srgbClr val="7030A0"/>
                </a:solidFill>
                <a:latin typeface="+mj-lt"/>
              </a:rPr>
              <a:t>Pupils will be given two weeks-notice in advance of each assessment</a:t>
            </a:r>
            <a:endParaRPr sz="1100" i="1" dirty="0">
              <a:solidFill>
                <a:srgbClr val="7030A0"/>
              </a:solidFill>
              <a:latin typeface="+mj-lt"/>
            </a:endParaRPr>
          </a:p>
          <a:p>
            <a:pPr indent="0">
              <a:lnSpc>
                <a:spcPct val="100000"/>
              </a:lnSpc>
              <a:buNone/>
            </a:pPr>
            <a:r>
              <a:rPr lang="en-GB" sz="1100" i="1" dirty="0">
                <a:solidFill>
                  <a:srgbClr val="7030A0"/>
                </a:solidFill>
                <a:latin typeface="+mj-lt"/>
              </a:rPr>
              <a:t>Pupils will receive a revision list and links to the content being assessed – this will also link to the exam board specification.</a:t>
            </a:r>
            <a:endParaRPr sz="1100" i="1" dirty="0">
              <a:solidFill>
                <a:srgbClr val="7030A0"/>
              </a:solidFill>
              <a:latin typeface="+mj-lt"/>
            </a:endParaRPr>
          </a:p>
          <a:p>
            <a:pPr>
              <a:lnSpc>
                <a:spcPct val="100000"/>
              </a:lnSpc>
            </a:pPr>
            <a:r>
              <a:rPr lang="en-GB" sz="1200" dirty="0">
                <a:latin typeface="+mj-lt"/>
              </a:rPr>
              <a:t>Each assessment will use a variety of question types as directed by the exam board specification.  </a:t>
            </a:r>
            <a:endParaRPr dirty="0">
              <a:latin typeface="+mj-lt"/>
            </a:endParaRPr>
          </a:p>
          <a:p>
            <a:pPr indent="0">
              <a:lnSpc>
                <a:spcPct val="100000"/>
              </a:lnSpc>
              <a:buNone/>
            </a:pPr>
            <a:r>
              <a:rPr lang="en-GB" sz="1100" i="1" dirty="0">
                <a:solidFill>
                  <a:srgbClr val="7030A0"/>
                </a:solidFill>
                <a:latin typeface="+mj-lt"/>
              </a:rPr>
              <a:t>Examples could include multiple choice, short and extended answers and the creation of a piece of work e.g., musical composition, painting or food dish. </a:t>
            </a:r>
            <a:endParaRPr i="1" dirty="0">
              <a:solidFill>
                <a:srgbClr val="7030A0"/>
              </a:solidFill>
              <a:latin typeface="+mj-lt"/>
            </a:endParaRPr>
          </a:p>
          <a:p>
            <a:pPr marL="457200" lvl="0" indent="0" algn="l" rtl="0">
              <a:lnSpc>
                <a:spcPct val="100000"/>
              </a:lnSpc>
              <a:spcBef>
                <a:spcPts val="500"/>
              </a:spcBef>
              <a:spcAft>
                <a:spcPts val="0"/>
              </a:spcAft>
              <a:buNone/>
            </a:pPr>
            <a:endParaRPr i="1" dirty="0">
              <a:solidFill>
                <a:srgbClr val="015AAB"/>
              </a:solidFill>
            </a:endParaRPr>
          </a:p>
        </p:txBody>
      </p:sp>
    </p:spTree>
    <p:extLst>
      <p:ext uri="{BB962C8B-B14F-4D97-AF65-F5344CB8AC3E}">
        <p14:creationId xmlns:p14="http://schemas.microsoft.com/office/powerpoint/2010/main" val="3471587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667502" y="85121"/>
            <a:ext cx="4585163" cy="789300"/>
          </a:xfrm>
          <a:prstGeom prst="rect">
            <a:avLst/>
          </a:prstGeom>
        </p:spPr>
        <p:txBody>
          <a:bodyPr spcFirstLastPara="1" wrap="square" lIns="48600" tIns="24300" rIns="48600" bIns="24300" anchor="ctr" anchorCtr="0">
            <a:normAutofit/>
          </a:bodyPr>
          <a:lstStyle/>
          <a:p>
            <a:r>
              <a:rPr lang="en-GB">
                <a:cs typeface="Arial"/>
              </a:rPr>
              <a:t>ICT</a:t>
            </a:r>
            <a:endParaRPr lang="en-US"/>
          </a:p>
        </p:txBody>
      </p:sp>
      <p:sp>
        <p:nvSpPr>
          <p:cNvPr id="128" name="Google Shape;128;p22"/>
          <p:cNvSpPr txBox="1">
            <a:spLocks noGrp="1"/>
          </p:cNvSpPr>
          <p:nvPr>
            <p:ph type="body" idx="1"/>
          </p:nvPr>
        </p:nvSpPr>
        <p:spPr>
          <a:xfrm>
            <a:off x="667511" y="773144"/>
            <a:ext cx="4585163" cy="6172405"/>
          </a:xfrm>
          <a:prstGeom prst="rect">
            <a:avLst/>
          </a:prstGeom>
        </p:spPr>
        <p:txBody>
          <a:bodyPr spcFirstLastPara="1" vert="horz" wrap="square" lIns="48600" tIns="24300" rIns="48600" bIns="24300" rtlCol="0" anchor="t" anchorCtr="0">
            <a:noAutofit/>
          </a:bodyPr>
          <a:lstStyle/>
          <a:p>
            <a:pPr marL="0" indent="0">
              <a:lnSpc>
                <a:spcPct val="100000"/>
              </a:lnSpc>
              <a:buNone/>
            </a:pPr>
            <a:r>
              <a:rPr lang="en-GB" sz="1200" b="1" dirty="0">
                <a:latin typeface="+mj-lt"/>
              </a:rPr>
              <a:t>Year 10 Curriculum</a:t>
            </a:r>
            <a:endParaRPr lang="en-GB" sz="1200" dirty="0">
              <a:latin typeface="+mj-lt"/>
              <a:cs typeface="Arial"/>
            </a:endParaRPr>
          </a:p>
          <a:p>
            <a:pPr marL="0" indent="0">
              <a:lnSpc>
                <a:spcPct val="100000"/>
              </a:lnSpc>
              <a:buNone/>
            </a:pPr>
            <a:r>
              <a:rPr lang="en-GB" sz="1200" dirty="0">
                <a:solidFill>
                  <a:srgbClr val="7030A0"/>
                </a:solidFill>
                <a:latin typeface="+mj-lt"/>
                <a:hlinkClick r:id="rId3">
                  <a:extLst>
                    <a:ext uri="{A12FA001-AC4F-418D-AE19-62706E023703}">
                      <ahyp:hlinkClr xmlns:ahyp="http://schemas.microsoft.com/office/drawing/2018/hyperlinkcolor" val="tx"/>
                    </a:ext>
                  </a:extLst>
                </a:hlinkClick>
              </a:rPr>
              <a:t>Curriculum KS4</a:t>
            </a:r>
            <a:r>
              <a:rPr lang="en-GB" sz="1200"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Arial"/>
              <a:cs typeface="Times New Roman"/>
            </a:endParaRPr>
          </a:p>
          <a:p>
            <a:pPr marL="0" indent="0">
              <a:lnSpc>
                <a:spcPct val="100000"/>
              </a:lnSpc>
              <a:buNone/>
            </a:pPr>
            <a:r>
              <a:rPr lang="en-GB" sz="1200" dirty="0">
                <a:latin typeface="+mj-lt"/>
                <a:cs typeface="Arial"/>
                <a:hlinkClick r:id="rId4"/>
              </a:rPr>
              <a:t>Level 1/2 Vocational Award ICT (Technical Award)</a:t>
            </a:r>
            <a:r>
              <a:rPr lang="en-GB" sz="1200" dirty="0">
                <a:latin typeface="+mj-lt"/>
                <a:cs typeface="Arial"/>
              </a:rPr>
              <a:t> - click this link to see the exam board Specification. </a:t>
            </a:r>
          </a:p>
          <a:p>
            <a:pPr marL="0" indent="0">
              <a:lnSpc>
                <a:spcPct val="100000"/>
              </a:lnSpc>
              <a:buNone/>
            </a:pPr>
            <a:endParaRPr lang="en-GB" sz="1200" dirty="0">
              <a:latin typeface="+mj-lt"/>
              <a:cs typeface="Arial"/>
            </a:endParaRPr>
          </a:p>
          <a:p>
            <a:pPr marL="0" indent="0">
              <a:lnSpc>
                <a:spcPct val="100000"/>
              </a:lnSpc>
              <a:buNone/>
            </a:pPr>
            <a:r>
              <a:rPr lang="en-GB" sz="1200" b="1" dirty="0">
                <a:latin typeface="+mj-lt"/>
              </a:rPr>
              <a:t>Formative Assessment</a:t>
            </a:r>
            <a:endParaRPr lang="en-GB" sz="1200" b="1" dirty="0">
              <a:latin typeface="+mj-lt"/>
              <a:cs typeface="Arial"/>
            </a:endParaRPr>
          </a:p>
          <a:p>
            <a:pPr marL="0" indent="0">
              <a:lnSpc>
                <a:spcPct val="100000"/>
              </a:lnSpc>
              <a:buNone/>
            </a:pPr>
            <a:r>
              <a:rPr lang="en-GB" sz="1200" dirty="0">
                <a:latin typeface="+mj-lt"/>
              </a:rPr>
              <a:t>Pupils are assessed using a combination of low-stakes quizzes, teacher-led practical activities, homework and pupil-led personal response activities for each project. Their understanding is regularly assessed through questioning and written activities in lessons. Verbal feedback is given regularly to allow pupils to improve their progress.</a:t>
            </a:r>
          </a:p>
          <a:p>
            <a:pPr marL="0" indent="0">
              <a:lnSpc>
                <a:spcPct val="100000"/>
              </a:lnSpc>
              <a:buNone/>
            </a:pPr>
            <a:endParaRPr lang="en-GB" sz="1200" dirty="0">
              <a:latin typeface="+mj-lt"/>
              <a:cs typeface="Arial"/>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cs typeface="Arial"/>
            </a:endParaRPr>
          </a:p>
          <a:p>
            <a:pPr marL="0" indent="0">
              <a:buClr>
                <a:srgbClr val="000000"/>
              </a:buClr>
              <a:buNone/>
            </a:pPr>
            <a:r>
              <a:rPr lang="en-GB" sz="1200" dirty="0">
                <a:latin typeface="+mj-lt"/>
              </a:rPr>
              <a:t>During Year 10 pupils will submit their Unit 2 controlled assessment. This grade is sent to the exam board for moderation and will count towards 60% of their overall grade at the end of Year 11. </a:t>
            </a:r>
          </a:p>
          <a:p>
            <a:pPr marL="0" indent="0">
              <a:buNone/>
            </a:pPr>
            <a:endParaRPr lang="en-GB" sz="1200" i="1"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lang="en-GB" sz="1200" b="1" dirty="0">
              <a:latin typeface="+mj-lt"/>
              <a:cs typeface="Arial"/>
            </a:endParaRPr>
          </a:p>
          <a:p>
            <a:pPr marL="0" indent="0">
              <a:lnSpc>
                <a:spcPct val="100000"/>
              </a:lnSpc>
              <a:buNone/>
            </a:pPr>
            <a:r>
              <a:rPr lang="en-GB" sz="1200" u="sng" dirty="0">
                <a:solidFill>
                  <a:srgbClr val="7030A0"/>
                </a:solidFill>
                <a:latin typeface="+mj-lt"/>
                <a:cs typeface="Arial"/>
                <a:hlinkClick r:id="rId5"/>
              </a:rPr>
              <a:t>GCSE POD</a:t>
            </a:r>
            <a:endParaRPr lang="en-US" sz="1200" dirty="0">
              <a:solidFill>
                <a:srgbClr val="000000"/>
              </a:solidFill>
              <a:latin typeface="Arial"/>
              <a:cs typeface="Calibri"/>
            </a:endParaRPr>
          </a:p>
          <a:p>
            <a:pPr marL="0" indent="0">
              <a:lnSpc>
                <a:spcPct val="100000"/>
              </a:lnSpc>
              <a:buNone/>
            </a:pPr>
            <a:r>
              <a:rPr lang="en-GB" sz="1200" u="sng" dirty="0">
                <a:solidFill>
                  <a:srgbClr val="7030A0"/>
                </a:solidFill>
                <a:latin typeface="+mj-lt"/>
                <a:cs typeface="Arial"/>
                <a:hlinkClick r:id="rId6"/>
              </a:rPr>
              <a:t>BBC Bitesize</a:t>
            </a:r>
            <a:r>
              <a:rPr lang="en-GB" sz="1200" u="sng" dirty="0">
                <a:solidFill>
                  <a:srgbClr val="7030A0"/>
                </a:solidFill>
                <a:latin typeface="+mj-lt"/>
                <a:cs typeface="Arial"/>
              </a:rPr>
              <a:t> </a:t>
            </a:r>
            <a:endParaRPr lang="en-GB" sz="1200" dirty="0">
              <a:solidFill>
                <a:srgbClr val="000000"/>
              </a:solidFill>
              <a:latin typeface="Arial"/>
              <a:cs typeface="Arial"/>
            </a:endParaRPr>
          </a:p>
          <a:p>
            <a:pPr marL="0" indent="0">
              <a:lnSpc>
                <a:spcPct val="100000"/>
              </a:lnSpc>
              <a:buNone/>
            </a:pPr>
            <a:r>
              <a:rPr lang="en-US" sz="1200" dirty="0">
                <a:latin typeface="+mj-lt"/>
              </a:rPr>
              <a:t>Level 1/2 Vocational Award ICT Unit 1 Course Companion </a:t>
            </a:r>
            <a:r>
              <a:rPr lang="en-US" sz="1200" i="1" dirty="0">
                <a:latin typeface="+mj-lt"/>
              </a:rPr>
              <a:t>– Textbook available to hire from school.</a:t>
            </a:r>
            <a:endParaRPr lang="en-GB" sz="1200" i="1" dirty="0">
              <a:latin typeface="+mj-lt"/>
              <a:cs typeface="Arial"/>
            </a:endParaRPr>
          </a:p>
        </p:txBody>
      </p:sp>
    </p:spTree>
    <p:extLst>
      <p:ext uri="{BB962C8B-B14F-4D97-AF65-F5344CB8AC3E}">
        <p14:creationId xmlns:p14="http://schemas.microsoft.com/office/powerpoint/2010/main" val="622197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Music</a:t>
            </a:r>
            <a:endParaRPr/>
          </a:p>
        </p:txBody>
      </p:sp>
      <p:sp>
        <p:nvSpPr>
          <p:cNvPr id="122" name="Google Shape;122;p21"/>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10 Curriculum</a:t>
            </a:r>
            <a:endParaRPr lang="en-US" sz="1200" dirty="0">
              <a:latin typeface="+mj-lt"/>
              <a:cs typeface="Arial" panose="020B0604020202020204"/>
            </a:endParaRPr>
          </a:p>
          <a:p>
            <a:pPr marL="0" indent="0">
              <a:lnSpc>
                <a:spcPct val="100000"/>
              </a:lnSpc>
              <a:buNone/>
            </a:pPr>
            <a:r>
              <a:rPr lang="en-GB" sz="1200" dirty="0">
                <a:solidFill>
                  <a:srgbClr val="7030A0"/>
                </a:solidFill>
                <a:latin typeface="+mj-lt"/>
                <a:hlinkClick r:id="rId3"/>
              </a:rPr>
              <a:t>Music Curriculum  KS4</a:t>
            </a:r>
            <a:r>
              <a:rPr lang="en-GB" sz="1200" dirty="0">
                <a:solidFill>
                  <a:srgbClr val="7030A0"/>
                </a:solidFill>
                <a:latin typeface="+mj-lt"/>
              </a:rPr>
              <a:t> - </a:t>
            </a:r>
            <a:r>
              <a:rPr lang="en-GB" sz="1200" dirty="0">
                <a:latin typeface="+mj-lt"/>
              </a:rPr>
              <a:t>click this link to see our curriculum map. </a:t>
            </a:r>
            <a:endParaRPr lang="en-GB" sz="1200" dirty="0">
              <a:latin typeface="+mj-lt"/>
              <a:cs typeface="Arial"/>
            </a:endParaRPr>
          </a:p>
          <a:p>
            <a:pPr marL="0" indent="0">
              <a:lnSpc>
                <a:spcPct val="100000"/>
              </a:lnSpc>
              <a:buNone/>
            </a:pPr>
            <a:endParaRPr lang="en-US" sz="1200" b="1" dirty="0">
              <a:latin typeface="+mj-lt"/>
              <a:cs typeface="Arial"/>
            </a:endParaRPr>
          </a:p>
          <a:p>
            <a:pPr marL="0" indent="0">
              <a:lnSpc>
                <a:spcPct val="100000"/>
              </a:lnSpc>
              <a:buNone/>
            </a:pPr>
            <a:r>
              <a:rPr lang="en-US" sz="1200" b="1" dirty="0">
                <a:latin typeface="+mj-lt"/>
                <a:cs typeface="Arial"/>
              </a:rPr>
              <a:t>Exam Board and link</a:t>
            </a:r>
            <a:endParaRPr lang="en-GB" sz="1200" dirty="0">
              <a:latin typeface="+mj-lt"/>
              <a:cs typeface="Arial"/>
            </a:endParaRPr>
          </a:p>
          <a:p>
            <a:pPr marL="0" indent="0">
              <a:lnSpc>
                <a:spcPct val="100000"/>
              </a:lnSpc>
              <a:buNone/>
            </a:pPr>
            <a:r>
              <a:rPr lang="en-GB" sz="1200" dirty="0">
                <a:latin typeface="Arial"/>
                <a:ea typeface="+mn-lt"/>
                <a:cs typeface="+mn-lt"/>
                <a:hlinkClick r:id="rId4"/>
              </a:rPr>
              <a:t>BTEC Tech Award Level 1/2 in Music Practice</a:t>
            </a:r>
            <a:r>
              <a:rPr lang="en-GB" sz="1000" dirty="0">
                <a:ea typeface="+mn-lt"/>
                <a:cs typeface="+mn-lt"/>
              </a:rPr>
              <a:t> </a:t>
            </a:r>
            <a:r>
              <a:rPr lang="en-GB" sz="1000" dirty="0">
                <a:latin typeface="+mj-lt"/>
                <a:cs typeface="Arial"/>
              </a:rPr>
              <a:t>- click this link to see the exam board Specification. </a:t>
            </a:r>
            <a:endParaRPr lang="en-US" sz="1200" dirty="0">
              <a:cs typeface="Times New Roman"/>
            </a:endParaRPr>
          </a:p>
          <a:p>
            <a:pPr marL="0" indent="0">
              <a:lnSpc>
                <a:spcPct val="100000"/>
              </a:lnSpc>
              <a:buNone/>
            </a:pPr>
            <a:endParaRPr lang="en-GB" sz="1200" dirty="0">
              <a:latin typeface="+mj-lt"/>
            </a:endParaRPr>
          </a:p>
          <a:p>
            <a:pPr marL="0" indent="0">
              <a:lnSpc>
                <a:spcPct val="100000"/>
              </a:lnSpc>
              <a:buNone/>
            </a:pPr>
            <a:r>
              <a:rPr lang="en-GB" sz="1200" b="1" dirty="0">
                <a:latin typeface="+mj-lt"/>
              </a:rPr>
              <a:t>Formative Assessment</a:t>
            </a:r>
            <a:endParaRPr lang="en-US" sz="1200" dirty="0">
              <a:latin typeface="+mj-lt"/>
            </a:endParaRPr>
          </a:p>
          <a:p>
            <a:pPr marL="0" indent="0">
              <a:lnSpc>
                <a:spcPct val="100000"/>
              </a:lnSpc>
              <a:spcBef>
                <a:spcPts val="0"/>
              </a:spcBef>
              <a:buNone/>
            </a:pPr>
            <a:r>
              <a:rPr lang="en-GB" sz="1100" dirty="0">
                <a:latin typeface="+mj-lt"/>
              </a:rPr>
              <a:t>A variety of formative assessments are used throughout the year including teacher, self and peer assessment. Assessment is used in Music to assist pupils in improving their outcomes and in knowing where their individual strengths lie. Work is assessed and monitored throughout the year using a variety of activities: call and response, closed and open questioning, verbal feedback, recall quizzes and performances. Verbal feedback (individual and group) is given regularly to allow pupils to improve their progress. Pupils are encouraged to perform regularly both formally and informally.</a:t>
            </a:r>
            <a:endParaRPr lang="en-US" sz="1100" dirty="0">
              <a:latin typeface="+mj-lt"/>
            </a:endParaRPr>
          </a:p>
          <a:p>
            <a:pPr marL="0" indent="0">
              <a:lnSpc>
                <a:spcPct val="100000"/>
              </a:lnSpc>
              <a:buNone/>
            </a:pPr>
            <a:endParaRPr lang="en-US" sz="1200" dirty="0">
              <a:latin typeface="+mj-lt"/>
            </a:endParaRPr>
          </a:p>
          <a:p>
            <a:pPr marL="0" indent="0">
              <a:lnSpc>
                <a:spcPct val="100000"/>
              </a:lnSpc>
              <a:buNone/>
            </a:pPr>
            <a:r>
              <a:rPr lang="en-GB" sz="1200" b="1" dirty="0">
                <a:latin typeface="+mj-lt"/>
              </a:rPr>
              <a:t>Summative Assessment</a:t>
            </a:r>
            <a:endParaRPr lang="en-US" sz="1200" dirty="0">
              <a:latin typeface="+mj-lt"/>
            </a:endParaRPr>
          </a:p>
          <a:p>
            <a:pPr marL="0" indent="0">
              <a:lnSpc>
                <a:spcPct val="100000"/>
              </a:lnSpc>
              <a:spcBef>
                <a:spcPts val="0"/>
              </a:spcBef>
              <a:buNone/>
            </a:pPr>
            <a:r>
              <a:rPr lang="en-GB" sz="1100" dirty="0">
                <a:latin typeface="+mj-lt"/>
              </a:rPr>
              <a:t>During Year 10 pupils will submit their Unit 1 &amp; 2 controlled assessments. This grade and work will been sent to the exam board for moderation and will count towards 60% of their overall grade at the end of Year 11. </a:t>
            </a:r>
            <a:endParaRPr lang="en-GB" sz="1100" dirty="0"/>
          </a:p>
          <a:p>
            <a:pPr marL="0" indent="0">
              <a:lnSpc>
                <a:spcPct val="100000"/>
              </a:lnSpc>
              <a:buNone/>
            </a:pPr>
            <a:endParaRPr lang="en-GB" sz="1200" dirty="0">
              <a:latin typeface="+mj-lt"/>
            </a:endParaRPr>
          </a:p>
          <a:p>
            <a:pPr marL="0" lvl="0" indent="0" algn="l">
              <a:lnSpc>
                <a:spcPct val="100000"/>
              </a:lnSpc>
              <a:spcBef>
                <a:spcPts val="500"/>
              </a:spcBef>
              <a:spcAft>
                <a:spcPts val="0"/>
              </a:spcAft>
              <a:buNone/>
            </a:pPr>
            <a:r>
              <a:rPr lang="en-GB" sz="1200" b="1" dirty="0">
                <a:latin typeface="+mj-lt"/>
              </a:rPr>
              <a:t>How can my child extend their learning?</a:t>
            </a:r>
            <a:endParaRPr lang="en-US" sz="1200" dirty="0">
              <a:latin typeface="+mj-lt"/>
              <a:cs typeface="Arial"/>
            </a:endParaRPr>
          </a:p>
          <a:p>
            <a:pPr marL="0" indent="0">
              <a:lnSpc>
                <a:spcPct val="100000"/>
              </a:lnSpc>
              <a:buNone/>
            </a:pPr>
            <a:r>
              <a:rPr lang="en-GB" sz="1200" u="sng" dirty="0">
                <a:solidFill>
                  <a:srgbClr val="7030A0"/>
                </a:solidFill>
                <a:latin typeface="+mj-lt"/>
                <a:hlinkClick r:id="rId5">
                  <a:extLst>
                    <a:ext uri="{A12FA001-AC4F-418D-AE19-62706E023703}">
                      <ahyp:hlinkClr xmlns:ahyp="http://schemas.microsoft.com/office/drawing/2018/hyperlinkcolor" val="tx"/>
                    </a:ext>
                  </a:extLst>
                </a:hlinkClick>
              </a:rPr>
              <a:t>Music Theory Exercises</a:t>
            </a:r>
            <a:endParaRPr lang="en-US" sz="1200" dirty="0">
              <a:solidFill>
                <a:srgbClr val="7030A0"/>
              </a:solidFill>
              <a:latin typeface="+mj-lt"/>
              <a:hlinkClick r:id="rId5">
                <a:extLst>
                  <a:ext uri="{A12FA001-AC4F-418D-AE19-62706E023703}">
                    <ahyp:hlinkClr xmlns:ahyp="http://schemas.microsoft.com/office/drawing/2018/hyperlinkcolor" val="tx"/>
                  </a:ext>
                </a:extLst>
              </a:hlinkClick>
            </a:endParaRPr>
          </a:p>
          <a:p>
            <a:pPr marL="0" indent="0">
              <a:lnSpc>
                <a:spcPct val="100000"/>
              </a:lnSpc>
              <a:buNone/>
            </a:pPr>
            <a:r>
              <a:rPr lang="en-GB" sz="1200" u="sng" dirty="0">
                <a:solidFill>
                  <a:srgbClr val="7030A0"/>
                </a:solidFill>
                <a:latin typeface="+mj-lt"/>
                <a:hlinkClick r:id="rId6">
                  <a:extLst>
                    <a:ext uri="{A12FA001-AC4F-418D-AE19-62706E023703}">
                      <ahyp:hlinkClr xmlns:ahyp="http://schemas.microsoft.com/office/drawing/2018/hyperlinkcolor" val="tx"/>
                    </a:ext>
                  </a:extLst>
                </a:hlinkClick>
              </a:rPr>
              <a:t>BBC Bitesize Music</a:t>
            </a:r>
            <a:endParaRPr lang="en-US" sz="1200" dirty="0">
              <a:solidFill>
                <a:srgbClr val="7030A0"/>
              </a:solidFill>
              <a:latin typeface="+mj-lt"/>
            </a:endParaRPr>
          </a:p>
          <a:p>
            <a:pPr marL="0" lvl="0" indent="0" algn="l">
              <a:lnSpc>
                <a:spcPct val="100000"/>
              </a:lnSpc>
              <a:spcBef>
                <a:spcPts val="500"/>
              </a:spcBef>
              <a:spcAft>
                <a:spcPts val="0"/>
              </a:spcAft>
              <a:buNone/>
            </a:pPr>
            <a:r>
              <a:rPr lang="en-GB" sz="1200" u="sng" dirty="0">
                <a:solidFill>
                  <a:srgbClr val="7030A0"/>
                </a:solidFill>
                <a:latin typeface="Arial"/>
                <a:cs typeface="Arial"/>
                <a:hlinkClick r:id="rId7"/>
              </a:rPr>
              <a:t>musicca.com</a:t>
            </a:r>
            <a:endParaRPr lang="en-GB" dirty="0"/>
          </a:p>
          <a:p>
            <a:pPr marL="0" lvl="0" indent="0" algn="l" rtl="0">
              <a:lnSpc>
                <a:spcPct val="100000"/>
              </a:lnSpc>
              <a:spcBef>
                <a:spcPts val="500"/>
              </a:spcBef>
              <a:spcAft>
                <a:spcPts val="0"/>
              </a:spcAft>
              <a:buNone/>
            </a:pPr>
            <a:endParaRPr lang="en-GB" dirty="0">
              <a:cs typeface="Times New Roman" panose="02020603050405020304"/>
            </a:endParaRPr>
          </a:p>
          <a:p>
            <a:pPr marL="0" indent="0">
              <a:lnSpc>
                <a:spcPct val="100000"/>
              </a:lnSpc>
              <a:buNone/>
            </a:pPr>
            <a:endParaRPr lang="en-US" dirty="0">
              <a:cs typeface="Times New Roman" panose="02020603050405020304"/>
            </a:endParaRPr>
          </a:p>
        </p:txBody>
      </p:sp>
    </p:spTree>
    <p:extLst>
      <p:ext uri="{BB962C8B-B14F-4D97-AF65-F5344CB8AC3E}">
        <p14:creationId xmlns:p14="http://schemas.microsoft.com/office/powerpoint/2010/main" val="1855292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Spanish</a:t>
            </a:r>
            <a:endParaRPr/>
          </a:p>
        </p:txBody>
      </p:sp>
      <p:sp>
        <p:nvSpPr>
          <p:cNvPr id="146" name="Google Shape;146;p25"/>
          <p:cNvSpPr txBox="1">
            <a:spLocks noGrp="1"/>
          </p:cNvSpPr>
          <p:nvPr>
            <p:ph type="body" idx="1"/>
          </p:nvPr>
        </p:nvSpPr>
        <p:spPr>
          <a:prstGeom prst="rect">
            <a:avLst/>
          </a:prstGeom>
        </p:spPr>
        <p:txBody>
          <a:bodyPr spcFirstLastPara="1" wrap="square" lIns="48600" tIns="24300" rIns="48600" bIns="24300" anchor="t" anchorCtr="0">
            <a:normAutofit/>
          </a:bodyPr>
          <a:lstStyle/>
          <a:p>
            <a:pPr marL="0" indent="0">
              <a:lnSpc>
                <a:spcPct val="100000"/>
              </a:lnSpc>
              <a:buNone/>
            </a:pPr>
            <a:r>
              <a:rPr lang="en-GB" sz="1200" b="1" dirty="0">
                <a:latin typeface="+mj-lt"/>
              </a:rPr>
              <a:t>Year 10 Curriculum</a:t>
            </a:r>
            <a:endParaRPr sz="1200" dirty="0">
              <a:latin typeface="+mj-lt"/>
            </a:endParaRPr>
          </a:p>
          <a:p>
            <a:pPr marL="0" indent="0">
              <a:lnSpc>
                <a:spcPct val="100000"/>
              </a:lnSpc>
              <a:buNone/>
            </a:pPr>
            <a:r>
              <a:rPr lang="en-GB" sz="1200" u="sng" dirty="0">
                <a:solidFill>
                  <a:srgbClr val="7030A0"/>
                </a:solidFill>
                <a:latin typeface="+mj-lt"/>
                <a:hlinkClick r:id="rId3">
                  <a:extLst>
                    <a:ext uri="{A12FA001-AC4F-418D-AE19-62706E023703}">
                      <ahyp:hlinkClr xmlns:ahyp="http://schemas.microsoft.com/office/drawing/2018/hyperlinkcolor" val="tx"/>
                    </a:ext>
                  </a:extLst>
                </a:hlinkClick>
              </a:rPr>
              <a:t>Spanish Curriculum KS4</a:t>
            </a:r>
            <a:r>
              <a:rPr lang="en-GB" sz="1200" u="sng" dirty="0">
                <a:solidFill>
                  <a:srgbClr val="7030A0"/>
                </a:solidFill>
                <a:latin typeface="+mj-lt"/>
              </a:rPr>
              <a:t> </a:t>
            </a:r>
            <a:r>
              <a:rPr lang="en-GB" sz="1200" dirty="0">
                <a:latin typeface="+mj-lt"/>
              </a:rPr>
              <a:t>- click this link to see our curriculum map. </a:t>
            </a:r>
            <a:endParaRPr lang="en-GB" sz="1200" dirty="0">
              <a:latin typeface="+mj-lt"/>
              <a:cs typeface="Arial"/>
            </a:endParaRPr>
          </a:p>
          <a:p>
            <a:pPr marL="0" indent="0">
              <a:lnSpc>
                <a:spcPct val="100000"/>
              </a:lnSpc>
              <a:buNone/>
            </a:pPr>
            <a:endParaRPr lang="en-US" sz="1200" b="1" dirty="0">
              <a:latin typeface="+mj-lt"/>
            </a:endParaRPr>
          </a:p>
          <a:p>
            <a:pPr marL="0" indent="0">
              <a:lnSpc>
                <a:spcPct val="100000"/>
              </a:lnSpc>
              <a:buNone/>
            </a:pPr>
            <a:r>
              <a:rPr lang="en-US" sz="1200" b="1" dirty="0">
                <a:latin typeface="+mj-lt"/>
              </a:rPr>
              <a:t>Exam Board and link AQA Spanish GCSE</a:t>
            </a:r>
            <a:endParaRPr lang="en-GB" sz="1200" dirty="0">
              <a:latin typeface="+mj-lt"/>
              <a:cs typeface="Arial"/>
            </a:endParaRPr>
          </a:p>
          <a:p>
            <a:pPr marL="0" indent="0">
              <a:lnSpc>
                <a:spcPct val="100000"/>
              </a:lnSpc>
              <a:buNone/>
            </a:pPr>
            <a:endParaRPr lang="en-GB" sz="1200" dirty="0">
              <a:latin typeface="+mj-lt"/>
            </a:endParaRPr>
          </a:p>
          <a:p>
            <a:pPr marL="0" lvl="0" indent="0" algn="l" rtl="0">
              <a:lnSpc>
                <a:spcPct val="100000"/>
              </a:lnSpc>
              <a:spcBef>
                <a:spcPts val="500"/>
              </a:spcBef>
              <a:spcAft>
                <a:spcPts val="0"/>
              </a:spcAft>
              <a:buNone/>
            </a:pPr>
            <a:r>
              <a:rPr lang="en-GB" sz="1200" b="1" dirty="0">
                <a:latin typeface="+mj-lt"/>
              </a:rPr>
              <a:t>Formative Assessment</a:t>
            </a:r>
            <a:endParaRPr sz="1200" b="1" dirty="0">
              <a:latin typeface="+mj-lt"/>
            </a:endParaRPr>
          </a:p>
          <a:p>
            <a:pPr marL="0" indent="0">
              <a:lnSpc>
                <a:spcPct val="100000"/>
              </a:lnSpc>
              <a:buNone/>
            </a:pPr>
            <a:r>
              <a:rPr lang="en-GB" sz="1200" dirty="0">
                <a:latin typeface="+mj-lt"/>
                <a:cs typeface="Arial"/>
              </a:rPr>
              <a:t>Pupils are assessed using a combination of verbal questioning, low stakes testing, whiteboard work and self-assessment and through regular homework tasks. Each half term pupils complete GCSE past papers in Listening and Reading</a:t>
            </a:r>
            <a:endParaRPr lang="en-GB" dirty="0"/>
          </a:p>
          <a:p>
            <a:pPr marL="0" indent="0">
              <a:lnSpc>
                <a:spcPct val="100000"/>
              </a:lnSpc>
              <a:buNone/>
            </a:pPr>
            <a:endParaRPr lang="en-GB" sz="1200" b="1" dirty="0">
              <a:latin typeface="+mj-lt"/>
              <a:cs typeface="Arial"/>
            </a:endParaRPr>
          </a:p>
          <a:p>
            <a:pPr marL="0" lvl="0" indent="0" algn="l" rtl="0">
              <a:lnSpc>
                <a:spcPct val="100000"/>
              </a:lnSpc>
              <a:spcBef>
                <a:spcPts val="500"/>
              </a:spcBef>
              <a:spcAft>
                <a:spcPts val="0"/>
              </a:spcAft>
              <a:buNone/>
            </a:pPr>
            <a:r>
              <a:rPr lang="en-GB" sz="1200" b="1" dirty="0">
                <a:latin typeface="+mj-lt"/>
              </a:rPr>
              <a:t>Summative Assessment</a:t>
            </a:r>
            <a:endParaRPr sz="1200" b="1" dirty="0">
              <a:latin typeface="+mj-lt"/>
            </a:endParaRPr>
          </a:p>
          <a:p>
            <a:pPr marL="0" indent="0">
              <a:lnSpc>
                <a:spcPct val="100000"/>
              </a:lnSpc>
              <a:buNone/>
            </a:pPr>
            <a:r>
              <a:rPr lang="en-GB" sz="1200">
                <a:solidFill>
                  <a:srgbClr val="000000"/>
                </a:solidFill>
                <a:latin typeface="Arial" panose="020B0604020202020204"/>
                <a:cs typeface="Arial"/>
              </a:rPr>
              <a:t>Pupils will sit a number of module tests over the course of the year to fine-tune their listening, reading, speaking and writing skills</a:t>
            </a:r>
            <a:endParaRPr lang="en-GB" dirty="0"/>
          </a:p>
          <a:p>
            <a:pPr marL="0" lvl="0" indent="0" algn="l">
              <a:lnSpc>
                <a:spcPct val="100000"/>
              </a:lnSpc>
              <a:spcBef>
                <a:spcPts val="500"/>
              </a:spcBef>
              <a:spcAft>
                <a:spcPts val="0"/>
              </a:spcAft>
              <a:buNone/>
            </a:pPr>
            <a:endParaRPr lang="en-GB" sz="1200" dirty="0">
              <a:latin typeface="+mj-lt"/>
              <a:cs typeface="Arial"/>
            </a:endParaRPr>
          </a:p>
          <a:p>
            <a:pPr marL="0" lvl="0" indent="0" algn="l" rtl="0">
              <a:lnSpc>
                <a:spcPct val="100000"/>
              </a:lnSpc>
              <a:spcBef>
                <a:spcPts val="500"/>
              </a:spcBef>
              <a:spcAft>
                <a:spcPts val="0"/>
              </a:spcAft>
              <a:buNone/>
            </a:pPr>
            <a:r>
              <a:rPr lang="en-GB" sz="1200" b="1" dirty="0">
                <a:latin typeface="+mj-lt"/>
              </a:rPr>
              <a:t>How can my child extend their learning?</a:t>
            </a:r>
            <a:endParaRPr sz="1200" dirty="0">
              <a:latin typeface="+mj-lt"/>
            </a:endParaRPr>
          </a:p>
          <a:p>
            <a:pPr marL="0" indent="0">
              <a:lnSpc>
                <a:spcPct val="100000"/>
              </a:lnSpc>
              <a:buNone/>
            </a:pPr>
            <a:r>
              <a:rPr lang="en-GB" sz="1200" b="1" dirty="0">
                <a:solidFill>
                  <a:srgbClr val="000000"/>
                </a:solidFill>
                <a:latin typeface="+mj-lt"/>
                <a:cs typeface="Arial"/>
                <a:hlinkClick r:id="rId4"/>
              </a:rPr>
              <a:t>www.languagesonline.org.uk</a:t>
            </a: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hlinkClick r:id="rId5"/>
              </a:rPr>
              <a:t>www.kerboodle.com</a:t>
            </a:r>
            <a:endParaRPr lang="en-GB" sz="1200" dirty="0">
              <a:solidFill>
                <a:srgbClr val="000000"/>
              </a:solidFill>
              <a:latin typeface="+mj-lt"/>
              <a:cs typeface="Arial"/>
            </a:endParaRPr>
          </a:p>
          <a:p>
            <a:pPr marL="0" indent="0">
              <a:lnSpc>
                <a:spcPct val="100000"/>
              </a:lnSpc>
              <a:buNone/>
            </a:pPr>
            <a:r>
              <a:rPr lang="en-GB" sz="1200" b="1" dirty="0">
                <a:solidFill>
                  <a:srgbClr val="000000"/>
                </a:solidFill>
                <a:latin typeface="+mj-lt"/>
                <a:cs typeface="Arial"/>
                <a:hlinkClick r:id="rId6">
                  <a:extLst>
                    <a:ext uri="{A12FA001-AC4F-418D-AE19-62706E023703}">
                      <ahyp:hlinkClr xmlns:ahyp="http://schemas.microsoft.com/office/drawing/2018/hyperlinkcolor" val="tx"/>
                    </a:ext>
                  </a:extLst>
                </a:hlinkClick>
              </a:rPr>
              <a:t>www.</a:t>
            </a:r>
            <a:r>
              <a:rPr lang="en-GB" sz="1200" b="1" dirty="0">
                <a:solidFill>
                  <a:srgbClr val="000000"/>
                </a:solidFill>
                <a:latin typeface="+mj-lt"/>
                <a:cs typeface="Arial"/>
                <a:hlinkClick r:id="rId6"/>
              </a:rPr>
              <a:t>language-gym</a:t>
            </a:r>
            <a:r>
              <a:rPr lang="en-GB" sz="1200" b="1" dirty="0">
                <a:solidFill>
                  <a:srgbClr val="000000"/>
                </a:solidFill>
                <a:latin typeface="+mj-lt"/>
                <a:cs typeface="Arial"/>
                <a:hlinkClick r:id="rId6">
                  <a:extLst>
                    <a:ext uri="{A12FA001-AC4F-418D-AE19-62706E023703}">
                      <ahyp:hlinkClr xmlns:ahyp="http://schemas.microsoft.com/office/drawing/2018/hyperlinkcolor" val="tx"/>
                    </a:ext>
                  </a:extLst>
                </a:hlinkClick>
              </a:rPr>
              <a:t>.com</a:t>
            </a:r>
            <a:endParaRPr lang="en-GB" sz="1200" dirty="0">
              <a:solidFill>
                <a:srgbClr val="000000"/>
              </a:solidFill>
              <a:latin typeface="+mj-lt"/>
              <a:cs typeface="Arial"/>
            </a:endParaRPr>
          </a:p>
          <a:p>
            <a:pPr marL="0" lvl="0" indent="0" algn="l">
              <a:lnSpc>
                <a:spcPct val="100000"/>
              </a:lnSpc>
              <a:spcBef>
                <a:spcPts val="500"/>
              </a:spcBef>
              <a:spcAft>
                <a:spcPts val="0"/>
              </a:spcAft>
              <a:buNone/>
            </a:pPr>
            <a:r>
              <a:rPr lang="en-GB" sz="1200" b="1" dirty="0">
                <a:solidFill>
                  <a:srgbClr val="000000"/>
                </a:solidFill>
                <a:latin typeface="+mj-lt"/>
                <a:cs typeface="Arial"/>
                <a:hlinkClick r:id="rId7"/>
              </a:rPr>
              <a:t>www.pearsonactivelearn.com</a:t>
            </a:r>
            <a:endParaRPr lang="en-GB" dirty="0"/>
          </a:p>
          <a:p>
            <a:pPr marL="0" lvl="0" indent="0" algn="l" rtl="0">
              <a:lnSpc>
                <a:spcPct val="100000"/>
              </a:lnSpc>
              <a:spcBef>
                <a:spcPts val="500"/>
              </a:spcBef>
              <a:spcAft>
                <a:spcPts val="0"/>
              </a:spcAft>
              <a:buNone/>
            </a:pPr>
            <a:endParaRPr dirty="0"/>
          </a:p>
          <a:p>
            <a:pPr marL="0" lvl="0" indent="0" algn="l" rtl="0">
              <a:lnSpc>
                <a:spcPct val="100000"/>
              </a:lnSpc>
              <a:spcBef>
                <a:spcPts val="500"/>
              </a:spcBef>
              <a:spcAft>
                <a:spcPts val="0"/>
              </a:spcAft>
              <a:buNone/>
            </a:pPr>
            <a:endParaRPr dirty="0"/>
          </a:p>
        </p:txBody>
      </p:sp>
    </p:spTree>
    <p:extLst>
      <p:ext uri="{BB962C8B-B14F-4D97-AF65-F5344CB8AC3E}">
        <p14:creationId xmlns:p14="http://schemas.microsoft.com/office/powerpoint/2010/main" val="1913182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5" name="Google Shape;86;p15">
            <a:extLst>
              <a:ext uri="{FF2B5EF4-FFF2-40B4-BE49-F238E27FC236}">
                <a16:creationId xmlns:a16="http://schemas.microsoft.com/office/drawing/2014/main" id="{EC025DED-BBB2-244E-9695-8D5040F0CA5E}"/>
              </a:ext>
            </a:extLst>
          </p:cNvPr>
          <p:cNvSpPr txBox="1">
            <a:spLocks noGrp="1"/>
          </p:cNvSpPr>
          <p:nvPr>
            <p:ph type="body" idx="1"/>
          </p:nvPr>
        </p:nvSpPr>
        <p:spPr>
          <a:xfrm>
            <a:off x="667511" y="1066950"/>
            <a:ext cx="4585163" cy="5919066"/>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US" sz="1200" b="1" dirty="0">
                <a:solidFill>
                  <a:srgbClr val="7030A0"/>
                </a:solidFill>
                <a:latin typeface="+mj-lt"/>
              </a:rPr>
              <a:t>Pupils are asked to complete two Bedrock ‘lessons’ as homework in English each week. </a:t>
            </a:r>
          </a:p>
          <a:p>
            <a:pPr marL="0" lvl="0" indent="0" algn="l" rtl="0">
              <a:lnSpc>
                <a:spcPct val="100000"/>
              </a:lnSpc>
              <a:spcBef>
                <a:spcPts val="500"/>
              </a:spcBef>
              <a:spcAft>
                <a:spcPts val="0"/>
              </a:spcAft>
              <a:buNone/>
            </a:pPr>
            <a:r>
              <a:rPr lang="en-US" sz="1200" dirty="0">
                <a:latin typeface="+mj-lt"/>
              </a:rPr>
              <a:t>Bedrock makes it possible to ensure regular reading of culturally enriching texts, while also improving reading fluency and comprehension. Vocabulary and grammar are learned while reading rich, interesting texts. The texts are a mix of fiction and non-fiction from a wide range of topics and they are read aloud so that pupils can hear expert reading. </a:t>
            </a:r>
          </a:p>
          <a:p>
            <a:pPr marL="0" lvl="0" indent="0" algn="l" rtl="0">
              <a:lnSpc>
                <a:spcPct val="100000"/>
              </a:lnSpc>
              <a:spcBef>
                <a:spcPts val="500"/>
              </a:spcBef>
              <a:spcAft>
                <a:spcPts val="0"/>
              </a:spcAft>
              <a:buNone/>
            </a:pPr>
            <a:r>
              <a:rPr lang="en-US" sz="1200" dirty="0">
                <a:latin typeface="+mj-lt"/>
              </a:rPr>
              <a:t>Parents should create their own account through the ‘Guardian signup’ tab using the access code provided by school.</a:t>
            </a:r>
          </a:p>
          <a:p>
            <a:pPr marL="0" lvl="0" indent="0" algn="l" rtl="0">
              <a:lnSpc>
                <a:spcPct val="100000"/>
              </a:lnSpc>
              <a:spcBef>
                <a:spcPts val="500"/>
              </a:spcBef>
              <a:spcAft>
                <a:spcPts val="0"/>
              </a:spcAft>
              <a:buNone/>
            </a:pPr>
            <a:r>
              <a:rPr lang="en-US" sz="1200" u="sng" dirty="0">
                <a:solidFill>
                  <a:srgbClr val="7030A0"/>
                </a:solidFill>
                <a:latin typeface="+mj-lt"/>
                <a:hlinkClick r:id="rId3" action="ppaction://hlinkfile"/>
              </a:rPr>
              <a:t>app.bedrocklearning.org</a:t>
            </a:r>
            <a:r>
              <a:rPr lang="en-US" sz="1200" u="sng" dirty="0">
                <a:solidFill>
                  <a:srgbClr val="7030A0"/>
                </a:solidFill>
                <a:latin typeface="+mj-lt"/>
              </a:rPr>
              <a:t>.</a:t>
            </a:r>
          </a:p>
          <a:p>
            <a:pPr marL="0" lvl="0" indent="0">
              <a:lnSpc>
                <a:spcPct val="100000"/>
              </a:lnSpc>
              <a:buNone/>
            </a:pPr>
            <a:r>
              <a:rPr lang="en-US" sz="1200" dirty="0">
                <a:latin typeface="+mj-lt"/>
              </a:rPr>
              <a:t>Please contact Mrs. </a:t>
            </a:r>
            <a:r>
              <a:rPr lang="en-US" sz="1200" dirty="0" err="1">
                <a:latin typeface="+mj-lt"/>
              </a:rPr>
              <a:t>Leonowicz</a:t>
            </a:r>
            <a:r>
              <a:rPr lang="en-US" sz="1200" dirty="0">
                <a:latin typeface="+mj-lt"/>
              </a:rPr>
              <a:t> if you would like support downloading and using the Bedrock app on this email:</a:t>
            </a:r>
          </a:p>
          <a:p>
            <a:pPr marL="0" lvl="0" indent="0">
              <a:lnSpc>
                <a:spcPct val="100000"/>
              </a:lnSpc>
              <a:buNone/>
            </a:pPr>
            <a:r>
              <a:rPr lang="en-US" sz="1200" dirty="0">
                <a:solidFill>
                  <a:srgbClr val="7030A0"/>
                </a:solidFill>
                <a:latin typeface="+mj-lt"/>
                <a:hlinkClick r:id="rId4">
                  <a:extLst>
                    <a:ext uri="{A12FA001-AC4F-418D-AE19-62706E023703}">
                      <ahyp:hlinkClr xmlns:ahyp="http://schemas.microsoft.com/office/drawing/2018/hyperlinkcolor" val="tx"/>
                    </a:ext>
                  </a:extLst>
                </a:hlinkClick>
              </a:rPr>
              <a:t>j.leonowicz@holyfamilyhighschool.co.uk</a:t>
            </a:r>
            <a:endParaRPr lang="en-US" sz="1200" dirty="0">
              <a:solidFill>
                <a:srgbClr val="7030A0"/>
              </a:solidFill>
              <a:latin typeface="+mj-lt"/>
            </a:endParaRPr>
          </a:p>
          <a:p>
            <a:pPr marL="0" lvl="0" indent="0">
              <a:lnSpc>
                <a:spcPct val="100000"/>
              </a:lnSpc>
              <a:buNone/>
            </a:pPr>
            <a:endParaRPr lang="en-US" sz="1200" dirty="0">
              <a:solidFill>
                <a:srgbClr val="7030A0"/>
              </a:solidFill>
              <a:latin typeface="+mj-lt"/>
            </a:endParaRPr>
          </a:p>
          <a:p>
            <a:pPr marL="0" lvl="0" indent="0">
              <a:lnSpc>
                <a:spcPct val="100000"/>
              </a:lnSpc>
              <a:buNone/>
            </a:pPr>
            <a:endParaRPr lang="en-US" sz="1200" dirty="0">
              <a:latin typeface="+mj-lt"/>
            </a:endParaRPr>
          </a:p>
          <a:p>
            <a:pPr marL="0" lvl="0" indent="0" algn="l" rtl="0">
              <a:lnSpc>
                <a:spcPct val="100000"/>
              </a:lnSpc>
              <a:spcBef>
                <a:spcPts val="500"/>
              </a:spcBef>
              <a:spcAft>
                <a:spcPts val="0"/>
              </a:spcAft>
              <a:buNone/>
            </a:pPr>
            <a:endParaRPr lang="en-US" sz="1200" dirty="0">
              <a:latin typeface="+mj-lt"/>
            </a:endParaRPr>
          </a:p>
          <a:p>
            <a:pPr marL="0" lvl="0" indent="0" algn="l" rtl="0">
              <a:lnSpc>
                <a:spcPct val="100000"/>
              </a:lnSpc>
              <a:spcBef>
                <a:spcPts val="500"/>
              </a:spcBef>
              <a:spcAft>
                <a:spcPts val="0"/>
              </a:spcAft>
              <a:buNone/>
            </a:pPr>
            <a:endParaRPr lang="en-US" sz="1200" dirty="0">
              <a:latin typeface="+mj-lt"/>
            </a:endParaRPr>
          </a:p>
        </p:txBody>
      </p:sp>
      <p:pic>
        <p:nvPicPr>
          <p:cNvPr id="6" name="Picture 2">
            <a:hlinkClick r:id="rId5"/>
            <a:extLst>
              <a:ext uri="{FF2B5EF4-FFF2-40B4-BE49-F238E27FC236}">
                <a16:creationId xmlns:a16="http://schemas.microsoft.com/office/drawing/2014/main" id="{DA02E8A2-6940-7EF8-CB82-D8733502BD89}"/>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5684" t="6654"/>
          <a:stretch/>
        </p:blipFill>
        <p:spPr bwMode="auto">
          <a:xfrm>
            <a:off x="646774" y="0"/>
            <a:ext cx="2560327" cy="10669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7E59513D-4756-A495-637A-3AC8F3AB5B1D}"/>
              </a:ext>
            </a:extLst>
          </p:cNvPr>
          <p:cNvPicPr>
            <a:picLocks noChangeAspect="1"/>
          </p:cNvPicPr>
          <p:nvPr/>
        </p:nvPicPr>
        <p:blipFill>
          <a:blip r:embed="rId7"/>
          <a:stretch>
            <a:fillRect/>
          </a:stretch>
        </p:blipFill>
        <p:spPr>
          <a:xfrm>
            <a:off x="1284445" y="4242797"/>
            <a:ext cx="3351294" cy="2369664"/>
          </a:xfrm>
          <a:prstGeom prst="rect">
            <a:avLst/>
          </a:prstGeom>
        </p:spPr>
      </p:pic>
    </p:spTree>
    <p:extLst>
      <p:ext uri="{BB962C8B-B14F-4D97-AF65-F5344CB8AC3E}">
        <p14:creationId xmlns:p14="http://schemas.microsoft.com/office/powerpoint/2010/main" val="2045666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4" name="Google Shape;152;p26">
            <a:extLst>
              <a:ext uri="{FF2B5EF4-FFF2-40B4-BE49-F238E27FC236}">
                <a16:creationId xmlns:a16="http://schemas.microsoft.com/office/drawing/2014/main" id="{E2890EBF-AD6E-7EE2-CD19-E2360576AAAF}"/>
              </a:ext>
            </a:extLst>
          </p:cNvPr>
          <p:cNvGraphicFramePr/>
          <p:nvPr/>
        </p:nvGraphicFramePr>
        <p:xfrm>
          <a:off x="702111" y="276225"/>
          <a:ext cx="4503125" cy="6492200"/>
        </p:xfrm>
        <a:graphic>
          <a:graphicData uri="http://schemas.openxmlformats.org/drawingml/2006/table">
            <a:tbl>
              <a:tblPr>
                <a:noFill/>
                <a:tableStyleId>{369268C6-5E0E-40FA-9755-421D21E1440E}</a:tableStyleId>
              </a:tblPr>
              <a:tblGrid>
                <a:gridCol w="4503125">
                  <a:extLst>
                    <a:ext uri="{9D8B030D-6E8A-4147-A177-3AD203B41FA5}">
                      <a16:colId xmlns:a16="http://schemas.microsoft.com/office/drawing/2014/main" val="20000"/>
                    </a:ext>
                  </a:extLst>
                </a:gridCol>
              </a:tblGrid>
              <a:tr h="396200">
                <a:tc>
                  <a:txBody>
                    <a:bodyPr/>
                    <a:lstStyle/>
                    <a:p>
                      <a:pPr marL="0" lvl="0" indent="0" algn="l" rtl="0">
                        <a:spcBef>
                          <a:spcPts val="0"/>
                        </a:spcBef>
                        <a:spcAft>
                          <a:spcPts val="0"/>
                        </a:spcAft>
                        <a:buNone/>
                      </a:pPr>
                      <a:r>
                        <a:rPr lang="en-GB" b="1"/>
                        <a:t>Notes</a:t>
                      </a:r>
                      <a:endParaRPr b="1"/>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7"/>
                  </a:ext>
                </a:extLst>
              </a:tr>
              <a:tr h="381000">
                <a:tc>
                  <a:txBody>
                    <a:bodyPr/>
                    <a:lstStyle/>
                    <a:p>
                      <a:pPr marL="0" lvl="0" indent="0" algn="l" rtl="0">
                        <a:spcBef>
                          <a:spcPts val="0"/>
                        </a:spcBef>
                        <a:spcAft>
                          <a:spcPts val="0"/>
                        </a:spcAft>
                        <a:buNone/>
                      </a:pPr>
                      <a:endParaRPr dirty="0"/>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8"/>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09"/>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0"/>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1"/>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2"/>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3"/>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4"/>
                  </a:ext>
                </a:extLst>
              </a:tr>
              <a:tr h="381000">
                <a:tc>
                  <a:txBody>
                    <a:bodyPr/>
                    <a:lstStyle/>
                    <a:p>
                      <a:pPr marL="0" lvl="0" indent="0" algn="l" rtl="0">
                        <a:spcBef>
                          <a:spcPts val="0"/>
                        </a:spcBef>
                        <a:spcAft>
                          <a:spcPts val="0"/>
                        </a:spcAft>
                        <a:buNone/>
                      </a:pPr>
                      <a:endParaRPr/>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5"/>
                  </a:ext>
                </a:extLst>
              </a:tr>
              <a:tr h="381000">
                <a:tc>
                  <a:txBody>
                    <a:bodyPr/>
                    <a:lstStyle/>
                    <a:p>
                      <a:pPr marL="0" lvl="0" indent="0" algn="l" rtl="0">
                        <a:spcBef>
                          <a:spcPts val="0"/>
                        </a:spcBef>
                        <a:spcAft>
                          <a:spcPts val="0"/>
                        </a:spcAft>
                        <a:buNone/>
                      </a:pPr>
                      <a:endParaRPr dirty="0"/>
                    </a:p>
                  </a:txBody>
                  <a:tcPr marL="91425" marR="91425" marT="91425" marB="91425">
                    <a:lnL w="19050" cap="flat" cmpd="sng">
                      <a:solidFill>
                        <a:schemeClr val="dk1"/>
                      </a:solidFill>
                      <a:prstDash val="solid"/>
                      <a:round/>
                      <a:headEnd type="none" w="sm" len="sm"/>
                      <a:tailEnd type="none" w="sm" len="sm"/>
                    </a:lnL>
                    <a:lnR w="19050" cap="flat" cmpd="sng">
                      <a:solidFill>
                        <a:schemeClr val="dk1"/>
                      </a:solidFill>
                      <a:prstDash val="solid"/>
                      <a:round/>
                      <a:headEnd type="none" w="sm" len="sm"/>
                      <a:tailEnd type="none" w="sm" len="sm"/>
                    </a:lnR>
                    <a:lnT w="19050" cap="flat" cmpd="sng">
                      <a:solidFill>
                        <a:schemeClr val="dk1"/>
                      </a:solidFill>
                      <a:prstDash val="solid"/>
                      <a:round/>
                      <a:headEnd type="none" w="sm" len="sm"/>
                      <a:tailEnd type="none" w="sm" len="sm"/>
                    </a:lnT>
                    <a:lnB w="19050" cap="flat" cmpd="sng">
                      <a:solidFill>
                        <a:schemeClr val="dk1"/>
                      </a:solidFill>
                      <a:prstDash val="solid"/>
                      <a:round/>
                      <a:headEnd type="none" w="sm" len="sm"/>
                      <a:tailEnd type="none" w="sm" len="sm"/>
                    </a:lnB>
                  </a:tcPr>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323000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Key terms</a:t>
            </a:r>
            <a:endParaRPr/>
          </a:p>
        </p:txBody>
      </p:sp>
      <p:sp>
        <p:nvSpPr>
          <p:cNvPr id="54" name="Google Shape;54;p11"/>
          <p:cNvSpPr txBox="1">
            <a:spLocks noGrp="1"/>
          </p:cNvSpPr>
          <p:nvPr>
            <p:ph type="body" idx="1"/>
          </p:nvPr>
        </p:nvSpPr>
        <p:spPr>
          <a:xfrm>
            <a:off x="638943" y="905025"/>
            <a:ext cx="4585163" cy="5919066"/>
          </a:xfrm>
          <a:prstGeom prst="rect">
            <a:avLst/>
          </a:prstGeom>
        </p:spPr>
        <p:txBody>
          <a:bodyPr spcFirstLastPara="1" wrap="square" lIns="48600" tIns="24300" rIns="48600" bIns="24300" anchor="t" anchorCtr="0">
            <a:normAutofit/>
          </a:bodyPr>
          <a:lstStyle/>
          <a:p>
            <a:pPr marL="0" lvl="0" indent="0" algn="l" rtl="0">
              <a:lnSpc>
                <a:spcPct val="100000"/>
              </a:lnSpc>
              <a:spcBef>
                <a:spcPts val="500"/>
              </a:spcBef>
              <a:spcAft>
                <a:spcPts val="0"/>
              </a:spcAft>
              <a:buNone/>
            </a:pPr>
            <a:r>
              <a:rPr lang="en-GB" sz="1200" b="1" dirty="0">
                <a:latin typeface="+mj-lt"/>
              </a:rPr>
              <a:t>Formative assessments</a:t>
            </a:r>
            <a:endParaRPr sz="1200" b="1" dirty="0">
              <a:latin typeface="+mj-lt"/>
            </a:endParaRPr>
          </a:p>
          <a:p>
            <a:pPr marL="0" indent="0">
              <a:lnSpc>
                <a:spcPct val="100000"/>
              </a:lnSpc>
              <a:buNone/>
            </a:pPr>
            <a:r>
              <a:rPr lang="en-GB" sz="1200" dirty="0">
                <a:latin typeface="+mj-lt"/>
              </a:rPr>
              <a:t>Formative assessments have low stakes and carry no grade, which in some instances may discourage the pupils from doing the task or fully engaging with it.</a:t>
            </a:r>
            <a:endParaRPr sz="1200" dirty="0">
              <a:latin typeface="+mj-lt"/>
            </a:endParaRPr>
          </a:p>
          <a:p>
            <a:pPr marL="0" lvl="0" indent="0" algn="l" rtl="0">
              <a:lnSpc>
                <a:spcPct val="100000"/>
              </a:lnSpc>
              <a:spcBef>
                <a:spcPts val="500"/>
              </a:spcBef>
              <a:spcAft>
                <a:spcPts val="0"/>
              </a:spcAft>
              <a:buNone/>
            </a:pPr>
            <a:r>
              <a:rPr lang="en-GB" sz="1200" dirty="0">
                <a:latin typeface="+mj-lt"/>
              </a:rPr>
              <a:t>An example of a formative assessment might be asking pupils to draw a concept map in class to represent their understanding of a topic or to answer quiz questions or contribute their ideas on a mini-whiteboard.</a:t>
            </a:r>
          </a:p>
          <a:p>
            <a:pPr marL="0" lvl="0" indent="0" algn="l" rtl="0">
              <a:lnSpc>
                <a:spcPct val="100000"/>
              </a:lnSpc>
              <a:spcBef>
                <a:spcPts val="500"/>
              </a:spcBef>
              <a:spcAft>
                <a:spcPts val="0"/>
              </a:spcAft>
              <a:buNone/>
            </a:pPr>
            <a:endParaRPr sz="1200" dirty="0">
              <a:latin typeface="+mj-lt"/>
            </a:endParaRPr>
          </a:p>
          <a:p>
            <a:pPr marL="0" indent="0">
              <a:lnSpc>
                <a:spcPct val="100000"/>
              </a:lnSpc>
              <a:buSzPts val="1100"/>
              <a:buNone/>
            </a:pPr>
            <a:r>
              <a:rPr lang="en-GB" sz="1200" b="1" dirty="0">
                <a:latin typeface="+mj-lt"/>
                <a:cs typeface="Arial"/>
              </a:rPr>
              <a:t>Mid-Year Examinations</a:t>
            </a:r>
          </a:p>
          <a:p>
            <a:pPr marL="0" indent="0">
              <a:lnSpc>
                <a:spcPct val="100000"/>
              </a:lnSpc>
              <a:buNone/>
            </a:pPr>
            <a:r>
              <a:rPr lang="en-GB" sz="1200" dirty="0">
                <a:latin typeface="+mj-lt"/>
              </a:rPr>
              <a:t>The goal of the mid-year examinations is to evaluate pupil learning at the mid-point of the year. These exams will be graded. </a:t>
            </a:r>
          </a:p>
          <a:p>
            <a:pPr marL="0" indent="0">
              <a:lnSpc>
                <a:spcPct val="100000"/>
              </a:lnSpc>
              <a:buNone/>
            </a:pPr>
            <a:endParaRPr lang="en-GB" sz="1200" dirty="0">
              <a:latin typeface="+mj-lt"/>
            </a:endParaRPr>
          </a:p>
          <a:p>
            <a:pPr marL="0" indent="0">
              <a:lnSpc>
                <a:spcPct val="100000"/>
              </a:lnSpc>
              <a:buNone/>
            </a:pPr>
            <a:r>
              <a:rPr lang="en-GB" sz="1200" b="1" dirty="0">
                <a:latin typeface="+mj-lt"/>
                <a:cs typeface="Arial"/>
              </a:rPr>
              <a:t>Year 10 Mock Examinations (End of Year 10)</a:t>
            </a:r>
          </a:p>
          <a:p>
            <a:pPr marL="0" indent="0">
              <a:lnSpc>
                <a:spcPct val="100000"/>
              </a:lnSpc>
              <a:buNone/>
            </a:pPr>
            <a:r>
              <a:rPr lang="en-GB" sz="1200" dirty="0">
                <a:latin typeface="+mj-lt"/>
              </a:rPr>
              <a:t>Mock Exams are full practice papers for external examinations like GCSE's or BTEC's. They are vital because they allow for a complete check an accumulation of knowledge over a longer period of time. They:  </a:t>
            </a:r>
            <a:endParaRPr dirty="0">
              <a:latin typeface="+mj-lt"/>
            </a:endParaRPr>
          </a:p>
          <a:p>
            <a:pPr>
              <a:lnSpc>
                <a:spcPct val="100000"/>
              </a:lnSpc>
            </a:pPr>
            <a:r>
              <a:rPr lang="en-GB" sz="1200" dirty="0">
                <a:latin typeface="+mj-lt"/>
              </a:rPr>
              <a:t>Ensure pupils revisit earlier material when studying for the real examinations.</a:t>
            </a:r>
            <a:endParaRPr lang="en-GB" sz="1200" dirty="0">
              <a:latin typeface="+mj-lt"/>
              <a:cs typeface="Arial"/>
            </a:endParaRPr>
          </a:p>
          <a:p>
            <a:pPr marL="457200" lvl="0" indent="-292100" algn="l" rtl="0">
              <a:lnSpc>
                <a:spcPct val="100000"/>
              </a:lnSpc>
              <a:spcBef>
                <a:spcPts val="0"/>
              </a:spcBef>
              <a:spcAft>
                <a:spcPts val="0"/>
              </a:spcAft>
              <a:buSzPts val="1000"/>
              <a:buChar char="•"/>
            </a:pPr>
            <a:r>
              <a:rPr lang="en-GB" sz="1200" dirty="0">
                <a:latin typeface="+mj-lt"/>
              </a:rPr>
              <a:t>Have been shown to improve pupil performance because pupils remember more through repetition and revisiting.</a:t>
            </a:r>
            <a:br>
              <a:rPr lang="en-GB" sz="1200" dirty="0">
                <a:latin typeface="+mj-lt"/>
              </a:rPr>
            </a:br>
            <a:r>
              <a:rPr lang="en-GB" sz="1200" dirty="0">
                <a:latin typeface="+mj-lt"/>
              </a:rPr>
              <a:t>(Lawrence, 2013, Khanna, 2013).</a:t>
            </a:r>
            <a:endParaRPr sz="1200" dirty="0">
              <a:latin typeface="+mj-lt"/>
            </a:endParaRPr>
          </a:p>
          <a:p>
            <a:pPr marL="457200" lvl="0" indent="-292100" algn="l" rtl="0">
              <a:lnSpc>
                <a:spcPct val="100000"/>
              </a:lnSpc>
              <a:spcBef>
                <a:spcPts val="0"/>
              </a:spcBef>
              <a:spcAft>
                <a:spcPts val="0"/>
              </a:spcAft>
              <a:buSzPts val="1000"/>
              <a:buChar char="•"/>
            </a:pPr>
            <a:r>
              <a:rPr lang="en-GB" sz="1200" dirty="0">
                <a:latin typeface="+mj-lt"/>
              </a:rPr>
              <a:t>Take advantage of the testing effect – the demonstration that repeated testing results in better learning than repeated studying.</a:t>
            </a:r>
            <a:endParaRPr sz="1200" dirty="0">
              <a:latin typeface="+mj-lt"/>
            </a:endParaRPr>
          </a:p>
          <a:p>
            <a:pPr marL="457200" lvl="0" indent="-292100" algn="l" rtl="0">
              <a:lnSpc>
                <a:spcPct val="100000"/>
              </a:lnSpc>
              <a:spcBef>
                <a:spcPts val="0"/>
              </a:spcBef>
              <a:spcAft>
                <a:spcPts val="0"/>
              </a:spcAft>
              <a:buSzPts val="1000"/>
              <a:buChar char="•"/>
            </a:pPr>
            <a:r>
              <a:rPr lang="en-GB" sz="1200" dirty="0">
                <a:latin typeface="+mj-lt"/>
              </a:rPr>
              <a:t>Are a form of retrieval practice – a learning approach that emphasizes recalling rather than encoding information.</a:t>
            </a:r>
            <a:endParaRPr sz="1200" dirty="0">
              <a:latin typeface="+mj-lt"/>
            </a:endParaRPr>
          </a:p>
        </p:txBody>
      </p:sp>
    </p:spTree>
    <p:extLst>
      <p:ext uri="{BB962C8B-B14F-4D97-AF65-F5344CB8AC3E}">
        <p14:creationId xmlns:p14="http://schemas.microsoft.com/office/powerpoint/2010/main" val="2591767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prstGeom prst="rect">
            <a:avLst/>
          </a:prstGeom>
        </p:spPr>
        <p:txBody>
          <a:bodyPr spcFirstLastPara="1" wrap="square" lIns="48600" tIns="24300" rIns="48600" bIns="24300" anchor="ctr" anchorCtr="0">
            <a:normAutofit fontScale="90000"/>
          </a:bodyPr>
          <a:lstStyle/>
          <a:p>
            <a:pPr marL="0" lvl="0" indent="0" algn="l" rtl="0">
              <a:spcBef>
                <a:spcPts val="0"/>
              </a:spcBef>
              <a:spcAft>
                <a:spcPts val="0"/>
              </a:spcAft>
              <a:buNone/>
            </a:pPr>
            <a:r>
              <a:rPr lang="en-GB"/>
              <a:t>Understanding your child’s report</a:t>
            </a:r>
            <a:endParaRPr/>
          </a:p>
        </p:txBody>
      </p:sp>
      <p:sp>
        <p:nvSpPr>
          <p:cNvPr id="2" name="Text Placeholder 1">
            <a:extLst>
              <a:ext uri="{FF2B5EF4-FFF2-40B4-BE49-F238E27FC236}">
                <a16:creationId xmlns:a16="http://schemas.microsoft.com/office/drawing/2014/main" id="{3B2E9C52-F281-4DC5-97B4-D16DE797D166}"/>
              </a:ext>
            </a:extLst>
          </p:cNvPr>
          <p:cNvSpPr>
            <a:spLocks noGrp="1"/>
          </p:cNvSpPr>
          <p:nvPr>
            <p:ph type="body" idx="1"/>
          </p:nvPr>
        </p:nvSpPr>
        <p:spPr/>
        <p:txBody>
          <a:bodyPr/>
          <a:lstStyle/>
          <a:p>
            <a:pPr marL="165100" indent="0">
              <a:buNone/>
            </a:pPr>
            <a:r>
              <a:rPr lang="en-GB" sz="1200" dirty="0">
                <a:latin typeface="+mj-lt"/>
              </a:rPr>
              <a:t>The report contains information as follows:</a:t>
            </a:r>
          </a:p>
          <a:p>
            <a:r>
              <a:rPr lang="en-GB" sz="1200" dirty="0">
                <a:latin typeface="+mj-lt"/>
              </a:rPr>
              <a:t>Attendance and late to registration. </a:t>
            </a:r>
            <a:endParaRPr lang="en-GB" sz="1200" dirty="0">
              <a:latin typeface="+mj-lt"/>
              <a:cs typeface="Arial"/>
            </a:endParaRPr>
          </a:p>
          <a:p>
            <a:r>
              <a:rPr lang="en-GB" sz="1200" dirty="0">
                <a:latin typeface="+mj-lt"/>
              </a:rPr>
              <a:t>Reading age indicator </a:t>
            </a:r>
            <a:endParaRPr lang="en-GB" sz="1200" dirty="0">
              <a:latin typeface="+mj-lt"/>
              <a:cs typeface="Arial"/>
            </a:endParaRPr>
          </a:p>
          <a:p>
            <a:r>
              <a:rPr lang="en-GB" sz="1200" dirty="0">
                <a:latin typeface="+mj-lt"/>
              </a:rPr>
              <a:t>Reading lesson summary</a:t>
            </a:r>
            <a:endParaRPr lang="en-GB" sz="1200" dirty="0">
              <a:latin typeface="+mj-lt"/>
              <a:cs typeface="Arial"/>
            </a:endParaRPr>
          </a:p>
          <a:p>
            <a:r>
              <a:rPr lang="en-GB" sz="1200" dirty="0">
                <a:latin typeface="+mj-lt"/>
              </a:rPr>
              <a:t>Personal Development summary</a:t>
            </a:r>
            <a:endParaRPr lang="en-GB" sz="1200" dirty="0">
              <a:latin typeface="+mj-lt"/>
              <a:cs typeface="Arial"/>
            </a:endParaRPr>
          </a:p>
          <a:p>
            <a:r>
              <a:rPr lang="en-GB" sz="1200" dirty="0">
                <a:latin typeface="+mj-lt"/>
              </a:rPr>
              <a:t>Subject information including:</a:t>
            </a:r>
            <a:endParaRPr lang="en-GB" sz="1200" dirty="0">
              <a:latin typeface="+mj-lt"/>
              <a:cs typeface="Arial"/>
            </a:endParaRPr>
          </a:p>
          <a:p>
            <a:pPr lvl="1"/>
            <a:r>
              <a:rPr lang="en-GB" sz="1200" dirty="0">
                <a:latin typeface="+mj-lt"/>
              </a:rPr>
              <a:t>Subject </a:t>
            </a:r>
            <a:endParaRPr lang="en-GB" sz="1200" dirty="0">
              <a:latin typeface="+mj-lt"/>
              <a:cs typeface="Arial"/>
            </a:endParaRPr>
          </a:p>
          <a:p>
            <a:pPr lvl="1">
              <a:buClr>
                <a:srgbClr val="000000"/>
              </a:buClr>
            </a:pPr>
            <a:r>
              <a:rPr lang="en-GB" sz="1200" dirty="0">
                <a:latin typeface="+mj-lt"/>
              </a:rPr>
              <a:t>Teacher name</a:t>
            </a:r>
            <a:endParaRPr lang="en-GB" sz="1200" dirty="0">
              <a:latin typeface="+mj-lt"/>
              <a:cs typeface="Arial"/>
            </a:endParaRPr>
          </a:p>
          <a:p>
            <a:pPr lvl="1"/>
            <a:r>
              <a:rPr lang="en-GB" sz="1200" dirty="0">
                <a:latin typeface="+mj-lt"/>
              </a:rPr>
              <a:t>Minimum expected or target grade</a:t>
            </a:r>
          </a:p>
          <a:p>
            <a:pPr lvl="1"/>
            <a:r>
              <a:rPr lang="en-GB" sz="1200" dirty="0">
                <a:latin typeface="+mj-lt"/>
              </a:rPr>
              <a:t>Attitude to learning score 1-4</a:t>
            </a:r>
            <a:endParaRPr lang="en-GB" sz="1200" dirty="0">
              <a:latin typeface="+mj-lt"/>
              <a:cs typeface="Arial"/>
            </a:endParaRPr>
          </a:p>
          <a:p>
            <a:pPr lvl="1"/>
            <a:r>
              <a:rPr lang="en-GB" sz="1200" dirty="0">
                <a:latin typeface="+mj-lt"/>
              </a:rPr>
              <a:t>Effort score 1-4</a:t>
            </a:r>
            <a:endParaRPr lang="en-GB" sz="1200" dirty="0">
              <a:latin typeface="+mj-lt"/>
              <a:cs typeface="Arial" panose="020B0604020202020204"/>
            </a:endParaRPr>
          </a:p>
          <a:p>
            <a:pPr lvl="1"/>
            <a:r>
              <a:rPr lang="en-GB" sz="1200" dirty="0">
                <a:latin typeface="+mj-lt"/>
              </a:rPr>
              <a:t>Homework score 1-4</a:t>
            </a:r>
            <a:endParaRPr lang="en-GB" sz="1200" dirty="0">
              <a:latin typeface="+mj-lt"/>
              <a:cs typeface="Arial" panose="020B0604020202020204"/>
            </a:endParaRPr>
          </a:p>
          <a:p>
            <a:pPr marL="165100" indent="0">
              <a:buNone/>
            </a:pPr>
            <a:endParaRPr lang="en-GB" dirty="0">
              <a:latin typeface="+mj-lt"/>
            </a:endParaRPr>
          </a:p>
          <a:p>
            <a:pPr marL="165100" indent="0">
              <a:buNone/>
            </a:pPr>
            <a:r>
              <a:rPr lang="en-GB" sz="1200" dirty="0">
                <a:latin typeface="+mj-lt"/>
              </a:rPr>
              <a:t>More information about the scoring scale 1-4 are contained in this booklet and the accompanying letter. </a:t>
            </a:r>
            <a:endParaRPr lang="en-GB" sz="1200" dirty="0">
              <a:latin typeface="+mj-lt"/>
              <a:cs typeface="Arial"/>
            </a:endParaRPr>
          </a:p>
          <a:p>
            <a:pPr lvl="1"/>
            <a:endParaRPr lang="en-GB" dirty="0"/>
          </a:p>
          <a:p>
            <a:pPr marL="622300" lvl="1" indent="0">
              <a:buNone/>
            </a:pPr>
            <a:r>
              <a:rPr lang="en-GB" sz="1000" dirty="0"/>
              <a:t>	</a:t>
            </a:r>
            <a:endParaRPr lang="en-GB" sz="1000" dirty="0">
              <a:cs typeface="Times New Roman"/>
            </a:endParaRPr>
          </a:p>
        </p:txBody>
      </p:sp>
    </p:spTree>
    <p:extLst>
      <p:ext uri="{BB962C8B-B14F-4D97-AF65-F5344CB8AC3E}">
        <p14:creationId xmlns:p14="http://schemas.microsoft.com/office/powerpoint/2010/main" val="403662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7" name="Google Shape;73;p13">
            <a:extLst>
              <a:ext uri="{FF2B5EF4-FFF2-40B4-BE49-F238E27FC236}">
                <a16:creationId xmlns:a16="http://schemas.microsoft.com/office/drawing/2014/main" id="{F99CE9CA-6A1C-93FF-611C-092CCD966559}"/>
              </a:ext>
            </a:extLst>
          </p:cNvPr>
          <p:cNvSpPr txBox="1">
            <a:spLocks noGrp="1"/>
          </p:cNvSpPr>
          <p:nvPr>
            <p:ph type="title"/>
          </p:nvPr>
        </p:nvSpPr>
        <p:spPr>
          <a:xfrm>
            <a:off x="749872" y="186372"/>
            <a:ext cx="4502793"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ATL Scale</a:t>
            </a:r>
            <a:endParaRPr/>
          </a:p>
        </p:txBody>
      </p:sp>
      <p:graphicFrame>
        <p:nvGraphicFramePr>
          <p:cNvPr id="8" name="Table 7">
            <a:extLst>
              <a:ext uri="{FF2B5EF4-FFF2-40B4-BE49-F238E27FC236}">
                <a16:creationId xmlns:a16="http://schemas.microsoft.com/office/drawing/2014/main" id="{650454B5-780C-D57B-78AE-72D2D91EB008}"/>
              </a:ext>
            </a:extLst>
          </p:cNvPr>
          <p:cNvGraphicFramePr>
            <a:graphicFrameLocks noGrp="1"/>
          </p:cNvGraphicFramePr>
          <p:nvPr>
            <p:extLst>
              <p:ext uri="{D42A27DB-BD31-4B8C-83A1-F6EECF244321}">
                <p14:modId xmlns:p14="http://schemas.microsoft.com/office/powerpoint/2010/main" val="1047848939"/>
              </p:ext>
            </p:extLst>
          </p:nvPr>
        </p:nvGraphicFramePr>
        <p:xfrm>
          <a:off x="839959" y="827849"/>
          <a:ext cx="4195902" cy="5872591"/>
        </p:xfrm>
        <a:graphic>
          <a:graphicData uri="http://schemas.openxmlformats.org/drawingml/2006/table">
            <a:tbl>
              <a:tblPr firstRow="1" bandRow="1">
                <a:tableStyleId>{9828732B-32B9-41A6-9694-54D75B4E457C}</a:tableStyleId>
              </a:tblPr>
              <a:tblGrid>
                <a:gridCol w="642011">
                  <a:extLst>
                    <a:ext uri="{9D8B030D-6E8A-4147-A177-3AD203B41FA5}">
                      <a16:colId xmlns:a16="http://schemas.microsoft.com/office/drawing/2014/main" val="2120298071"/>
                    </a:ext>
                  </a:extLst>
                </a:gridCol>
                <a:gridCol w="3553891">
                  <a:extLst>
                    <a:ext uri="{9D8B030D-6E8A-4147-A177-3AD203B41FA5}">
                      <a16:colId xmlns:a16="http://schemas.microsoft.com/office/drawing/2014/main" val="4292490976"/>
                    </a:ext>
                  </a:extLst>
                </a:gridCol>
              </a:tblGrid>
              <a:tr h="309991">
                <a:tc>
                  <a:txBody>
                    <a:bodyPr/>
                    <a:lstStyle/>
                    <a:p>
                      <a:pPr algn="l" rtl="0" fontAlgn="auto"/>
                      <a:r>
                        <a:rPr lang="en-US" sz="750">
                          <a:effectLst/>
                        </a:rPr>
                        <a:t>​</a:t>
                      </a:r>
                      <a:endParaRPr lang="en-US" sz="750" b="0" i="0">
                        <a:solidFill>
                          <a:srgbClr val="000000"/>
                        </a:solidFill>
                        <a:effectLst/>
                        <a:latin typeface="Arial" panose="020B06040202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tc>
                  <a:txBody>
                    <a:bodyPr/>
                    <a:lstStyle/>
                    <a:p>
                      <a:pPr algn="ctr" rtl="0" fontAlgn="base"/>
                      <a:r>
                        <a:rPr lang="en-GB" sz="1100" b="1" u="none" strike="noStrike">
                          <a:solidFill>
                            <a:schemeClr val="bg1"/>
                          </a:solidFill>
                          <a:effectLst/>
                        </a:rPr>
                        <a:t>Attitude to Learning</a:t>
                      </a:r>
                      <a:r>
                        <a:rPr lang="en-GB" sz="1100" b="1">
                          <a:solidFill>
                            <a:schemeClr val="bg1"/>
                          </a:solidFill>
                          <a:effectLst/>
                        </a:rPr>
                        <a:t>​</a:t>
                      </a: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extLst>
                  <a:ext uri="{0D108BD9-81ED-4DB2-BD59-A6C34878D82A}">
                    <a16:rowId xmlns:a16="http://schemas.microsoft.com/office/drawing/2014/main" val="3550308166"/>
                  </a:ext>
                </a:extLst>
              </a:tr>
              <a:tr h="903141">
                <a:tc>
                  <a:txBody>
                    <a:bodyPr/>
                    <a:lstStyle/>
                    <a:p>
                      <a:pPr algn="ctr" rtl="0" fontAlgn="base"/>
                      <a:r>
                        <a:rPr lang="en-GB" sz="1600" b="1" u="none" strike="noStrike">
                          <a:effectLst/>
                        </a:rPr>
                        <a:t>1</a:t>
                      </a:r>
                      <a:r>
                        <a:rPr lang="en-GB" sz="1600" b="1">
                          <a:effectLst/>
                        </a:rPr>
                        <a:t>​</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an extremely positive attitude to learning. </a:t>
                      </a:r>
                      <a:r>
                        <a:rPr lang="en-GB" sz="1100">
                          <a:effectLst/>
                        </a:rPr>
                        <a:t>​</a:t>
                      </a:r>
                    </a:p>
                    <a:p>
                      <a:pPr algn="l" rtl="0" fontAlgn="base"/>
                      <a:r>
                        <a:rPr lang="en-GB" sz="1100" u="none" strike="noStrike">
                          <a:effectLst/>
                        </a:rPr>
                        <a:t>·Shows exemplary behaviour for learning and respect for others. </a:t>
                      </a:r>
                      <a:r>
                        <a:rPr lang="en-GB" sz="1100">
                          <a:effectLst/>
                        </a:rPr>
                        <a:t>​</a:t>
                      </a:r>
                    </a:p>
                    <a:p>
                      <a:pPr algn="l" rtl="0" fontAlgn="base"/>
                      <a:r>
                        <a:rPr lang="en-GB" sz="1100" u="none" strike="noStrike">
                          <a:effectLst/>
                        </a:rPr>
                        <a:t>·Demonstrates consistently high levels of concentration.</a:t>
                      </a:r>
                      <a:r>
                        <a:rPr lang="en-GB" sz="1100">
                          <a:effectLst/>
                        </a:rPr>
                        <a:t>​</a:t>
                      </a:r>
                    </a:p>
                    <a:p>
                      <a:pPr algn="l" rtl="0" fontAlgn="base"/>
                      <a:r>
                        <a:rPr lang="en-GB" sz="1100" u="none" strike="noStrike">
                          <a:effectLst/>
                        </a:rPr>
                        <a:t>·Demonstrates a real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507485814"/>
                  </a:ext>
                </a:extLst>
              </a:tr>
              <a:tr h="903141">
                <a:tc>
                  <a:txBody>
                    <a:bodyPr/>
                    <a:lstStyle/>
                    <a:p>
                      <a:pPr algn="ctr" rtl="0" fontAlgn="base"/>
                      <a:r>
                        <a:rPr lang="en-GB" sz="1600" b="1" u="none" strike="noStrike">
                          <a:effectLst/>
                        </a:rPr>
                        <a:t>2</a:t>
                      </a:r>
                      <a:r>
                        <a:rPr lang="en-GB" sz="1600" b="1">
                          <a:effectLst/>
                        </a:rPr>
                        <a:t>​</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dirty="0">
                          <a:effectLst/>
                        </a:rPr>
                        <a:t>This pupil..</a:t>
                      </a:r>
                      <a:r>
                        <a:rPr lang="en-GB" sz="1100" dirty="0">
                          <a:effectLst/>
                        </a:rPr>
                        <a:t>​</a:t>
                      </a:r>
                    </a:p>
                    <a:p>
                      <a:pPr algn="l" rtl="0" fontAlgn="base"/>
                      <a:r>
                        <a:rPr lang="en-GB" sz="1100" u="none" strike="noStrike" dirty="0">
                          <a:effectLst/>
                        </a:rPr>
                        <a:t>·Has a positive attitude to learning. </a:t>
                      </a:r>
                      <a:r>
                        <a:rPr lang="en-GB" sz="1100" dirty="0">
                          <a:effectLst/>
                        </a:rPr>
                        <a:t>​</a:t>
                      </a:r>
                    </a:p>
                    <a:p>
                      <a:pPr algn="l" rtl="0" fontAlgn="base"/>
                      <a:r>
                        <a:rPr lang="en-GB" sz="1100" u="none" strike="noStrike" dirty="0">
                          <a:effectLst/>
                        </a:rPr>
                        <a:t>·Shows good behaviour for learning and respect for others. </a:t>
                      </a:r>
                      <a:r>
                        <a:rPr lang="en-GB" sz="1100" dirty="0">
                          <a:effectLst/>
                        </a:rPr>
                        <a:t>​</a:t>
                      </a:r>
                    </a:p>
                    <a:p>
                      <a:pPr algn="l" rtl="0" fontAlgn="base"/>
                      <a:r>
                        <a:rPr lang="en-GB" sz="1100" u="none" strike="noStrike" dirty="0">
                          <a:effectLst/>
                        </a:rPr>
                        <a:t>·Demonstrates high levels of concentration.</a:t>
                      </a:r>
                      <a:r>
                        <a:rPr lang="en-GB" sz="1100" dirty="0">
                          <a:effectLst/>
                        </a:rPr>
                        <a:t>​</a:t>
                      </a:r>
                    </a:p>
                    <a:p>
                      <a:pPr algn="l" rtl="0" fontAlgn="base"/>
                      <a:r>
                        <a:rPr lang="en-GB" sz="1100" u="none" strike="noStrike" dirty="0">
                          <a:effectLst/>
                        </a:rPr>
                        <a:t>·Demonstrates a determination to learn. </a:t>
                      </a:r>
                      <a:r>
                        <a:rPr lang="en-GB" sz="1100" dirty="0">
                          <a:effectLst/>
                        </a:rPr>
                        <a:t>​</a:t>
                      </a:r>
                    </a:p>
                    <a:p>
                      <a:pPr algn="l" rtl="0" fontAlgn="base"/>
                      <a:r>
                        <a:rPr lang="en-GB" sz="1100" dirty="0">
                          <a:effectLst/>
                        </a:rPr>
                        <a:t>​</a:t>
                      </a:r>
                      <a:endParaRPr lang="en-GB" sz="1100" b="0" i="0" dirty="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130780571"/>
                  </a:ext>
                </a:extLst>
              </a:tr>
              <a:tr h="903141">
                <a:tc>
                  <a:txBody>
                    <a:bodyPr/>
                    <a:lstStyle/>
                    <a:p>
                      <a:pPr algn="ctr" rtl="0" fontAlgn="base"/>
                      <a:r>
                        <a:rPr lang="en-US" sz="1600" b="1" u="none" strike="noStrike">
                          <a:effectLst/>
                        </a:rPr>
                        <a:t>3</a:t>
                      </a:r>
                      <a:r>
                        <a:rPr lang="en-US" sz="1600" b="1">
                          <a:effectLst/>
                        </a:rPr>
                        <a:t>​</a:t>
                      </a:r>
                      <a:endParaRPr lang="en-US"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a:effectLst/>
                        </a:rPr>
                        <a:t>This pupil..</a:t>
                      </a:r>
                      <a:r>
                        <a:rPr lang="en-GB" sz="1100">
                          <a:effectLst/>
                        </a:rPr>
                        <a:t>​</a:t>
                      </a:r>
                    </a:p>
                    <a:p>
                      <a:pPr algn="l" rtl="0" fontAlgn="base"/>
                      <a:r>
                        <a:rPr lang="en-GB" sz="1100" u="none" strike="noStrike">
                          <a:effectLst/>
                        </a:rPr>
                        <a:t>·Has a poor attitude to learning at times. </a:t>
                      </a:r>
                      <a:r>
                        <a:rPr lang="en-GB" sz="1100">
                          <a:effectLst/>
                        </a:rPr>
                        <a:t>​</a:t>
                      </a:r>
                    </a:p>
                    <a:p>
                      <a:pPr algn="l" rtl="0" fontAlgn="base"/>
                      <a:r>
                        <a:rPr lang="en-GB" sz="1100" u="none" strike="noStrike">
                          <a:effectLst/>
                        </a:rPr>
                        <a:t>·Shows reasonable behaviour for learning and respect for others. </a:t>
                      </a:r>
                      <a:r>
                        <a:rPr lang="en-GB" sz="1100">
                          <a:effectLst/>
                        </a:rPr>
                        <a:t>​</a:t>
                      </a:r>
                    </a:p>
                    <a:p>
                      <a:pPr algn="l" rtl="0" fontAlgn="base"/>
                      <a:r>
                        <a:rPr lang="en-GB" sz="1100" u="none" strike="noStrike">
                          <a:effectLst/>
                        </a:rPr>
                        <a:t>·Does not always have high enough levels of concentration.</a:t>
                      </a:r>
                      <a:r>
                        <a:rPr lang="en-GB" sz="1100">
                          <a:effectLst/>
                        </a:rPr>
                        <a:t>​</a:t>
                      </a:r>
                    </a:p>
                    <a:p>
                      <a:pPr algn="l" rtl="0" fontAlgn="base"/>
                      <a:r>
                        <a:rPr lang="en-GB" sz="1100" u="none" strike="noStrike">
                          <a:effectLst/>
                        </a:rPr>
                        <a:t>·Does not always show determination to learn. </a:t>
                      </a:r>
                      <a:r>
                        <a:rPr lang="en-GB" sz="1100">
                          <a:effectLst/>
                        </a:rPr>
                        <a:t>​</a:t>
                      </a:r>
                    </a:p>
                    <a:p>
                      <a:pPr algn="l" rtl="0" fontAlgn="base"/>
                      <a:r>
                        <a:rPr lang="en-GB" sz="1100">
                          <a:effectLst/>
                        </a:rPr>
                        <a:t>​</a:t>
                      </a:r>
                      <a:endParaRPr lang="en-GB" sz="1100" b="0"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860987342"/>
                  </a:ext>
                </a:extLst>
              </a:tr>
              <a:tr h="903141">
                <a:tc>
                  <a:txBody>
                    <a:bodyPr/>
                    <a:lstStyle/>
                    <a:p>
                      <a:pPr algn="ctr" rtl="0" fontAlgn="base"/>
                      <a:r>
                        <a:rPr lang="en-US" sz="1600" b="1" u="none" strike="noStrike">
                          <a:effectLst/>
                        </a:rPr>
                        <a:t>4</a:t>
                      </a:r>
                      <a:r>
                        <a:rPr lang="en-US" sz="1600" b="1">
                          <a:effectLst/>
                        </a:rPr>
                        <a:t>​</a:t>
                      </a:r>
                      <a:endParaRPr lang="en-US"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u="none" strike="noStrike" dirty="0">
                          <a:effectLst/>
                        </a:rPr>
                        <a:t>This pupil..</a:t>
                      </a:r>
                      <a:r>
                        <a:rPr lang="en-GB" sz="1100" dirty="0">
                          <a:effectLst/>
                        </a:rPr>
                        <a:t>​</a:t>
                      </a:r>
                    </a:p>
                    <a:p>
                      <a:pPr algn="l" rtl="0" fontAlgn="base"/>
                      <a:r>
                        <a:rPr lang="en-GB" sz="1100" u="none" strike="noStrike" dirty="0">
                          <a:effectLst/>
                        </a:rPr>
                        <a:t>·Has a poor attitude to learning. </a:t>
                      </a:r>
                      <a:r>
                        <a:rPr lang="en-GB" sz="1100" dirty="0">
                          <a:effectLst/>
                        </a:rPr>
                        <a:t>​</a:t>
                      </a:r>
                    </a:p>
                    <a:p>
                      <a:pPr algn="l" rtl="0" fontAlgn="base"/>
                      <a:r>
                        <a:rPr lang="en-GB" sz="1100" u="none" strike="noStrike" dirty="0">
                          <a:effectLst/>
                        </a:rPr>
                        <a:t>·Rarely shows good enough behaviour for learning and sometimes shows a lack respect for others. </a:t>
                      </a:r>
                      <a:r>
                        <a:rPr lang="en-GB" sz="1100" dirty="0">
                          <a:effectLst/>
                        </a:rPr>
                        <a:t>​</a:t>
                      </a:r>
                    </a:p>
                    <a:p>
                      <a:pPr algn="l" rtl="0" fontAlgn="base"/>
                      <a:r>
                        <a:rPr lang="en-GB" sz="1100" u="none" strike="noStrike" dirty="0">
                          <a:effectLst/>
                        </a:rPr>
                        <a:t>·Does not demonstrate high enough levels of concentration.</a:t>
                      </a:r>
                      <a:r>
                        <a:rPr lang="en-GB" sz="1100" dirty="0">
                          <a:effectLst/>
                        </a:rPr>
                        <a:t>​</a:t>
                      </a:r>
                    </a:p>
                    <a:p>
                      <a:pPr algn="l" rtl="0" fontAlgn="base"/>
                      <a:r>
                        <a:rPr lang="en-GB" sz="1100" u="none" strike="noStrike" dirty="0">
                          <a:effectLst/>
                        </a:rPr>
                        <a:t>·Does not demonstrate determination to learn. </a:t>
                      </a:r>
                      <a:r>
                        <a:rPr lang="en-GB" sz="1100" dirty="0">
                          <a:effectLst/>
                        </a:rPr>
                        <a:t>​</a:t>
                      </a:r>
                    </a:p>
                    <a:p>
                      <a:pPr algn="l" rtl="0" fontAlgn="base"/>
                      <a:r>
                        <a:rPr lang="en-GB" sz="1100" dirty="0">
                          <a:effectLst/>
                        </a:rPr>
                        <a:t>​</a:t>
                      </a:r>
                      <a:endParaRPr lang="en-GB" sz="1100" b="0" i="0" dirty="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326673239"/>
                  </a:ext>
                </a:extLst>
              </a:tr>
            </a:tbl>
          </a:graphicData>
        </a:graphic>
      </p:graphicFrame>
    </p:spTree>
    <p:extLst>
      <p:ext uri="{BB962C8B-B14F-4D97-AF65-F5344CB8AC3E}">
        <p14:creationId xmlns:p14="http://schemas.microsoft.com/office/powerpoint/2010/main" val="4261744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 name="Google Shape;73;p13">
            <a:extLst>
              <a:ext uri="{FF2B5EF4-FFF2-40B4-BE49-F238E27FC236}">
                <a16:creationId xmlns:a16="http://schemas.microsoft.com/office/drawing/2014/main" id="{4DAED552-ECF6-A039-36A4-614BC47EBB30}"/>
              </a:ext>
            </a:extLst>
          </p:cNvPr>
          <p:cNvSpPr txBox="1">
            <a:spLocks noGrp="1"/>
          </p:cNvSpPr>
          <p:nvPr>
            <p:ph type="title"/>
          </p:nvPr>
        </p:nvSpPr>
        <p:spPr>
          <a:xfrm>
            <a:off x="739302" y="186372"/>
            <a:ext cx="4513364"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Effort Scale</a:t>
            </a:r>
            <a:endParaRPr/>
          </a:p>
        </p:txBody>
      </p:sp>
      <p:graphicFrame>
        <p:nvGraphicFramePr>
          <p:cNvPr id="3" name="Table 2">
            <a:extLst>
              <a:ext uri="{FF2B5EF4-FFF2-40B4-BE49-F238E27FC236}">
                <a16:creationId xmlns:a16="http://schemas.microsoft.com/office/drawing/2014/main" id="{8E79A2E9-4D40-4A20-8B8B-FFCEB841DE4B}"/>
              </a:ext>
            </a:extLst>
          </p:cNvPr>
          <p:cNvGraphicFramePr>
            <a:graphicFrameLocks noGrp="1"/>
          </p:cNvGraphicFramePr>
          <p:nvPr>
            <p:extLst>
              <p:ext uri="{D42A27DB-BD31-4B8C-83A1-F6EECF244321}">
                <p14:modId xmlns:p14="http://schemas.microsoft.com/office/powerpoint/2010/main" val="2183915329"/>
              </p:ext>
            </p:extLst>
          </p:nvPr>
        </p:nvGraphicFramePr>
        <p:xfrm>
          <a:off x="777875" y="810301"/>
          <a:ext cx="4290236" cy="6174153"/>
        </p:xfrm>
        <a:graphic>
          <a:graphicData uri="http://schemas.openxmlformats.org/drawingml/2006/table">
            <a:tbl>
              <a:tblPr/>
              <a:tblGrid>
                <a:gridCol w="417232">
                  <a:extLst>
                    <a:ext uri="{9D8B030D-6E8A-4147-A177-3AD203B41FA5}">
                      <a16:colId xmlns:a16="http://schemas.microsoft.com/office/drawing/2014/main" val="1687092478"/>
                    </a:ext>
                  </a:extLst>
                </a:gridCol>
                <a:gridCol w="3873004">
                  <a:extLst>
                    <a:ext uri="{9D8B030D-6E8A-4147-A177-3AD203B41FA5}">
                      <a16:colId xmlns:a16="http://schemas.microsoft.com/office/drawing/2014/main" val="1174444488"/>
                    </a:ext>
                  </a:extLst>
                </a:gridCol>
              </a:tblGrid>
              <a:tr h="313669">
                <a:tc>
                  <a:txBody>
                    <a:bodyPr/>
                    <a:lstStyle/>
                    <a:p>
                      <a:pPr algn="ctr" fontAlgn="auto"/>
                      <a:r>
                        <a:rPr lang="en-US" sz="900" b="1" i="0">
                          <a:solidFill>
                            <a:srgbClr val="FFFFFF"/>
                          </a:solidFill>
                          <a:effectLst/>
                          <a:latin typeface="Arial" panose="020B0604020202020204" pitchFamily="34" charset="0"/>
                        </a:rPr>
                        <a:t>​</a:t>
                      </a: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6B2F4"/>
                    </a:solidFill>
                  </a:tcPr>
                </a:tc>
                <a:tc>
                  <a:txBody>
                    <a:bodyPr/>
                    <a:lstStyle/>
                    <a:p>
                      <a:pPr algn="ctr" fontAlgn="base"/>
                      <a:r>
                        <a:rPr lang="en-GB" sz="900" b="1" i="0">
                          <a:solidFill>
                            <a:srgbClr val="FFFFFF"/>
                          </a:solidFill>
                          <a:effectLst/>
                          <a:latin typeface="Arial" panose="020B0604020202020204" pitchFamily="34" charset="0"/>
                        </a:rPr>
                        <a:t>Effort</a:t>
                      </a:r>
                      <a:r>
                        <a:rPr lang="en-GB" sz="900" b="0" i="0">
                          <a:solidFill>
                            <a:srgbClr val="FFFFFF"/>
                          </a:solidFill>
                          <a:effectLst/>
                          <a:latin typeface="Arial" panose="020B0604020202020204" pitchFamily="34" charset="0"/>
                        </a:rPr>
                        <a:t>​</a:t>
                      </a:r>
                      <a:endParaRPr lang="en-GB" sz="700" b="0" i="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solidFill>
                      <a:srgbClr val="D6B2F4"/>
                    </a:solidFill>
                  </a:tcPr>
                </a:tc>
                <a:extLst>
                  <a:ext uri="{0D108BD9-81ED-4DB2-BD59-A6C34878D82A}">
                    <a16:rowId xmlns:a16="http://schemas.microsoft.com/office/drawing/2014/main" val="2018493931"/>
                  </a:ext>
                </a:extLst>
              </a:tr>
              <a:tr h="1509712">
                <a:tc>
                  <a:txBody>
                    <a:bodyPr/>
                    <a:lstStyle/>
                    <a:p>
                      <a:pPr algn="ctr" fontAlgn="base"/>
                      <a:r>
                        <a:rPr lang="en-GB" sz="1500" b="1" i="0">
                          <a:solidFill>
                            <a:srgbClr val="222222"/>
                          </a:solidFill>
                          <a:effectLst/>
                          <a:latin typeface="Arial" panose="020B0604020202020204" pitchFamily="34" charset="0"/>
                        </a:rPr>
                        <a:t>1</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·Is always well organised and arrives at lessons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·Fully engages on all tasks and completes work to the best of their ability​</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·Works well with peers and makes positive contributions to the lesson​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·Always gives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893103"/>
                  </a:ext>
                </a:extLst>
              </a:tr>
              <a:tr h="1331348">
                <a:tc>
                  <a:txBody>
                    <a:bodyPr/>
                    <a:lstStyle/>
                    <a:p>
                      <a:pPr algn="ctr" fontAlgn="base"/>
                      <a:r>
                        <a:rPr lang="en-GB" sz="1500" b="1" i="0">
                          <a:solidFill>
                            <a:srgbClr val="222222"/>
                          </a:solidFill>
                          <a:effectLst/>
                          <a:latin typeface="Arial" panose="020B0604020202020204" pitchFamily="34" charset="0"/>
                        </a:rPr>
                        <a:t>2</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·Is usually organised and usually arrives at lessons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·Usually engages on all tasks and often completes work to the best of their ability ​</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·Contributes constructively when working with peers​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·Usually gives their full effort to their work.​</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8824574"/>
                  </a:ext>
                </a:extLst>
              </a:tr>
              <a:tr h="1509712">
                <a:tc>
                  <a:txBody>
                    <a:bodyPr/>
                    <a:lstStyle/>
                    <a:p>
                      <a:pPr algn="ctr" fontAlgn="base"/>
                      <a:r>
                        <a:rPr lang="en-GB" sz="1500" b="1" i="0">
                          <a:solidFill>
                            <a:srgbClr val="222222"/>
                          </a:solidFill>
                          <a:effectLst/>
                          <a:latin typeface="Arial" panose="020B0604020202020204" pitchFamily="34" charset="0"/>
                        </a:rPr>
                        <a:t>3</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·Often fails to prepare and arrives to lessons not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·Rarely engages on tasks or completes work to the best of their ability​</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·Needs encouragement to stay on task when working with peers and can distract others​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·Only sometimes gives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8674876"/>
                  </a:ext>
                </a:extLst>
              </a:tr>
              <a:tr h="1509712">
                <a:tc>
                  <a:txBody>
                    <a:bodyPr/>
                    <a:lstStyle/>
                    <a:p>
                      <a:pPr algn="ctr" fontAlgn="base"/>
                      <a:r>
                        <a:rPr lang="en-GB" sz="1500" b="1" i="0">
                          <a:solidFill>
                            <a:srgbClr val="222222"/>
                          </a:solidFill>
                          <a:effectLst/>
                          <a:latin typeface="Arial" panose="020B0604020202020204" pitchFamily="34" charset="0"/>
                        </a:rPr>
                        <a:t>4</a:t>
                      </a:r>
                      <a:r>
                        <a:rPr lang="en-GB" sz="1500" b="0" i="0">
                          <a:solidFill>
                            <a:srgbClr val="222222"/>
                          </a:solidFill>
                          <a:effectLst/>
                          <a:latin typeface="Arial" panose="020B0604020202020204" pitchFamily="34" charset="0"/>
                        </a:rPr>
                        <a:t>​</a:t>
                      </a:r>
                      <a:endParaRPr lang="en-GB" sz="700" b="0" i="0">
                        <a:solidFill>
                          <a:srgbClr val="000000"/>
                        </a:solidFill>
                        <a:effectLst/>
                      </a:endParaRPr>
                    </a:p>
                  </a:txBody>
                  <a:tcPr marL="84899" marR="84899" marT="42450" marB="42450" anchor="ctr">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tc>
                  <a:txBody>
                    <a:bodyPr/>
                    <a:lstStyle/>
                    <a:p>
                      <a:pPr algn="l" fontAlgn="base"/>
                      <a:r>
                        <a:rPr lang="en-GB" sz="1100" b="0" i="0" dirty="0">
                          <a:solidFill>
                            <a:srgbClr val="222222"/>
                          </a:solidFill>
                          <a:effectLst/>
                          <a:latin typeface="Arial" panose="020B0604020202020204" pitchFamily="34" charset="0"/>
                        </a:rPr>
                        <a:t>This pupil..​</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attend lessons prepared and ready to learn​</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engage on tasks or to complete work​</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·Rarely works effectively with peers and can frequently distract others​</a:t>
                      </a:r>
                      <a:endParaRPr lang="en-GB" sz="1100" b="0" i="0" dirty="0">
                        <a:solidFill>
                          <a:srgbClr val="000000"/>
                        </a:solidFill>
                        <a:effectLst/>
                      </a:endParaRPr>
                    </a:p>
                    <a:p>
                      <a:pPr algn="l" fontAlgn="base"/>
                      <a:r>
                        <a:rPr lang="en-GB" sz="1100" b="0" i="0" dirty="0">
                          <a:solidFill>
                            <a:srgbClr val="222222"/>
                          </a:solidFill>
                          <a:effectLst/>
                          <a:latin typeface="Arial" panose="020B0604020202020204" pitchFamily="34" charset="0"/>
                        </a:rPr>
                        <a:t>·Regularly fails to give their full effort to their work. ​</a:t>
                      </a:r>
                      <a:endParaRPr lang="en-GB" sz="1100" b="0" i="0" dirty="0">
                        <a:solidFill>
                          <a:srgbClr val="000000"/>
                        </a:solidFill>
                        <a:effectLst/>
                      </a:endParaRPr>
                    </a:p>
                  </a:txBody>
                  <a:tcPr marL="84899" marR="84899" marT="42450" marB="42450">
                    <a:lnL w="12697" cap="flat" cmpd="sng" algn="ctr">
                      <a:solidFill>
                        <a:srgbClr val="000000"/>
                      </a:solidFill>
                      <a:prstDash val="solid"/>
                      <a:round/>
                      <a:headEnd type="none" w="med" len="med"/>
                      <a:tailEnd type="none" w="med" len="med"/>
                    </a:lnL>
                    <a:lnR w="12697" cap="flat" cmpd="sng" algn="ctr">
                      <a:solidFill>
                        <a:srgbClr val="000000"/>
                      </a:solidFill>
                      <a:prstDash val="solid"/>
                      <a:round/>
                      <a:headEnd type="none" w="med" len="med"/>
                      <a:tailEnd type="none" w="med" len="med"/>
                    </a:lnR>
                    <a:lnT w="12697" cap="flat" cmpd="sng" algn="ctr">
                      <a:solidFill>
                        <a:srgbClr val="000000"/>
                      </a:solidFill>
                      <a:prstDash val="solid"/>
                      <a:round/>
                      <a:headEnd type="none" w="med" len="med"/>
                      <a:tailEnd type="none" w="med" len="med"/>
                    </a:lnT>
                    <a:lnB w="12697"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4495418"/>
                  </a:ext>
                </a:extLst>
              </a:tr>
            </a:tbl>
          </a:graphicData>
        </a:graphic>
      </p:graphicFrame>
    </p:spTree>
    <p:extLst>
      <p:ext uri="{BB962C8B-B14F-4D97-AF65-F5344CB8AC3E}">
        <p14:creationId xmlns:p14="http://schemas.microsoft.com/office/powerpoint/2010/main" val="318122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2" name="Google Shape;73;p13">
            <a:extLst>
              <a:ext uri="{FF2B5EF4-FFF2-40B4-BE49-F238E27FC236}">
                <a16:creationId xmlns:a16="http://schemas.microsoft.com/office/drawing/2014/main" id="{182DCCC4-7B84-2874-36FA-4BBE5F809E4E}"/>
              </a:ext>
            </a:extLst>
          </p:cNvPr>
          <p:cNvSpPr txBox="1">
            <a:spLocks noGrp="1"/>
          </p:cNvSpPr>
          <p:nvPr>
            <p:ph type="title"/>
          </p:nvPr>
        </p:nvSpPr>
        <p:spPr>
          <a:xfrm>
            <a:off x="758756" y="186372"/>
            <a:ext cx="4493909" cy="789300"/>
          </a:xfrm>
          <a:prstGeom prst="rect">
            <a:avLst/>
          </a:prstGeom>
        </p:spPr>
        <p:txBody>
          <a:bodyPr spcFirstLastPara="1" wrap="square" lIns="48600" tIns="24300" rIns="48600" bIns="24300" anchor="ctr" anchorCtr="0">
            <a:normAutofit/>
          </a:bodyPr>
          <a:lstStyle/>
          <a:p>
            <a:pPr marL="0" lvl="0" indent="0" algn="l" rtl="0">
              <a:spcBef>
                <a:spcPts val="0"/>
              </a:spcBef>
              <a:spcAft>
                <a:spcPts val="0"/>
              </a:spcAft>
              <a:buNone/>
            </a:pPr>
            <a:r>
              <a:rPr lang="en-GB"/>
              <a:t>Homework Scale</a:t>
            </a:r>
            <a:endParaRPr/>
          </a:p>
        </p:txBody>
      </p:sp>
      <p:graphicFrame>
        <p:nvGraphicFramePr>
          <p:cNvPr id="3" name="Table 2">
            <a:extLst>
              <a:ext uri="{FF2B5EF4-FFF2-40B4-BE49-F238E27FC236}">
                <a16:creationId xmlns:a16="http://schemas.microsoft.com/office/drawing/2014/main" id="{D8DE59A0-7D28-5ACA-AD28-C9D10A82E76D}"/>
              </a:ext>
            </a:extLst>
          </p:cNvPr>
          <p:cNvGraphicFramePr>
            <a:graphicFrameLocks noGrp="1"/>
          </p:cNvGraphicFramePr>
          <p:nvPr>
            <p:extLst>
              <p:ext uri="{D42A27DB-BD31-4B8C-83A1-F6EECF244321}">
                <p14:modId xmlns:p14="http://schemas.microsoft.com/office/powerpoint/2010/main" val="3726966350"/>
              </p:ext>
            </p:extLst>
          </p:nvPr>
        </p:nvGraphicFramePr>
        <p:xfrm>
          <a:off x="830648" y="960917"/>
          <a:ext cx="4235911" cy="5681691"/>
        </p:xfrm>
        <a:graphic>
          <a:graphicData uri="http://schemas.openxmlformats.org/drawingml/2006/table">
            <a:tbl>
              <a:tblPr firstRow="1" bandRow="1">
                <a:tableStyleId>{9828732B-32B9-41A6-9694-54D75B4E457C}</a:tableStyleId>
              </a:tblPr>
              <a:tblGrid>
                <a:gridCol w="417519">
                  <a:extLst>
                    <a:ext uri="{9D8B030D-6E8A-4147-A177-3AD203B41FA5}">
                      <a16:colId xmlns:a16="http://schemas.microsoft.com/office/drawing/2014/main" val="2042196360"/>
                    </a:ext>
                  </a:extLst>
                </a:gridCol>
                <a:gridCol w="3818392">
                  <a:extLst>
                    <a:ext uri="{9D8B030D-6E8A-4147-A177-3AD203B41FA5}">
                      <a16:colId xmlns:a16="http://schemas.microsoft.com/office/drawing/2014/main" val="1885871512"/>
                    </a:ext>
                  </a:extLst>
                </a:gridCol>
              </a:tblGrid>
              <a:tr h="286731">
                <a:tc>
                  <a:txBody>
                    <a:bodyPr/>
                    <a:lstStyle/>
                    <a:p>
                      <a:pPr algn="ctr" rtl="0" fontAlgn="auto"/>
                      <a:r>
                        <a:rPr lang="en-US" sz="1000">
                          <a:effectLst/>
                        </a:rPr>
                        <a:t>​</a:t>
                      </a:r>
                      <a:endParaRPr lang="en-US" sz="1000" b="1" i="0">
                        <a:solidFill>
                          <a:srgbClr val="FFFFFF"/>
                        </a:solidFill>
                        <a:effectLst/>
                        <a:latin typeface="Arial" panose="020B06040202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tc>
                  <a:txBody>
                    <a:bodyPr/>
                    <a:lstStyle/>
                    <a:p>
                      <a:pPr algn="ctr" rtl="0" fontAlgn="base"/>
                      <a:r>
                        <a:rPr lang="en-GB" sz="1100" b="1">
                          <a:solidFill>
                            <a:schemeClr val="bg1"/>
                          </a:solidFill>
                          <a:effectLst/>
                        </a:rPr>
                        <a:t>Homework​</a:t>
                      </a:r>
                      <a:endParaRPr lang="en-GB" sz="1100" b="1" i="0">
                        <a:solidFill>
                          <a:schemeClr val="bg1"/>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solidFill>
                      <a:srgbClr val="D6B2F4"/>
                    </a:solidFill>
                  </a:tcPr>
                </a:tc>
                <a:extLst>
                  <a:ext uri="{0D108BD9-81ED-4DB2-BD59-A6C34878D82A}">
                    <a16:rowId xmlns:a16="http://schemas.microsoft.com/office/drawing/2014/main" val="3968316743"/>
                  </a:ext>
                </a:extLst>
              </a:tr>
              <a:tr h="931888">
                <a:tc>
                  <a:txBody>
                    <a:bodyPr/>
                    <a:lstStyle/>
                    <a:p>
                      <a:pPr algn="ctr" rtl="0" fontAlgn="base"/>
                      <a:r>
                        <a:rPr lang="en-GB" sz="1600" b="1">
                          <a:effectLst/>
                        </a:rPr>
                        <a:t>1​</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a:effectLst/>
                        </a:rPr>
                        <a:t>This pupil...​</a:t>
                      </a:r>
                    </a:p>
                    <a:p>
                      <a:pPr algn="l" rtl="0" fontAlgn="base"/>
                      <a:r>
                        <a:rPr lang="en-GB" sz="1100">
                          <a:effectLst/>
                        </a:rPr>
                        <a:t>·Completes all homework tasks fully and to the best of their ability.​</a:t>
                      </a:r>
                    </a:p>
                    <a:p>
                      <a:pPr algn="l" rtl="0" fontAlgn="base"/>
                      <a:r>
                        <a:rPr lang="en-GB" sz="1100">
                          <a:effectLst/>
                        </a:rPr>
                        <a:t>·Meets all homework deadlines.​</a:t>
                      </a:r>
                    </a:p>
                    <a:p>
                      <a:pPr algn="l" rtl="0" fontAlgn="base"/>
                      <a:r>
                        <a:rPr lang="en-GB" sz="1100">
                          <a:effectLst/>
                        </a:rPr>
                        <a:t>·Prepares for assessments and exams by revising at home. ​</a:t>
                      </a:r>
                    </a:p>
                    <a:p>
                      <a:pPr algn="l" rtl="0" fontAlgn="base"/>
                      <a:r>
                        <a:rPr lang="en-GB" sz="1100">
                          <a:effectLst/>
                        </a:rPr>
                        <a:t>· Always submits merit worthy work of high quality.​</a:t>
                      </a:r>
                      <a:endParaRPr lang="en-GB" sz="1100" b="0" i="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28479101"/>
                  </a:ext>
                </a:extLst>
              </a:tr>
              <a:tr h="1093175">
                <a:tc>
                  <a:txBody>
                    <a:bodyPr/>
                    <a:lstStyle/>
                    <a:p>
                      <a:pPr algn="ctr" rtl="0" fontAlgn="base"/>
                      <a:r>
                        <a:rPr lang="en-GB" sz="1600" b="1">
                          <a:effectLst/>
                        </a:rPr>
                        <a:t>2​</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dirty="0">
                          <a:effectLst/>
                        </a:rPr>
                        <a:t>This </a:t>
                      </a:r>
                      <a:r>
                        <a:rPr lang="en-GB" sz="1100" u="none" strike="noStrike" dirty="0">
                          <a:effectLst/>
                        </a:rPr>
                        <a:t>pupil...</a:t>
                      </a:r>
                      <a:r>
                        <a:rPr lang="en-GB" sz="1100" dirty="0">
                          <a:effectLst/>
                        </a:rPr>
                        <a:t>​</a:t>
                      </a:r>
                    </a:p>
                    <a:p>
                      <a:pPr algn="l" rtl="0" fontAlgn="base"/>
                      <a:r>
                        <a:rPr lang="en-GB" sz="1100" dirty="0">
                          <a:effectLst/>
                        </a:rPr>
                        <a:t>·</a:t>
                      </a:r>
                      <a:r>
                        <a:rPr lang="en-GB" sz="1100" u="none" strike="noStrike" dirty="0">
                          <a:effectLst/>
                        </a:rPr>
                        <a:t>Completes almost all homework tasks fully and to the best of their ability.</a:t>
                      </a:r>
                      <a:r>
                        <a:rPr lang="en-GB" sz="1100" dirty="0">
                          <a:effectLst/>
                        </a:rPr>
                        <a:t>​</a:t>
                      </a:r>
                    </a:p>
                    <a:p>
                      <a:pPr algn="l" rtl="0" fontAlgn="base"/>
                      <a:r>
                        <a:rPr lang="en-GB" sz="1100" u="none" strike="noStrike" dirty="0">
                          <a:effectLst/>
                        </a:rPr>
                        <a:t>·Meets all homework deadlines.</a:t>
                      </a:r>
                      <a:r>
                        <a:rPr lang="en-GB" sz="1100" dirty="0">
                          <a:effectLst/>
                        </a:rPr>
                        <a:t>​</a:t>
                      </a:r>
                    </a:p>
                    <a:p>
                      <a:pPr algn="l" rtl="0" fontAlgn="base"/>
                      <a:r>
                        <a:rPr lang="en-GB" sz="1100" u="none" strike="noStrike" dirty="0">
                          <a:effectLst/>
                        </a:rPr>
                        <a:t>·Prepares for assessments and exams by revising at home. </a:t>
                      </a:r>
                      <a:r>
                        <a:rPr lang="en-GB" sz="1100" dirty="0">
                          <a:effectLst/>
                        </a:rPr>
                        <a:t>​</a:t>
                      </a:r>
                    </a:p>
                    <a:p>
                      <a:pPr algn="l" rtl="0" fontAlgn="base"/>
                      <a:r>
                        <a:rPr lang="en-GB" sz="1100" u="none" strike="noStrike" dirty="0">
                          <a:effectLst/>
                        </a:rPr>
                        <a:t>·Almost always submits work of good quality.</a:t>
                      </a:r>
                      <a:r>
                        <a:rPr lang="en-GB" sz="1100" dirty="0">
                          <a:effectLst/>
                        </a:rPr>
                        <a:t>​</a:t>
                      </a:r>
                      <a:endParaRPr lang="en-GB" sz="1100" b="0" i="0" dirty="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77922384"/>
                  </a:ext>
                </a:extLst>
              </a:tr>
              <a:tr h="1093175">
                <a:tc>
                  <a:txBody>
                    <a:bodyPr/>
                    <a:lstStyle/>
                    <a:p>
                      <a:pPr algn="ctr" rtl="0" fontAlgn="base"/>
                      <a:r>
                        <a:rPr lang="en-GB" sz="1600" b="1">
                          <a:effectLst/>
                        </a:rPr>
                        <a:t>3​</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a:effectLst/>
                        </a:rPr>
                        <a:t>This </a:t>
                      </a:r>
                      <a:r>
                        <a:rPr lang="en-GB" sz="1100" u="none" strike="noStrike">
                          <a:effectLst/>
                        </a:rPr>
                        <a:t>pupil...</a:t>
                      </a:r>
                      <a:r>
                        <a:rPr lang="en-GB" sz="1100">
                          <a:effectLst/>
                        </a:rPr>
                        <a:t>​</a:t>
                      </a:r>
                    </a:p>
                    <a:p>
                      <a:pPr algn="l" rtl="0" fontAlgn="base"/>
                      <a:r>
                        <a:rPr lang="en-GB" sz="1100">
                          <a:effectLst/>
                        </a:rPr>
                        <a:t>·Often fails to complete homework tasks fully and sometimes does not complete work to the best of their ability​</a:t>
                      </a:r>
                    </a:p>
                    <a:p>
                      <a:pPr algn="l" rtl="0" fontAlgn="base"/>
                      <a:r>
                        <a:rPr lang="en-GB" sz="1100" u="none" strike="noStrike">
                          <a:effectLst/>
                        </a:rPr>
                        <a:t> ·Does not meet all homework deadlines.</a:t>
                      </a:r>
                      <a:r>
                        <a:rPr lang="en-GB" sz="1100">
                          <a:effectLst/>
                        </a:rPr>
                        <a:t>​</a:t>
                      </a:r>
                    </a:p>
                    <a:p>
                      <a:pPr algn="l" rtl="0" fontAlgn="base"/>
                      <a:r>
                        <a:rPr lang="en-GB" sz="1100" u="none" strike="noStrike">
                          <a:effectLst/>
                        </a:rPr>
                        <a:t>·Prepares for some assessments and exams by revising at home, but more effort is required.  </a:t>
                      </a:r>
                      <a:r>
                        <a:rPr lang="en-GB" sz="1100">
                          <a:effectLst/>
                        </a:rPr>
                        <a:t>​</a:t>
                      </a:r>
                    </a:p>
                    <a:p>
                      <a:pPr algn="l" rtl="0" fontAlgn="base"/>
                      <a:r>
                        <a:rPr lang="en-GB" sz="1100">
                          <a:effectLst/>
                        </a:rPr>
                        <a:t>·Rarely submits work when required and it is sometimes not of the required standard.​</a:t>
                      </a:r>
                      <a:endParaRPr lang="en-GB" sz="1100" b="0" i="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897934264"/>
                  </a:ext>
                </a:extLst>
              </a:tr>
              <a:tr h="931888">
                <a:tc>
                  <a:txBody>
                    <a:bodyPr/>
                    <a:lstStyle/>
                    <a:p>
                      <a:pPr algn="ctr" rtl="0" fontAlgn="base"/>
                      <a:r>
                        <a:rPr lang="en-GB" sz="1600" b="1">
                          <a:effectLst/>
                        </a:rPr>
                        <a:t>4​</a:t>
                      </a:r>
                      <a:endParaRPr lang="en-GB" b="1" i="0">
                        <a:solidFill>
                          <a:srgbClr val="000000"/>
                        </a:solidFill>
                        <a:effectLst/>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l" rtl="0" fontAlgn="base"/>
                      <a:r>
                        <a:rPr lang="en-GB" sz="1100" dirty="0">
                          <a:effectLst/>
                        </a:rPr>
                        <a:t>This </a:t>
                      </a:r>
                      <a:r>
                        <a:rPr lang="en-GB" sz="1100" u="none" strike="noStrike" dirty="0">
                          <a:effectLst/>
                        </a:rPr>
                        <a:t>pupil...</a:t>
                      </a:r>
                      <a:r>
                        <a:rPr lang="en-GB" sz="1100" dirty="0">
                          <a:effectLst/>
                        </a:rPr>
                        <a:t>​</a:t>
                      </a:r>
                    </a:p>
                    <a:p>
                      <a:pPr algn="l" rtl="0" fontAlgn="base"/>
                      <a:r>
                        <a:rPr lang="en-GB" sz="1100" dirty="0">
                          <a:effectLst/>
                        </a:rPr>
                        <a:t>·Regularly fails to </a:t>
                      </a:r>
                      <a:r>
                        <a:rPr lang="en-GB" sz="1100" u="none" strike="noStrike" dirty="0">
                          <a:effectLst/>
                        </a:rPr>
                        <a:t>complete homework tasks fully and does not complete work to the best of their ability</a:t>
                      </a:r>
                      <a:r>
                        <a:rPr lang="en-GB" sz="1100" dirty="0">
                          <a:effectLst/>
                        </a:rPr>
                        <a:t>​</a:t>
                      </a:r>
                    </a:p>
                    <a:p>
                      <a:pPr algn="l" rtl="0" fontAlgn="base"/>
                      <a:r>
                        <a:rPr lang="en-GB" sz="1100" dirty="0">
                          <a:effectLst/>
                        </a:rPr>
                        <a:t>·Regularly fails meet homework deadlines. ​</a:t>
                      </a:r>
                    </a:p>
                    <a:p>
                      <a:pPr algn="l" rtl="0" fontAlgn="base"/>
                      <a:r>
                        <a:rPr lang="en-GB" sz="1100" u="none" strike="noStrike" dirty="0">
                          <a:effectLst/>
                        </a:rPr>
                        <a:t>·Does not prepare for assessments and exams and there is very little evidence of revision at home. </a:t>
                      </a:r>
                      <a:r>
                        <a:rPr lang="en-GB" sz="1100" dirty="0">
                          <a:effectLst/>
                        </a:rPr>
                        <a:t>​</a:t>
                      </a:r>
                    </a:p>
                    <a:p>
                      <a:pPr algn="l" rtl="0" fontAlgn="base"/>
                      <a:r>
                        <a:rPr lang="en-GB" sz="1100" dirty="0">
                          <a:effectLst/>
                        </a:rPr>
                        <a:t>·Regularly fails to submit of the required standard.​</a:t>
                      </a:r>
                      <a:endParaRPr lang="en-GB" sz="1100" b="0" i="0" dirty="0">
                        <a:solidFill>
                          <a:srgbClr val="000000"/>
                        </a:solidFill>
                        <a:effectLst/>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69369172"/>
                  </a:ext>
                </a:extLst>
              </a:tr>
            </a:tbl>
          </a:graphicData>
        </a:graphic>
      </p:graphicFrame>
    </p:spTree>
    <p:extLst>
      <p:ext uri="{BB962C8B-B14F-4D97-AF65-F5344CB8AC3E}">
        <p14:creationId xmlns:p14="http://schemas.microsoft.com/office/powerpoint/2010/main" val="2818252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8" name="Google Shape;98;p17"/>
          <p:cNvSpPr txBox="1">
            <a:spLocks noGrp="1"/>
          </p:cNvSpPr>
          <p:nvPr>
            <p:ph type="title"/>
          </p:nvPr>
        </p:nvSpPr>
        <p:spPr>
          <a:prstGeom prst="rect">
            <a:avLst/>
          </a:prstGeom>
        </p:spPr>
        <p:txBody>
          <a:bodyPr spcFirstLastPara="1" wrap="square" lIns="48600" tIns="24300" rIns="48600" bIns="24300" anchor="ctr" anchorCtr="0">
            <a:normAutofit/>
          </a:bodyPr>
          <a:lstStyle/>
          <a:p>
            <a:r>
              <a:rPr lang="en-GB"/>
              <a:t>English</a:t>
            </a:r>
            <a:endParaRPr err="1"/>
          </a:p>
        </p:txBody>
      </p:sp>
      <p:sp>
        <p:nvSpPr>
          <p:cNvPr id="97" name="Google Shape;97;p17"/>
          <p:cNvSpPr txBox="1">
            <a:spLocks noGrp="1"/>
          </p:cNvSpPr>
          <p:nvPr>
            <p:ph type="body" idx="1"/>
          </p:nvPr>
        </p:nvSpPr>
        <p:spPr>
          <a:xfrm>
            <a:off x="758757" y="971700"/>
            <a:ext cx="4493918" cy="6340800"/>
          </a:xfrm>
          <a:prstGeom prst="rect">
            <a:avLst/>
          </a:prstGeom>
        </p:spPr>
        <p:txBody>
          <a:bodyPr spcFirstLastPara="1" wrap="square" lIns="48600" tIns="24300" rIns="48600" bIns="24300" anchor="t" anchorCtr="0">
            <a:normAutofit/>
          </a:bodyPr>
          <a:lstStyle/>
          <a:p>
            <a:pPr marL="0" indent="0">
              <a:lnSpc>
                <a:spcPct val="100000"/>
              </a:lnSpc>
              <a:buNone/>
            </a:pPr>
            <a:r>
              <a:rPr lang="en-GB" sz="1100" b="1" dirty="0">
                <a:latin typeface="+mj-lt"/>
              </a:rPr>
              <a:t>Year 10 Curriculum</a:t>
            </a:r>
            <a:endParaRPr lang="en-US" sz="1100" dirty="0">
              <a:latin typeface="+mj-lt"/>
              <a:cs typeface="Arial"/>
            </a:endParaRPr>
          </a:p>
          <a:p>
            <a:pPr marL="0" indent="0">
              <a:lnSpc>
                <a:spcPct val="100000"/>
              </a:lnSpc>
              <a:buNone/>
            </a:pPr>
            <a:r>
              <a:rPr lang="en-GB" sz="1200" u="sng" dirty="0">
                <a:solidFill>
                  <a:srgbClr val="7030A0"/>
                </a:solidFill>
                <a:latin typeface="+mj-lt"/>
                <a:hlinkClick r:id="rId3"/>
              </a:rPr>
              <a:t>English Curriculum KS4</a:t>
            </a:r>
            <a:r>
              <a:rPr lang="en-GB" sz="1200" dirty="0">
                <a:solidFill>
                  <a:srgbClr val="7030A0"/>
                </a:solidFill>
                <a:latin typeface="+mj-lt"/>
              </a:rPr>
              <a:t>  </a:t>
            </a:r>
            <a:r>
              <a:rPr lang="en-GB" sz="1200" dirty="0">
                <a:solidFill>
                  <a:srgbClr val="000000"/>
                </a:solidFill>
                <a:latin typeface="+mj-lt"/>
              </a:rPr>
              <a:t>-</a:t>
            </a:r>
            <a:r>
              <a:rPr lang="en-GB" sz="1200" dirty="0">
                <a:latin typeface="+mj-lt"/>
              </a:rPr>
              <a:t> click this link to see our curriculum map for both English Literature and English language.</a:t>
            </a:r>
            <a:endParaRPr lang="en-US" sz="1200" dirty="0">
              <a:latin typeface="Times New Roman" panose="02020603050405020304"/>
              <a:cs typeface="Times New Roman"/>
            </a:endParaRPr>
          </a:p>
          <a:p>
            <a:pPr marL="0" indent="0">
              <a:lnSpc>
                <a:spcPct val="100000"/>
              </a:lnSpc>
              <a:buNone/>
            </a:pPr>
            <a:r>
              <a:rPr lang="en-US" sz="1200" b="1" dirty="0">
                <a:latin typeface="+mj-lt"/>
                <a:cs typeface="Arial"/>
              </a:rPr>
              <a:t>Exam Board and link</a:t>
            </a:r>
            <a:endParaRPr lang="en-US" sz="1200" b="1" dirty="0">
              <a:latin typeface="Arial"/>
              <a:cs typeface="Arial"/>
            </a:endParaRPr>
          </a:p>
          <a:p>
            <a:pPr marL="0" indent="0">
              <a:lnSpc>
                <a:spcPct val="100000"/>
              </a:lnSpc>
              <a:buNone/>
            </a:pPr>
            <a:r>
              <a:rPr lang="en-US" sz="1200" b="1" dirty="0">
                <a:latin typeface="+mj-lt"/>
                <a:cs typeface="Arial"/>
              </a:rPr>
              <a:t>Pearson Edexcel :</a:t>
            </a:r>
          </a:p>
          <a:p>
            <a:pPr marL="0" indent="0">
              <a:lnSpc>
                <a:spcPct val="100000"/>
              </a:lnSpc>
              <a:buNone/>
            </a:pPr>
            <a:r>
              <a:rPr lang="en-US" sz="1100" dirty="0">
                <a:latin typeface="Arial"/>
                <a:ea typeface="+mn-lt"/>
                <a:cs typeface="+mn-lt"/>
                <a:hlinkClick r:id="rId4"/>
              </a:rPr>
              <a:t>https://qualifications.pearson.com/en/qualifications/edexcel-gcses/english-literature-2015.html</a:t>
            </a:r>
            <a:endParaRPr lang="en-US" sz="1100" dirty="0">
              <a:latin typeface="Arial"/>
              <a:cs typeface="Arial"/>
            </a:endParaRPr>
          </a:p>
          <a:p>
            <a:pPr marL="0" indent="0">
              <a:lnSpc>
                <a:spcPct val="100000"/>
              </a:lnSpc>
              <a:buNone/>
            </a:pPr>
            <a:r>
              <a:rPr lang="en-US" sz="1100" dirty="0">
                <a:latin typeface="Arial"/>
                <a:ea typeface="+mn-lt"/>
                <a:cs typeface="+mn-lt"/>
                <a:hlinkClick r:id="rId5"/>
              </a:rPr>
              <a:t>https://qualifications.pearson.com/en/qualifications/edexcel-gcses/english-language-2021.html</a:t>
            </a:r>
            <a:endParaRPr lang="en-US" sz="1100" dirty="0">
              <a:latin typeface="Arial"/>
              <a:cs typeface="Arial"/>
            </a:endParaRPr>
          </a:p>
          <a:p>
            <a:pPr marL="0" indent="0">
              <a:lnSpc>
                <a:spcPct val="100000"/>
              </a:lnSpc>
              <a:buNone/>
            </a:pPr>
            <a:r>
              <a:rPr lang="en-US" sz="1200" b="1" u="sng" dirty="0">
                <a:latin typeface="+mj-lt"/>
                <a:cs typeface="Arial"/>
              </a:rPr>
              <a:t>Formative Assessment</a:t>
            </a:r>
            <a:endParaRPr lang="en-US" sz="1200" u="sng" dirty="0">
              <a:latin typeface="Times New Roman" panose="02020603050405020304"/>
              <a:cs typeface="Times New Roman"/>
            </a:endParaRPr>
          </a:p>
          <a:p>
            <a:pPr marL="0" indent="0">
              <a:lnSpc>
                <a:spcPct val="100000"/>
              </a:lnSpc>
              <a:buNone/>
            </a:pPr>
            <a:r>
              <a:rPr lang="en-US" sz="1200" dirty="0">
                <a:latin typeface="Arial"/>
                <a:cs typeface="Arial"/>
              </a:rPr>
              <a:t>So far this year, our focus has been on English Literature and pupils have been assessed using low stakes recall tasks. </a:t>
            </a:r>
            <a:endParaRPr lang="en-US" sz="1200" b="1" dirty="0">
              <a:latin typeface="Arial"/>
              <a:cs typeface="Arial"/>
            </a:endParaRPr>
          </a:p>
          <a:p>
            <a:pPr marL="0" indent="0">
              <a:lnSpc>
                <a:spcPct val="100000"/>
              </a:lnSpc>
              <a:buNone/>
            </a:pPr>
            <a:r>
              <a:rPr lang="en-US" sz="1200" b="1" u="sng" dirty="0">
                <a:latin typeface="+mj-lt"/>
                <a:cs typeface="Arial"/>
              </a:rPr>
              <a:t>Summative Assessment</a:t>
            </a:r>
            <a:endParaRPr lang="en-US" sz="1200" u="sng" dirty="0">
              <a:latin typeface="Times New Roman" panose="02020603050405020304"/>
              <a:cs typeface="Times New Roman"/>
            </a:endParaRPr>
          </a:p>
          <a:p>
            <a:pPr marL="0" lvl="0" indent="0">
              <a:lnSpc>
                <a:spcPct val="100000"/>
              </a:lnSpc>
              <a:buNone/>
            </a:pPr>
            <a:r>
              <a:rPr lang="en-GB" sz="1200" dirty="0">
                <a:latin typeface="+mj-lt"/>
              </a:rPr>
              <a:t>Throughout the term, students have completed essays on ‘An Inspector Calls’’ focusing on understanding the plot, characters and themes. </a:t>
            </a:r>
          </a:p>
          <a:p>
            <a:pPr marL="0" lvl="0" indent="0" algn="l" rtl="0">
              <a:lnSpc>
                <a:spcPct val="100000"/>
              </a:lnSpc>
              <a:spcBef>
                <a:spcPts val="500"/>
              </a:spcBef>
              <a:spcAft>
                <a:spcPts val="0"/>
              </a:spcAft>
              <a:buNone/>
            </a:pPr>
            <a:r>
              <a:rPr lang="en-GB" sz="1200" b="1">
                <a:latin typeface="+mj-lt"/>
              </a:rPr>
              <a:t>How </a:t>
            </a:r>
            <a:r>
              <a:rPr lang="en-GB" sz="1200" b="1" dirty="0">
                <a:latin typeface="+mj-lt"/>
              </a:rPr>
              <a:t>can my child extend their learning?</a:t>
            </a:r>
            <a:endParaRPr lang="en-US" sz="1200" b="1" dirty="0">
              <a:solidFill>
                <a:srgbClr val="FF0000"/>
              </a:solidFill>
              <a:latin typeface="+mj-lt"/>
              <a:cs typeface="Arial"/>
            </a:endParaRPr>
          </a:p>
          <a:p>
            <a:pPr marL="0" indent="0">
              <a:lnSpc>
                <a:spcPct val="100000"/>
              </a:lnSpc>
              <a:buNone/>
            </a:pPr>
            <a:r>
              <a:rPr lang="en-GB" sz="1200" dirty="0">
                <a:solidFill>
                  <a:srgbClr val="000000"/>
                </a:solidFill>
                <a:latin typeface="+mj-lt"/>
                <a:cs typeface="Arial"/>
                <a:hlinkClick r:id="rId6"/>
              </a:rPr>
              <a:t>GCSE pod</a:t>
            </a:r>
            <a:r>
              <a:rPr lang="en-GB" sz="1200" dirty="0">
                <a:solidFill>
                  <a:srgbClr val="000000"/>
                </a:solidFill>
                <a:latin typeface="+mj-lt"/>
                <a:cs typeface="Arial"/>
              </a:rPr>
              <a:t> – pods on language skills and literature texts</a:t>
            </a:r>
          </a:p>
          <a:p>
            <a:pPr marL="0" indent="0">
              <a:lnSpc>
                <a:spcPct val="100000"/>
              </a:lnSpc>
              <a:buNone/>
            </a:pPr>
            <a:r>
              <a:rPr lang="en-GB" sz="1200" dirty="0">
                <a:solidFill>
                  <a:srgbClr val="000000"/>
                </a:solidFill>
                <a:latin typeface="+mj-lt"/>
                <a:cs typeface="Arial"/>
              </a:rPr>
              <a:t>NET English on YouTube </a:t>
            </a:r>
            <a:r>
              <a:rPr lang="en-GB" sz="1200" dirty="0">
                <a:latin typeface="Arial"/>
                <a:ea typeface="+mn-lt"/>
                <a:cs typeface="+mn-lt"/>
                <a:hlinkClick r:id="rId7"/>
              </a:rPr>
              <a:t>https://www.youtube.com/@NETEnglish1</a:t>
            </a:r>
            <a:endParaRPr lang="en-GB" sz="1200" dirty="0">
              <a:solidFill>
                <a:srgbClr val="000000"/>
              </a:solidFill>
              <a:latin typeface="Arial"/>
              <a:cs typeface="Arial"/>
            </a:endParaRPr>
          </a:p>
          <a:p>
            <a:pPr marL="0" indent="0">
              <a:lnSpc>
                <a:spcPct val="100000"/>
              </a:lnSpc>
              <a:buNone/>
            </a:pPr>
            <a:r>
              <a:rPr lang="en-GB" sz="1200" dirty="0">
                <a:solidFill>
                  <a:srgbClr val="000000"/>
                </a:solidFill>
                <a:latin typeface="Arial"/>
                <a:cs typeface="Times New Roman"/>
                <a:hlinkClick r:id="rId8"/>
              </a:rPr>
              <a:t>BBC Bitesize</a:t>
            </a:r>
            <a:r>
              <a:rPr lang="en-GB" sz="1200" b="1" dirty="0">
                <a:solidFill>
                  <a:srgbClr val="000000"/>
                </a:solidFill>
                <a:latin typeface="Arial"/>
                <a:cs typeface="Times New Roman"/>
              </a:rPr>
              <a:t> </a:t>
            </a:r>
            <a:endParaRPr lang="en-GB" sz="1200" dirty="0">
              <a:solidFill>
                <a:srgbClr val="000000"/>
              </a:solidFill>
              <a:latin typeface="Arial"/>
              <a:cs typeface="Times New Roman"/>
            </a:endParaRPr>
          </a:p>
          <a:p>
            <a:pPr marL="0" indent="0">
              <a:lnSpc>
                <a:spcPct val="100000"/>
              </a:lnSpc>
              <a:buNone/>
            </a:pPr>
            <a:endParaRPr lang="en-GB" sz="1100" b="1" dirty="0">
              <a:solidFill>
                <a:srgbClr val="000000"/>
              </a:solidFill>
              <a:latin typeface="+mj-lt"/>
              <a:cs typeface="Arial"/>
            </a:endParaRPr>
          </a:p>
          <a:p>
            <a:pPr marL="0" indent="0">
              <a:lnSpc>
                <a:spcPct val="100000"/>
              </a:lnSpc>
              <a:buNone/>
            </a:pPr>
            <a:endParaRPr lang="en-GB" sz="1200" u="sng" dirty="0">
              <a:solidFill>
                <a:srgbClr val="7030A0"/>
              </a:solidFill>
              <a:latin typeface="+mj-lt"/>
              <a:cs typeface="Arial"/>
            </a:endParaRPr>
          </a:p>
        </p:txBody>
      </p:sp>
    </p:spTree>
    <p:extLst>
      <p:ext uri="{BB962C8B-B14F-4D97-AF65-F5344CB8AC3E}">
        <p14:creationId xmlns:p14="http://schemas.microsoft.com/office/powerpoint/2010/main" val="2524530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3_DynamicLight">
  <a:themeElements>
    <a:clrScheme name="33_DynamicLight">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2269</TotalTime>
  <Words>6232</Words>
  <Application>Microsoft Office PowerPoint</Application>
  <PresentationFormat>Custom</PresentationFormat>
  <Paragraphs>568</Paragraphs>
  <Slides>34</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Helvetica Neue</vt:lpstr>
      <vt:lpstr>Times New Roman</vt:lpstr>
      <vt:lpstr>Office Theme</vt:lpstr>
      <vt:lpstr>Assessment and reporting</vt:lpstr>
      <vt:lpstr>Introduction</vt:lpstr>
      <vt:lpstr>Assessment principles</vt:lpstr>
      <vt:lpstr>Key terms</vt:lpstr>
      <vt:lpstr>Understanding your child’s report</vt:lpstr>
      <vt:lpstr>ATL Scale</vt:lpstr>
      <vt:lpstr>Effort Scale</vt:lpstr>
      <vt:lpstr>Homework Scale</vt:lpstr>
      <vt:lpstr>English</vt:lpstr>
      <vt:lpstr>Maths</vt:lpstr>
      <vt:lpstr>Combined Science</vt:lpstr>
      <vt:lpstr>Religious Education</vt:lpstr>
      <vt:lpstr>Triple Science</vt:lpstr>
      <vt:lpstr>Core Physical Education</vt:lpstr>
      <vt:lpstr>Personal Development</vt:lpstr>
      <vt:lpstr>Art</vt:lpstr>
      <vt:lpstr>Business Studies</vt:lpstr>
      <vt:lpstr>Computer Science </vt:lpstr>
      <vt:lpstr>Dance</vt:lpstr>
      <vt:lpstr>Drama</vt:lpstr>
      <vt:lpstr>Engineering</vt:lpstr>
      <vt:lpstr>Enterprise</vt:lpstr>
      <vt:lpstr>ASDAN </vt:lpstr>
      <vt:lpstr>NCFE Level 1/2 Food and Cookery </vt:lpstr>
      <vt:lpstr>Food and Nutrition</vt:lpstr>
      <vt:lpstr>French</vt:lpstr>
      <vt:lpstr>Geography</vt:lpstr>
      <vt:lpstr>Health and Social Care</vt:lpstr>
      <vt:lpstr>History</vt:lpstr>
      <vt:lpstr>ICT</vt:lpstr>
      <vt:lpstr>Music</vt:lpstr>
      <vt:lpstr>Spanish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and Reporting Guidance</dc:title>
  <dc:creator>Karen Parker</dc:creator>
  <cp:lastModifiedBy>Jenny Leonowicz</cp:lastModifiedBy>
  <cp:revision>75</cp:revision>
  <cp:lastPrinted>2023-11-17T15:38:02Z</cp:lastPrinted>
  <dcterms:modified xsi:type="dcterms:W3CDTF">2024-11-22T09:42:01Z</dcterms:modified>
</cp:coreProperties>
</file>