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9" r:id="rId1"/>
  </p:sldMasterIdLst>
  <p:notesMasterIdLst>
    <p:notesMasterId r:id="rId34"/>
  </p:notesMasterIdLst>
  <p:sldIdLst>
    <p:sldId id="279" r:id="rId2"/>
    <p:sldId id="278" r:id="rId3"/>
    <p:sldId id="290" r:id="rId4"/>
    <p:sldId id="277" r:id="rId5"/>
    <p:sldId id="276" r:id="rId6"/>
    <p:sldId id="275" r:id="rId7"/>
    <p:sldId id="291" r:id="rId8"/>
    <p:sldId id="293" r:id="rId9"/>
    <p:sldId id="292" r:id="rId10"/>
    <p:sldId id="267" r:id="rId11"/>
    <p:sldId id="264" r:id="rId12"/>
    <p:sldId id="258" r:id="rId13"/>
    <p:sldId id="260" r:id="rId14"/>
    <p:sldId id="286" r:id="rId15"/>
    <p:sldId id="262" r:id="rId16"/>
    <p:sldId id="298" r:id="rId17"/>
    <p:sldId id="271" r:id="rId18"/>
    <p:sldId id="299" r:id="rId19"/>
    <p:sldId id="268" r:id="rId20"/>
    <p:sldId id="284" r:id="rId21"/>
    <p:sldId id="270" r:id="rId22"/>
    <p:sldId id="288" r:id="rId23"/>
    <p:sldId id="280" r:id="rId24"/>
    <p:sldId id="281" r:id="rId25"/>
    <p:sldId id="266" r:id="rId26"/>
    <p:sldId id="283" r:id="rId27"/>
    <p:sldId id="265" r:id="rId28"/>
    <p:sldId id="285" r:id="rId29"/>
    <p:sldId id="263" r:id="rId30"/>
    <p:sldId id="257" r:id="rId31"/>
    <p:sldId id="294" r:id="rId32"/>
    <p:sldId id="300" r:id="rId33"/>
  </p:sldIdLst>
  <p:sldSz cx="5327650" cy="7559675"/>
  <p:notesSz cx="6797675" cy="9926638"/>
  <p:embeddedFontLst>
    <p:embeddedFont>
      <p:font typeface="Helvetica Neue" panose="020B0604020202020204" charset="0"/>
      <p:regular r:id="rId35"/>
      <p:bold r:id="rId36"/>
      <p:italic r:id="rId37"/>
      <p:boldItalic r:id="rId3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28732B-32B9-41A6-9694-54D75B4E457C}">
  <a:tblStyle styleId="{9828732B-32B9-41A6-9694-54D75B4E457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69268C6-5E0E-40FA-9755-421D21E1440E}"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320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3.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1.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06357" y="4715153"/>
            <a:ext cx="4984962" cy="44669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1pPr>
            <a:lvl2pPr marL="914400" marR="0" lvl="1"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2pPr>
            <a:lvl3pPr marL="1371600" marR="0" lvl="2"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3pPr>
            <a:lvl4pPr marL="1828800" marR="0" lvl="3"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4pPr>
            <a:lvl5pPr marL="2286000" marR="0" lvl="4"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5pPr>
            <a:lvl6pPr marL="2743200" marR="0" lvl="5"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6pPr>
            <a:lvl7pPr marL="3200400" marR="0" lvl="6"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7pPr>
            <a:lvl8pPr marL="3657600" marR="0" lvl="7"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8pPr>
            <a:lvl9pPr marL="4114800" marR="0" lvl="8"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044e3b4989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g2044e3b4989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227e3a5d08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227e3a5d08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f9a2d1f8de_1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f9a2d1f8de_1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21c8230843_0_6: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21c8230843_0_6: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22686e803f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22686e803f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21c8230843_0_6: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21c8230843_0_6: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3020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164b2be614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164b2be614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1caaaffe34_0_1:notes"/>
          <p:cNvSpPr>
            <a:spLocks noGrp="1" noRot="1" noChangeAspect="1"/>
          </p:cNvSpPr>
          <p:nvPr>
            <p:ph type="sldImg" idx="2"/>
          </p:nvPr>
        </p:nvSpPr>
        <p:spPr>
          <a:xfrm>
            <a:off x="2220913" y="685800"/>
            <a:ext cx="24161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1caaaffe34_0_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4100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16a8f33017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16a8f33017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21c8230843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21c8230843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3286387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21c8230843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21c8230843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9977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044e3b4989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g2044e3b4989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39580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164b2be614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164b2be614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9069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1caaaffe34_1_8: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1caaaffe34_1_8: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0792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21c8230843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21c8230843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31428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39388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220672ee70_0_6: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220672ee70_0_6: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164b2be614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164b2be614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50804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220672ee70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2220672ee70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164b2be614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164b2be614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410422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1caaaffe34_0_1: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1caaaffe34_0_1: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044e3b4989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g2044e3b4989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93205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78794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AB836B37-D50E-2008-55B4-A4A43E05690C}"/>
            </a:ext>
          </a:extLst>
        </p:cNvPr>
        <p:cNvGrpSpPr/>
        <p:nvPr/>
      </p:nvGrpSpPr>
      <p:grpSpPr>
        <a:xfrm>
          <a:off x="0" y="0"/>
          <a:ext cx="0" cy="0"/>
          <a:chOff x="0" y="0"/>
          <a:chExt cx="0" cy="0"/>
        </a:xfrm>
      </p:grpSpPr>
      <p:sp>
        <p:nvSpPr>
          <p:cNvPr id="142" name="Google Shape;142;g21ce8c592a4_0_0:notes">
            <a:extLst>
              <a:ext uri="{FF2B5EF4-FFF2-40B4-BE49-F238E27FC236}">
                <a16:creationId xmlns:a16="http://schemas.microsoft.com/office/drawing/2014/main" id="{9BAFFA11-516D-0A5D-CA45-1B931F3F0F40}"/>
              </a:ext>
            </a:extLst>
          </p:cNvPr>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a:extLst>
              <a:ext uri="{FF2B5EF4-FFF2-40B4-BE49-F238E27FC236}">
                <a16:creationId xmlns:a16="http://schemas.microsoft.com/office/drawing/2014/main" id="{50230E0A-5C5B-76CE-C2BB-6FC97D35595D}"/>
              </a:ext>
            </a:extLst>
          </p:cNvPr>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5489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20522d4815b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20522d4815b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2046bfe3ca4_0_28: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 name="Google Shape;51;g2046bfe3ca4_0_28: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04523da4a2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04523da4a2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04523da4a2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04523da4a2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82210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04523da4a2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04523da4a2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9708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04523da4a2_0_0:notes"/>
          <p:cNvSpPr>
            <a:spLocks noGrp="1" noRot="1" noChangeAspect="1"/>
          </p:cNvSpPr>
          <p:nvPr>
            <p:ph type="sldImg" idx="2"/>
          </p:nvPr>
        </p:nvSpPr>
        <p:spPr>
          <a:xfrm>
            <a:off x="2087563" y="744538"/>
            <a:ext cx="262255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04523da4a2_0_0:notes"/>
          <p:cNvSpPr txBox="1">
            <a:spLocks noGrp="1"/>
          </p:cNvSpPr>
          <p:nvPr>
            <p:ph type="body" idx="1"/>
          </p:nvPr>
        </p:nvSpPr>
        <p:spPr>
          <a:xfrm>
            <a:off x="906357" y="4715153"/>
            <a:ext cx="4984962"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5300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9AB79E-F422-4F3A-8558-CE99FC49C6F4}"/>
              </a:ext>
            </a:extLst>
          </p:cNvPr>
          <p:cNvSpPr>
            <a:spLocks noGrp="1"/>
          </p:cNvSpPr>
          <p:nvPr>
            <p:ph type="dt" sz="half" idx="10"/>
          </p:nvPr>
        </p:nvSpPr>
        <p:spPr>
          <a:xfrm>
            <a:off x="366276" y="7006699"/>
            <a:ext cx="1198721" cy="402483"/>
          </a:xfrm>
          <a:prstGeom prst="rect">
            <a:avLst/>
          </a:prstGeom>
        </p:spPr>
        <p:txBody>
          <a:bodyPr/>
          <a:lstStyle/>
          <a:p>
            <a:fld id="{D5FD5E06-E025-41B6-86E3-57B554FDCD97}" type="datetimeFigureOut">
              <a:rPr lang="en-GB" smtClean="0"/>
              <a:t>22/11/2024</a:t>
            </a:fld>
            <a:endParaRPr lang="en-GB"/>
          </a:p>
        </p:txBody>
      </p:sp>
      <p:sp>
        <p:nvSpPr>
          <p:cNvPr id="3" name="Footer Placeholder 2">
            <a:extLst>
              <a:ext uri="{FF2B5EF4-FFF2-40B4-BE49-F238E27FC236}">
                <a16:creationId xmlns:a16="http://schemas.microsoft.com/office/drawing/2014/main" id="{C0FE4868-33BA-4123-9310-4107F908ED3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7FCB5EB-68BD-41B9-A747-C7E05080E2CC}"/>
              </a:ext>
            </a:extLst>
          </p:cNvPr>
          <p:cNvSpPr>
            <a:spLocks noGrp="1"/>
          </p:cNvSpPr>
          <p:nvPr>
            <p:ph type="sldNum" sz="quarter" idx="12"/>
          </p:nvPr>
        </p:nvSpPr>
        <p:spPr>
          <a:xfrm>
            <a:off x="3762653" y="7006699"/>
            <a:ext cx="1198721" cy="402483"/>
          </a:xfrm>
          <a:prstGeom prst="rect">
            <a:avLst/>
          </a:prstGeom>
        </p:spPr>
        <p:txBody>
          <a:bodyPr/>
          <a:lstStyle/>
          <a:p>
            <a:pPr marL="0" lvl="0" indent="0" algn="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944943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667502" y="186372"/>
            <a:ext cx="4585163" cy="789300"/>
          </a:xfrm>
          <a:prstGeom prst="rect">
            <a:avLst/>
          </a:prstGeom>
          <a:noFill/>
          <a:ln>
            <a:noFill/>
          </a:ln>
        </p:spPr>
        <p:txBody>
          <a:bodyPr spcFirstLastPara="1" wrap="square" lIns="48600" tIns="24300" rIns="48600" bIns="24300" anchor="ctr" anchorCtr="0">
            <a:normAutofit/>
          </a:bodyPr>
          <a:lstStyle>
            <a:lvl1pPr lvl="0" algn="l">
              <a:lnSpc>
                <a:spcPct val="90000"/>
              </a:lnSpc>
              <a:spcBef>
                <a:spcPts val="0"/>
              </a:spcBef>
              <a:spcAft>
                <a:spcPts val="0"/>
              </a:spcAft>
              <a:buClr>
                <a:schemeClr val="dk1"/>
              </a:buClr>
              <a:buSzPts val="3200"/>
              <a:buNone/>
              <a:defRPr sz="3200"/>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a:endParaRPr/>
          </a:p>
        </p:txBody>
      </p:sp>
      <p:sp>
        <p:nvSpPr>
          <p:cNvPr id="18" name="Google Shape;18;p3"/>
          <p:cNvSpPr txBox="1">
            <a:spLocks noGrp="1"/>
          </p:cNvSpPr>
          <p:nvPr>
            <p:ph type="body" idx="1"/>
          </p:nvPr>
        </p:nvSpPr>
        <p:spPr>
          <a:xfrm>
            <a:off x="667511" y="1066950"/>
            <a:ext cx="4585163" cy="5919066"/>
          </a:xfrm>
          <a:prstGeom prst="rect">
            <a:avLst/>
          </a:prstGeom>
          <a:noFill/>
          <a:ln>
            <a:noFill/>
          </a:ln>
        </p:spPr>
        <p:txBody>
          <a:bodyPr spcFirstLastPara="1" wrap="square" lIns="48600" tIns="24300" rIns="48600" bIns="24300" anchor="t" anchorCtr="0">
            <a:normAutofit/>
          </a:bodyPr>
          <a:lstStyle>
            <a:lvl1pPr marL="457200" lvl="0" indent="-292100" algn="l" rtl="0">
              <a:lnSpc>
                <a:spcPct val="90000"/>
              </a:lnSpc>
              <a:spcBef>
                <a:spcPts val="500"/>
              </a:spcBef>
              <a:spcAft>
                <a:spcPts val="0"/>
              </a:spcAft>
              <a:buClr>
                <a:schemeClr val="dk1"/>
              </a:buClr>
              <a:buSzPts val="1000"/>
              <a:buChar char="•"/>
              <a:defRPr/>
            </a:lvl1pPr>
            <a:lvl2pPr marL="914400" lvl="1" indent="-292100" algn="l" rtl="0">
              <a:lnSpc>
                <a:spcPct val="90000"/>
              </a:lnSpc>
              <a:spcBef>
                <a:spcPts val="300"/>
              </a:spcBef>
              <a:spcAft>
                <a:spcPts val="0"/>
              </a:spcAft>
              <a:buClr>
                <a:schemeClr val="dk1"/>
              </a:buClr>
              <a:buSzPts val="1000"/>
              <a:buChar char="•"/>
              <a:defRPr/>
            </a:lvl2pPr>
            <a:lvl3pPr marL="1371600" lvl="2" indent="-292100" algn="l" rtl="0">
              <a:lnSpc>
                <a:spcPct val="90000"/>
              </a:lnSpc>
              <a:spcBef>
                <a:spcPts val="300"/>
              </a:spcBef>
              <a:spcAft>
                <a:spcPts val="0"/>
              </a:spcAft>
              <a:buClr>
                <a:schemeClr val="dk1"/>
              </a:buClr>
              <a:buSzPts val="1000"/>
              <a:buChar char="•"/>
              <a:defRPr/>
            </a:lvl3pPr>
            <a:lvl4pPr marL="1828800" lvl="3" indent="-292100" algn="l" rtl="0">
              <a:lnSpc>
                <a:spcPct val="90000"/>
              </a:lnSpc>
              <a:spcBef>
                <a:spcPts val="300"/>
              </a:spcBef>
              <a:spcAft>
                <a:spcPts val="0"/>
              </a:spcAft>
              <a:buClr>
                <a:schemeClr val="dk1"/>
              </a:buClr>
              <a:buSzPts val="1000"/>
              <a:buChar char="•"/>
              <a:defRPr/>
            </a:lvl4pPr>
            <a:lvl5pPr marL="2286000" lvl="4" indent="-292100" algn="l" rtl="0">
              <a:lnSpc>
                <a:spcPct val="90000"/>
              </a:lnSpc>
              <a:spcBef>
                <a:spcPts val="300"/>
              </a:spcBef>
              <a:spcAft>
                <a:spcPts val="0"/>
              </a:spcAft>
              <a:buClr>
                <a:schemeClr val="dk1"/>
              </a:buClr>
              <a:buSzPts val="1000"/>
              <a:buChar char="•"/>
              <a:defRPr/>
            </a:lvl5pPr>
            <a:lvl6pPr marL="2743200" lvl="5" indent="-292100" algn="l" rtl="0">
              <a:lnSpc>
                <a:spcPct val="90000"/>
              </a:lnSpc>
              <a:spcBef>
                <a:spcPts val="300"/>
              </a:spcBef>
              <a:spcAft>
                <a:spcPts val="0"/>
              </a:spcAft>
              <a:buClr>
                <a:schemeClr val="dk1"/>
              </a:buClr>
              <a:buSzPts val="1000"/>
              <a:buChar char="•"/>
              <a:defRPr/>
            </a:lvl6pPr>
            <a:lvl7pPr marL="3200400" lvl="6" indent="-292100" algn="l" rtl="0">
              <a:lnSpc>
                <a:spcPct val="90000"/>
              </a:lnSpc>
              <a:spcBef>
                <a:spcPts val="300"/>
              </a:spcBef>
              <a:spcAft>
                <a:spcPts val="0"/>
              </a:spcAft>
              <a:buClr>
                <a:schemeClr val="dk1"/>
              </a:buClr>
              <a:buSzPts val="1000"/>
              <a:buChar char="•"/>
              <a:defRPr/>
            </a:lvl7pPr>
            <a:lvl8pPr marL="3657600" lvl="7" indent="-292100" algn="l" rtl="0">
              <a:lnSpc>
                <a:spcPct val="90000"/>
              </a:lnSpc>
              <a:spcBef>
                <a:spcPts val="300"/>
              </a:spcBef>
              <a:spcAft>
                <a:spcPts val="0"/>
              </a:spcAft>
              <a:buClr>
                <a:schemeClr val="dk1"/>
              </a:buClr>
              <a:buSzPts val="1000"/>
              <a:buChar char="•"/>
              <a:defRPr/>
            </a:lvl8pPr>
            <a:lvl9pPr marL="4114800" lvl="8" indent="-292100" algn="l" rtl="0">
              <a:lnSpc>
                <a:spcPct val="90000"/>
              </a:lnSpc>
              <a:spcBef>
                <a:spcPts val="300"/>
              </a:spcBef>
              <a:spcAft>
                <a:spcPts val="0"/>
              </a:spcAft>
              <a:buClr>
                <a:schemeClr val="dk1"/>
              </a:buClr>
              <a:buSzPts val="1000"/>
              <a:buChar char="•"/>
              <a:defRPr/>
            </a:lvl9pPr>
          </a:lstStyle>
          <a:p>
            <a:endParaRPr/>
          </a:p>
        </p:txBody>
      </p:sp>
      <p:sp>
        <p:nvSpPr>
          <p:cNvPr id="5" name="Footer Placeholder 4">
            <a:extLst>
              <a:ext uri="{FF2B5EF4-FFF2-40B4-BE49-F238E27FC236}">
                <a16:creationId xmlns:a16="http://schemas.microsoft.com/office/drawing/2014/main" id="{C6F73835-7FDF-4CD3-A300-364E68383D76}"/>
              </a:ext>
            </a:extLst>
          </p:cNvPr>
          <p:cNvSpPr txBox="1">
            <a:spLocks/>
          </p:cNvSpPr>
          <p:nvPr userDrawn="1"/>
        </p:nvSpPr>
        <p:spPr>
          <a:xfrm>
            <a:off x="0" y="7006699"/>
            <a:ext cx="5327650" cy="552976"/>
          </a:xfrm>
          <a:prstGeom prst="rect">
            <a:avLst/>
          </a:prstGeom>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ctr"/>
          <a:lstStyle>
            <a:defPPr>
              <a:defRPr lang="en-US"/>
            </a:defPPr>
            <a:lvl1pPr marL="0" algn="ctr" defTabSz="914400" rtl="0" eaLnBrk="1" latinLnBrk="0" hangingPunct="1">
              <a:defRPr sz="2800" b="1" i="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i="0">
                <a:solidFill>
                  <a:schemeClr val="bg1"/>
                </a:solidFill>
              </a:rPr>
              <a:t>“Be the best you can be”</a:t>
            </a:r>
          </a:p>
        </p:txBody>
      </p:sp>
      <p:pic>
        <p:nvPicPr>
          <p:cNvPr id="3" name="Picture 2" descr="A picture containing circle, symbol, graphics, logo&#10;&#10;Description automatically generated">
            <a:extLst>
              <a:ext uri="{FF2B5EF4-FFF2-40B4-BE49-F238E27FC236}">
                <a16:creationId xmlns:a16="http://schemas.microsoft.com/office/drawing/2014/main" id="{13B59FFC-60F2-FFAC-8EC5-97D861765FCC}"/>
              </a:ext>
            </a:extLst>
          </p:cNvPr>
          <p:cNvPicPr>
            <a:picLocks noChangeAspect="1"/>
          </p:cNvPicPr>
          <p:nvPr userDrawn="1"/>
        </p:nvPicPr>
        <p:blipFill>
          <a:blip r:embed="rId2"/>
          <a:stretch>
            <a:fillRect/>
          </a:stretch>
        </p:blipFill>
        <p:spPr>
          <a:xfrm>
            <a:off x="80355" y="7041996"/>
            <a:ext cx="482381" cy="482381"/>
          </a:xfrm>
          <a:prstGeom prst="rect">
            <a:avLst/>
          </a:prstGeom>
        </p:spPr>
      </p:pic>
    </p:spTree>
    <p:extLst>
      <p:ext uri="{BB962C8B-B14F-4D97-AF65-F5344CB8AC3E}">
        <p14:creationId xmlns:p14="http://schemas.microsoft.com/office/powerpoint/2010/main" val="188782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667502" y="186372"/>
            <a:ext cx="4585163" cy="789300"/>
          </a:xfrm>
          <a:prstGeom prst="rect">
            <a:avLst/>
          </a:prstGeom>
          <a:noFill/>
          <a:ln>
            <a:noFill/>
          </a:ln>
        </p:spPr>
        <p:txBody>
          <a:bodyPr spcFirstLastPara="1" wrap="square" lIns="48600" tIns="24300" rIns="48600" bIns="24300" anchor="ctr" anchorCtr="0">
            <a:normAutofit/>
          </a:bodyPr>
          <a:lstStyle>
            <a:lvl1pPr lvl="0" algn="l">
              <a:lnSpc>
                <a:spcPct val="90000"/>
              </a:lnSpc>
              <a:spcBef>
                <a:spcPts val="0"/>
              </a:spcBef>
              <a:spcAft>
                <a:spcPts val="0"/>
              </a:spcAft>
              <a:buClr>
                <a:schemeClr val="dk1"/>
              </a:buClr>
              <a:buSzPts val="3200"/>
              <a:buNone/>
              <a:defRPr sz="3200"/>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a:endParaRPr/>
          </a:p>
        </p:txBody>
      </p:sp>
      <p:sp>
        <p:nvSpPr>
          <p:cNvPr id="18" name="Google Shape;18;p3"/>
          <p:cNvSpPr txBox="1">
            <a:spLocks noGrp="1"/>
          </p:cNvSpPr>
          <p:nvPr>
            <p:ph type="body" idx="1"/>
          </p:nvPr>
        </p:nvSpPr>
        <p:spPr>
          <a:xfrm>
            <a:off x="667511" y="1066950"/>
            <a:ext cx="4585163" cy="5919066"/>
          </a:xfrm>
          <a:prstGeom prst="rect">
            <a:avLst/>
          </a:prstGeom>
          <a:noFill/>
          <a:ln>
            <a:noFill/>
          </a:ln>
        </p:spPr>
        <p:txBody>
          <a:bodyPr spcFirstLastPara="1" wrap="square" lIns="48600" tIns="24300" rIns="48600" bIns="24300" anchor="t" anchorCtr="0">
            <a:normAutofit/>
          </a:bodyPr>
          <a:lstStyle>
            <a:lvl1pPr marL="457200" lvl="0" indent="-292100" algn="l" rtl="0">
              <a:lnSpc>
                <a:spcPct val="90000"/>
              </a:lnSpc>
              <a:spcBef>
                <a:spcPts val="500"/>
              </a:spcBef>
              <a:spcAft>
                <a:spcPts val="0"/>
              </a:spcAft>
              <a:buClr>
                <a:schemeClr val="dk1"/>
              </a:buClr>
              <a:buSzPts val="1000"/>
              <a:buChar char="•"/>
              <a:defRPr/>
            </a:lvl1pPr>
            <a:lvl2pPr marL="914400" lvl="1" indent="-292100" algn="l" rtl="0">
              <a:lnSpc>
                <a:spcPct val="90000"/>
              </a:lnSpc>
              <a:spcBef>
                <a:spcPts val="300"/>
              </a:spcBef>
              <a:spcAft>
                <a:spcPts val="0"/>
              </a:spcAft>
              <a:buClr>
                <a:schemeClr val="dk1"/>
              </a:buClr>
              <a:buSzPts val="1000"/>
              <a:buChar char="•"/>
              <a:defRPr/>
            </a:lvl2pPr>
            <a:lvl3pPr marL="1371600" lvl="2" indent="-292100" algn="l" rtl="0">
              <a:lnSpc>
                <a:spcPct val="90000"/>
              </a:lnSpc>
              <a:spcBef>
                <a:spcPts val="300"/>
              </a:spcBef>
              <a:spcAft>
                <a:spcPts val="0"/>
              </a:spcAft>
              <a:buClr>
                <a:schemeClr val="dk1"/>
              </a:buClr>
              <a:buSzPts val="1000"/>
              <a:buChar char="•"/>
              <a:defRPr/>
            </a:lvl3pPr>
            <a:lvl4pPr marL="1828800" lvl="3" indent="-292100" algn="l" rtl="0">
              <a:lnSpc>
                <a:spcPct val="90000"/>
              </a:lnSpc>
              <a:spcBef>
                <a:spcPts val="300"/>
              </a:spcBef>
              <a:spcAft>
                <a:spcPts val="0"/>
              </a:spcAft>
              <a:buClr>
                <a:schemeClr val="dk1"/>
              </a:buClr>
              <a:buSzPts val="1000"/>
              <a:buChar char="•"/>
              <a:defRPr/>
            </a:lvl4pPr>
            <a:lvl5pPr marL="2286000" lvl="4" indent="-292100" algn="l" rtl="0">
              <a:lnSpc>
                <a:spcPct val="90000"/>
              </a:lnSpc>
              <a:spcBef>
                <a:spcPts val="300"/>
              </a:spcBef>
              <a:spcAft>
                <a:spcPts val="0"/>
              </a:spcAft>
              <a:buClr>
                <a:schemeClr val="dk1"/>
              </a:buClr>
              <a:buSzPts val="1000"/>
              <a:buChar char="•"/>
              <a:defRPr/>
            </a:lvl5pPr>
            <a:lvl6pPr marL="2743200" lvl="5" indent="-292100" algn="l" rtl="0">
              <a:lnSpc>
                <a:spcPct val="90000"/>
              </a:lnSpc>
              <a:spcBef>
                <a:spcPts val="300"/>
              </a:spcBef>
              <a:spcAft>
                <a:spcPts val="0"/>
              </a:spcAft>
              <a:buClr>
                <a:schemeClr val="dk1"/>
              </a:buClr>
              <a:buSzPts val="1000"/>
              <a:buChar char="•"/>
              <a:defRPr/>
            </a:lvl6pPr>
            <a:lvl7pPr marL="3200400" lvl="6" indent="-292100" algn="l" rtl="0">
              <a:lnSpc>
                <a:spcPct val="90000"/>
              </a:lnSpc>
              <a:spcBef>
                <a:spcPts val="300"/>
              </a:spcBef>
              <a:spcAft>
                <a:spcPts val="0"/>
              </a:spcAft>
              <a:buClr>
                <a:schemeClr val="dk1"/>
              </a:buClr>
              <a:buSzPts val="1000"/>
              <a:buChar char="•"/>
              <a:defRPr/>
            </a:lvl7pPr>
            <a:lvl8pPr marL="3657600" lvl="7" indent="-292100" algn="l" rtl="0">
              <a:lnSpc>
                <a:spcPct val="90000"/>
              </a:lnSpc>
              <a:spcBef>
                <a:spcPts val="300"/>
              </a:spcBef>
              <a:spcAft>
                <a:spcPts val="0"/>
              </a:spcAft>
              <a:buClr>
                <a:schemeClr val="dk1"/>
              </a:buClr>
              <a:buSzPts val="1000"/>
              <a:buChar char="•"/>
              <a:defRPr/>
            </a:lvl8pPr>
            <a:lvl9pPr marL="4114800" lvl="8" indent="-292100" algn="l" rtl="0">
              <a:lnSpc>
                <a:spcPct val="90000"/>
              </a:lnSpc>
              <a:spcBef>
                <a:spcPts val="300"/>
              </a:spcBef>
              <a:spcAft>
                <a:spcPts val="0"/>
              </a:spcAft>
              <a:buClr>
                <a:schemeClr val="dk1"/>
              </a:buClr>
              <a:buSzPts val="1000"/>
              <a:buChar char="•"/>
              <a:defRPr/>
            </a:lvl9pPr>
          </a:lstStyle>
          <a:p>
            <a:endParaRPr/>
          </a:p>
        </p:txBody>
      </p:sp>
      <p:sp>
        <p:nvSpPr>
          <p:cNvPr id="5" name="Footer Placeholder 4">
            <a:extLst>
              <a:ext uri="{FF2B5EF4-FFF2-40B4-BE49-F238E27FC236}">
                <a16:creationId xmlns:a16="http://schemas.microsoft.com/office/drawing/2014/main" id="{C6F73835-7FDF-4CD3-A300-364E68383D76}"/>
              </a:ext>
            </a:extLst>
          </p:cNvPr>
          <p:cNvSpPr txBox="1">
            <a:spLocks/>
          </p:cNvSpPr>
          <p:nvPr userDrawn="1"/>
        </p:nvSpPr>
        <p:spPr>
          <a:xfrm>
            <a:off x="0" y="7006699"/>
            <a:ext cx="5327650" cy="552976"/>
          </a:xfrm>
          <a:prstGeom prst="rect">
            <a:avLst/>
          </a:prstGeom>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ctr"/>
          <a:lstStyle>
            <a:defPPr>
              <a:defRPr lang="en-US"/>
            </a:defPPr>
            <a:lvl1pPr marL="0" algn="ctr" defTabSz="914400" rtl="0" eaLnBrk="1" latinLnBrk="0" hangingPunct="1">
              <a:defRPr sz="2800" b="1" i="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i="0">
                <a:solidFill>
                  <a:schemeClr val="bg1"/>
                </a:solidFill>
              </a:rPr>
              <a:t>“Be the best you can be”</a:t>
            </a:r>
          </a:p>
        </p:txBody>
      </p:sp>
    </p:spTree>
    <p:extLst>
      <p:ext uri="{BB962C8B-B14F-4D97-AF65-F5344CB8AC3E}">
        <p14:creationId xmlns:p14="http://schemas.microsoft.com/office/powerpoint/2010/main" val="1887822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2A00F-E549-47B5-8BA7-CDF7E547F510}"/>
              </a:ext>
            </a:extLst>
          </p:cNvPr>
          <p:cNvSpPr>
            <a:spLocks noGrp="1"/>
          </p:cNvSpPr>
          <p:nvPr>
            <p:ph type="title"/>
          </p:nvPr>
        </p:nvSpPr>
        <p:spPr>
          <a:xfrm>
            <a:off x="777240" y="402483"/>
            <a:ext cx="4184134" cy="146118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3D082B-EFCF-4070-9B10-A22C9B2B1C96}"/>
              </a:ext>
            </a:extLst>
          </p:cNvPr>
          <p:cNvSpPr>
            <a:spLocks noGrp="1"/>
          </p:cNvSpPr>
          <p:nvPr>
            <p:ph type="body" idx="1"/>
          </p:nvPr>
        </p:nvSpPr>
        <p:spPr>
          <a:xfrm>
            <a:off x="777240" y="2012413"/>
            <a:ext cx="4184134" cy="49942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181970EA-8612-460A-A746-CB7D83DB1E1E}"/>
              </a:ext>
            </a:extLst>
          </p:cNvPr>
          <p:cNvSpPr>
            <a:spLocks noGrp="1"/>
          </p:cNvSpPr>
          <p:nvPr>
            <p:ph type="ftr" sz="quarter" idx="3"/>
          </p:nvPr>
        </p:nvSpPr>
        <p:spPr>
          <a:xfrm>
            <a:off x="0" y="7006699"/>
            <a:ext cx="5327650" cy="552976"/>
          </a:xfrm>
          <a:prstGeom prst="rect">
            <a:avLst/>
          </a:prstGeom>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ctr"/>
          <a:lstStyle>
            <a:lvl1pPr algn="ctr">
              <a:defRPr sz="524">
                <a:solidFill>
                  <a:schemeClr val="tx1">
                    <a:tint val="75000"/>
                  </a:schemeClr>
                </a:solidFill>
              </a:defRPr>
            </a:lvl1pPr>
          </a:lstStyle>
          <a:p>
            <a:endParaRPr lang="en-GB"/>
          </a:p>
        </p:txBody>
      </p:sp>
      <p:sp>
        <p:nvSpPr>
          <p:cNvPr id="7" name="Rectangle 6">
            <a:extLst>
              <a:ext uri="{FF2B5EF4-FFF2-40B4-BE49-F238E27FC236}">
                <a16:creationId xmlns:a16="http://schemas.microsoft.com/office/drawing/2014/main" id="{744EB55A-A250-45D3-BDFE-ED999F90BDC9}"/>
              </a:ext>
            </a:extLst>
          </p:cNvPr>
          <p:cNvSpPr/>
          <p:nvPr userDrawn="1"/>
        </p:nvSpPr>
        <p:spPr>
          <a:xfrm>
            <a:off x="0" y="1"/>
            <a:ext cx="621792" cy="7006698"/>
          </a:xfrm>
          <a:prstGeom prst="rect">
            <a:avLst/>
          </a:prstGeom>
          <a:gradFill flip="none" rotWithShape="1">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ooter Placeholder 4">
            <a:extLst>
              <a:ext uri="{FF2B5EF4-FFF2-40B4-BE49-F238E27FC236}">
                <a16:creationId xmlns:a16="http://schemas.microsoft.com/office/drawing/2014/main" id="{5B776EE1-06BB-404B-9DFB-DEBEB5F71815}"/>
              </a:ext>
            </a:extLst>
          </p:cNvPr>
          <p:cNvSpPr txBox="1">
            <a:spLocks/>
          </p:cNvSpPr>
          <p:nvPr userDrawn="1"/>
        </p:nvSpPr>
        <p:spPr>
          <a:xfrm>
            <a:off x="634555" y="7006698"/>
            <a:ext cx="4058539" cy="445661"/>
          </a:xfrm>
          <a:prstGeom prst="rect">
            <a:avLst/>
          </a:prstGeom>
        </p:spPr>
        <p:txBody>
          <a:bodyPr/>
          <a:lstStyle>
            <a:defPPr>
              <a:defRPr lang="en-US"/>
            </a:defPPr>
            <a:lvl1pPr marL="0" algn="l" defTabSz="914400" rtl="0" eaLnBrk="1" latinLnBrk="0" hangingPunct="1">
              <a:defRPr sz="2800" b="1" i="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i="0">
                <a:solidFill>
                  <a:schemeClr val="bg1"/>
                </a:solidFill>
              </a:rPr>
              <a:t>“Be the best you </a:t>
            </a:r>
            <a:r>
              <a:rPr lang="en-GB">
                <a:solidFill>
                  <a:schemeClr val="bg1"/>
                </a:solidFill>
              </a:rPr>
              <a:t>can be”</a:t>
            </a:r>
          </a:p>
        </p:txBody>
      </p:sp>
    </p:spTree>
    <p:extLst>
      <p:ext uri="{BB962C8B-B14F-4D97-AF65-F5344CB8AC3E}">
        <p14:creationId xmlns:p14="http://schemas.microsoft.com/office/powerpoint/2010/main" val="1037830566"/>
      </p:ext>
    </p:extLst>
  </p:cSld>
  <p:clrMap bg1="lt1" tx1="dk1" bg2="lt2" tx2="dk2" accent1="accent1" accent2="accent2" accent3="accent3" accent4="accent4" accent5="accent5" accent6="accent6" hlink="hlink" folHlink="folHlink"/>
  <p:sldLayoutIdLst>
    <p:sldLayoutId id="2147483696" r:id="rId1"/>
    <p:sldLayoutId id="2147483703" r:id="rId2"/>
    <p:sldLayoutId id="2147483701" r:id="rId3"/>
  </p:sldLayoutIdLst>
  <p:hf hdr="0" ftr="0" dt="0"/>
  <p:txStyles>
    <p:titleStyle>
      <a:lvl1pPr algn="l" defTabSz="399593" rtl="0" eaLnBrk="1" latinLnBrk="0" hangingPunct="1">
        <a:lnSpc>
          <a:spcPct val="90000"/>
        </a:lnSpc>
        <a:spcBef>
          <a:spcPct val="0"/>
        </a:spcBef>
        <a:buNone/>
        <a:defRPr sz="1923" kern="1200">
          <a:solidFill>
            <a:schemeClr val="tx1"/>
          </a:solidFill>
          <a:latin typeface="+mj-lt"/>
          <a:ea typeface="+mj-ea"/>
          <a:cs typeface="+mj-cs"/>
        </a:defRPr>
      </a:lvl1pPr>
    </p:titleStyle>
    <p:bodyStyle>
      <a:lvl1pPr marL="99898" indent="-99898" algn="l" defTabSz="399593" rtl="0" eaLnBrk="1" latinLnBrk="0" hangingPunct="1">
        <a:lnSpc>
          <a:spcPct val="90000"/>
        </a:lnSpc>
        <a:spcBef>
          <a:spcPts val="437"/>
        </a:spcBef>
        <a:buFont typeface="Arial" panose="020B0604020202020204" pitchFamily="34" charset="0"/>
        <a:buChar char="•"/>
        <a:defRPr sz="1224" kern="1200">
          <a:solidFill>
            <a:schemeClr val="tx1"/>
          </a:solidFill>
          <a:latin typeface="+mn-lt"/>
          <a:ea typeface="+mn-ea"/>
          <a:cs typeface="+mn-cs"/>
        </a:defRPr>
      </a:lvl1pPr>
      <a:lvl2pPr marL="299695" indent="-99898" algn="l" defTabSz="399593" rtl="0" eaLnBrk="1" latinLnBrk="0" hangingPunct="1">
        <a:lnSpc>
          <a:spcPct val="90000"/>
        </a:lnSpc>
        <a:spcBef>
          <a:spcPts val="219"/>
        </a:spcBef>
        <a:buFont typeface="Arial" panose="020B0604020202020204" pitchFamily="34" charset="0"/>
        <a:buChar char="•"/>
        <a:defRPr sz="1049" kern="1200">
          <a:solidFill>
            <a:schemeClr val="tx1"/>
          </a:solidFill>
          <a:latin typeface="+mn-lt"/>
          <a:ea typeface="+mn-ea"/>
          <a:cs typeface="+mn-cs"/>
        </a:defRPr>
      </a:lvl2pPr>
      <a:lvl3pPr marL="499491" indent="-99898" algn="l" defTabSz="399593" rtl="0" eaLnBrk="1" latinLnBrk="0" hangingPunct="1">
        <a:lnSpc>
          <a:spcPct val="90000"/>
        </a:lnSpc>
        <a:spcBef>
          <a:spcPts val="219"/>
        </a:spcBef>
        <a:buFont typeface="Arial" panose="020B0604020202020204" pitchFamily="34" charset="0"/>
        <a:buChar char="•"/>
        <a:defRPr sz="874" kern="1200">
          <a:solidFill>
            <a:schemeClr val="tx1"/>
          </a:solidFill>
          <a:latin typeface="+mn-lt"/>
          <a:ea typeface="+mn-ea"/>
          <a:cs typeface="+mn-cs"/>
        </a:defRPr>
      </a:lvl3pPr>
      <a:lvl4pPr marL="699287"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4pPr>
      <a:lvl5pPr marL="899084"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5pPr>
      <a:lvl6pPr marL="1098880"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6pPr>
      <a:lvl7pPr marL="1298677"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7pPr>
      <a:lvl8pPr marL="1498473"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8pPr>
      <a:lvl9pPr marL="1698269"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9pPr>
    </p:bodyStyle>
    <p:otherStyle>
      <a:defPPr>
        <a:defRPr lang="en-US"/>
      </a:defPPr>
      <a:lvl1pPr marL="0" algn="l" defTabSz="399593" rtl="0" eaLnBrk="1" latinLnBrk="0" hangingPunct="1">
        <a:defRPr sz="787" kern="1200">
          <a:solidFill>
            <a:schemeClr val="tx1"/>
          </a:solidFill>
          <a:latin typeface="+mn-lt"/>
          <a:ea typeface="+mn-ea"/>
          <a:cs typeface="+mn-cs"/>
        </a:defRPr>
      </a:lvl1pPr>
      <a:lvl2pPr marL="199796" algn="l" defTabSz="399593" rtl="0" eaLnBrk="1" latinLnBrk="0" hangingPunct="1">
        <a:defRPr sz="787" kern="1200">
          <a:solidFill>
            <a:schemeClr val="tx1"/>
          </a:solidFill>
          <a:latin typeface="+mn-lt"/>
          <a:ea typeface="+mn-ea"/>
          <a:cs typeface="+mn-cs"/>
        </a:defRPr>
      </a:lvl2pPr>
      <a:lvl3pPr marL="399593" algn="l" defTabSz="399593" rtl="0" eaLnBrk="1" latinLnBrk="0" hangingPunct="1">
        <a:defRPr sz="787" kern="1200">
          <a:solidFill>
            <a:schemeClr val="tx1"/>
          </a:solidFill>
          <a:latin typeface="+mn-lt"/>
          <a:ea typeface="+mn-ea"/>
          <a:cs typeface="+mn-cs"/>
        </a:defRPr>
      </a:lvl3pPr>
      <a:lvl4pPr marL="599389" algn="l" defTabSz="399593" rtl="0" eaLnBrk="1" latinLnBrk="0" hangingPunct="1">
        <a:defRPr sz="787" kern="1200">
          <a:solidFill>
            <a:schemeClr val="tx1"/>
          </a:solidFill>
          <a:latin typeface="+mn-lt"/>
          <a:ea typeface="+mn-ea"/>
          <a:cs typeface="+mn-cs"/>
        </a:defRPr>
      </a:lvl4pPr>
      <a:lvl5pPr marL="799186" algn="l" defTabSz="399593" rtl="0" eaLnBrk="1" latinLnBrk="0" hangingPunct="1">
        <a:defRPr sz="787" kern="1200">
          <a:solidFill>
            <a:schemeClr val="tx1"/>
          </a:solidFill>
          <a:latin typeface="+mn-lt"/>
          <a:ea typeface="+mn-ea"/>
          <a:cs typeface="+mn-cs"/>
        </a:defRPr>
      </a:lvl5pPr>
      <a:lvl6pPr marL="998982" algn="l" defTabSz="399593" rtl="0" eaLnBrk="1" latinLnBrk="0" hangingPunct="1">
        <a:defRPr sz="787" kern="1200">
          <a:solidFill>
            <a:schemeClr val="tx1"/>
          </a:solidFill>
          <a:latin typeface="+mn-lt"/>
          <a:ea typeface="+mn-ea"/>
          <a:cs typeface="+mn-cs"/>
        </a:defRPr>
      </a:lvl6pPr>
      <a:lvl7pPr marL="1198778" algn="l" defTabSz="399593" rtl="0" eaLnBrk="1" latinLnBrk="0" hangingPunct="1">
        <a:defRPr sz="787" kern="1200">
          <a:solidFill>
            <a:schemeClr val="tx1"/>
          </a:solidFill>
          <a:latin typeface="+mn-lt"/>
          <a:ea typeface="+mn-ea"/>
          <a:cs typeface="+mn-cs"/>
        </a:defRPr>
      </a:lvl7pPr>
      <a:lvl8pPr marL="1398575" algn="l" defTabSz="399593" rtl="0" eaLnBrk="1" latinLnBrk="0" hangingPunct="1">
        <a:defRPr sz="787" kern="1200">
          <a:solidFill>
            <a:schemeClr val="tx1"/>
          </a:solidFill>
          <a:latin typeface="+mn-lt"/>
          <a:ea typeface="+mn-ea"/>
          <a:cs typeface="+mn-cs"/>
        </a:defRPr>
      </a:lvl8pPr>
      <a:lvl9pPr marL="1598371" algn="l" defTabSz="399593" rtl="0" eaLnBrk="1" latinLnBrk="0" hangingPunct="1">
        <a:defRPr sz="7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bbc.co.uk/bitesize/levels/z98jmp3" TargetMode="External"/><Relationship Id="rId3" Type="http://schemas.openxmlformats.org/officeDocument/2006/relationships/hyperlink" Target="https://www.holyfamilyhighschool.co.uk/curriculum/subjects/english" TargetMode="External"/><Relationship Id="rId7" Type="http://schemas.openxmlformats.org/officeDocument/2006/relationships/hyperlink" Target="https://www.youtube.com/@NETEnglish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mbers.gcsepod.com/login/" TargetMode="External"/><Relationship Id="rId5" Type="http://schemas.openxmlformats.org/officeDocument/2006/relationships/hyperlink" Target="https://qualifications.pearson.com/en/qualifications/edexcel-gcses/english-language-2021.html" TargetMode="External"/><Relationship Id="rId4" Type="http://schemas.openxmlformats.org/officeDocument/2006/relationships/hyperlink" Target="https://qualifications.pearson.com/en/qualifications/edexcel-gcses/english-literature-2015.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holyfamilyhighschool.co.uk/curriculum/subjects/mathematics" TargetMode="External"/><Relationship Id="rId7" Type="http://schemas.openxmlformats.org/officeDocument/2006/relationships/hyperlink" Target="https://revisionmaths.com/gcse-maths-revisio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mathsgenie.co.uk/" TargetMode="External"/><Relationship Id="rId5" Type="http://schemas.openxmlformats.org/officeDocument/2006/relationships/hyperlink" Target="https://www.gcsepod.com/" TargetMode="External"/><Relationship Id="rId4" Type="http://schemas.openxmlformats.org/officeDocument/2006/relationships/hyperlink" Target="https://vle.mathswatch.co.uk/vle/&#16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holyfamilyhighschool.co.uk/curriculum/subjects/sciences" TargetMode="External"/><Relationship Id="rId7" Type="http://schemas.openxmlformats.org/officeDocument/2006/relationships/hyperlink" Target="https://app.tassomai.com/login?returnUrl=/dashboar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app.senecalearning.com/dashboard/courses/add?Price=Free&amp;Subject=Combined+Science" TargetMode="External"/><Relationship Id="rId5" Type="http://schemas.openxmlformats.org/officeDocument/2006/relationships/hyperlink" Target="https://www.freesciencelessons.co.uk/videos/" TargetMode="External"/><Relationship Id="rId4" Type="http://schemas.openxmlformats.org/officeDocument/2006/relationships/hyperlink" Target="https://www.aqa.org.uk/subjects/science/gcse/combined-science-trilogy-846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holyfamilyhighschool.co.uk/curriculum/subjects/religious-education" TargetMode="External"/><Relationship Id="rId7" Type="http://schemas.openxmlformats.org/officeDocument/2006/relationships/hyperlink" Target="https://www.youcat.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biblegateway.com" TargetMode="External"/><Relationship Id="rId5" Type="http://schemas.openxmlformats.org/officeDocument/2006/relationships/hyperlink" Target="https://senecalearning.com/en-GB/parents" TargetMode="External"/><Relationship Id="rId4" Type="http://schemas.openxmlformats.org/officeDocument/2006/relationships/hyperlink" Target="https://www.eduqas.co.uk/qualifications/religious-studies-gcse/#tab_keydocument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app.senecalearning.com/dashboard/courses/add?Price=Free&amp;Subject=Combined+Science" TargetMode="External"/><Relationship Id="rId3" Type="http://schemas.openxmlformats.org/officeDocument/2006/relationships/hyperlink" Target="https://www.holyfamilyhighschool.co.uk/curriculum/subjects/sciences" TargetMode="External"/><Relationship Id="rId7" Type="http://schemas.openxmlformats.org/officeDocument/2006/relationships/hyperlink" Target="https://www.freesciencelessons.co.uk/video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aqa.org.uk/subjects/science/gcse/physics-8463" TargetMode="External"/><Relationship Id="rId5" Type="http://schemas.openxmlformats.org/officeDocument/2006/relationships/hyperlink" Target="https://www.aqa.org.uk/subjects/science/gcse/chemistry-8462" TargetMode="External"/><Relationship Id="rId4" Type="http://schemas.openxmlformats.org/officeDocument/2006/relationships/hyperlink" Target="https://www.aqa.org.uk/subjects/science/gcse/biology-8461" TargetMode="External"/><Relationship Id="rId9" Type="http://schemas.openxmlformats.org/officeDocument/2006/relationships/hyperlink" Target="https://app.tassomai.com/login?returnUrl=/dashboard"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englandnetball.co.uk/" TargetMode="External"/><Relationship Id="rId3" Type="http://schemas.openxmlformats.org/officeDocument/2006/relationships/hyperlink" Target="https://www.holyfamilyhighschool.co.uk/curriculum/subjects/physical-education-sport-studies" TargetMode="External"/><Relationship Id="rId7" Type="http://schemas.openxmlformats.org/officeDocument/2006/relationships/hyperlink" Target="https://www.wimbledon.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olympics.com/en/" TargetMode="External"/><Relationship Id="rId11" Type="http://schemas.openxmlformats.org/officeDocument/2006/relationships/hyperlink" Target="https://www.basketballengland.co.uk/" TargetMode="External"/><Relationship Id="rId5" Type="http://schemas.openxmlformats.org/officeDocument/2006/relationships/hyperlink" Target="https://classroom.thenational.academy/subjects-by-key-stage/key-stage-3/subjects/physical-education" TargetMode="External"/><Relationship Id="rId10" Type="http://schemas.openxmlformats.org/officeDocument/2006/relationships/hyperlink" Target="https://www.thefa.com/" TargetMode="External"/><Relationship Id="rId4" Type="http://schemas.openxmlformats.org/officeDocument/2006/relationships/hyperlink" Target="https://www.bbc.co.uk/sport" TargetMode="External"/><Relationship Id="rId9" Type="http://schemas.openxmlformats.org/officeDocument/2006/relationships/hyperlink" Target="https://www.thefa.com/womens-girls-footbal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holyfamilyhighschool.co.uk/curriculum/subjects/psh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youngminds.org.uk/" TargetMode="External"/><Relationship Id="rId5" Type="http://schemas.openxmlformats.org/officeDocument/2006/relationships/hyperlink" Target="https://www.bbc.co.uk/programmes/p01bb4h8" TargetMode="External"/><Relationship Id="rId4" Type="http://schemas.openxmlformats.org/officeDocument/2006/relationships/hyperlink" Target="https://www.bbc.co.uk/teach/ks3-pshe-modern-studies/zdt3jhv"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holyfamilyhighschool.co.uk/curriculum/subjects/art" TargetMode="External"/><Relationship Id="rId7" Type="http://schemas.openxmlformats.org/officeDocument/2006/relationships/hyperlink" Target="https://www.bbc.co.uk/bitesize/subjects/z76sr82"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nationalgallery.org.uk/paintings/search-the-collection?q=picasso&amp;tpf=&amp;tpt=&amp;acf=&amp;act=" TargetMode="External"/><Relationship Id="rId5" Type="http://schemas.openxmlformats.org/officeDocument/2006/relationships/hyperlink" Target="http://www.tate.org.uk" TargetMode="External"/><Relationship Id="rId4" Type="http://schemas.openxmlformats.org/officeDocument/2006/relationships/hyperlink" Target="https://www.aqa.org.uk/subjects/art-and-design/gcse/art-and-design-8201-8206/subject-content/fine-art"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holyfamilyhighschool.co.uk/curriculum/subjects/danc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holyfamilyhighschool.co.uk/curriculum/subjects/dram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senecalearning.com/en-GB/" TargetMode="External"/><Relationship Id="rId13" Type="http://schemas.openxmlformats.org/officeDocument/2006/relationships/image" Target="../media/image4.png"/><Relationship Id="rId18" Type="http://schemas.openxmlformats.org/officeDocument/2006/relationships/image" Target="../media/image9.png"/><Relationship Id="rId3" Type="http://schemas.openxmlformats.org/officeDocument/2006/relationships/image" Target="../media/image2.jpeg"/><Relationship Id="rId7" Type="http://schemas.openxmlformats.org/officeDocument/2006/relationships/hyperlink" Target="https://www.freesciencelessons.co.uk/" TargetMode="External"/><Relationship Id="rId12" Type="http://schemas.openxmlformats.org/officeDocument/2006/relationships/image" Target="../media/image3.png"/><Relationship Id="rId17" Type="http://schemas.openxmlformats.org/officeDocument/2006/relationships/image" Target="../media/image8.png"/><Relationship Id="rId2" Type="http://schemas.openxmlformats.org/officeDocument/2006/relationships/notesSlide" Target="../notesSlides/notesSlide2.xml"/><Relationship Id="rId16"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hyperlink" Target="https://www.tassomai.com/" TargetMode="External"/><Relationship Id="rId11" Type="http://schemas.openxmlformats.org/officeDocument/2006/relationships/hyperlink" Target="https://ukstudent.elevateeducation.com/" TargetMode="External"/><Relationship Id="rId5" Type="http://schemas.openxmlformats.org/officeDocument/2006/relationships/hyperlink" Target="https://www.savemyexams.com/gcse/" TargetMode="External"/><Relationship Id="rId15" Type="http://schemas.openxmlformats.org/officeDocument/2006/relationships/image" Target="../media/image6.png"/><Relationship Id="rId10" Type="http://schemas.openxmlformats.org/officeDocument/2006/relationships/hyperlink" Target="https://www.bbc.co.uk/bitesize/levels/z98jmp3" TargetMode="External"/><Relationship Id="rId4" Type="http://schemas.openxmlformats.org/officeDocument/2006/relationships/hyperlink" Target="https://www.gcsepod.com/" TargetMode="External"/><Relationship Id="rId9" Type="http://schemas.openxmlformats.org/officeDocument/2006/relationships/hyperlink" Target="https://www.physicsandmathstutor.com/physics-revision/" TargetMode="External"/><Relationship Id="rId1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hyperlink" Target="https://www.holyfamilyhighschool.co.uk/curriculum/subjects/business-studies" TargetMode="External"/><Relationship Id="rId7" Type="http://schemas.openxmlformats.org/officeDocument/2006/relationships/hyperlink" Target="https://www.gcsebusiness.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tutor2u.net/business/blog/gcse-igcse-business-studies-revision-notes-master-listing" TargetMode="External"/><Relationship Id="rId5" Type="http://schemas.openxmlformats.org/officeDocument/2006/relationships/hyperlink" Target="https://www.youtube.com/@tutor2u-official" TargetMode="External"/><Relationship Id="rId4" Type="http://schemas.openxmlformats.org/officeDocument/2006/relationships/hyperlink" Target="https://qualifications.pearson.com/en/qualifications/edexcel-gcses/business-2017.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student.craigndave.org/J277" TargetMode="External"/><Relationship Id="rId3" Type="http://schemas.openxmlformats.org/officeDocument/2006/relationships/hyperlink" Target="https://www.holyfamilyhighschool.co.uk/curriculum/subjects/computing" TargetMode="External"/><Relationship Id="rId7" Type="http://schemas.openxmlformats.org/officeDocument/2006/relationships/hyperlink" Target="https://www.bbc.co.uk/bitesize/examspecs/zmtchbk"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martrevise.online/" TargetMode="External"/><Relationship Id="rId5" Type="http://schemas.openxmlformats.org/officeDocument/2006/relationships/hyperlink" Target="https://members.gcsepod.com/login/" TargetMode="External"/><Relationship Id="rId4" Type="http://schemas.openxmlformats.org/officeDocument/2006/relationships/hyperlink" Target="https://www.ocr.org.uk/Images/558027-specification-gcse-computer-science-j277.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holyfamilyhighschool.co.uk/curriculum/subjects/business-studies" TargetMode="External"/><Relationship Id="rId7" Type="http://schemas.openxmlformats.org/officeDocument/2006/relationships/hyperlink" Target="https://time2resources.co.uk/Pearson-BTEC-Level-1-2-Tech-Award-Enterpris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youtube.com/watch?v=hQkkdTTUPCw" TargetMode="External"/><Relationship Id="rId5" Type="http://schemas.openxmlformats.org/officeDocument/2006/relationships/hyperlink" Target="https://www.youtube.com/watch?v=8Ah2EH9Du-0&amp;list=PLJl5rFr3KefARZDnXOpKEPe37TzSUWfS6" TargetMode="External"/><Relationship Id="rId4" Type="http://schemas.openxmlformats.org/officeDocument/2006/relationships/hyperlink" Target="https://qualifications.pearson.com/en/qualifications/btec-tech-awards/enterprise-2022.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holyfamilyhighschool.co.uk/curriculum/subjects/food-technology" TargetMode="External"/><Relationship Id="rId7" Type="http://schemas.openxmlformats.org/officeDocument/2006/relationships/hyperlink" Target="https://www.foodafactoflife.org.uk/14-16-year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www.gov.uk/government/publications/the-eatwell-guide" TargetMode="External"/><Relationship Id="rId5" Type="http://schemas.openxmlformats.org/officeDocument/2006/relationships/hyperlink" Target="https://www.nutrition.org.uk/" TargetMode="External"/><Relationship Id="rId4" Type="http://schemas.openxmlformats.org/officeDocument/2006/relationships/hyperlink" Target="https://www.eduqas.co.uk/qualifications/food-preparation-and-nutrition-gcse/#tab_keydocument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holyfamilyhighschool.co.uk/curriculum/subjects/modern-foreign-languages" TargetMode="External"/><Relationship Id="rId7" Type="http://schemas.openxmlformats.org/officeDocument/2006/relationships/hyperlink" Target="http://www.pearsonactivelearn.co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language-gym.com/" TargetMode="External"/><Relationship Id="rId5" Type="http://schemas.openxmlformats.org/officeDocument/2006/relationships/hyperlink" Target="http://www.kerboodle.com" TargetMode="External"/><Relationship Id="rId4" Type="http://schemas.openxmlformats.org/officeDocument/2006/relationships/hyperlink" Target="http://www.languagesonline.org.uk"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internetgeography.net/gcse-geography-revision/" TargetMode="External"/><Relationship Id="rId3" Type="http://schemas.openxmlformats.org/officeDocument/2006/relationships/hyperlink" Target="https://www.holyfamilyhighschool.co.uk/curriculum/subjects/geography" TargetMode="External"/><Relationship Id="rId7" Type="http://schemas.openxmlformats.org/officeDocument/2006/relationships/hyperlink" Target="https://www.physicsandmathstutor.com/geography-revision/gcse-aq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bbc.co.uk/bitesize/subjects/zkw76sg" TargetMode="External"/><Relationship Id="rId5" Type="http://schemas.openxmlformats.org/officeDocument/2006/relationships/hyperlink" Target="https://senecalearning.com/en-GB/seneca-certified-resources/geography-gcse-aqa/" TargetMode="External"/><Relationship Id="rId10" Type="http://schemas.openxmlformats.org/officeDocument/2006/relationships/hyperlink" Target="https://www.coolgeography.co.uk/gcsen/revision_zone.php" TargetMode="External"/><Relationship Id="rId4" Type="http://schemas.openxmlformats.org/officeDocument/2006/relationships/hyperlink" Target="https://www.aqa.org.uk/subjects/geography/gcse/geography-8035" TargetMode="External"/><Relationship Id="rId9" Type="http://schemas.openxmlformats.org/officeDocument/2006/relationships/hyperlink" Target="https://www.internetgeography.net/topics/"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healthcareers.nhs.uk/explore-roles/explore-roles" TargetMode="External"/><Relationship Id="rId3" Type="http://schemas.openxmlformats.org/officeDocument/2006/relationships/hyperlink" Target="https://www.holyfamilyhighschool.co.uk/curriculum/our-curriculum/health-and-social-care" TargetMode="External"/><Relationship Id="rId7" Type="http://schemas.openxmlformats.org/officeDocument/2006/relationships/hyperlink" Target="https://www.nhs.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www.hsj.co.uk/" TargetMode="External"/><Relationship Id="rId5" Type="http://schemas.openxmlformats.org/officeDocument/2006/relationships/hyperlink" Target="https://www.cqc.org.uk/" TargetMode="External"/><Relationship Id="rId4" Type="http://schemas.openxmlformats.org/officeDocument/2006/relationships/hyperlink" Target="https://qualifications.pearson.com/en/qualifications/btec-tech-awards/health-and-social-care.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holyfamilyhighschool.co.uk/curriculum/subjects/history"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bbc.co.uk/bitesize/examspecs/zw4bv4j" TargetMode="External"/><Relationship Id="rId5" Type="http://schemas.openxmlformats.org/officeDocument/2006/relationships/hyperlink" Target="https://members.gcsepod.com/login/" TargetMode="External"/><Relationship Id="rId4" Type="http://schemas.openxmlformats.org/officeDocument/2006/relationships/hyperlink" Target="https://qualifications.pearson.com/en/qualifications/edexcel-gcses/history-2016.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holyfamilyhighschool.co.uk/curriculum/subjects/computin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www.bbc.co.uk/bitesize/subjects/z9qy6yc" TargetMode="External"/><Relationship Id="rId5" Type="http://schemas.openxmlformats.org/officeDocument/2006/relationships/hyperlink" Target="https://members.gcsepod.com/login/" TargetMode="External"/><Relationship Id="rId4" Type="http://schemas.openxmlformats.org/officeDocument/2006/relationships/hyperlink" Target="https://www.wjec.co.uk/umbraco/surface/blobstorage/download?nodeId=36673"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holyfamilyhighschool.co.uk/curriculum/subjects/music" TargetMode="External"/><Relationship Id="rId7" Type="http://schemas.openxmlformats.org/officeDocument/2006/relationships/hyperlink" Target="https://www.musicca.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www.bbc.co.uk/bitesize/subjects/zmsvr82" TargetMode="External"/><Relationship Id="rId5" Type="http://schemas.openxmlformats.org/officeDocument/2006/relationships/hyperlink" Target="http://www.musictheory.net/" TargetMode="External"/><Relationship Id="rId4" Type="http://schemas.openxmlformats.org/officeDocument/2006/relationships/hyperlink" Target="https://qualifications.pearson.com/content/dam/pdf/btec-tec-awards/music-practice/2022/specification-and-sample-assessments/btec-tech-award-music-practice-2022-spec.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holyfamilyhighschool.co.uk/curriculum/subjects/modern-foreign-languages" TargetMode="External"/><Relationship Id="rId7" Type="http://schemas.openxmlformats.org/officeDocument/2006/relationships/hyperlink" Target="http://www.pearsonactivelearn.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www.languagegym.com/" TargetMode="External"/><Relationship Id="rId5" Type="http://schemas.openxmlformats.org/officeDocument/2006/relationships/hyperlink" Target="http://www.kerboodle.com/" TargetMode="External"/><Relationship Id="rId4" Type="http://schemas.openxmlformats.org/officeDocument/2006/relationships/hyperlink" Target="http://www.languagesonline.org.uk/"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2" name="Google Shape;42;p9"/>
          <p:cNvSpPr txBox="1">
            <a:spLocks noGrp="1"/>
          </p:cNvSpPr>
          <p:nvPr>
            <p:ph type="title"/>
          </p:nvPr>
        </p:nvSpPr>
        <p:spPr>
          <a:xfrm>
            <a:off x="661480" y="186372"/>
            <a:ext cx="4591185" cy="789300"/>
          </a:xfrm>
          <a:prstGeom prst="rect">
            <a:avLst/>
          </a:prstGeom>
        </p:spPr>
        <p:txBody>
          <a:bodyPr spcFirstLastPara="1" wrap="square" lIns="48600" tIns="24300" rIns="48600" bIns="24300" anchor="ctr" anchorCtr="0">
            <a:normAutofit fontScale="90000"/>
          </a:bodyPr>
          <a:lstStyle/>
          <a:p>
            <a:pPr marL="0" lvl="0" indent="0" algn="l" rtl="0">
              <a:spcBef>
                <a:spcPts val="0"/>
              </a:spcBef>
              <a:spcAft>
                <a:spcPts val="0"/>
              </a:spcAft>
              <a:buNone/>
            </a:pPr>
            <a:r>
              <a:rPr lang="en-GB"/>
              <a:t>Assessment and reporting</a:t>
            </a:r>
            <a:endParaRPr/>
          </a:p>
        </p:txBody>
      </p:sp>
      <p:sp>
        <p:nvSpPr>
          <p:cNvPr id="4" name="Google Shape;42;p9">
            <a:extLst>
              <a:ext uri="{FF2B5EF4-FFF2-40B4-BE49-F238E27FC236}">
                <a16:creationId xmlns:a16="http://schemas.microsoft.com/office/drawing/2014/main" id="{882C2EE7-22DA-4FA3-9004-5739C45B6A68}"/>
              </a:ext>
            </a:extLst>
          </p:cNvPr>
          <p:cNvSpPr txBox="1">
            <a:spLocks/>
          </p:cNvSpPr>
          <p:nvPr/>
        </p:nvSpPr>
        <p:spPr>
          <a:xfrm>
            <a:off x="633130" y="6257964"/>
            <a:ext cx="4703664" cy="749030"/>
          </a:xfrm>
          <a:prstGeom prst="rect">
            <a:avLst/>
          </a:prstGeom>
          <a:solidFill>
            <a:srgbClr val="92D050"/>
          </a:solidFill>
          <a:ln>
            <a:noFill/>
          </a:ln>
        </p:spPr>
        <p:txBody>
          <a:bodyPr spcFirstLastPara="1" wrap="square" lIns="48600" tIns="24300" rIns="48600" bIns="24300" anchor="ctr"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3200"/>
              <a:buFont typeface="Arial"/>
              <a:buNone/>
              <a:defRPr sz="3200" b="1" i="0" u="none" strike="noStrike" cap="none">
                <a:solidFill>
                  <a:srgbClr val="015AAB"/>
                </a:solidFill>
                <a:latin typeface="Arial"/>
                <a:ea typeface="Arial"/>
                <a:cs typeface="Arial"/>
                <a:sym typeface="Arial"/>
              </a:defRPr>
            </a:lvl1pPr>
            <a:lvl2pPr marR="0" lvl="1"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9pPr>
          </a:lstStyle>
          <a:p>
            <a:pPr algn="ctr"/>
            <a:r>
              <a:rPr lang="en-GB" dirty="0">
                <a:solidFill>
                  <a:srgbClr val="7030A0"/>
                </a:solidFill>
              </a:rPr>
              <a:t>Year 11</a:t>
            </a:r>
          </a:p>
        </p:txBody>
      </p:sp>
      <p:sp>
        <p:nvSpPr>
          <p:cNvPr id="6" name="Rectangle 5">
            <a:extLst>
              <a:ext uri="{FF2B5EF4-FFF2-40B4-BE49-F238E27FC236}">
                <a16:creationId xmlns:a16="http://schemas.microsoft.com/office/drawing/2014/main" id="{6CAEA815-5BBE-4CAC-946E-CCDBC5560C5A}"/>
              </a:ext>
            </a:extLst>
          </p:cNvPr>
          <p:cNvSpPr/>
          <p:nvPr/>
        </p:nvSpPr>
        <p:spPr>
          <a:xfrm>
            <a:off x="2542638" y="3595172"/>
            <a:ext cx="242374" cy="369332"/>
          </a:xfrm>
          <a:prstGeom prst="rect">
            <a:avLst/>
          </a:prstGeom>
        </p:spPr>
        <p:txBody>
          <a:bodyPr wrap="none">
            <a:spAutoFit/>
          </a:bodyPr>
          <a:lstStyle/>
          <a:p>
            <a:r>
              <a:rPr lang="en-GB"/>
              <a:t> </a:t>
            </a:r>
          </a:p>
        </p:txBody>
      </p:sp>
      <p:pic>
        <p:nvPicPr>
          <p:cNvPr id="2" name="Picture 1" descr="A logo with a crescent moon and letters&#10;&#10;Description automatically generated">
            <a:extLst>
              <a:ext uri="{FF2B5EF4-FFF2-40B4-BE49-F238E27FC236}">
                <a16:creationId xmlns:a16="http://schemas.microsoft.com/office/drawing/2014/main" id="{A83611ED-1A07-3823-EEE7-D46DDD562F0D}"/>
              </a:ext>
            </a:extLst>
          </p:cNvPr>
          <p:cNvPicPr>
            <a:picLocks noChangeAspect="1"/>
          </p:cNvPicPr>
          <p:nvPr/>
        </p:nvPicPr>
        <p:blipFill>
          <a:blip r:embed="rId3"/>
          <a:stretch>
            <a:fillRect/>
          </a:stretch>
        </p:blipFill>
        <p:spPr>
          <a:xfrm>
            <a:off x="661480" y="1321225"/>
            <a:ext cx="4591185" cy="4591185"/>
          </a:xfrm>
          <a:prstGeom prst="rect">
            <a:avLst/>
          </a:prstGeom>
        </p:spPr>
      </p:pic>
    </p:spTree>
    <p:extLst>
      <p:ext uri="{BB962C8B-B14F-4D97-AF65-F5344CB8AC3E}">
        <p14:creationId xmlns:p14="http://schemas.microsoft.com/office/powerpoint/2010/main" val="1085555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7"/>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dirty="0"/>
              <a:t>English</a:t>
            </a:r>
            <a:endParaRPr dirty="0"/>
          </a:p>
        </p:txBody>
      </p:sp>
      <p:sp>
        <p:nvSpPr>
          <p:cNvPr id="97" name="Google Shape;97;p17"/>
          <p:cNvSpPr txBox="1">
            <a:spLocks noGrp="1"/>
          </p:cNvSpPr>
          <p:nvPr>
            <p:ph type="body" idx="1"/>
          </p:nvPr>
        </p:nvSpPr>
        <p:spPr>
          <a:xfrm>
            <a:off x="758757" y="971700"/>
            <a:ext cx="4493918" cy="6340800"/>
          </a:xfrm>
          <a:prstGeom prst="rect">
            <a:avLst/>
          </a:prstGeom>
        </p:spPr>
        <p:txBody>
          <a:bodyPr spcFirstLastPara="1" wrap="square" lIns="48600" tIns="24300" rIns="48600" bIns="24300" anchor="t" anchorCtr="0">
            <a:normAutofit/>
          </a:bodyPr>
          <a:lstStyle/>
          <a:p>
            <a:pPr marL="0" indent="0">
              <a:lnSpc>
                <a:spcPct val="100000"/>
              </a:lnSpc>
              <a:buNone/>
            </a:pPr>
            <a:r>
              <a:rPr lang="en-GB" sz="1100" b="1" dirty="0">
                <a:latin typeface="+mj-lt"/>
              </a:rPr>
              <a:t>Year 11 Curriculum</a:t>
            </a:r>
            <a:endParaRPr lang="en-US" sz="1100" dirty="0">
              <a:latin typeface="+mj-lt"/>
              <a:cs typeface="Arial"/>
            </a:endParaRPr>
          </a:p>
          <a:p>
            <a:pPr marL="0" indent="0">
              <a:lnSpc>
                <a:spcPct val="100000"/>
              </a:lnSpc>
              <a:buNone/>
            </a:pPr>
            <a:r>
              <a:rPr lang="en-GB" sz="1200" u="sng" dirty="0">
                <a:solidFill>
                  <a:srgbClr val="7030A0"/>
                </a:solidFill>
                <a:latin typeface="+mj-lt"/>
                <a:hlinkClick r:id="rId3"/>
              </a:rPr>
              <a:t>English Curriculum KS4</a:t>
            </a:r>
            <a:r>
              <a:rPr lang="en-GB" sz="1200" dirty="0">
                <a:solidFill>
                  <a:srgbClr val="7030A0"/>
                </a:solidFill>
                <a:latin typeface="+mj-lt"/>
              </a:rPr>
              <a:t>  </a:t>
            </a:r>
            <a:r>
              <a:rPr lang="en-GB" sz="1200" dirty="0">
                <a:solidFill>
                  <a:srgbClr val="000000"/>
                </a:solidFill>
                <a:latin typeface="+mj-lt"/>
              </a:rPr>
              <a:t>-</a:t>
            </a:r>
            <a:r>
              <a:rPr lang="en-GB" sz="1200" dirty="0">
                <a:latin typeface="+mj-lt"/>
              </a:rPr>
              <a:t> click this link to see our curriculum map for both English Literature and English language.</a:t>
            </a:r>
            <a:endParaRPr lang="en-US" sz="1200" dirty="0">
              <a:latin typeface="Times New Roman" panose="02020603050405020304"/>
              <a:cs typeface="Times New Roman"/>
            </a:endParaRPr>
          </a:p>
          <a:p>
            <a:pPr marL="0" indent="0">
              <a:lnSpc>
                <a:spcPct val="100000"/>
              </a:lnSpc>
              <a:buNone/>
            </a:pPr>
            <a:r>
              <a:rPr lang="en-US" sz="1200" b="1" dirty="0">
                <a:latin typeface="+mj-lt"/>
                <a:cs typeface="Arial"/>
              </a:rPr>
              <a:t>Exam Board and link</a:t>
            </a:r>
            <a:endParaRPr lang="en-US" sz="1200" b="1" dirty="0">
              <a:latin typeface="Arial"/>
              <a:cs typeface="Arial"/>
            </a:endParaRPr>
          </a:p>
          <a:p>
            <a:pPr marL="0" indent="0">
              <a:lnSpc>
                <a:spcPct val="100000"/>
              </a:lnSpc>
              <a:buNone/>
            </a:pPr>
            <a:r>
              <a:rPr lang="en-US" sz="1200" b="1" dirty="0">
                <a:latin typeface="+mj-lt"/>
                <a:cs typeface="Arial"/>
              </a:rPr>
              <a:t>Pearson Edexcel :</a:t>
            </a:r>
          </a:p>
          <a:p>
            <a:pPr marL="0" indent="0">
              <a:lnSpc>
                <a:spcPct val="100000"/>
              </a:lnSpc>
              <a:buNone/>
            </a:pPr>
            <a:r>
              <a:rPr lang="en-US" sz="1100" dirty="0">
                <a:latin typeface="Arial"/>
                <a:ea typeface="+mn-lt"/>
                <a:cs typeface="+mn-lt"/>
                <a:hlinkClick r:id="rId4"/>
              </a:rPr>
              <a:t>https://qualifications.pearson.com/en/qualifications/edexcel-gcses/english-literature-2015.html</a:t>
            </a:r>
            <a:endParaRPr lang="en-US" sz="1100" dirty="0">
              <a:latin typeface="Arial"/>
              <a:cs typeface="Arial"/>
            </a:endParaRPr>
          </a:p>
          <a:p>
            <a:pPr marL="0" indent="0">
              <a:lnSpc>
                <a:spcPct val="100000"/>
              </a:lnSpc>
              <a:buNone/>
            </a:pPr>
            <a:r>
              <a:rPr lang="en-US" sz="1100" dirty="0">
                <a:latin typeface="Arial"/>
                <a:ea typeface="+mn-lt"/>
                <a:cs typeface="+mn-lt"/>
                <a:hlinkClick r:id="rId5"/>
              </a:rPr>
              <a:t>https://qualifications.pearson.com/en/qualifications/edexcel-gcses/english-language-2021.html</a:t>
            </a:r>
            <a:endParaRPr lang="en-US" sz="1100" dirty="0">
              <a:latin typeface="Arial"/>
              <a:cs typeface="Arial"/>
            </a:endParaRPr>
          </a:p>
          <a:p>
            <a:pPr marL="0" indent="0">
              <a:lnSpc>
                <a:spcPct val="100000"/>
              </a:lnSpc>
              <a:buNone/>
            </a:pPr>
            <a:r>
              <a:rPr lang="en-US" sz="1200" b="1" dirty="0">
                <a:latin typeface="+mj-lt"/>
                <a:cs typeface="Arial"/>
              </a:rPr>
              <a:t>Assessment</a:t>
            </a:r>
            <a:endParaRPr lang="en-US" sz="1200" dirty="0">
              <a:latin typeface="Times New Roman" panose="02020603050405020304"/>
              <a:cs typeface="Times New Roman"/>
            </a:endParaRPr>
          </a:p>
          <a:p>
            <a:pPr marL="0" indent="0">
              <a:lnSpc>
                <a:spcPct val="100000"/>
              </a:lnSpc>
              <a:buNone/>
            </a:pPr>
            <a:r>
              <a:rPr lang="en-US" sz="1200" dirty="0">
                <a:solidFill>
                  <a:srgbClr val="000000"/>
                </a:solidFill>
                <a:latin typeface="Arial"/>
                <a:cs typeface="Arial"/>
              </a:rPr>
              <a:t>This term we have been focusing on Paper 1 English Language skills, with a particular emphasis on reading skills. Ongoing work has been assessed through teacher feedback, both written and verbal. Pupils have completed a Section A under timed conditions and have been marked according to exam board standards. This is in preparation for their Christmas mock exam in December. </a:t>
            </a:r>
          </a:p>
          <a:p>
            <a:pPr marL="0" lvl="0" indent="0" algn="l" rtl="0">
              <a:lnSpc>
                <a:spcPct val="100000"/>
              </a:lnSpc>
              <a:spcBef>
                <a:spcPts val="500"/>
              </a:spcBef>
              <a:spcAft>
                <a:spcPts val="0"/>
              </a:spcAft>
              <a:buNone/>
            </a:pPr>
            <a:r>
              <a:rPr lang="en-GB" sz="1200" b="1" dirty="0">
                <a:latin typeface="+mj-lt"/>
              </a:rPr>
              <a:t>How can my child extend their learning?</a:t>
            </a:r>
          </a:p>
          <a:p>
            <a:pPr marL="0" lvl="0" indent="0" algn="l" rtl="0">
              <a:lnSpc>
                <a:spcPct val="100000"/>
              </a:lnSpc>
              <a:spcBef>
                <a:spcPts val="500"/>
              </a:spcBef>
              <a:spcAft>
                <a:spcPts val="0"/>
              </a:spcAft>
              <a:buNone/>
            </a:pPr>
            <a:r>
              <a:rPr lang="en-GB" sz="1200" dirty="0">
                <a:latin typeface="+mj-lt"/>
                <a:cs typeface="Arial"/>
              </a:rPr>
              <a:t>Ensure that </a:t>
            </a:r>
            <a:r>
              <a:rPr lang="en-GB" sz="1200">
                <a:latin typeface="+mj-lt"/>
                <a:cs typeface="Arial"/>
              </a:rPr>
              <a:t>any homework </a:t>
            </a:r>
            <a:r>
              <a:rPr lang="en-GB" sz="1200" dirty="0">
                <a:latin typeface="+mj-lt"/>
                <a:cs typeface="Arial"/>
              </a:rPr>
              <a:t>tasks on Seneca are completed.</a:t>
            </a:r>
            <a:endParaRPr lang="en-US" sz="1200" dirty="0">
              <a:latin typeface="+mj-lt"/>
              <a:cs typeface="Arial"/>
            </a:endParaRPr>
          </a:p>
          <a:p>
            <a:pPr marL="0" indent="0">
              <a:lnSpc>
                <a:spcPct val="100000"/>
              </a:lnSpc>
              <a:buNone/>
            </a:pPr>
            <a:r>
              <a:rPr lang="en-GB" sz="1200" dirty="0">
                <a:solidFill>
                  <a:srgbClr val="000000"/>
                </a:solidFill>
                <a:latin typeface="+mj-lt"/>
                <a:cs typeface="Arial"/>
                <a:hlinkClick r:id="rId6"/>
              </a:rPr>
              <a:t>GCSE pod</a:t>
            </a:r>
            <a:r>
              <a:rPr lang="en-GB" sz="1200" dirty="0">
                <a:solidFill>
                  <a:srgbClr val="000000"/>
                </a:solidFill>
                <a:latin typeface="+mj-lt"/>
                <a:cs typeface="Arial"/>
              </a:rPr>
              <a:t> – pods on language skills and literature texts</a:t>
            </a:r>
          </a:p>
          <a:p>
            <a:pPr marL="0" indent="0">
              <a:lnSpc>
                <a:spcPct val="100000"/>
              </a:lnSpc>
              <a:buNone/>
            </a:pPr>
            <a:r>
              <a:rPr lang="en-GB" sz="1200" dirty="0">
                <a:solidFill>
                  <a:srgbClr val="000000"/>
                </a:solidFill>
                <a:latin typeface="+mj-lt"/>
                <a:cs typeface="Arial"/>
              </a:rPr>
              <a:t>NET English on YouTube </a:t>
            </a:r>
            <a:r>
              <a:rPr lang="en-GB" sz="1200" dirty="0">
                <a:latin typeface="Arial"/>
                <a:ea typeface="+mn-lt"/>
                <a:cs typeface="+mn-lt"/>
                <a:hlinkClick r:id="rId7"/>
              </a:rPr>
              <a:t>https://www.youtube.com/@NETEnglish1</a:t>
            </a:r>
            <a:endParaRPr lang="en-GB" sz="1200" dirty="0">
              <a:solidFill>
                <a:srgbClr val="000000"/>
              </a:solidFill>
              <a:latin typeface="Arial"/>
              <a:cs typeface="Arial"/>
            </a:endParaRPr>
          </a:p>
          <a:p>
            <a:pPr marL="0" indent="0">
              <a:lnSpc>
                <a:spcPct val="100000"/>
              </a:lnSpc>
              <a:buNone/>
            </a:pPr>
            <a:r>
              <a:rPr lang="en-GB" sz="1200" dirty="0">
                <a:solidFill>
                  <a:srgbClr val="000000"/>
                </a:solidFill>
                <a:latin typeface="Arial"/>
                <a:cs typeface="Times New Roman"/>
                <a:hlinkClick r:id="rId8"/>
              </a:rPr>
              <a:t>BBC Bitesize</a:t>
            </a:r>
            <a:r>
              <a:rPr lang="en-GB" sz="1200" b="1" dirty="0">
                <a:solidFill>
                  <a:srgbClr val="000000"/>
                </a:solidFill>
                <a:latin typeface="Arial"/>
                <a:cs typeface="Times New Roman"/>
              </a:rPr>
              <a:t> </a:t>
            </a:r>
            <a:endParaRPr lang="en-GB" sz="1200" dirty="0">
              <a:solidFill>
                <a:srgbClr val="000000"/>
              </a:solidFill>
              <a:latin typeface="Arial"/>
              <a:cs typeface="Times New Roman"/>
            </a:endParaRPr>
          </a:p>
          <a:p>
            <a:pPr marL="0" indent="0">
              <a:lnSpc>
                <a:spcPct val="100000"/>
              </a:lnSpc>
              <a:buNone/>
            </a:pPr>
            <a:endParaRPr lang="en-GB" sz="1100" b="1" dirty="0">
              <a:solidFill>
                <a:srgbClr val="000000"/>
              </a:solidFill>
              <a:latin typeface="+mj-lt"/>
              <a:cs typeface="Arial"/>
            </a:endParaRPr>
          </a:p>
          <a:p>
            <a:pPr marL="0" indent="0">
              <a:lnSpc>
                <a:spcPct val="100000"/>
              </a:lnSpc>
              <a:buNone/>
            </a:pPr>
            <a:endParaRPr lang="en-GB" sz="1200" u="sng" dirty="0">
              <a:solidFill>
                <a:srgbClr val="7030A0"/>
              </a:solidFill>
              <a:latin typeface="+mj-lt"/>
              <a:cs typeface="Arial"/>
            </a:endParaRPr>
          </a:p>
        </p:txBody>
      </p:sp>
    </p:spTree>
    <p:extLst>
      <p:ext uri="{BB962C8B-B14F-4D97-AF65-F5344CB8AC3E}">
        <p14:creationId xmlns:p14="http://schemas.microsoft.com/office/powerpoint/2010/main" val="2524530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20"/>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Maths</a:t>
            </a:r>
            <a:endParaRPr/>
          </a:p>
        </p:txBody>
      </p:sp>
      <p:sp>
        <p:nvSpPr>
          <p:cNvPr id="115" name="Google Shape;115;p20"/>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rPr>
              <a:t>Maths Curriculum KS4</a:t>
            </a:r>
            <a:r>
              <a:rPr lang="en-GB" sz="1200" dirty="0">
                <a:solidFill>
                  <a:srgbClr val="7030A0"/>
                </a:solidFill>
                <a:latin typeface="+mj-lt"/>
                <a:hlinkClick r:id="rId3"/>
              </a:rPr>
              <a:t> </a:t>
            </a:r>
            <a:r>
              <a:rPr lang="en-GB" sz="1200" dirty="0">
                <a:solidFill>
                  <a:srgbClr val="7030A0"/>
                </a:solidFill>
                <a:latin typeface="+mj-lt"/>
              </a:rPr>
              <a:t>-</a:t>
            </a:r>
            <a:r>
              <a:rPr lang="en-GB" sz="1200" dirty="0">
                <a:latin typeface="+mj-lt"/>
              </a:rPr>
              <a:t> click this link to see our curriculum map.</a:t>
            </a:r>
            <a:endParaRPr lang="en-GB" sz="1200" dirty="0">
              <a:latin typeface="+mj-lt"/>
              <a:cs typeface="Arial"/>
            </a:endParaRPr>
          </a:p>
          <a:p>
            <a:pPr marL="0" indent="0">
              <a:lnSpc>
                <a:spcPct val="100000"/>
              </a:lnSpc>
              <a:buNone/>
            </a:pPr>
            <a:endParaRPr lang="en-GB" sz="1200" dirty="0">
              <a:latin typeface="+mj-lt"/>
              <a:cs typeface="Arial"/>
            </a:endParaRPr>
          </a:p>
          <a:p>
            <a:pPr marL="0" indent="0">
              <a:lnSpc>
                <a:spcPct val="100000"/>
              </a:lnSpc>
              <a:buNone/>
            </a:pPr>
            <a:r>
              <a:rPr lang="en-GB" sz="1200" b="1" dirty="0">
                <a:latin typeface="+mj-lt"/>
                <a:cs typeface="Arial"/>
              </a:rPr>
              <a:t>Formative Assessment</a:t>
            </a:r>
            <a:endParaRPr lang="en-GB" b="1" dirty="0"/>
          </a:p>
          <a:p>
            <a:pPr marL="0" indent="0">
              <a:lnSpc>
                <a:spcPct val="100000"/>
              </a:lnSpc>
              <a:buNone/>
            </a:pPr>
            <a:r>
              <a:rPr lang="en-GB" sz="1200" dirty="0">
                <a:latin typeface="Arial"/>
                <a:cs typeface="Arial"/>
              </a:rPr>
              <a:t>Pupils are assessed using a combination of end of unit tests with detailed feedback to improve, low stakes starters and mini whiteboard activities in class.</a:t>
            </a:r>
            <a:endParaRPr lang="en-GB" dirty="0"/>
          </a:p>
          <a:p>
            <a:pPr marL="0" indent="0">
              <a:lnSpc>
                <a:spcPct val="100000"/>
              </a:lnSpc>
              <a:buNone/>
            </a:pPr>
            <a:endParaRPr lang="en-GB" sz="1200" dirty="0">
              <a:latin typeface="+mj-lt"/>
              <a:cs typeface="Arial"/>
            </a:endParaRPr>
          </a:p>
          <a:p>
            <a:pPr marL="0" indent="0">
              <a:lnSpc>
                <a:spcPct val="100000"/>
              </a:lnSpc>
              <a:buNone/>
            </a:pPr>
            <a:r>
              <a:rPr lang="en-GB" sz="1200" b="1" dirty="0">
                <a:latin typeface="+mj-lt"/>
                <a:cs typeface="Arial"/>
              </a:rPr>
              <a:t>Summative Assessment</a:t>
            </a:r>
            <a:endParaRPr lang="en-GB" b="1" dirty="0"/>
          </a:p>
          <a:p>
            <a:pPr marL="0" indent="0">
              <a:lnSpc>
                <a:spcPct val="100000"/>
              </a:lnSpc>
              <a:buNone/>
            </a:pPr>
            <a:r>
              <a:rPr lang="en-GB" sz="1200" dirty="0">
                <a:latin typeface="Arial"/>
                <a:cs typeface="Arial"/>
              </a:rPr>
              <a:t>Pupils continue with the units of study started in Year 10, working through the remainder of the KS4 course. Their ‘current working at’ grade is taken by looking at their average score from Year 10, as well as the most recent unit tests they have completed so far in Year 11. Classwork and homework are also considered to give an overall picture of how well pupils are doing at this point in time. This is not a predicted grade, but rather an indication of where they are right now given their current knowledge and skills.</a:t>
            </a:r>
            <a:endParaRPr lang="en-GB" dirty="0"/>
          </a:p>
          <a:p>
            <a:pPr marL="0" indent="0">
              <a:lnSpc>
                <a:spcPct val="100000"/>
              </a:lnSpc>
              <a:buNone/>
            </a:pPr>
            <a:endParaRPr lang="en-GB" sz="1200" dirty="0">
              <a:latin typeface="Times New Roman" panose="02020603050405020304"/>
              <a:cs typeface="Times New Roman"/>
            </a:endParaRPr>
          </a:p>
          <a:p>
            <a:pPr marL="0" indent="0">
              <a:lnSpc>
                <a:spcPct val="100000"/>
              </a:lnSpc>
              <a:buNone/>
            </a:pPr>
            <a:r>
              <a:rPr lang="en-GB" sz="1200" b="1" dirty="0">
                <a:latin typeface="+mj-lt"/>
                <a:cs typeface="Arial"/>
              </a:rPr>
              <a:t>How can my child extend their learning</a:t>
            </a:r>
            <a:endParaRPr lang="en-GB" sz="1200" dirty="0">
              <a:latin typeface="Times New Roman" panose="02020603050405020304"/>
              <a:cs typeface="Times New Roman"/>
            </a:endParaRPr>
          </a:p>
          <a:p>
            <a:pPr marL="0" indent="0">
              <a:lnSpc>
                <a:spcPct val="100000"/>
              </a:lnSpc>
              <a:buNone/>
            </a:pPr>
            <a:r>
              <a:rPr lang="en-GB" sz="1200" dirty="0">
                <a:solidFill>
                  <a:srgbClr val="7030A0"/>
                </a:solidFill>
                <a:latin typeface="Arial"/>
                <a:cs typeface="Times New Roman"/>
                <a:hlinkClick r:id="rId4">
                  <a:extLst>
                    <a:ext uri="{A12FA001-AC4F-418D-AE19-62706E023703}">
                      <ahyp:hlinkClr xmlns:ahyp="http://schemas.microsoft.com/office/drawing/2018/hyperlinkcolor" val="tx"/>
                    </a:ext>
                  </a:extLst>
                </a:hlinkClick>
              </a:rPr>
              <a:t>https://vle.mathswatch.co.uk/vle/ </a:t>
            </a:r>
            <a:endParaRPr lang="en-GB" sz="1200" dirty="0">
              <a:solidFill>
                <a:srgbClr val="7030A0"/>
              </a:solidFill>
              <a:latin typeface="Arial"/>
              <a:cs typeface="Times New Roman"/>
              <a:hlinkClick r:id="" action="ppaction://noaction">
                <a:extLst>
                  <a:ext uri="{A12FA001-AC4F-418D-AE19-62706E023703}">
                    <ahyp:hlinkClr xmlns:ahyp="http://schemas.microsoft.com/office/drawing/2018/hyperlinkcolor" val="tx"/>
                  </a:ext>
                </a:extLst>
              </a:hlinkClick>
            </a:endParaRPr>
          </a:p>
          <a:p>
            <a:pPr marL="0" indent="0">
              <a:lnSpc>
                <a:spcPct val="100000"/>
              </a:lnSpc>
              <a:buNone/>
            </a:pPr>
            <a:r>
              <a:rPr lang="en-GB" sz="1200" dirty="0">
                <a:solidFill>
                  <a:srgbClr val="7030A0"/>
                </a:solidFill>
                <a:latin typeface="Arial"/>
                <a:cs typeface="Arial"/>
                <a:hlinkClick r:id="rId5"/>
              </a:rPr>
              <a:t>https://www.gcsepod.com/</a:t>
            </a:r>
            <a:r>
              <a:rPr lang="en-GB" sz="1200" dirty="0">
                <a:solidFill>
                  <a:srgbClr val="7030A0"/>
                </a:solidFill>
                <a:latin typeface="Arial"/>
                <a:cs typeface="Arial"/>
              </a:rPr>
              <a:t> </a:t>
            </a:r>
            <a:endParaRPr lang="en-GB" dirty="0"/>
          </a:p>
          <a:p>
            <a:pPr marL="0" indent="0">
              <a:lnSpc>
                <a:spcPct val="100000"/>
              </a:lnSpc>
              <a:buNone/>
            </a:pPr>
            <a:r>
              <a:rPr lang="en-GB" sz="1200" dirty="0">
                <a:solidFill>
                  <a:srgbClr val="7030A0"/>
                </a:solidFill>
                <a:latin typeface="Arial"/>
                <a:cs typeface="Arial"/>
                <a:hlinkClick r:id="rId6"/>
              </a:rPr>
              <a:t>https://www.mathsgenie.co.uk/</a:t>
            </a:r>
            <a:r>
              <a:rPr lang="en-GB" sz="1200" dirty="0">
                <a:solidFill>
                  <a:srgbClr val="7030A0"/>
                </a:solidFill>
                <a:latin typeface="Arial"/>
                <a:cs typeface="Arial"/>
              </a:rPr>
              <a:t> </a:t>
            </a:r>
            <a:endParaRPr lang="en-GB" dirty="0"/>
          </a:p>
          <a:p>
            <a:pPr marL="0" indent="0">
              <a:lnSpc>
                <a:spcPct val="100000"/>
              </a:lnSpc>
              <a:buNone/>
            </a:pPr>
            <a:r>
              <a:rPr lang="en-GB" sz="1200" dirty="0">
                <a:solidFill>
                  <a:srgbClr val="7030A0"/>
                </a:solidFill>
                <a:latin typeface="Arial"/>
                <a:cs typeface="Arial"/>
                <a:hlinkClick r:id="rId7"/>
              </a:rPr>
              <a:t>https://revisionmaths.com/gcse-maths-revision</a:t>
            </a:r>
            <a:r>
              <a:rPr lang="en-GB" sz="1200" dirty="0">
                <a:solidFill>
                  <a:srgbClr val="7030A0"/>
                </a:solidFill>
                <a:latin typeface="Arial"/>
                <a:cs typeface="Arial"/>
              </a:rPr>
              <a:t> </a:t>
            </a:r>
            <a:endParaRPr lang="en-GB" dirty="0"/>
          </a:p>
          <a:p>
            <a:pPr marL="0" indent="0">
              <a:lnSpc>
                <a:spcPct val="100000"/>
              </a:lnSpc>
              <a:buNone/>
            </a:pPr>
            <a:endParaRPr lang="en-GB" sz="1200" dirty="0">
              <a:solidFill>
                <a:srgbClr val="7030A0"/>
              </a:solidFill>
              <a:latin typeface="Arial"/>
              <a:cs typeface="Times New Roman"/>
            </a:endParaRPr>
          </a:p>
          <a:p>
            <a:pPr marL="0" lvl="0" indent="0" algn="l">
              <a:lnSpc>
                <a:spcPct val="100000"/>
              </a:lnSpc>
              <a:spcBef>
                <a:spcPts val="500"/>
              </a:spcBef>
              <a:spcAft>
                <a:spcPts val="0"/>
              </a:spcAft>
              <a:buNone/>
            </a:pPr>
            <a:endParaRPr lang="en-GB" sz="1200" dirty="0">
              <a:solidFill>
                <a:srgbClr val="7030A0"/>
              </a:solidFill>
              <a:latin typeface="+mj-lt"/>
              <a:cs typeface="Times New Roman"/>
            </a:endParaRPr>
          </a:p>
          <a:p>
            <a:pPr marL="0" lvl="0" indent="0" algn="l" rtl="0">
              <a:lnSpc>
                <a:spcPct val="100000"/>
              </a:lnSpc>
              <a:spcBef>
                <a:spcPts val="500"/>
              </a:spcBef>
              <a:spcAft>
                <a:spcPts val="0"/>
              </a:spcAft>
              <a:buNone/>
            </a:pPr>
            <a:endParaRPr lang="en-GB" sz="1200" b="1" dirty="0">
              <a:latin typeface="Arial" panose="020B0604020202020204"/>
              <a:cs typeface="Arial"/>
            </a:endParaRPr>
          </a:p>
          <a:p>
            <a:pPr marL="0" indent="0">
              <a:lnSpc>
                <a:spcPct val="100000"/>
              </a:lnSpc>
              <a:buNone/>
            </a:pPr>
            <a:endParaRPr lang="en-US" dirty="0">
              <a:latin typeface="Times New Roman" panose="02020603050405020304"/>
              <a:cs typeface="Times New Roman" panose="02020603050405020304"/>
            </a:endParaRPr>
          </a:p>
        </p:txBody>
      </p:sp>
    </p:spTree>
    <p:extLst>
      <p:ext uri="{BB962C8B-B14F-4D97-AF65-F5344CB8AC3E}">
        <p14:creationId xmlns:p14="http://schemas.microsoft.com/office/powerpoint/2010/main" val="3364672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40" name="Google Shape;140;p24"/>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Combined Science</a:t>
            </a:r>
            <a:endParaRPr/>
          </a:p>
        </p:txBody>
      </p:sp>
      <p:sp>
        <p:nvSpPr>
          <p:cNvPr id="139" name="Google Shape;139;p24"/>
          <p:cNvSpPr txBox="1">
            <a:spLocks noGrp="1"/>
          </p:cNvSpPr>
          <p:nvPr>
            <p:ph type="body" idx="1"/>
          </p:nvPr>
        </p:nvSpPr>
        <p:spPr>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extLst>
                    <a:ext uri="{A12FA001-AC4F-418D-AE19-62706E023703}">
                      <ahyp:hlinkClr xmlns:ahyp="http://schemas.microsoft.com/office/drawing/2018/hyperlinkcolor" val="tx"/>
                    </a:ext>
                  </a:extLst>
                </a:hlinkClick>
              </a:rPr>
              <a:t>Science Curriculum </a:t>
            </a:r>
            <a:r>
              <a:rPr lang="en-GB" sz="1200" u="sng" dirty="0">
                <a:solidFill>
                  <a:srgbClr val="7030A0"/>
                </a:solidFill>
                <a:latin typeface="+mj-lt"/>
              </a:rPr>
              <a:t> KS4 </a:t>
            </a:r>
            <a:r>
              <a:rPr lang="en-GB" sz="1200" dirty="0">
                <a:latin typeface="+mj-lt"/>
              </a:rPr>
              <a:t>- click this link to see our curriculum map.</a:t>
            </a:r>
            <a:endParaRPr lang="en-GB" sz="1200" dirty="0">
              <a:latin typeface="+mj-lt"/>
              <a:cs typeface="Arial"/>
            </a:endParaRPr>
          </a:p>
          <a:p>
            <a:pPr marL="0" indent="0">
              <a:lnSpc>
                <a:spcPct val="100000"/>
              </a:lnSpc>
              <a:buNone/>
            </a:pPr>
            <a:r>
              <a:rPr lang="en-US" sz="1200" b="1" dirty="0">
                <a:latin typeface="+mj-lt"/>
              </a:rPr>
              <a:t>Exam Board and link</a:t>
            </a:r>
            <a:endParaRPr lang="en-GB" sz="1200" b="1" dirty="0">
              <a:latin typeface="+mj-lt"/>
              <a:cs typeface="Arial"/>
            </a:endParaRPr>
          </a:p>
          <a:p>
            <a:pPr marL="0" indent="0">
              <a:lnSpc>
                <a:spcPct val="100000"/>
              </a:lnSpc>
              <a:buNone/>
            </a:pPr>
            <a:r>
              <a:rPr lang="en-GB" sz="1200" dirty="0">
                <a:solidFill>
                  <a:srgbClr val="7030A0"/>
                </a:solidFill>
                <a:latin typeface="+mj-lt"/>
                <a:cs typeface="Arial"/>
                <a:hlinkClick r:id="rId4">
                  <a:extLst>
                    <a:ext uri="{A12FA001-AC4F-418D-AE19-62706E023703}">
                      <ahyp:hlinkClr xmlns:ahyp="http://schemas.microsoft.com/office/drawing/2018/hyperlinkcolor" val="tx"/>
                    </a:ext>
                  </a:extLst>
                </a:hlinkClick>
              </a:rPr>
              <a:t>AQA Combined Science Trilogy GCSE</a:t>
            </a:r>
          </a:p>
          <a:p>
            <a:pPr marL="0" indent="0">
              <a:lnSpc>
                <a:spcPct val="100000"/>
              </a:lnSpc>
              <a:buNone/>
            </a:pPr>
            <a:endParaRPr lang="en-GB" sz="1200" b="1" dirty="0">
              <a:latin typeface="+mj-lt"/>
            </a:endParaRPr>
          </a:p>
          <a:p>
            <a:pPr marL="0" indent="0">
              <a:lnSpc>
                <a:spcPct val="100000"/>
              </a:lnSpc>
              <a:buNone/>
            </a:pPr>
            <a:r>
              <a:rPr lang="en-GB" sz="1200" b="1" dirty="0">
                <a:latin typeface="+mj-lt"/>
              </a:rPr>
              <a:t>Formative Assessment</a:t>
            </a:r>
            <a:endParaRPr sz="1200" b="1" dirty="0">
              <a:latin typeface="+mj-lt"/>
              <a:cs typeface="Arial"/>
            </a:endParaRPr>
          </a:p>
          <a:p>
            <a:pPr marL="0" indent="0">
              <a:lnSpc>
                <a:spcPct val="100000"/>
              </a:lnSpc>
              <a:buNone/>
            </a:pPr>
            <a:r>
              <a:rPr lang="en-GB" sz="1200" dirty="0">
                <a:latin typeface="+mj-lt"/>
              </a:rPr>
              <a:t>Pupils are assessed using a combination of teacher assessment during lessons, through verbal questioning and answers, use of whiteboards, written answers and self-assessment during class activities. </a:t>
            </a:r>
            <a:endParaRPr dirty="0">
              <a:latin typeface="+mj-lt"/>
            </a:endParaRPr>
          </a:p>
          <a:p>
            <a:pPr marL="0" lvl="0" indent="0" algn="l" rtl="0">
              <a:lnSpc>
                <a:spcPct val="100000"/>
              </a:lnSpc>
              <a:spcBef>
                <a:spcPts val="500"/>
              </a:spcBef>
              <a:spcAft>
                <a:spcPts val="0"/>
              </a:spcAft>
              <a:buNone/>
            </a:pPr>
            <a:endParaRPr dirty="0">
              <a:latin typeface="+mj-lt"/>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indent="0">
              <a:lnSpc>
                <a:spcPct val="100000"/>
              </a:lnSpc>
              <a:buNone/>
            </a:pPr>
            <a:r>
              <a:rPr lang="en-GB" sz="1200" dirty="0">
                <a:latin typeface="+mj-lt"/>
              </a:rPr>
              <a:t>For end of year mock exams, pupils will take a 1 hour 15-minute paper in each of Biology, Chemistry and Physics.  These scores out of 70 marks each will be combined to give an overall percentage and current working at grade. Assessments in Science are completed in exam conditions and consist of short answer questions, labelling diagrams, multiple choice questions, long answer questions and drawing and labelling apparatus and models.</a:t>
            </a:r>
            <a:endParaRPr sz="1200" dirty="0">
              <a:latin typeface="+mj-lt"/>
            </a:endParaRPr>
          </a:p>
          <a:p>
            <a:pPr marL="0" lvl="0" indent="0" algn="l" rtl="0">
              <a:lnSpc>
                <a:spcPct val="100000"/>
              </a:lnSpc>
              <a:spcBef>
                <a:spcPts val="500"/>
              </a:spcBef>
              <a:spcAft>
                <a:spcPts val="0"/>
              </a:spcAft>
              <a:buNone/>
            </a:pPr>
            <a:endParaRPr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indent="0">
              <a:lnSpc>
                <a:spcPct val="100000"/>
              </a:lnSpc>
              <a:buNone/>
            </a:pPr>
            <a:r>
              <a:rPr lang="en-GB" sz="1200" u="sng" dirty="0" err="1">
                <a:solidFill>
                  <a:srgbClr val="7030A0"/>
                </a:solidFill>
                <a:latin typeface="+mj-lt"/>
                <a:cs typeface="Arial"/>
                <a:hlinkClick r:id="rId5"/>
              </a:rPr>
              <a:t>FreeScienceLessons</a:t>
            </a:r>
            <a:endParaRPr lang="en-GB" sz="1200" dirty="0">
              <a:solidFill>
                <a:srgbClr val="7030A0"/>
              </a:solidFill>
              <a:latin typeface="+mj-lt"/>
              <a:cs typeface="Arial"/>
            </a:endParaRPr>
          </a:p>
          <a:p>
            <a:pPr marL="0" lvl="0" indent="0" algn="l">
              <a:lnSpc>
                <a:spcPct val="100000"/>
              </a:lnSpc>
              <a:spcBef>
                <a:spcPts val="500"/>
              </a:spcBef>
              <a:spcAft>
                <a:spcPts val="0"/>
              </a:spcAft>
              <a:buNone/>
            </a:pPr>
            <a:r>
              <a:rPr lang="en-GB" sz="1200" u="sng" dirty="0">
                <a:solidFill>
                  <a:srgbClr val="7030A0"/>
                </a:solidFill>
                <a:latin typeface="+mj-lt"/>
                <a:cs typeface="Arial"/>
                <a:hlinkClick r:id="rId6"/>
              </a:rPr>
              <a:t>Seneca</a:t>
            </a:r>
            <a:endParaRPr lang="en-GB" dirty="0"/>
          </a:p>
          <a:p>
            <a:pPr marL="0" indent="0">
              <a:lnSpc>
                <a:spcPct val="100000"/>
              </a:lnSpc>
              <a:buNone/>
            </a:pPr>
            <a:r>
              <a:rPr lang="en-US" sz="1200" dirty="0" err="1">
                <a:solidFill>
                  <a:srgbClr val="0563C1"/>
                </a:solidFill>
                <a:latin typeface="Arial"/>
                <a:cs typeface="Arial"/>
                <a:hlinkClick r:id="rId7">
                  <a:extLst>
                    <a:ext uri="{A12FA001-AC4F-418D-AE19-62706E023703}">
                      <ahyp:hlinkClr xmlns:ahyp="http://schemas.microsoft.com/office/drawing/2018/hyperlinkcolor" val="tx"/>
                    </a:ext>
                  </a:extLst>
                </a:hlinkClick>
              </a:rPr>
              <a:t>Tassomai</a:t>
            </a:r>
            <a:endParaRPr lang="en-US" dirty="0"/>
          </a:p>
          <a:p>
            <a:pPr marL="0" indent="0">
              <a:lnSpc>
                <a:spcPct val="100000"/>
              </a:lnSpc>
              <a:buNone/>
            </a:pPr>
            <a:endParaRPr lang="en-GB" dirty="0">
              <a:solidFill>
                <a:srgbClr val="000000"/>
              </a:solidFill>
              <a:latin typeface="Times New Roman" panose="02020603050405020304"/>
              <a:cs typeface="Times New Roman" panose="02020603050405020304"/>
            </a:endParaRPr>
          </a:p>
        </p:txBody>
      </p:sp>
    </p:spTree>
    <p:extLst>
      <p:ext uri="{BB962C8B-B14F-4D97-AF65-F5344CB8AC3E}">
        <p14:creationId xmlns:p14="http://schemas.microsoft.com/office/powerpoint/2010/main" val="3144478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4" name="Google Shape;134;p23"/>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Religious Education</a:t>
            </a:r>
            <a:endParaRPr/>
          </a:p>
        </p:txBody>
      </p:sp>
      <p:sp>
        <p:nvSpPr>
          <p:cNvPr id="133" name="Google Shape;133;p23"/>
          <p:cNvSpPr txBox="1">
            <a:spLocks noGrp="1"/>
          </p:cNvSpPr>
          <p:nvPr>
            <p:ph type="body" idx="1"/>
          </p:nvPr>
        </p:nvSpPr>
        <p:spPr>
          <a:prstGeom prst="rect">
            <a:avLst/>
          </a:prstGeom>
        </p:spPr>
        <p:txBody>
          <a:bodyPr spcFirstLastPara="1" wrap="square" lIns="48600" tIns="24300" rIns="48600" bIns="24300" anchor="t" anchorCtr="0">
            <a:normAutofit lnSpcReduction="10000"/>
          </a:bodyPr>
          <a:lstStyle/>
          <a:p>
            <a:pPr marL="0" lvl="0" indent="0" algn="l" rtl="0">
              <a:lnSpc>
                <a:spcPct val="100000"/>
              </a:lnSpc>
              <a:spcBef>
                <a:spcPts val="500"/>
              </a:spcBef>
              <a:spcAft>
                <a:spcPts val="0"/>
              </a:spcAft>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rPr>
              <a:t>Religious Education Curriculum KS4</a:t>
            </a:r>
            <a:r>
              <a:rPr lang="en-GB" sz="1200" u="sng" dirty="0">
                <a:solidFill>
                  <a:srgbClr val="7030A0"/>
                </a:solidFill>
                <a:latin typeface="+mj-lt"/>
              </a:rPr>
              <a:t> </a:t>
            </a:r>
            <a:r>
              <a:rPr lang="en-GB" sz="1200" dirty="0">
                <a:latin typeface="+mj-lt"/>
              </a:rPr>
              <a:t>- click this link to see our learning journey.</a:t>
            </a:r>
            <a:endParaRPr lang="en-US" sz="1200" dirty="0">
              <a:latin typeface="+mj-lt"/>
              <a:cs typeface="Arial"/>
            </a:endParaRPr>
          </a:p>
          <a:p>
            <a:pPr marL="0" indent="0">
              <a:lnSpc>
                <a:spcPct val="100000"/>
              </a:lnSpc>
              <a:buNone/>
            </a:pPr>
            <a:r>
              <a:rPr lang="en-GB" sz="1200" b="1" dirty="0">
                <a:cs typeface="Arial"/>
              </a:rPr>
              <a:t>Exam Board and link </a:t>
            </a:r>
          </a:p>
          <a:p>
            <a:pPr marL="0" indent="0">
              <a:lnSpc>
                <a:spcPct val="100000"/>
              </a:lnSpc>
              <a:buNone/>
            </a:pPr>
            <a:r>
              <a:rPr lang="en-GB" sz="1200" dirty="0">
                <a:cs typeface="Arial"/>
              </a:rPr>
              <a:t>Students are studying </a:t>
            </a:r>
            <a:r>
              <a:rPr lang="en-GB" sz="1200" dirty="0" err="1">
                <a:cs typeface="Arial"/>
              </a:rPr>
              <a:t>Eduqas</a:t>
            </a:r>
            <a:r>
              <a:rPr lang="en-GB" sz="1200" dirty="0">
                <a:cs typeface="Arial"/>
              </a:rPr>
              <a:t> GCSE Religious Studies Specification B (full course)</a:t>
            </a:r>
          </a:p>
          <a:p>
            <a:pPr marL="0" indent="0">
              <a:lnSpc>
                <a:spcPct val="100000"/>
              </a:lnSpc>
              <a:buNone/>
            </a:pPr>
            <a:r>
              <a:rPr lang="en-GB" sz="1200" dirty="0">
                <a:hlinkClick r:id="rId4"/>
              </a:rPr>
              <a:t>GCSE Religious Studies | </a:t>
            </a:r>
            <a:r>
              <a:rPr lang="en-GB" sz="1200" dirty="0" err="1">
                <a:hlinkClick r:id="rId4"/>
              </a:rPr>
              <a:t>Eduqas</a:t>
            </a:r>
            <a:endParaRPr lang="en-GB" sz="1200" dirty="0">
              <a:cs typeface="Arial"/>
            </a:endParaRPr>
          </a:p>
          <a:p>
            <a:pPr marL="0" lvl="0" indent="0">
              <a:lnSpc>
                <a:spcPct val="100000"/>
              </a:lnSpc>
              <a:buNone/>
            </a:pPr>
            <a:endParaRPr lang="en-GB" sz="1200" dirty="0">
              <a:cs typeface="Arial"/>
            </a:endParaRPr>
          </a:p>
          <a:p>
            <a:pPr marL="0" lvl="0" indent="0">
              <a:lnSpc>
                <a:spcPct val="100000"/>
              </a:lnSpc>
              <a:buNone/>
            </a:pPr>
            <a:r>
              <a:rPr lang="en-GB" sz="1200" b="1" dirty="0"/>
              <a:t>Formative Assessment</a:t>
            </a:r>
          </a:p>
          <a:p>
            <a:pPr marL="0" lvl="0" indent="0">
              <a:lnSpc>
                <a:spcPct val="100000"/>
              </a:lnSpc>
              <a:buSzPts val="1100"/>
              <a:buNone/>
            </a:pPr>
            <a:r>
              <a:rPr lang="en-GB" sz="1200" dirty="0"/>
              <a:t>Pupils are assessed using a combination of end of unit tests with detailed feedback to improve, low stakes starters and mini whiteboard activities in class.</a:t>
            </a:r>
          </a:p>
          <a:p>
            <a:pPr marL="0" lvl="0" indent="0">
              <a:lnSpc>
                <a:spcPct val="100000"/>
              </a:lnSpc>
              <a:buNone/>
            </a:pPr>
            <a:endParaRPr lang="en-GB" b="1" dirty="0">
              <a:solidFill>
                <a:srgbClr val="FF0000"/>
              </a:solidFill>
            </a:endParaRPr>
          </a:p>
          <a:p>
            <a:pPr marL="0" lvl="0" indent="0">
              <a:lnSpc>
                <a:spcPct val="100000"/>
              </a:lnSpc>
              <a:buNone/>
            </a:pPr>
            <a:r>
              <a:rPr lang="en-GB" sz="1200" b="1" dirty="0"/>
              <a:t>Summative Assessment</a:t>
            </a:r>
          </a:p>
          <a:p>
            <a:pPr marL="0" indent="0">
              <a:lnSpc>
                <a:spcPct val="100000"/>
              </a:lnSpc>
              <a:buNone/>
            </a:pPr>
            <a:r>
              <a:rPr lang="en-GB" sz="1200" dirty="0"/>
              <a:t>The Religious Education assessment was a based on their Year 10 exam which comprised </a:t>
            </a:r>
            <a:r>
              <a:rPr lang="en-GB" sz="1200"/>
              <a:t>of a past </a:t>
            </a:r>
            <a:r>
              <a:rPr lang="en-GB" sz="1200" dirty="0"/>
              <a:t>paper of Component 1:  Foundational Catholic Theology.  On the paper there are two topics. The first topic is ‘Origins and Meaning’ which covers Catholic, other Christian, Jewish and Humanist beliefs about the relationship between Creation and Science.  Topic 2 is ‘Good and Evil’ which covers the difference between natural and moral evil and how Catholics, other Christians and Jews respond to evil and suffering in the world.  </a:t>
            </a:r>
          </a:p>
          <a:p>
            <a:pPr marL="0" indent="0">
              <a:lnSpc>
                <a:spcPct val="100000"/>
              </a:lnSpc>
              <a:buNone/>
            </a:pPr>
            <a:r>
              <a:rPr lang="en-GB" sz="1200" dirty="0">
                <a:cs typeface="Times New Roman"/>
              </a:rPr>
              <a:t>Total Marks:  96</a:t>
            </a:r>
          </a:p>
          <a:p>
            <a:pPr marL="0" indent="0">
              <a:lnSpc>
                <a:spcPct val="100000"/>
              </a:lnSpc>
              <a:buNone/>
            </a:pPr>
            <a:r>
              <a:rPr lang="en-GB" sz="1200" dirty="0">
                <a:cs typeface="Times New Roman"/>
              </a:rPr>
              <a:t>We used the June 2023 Grade Boundaries to calculate their grade. </a:t>
            </a:r>
          </a:p>
          <a:p>
            <a:pPr marL="0" lvl="0" indent="0">
              <a:lnSpc>
                <a:spcPct val="100000"/>
              </a:lnSpc>
              <a:buNone/>
            </a:pPr>
            <a:r>
              <a:rPr lang="en-GB" sz="1200" b="1" dirty="0"/>
              <a:t>How can my child extend their learning?</a:t>
            </a:r>
          </a:p>
          <a:p>
            <a:pPr marL="0" lvl="0" indent="0">
              <a:lnSpc>
                <a:spcPct val="100000"/>
              </a:lnSpc>
              <a:buNone/>
            </a:pPr>
            <a:r>
              <a:rPr lang="en-GB" sz="1200" dirty="0">
                <a:hlinkClick r:id="rId5"/>
              </a:rPr>
              <a:t>Seneca | Online Learning &amp; Tutoring for A Level, GCSE &amp; KS3 (senecalearning.com)</a:t>
            </a:r>
            <a:endParaRPr lang="en-GB" sz="1200" dirty="0">
              <a:solidFill>
                <a:srgbClr val="7030A0"/>
              </a:solidFill>
            </a:endParaRPr>
          </a:p>
          <a:p>
            <a:pPr marL="0" lvl="0" indent="0">
              <a:lnSpc>
                <a:spcPct val="100000"/>
              </a:lnSpc>
              <a:buNone/>
            </a:pPr>
            <a:r>
              <a:rPr lang="en-GB" sz="1200" u="sng" dirty="0">
                <a:solidFill>
                  <a:srgbClr val="7030A0"/>
                </a:solidFill>
                <a:hlinkClick r:id="rId6">
                  <a:extLst>
                    <a:ext uri="{A12FA001-AC4F-418D-AE19-62706E023703}">
                      <ahyp:hlinkClr xmlns:ahyp="http://schemas.microsoft.com/office/drawing/2018/hyperlinkcolor" val="tx"/>
                    </a:ext>
                  </a:extLst>
                </a:hlinkClick>
              </a:rPr>
              <a:t>Bible Gateway</a:t>
            </a:r>
            <a:endParaRPr lang="en-GB" sz="1200" dirty="0">
              <a:solidFill>
                <a:srgbClr val="7030A0"/>
              </a:solidFill>
            </a:endParaRPr>
          </a:p>
          <a:p>
            <a:pPr marL="0" lvl="0" indent="0">
              <a:lnSpc>
                <a:spcPct val="100000"/>
              </a:lnSpc>
              <a:buNone/>
            </a:pPr>
            <a:r>
              <a:rPr lang="en-GB" sz="1200" u="sng" dirty="0">
                <a:solidFill>
                  <a:srgbClr val="7030A0"/>
                </a:solidFill>
                <a:hlinkClick r:id="rId7">
                  <a:extLst>
                    <a:ext uri="{A12FA001-AC4F-418D-AE19-62706E023703}">
                      <ahyp:hlinkClr xmlns:ahyp="http://schemas.microsoft.com/office/drawing/2018/hyperlinkcolor" val="tx"/>
                    </a:ext>
                  </a:extLst>
                </a:hlinkClick>
              </a:rPr>
              <a:t>YOUCAT</a:t>
            </a:r>
            <a:endParaRPr lang="en-US" sz="1200" b="1" dirty="0">
              <a:latin typeface="+mj-lt"/>
              <a:cs typeface="Arial"/>
            </a:endParaRPr>
          </a:p>
        </p:txBody>
      </p:sp>
    </p:spTree>
    <p:extLst>
      <p:ext uri="{BB962C8B-B14F-4D97-AF65-F5344CB8AC3E}">
        <p14:creationId xmlns:p14="http://schemas.microsoft.com/office/powerpoint/2010/main" val="3547704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40" name="Google Shape;140;p24"/>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Triple Science</a:t>
            </a:r>
            <a:endParaRPr lang="en-US">
              <a:cs typeface="Arial" panose="020B0604020202020204"/>
            </a:endParaRPr>
          </a:p>
        </p:txBody>
      </p:sp>
      <p:sp>
        <p:nvSpPr>
          <p:cNvPr id="139" name="Google Shape;139;p24"/>
          <p:cNvSpPr txBox="1">
            <a:spLocks noGrp="1"/>
          </p:cNvSpPr>
          <p:nvPr>
            <p:ph type="body" idx="1"/>
          </p:nvPr>
        </p:nvSpPr>
        <p:spPr>
          <a:xfrm>
            <a:off x="667511" y="820104"/>
            <a:ext cx="4585163" cy="6165912"/>
          </a:xfrm>
          <a:prstGeom prst="rect">
            <a:avLst/>
          </a:prstGeom>
        </p:spPr>
        <p:txBody>
          <a:bodyPr spcFirstLastPara="1" wrap="square" lIns="48600" tIns="24300" rIns="48600" bIns="24300" anchor="t" anchorCtr="0">
            <a:normAutofit lnSpcReduction="10000"/>
          </a:bodyPr>
          <a:lstStyle/>
          <a:p>
            <a:pPr marL="0" lvl="0" indent="0" algn="l" rtl="0">
              <a:lnSpc>
                <a:spcPct val="100000"/>
              </a:lnSpc>
              <a:spcBef>
                <a:spcPts val="500"/>
              </a:spcBef>
              <a:spcAft>
                <a:spcPts val="0"/>
              </a:spcAft>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extLst>
                    <a:ext uri="{A12FA001-AC4F-418D-AE19-62706E023703}">
                      <ahyp:hlinkClr xmlns:ahyp="http://schemas.microsoft.com/office/drawing/2018/hyperlinkcolor" val="tx"/>
                    </a:ext>
                  </a:extLst>
                </a:hlinkClick>
              </a:rPr>
              <a:t>Science Curriculum </a:t>
            </a:r>
            <a:r>
              <a:rPr lang="en-GB" sz="1200" u="sng" dirty="0">
                <a:solidFill>
                  <a:srgbClr val="7030A0"/>
                </a:solidFill>
                <a:latin typeface="+mj-lt"/>
              </a:rPr>
              <a:t>KS4 </a:t>
            </a:r>
            <a:r>
              <a:rPr lang="en-GB" sz="1200" dirty="0">
                <a:latin typeface="+mj-lt"/>
              </a:rPr>
              <a:t>- click this link to see our </a:t>
            </a:r>
            <a:r>
              <a:rPr lang="en-GB" sz="1200" dirty="0">
                <a:solidFill>
                  <a:srgbClr val="000000"/>
                </a:solidFill>
                <a:latin typeface="+mj-lt"/>
                <a:cs typeface="Arial"/>
              </a:rPr>
              <a:t>curriculum map.</a:t>
            </a:r>
          </a:p>
          <a:p>
            <a:pPr marL="0" indent="0">
              <a:lnSpc>
                <a:spcPct val="100000"/>
              </a:lnSpc>
              <a:buNone/>
            </a:pPr>
            <a:endParaRPr lang="en-US" sz="1200" b="1" dirty="0">
              <a:solidFill>
                <a:srgbClr val="000000"/>
              </a:solidFill>
              <a:latin typeface="+mj-lt"/>
              <a:cs typeface="Arial"/>
            </a:endParaRPr>
          </a:p>
          <a:p>
            <a:pPr marL="0" indent="0">
              <a:lnSpc>
                <a:spcPct val="100000"/>
              </a:lnSpc>
              <a:buNone/>
            </a:pPr>
            <a:r>
              <a:rPr lang="en-US" sz="1200" b="1" dirty="0">
                <a:solidFill>
                  <a:srgbClr val="000000"/>
                </a:solidFill>
                <a:latin typeface="+mj-lt"/>
                <a:cs typeface="Arial"/>
              </a:rPr>
              <a:t>Exam Board and link</a:t>
            </a:r>
            <a:endParaRPr lang="en-GB" sz="1200" dirty="0">
              <a:solidFill>
                <a:srgbClr val="000000"/>
              </a:solidFill>
              <a:latin typeface="+mj-lt"/>
              <a:cs typeface="Arial"/>
            </a:endParaRPr>
          </a:p>
          <a:p>
            <a:pPr marL="0" indent="0">
              <a:lnSpc>
                <a:spcPct val="100000"/>
              </a:lnSpc>
              <a:buNone/>
            </a:pPr>
            <a:r>
              <a:rPr lang="en-GB" sz="1200" dirty="0">
                <a:solidFill>
                  <a:srgbClr val="7030A0"/>
                </a:solidFill>
                <a:latin typeface="+mj-lt"/>
                <a:cs typeface="Arial"/>
                <a:hlinkClick r:id="rId4">
                  <a:extLst>
                    <a:ext uri="{A12FA001-AC4F-418D-AE19-62706E023703}">
                      <ahyp:hlinkClr xmlns:ahyp="http://schemas.microsoft.com/office/drawing/2018/hyperlinkcolor" val="tx"/>
                    </a:ext>
                  </a:extLst>
                </a:hlinkClick>
              </a:rPr>
              <a:t>AQA Biology GCSE</a:t>
            </a:r>
          </a:p>
          <a:p>
            <a:pPr marL="0" indent="0">
              <a:lnSpc>
                <a:spcPct val="100000"/>
              </a:lnSpc>
              <a:buNone/>
            </a:pPr>
            <a:r>
              <a:rPr lang="en-GB" sz="1200" dirty="0">
                <a:solidFill>
                  <a:srgbClr val="7030A0"/>
                </a:solidFill>
                <a:latin typeface="+mj-lt"/>
                <a:cs typeface="Arial"/>
                <a:hlinkClick r:id="rId5">
                  <a:extLst>
                    <a:ext uri="{A12FA001-AC4F-418D-AE19-62706E023703}">
                      <ahyp:hlinkClr xmlns:ahyp="http://schemas.microsoft.com/office/drawing/2018/hyperlinkcolor" val="tx"/>
                    </a:ext>
                  </a:extLst>
                </a:hlinkClick>
              </a:rPr>
              <a:t>AQA </a:t>
            </a:r>
            <a:r>
              <a:rPr lang="en-GB" sz="1200" dirty="0" err="1">
                <a:solidFill>
                  <a:srgbClr val="7030A0"/>
                </a:solidFill>
                <a:latin typeface="+mj-lt"/>
                <a:cs typeface="Arial"/>
                <a:hlinkClick r:id="rId5">
                  <a:extLst>
                    <a:ext uri="{A12FA001-AC4F-418D-AE19-62706E023703}">
                      <ahyp:hlinkClr xmlns:ahyp="http://schemas.microsoft.com/office/drawing/2018/hyperlinkcolor" val="tx"/>
                    </a:ext>
                  </a:extLst>
                </a:hlinkClick>
              </a:rPr>
              <a:t>Chemsitry</a:t>
            </a:r>
            <a:r>
              <a:rPr lang="en-GB" sz="1200" dirty="0">
                <a:solidFill>
                  <a:srgbClr val="7030A0"/>
                </a:solidFill>
                <a:latin typeface="+mj-lt"/>
                <a:cs typeface="Arial"/>
                <a:hlinkClick r:id="rId5">
                  <a:extLst>
                    <a:ext uri="{A12FA001-AC4F-418D-AE19-62706E023703}">
                      <ahyp:hlinkClr xmlns:ahyp="http://schemas.microsoft.com/office/drawing/2018/hyperlinkcolor" val="tx"/>
                    </a:ext>
                  </a:extLst>
                </a:hlinkClick>
              </a:rPr>
              <a:t> GCSE</a:t>
            </a:r>
            <a:endParaRPr lang="en-GB" dirty="0">
              <a:hlinkClick r:id="rId5">
                <a:extLst>
                  <a:ext uri="{A12FA001-AC4F-418D-AE19-62706E023703}">
                    <ahyp:hlinkClr xmlns:ahyp="http://schemas.microsoft.com/office/drawing/2018/hyperlinkcolor" val="tx"/>
                  </a:ext>
                </a:extLst>
              </a:hlinkClick>
            </a:endParaRPr>
          </a:p>
          <a:p>
            <a:pPr marL="0" indent="0">
              <a:lnSpc>
                <a:spcPct val="100000"/>
              </a:lnSpc>
              <a:buNone/>
            </a:pPr>
            <a:r>
              <a:rPr lang="en-GB" sz="1200" dirty="0">
                <a:solidFill>
                  <a:srgbClr val="7030A0"/>
                </a:solidFill>
                <a:latin typeface="+mj-lt"/>
                <a:cs typeface="Arial"/>
                <a:hlinkClick r:id="rId6">
                  <a:extLst>
                    <a:ext uri="{A12FA001-AC4F-418D-AE19-62706E023703}">
                      <ahyp:hlinkClr xmlns:ahyp="http://schemas.microsoft.com/office/drawing/2018/hyperlinkcolor" val="tx"/>
                    </a:ext>
                  </a:extLst>
                </a:hlinkClick>
              </a:rPr>
              <a:t>AQA Physics GCSE</a:t>
            </a:r>
            <a:endParaRPr lang="en-GB" dirty="0">
              <a:hlinkClick r:id="rId6">
                <a:extLst>
                  <a:ext uri="{A12FA001-AC4F-418D-AE19-62706E023703}">
                    <ahyp:hlinkClr xmlns:ahyp="http://schemas.microsoft.com/office/drawing/2018/hyperlinkcolor" val="tx"/>
                  </a:ext>
                </a:extLst>
              </a:hlinkClick>
            </a:endParaRP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200" dirty="0">
                <a:latin typeface="+mj-lt"/>
              </a:rPr>
              <a:t>Pupils are assessed using a combination of teacher assessment during lessons, through verbal questioning and answers, use of whiteboards, written answers  and self-assessment during class activities. </a:t>
            </a:r>
            <a:endParaRPr dirty="0">
              <a:latin typeface="+mj-lt"/>
            </a:endParaRPr>
          </a:p>
          <a:p>
            <a:pPr marL="0" lvl="0" indent="0" algn="l" rtl="0">
              <a:lnSpc>
                <a:spcPct val="100000"/>
              </a:lnSpc>
              <a:spcBef>
                <a:spcPts val="500"/>
              </a:spcBef>
              <a:spcAft>
                <a:spcPts val="0"/>
              </a:spcAft>
              <a:buNone/>
            </a:pPr>
            <a:endParaRPr dirty="0">
              <a:latin typeface="+mj-lt"/>
            </a:endParaRPr>
          </a:p>
          <a:p>
            <a:pPr marL="0" indent="0">
              <a:lnSpc>
                <a:spcPct val="100000"/>
              </a:lnSpc>
              <a:buNone/>
            </a:pPr>
            <a:r>
              <a:rPr lang="en-GB" sz="1200" b="1" dirty="0">
                <a:latin typeface="+mj-lt"/>
              </a:rPr>
              <a:t>Summative Assessment</a:t>
            </a:r>
            <a:endParaRPr lang="en-GB" sz="1200" b="1" dirty="0">
              <a:latin typeface="+mj-lt"/>
              <a:cs typeface="Arial"/>
            </a:endParaRPr>
          </a:p>
          <a:p>
            <a:pPr marL="0" indent="0">
              <a:lnSpc>
                <a:spcPct val="100000"/>
              </a:lnSpc>
              <a:buNone/>
            </a:pPr>
            <a:r>
              <a:rPr lang="en-GB" sz="1200" dirty="0">
                <a:latin typeface="+mj-lt"/>
                <a:cs typeface="Arial"/>
              </a:rPr>
              <a:t>For the end of year exams, pupils will take a 1 hour 45-minute paper in each of Biology, Chemistry and Physics.  These scores out of 100 marks are given individually and therefore pupils can have a different current working at grade for each of the science subjects. Assessments in Science are completed in exam conditions and consist of short answer questions, labelling diagrams, multiple choice questions, long answer questions and drawing and labelling apparatus and models.</a:t>
            </a:r>
            <a:endParaRPr lang="en-GB" sz="1200" b="1" dirty="0">
              <a:latin typeface="+mj-lt"/>
              <a:cs typeface="Arial"/>
            </a:endParaRPr>
          </a:p>
          <a:p>
            <a:pPr marL="0" lvl="0" indent="0" algn="l">
              <a:lnSpc>
                <a:spcPct val="100000"/>
              </a:lnSpc>
              <a:spcBef>
                <a:spcPts val="500"/>
              </a:spcBef>
              <a:spcAft>
                <a:spcPts val="0"/>
              </a:spcAft>
              <a:buNone/>
            </a:pPr>
            <a:endParaRPr lang="en-GB" dirty="0">
              <a:latin typeface="+mj-lt"/>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cs typeface="Arial" panose="020B0604020202020204"/>
            </a:endParaRPr>
          </a:p>
          <a:p>
            <a:pPr marL="0" lvl="0" indent="0" algn="l" rtl="0">
              <a:lnSpc>
                <a:spcPct val="100000"/>
              </a:lnSpc>
              <a:spcBef>
                <a:spcPts val="500"/>
              </a:spcBef>
              <a:spcAft>
                <a:spcPts val="0"/>
              </a:spcAft>
              <a:buNone/>
            </a:pPr>
            <a:r>
              <a:rPr lang="en-GB" sz="1200" u="sng" dirty="0" err="1">
                <a:solidFill>
                  <a:srgbClr val="7030A0"/>
                </a:solidFill>
                <a:latin typeface="+mj-lt"/>
                <a:cs typeface="Arial"/>
                <a:hlinkClick r:id="rId7"/>
              </a:rPr>
              <a:t>FreeScienceLessons</a:t>
            </a:r>
            <a:endParaRPr lang="en-GB" sz="1200" u="sng" dirty="0">
              <a:solidFill>
                <a:srgbClr val="7030A0"/>
              </a:solidFill>
              <a:latin typeface="+mj-lt"/>
              <a:cs typeface="Arial"/>
            </a:endParaRPr>
          </a:p>
          <a:p>
            <a:pPr marL="0" indent="0">
              <a:lnSpc>
                <a:spcPct val="100000"/>
              </a:lnSpc>
              <a:buNone/>
            </a:pPr>
            <a:r>
              <a:rPr lang="en-GB" sz="1200" u="sng" dirty="0">
                <a:solidFill>
                  <a:srgbClr val="7030A0"/>
                </a:solidFill>
                <a:latin typeface="Arial"/>
                <a:cs typeface="Arial"/>
                <a:hlinkClick r:id="rId8"/>
              </a:rPr>
              <a:t>Seneca</a:t>
            </a:r>
          </a:p>
          <a:p>
            <a:pPr marL="0" lvl="0" indent="0" algn="l">
              <a:lnSpc>
                <a:spcPct val="100000"/>
              </a:lnSpc>
              <a:spcBef>
                <a:spcPts val="500"/>
              </a:spcBef>
              <a:spcAft>
                <a:spcPts val="0"/>
              </a:spcAft>
              <a:buNone/>
            </a:pPr>
            <a:r>
              <a:rPr lang="en-GB" sz="1200" u="sng" dirty="0">
                <a:solidFill>
                  <a:srgbClr val="7030A0"/>
                </a:solidFill>
                <a:latin typeface="Arial"/>
                <a:cs typeface="Arial"/>
                <a:hlinkClick r:id="rId9"/>
              </a:rPr>
              <a:t>Tassomai</a:t>
            </a:r>
            <a:endParaRPr lang="en-GB" sz="1200" u="sng" dirty="0">
              <a:solidFill>
                <a:srgbClr val="7030A0"/>
              </a:solidFill>
              <a:latin typeface="Arial"/>
              <a:cs typeface="Arial"/>
            </a:endParaRPr>
          </a:p>
          <a:p>
            <a:pPr marL="0" indent="0">
              <a:lnSpc>
                <a:spcPct val="100000"/>
              </a:lnSpc>
              <a:buNone/>
            </a:pPr>
            <a:endParaRPr lang="en-US" dirty="0">
              <a:solidFill>
                <a:srgbClr val="000000"/>
              </a:solidFill>
              <a:latin typeface="Times New Roman" panose="02020603050405020304"/>
              <a:cs typeface="Times New Roman" panose="02020603050405020304"/>
            </a:endParaRPr>
          </a:p>
        </p:txBody>
      </p:sp>
    </p:spTree>
    <p:extLst>
      <p:ext uri="{BB962C8B-B14F-4D97-AF65-F5344CB8AC3E}">
        <p14:creationId xmlns:p14="http://schemas.microsoft.com/office/powerpoint/2010/main" val="1393455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Core Physical Education</a:t>
            </a:r>
            <a:endParaRPr lang="en-GB">
              <a:cs typeface="Arial"/>
            </a:endParaRPr>
          </a:p>
        </p:txBody>
      </p:sp>
      <p:sp>
        <p:nvSpPr>
          <p:cNvPr id="128" name="Google Shape;128;p22"/>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rPr>
              <a:t>PE Core Curriculum KS4</a:t>
            </a:r>
            <a:r>
              <a:rPr lang="en-GB" sz="1200" u="sng" dirty="0">
                <a:solidFill>
                  <a:srgbClr val="7030A0"/>
                </a:solidFill>
                <a:latin typeface="+mj-lt"/>
              </a:rPr>
              <a:t> </a:t>
            </a:r>
            <a:r>
              <a:rPr lang="en-GB" sz="1200" dirty="0">
                <a:latin typeface="+mj-lt"/>
              </a:rPr>
              <a:t>- click this link to see our learning journey</a:t>
            </a:r>
            <a:endParaRPr sz="1200" b="1" dirty="0">
              <a:latin typeface="+mj-lt"/>
            </a:endParaRPr>
          </a:p>
          <a:p>
            <a:pPr marL="0" lvl="0" indent="0" algn="l" rtl="0">
              <a:lnSpc>
                <a:spcPct val="100000"/>
              </a:lnSpc>
              <a:spcBef>
                <a:spcPts val="500"/>
              </a:spcBef>
              <a:spcAft>
                <a:spcPts val="0"/>
              </a:spcAft>
              <a:buNone/>
            </a:pPr>
            <a:endParaRPr sz="400" b="1" dirty="0">
              <a:latin typeface="+mj-lt"/>
            </a:endParaRPr>
          </a:p>
          <a:p>
            <a:pPr marL="0" lvl="0" indent="0" algn="l">
              <a:lnSpc>
                <a:spcPct val="100000"/>
              </a:lnSpc>
              <a:spcBef>
                <a:spcPts val="500"/>
              </a:spcBef>
              <a:spcAft>
                <a:spcPts val="0"/>
              </a:spcAft>
              <a:buNone/>
            </a:pPr>
            <a:r>
              <a:rPr lang="en-GB" sz="1200" b="1" dirty="0">
                <a:latin typeface="+mj-lt"/>
              </a:rPr>
              <a:t>Formative Assessment</a:t>
            </a:r>
            <a:endParaRPr sz="1200" b="1" dirty="0">
              <a:latin typeface="+mj-lt"/>
              <a:cs typeface="Arial"/>
            </a:endParaRPr>
          </a:p>
          <a:p>
            <a:pPr marL="0" indent="0">
              <a:lnSpc>
                <a:spcPct val="100000"/>
              </a:lnSpc>
              <a:buNone/>
            </a:pPr>
            <a:r>
              <a:rPr lang="en-GB" sz="1200" dirty="0">
                <a:latin typeface="+mj-lt"/>
              </a:rPr>
              <a:t>Pupil knowledge is assessed through a range of practical activities including drills and small sided / full games and performances. Pupils are assessed in each activity module of which there are 5 modules of work, coving half a term each. Pupils are assessed using the </a:t>
            </a:r>
            <a:r>
              <a:rPr lang="en-GB" sz="1200" dirty="0" err="1">
                <a:latin typeface="+mj-lt"/>
              </a:rPr>
              <a:t>Eduqas</a:t>
            </a:r>
            <a:r>
              <a:rPr lang="en-GB" sz="1200" dirty="0">
                <a:latin typeface="+mj-lt"/>
              </a:rPr>
              <a:t> GCSE PE practical assessment matrix.</a:t>
            </a:r>
            <a:endParaRPr sz="400" dirty="0">
              <a:latin typeface="+mj-lt"/>
            </a:endParaRPr>
          </a:p>
          <a:p>
            <a:pPr marL="0" lvl="0" indent="0">
              <a:lnSpc>
                <a:spcPct val="100000"/>
              </a:lnSpc>
              <a:buNone/>
            </a:pPr>
            <a:r>
              <a:rPr lang="en-GB" sz="1200" b="1" dirty="0">
                <a:latin typeface="+mj-lt"/>
              </a:rPr>
              <a:t>Summative Assessment</a:t>
            </a:r>
            <a:endParaRPr sz="1200" b="1" dirty="0">
              <a:latin typeface="+mj-lt"/>
            </a:endParaRPr>
          </a:p>
          <a:p>
            <a:pPr marL="0" lvl="0" indent="0" algn="l" rtl="0">
              <a:lnSpc>
                <a:spcPct val="100000"/>
              </a:lnSpc>
              <a:spcBef>
                <a:spcPts val="500"/>
              </a:spcBef>
              <a:spcAft>
                <a:spcPts val="0"/>
              </a:spcAft>
              <a:buNone/>
            </a:pPr>
            <a:r>
              <a:rPr lang="en-GB" sz="1200" dirty="0">
                <a:latin typeface="+mj-lt"/>
              </a:rPr>
              <a:t>The summative assessment is the average taken from the module assessments up to the point of reporting to parents/carers.</a:t>
            </a:r>
            <a:endParaRPr sz="1200" dirty="0">
              <a:latin typeface="+mj-lt"/>
            </a:endParaRPr>
          </a:p>
          <a:p>
            <a:pPr marL="0" lvl="0" indent="0" algn="l" rtl="0">
              <a:lnSpc>
                <a:spcPct val="100000"/>
              </a:lnSpc>
              <a:spcBef>
                <a:spcPts val="500"/>
              </a:spcBef>
              <a:spcAft>
                <a:spcPts val="0"/>
              </a:spcAft>
              <a:buNone/>
            </a:pPr>
            <a:endParaRPr sz="200"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4">
                  <a:extLst>
                    <a:ext uri="{A12FA001-AC4F-418D-AE19-62706E023703}">
                      <ahyp:hlinkClr xmlns:ahyp="http://schemas.microsoft.com/office/drawing/2018/hyperlinkcolor" val="tx"/>
                    </a:ext>
                  </a:extLst>
                </a:hlinkClick>
              </a:rPr>
              <a:t>BBC SPORT</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5">
                  <a:extLst>
                    <a:ext uri="{A12FA001-AC4F-418D-AE19-62706E023703}">
                      <ahyp:hlinkClr xmlns:ahyp="http://schemas.microsoft.com/office/drawing/2018/hyperlinkcolor" val="tx"/>
                    </a:ext>
                  </a:extLst>
                </a:hlinkClick>
              </a:rPr>
              <a:t>Oak National Academy</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6">
                  <a:extLst>
                    <a:ext uri="{A12FA001-AC4F-418D-AE19-62706E023703}">
                      <ahyp:hlinkClr xmlns:ahyp="http://schemas.microsoft.com/office/drawing/2018/hyperlinkcolor" val="tx"/>
                    </a:ext>
                  </a:extLst>
                </a:hlinkClick>
              </a:rPr>
              <a:t>Olympics website</a:t>
            </a:r>
            <a:endParaRPr sz="1200" b="1"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7">
                  <a:extLst>
                    <a:ext uri="{A12FA001-AC4F-418D-AE19-62706E023703}">
                      <ahyp:hlinkClr xmlns:ahyp="http://schemas.microsoft.com/office/drawing/2018/hyperlinkcolor" val="tx"/>
                    </a:ext>
                  </a:extLst>
                </a:hlinkClick>
              </a:rPr>
              <a:t>Wimbledon Tennis</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8">
                  <a:extLst>
                    <a:ext uri="{A12FA001-AC4F-418D-AE19-62706E023703}">
                      <ahyp:hlinkClr xmlns:ahyp="http://schemas.microsoft.com/office/drawing/2018/hyperlinkcolor" val="tx"/>
                    </a:ext>
                  </a:extLst>
                </a:hlinkClick>
              </a:rPr>
              <a:t>Netball</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9">
                  <a:extLst>
                    <a:ext uri="{A12FA001-AC4F-418D-AE19-62706E023703}">
                      <ahyp:hlinkClr xmlns:ahyp="http://schemas.microsoft.com/office/drawing/2018/hyperlinkcolor" val="tx"/>
                    </a:ext>
                  </a:extLst>
                </a:hlinkClick>
              </a:rPr>
              <a:t>Women and girls football</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10">
                  <a:extLst>
                    <a:ext uri="{A12FA001-AC4F-418D-AE19-62706E023703}">
                      <ahyp:hlinkClr xmlns:ahyp="http://schemas.microsoft.com/office/drawing/2018/hyperlinkcolor" val="tx"/>
                    </a:ext>
                  </a:extLst>
                </a:hlinkClick>
              </a:rPr>
              <a:t>The Football Association</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11">
                  <a:extLst>
                    <a:ext uri="{A12FA001-AC4F-418D-AE19-62706E023703}">
                      <ahyp:hlinkClr xmlns:ahyp="http://schemas.microsoft.com/office/drawing/2018/hyperlinkcolor" val="tx"/>
                    </a:ext>
                  </a:extLst>
                </a:hlinkClick>
              </a:rPr>
              <a:t>Basketball</a:t>
            </a:r>
            <a:endParaRPr sz="1200" dirty="0">
              <a:solidFill>
                <a:srgbClr val="7030A0"/>
              </a:solidFill>
              <a:latin typeface="+mj-lt"/>
            </a:endParaRPr>
          </a:p>
        </p:txBody>
      </p:sp>
    </p:spTree>
    <p:extLst>
      <p:ext uri="{BB962C8B-B14F-4D97-AF65-F5344CB8AC3E}">
        <p14:creationId xmlns:p14="http://schemas.microsoft.com/office/powerpoint/2010/main" val="3601900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1"/>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Personal Development</a:t>
            </a:r>
            <a:endParaRPr dirty="0"/>
          </a:p>
        </p:txBody>
      </p:sp>
      <p:sp>
        <p:nvSpPr>
          <p:cNvPr id="6" name="TextBox 5">
            <a:extLst>
              <a:ext uri="{FF2B5EF4-FFF2-40B4-BE49-F238E27FC236}">
                <a16:creationId xmlns:a16="http://schemas.microsoft.com/office/drawing/2014/main" id="{A3754F9E-7F8F-557A-7A7A-47DF0D782DDD}"/>
              </a:ext>
            </a:extLst>
          </p:cNvPr>
          <p:cNvSpPr txBox="1"/>
          <p:nvPr/>
        </p:nvSpPr>
        <p:spPr>
          <a:xfrm>
            <a:off x="644352" y="746103"/>
            <a:ext cx="4683298" cy="6120265"/>
          </a:xfrm>
          <a:prstGeom prst="rect">
            <a:avLst/>
          </a:prstGeom>
          <a:noFill/>
        </p:spPr>
        <p:txBody>
          <a:bodyPr wrap="square" rtlCol="0">
            <a:spAutoFit/>
          </a:bodyPr>
          <a:lstStyle/>
          <a:p>
            <a:pPr marL="0" lvl="0" indent="0" algn="l" rtl="0">
              <a:lnSpc>
                <a:spcPct val="100000"/>
              </a:lnSpc>
              <a:spcBef>
                <a:spcPts val="500"/>
              </a:spcBef>
              <a:spcAft>
                <a:spcPts val="0"/>
              </a:spcAft>
              <a:buNone/>
            </a:pPr>
            <a:r>
              <a:rPr lang="en-US" sz="1400" b="1" dirty="0">
                <a:latin typeface="Arial" panose="020B0604020202020204" pitchFamily="34" charset="0"/>
                <a:cs typeface="Arial" panose="020B0604020202020204" pitchFamily="34" charset="0"/>
              </a:rPr>
              <a:t>Year 11 Curriculum</a:t>
            </a:r>
            <a:endParaRPr lang="en-US" sz="1400" dirty="0">
              <a:latin typeface="Arial" panose="020B0604020202020204" pitchFamily="34" charset="0"/>
              <a:cs typeface="Arial" panose="020B0604020202020204" pitchFamily="34" charset="0"/>
            </a:endParaRPr>
          </a:p>
          <a:p>
            <a:pPr marL="0" indent="0">
              <a:lnSpc>
                <a:spcPct val="100000"/>
              </a:lnSpc>
              <a:buNone/>
            </a:pPr>
            <a:r>
              <a:rPr lang="en-US" sz="1200" dirty="0">
                <a:solidFill>
                  <a:srgbClr val="7030A0"/>
                </a:solidFill>
                <a:latin typeface="Arial" panose="020B0604020202020204" pitchFamily="34" charset="0"/>
                <a:cs typeface="Arial" panose="020B0604020202020204" pitchFamily="34" charset="0"/>
                <a:hlinkClick r:id="rId3"/>
              </a:rPr>
              <a:t>PSHE/RSE Curriculum KS4 </a:t>
            </a:r>
            <a:r>
              <a:rPr lang="en-US" sz="1100" dirty="0">
                <a:solidFill>
                  <a:srgbClr val="7030A0"/>
                </a:solidFill>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click this link to see our learning journey</a:t>
            </a:r>
            <a:endParaRPr lang="en-US" sz="1100" b="1"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endParaRPr lang="en-US" sz="800" b="1"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US" sz="1400" b="1" dirty="0">
                <a:latin typeface="Arial" panose="020B0604020202020204" pitchFamily="34" charset="0"/>
                <a:cs typeface="Arial" panose="020B0604020202020204" pitchFamily="34" charset="0"/>
              </a:rPr>
              <a:t>Formative Assessment</a:t>
            </a:r>
          </a:p>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In lessons, pupils are taught the statutory requirements of the PSHE/RSE curriculum. These lessons are a significant part of the whole school Personal Development programme. </a:t>
            </a:r>
          </a:p>
          <a:p>
            <a:r>
              <a:rPr lang="en-GB" sz="1100" dirty="0">
                <a:effectLst/>
                <a:latin typeface="Arial" panose="020B0604020202020204" pitchFamily="34" charset="0"/>
                <a:ea typeface="Calibri" panose="020F0502020204030204" pitchFamily="34" charset="0"/>
                <a:cs typeface="Arial" panose="020B0604020202020204" pitchFamily="34" charset="0"/>
              </a:rPr>
              <a:t>All PSHE/RSE lessons are taught in mixed ability form classes. These important lessons cover issues and areas of life which young people will be affected by in different ways and at different times. As such, we do not carry out any summative assessment and do not use grades to measure progress. Instead, teachers carry out a baseline assessment before teaching anything new. As pupil learning in the three main topics of ‘Living in the Wider World’, ‘Health and Wellbeing’ and ‘Relationships’ will come from a number of sources, we can only see whether they have made progress in their learning if we have established the knowledge, understanding, attributes, skills, strategies, beliefs and attitudes they had before any new teaching took place. This baseline assessment is re-visited at the end of the lesson or topic. During lessons, a wide variety of strategies are used to assess learning, including; questioning, discussion, role-play, hot-seating, draw and write, storyboards/cartoon strip/scenario script writing, responding to a scenario, picture or video clip, self-assessment on continuum scale.</a:t>
            </a:r>
            <a:br>
              <a:rPr lang="en-GB" sz="1100" dirty="0">
                <a:effectLst/>
                <a:latin typeface="Arial" panose="020B0604020202020204" pitchFamily="34" charset="0"/>
                <a:ea typeface="Calibri" panose="020F0502020204030204" pitchFamily="34" charset="0"/>
                <a:cs typeface="Arial" panose="020B0604020202020204" pitchFamily="34" charset="0"/>
              </a:rPr>
            </a:br>
            <a:r>
              <a:rPr lang="en-GB" sz="1100">
                <a:effectLst/>
                <a:latin typeface="Arial" panose="020B0604020202020204" pitchFamily="34" charset="0"/>
                <a:ea typeface="Calibri" panose="020F0502020204030204" pitchFamily="34" charset="0"/>
                <a:cs typeface="Arial" panose="020B0604020202020204" pitchFamily="34" charset="0"/>
              </a:rPr>
              <a:t>Twice yearly, pupils </a:t>
            </a:r>
            <a:r>
              <a:rPr lang="en-GB" sz="1100" dirty="0">
                <a:effectLst/>
                <a:latin typeface="Arial" panose="020B0604020202020204" pitchFamily="34" charset="0"/>
                <a:ea typeface="Calibri" panose="020F0502020204030204" pitchFamily="34" charset="0"/>
                <a:cs typeface="Arial" panose="020B0604020202020204" pitchFamily="34" charset="0"/>
              </a:rPr>
              <a:t>complete an online activity which presents them with scenarios relevant to their recent learning which allow them to apply their knowledge in a meaningful context.</a:t>
            </a:r>
            <a:endParaRPr lang="en-US" sz="1100" dirty="0">
              <a:latin typeface="Arial" panose="020B0604020202020204" pitchFamily="34" charset="0"/>
              <a:cs typeface="Arial" panose="020B0604020202020204" pitchFamily="34" charset="0"/>
            </a:endParaRPr>
          </a:p>
          <a:p>
            <a:pPr marL="0" lvl="0" indent="0" algn="l">
              <a:lnSpc>
                <a:spcPct val="100000"/>
              </a:lnSpc>
              <a:spcBef>
                <a:spcPts val="500"/>
              </a:spcBef>
              <a:spcAft>
                <a:spcPts val="0"/>
              </a:spcAft>
              <a:buNone/>
            </a:pPr>
            <a:r>
              <a:rPr lang="en-US" sz="1400" b="1" dirty="0">
                <a:latin typeface="Arial" panose="020B0604020202020204" pitchFamily="34" charset="0"/>
                <a:cs typeface="Arial" panose="020B0604020202020204" pitchFamily="34" charset="0"/>
              </a:rPr>
              <a:t>How can my child extend their learning?</a:t>
            </a:r>
          </a:p>
          <a:p>
            <a:pPr>
              <a:lnSpc>
                <a:spcPct val="107000"/>
              </a:lnSpc>
              <a:spcAft>
                <a:spcPts val="800"/>
              </a:spcAft>
            </a:pPr>
            <a:r>
              <a:rPr lang="en-GB" sz="11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BBC TEACH Relationships Education</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1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5"/>
              </a:rPr>
              <a:t>BBC CITIZENSHIP</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100" u="sng" dirty="0">
                <a:solidFill>
                  <a:srgbClr val="0563C1"/>
                </a:solidFill>
                <a:latin typeface="Arial" panose="020B0604020202020204" pitchFamily="34" charset="0"/>
                <a:ea typeface="Calibri" panose="020F0502020204030204" pitchFamily="34" charset="0"/>
                <a:cs typeface="Arial" panose="020B0604020202020204" pitchFamily="34" charset="0"/>
              </a:rPr>
              <a:t>HOW GOVERNMENT WORKS</a:t>
            </a:r>
            <a:r>
              <a:rPr lang="en-GB" sz="11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GB" sz="11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6"/>
              </a:rPr>
              <a:t>https://www.youngminds.org.uk/</a:t>
            </a:r>
            <a:endParaRPr lang="en-GB" sz="1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88882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Art</a:t>
            </a:r>
            <a:endParaRPr/>
          </a:p>
        </p:txBody>
      </p:sp>
      <p:sp>
        <p:nvSpPr>
          <p:cNvPr id="80" name="Google Shape;80;p14"/>
          <p:cNvSpPr txBox="1">
            <a:spLocks noGrp="1"/>
          </p:cNvSpPr>
          <p:nvPr>
            <p:ph type="body" idx="1"/>
          </p:nvPr>
        </p:nvSpPr>
        <p:spPr>
          <a:xfrm>
            <a:off x="667501" y="777233"/>
            <a:ext cx="4660149" cy="6213876"/>
          </a:xfrm>
          <a:prstGeom prst="rect">
            <a:avLst/>
          </a:prstGeom>
        </p:spPr>
        <p:txBody>
          <a:bodyPr spcFirstLastPara="1" wrap="square" lIns="48600" tIns="24300" rIns="48600" bIns="24300" anchor="t" anchorCtr="0">
            <a:normAutofit fontScale="92500" lnSpcReduction="10000"/>
          </a:bodyPr>
          <a:lstStyle/>
          <a:p>
            <a:pPr marL="0" indent="0">
              <a:lnSpc>
                <a:spcPct val="100000"/>
              </a:lnSpc>
              <a:buNone/>
            </a:pPr>
            <a:r>
              <a:rPr lang="en-GB" sz="1050" b="1" dirty="0">
                <a:latin typeface="Arial" panose="020B0604020202020204" pitchFamily="34" charset="0"/>
                <a:cs typeface="Arial" panose="020B0604020202020204" pitchFamily="34" charset="0"/>
              </a:rPr>
              <a:t>Year 11 Curriculum</a:t>
            </a:r>
            <a:endParaRPr lang="en-US" sz="1050" dirty="0">
              <a:latin typeface="Arial" panose="020B0604020202020204" pitchFamily="34" charset="0"/>
              <a:cs typeface="Arial" panose="020B0604020202020204" pitchFamily="34" charset="0"/>
            </a:endParaRPr>
          </a:p>
          <a:p>
            <a:pPr marL="0" indent="0">
              <a:lnSpc>
                <a:spcPct val="100000"/>
              </a:lnSpc>
              <a:buNone/>
            </a:pPr>
            <a:r>
              <a:rPr lang="en-GB" sz="1050" u="sng" dirty="0">
                <a:solidFill>
                  <a:srgbClr val="7030A0"/>
                </a:solidFill>
                <a:latin typeface="Arial" panose="020B0604020202020204" pitchFamily="34" charset="0"/>
                <a:cs typeface="Arial" panose="020B0604020202020204" pitchFamily="34" charset="0"/>
                <a:hlinkClick r:id="rId3"/>
              </a:rPr>
              <a:t>Art Curriculum KS4</a:t>
            </a:r>
            <a:r>
              <a:rPr lang="en-GB" sz="1050" dirty="0">
                <a:solidFill>
                  <a:srgbClr val="7030A0"/>
                </a:solidFill>
                <a:latin typeface="Arial" panose="020B0604020202020204" pitchFamily="34" charset="0"/>
                <a:cs typeface="Arial" panose="020B0604020202020204" pitchFamily="34" charset="0"/>
              </a:rPr>
              <a:t> </a:t>
            </a:r>
            <a:r>
              <a:rPr lang="en-GB" sz="1050" dirty="0">
                <a:latin typeface="Arial" panose="020B0604020202020204" pitchFamily="34" charset="0"/>
                <a:cs typeface="Arial" panose="020B0604020202020204" pitchFamily="34" charset="0"/>
              </a:rPr>
              <a:t>- click this link to see our curriculum map.</a:t>
            </a:r>
            <a:endParaRPr lang="en-US" sz="1050" b="1" dirty="0">
              <a:latin typeface="Arial" panose="020B0604020202020204" pitchFamily="34" charset="0"/>
              <a:cs typeface="Arial" panose="020B0604020202020204" pitchFamily="34" charset="0"/>
            </a:endParaRPr>
          </a:p>
          <a:p>
            <a:pPr marL="0" indent="0">
              <a:lnSpc>
                <a:spcPct val="100000"/>
              </a:lnSpc>
              <a:buNone/>
            </a:pPr>
            <a:r>
              <a:rPr lang="en-US" sz="1050" b="1" dirty="0">
                <a:latin typeface="Arial" panose="020B0604020202020204" pitchFamily="34" charset="0"/>
                <a:cs typeface="Arial" panose="020B0604020202020204" pitchFamily="34" charset="0"/>
              </a:rPr>
              <a:t>Exam Board and link</a:t>
            </a:r>
            <a:endParaRPr lang="en-GB" sz="1050" dirty="0">
              <a:latin typeface="Arial" panose="020B0604020202020204" pitchFamily="34" charset="0"/>
              <a:cs typeface="Arial" panose="020B0604020202020204" pitchFamily="34" charset="0"/>
            </a:endParaRPr>
          </a:p>
          <a:p>
            <a:pPr marL="0" indent="0">
              <a:lnSpc>
                <a:spcPct val="100000"/>
              </a:lnSpc>
              <a:buNone/>
            </a:pPr>
            <a:r>
              <a:rPr lang="en-GB" sz="1050" u="sng" dirty="0">
                <a:solidFill>
                  <a:srgbClr val="7030A0"/>
                </a:solidFill>
                <a:latin typeface="Arial" panose="020B0604020202020204" pitchFamily="34" charset="0"/>
                <a:cs typeface="Arial" panose="020B0604020202020204" pitchFamily="34" charset="0"/>
                <a:hlinkClick r:id="rId4"/>
              </a:rPr>
              <a:t>GCSE Art and Design</a:t>
            </a:r>
            <a:r>
              <a:rPr lang="en-GB" sz="1050" dirty="0">
                <a:solidFill>
                  <a:srgbClr val="7030A0"/>
                </a:solidFill>
                <a:latin typeface="Arial" panose="020B0604020202020204" pitchFamily="34" charset="0"/>
                <a:cs typeface="Arial" panose="020B0604020202020204" pitchFamily="34" charset="0"/>
              </a:rPr>
              <a:t> </a:t>
            </a:r>
            <a:r>
              <a:rPr lang="en-GB" sz="1050" dirty="0">
                <a:latin typeface="Arial" panose="020B0604020202020204" pitchFamily="34" charset="0"/>
                <a:cs typeface="Arial" panose="020B0604020202020204" pitchFamily="34" charset="0"/>
              </a:rPr>
              <a:t>- click this link to see exam board specification.</a:t>
            </a:r>
          </a:p>
          <a:p>
            <a:pPr marL="0" indent="0">
              <a:lnSpc>
                <a:spcPct val="100000"/>
              </a:lnSpc>
              <a:buNone/>
            </a:pPr>
            <a:r>
              <a:rPr lang="en-GB" sz="1050" dirty="0">
                <a:latin typeface="Arial" panose="020B0604020202020204" pitchFamily="34" charset="0"/>
                <a:cs typeface="Arial" panose="020B0604020202020204" pitchFamily="34" charset="0"/>
              </a:rPr>
              <a:t>The GCSE course is geared towards the requirements and demands of the AQA GCSE syllabus. Pupils are encouraged to respond to starting points with their own individual and personal ideas which they are to develop through sustained and independent study to a suitable outcome. Pupils are encouraged to work using their own initiative, utilising the skills and practices of the previous years in order that they become fluent in the art making process.</a:t>
            </a:r>
          </a:p>
          <a:p>
            <a:pPr marL="0" indent="0">
              <a:lnSpc>
                <a:spcPct val="100000"/>
              </a:lnSpc>
              <a:buNone/>
            </a:pPr>
            <a:r>
              <a:rPr lang="en-GB" sz="1050" dirty="0">
                <a:latin typeface="Arial" panose="020B0604020202020204" pitchFamily="34" charset="0"/>
                <a:cs typeface="Arial" panose="020B0604020202020204" pitchFamily="34" charset="0"/>
              </a:rPr>
              <a:t>The practices of conducting independent research and recording ideas are vital, particularly in preparation for the art exam. Both skills are undertaken regularly as part of directed homework’s and continued independently.</a:t>
            </a:r>
          </a:p>
          <a:p>
            <a:pPr marL="0" indent="0">
              <a:lnSpc>
                <a:spcPct val="100000"/>
              </a:lnSpc>
              <a:buNone/>
            </a:pPr>
            <a:r>
              <a:rPr lang="en-GB" sz="1050" dirty="0">
                <a:latin typeface="Arial" panose="020B0604020202020204" pitchFamily="34" charset="0"/>
                <a:cs typeface="Arial" panose="020B0604020202020204" pitchFamily="34" charset="0"/>
              </a:rPr>
              <a:t>The qualification is 60% coursework and 40% exam.</a:t>
            </a:r>
          </a:p>
          <a:p>
            <a:pPr marL="0" indent="0">
              <a:lnSpc>
                <a:spcPct val="100000"/>
              </a:lnSpc>
              <a:buNone/>
            </a:pPr>
            <a:r>
              <a:rPr lang="en-GB" sz="1050" dirty="0">
                <a:latin typeface="Arial" panose="020B0604020202020204" pitchFamily="34" charset="0"/>
                <a:cs typeface="Arial" panose="020B0604020202020204" pitchFamily="34" charset="0"/>
              </a:rPr>
              <a:t>Unit 1 – Personal Portfolio in Year 10 and Year 11</a:t>
            </a:r>
          </a:p>
          <a:p>
            <a:pPr marL="0" indent="0">
              <a:lnSpc>
                <a:spcPct val="100000"/>
              </a:lnSpc>
              <a:buNone/>
            </a:pPr>
            <a:r>
              <a:rPr lang="en-GB" sz="1050" dirty="0">
                <a:latin typeface="Arial" panose="020B0604020202020204" pitchFamily="34" charset="0"/>
                <a:cs typeface="Arial" panose="020B0604020202020204" pitchFamily="34" charset="0"/>
              </a:rPr>
              <a:t>Unit 2 – Externally Set Assignment in Year 11</a:t>
            </a:r>
          </a:p>
          <a:p>
            <a:pPr marL="0" indent="0">
              <a:lnSpc>
                <a:spcPct val="100000"/>
              </a:lnSpc>
              <a:buNone/>
            </a:pPr>
            <a:r>
              <a:rPr lang="en-GB" sz="1050" dirty="0">
                <a:latin typeface="Arial" panose="020B0604020202020204" pitchFamily="34" charset="0"/>
                <a:cs typeface="Arial" panose="020B0604020202020204" pitchFamily="34" charset="0"/>
              </a:rPr>
              <a:t>For Unit 2 tasks are set by the Examining Board AQA; marked by school and externally moderated.</a:t>
            </a:r>
          </a:p>
          <a:p>
            <a:pPr marL="0" lvl="0" indent="0" algn="l" rtl="0">
              <a:lnSpc>
                <a:spcPct val="100000"/>
              </a:lnSpc>
              <a:spcBef>
                <a:spcPts val="500"/>
              </a:spcBef>
              <a:spcAft>
                <a:spcPts val="0"/>
              </a:spcAft>
              <a:buNone/>
            </a:pPr>
            <a:r>
              <a:rPr lang="en-GB" sz="1050" b="1" dirty="0">
                <a:latin typeface="Arial" panose="020B0604020202020204" pitchFamily="34" charset="0"/>
                <a:cs typeface="Arial" panose="020B0604020202020204" pitchFamily="34" charset="0"/>
              </a:rPr>
              <a:t>Formative Assessment</a:t>
            </a:r>
            <a:endParaRPr sz="1050" b="1" dirty="0">
              <a:latin typeface="Arial" panose="020B0604020202020204" pitchFamily="34" charset="0"/>
              <a:cs typeface="Arial" panose="020B0604020202020204" pitchFamily="34" charset="0"/>
            </a:endParaRPr>
          </a:p>
          <a:p>
            <a:pPr marL="0" indent="0">
              <a:lnSpc>
                <a:spcPct val="100000"/>
              </a:lnSpc>
              <a:spcBef>
                <a:spcPts val="0"/>
              </a:spcBef>
              <a:buSzPts val="1100"/>
              <a:buNone/>
            </a:pPr>
            <a:r>
              <a:rPr lang="en-GB" sz="1050" dirty="0">
                <a:latin typeface="Arial" panose="020B0604020202020204" pitchFamily="34" charset="0"/>
                <a:cs typeface="Arial" panose="020B0604020202020204" pitchFamily="34" charset="0"/>
              </a:rPr>
              <a:t>Within the units of work teachers use questioning to establish ‘where pupils are at’ and how much they have learned/understood. Verbal feedback/intervention (individually and as a group) within lessons are critical to improving pupil artwork as it progresses. In addition, pupils assess their own work as part of their Art practice. Pupils also produce written annotations and evaluations, where they assess and critique their own work</a:t>
            </a:r>
            <a:endParaRPr sz="1050"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GB" sz="1050" b="1" dirty="0">
                <a:latin typeface="Arial" panose="020B0604020202020204" pitchFamily="34" charset="0"/>
                <a:cs typeface="Arial" panose="020B0604020202020204" pitchFamily="34" charset="0"/>
              </a:rPr>
              <a:t>Summative Assessment</a:t>
            </a:r>
            <a:endParaRPr sz="1050" dirty="0">
              <a:latin typeface="Arial" panose="020B0604020202020204" pitchFamily="34" charset="0"/>
              <a:cs typeface="Arial" panose="020B0604020202020204" pitchFamily="34" charset="0"/>
            </a:endParaRPr>
          </a:p>
          <a:p>
            <a:pPr marL="0" indent="0">
              <a:lnSpc>
                <a:spcPct val="100000"/>
              </a:lnSpc>
              <a:buNone/>
            </a:pPr>
            <a:r>
              <a:rPr lang="en-GB" sz="1050" dirty="0">
                <a:latin typeface="Arial" panose="020B0604020202020204" pitchFamily="34" charset="0"/>
                <a:cs typeface="Arial" panose="020B0604020202020204" pitchFamily="34" charset="0"/>
              </a:rPr>
              <a:t>Each unit is assessed separately out of 96 marks.  pupils are assessed on four areas: AO1 - Researching artists, AO2 - Experimenting with a range of media, AO3 - Recording ideas and AO4 producing final outcomes. Annotation is a focus throughout both units.</a:t>
            </a:r>
          </a:p>
          <a:p>
            <a:pPr marL="0" indent="0">
              <a:lnSpc>
                <a:spcPct val="114999"/>
              </a:lnSpc>
              <a:spcBef>
                <a:spcPts val="0"/>
              </a:spcBef>
              <a:buNone/>
            </a:pPr>
            <a:endParaRPr lang="en-GB" sz="1100"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5">
                  <a:extLst>
                    <a:ext uri="{A12FA001-AC4F-418D-AE19-62706E023703}">
                      <ahyp:hlinkClr xmlns:ahyp="http://schemas.microsoft.com/office/drawing/2018/hyperlinkcolor" val="tx"/>
                    </a:ext>
                  </a:extLst>
                </a:hlinkClick>
              </a:rPr>
              <a:t>www.tate.org.uk</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6">
                  <a:extLst>
                    <a:ext uri="{A12FA001-AC4F-418D-AE19-62706E023703}">
                      <ahyp:hlinkClr xmlns:ahyp="http://schemas.microsoft.com/office/drawing/2018/hyperlinkcolor" val="tx"/>
                    </a:ext>
                  </a:extLst>
                </a:hlinkClick>
              </a:rPr>
              <a:t>National Gallery</a:t>
            </a:r>
            <a:endParaRPr sz="1200" dirty="0">
              <a:solidFill>
                <a:srgbClr val="7030A0"/>
              </a:solidFill>
              <a:latin typeface="+mj-lt"/>
            </a:endParaRPr>
          </a:p>
          <a:p>
            <a:pPr marL="0" indent="0">
              <a:lnSpc>
                <a:spcPct val="100000"/>
              </a:lnSpc>
              <a:buNone/>
            </a:pPr>
            <a:r>
              <a:rPr lang="en-GB" sz="1200" u="sng" dirty="0">
                <a:solidFill>
                  <a:srgbClr val="7030A0"/>
                </a:solidFill>
                <a:latin typeface="+mj-lt"/>
                <a:hlinkClick r:id="rId7">
                  <a:extLst>
                    <a:ext uri="{A12FA001-AC4F-418D-AE19-62706E023703}">
                      <ahyp:hlinkClr xmlns:ahyp="http://schemas.microsoft.com/office/drawing/2018/hyperlinkcolor" val="tx"/>
                    </a:ext>
                  </a:extLst>
                </a:hlinkClick>
              </a:rPr>
              <a:t>Art and Design </a:t>
            </a:r>
            <a:endParaRPr dirty="0">
              <a:solidFill>
                <a:srgbClr val="7030A0"/>
              </a:solidFill>
              <a:latin typeface="+mj-lt"/>
            </a:endParaRPr>
          </a:p>
        </p:txBody>
      </p:sp>
    </p:spTree>
    <p:extLst>
      <p:ext uri="{BB962C8B-B14F-4D97-AF65-F5344CB8AC3E}">
        <p14:creationId xmlns:p14="http://schemas.microsoft.com/office/powerpoint/2010/main" val="349121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Dance</a:t>
            </a:r>
            <a:endParaRPr dirty="0"/>
          </a:p>
        </p:txBody>
      </p:sp>
      <p:sp>
        <p:nvSpPr>
          <p:cNvPr id="91" name="Google Shape;91;p16"/>
          <p:cNvSpPr txBox="1">
            <a:spLocks noGrp="1"/>
          </p:cNvSpPr>
          <p:nvPr>
            <p:ph type="body" idx="1"/>
          </p:nvPr>
        </p:nvSpPr>
        <p:spPr>
          <a:prstGeom prst="rect">
            <a:avLst/>
          </a:prstGeom>
        </p:spPr>
        <p:txBody>
          <a:bodyPr spcFirstLastPara="1" wrap="square" lIns="48600" tIns="24300" rIns="48600" bIns="24300" anchor="t" anchorCtr="0">
            <a:normAutofit lnSpcReduction="10000"/>
          </a:bodyPr>
          <a:lstStyle/>
          <a:p>
            <a:pPr marL="0" lvl="0" indent="0" algn="l" rtl="0">
              <a:lnSpc>
                <a:spcPct val="100000"/>
              </a:lnSpc>
              <a:spcBef>
                <a:spcPts val="500"/>
              </a:spcBef>
              <a:spcAft>
                <a:spcPts val="0"/>
              </a:spcAft>
              <a:buNone/>
            </a:pPr>
            <a:r>
              <a:rPr lang="en-GB" sz="1200" b="1" dirty="0">
                <a:latin typeface="+mj-lt"/>
              </a:rPr>
              <a:t>Year 10 Curriculum</a:t>
            </a:r>
            <a:endParaRPr sz="1200" dirty="0">
              <a:latin typeface="+mj-lt"/>
            </a:endParaRPr>
          </a:p>
          <a:p>
            <a:pPr marL="0" indent="0">
              <a:lnSpc>
                <a:spcPct val="100000"/>
              </a:lnSpc>
              <a:buNone/>
            </a:pPr>
            <a:r>
              <a:rPr lang="en-GB" sz="1200" dirty="0">
                <a:latin typeface="+mj-lt"/>
                <a:hlinkClick r:id="rId3"/>
              </a:rPr>
              <a:t>Dance Curriculum KS4 </a:t>
            </a:r>
            <a:r>
              <a:rPr lang="en-GB" sz="1200" dirty="0">
                <a:latin typeface="+mj-lt"/>
              </a:rPr>
              <a:t>click this link to see our curriculum map.</a:t>
            </a:r>
            <a:endParaRPr lang="en-GB" sz="1200" b="1" dirty="0">
              <a:latin typeface="+mj-lt"/>
            </a:endParaRPr>
          </a:p>
          <a:p>
            <a:pPr marL="0" lvl="0" indent="0" algn="l" rtl="0">
              <a:lnSpc>
                <a:spcPct val="100000"/>
              </a:lnSpc>
              <a:spcBef>
                <a:spcPts val="500"/>
              </a:spcBef>
              <a:spcAft>
                <a:spcPts val="0"/>
              </a:spcAft>
              <a:buNone/>
            </a:pPr>
            <a:endParaRPr b="1" dirty="0">
              <a:solidFill>
                <a:srgbClr val="FF0000"/>
              </a:solidFill>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lvl="0" indent="0">
              <a:lnSpc>
                <a:spcPct val="100000"/>
              </a:lnSpc>
              <a:buNone/>
            </a:pPr>
            <a:r>
              <a:rPr lang="en-GB" dirty="0">
                <a:latin typeface="+mj-lt"/>
              </a:rPr>
              <a:t>Throughout the year, students in Dance have been taking low-stakes tests to check their understanding of choreographic and performance skills. These tests, including vocabulary quizzes, have helped them learn and remember important terms and concepts.</a:t>
            </a:r>
          </a:p>
          <a:p>
            <a:pPr marL="0" lvl="0" indent="0">
              <a:lnSpc>
                <a:spcPct val="100000"/>
              </a:lnSpc>
              <a:buNone/>
            </a:pPr>
            <a:r>
              <a:rPr lang="en-GB" sz="1200" b="1" dirty="0">
                <a:latin typeface="+mj-lt"/>
              </a:rPr>
              <a:t>Summative Assessment</a:t>
            </a:r>
            <a:endParaRPr sz="1200" b="1" dirty="0">
              <a:latin typeface="+mj-lt"/>
            </a:endParaRPr>
          </a:p>
          <a:p>
            <a:pPr marL="0" lvl="0" indent="0">
              <a:lnSpc>
                <a:spcPct val="100000"/>
              </a:lnSpc>
              <a:buNone/>
            </a:pPr>
            <a:r>
              <a:rPr lang="en-GB" sz="1200" dirty="0">
                <a:latin typeface="+mj-lt"/>
              </a:rPr>
              <a:t>Year 11 students are preparing for a summative choreography assessment to be performed </a:t>
            </a:r>
            <a:r>
              <a:rPr lang="en-GB" sz="1200">
                <a:latin typeface="+mj-lt"/>
              </a:rPr>
              <a:t>in four </a:t>
            </a:r>
            <a:r>
              <a:rPr lang="en-GB" sz="1200" dirty="0">
                <a:latin typeface="+mj-lt"/>
              </a:rPr>
              <a:t>weeks, focusing on creativity, technical skill, and collaboration. They will be assessed on </a:t>
            </a:r>
            <a:r>
              <a:rPr lang="en-GB" sz="1200" b="1" dirty="0">
                <a:latin typeface="+mj-lt"/>
              </a:rPr>
              <a:t>Physical Skills</a:t>
            </a:r>
            <a:r>
              <a:rPr lang="en-GB" sz="1200" dirty="0">
                <a:latin typeface="+mj-lt"/>
              </a:rPr>
              <a:t> (e.g., travel, turns, elevation, gesture, floor work), </a:t>
            </a:r>
            <a:r>
              <a:rPr lang="en-GB" sz="1200" b="1" dirty="0">
                <a:latin typeface="+mj-lt"/>
              </a:rPr>
              <a:t>Dynamic Qualities</a:t>
            </a:r>
            <a:r>
              <a:rPr lang="en-GB" sz="1200" dirty="0">
                <a:latin typeface="+mj-lt"/>
              </a:rPr>
              <a:t> (e.g., fast/slow, strong/light, flowing/abrupt), </a:t>
            </a:r>
            <a:r>
              <a:rPr lang="en-GB" sz="1200" b="1" dirty="0">
                <a:latin typeface="+mj-lt"/>
              </a:rPr>
              <a:t>Spatial Awareness</a:t>
            </a:r>
            <a:r>
              <a:rPr lang="en-GB" sz="1200" dirty="0">
                <a:latin typeface="+mj-lt"/>
              </a:rPr>
              <a:t> (e.g., pathways, levels, directions, spatial design), and </a:t>
            </a:r>
            <a:r>
              <a:rPr lang="en-GB" sz="1200" b="1" dirty="0">
                <a:latin typeface="+mj-lt"/>
              </a:rPr>
              <a:t>Relationships</a:t>
            </a:r>
            <a:r>
              <a:rPr lang="en-GB" sz="1200" dirty="0">
                <a:latin typeface="+mj-lt"/>
              </a:rPr>
              <a:t> (e.g., lead and follow, mirroring, action and reaction, contact, formations). Their final performance will demonstrate their ability to integrate these elements effectively.</a:t>
            </a:r>
            <a:endParaRPr lang="en-GB" sz="1200" b="1"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mj-lt"/>
              </a:rPr>
              <a:t>Students need to revise all vocabulary and terminology to ensure they progress in their learning. Reviewing these terms will reinforce their understanding and help them apply the concepts effectively in their dance practice. Additionally, they can watch the set phrases they will be starting soon by visiting this link -  https://www.aqa.org.uk/resources/dance/gcse/dance/teach/set-phrases. Watching these set phrases will give them a head start and a better grasp of the movements and techniques they will be working on, further enhancing their preparation and confidence for the upcoming term.</a:t>
            </a:r>
            <a:endParaRPr lang="en-GB" sz="1200" b="1" dirty="0">
              <a:latin typeface="+mj-lt"/>
              <a:cs typeface="Arial"/>
            </a:endParaRPr>
          </a:p>
        </p:txBody>
      </p:sp>
    </p:spTree>
    <p:extLst>
      <p:ext uri="{BB962C8B-B14F-4D97-AF65-F5344CB8AC3E}">
        <p14:creationId xmlns:p14="http://schemas.microsoft.com/office/powerpoint/2010/main" val="2637888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Drama</a:t>
            </a:r>
            <a:endParaRPr/>
          </a:p>
        </p:txBody>
      </p:sp>
      <p:sp>
        <p:nvSpPr>
          <p:cNvPr id="91" name="Google Shape;91;p16"/>
          <p:cNvSpPr txBox="1">
            <a:spLocks noGrp="1"/>
          </p:cNvSpPr>
          <p:nvPr>
            <p:ph type="body" idx="1"/>
          </p:nvPr>
        </p:nvSpPr>
        <p:spPr>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rPr>
              <a:t>Drama Curriculum KS4</a:t>
            </a:r>
            <a:r>
              <a:rPr lang="en-GB" sz="1200" u="sng" dirty="0">
                <a:solidFill>
                  <a:srgbClr val="7030A0"/>
                </a:solidFill>
                <a:latin typeface="+mj-lt"/>
              </a:rPr>
              <a:t> </a:t>
            </a:r>
            <a:r>
              <a:rPr lang="en-GB" sz="1200" dirty="0">
                <a:solidFill>
                  <a:srgbClr val="7030A0"/>
                </a:solidFill>
                <a:latin typeface="+mj-lt"/>
              </a:rPr>
              <a:t>-</a:t>
            </a:r>
            <a:r>
              <a:rPr lang="en-GB" sz="1200" dirty="0">
                <a:latin typeface="+mj-lt"/>
              </a:rPr>
              <a:t> click this link to see our curriculum map.</a:t>
            </a:r>
            <a:endParaRPr sz="1200" b="1" dirty="0">
              <a:latin typeface="+mj-lt"/>
            </a:endParaRPr>
          </a:p>
          <a:p>
            <a:pPr marL="0" lvl="0" indent="0" algn="l" rtl="0">
              <a:lnSpc>
                <a:spcPct val="100000"/>
              </a:lnSpc>
              <a:spcBef>
                <a:spcPts val="500"/>
              </a:spcBef>
              <a:spcAft>
                <a:spcPts val="0"/>
              </a:spcAft>
              <a:buNone/>
            </a:pPr>
            <a:endParaRPr b="1" dirty="0">
              <a:solidFill>
                <a:srgbClr val="FF0000"/>
              </a:solidFill>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200" dirty="0">
                <a:latin typeface="+mj-lt"/>
                <a:cs typeface="Arial"/>
              </a:rPr>
              <a:t>Pupils have devised and performed their own plays and completed a written log comprising of 2500 words.  This was carried out over a 6-week period.  </a:t>
            </a:r>
          </a:p>
          <a:p>
            <a:pPr marL="0" lvl="0" indent="0" algn="l" rtl="0">
              <a:lnSpc>
                <a:spcPct val="100000"/>
              </a:lnSpc>
              <a:spcBef>
                <a:spcPts val="500"/>
              </a:spcBef>
              <a:spcAft>
                <a:spcPts val="0"/>
              </a:spcAft>
              <a:buNone/>
            </a:pPr>
            <a:endParaRPr b="1" dirty="0">
              <a:solidFill>
                <a:srgbClr val="FF0000"/>
              </a:solidFill>
              <a:latin typeface="+mj-lt"/>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indent="0">
              <a:lnSpc>
                <a:spcPct val="100000"/>
              </a:lnSpc>
              <a:buNone/>
            </a:pPr>
            <a:r>
              <a:rPr lang="en-US" sz="1200" dirty="0">
                <a:latin typeface="+mj-lt"/>
                <a:cs typeface="Arial"/>
              </a:rPr>
              <a:t>This year pupils will sit a mock exam based on Blood Brothers. Section one and section two follow the AQA GCSE specification. This is two thirds of the written exam they will be expected to complete at the end of year 11.  </a:t>
            </a:r>
          </a:p>
          <a:p>
            <a:pPr marL="0" indent="0">
              <a:lnSpc>
                <a:spcPct val="100000"/>
              </a:lnSpc>
              <a:buNone/>
            </a:pPr>
            <a:endParaRPr lang="en-US" sz="1200" dirty="0">
              <a:latin typeface="Arial"/>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mj-lt"/>
                <a:cs typeface="Arial"/>
              </a:rPr>
              <a:t>Pupils can re-watch Blood Brothers.</a:t>
            </a:r>
          </a:p>
          <a:p>
            <a:pPr marL="0" indent="0">
              <a:lnSpc>
                <a:spcPct val="100000"/>
              </a:lnSpc>
              <a:buNone/>
            </a:pPr>
            <a:r>
              <a:rPr lang="en-GB" sz="1200" dirty="0">
                <a:latin typeface="+mj-lt"/>
                <a:cs typeface="Arial"/>
              </a:rPr>
              <a:t>Complete all tasks on the revision check list.</a:t>
            </a:r>
          </a:p>
          <a:p>
            <a:pPr marL="0" indent="0">
              <a:lnSpc>
                <a:spcPct val="100000"/>
              </a:lnSpc>
              <a:buNone/>
            </a:pPr>
            <a:r>
              <a:rPr lang="en-GB" sz="1200" dirty="0">
                <a:latin typeface="+mj-lt"/>
                <a:cs typeface="Arial"/>
              </a:rPr>
              <a:t>Try to go to the theatre over the summer and watch a play, making notes on the acting skills on show by two or more actors</a:t>
            </a:r>
          </a:p>
          <a:p>
            <a:pPr marL="0" indent="0">
              <a:lnSpc>
                <a:spcPct val="100000"/>
              </a:lnSpc>
              <a:buNone/>
            </a:pPr>
            <a:endParaRPr lang="en-GB" sz="1200" b="1" dirty="0">
              <a:latin typeface="+mj-lt"/>
              <a:cs typeface="Arial"/>
            </a:endParaRPr>
          </a:p>
        </p:txBody>
      </p:sp>
    </p:spTree>
    <p:extLst>
      <p:ext uri="{BB962C8B-B14F-4D97-AF65-F5344CB8AC3E}">
        <p14:creationId xmlns:p14="http://schemas.microsoft.com/office/powerpoint/2010/main" val="3267473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pic>
        <p:nvPicPr>
          <p:cNvPr id="14" name="Picture 16" descr="Elevate Education - Office and Co | Cape Town | Member Directory">
            <a:extLst>
              <a:ext uri="{FF2B5EF4-FFF2-40B4-BE49-F238E27FC236}">
                <a16:creationId xmlns:a16="http://schemas.microsoft.com/office/drawing/2014/main" id="{B7A60B5C-233B-89E6-C28C-5188570810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8387" y="6362267"/>
            <a:ext cx="1369771" cy="506929"/>
          </a:xfrm>
          <a:prstGeom prst="rect">
            <a:avLst/>
          </a:prstGeom>
          <a:noFill/>
          <a:extLst>
            <a:ext uri="{909E8E84-426E-40DD-AFC4-6F175D3DCCD1}">
              <a14:hiddenFill xmlns:a14="http://schemas.microsoft.com/office/drawing/2010/main">
                <a:solidFill>
                  <a:srgbClr val="FFFFFF"/>
                </a:solidFill>
              </a14:hiddenFill>
            </a:ext>
          </a:extLst>
        </p:spPr>
      </p:pic>
      <p:sp>
        <p:nvSpPr>
          <p:cNvPr id="6" name="Google Shape;42;p9">
            <a:extLst>
              <a:ext uri="{FF2B5EF4-FFF2-40B4-BE49-F238E27FC236}">
                <a16:creationId xmlns:a16="http://schemas.microsoft.com/office/drawing/2014/main" id="{F81A3C5D-CCA2-A7E3-DE2A-CAC982A31D11}"/>
              </a:ext>
            </a:extLst>
          </p:cNvPr>
          <p:cNvSpPr txBox="1">
            <a:spLocks/>
          </p:cNvSpPr>
          <p:nvPr/>
        </p:nvSpPr>
        <p:spPr>
          <a:xfrm>
            <a:off x="742487" y="0"/>
            <a:ext cx="4585163" cy="789300"/>
          </a:xfrm>
          <a:prstGeom prst="rect">
            <a:avLst/>
          </a:prstGeom>
          <a:noFill/>
          <a:ln>
            <a:noFill/>
          </a:ln>
        </p:spPr>
        <p:txBody>
          <a:bodyPr spcFirstLastPara="1" vert="horz" wrap="square" lIns="48600" tIns="24300" rIns="48600" bIns="24300" rtlCol="0" anchor="ctr" anchorCtr="0">
            <a:normAutofit/>
          </a:bodyPr>
          <a:lstStyle>
            <a:lvl1pPr lvl="0" algn="l" defTabSz="399593" rtl="0" eaLnBrk="1" latinLnBrk="0" hangingPunct="1">
              <a:lnSpc>
                <a:spcPct val="90000"/>
              </a:lnSpc>
              <a:spcBef>
                <a:spcPts val="0"/>
              </a:spcBef>
              <a:spcAft>
                <a:spcPts val="0"/>
              </a:spcAft>
              <a:buClr>
                <a:schemeClr val="dk1"/>
              </a:buClr>
              <a:buSzPts val="3200"/>
              <a:buNone/>
              <a:defRPr sz="3200" kern="1200">
                <a:solidFill>
                  <a:schemeClr val="tx1"/>
                </a:solidFill>
                <a:latin typeface="+mj-lt"/>
                <a:ea typeface="+mj-ea"/>
                <a:cs typeface="+mj-cs"/>
              </a:defRPr>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a:r>
              <a:rPr lang="en-GB" dirty="0"/>
              <a:t>Revision Support</a:t>
            </a:r>
          </a:p>
        </p:txBody>
      </p:sp>
      <p:sp>
        <p:nvSpPr>
          <p:cNvPr id="7" name="Google Shape;41;p9">
            <a:extLst>
              <a:ext uri="{FF2B5EF4-FFF2-40B4-BE49-F238E27FC236}">
                <a16:creationId xmlns:a16="http://schemas.microsoft.com/office/drawing/2014/main" id="{A2C82D7E-FF9D-56BE-97C7-FE43F6F49370}"/>
              </a:ext>
            </a:extLst>
          </p:cNvPr>
          <p:cNvSpPr txBox="1">
            <a:spLocks/>
          </p:cNvSpPr>
          <p:nvPr/>
        </p:nvSpPr>
        <p:spPr>
          <a:xfrm>
            <a:off x="657783" y="789300"/>
            <a:ext cx="4585163" cy="5919066"/>
          </a:xfrm>
          <a:prstGeom prst="rect">
            <a:avLst/>
          </a:prstGeom>
        </p:spPr>
        <p:txBody>
          <a:bodyPr spcFirstLastPara="1" wrap="square" lIns="48600" tIns="24300" rIns="48600" bIns="24300" anchor="t" anchorCtr="0">
            <a:normAutofit/>
          </a:bodyPr>
          <a:lstStyle>
            <a:lvl1pPr marL="99898" indent="-99898" algn="l" defTabSz="399593" rtl="0" eaLnBrk="1" latinLnBrk="0" hangingPunct="1">
              <a:lnSpc>
                <a:spcPct val="90000"/>
              </a:lnSpc>
              <a:spcBef>
                <a:spcPts val="437"/>
              </a:spcBef>
              <a:buFont typeface="Arial" panose="020B0604020202020204" pitchFamily="34" charset="0"/>
              <a:buChar char="•"/>
              <a:defRPr sz="1224" kern="1200">
                <a:solidFill>
                  <a:schemeClr val="tx1"/>
                </a:solidFill>
                <a:latin typeface="+mn-lt"/>
                <a:ea typeface="+mn-ea"/>
                <a:cs typeface="+mn-cs"/>
              </a:defRPr>
            </a:lvl1pPr>
            <a:lvl2pPr marL="299695" indent="-99898" algn="l" defTabSz="399593" rtl="0" eaLnBrk="1" latinLnBrk="0" hangingPunct="1">
              <a:lnSpc>
                <a:spcPct val="90000"/>
              </a:lnSpc>
              <a:spcBef>
                <a:spcPts val="219"/>
              </a:spcBef>
              <a:buFont typeface="Arial" panose="020B0604020202020204" pitchFamily="34" charset="0"/>
              <a:buChar char="•"/>
              <a:defRPr sz="1049" kern="1200">
                <a:solidFill>
                  <a:schemeClr val="tx1"/>
                </a:solidFill>
                <a:latin typeface="+mn-lt"/>
                <a:ea typeface="+mn-ea"/>
                <a:cs typeface="+mn-cs"/>
              </a:defRPr>
            </a:lvl2pPr>
            <a:lvl3pPr marL="499491" indent="-99898" algn="l" defTabSz="399593" rtl="0" eaLnBrk="1" latinLnBrk="0" hangingPunct="1">
              <a:lnSpc>
                <a:spcPct val="90000"/>
              </a:lnSpc>
              <a:spcBef>
                <a:spcPts val="219"/>
              </a:spcBef>
              <a:buFont typeface="Arial" panose="020B0604020202020204" pitchFamily="34" charset="0"/>
              <a:buChar char="•"/>
              <a:defRPr sz="874" kern="1200">
                <a:solidFill>
                  <a:schemeClr val="tx1"/>
                </a:solidFill>
                <a:latin typeface="+mn-lt"/>
                <a:ea typeface="+mn-ea"/>
                <a:cs typeface="+mn-cs"/>
              </a:defRPr>
            </a:lvl3pPr>
            <a:lvl4pPr marL="699287"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4pPr>
            <a:lvl5pPr marL="899084"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5pPr>
            <a:lvl6pPr marL="1098880"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6pPr>
            <a:lvl7pPr marL="1298677"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7pPr>
            <a:lvl8pPr marL="1498473"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8pPr>
            <a:lvl9pPr marL="1698269"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9pPr>
          </a:lstStyle>
          <a:p>
            <a:pPr marL="0" indent="0">
              <a:lnSpc>
                <a:spcPct val="100000"/>
              </a:lnSpc>
              <a:spcBef>
                <a:spcPts val="500"/>
              </a:spcBef>
              <a:buFont typeface="Arial" panose="020B0604020202020204" pitchFamily="34" charset="0"/>
              <a:buNone/>
            </a:pPr>
            <a:r>
              <a:rPr lang="en-GB" dirty="0">
                <a:latin typeface="+mj-lt"/>
              </a:rPr>
              <a:t>The following resources are essential to help pupils prepare for GCSE examinations:</a:t>
            </a:r>
          </a:p>
          <a:p>
            <a:pPr marL="0" indent="0">
              <a:lnSpc>
                <a:spcPct val="100000"/>
              </a:lnSpc>
              <a:spcBef>
                <a:spcPts val="500"/>
              </a:spcBef>
              <a:buFont typeface="Arial" panose="020B0604020202020204" pitchFamily="34" charset="0"/>
              <a:buNone/>
            </a:pPr>
            <a:endParaRPr lang="en-GB" sz="400" dirty="0">
              <a:latin typeface="+mj-lt"/>
            </a:endParaRPr>
          </a:p>
          <a:p>
            <a:pPr marL="0" indent="0">
              <a:lnSpc>
                <a:spcPct val="100000"/>
              </a:lnSpc>
              <a:spcBef>
                <a:spcPts val="500"/>
              </a:spcBef>
              <a:buNone/>
            </a:pPr>
            <a:r>
              <a:rPr lang="en-GB" dirty="0">
                <a:latin typeface="+mj-lt"/>
                <a:hlinkClick r:id="rId4"/>
              </a:rPr>
              <a:t>https://www.gcsepod.com/</a:t>
            </a:r>
            <a:endParaRPr lang="en-GB" dirty="0">
              <a:latin typeface="+mj-lt"/>
            </a:endParaRPr>
          </a:p>
          <a:p>
            <a:pPr marL="0" indent="0">
              <a:lnSpc>
                <a:spcPct val="100000"/>
              </a:lnSpc>
              <a:spcBef>
                <a:spcPts val="500"/>
              </a:spcBef>
              <a:buNone/>
            </a:pPr>
            <a:endParaRPr lang="en-GB" sz="800" dirty="0">
              <a:latin typeface="+mj-lt"/>
            </a:endParaRPr>
          </a:p>
          <a:p>
            <a:pPr marL="0" indent="0">
              <a:lnSpc>
                <a:spcPct val="100000"/>
              </a:lnSpc>
              <a:spcBef>
                <a:spcPts val="500"/>
              </a:spcBef>
              <a:buNone/>
            </a:pPr>
            <a:r>
              <a:rPr lang="en-GB" dirty="0">
                <a:latin typeface="+mj-lt"/>
                <a:hlinkClick r:id="rId5"/>
              </a:rPr>
              <a:t>https://www.savemyexams.com/gcse/</a:t>
            </a:r>
            <a:endParaRPr lang="en-GB" dirty="0">
              <a:latin typeface="+mj-lt"/>
            </a:endParaRPr>
          </a:p>
          <a:p>
            <a:pPr marL="0" indent="0">
              <a:lnSpc>
                <a:spcPct val="100000"/>
              </a:lnSpc>
              <a:spcBef>
                <a:spcPts val="500"/>
              </a:spcBef>
              <a:buNone/>
            </a:pPr>
            <a:endParaRPr lang="en-GB" sz="800" dirty="0">
              <a:latin typeface="+mj-lt"/>
            </a:endParaRPr>
          </a:p>
          <a:p>
            <a:pPr marL="0" indent="0">
              <a:lnSpc>
                <a:spcPct val="100000"/>
              </a:lnSpc>
              <a:spcBef>
                <a:spcPts val="500"/>
              </a:spcBef>
              <a:buNone/>
            </a:pPr>
            <a:r>
              <a:rPr lang="en-GB" dirty="0">
                <a:latin typeface="+mj-lt"/>
                <a:hlinkClick r:id="rId6"/>
              </a:rPr>
              <a:t>https://www.tassomai.com/</a:t>
            </a:r>
            <a:endParaRPr lang="en-GB" dirty="0">
              <a:latin typeface="+mj-lt"/>
            </a:endParaRPr>
          </a:p>
          <a:p>
            <a:pPr marL="0" indent="0">
              <a:lnSpc>
                <a:spcPct val="100000"/>
              </a:lnSpc>
              <a:spcBef>
                <a:spcPts val="500"/>
              </a:spcBef>
              <a:buNone/>
            </a:pPr>
            <a:endParaRPr lang="en-GB" sz="800" dirty="0">
              <a:latin typeface="+mj-lt"/>
            </a:endParaRPr>
          </a:p>
          <a:p>
            <a:pPr marL="0" indent="0">
              <a:lnSpc>
                <a:spcPct val="100000"/>
              </a:lnSpc>
              <a:spcBef>
                <a:spcPts val="500"/>
              </a:spcBef>
              <a:buNone/>
            </a:pPr>
            <a:r>
              <a:rPr lang="en-GB" dirty="0">
                <a:latin typeface="+mj-lt"/>
                <a:hlinkClick r:id="rId7"/>
              </a:rPr>
              <a:t>https://www.freesciencelessons.co.uk/</a:t>
            </a:r>
            <a:endParaRPr lang="en-GB" dirty="0">
              <a:latin typeface="+mj-lt"/>
            </a:endParaRPr>
          </a:p>
          <a:p>
            <a:pPr marL="0" indent="0">
              <a:lnSpc>
                <a:spcPct val="100000"/>
              </a:lnSpc>
              <a:spcBef>
                <a:spcPts val="500"/>
              </a:spcBef>
              <a:buNone/>
            </a:pPr>
            <a:endParaRPr lang="en-GB" sz="800" dirty="0">
              <a:latin typeface="+mj-lt"/>
            </a:endParaRPr>
          </a:p>
          <a:p>
            <a:pPr marL="0" indent="0">
              <a:lnSpc>
                <a:spcPct val="100000"/>
              </a:lnSpc>
              <a:spcBef>
                <a:spcPts val="500"/>
              </a:spcBef>
              <a:buNone/>
            </a:pPr>
            <a:r>
              <a:rPr lang="en-GB" dirty="0">
                <a:latin typeface="+mj-lt"/>
                <a:hlinkClick r:id="rId8"/>
              </a:rPr>
              <a:t>https://senecalearning.com/en-GB/</a:t>
            </a:r>
            <a:endParaRPr lang="en-GB" dirty="0">
              <a:latin typeface="+mj-lt"/>
            </a:endParaRPr>
          </a:p>
          <a:p>
            <a:pPr marL="0" indent="0">
              <a:lnSpc>
                <a:spcPct val="100000"/>
              </a:lnSpc>
              <a:spcBef>
                <a:spcPts val="500"/>
              </a:spcBef>
              <a:buNone/>
            </a:pPr>
            <a:endParaRPr lang="en-GB" sz="800" dirty="0">
              <a:latin typeface="+mj-lt"/>
            </a:endParaRPr>
          </a:p>
          <a:p>
            <a:pPr marL="0" indent="0">
              <a:lnSpc>
                <a:spcPct val="100000"/>
              </a:lnSpc>
              <a:spcBef>
                <a:spcPts val="500"/>
              </a:spcBef>
              <a:buNone/>
            </a:pPr>
            <a:r>
              <a:rPr lang="en-GB" dirty="0">
                <a:latin typeface="+mj-lt"/>
                <a:hlinkClick r:id="rId9"/>
              </a:rPr>
              <a:t>https://www.physicsandmathstutor.com/physics-revision/#</a:t>
            </a:r>
            <a:endParaRPr lang="en-GB" dirty="0">
              <a:latin typeface="+mj-lt"/>
            </a:endParaRPr>
          </a:p>
          <a:p>
            <a:pPr marL="0" indent="0">
              <a:lnSpc>
                <a:spcPct val="100000"/>
              </a:lnSpc>
              <a:spcBef>
                <a:spcPts val="500"/>
              </a:spcBef>
              <a:buNone/>
            </a:pPr>
            <a:endParaRPr lang="en-GB" sz="800" dirty="0">
              <a:latin typeface="+mj-lt"/>
            </a:endParaRPr>
          </a:p>
          <a:p>
            <a:pPr marL="0" indent="0">
              <a:lnSpc>
                <a:spcPct val="100000"/>
              </a:lnSpc>
              <a:spcBef>
                <a:spcPts val="500"/>
              </a:spcBef>
              <a:buNone/>
            </a:pPr>
            <a:r>
              <a:rPr lang="en-GB" dirty="0">
                <a:latin typeface="+mj-lt"/>
                <a:hlinkClick r:id="rId10"/>
              </a:rPr>
              <a:t>https://www.bbc.co.uk/bitesize/levels/z98jmp3</a:t>
            </a:r>
            <a:endParaRPr lang="en-GB" dirty="0">
              <a:latin typeface="+mj-lt"/>
            </a:endParaRPr>
          </a:p>
          <a:p>
            <a:pPr marL="0" indent="0">
              <a:lnSpc>
                <a:spcPct val="100000"/>
              </a:lnSpc>
              <a:spcBef>
                <a:spcPts val="500"/>
              </a:spcBef>
              <a:buNone/>
            </a:pPr>
            <a:endParaRPr lang="en-GB" sz="800" dirty="0">
              <a:latin typeface="+mj-lt"/>
            </a:endParaRPr>
          </a:p>
          <a:p>
            <a:pPr marL="0" indent="0">
              <a:lnSpc>
                <a:spcPct val="100000"/>
              </a:lnSpc>
              <a:spcBef>
                <a:spcPts val="500"/>
              </a:spcBef>
              <a:buNone/>
            </a:pPr>
            <a:r>
              <a:rPr lang="en-GB" dirty="0">
                <a:latin typeface="+mj-lt"/>
                <a:hlinkClick r:id="rId11"/>
              </a:rPr>
              <a:t>https://ukstudent.elevateeducation.com/</a:t>
            </a:r>
            <a:r>
              <a:rPr lang="en-GB" dirty="0">
                <a:latin typeface="+mj-lt"/>
              </a:rPr>
              <a:t>     (password Rondo)</a:t>
            </a:r>
          </a:p>
          <a:p>
            <a:pPr marL="0" indent="0">
              <a:lnSpc>
                <a:spcPct val="100000"/>
              </a:lnSpc>
              <a:spcBef>
                <a:spcPts val="500"/>
              </a:spcBef>
              <a:buNone/>
            </a:pPr>
            <a:endParaRPr lang="en-GB" dirty="0">
              <a:latin typeface="+mj-lt"/>
            </a:endParaRPr>
          </a:p>
          <a:p>
            <a:pPr marL="0" indent="0">
              <a:lnSpc>
                <a:spcPct val="100000"/>
              </a:lnSpc>
              <a:spcBef>
                <a:spcPts val="500"/>
              </a:spcBef>
              <a:buNone/>
            </a:pPr>
            <a:endParaRPr lang="en-GB" dirty="0">
              <a:latin typeface="+mj-lt"/>
            </a:endParaRPr>
          </a:p>
          <a:p>
            <a:pPr marL="0" indent="0">
              <a:lnSpc>
                <a:spcPct val="100000"/>
              </a:lnSpc>
              <a:spcBef>
                <a:spcPts val="500"/>
              </a:spcBef>
              <a:buNone/>
            </a:pPr>
            <a:endParaRPr lang="en-GB" dirty="0">
              <a:latin typeface="+mj-lt"/>
            </a:endParaRPr>
          </a:p>
          <a:p>
            <a:pPr marL="0" indent="0">
              <a:lnSpc>
                <a:spcPct val="100000"/>
              </a:lnSpc>
              <a:spcBef>
                <a:spcPts val="500"/>
              </a:spcBef>
              <a:buClr>
                <a:schemeClr val="dk1"/>
              </a:buClr>
              <a:buSzPts val="1100"/>
              <a:buFont typeface="Arial"/>
              <a:buNone/>
            </a:pPr>
            <a:endParaRPr lang="en-GB" dirty="0"/>
          </a:p>
        </p:txBody>
      </p:sp>
      <p:pic>
        <p:nvPicPr>
          <p:cNvPr id="8" name="Picture 2" descr="Reddish Vale High School - GCSEPod">
            <a:extLst>
              <a:ext uri="{FF2B5EF4-FFF2-40B4-BE49-F238E27FC236}">
                <a16:creationId xmlns:a16="http://schemas.microsoft.com/office/drawing/2014/main" id="{55F44727-D38B-304E-29E1-031BE3B7C1E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50126" y="5017845"/>
            <a:ext cx="1134001" cy="46004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Save My Exams">
            <a:extLst>
              <a:ext uri="{FF2B5EF4-FFF2-40B4-BE49-F238E27FC236}">
                <a16:creationId xmlns:a16="http://schemas.microsoft.com/office/drawing/2014/main" id="{9BD9224C-CECD-7CB8-EB02-612DDEA60891}"/>
              </a:ext>
            </a:extLst>
          </p:cNvPr>
          <p:cNvPicPr>
            <a:picLocks noChangeAspect="1" noChangeArrowheads="1"/>
          </p:cNvPicPr>
          <p:nvPr/>
        </p:nvPicPr>
        <p:blipFill rotWithShape="1">
          <a:blip r:embed="rId13">
            <a:extLst>
              <a:ext uri="{28A0092B-C50C-407E-A947-70E740481C1C}">
                <a14:useLocalDpi xmlns:a14="http://schemas.microsoft.com/office/drawing/2010/main" val="0"/>
              </a:ext>
            </a:extLst>
          </a:blip>
          <a:srcRect l="14733" t="28428" r="10724" b="41566"/>
          <a:stretch/>
        </p:blipFill>
        <p:spPr bwMode="auto">
          <a:xfrm>
            <a:off x="779129" y="5641625"/>
            <a:ext cx="1597573" cy="3629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Hegarty/Tassomai Login Guidance — WCSA">
            <a:extLst>
              <a:ext uri="{FF2B5EF4-FFF2-40B4-BE49-F238E27FC236}">
                <a16:creationId xmlns:a16="http://schemas.microsoft.com/office/drawing/2014/main" id="{2537F29B-2A63-5190-4561-A3903DFBD80C}"/>
              </a:ext>
            </a:extLst>
          </p:cNvPr>
          <p:cNvPicPr>
            <a:picLocks noChangeAspect="1" noChangeArrowheads="1"/>
          </p:cNvPicPr>
          <p:nvPr/>
        </p:nvPicPr>
        <p:blipFill rotWithShape="1">
          <a:blip r:embed="rId14">
            <a:extLst>
              <a:ext uri="{28A0092B-C50C-407E-A947-70E740481C1C}">
                <a14:useLocalDpi xmlns:a14="http://schemas.microsoft.com/office/drawing/2010/main" val="0"/>
              </a:ext>
            </a:extLst>
          </a:blip>
          <a:srcRect l="10849" t="37754" r="8463" b="38573"/>
          <a:stretch/>
        </p:blipFill>
        <p:spPr bwMode="auto">
          <a:xfrm>
            <a:off x="1014304" y="6075322"/>
            <a:ext cx="1649521" cy="3629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Link Seneca with your School Website">
            <a:extLst>
              <a:ext uri="{FF2B5EF4-FFF2-40B4-BE49-F238E27FC236}">
                <a16:creationId xmlns:a16="http://schemas.microsoft.com/office/drawing/2014/main" id="{6C02863B-D22D-642A-BD5F-D21F3586A65D}"/>
              </a:ext>
            </a:extLst>
          </p:cNvPr>
          <p:cNvPicPr>
            <a:picLocks noChangeAspect="1" noChangeArrowheads="1"/>
          </p:cNvPicPr>
          <p:nvPr/>
        </p:nvPicPr>
        <p:blipFill rotWithShape="1">
          <a:blip r:embed="rId15">
            <a:extLst>
              <a:ext uri="{28A0092B-C50C-407E-A947-70E740481C1C}">
                <a14:useLocalDpi xmlns:a14="http://schemas.microsoft.com/office/drawing/2010/main" val="0"/>
              </a:ext>
            </a:extLst>
          </a:blip>
          <a:srcRect l="10757" t="30277" r="10435" b="31100"/>
          <a:stretch/>
        </p:blipFill>
        <p:spPr bwMode="auto">
          <a:xfrm>
            <a:off x="3349681" y="5047290"/>
            <a:ext cx="1539470" cy="3815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PMT">
            <a:extLst>
              <a:ext uri="{FF2B5EF4-FFF2-40B4-BE49-F238E27FC236}">
                <a16:creationId xmlns:a16="http://schemas.microsoft.com/office/drawing/2014/main" id="{E05D5172-D02D-C938-F7CD-DF8DB27956F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26168" y="6557786"/>
            <a:ext cx="1923834" cy="24649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4" descr="BBC Bitesize (@bbcbitesize) Official | TikTok">
            <a:extLst>
              <a:ext uri="{FF2B5EF4-FFF2-40B4-BE49-F238E27FC236}">
                <a16:creationId xmlns:a16="http://schemas.microsoft.com/office/drawing/2014/main" id="{EC0C6601-D863-06B5-5C99-95A46C81D7E4}"/>
              </a:ext>
            </a:extLst>
          </p:cNvPr>
          <p:cNvPicPr>
            <a:picLocks noChangeAspect="1" noChangeArrowheads="1"/>
          </p:cNvPicPr>
          <p:nvPr/>
        </p:nvPicPr>
        <p:blipFill rotWithShape="1">
          <a:blip r:embed="rId17">
            <a:extLst>
              <a:ext uri="{28A0092B-C50C-407E-A947-70E740481C1C}">
                <a14:useLocalDpi xmlns:a14="http://schemas.microsoft.com/office/drawing/2010/main" val="0"/>
              </a:ext>
            </a:extLst>
          </a:blip>
          <a:srcRect t="30826" b="30826"/>
          <a:stretch/>
        </p:blipFill>
        <p:spPr bwMode="auto">
          <a:xfrm>
            <a:off x="3349681" y="5788932"/>
            <a:ext cx="1369771" cy="52529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C055549-77CB-3ABC-6D9B-A073032988CC}"/>
              </a:ext>
            </a:extLst>
          </p:cNvPr>
          <p:cNvPicPr>
            <a:picLocks noChangeAspect="1"/>
          </p:cNvPicPr>
          <p:nvPr/>
        </p:nvPicPr>
        <p:blipFill>
          <a:blip r:embed="rId18"/>
          <a:stretch>
            <a:fillRect/>
          </a:stretch>
        </p:blipFill>
        <p:spPr>
          <a:xfrm>
            <a:off x="1839063" y="5457554"/>
            <a:ext cx="2166343" cy="246499"/>
          </a:xfrm>
          <a:prstGeom prst="rect">
            <a:avLst/>
          </a:prstGeom>
        </p:spPr>
      </p:pic>
    </p:spTree>
    <p:extLst>
      <p:ext uri="{BB962C8B-B14F-4D97-AF65-F5344CB8AC3E}">
        <p14:creationId xmlns:p14="http://schemas.microsoft.com/office/powerpoint/2010/main" val="1866828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cs typeface="Arial"/>
              </a:rPr>
              <a:t>Business Studies</a:t>
            </a:r>
          </a:p>
        </p:txBody>
      </p:sp>
      <p:sp>
        <p:nvSpPr>
          <p:cNvPr id="128" name="Google Shape;128;p22"/>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rPr>
              <a:t>Business Curriculum KS4</a:t>
            </a:r>
            <a:r>
              <a:rPr lang="en-GB" sz="1200" u="sng"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endParaRPr>
          </a:p>
          <a:p>
            <a:pPr marL="0" indent="0">
              <a:lnSpc>
                <a:spcPct val="100000"/>
              </a:lnSpc>
              <a:buNone/>
            </a:pPr>
            <a:r>
              <a:rPr lang="en-US" sz="1200" b="1" dirty="0">
                <a:latin typeface="+mj-lt"/>
              </a:rPr>
              <a:t>Exam Board and link Edexcel GCSE </a:t>
            </a:r>
            <a:r>
              <a:rPr lang="en-US" sz="1200" dirty="0">
                <a:latin typeface="Arial"/>
                <a:ea typeface="+mn-lt"/>
                <a:cs typeface="+mn-lt"/>
                <a:hlinkClick r:id="rId4"/>
              </a:rPr>
              <a:t>https://qualifications.pearson.com/en/qualifications/edexcel-gcses/business-2017.html</a:t>
            </a:r>
            <a:r>
              <a:rPr lang="en-US" sz="1200" dirty="0">
                <a:latin typeface="Arial"/>
                <a:ea typeface="+mn-lt"/>
                <a:cs typeface="+mn-lt"/>
              </a:rPr>
              <a:t> </a:t>
            </a:r>
            <a:endParaRPr lang="en-GB" sz="1200" dirty="0">
              <a:latin typeface="Arial"/>
              <a:cs typeface="Arial"/>
            </a:endParaRPr>
          </a:p>
          <a:p>
            <a:pPr marL="0" indent="0">
              <a:lnSpc>
                <a:spcPct val="100000"/>
              </a:lnSpc>
              <a:buNone/>
            </a:pPr>
            <a:endParaRPr lang="en-GB" sz="1200" b="1" dirty="0">
              <a:latin typeface="+mj-lt"/>
            </a:endParaRPr>
          </a:p>
          <a:p>
            <a:pPr marL="0" indent="0">
              <a:lnSpc>
                <a:spcPct val="100000"/>
              </a:lnSpc>
              <a:buNone/>
            </a:pPr>
            <a:r>
              <a:rPr lang="en-GB" sz="1200" b="1" dirty="0">
                <a:latin typeface="+mj-lt"/>
              </a:rPr>
              <a:t>Formative Assessment</a:t>
            </a:r>
            <a:endParaRPr sz="1200" b="1" dirty="0">
              <a:latin typeface="+mj-lt"/>
              <a:cs typeface="Arial"/>
            </a:endParaRPr>
          </a:p>
          <a:p>
            <a:pPr marL="0" indent="0">
              <a:lnSpc>
                <a:spcPct val="100000"/>
              </a:lnSpc>
              <a:buNone/>
            </a:pPr>
            <a:r>
              <a:rPr lang="en-GB" sz="1000" dirty="0">
                <a:latin typeface="+mj-lt"/>
                <a:cs typeface="Arial"/>
              </a:rPr>
              <a:t>There is a range of different assessments that are used throughout the year.  There will be low stake assessment such as presentations, questioning and teacher led discussions.  There will be more rigorous ongoing assessment at the end of each topic, and this will include multiple choice questions, in-class written assessment and end of topic homework's involving questions which prepare for summative assessment.  Each task assessment will be given a grade linked to the GCSE grading criteria.</a:t>
            </a:r>
          </a:p>
          <a:p>
            <a:pPr marL="0" lvl="0" indent="0" algn="l" rtl="0">
              <a:lnSpc>
                <a:spcPct val="100000"/>
              </a:lnSpc>
              <a:spcBef>
                <a:spcPts val="500"/>
              </a:spcBef>
              <a:spcAft>
                <a:spcPts val="0"/>
              </a:spcAft>
              <a:buNone/>
            </a:pPr>
            <a:endParaRPr sz="400" dirty="0">
              <a:latin typeface="+mj-lt"/>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indent="0">
              <a:lnSpc>
                <a:spcPct val="100000"/>
              </a:lnSpc>
              <a:buNone/>
            </a:pPr>
            <a:r>
              <a:rPr lang="en-GB" sz="1000" dirty="0">
                <a:latin typeface="+mj-lt"/>
                <a:cs typeface="Arial"/>
              </a:rPr>
              <a:t>Pupils have sat an end of term mock examination.  This is based on Theme 1 of the examination content.  The exam is worth 50% of their overall score.  This was a combination of multiple-choice questions, numerical calculations and extended writing.  When completed.  The focus of this exam was for the pupils to investigate the start-up opportunities associated with small to medium enterprises. This examination took 1 hour 30 minutes and is out of 90 marks</a:t>
            </a:r>
            <a:r>
              <a:rPr lang="en-GB" sz="1200" dirty="0">
                <a:latin typeface="+mj-lt"/>
                <a:cs typeface="Arial"/>
              </a:rPr>
              <a:t>. </a:t>
            </a:r>
          </a:p>
          <a:p>
            <a:pPr marL="0" lvl="0" indent="0" algn="l" rtl="0">
              <a:lnSpc>
                <a:spcPct val="100000"/>
              </a:lnSpc>
              <a:spcBef>
                <a:spcPts val="500"/>
              </a:spcBef>
              <a:spcAft>
                <a:spcPts val="0"/>
              </a:spcAft>
              <a:buNone/>
            </a:pPr>
            <a:endParaRPr sz="200"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Arial"/>
                <a:ea typeface="+mn-lt"/>
                <a:cs typeface="+mn-lt"/>
                <a:hlinkClick r:id="rId5"/>
              </a:rPr>
              <a:t>https://www.youtube.com/@tutor2u-official</a:t>
            </a:r>
            <a:endParaRPr lang="en-GB" sz="1200" dirty="0">
              <a:latin typeface="Arial"/>
              <a:cs typeface="Arial"/>
            </a:endParaRPr>
          </a:p>
          <a:p>
            <a:pPr marL="0" indent="0">
              <a:lnSpc>
                <a:spcPct val="100000"/>
              </a:lnSpc>
              <a:buNone/>
            </a:pPr>
            <a:r>
              <a:rPr lang="en-GB" sz="1200" dirty="0">
                <a:latin typeface="Arial"/>
                <a:ea typeface="+mn-lt"/>
                <a:cs typeface="+mn-lt"/>
                <a:hlinkClick r:id="rId6"/>
              </a:rPr>
              <a:t>https://www.tutor2u.net/business/blog/gcse-igcse-business-studies-revision-notes-master-listing</a:t>
            </a:r>
            <a:endParaRPr lang="en-GB" sz="1200" dirty="0">
              <a:latin typeface="Arial"/>
              <a:cs typeface="Times New Roman" panose="02020603050405020304"/>
            </a:endParaRPr>
          </a:p>
          <a:p>
            <a:pPr marL="0" indent="0">
              <a:lnSpc>
                <a:spcPct val="100000"/>
              </a:lnSpc>
              <a:buNone/>
            </a:pPr>
            <a:r>
              <a:rPr lang="en-GB" sz="1200" dirty="0">
                <a:latin typeface="Arial"/>
                <a:ea typeface="+mn-lt"/>
                <a:cs typeface="+mn-lt"/>
                <a:hlinkClick r:id="rId7"/>
              </a:rPr>
              <a:t>https://www.gcsebusiness.com/</a:t>
            </a:r>
            <a:endParaRPr lang="en-GB" dirty="0">
              <a:latin typeface="Arial"/>
              <a:cs typeface="Times New Roman" panose="02020603050405020304"/>
            </a:endParaRPr>
          </a:p>
          <a:p>
            <a:pPr marL="0" indent="0">
              <a:lnSpc>
                <a:spcPct val="100000"/>
              </a:lnSpc>
              <a:buNone/>
            </a:pPr>
            <a:endParaRPr lang="en-GB" sz="1200" dirty="0">
              <a:solidFill>
                <a:srgbClr val="000000"/>
              </a:solidFill>
              <a:latin typeface="Times New Roman"/>
              <a:cs typeface="Times New Roman"/>
            </a:endParaRPr>
          </a:p>
          <a:p>
            <a:pPr marL="0" indent="0">
              <a:lnSpc>
                <a:spcPct val="100000"/>
              </a:lnSpc>
              <a:buNone/>
            </a:pPr>
            <a:endParaRPr lang="en-GB" sz="1200" dirty="0">
              <a:solidFill>
                <a:srgbClr val="000000"/>
              </a:solidFill>
              <a:latin typeface="Times New Roman"/>
              <a:cs typeface="Times New Roman"/>
            </a:endParaRPr>
          </a:p>
          <a:p>
            <a:pPr marL="0" indent="0">
              <a:lnSpc>
                <a:spcPct val="100000"/>
              </a:lnSpc>
              <a:buNone/>
            </a:pPr>
            <a:endParaRPr lang="en-GB" sz="1200" dirty="0">
              <a:solidFill>
                <a:srgbClr val="000000"/>
              </a:solidFill>
              <a:latin typeface="Times New Roman"/>
              <a:cs typeface="Times New Roman"/>
            </a:endParaRPr>
          </a:p>
          <a:p>
            <a:pPr marL="0" indent="0">
              <a:lnSpc>
                <a:spcPct val="100000"/>
              </a:lnSpc>
              <a:buNone/>
            </a:pPr>
            <a:endParaRPr lang="en-GB" sz="1200" b="1" dirty="0">
              <a:solidFill>
                <a:srgbClr val="000000"/>
              </a:solidFill>
              <a:latin typeface="+mj-lt"/>
              <a:cs typeface="Arial"/>
            </a:endParaRPr>
          </a:p>
        </p:txBody>
      </p:sp>
    </p:spTree>
    <p:extLst>
      <p:ext uri="{BB962C8B-B14F-4D97-AF65-F5344CB8AC3E}">
        <p14:creationId xmlns:p14="http://schemas.microsoft.com/office/powerpoint/2010/main" val="3995859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Computer Science </a:t>
            </a:r>
            <a:endParaRPr/>
          </a:p>
        </p:txBody>
      </p:sp>
      <p:sp>
        <p:nvSpPr>
          <p:cNvPr id="86" name="Google Shape;86;p15"/>
          <p:cNvSpPr txBox="1">
            <a:spLocks noGrp="1"/>
          </p:cNvSpPr>
          <p:nvPr>
            <p:ph type="body" idx="1"/>
          </p:nvPr>
        </p:nvSpPr>
        <p:spPr>
          <a:prstGeom prst="rect">
            <a:avLst/>
          </a:prstGeom>
        </p:spPr>
        <p:txBody>
          <a:bodyPr spcFirstLastPara="1" wrap="square" lIns="48600" tIns="24300" rIns="48600" bIns="24300" anchor="t" anchorCtr="0">
            <a:normAutofit fontScale="92500" lnSpcReduction="10000"/>
          </a:bodyPr>
          <a:lstStyle/>
          <a:p>
            <a:pPr marL="0" indent="0">
              <a:lnSpc>
                <a:spcPct val="100000"/>
              </a:lnSpc>
              <a:buNone/>
            </a:pPr>
            <a:r>
              <a:rPr lang="en-GB" sz="1200" b="1" dirty="0">
                <a:latin typeface="+mj-lt"/>
              </a:rPr>
              <a:t>Year 11 Curriculum</a:t>
            </a:r>
            <a:endParaRPr sz="1200" dirty="0">
              <a:latin typeface="+mj-lt"/>
            </a:endParaRPr>
          </a:p>
          <a:p>
            <a:pPr marL="0" indent="0">
              <a:lnSpc>
                <a:spcPct val="100000"/>
              </a:lnSpc>
              <a:buNone/>
            </a:pPr>
            <a:r>
              <a:rPr lang="en-GB" sz="1200" dirty="0">
                <a:latin typeface="+mj-lt"/>
              </a:rPr>
              <a:t>At Key Stage 4 we aim to develop a course that promotes critical thinking, analysis and problem-solving skills through the study of computer programming. Giving pupils a fun and interesting way to develop skills which can be transferred to other subjects and applied in day-to-day life.</a:t>
            </a:r>
            <a:endParaRPr lang="en-GB" sz="1200" dirty="0">
              <a:latin typeface="+mj-lt"/>
              <a:cs typeface="Arial"/>
            </a:endParaRPr>
          </a:p>
          <a:p>
            <a:pPr marL="0" indent="0">
              <a:lnSpc>
                <a:spcPct val="100000"/>
              </a:lnSpc>
              <a:buNone/>
            </a:pPr>
            <a:r>
              <a:rPr lang="en-GB" sz="1200" u="sng" dirty="0">
                <a:solidFill>
                  <a:srgbClr val="7030A0"/>
                </a:solidFill>
                <a:latin typeface="+mj-lt"/>
                <a:cs typeface="Arial"/>
                <a:hlinkClick r:id="rId3">
                  <a:extLst>
                    <a:ext uri="{A12FA001-AC4F-418D-AE19-62706E023703}">
                      <ahyp:hlinkClr xmlns:ahyp="http://schemas.microsoft.com/office/drawing/2018/hyperlinkcolor" val="tx"/>
                    </a:ext>
                  </a:extLst>
                </a:hlinkClick>
              </a:rPr>
              <a:t>Computing Curriculum KS4</a:t>
            </a:r>
            <a:r>
              <a:rPr lang="en-GB" sz="1200"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GB" sz="1200" dirty="0">
              <a:latin typeface="+mj-lt"/>
            </a:endParaRPr>
          </a:p>
          <a:p>
            <a:pPr marL="0" indent="0">
              <a:lnSpc>
                <a:spcPct val="100000"/>
              </a:lnSpc>
              <a:buNone/>
            </a:pPr>
            <a:r>
              <a:rPr lang="en-US" sz="1200" b="1" dirty="0">
                <a:latin typeface="+mj-lt"/>
              </a:rPr>
              <a:t>Exam Board and link</a:t>
            </a:r>
            <a:endParaRPr lang="en-GB" sz="1200" dirty="0">
              <a:latin typeface="+mj-lt"/>
              <a:cs typeface="Arial"/>
            </a:endParaRPr>
          </a:p>
          <a:p>
            <a:pPr marL="0" indent="0">
              <a:lnSpc>
                <a:spcPct val="100000"/>
              </a:lnSpc>
              <a:buNone/>
            </a:pPr>
            <a:r>
              <a:rPr lang="en-GB" sz="1200" u="sng" dirty="0">
                <a:solidFill>
                  <a:srgbClr val="7030A0"/>
                </a:solidFill>
                <a:latin typeface="+mj-lt"/>
                <a:cs typeface="Arial"/>
                <a:hlinkClick r:id="rId4">
                  <a:extLst>
                    <a:ext uri="{A12FA001-AC4F-418D-AE19-62706E023703}">
                      <ahyp:hlinkClr xmlns:ahyp="http://schemas.microsoft.com/office/drawing/2018/hyperlinkcolor" val="tx"/>
                    </a:ext>
                  </a:extLst>
                </a:hlinkClick>
              </a:rPr>
              <a:t>OCR J277 GCSE Computer Science</a:t>
            </a:r>
            <a:r>
              <a:rPr lang="en-GB" sz="1200" dirty="0">
                <a:latin typeface="+mj-lt"/>
              </a:rPr>
              <a:t> - click this link to see the exam board Specification. </a:t>
            </a:r>
          </a:p>
          <a:p>
            <a:pPr marL="0" indent="0">
              <a:lnSpc>
                <a:spcPct val="100000"/>
              </a:lnSpc>
              <a:buNone/>
            </a:pPr>
            <a:endParaRPr lang="en-GB" sz="1200" dirty="0">
              <a:latin typeface="Times New Roman"/>
              <a:cs typeface="Times New Roman"/>
            </a:endParaRPr>
          </a:p>
          <a:p>
            <a:pPr marL="0" indent="0">
              <a:lnSpc>
                <a:spcPct val="100000"/>
              </a:lnSpc>
              <a:buNone/>
            </a:pPr>
            <a:r>
              <a:rPr lang="en-GB" sz="1200" b="1" dirty="0">
                <a:latin typeface="+mj-lt"/>
              </a:rPr>
              <a:t>Formative Assessment</a:t>
            </a:r>
            <a:endParaRPr sz="1200" b="1" dirty="0">
              <a:latin typeface="+mj-lt"/>
              <a:cs typeface="Arial"/>
            </a:endParaRPr>
          </a:p>
          <a:p>
            <a:pPr marL="0" indent="0">
              <a:lnSpc>
                <a:spcPct val="100000"/>
              </a:lnSpc>
              <a:buNone/>
            </a:pPr>
            <a:r>
              <a:rPr lang="en-GB" sz="1200" dirty="0">
                <a:latin typeface="+mj-lt"/>
                <a:cs typeface="Arial"/>
              </a:rPr>
              <a:t>Pupils are assessed using a combination of teacher assessment during lessons through verbal questioning and answers, use of low stakes quizzes, written answers and self-assessment during class activities. </a:t>
            </a:r>
            <a:endParaRPr lang="en-GB" sz="1200" dirty="0"/>
          </a:p>
          <a:p>
            <a:pPr marL="0" lvl="0" indent="0" algn="l" rtl="0">
              <a:lnSpc>
                <a:spcPct val="100000"/>
              </a:lnSpc>
              <a:spcBef>
                <a:spcPts val="500"/>
              </a:spcBef>
              <a:spcAft>
                <a:spcPts val="0"/>
              </a:spcAft>
              <a:buNone/>
            </a:pPr>
            <a:endParaRPr dirty="0">
              <a:latin typeface="+mj-lt"/>
            </a:endParaRPr>
          </a:p>
          <a:p>
            <a:pPr marL="0" indent="0">
              <a:lnSpc>
                <a:spcPct val="100000"/>
              </a:lnSpc>
              <a:buNone/>
            </a:pPr>
            <a:r>
              <a:rPr lang="en-GB" sz="1200" b="1" dirty="0">
                <a:latin typeface="+mj-lt"/>
              </a:rPr>
              <a:t>Summative Assessment</a:t>
            </a:r>
          </a:p>
          <a:p>
            <a:pPr marL="0" indent="0">
              <a:lnSpc>
                <a:spcPct val="100000"/>
              </a:lnSpc>
              <a:buNone/>
            </a:pPr>
            <a:r>
              <a:rPr lang="en-GB" sz="1200" dirty="0">
                <a:latin typeface="+mj-lt"/>
              </a:rPr>
              <a:t>For the e</a:t>
            </a:r>
            <a:r>
              <a:rPr lang="en-GB" sz="1200" dirty="0">
                <a:latin typeface="+mj-lt"/>
                <a:cs typeface="Arial"/>
              </a:rPr>
              <a:t>nd of year mock exam, pupils will take a 1 hour 30-minute paper with a mixture of questions taken from both component 1 and component 2.  This </a:t>
            </a:r>
            <a:r>
              <a:rPr lang="en-GB" sz="1200">
                <a:latin typeface="+mj-lt"/>
                <a:cs typeface="Arial"/>
              </a:rPr>
              <a:t>paper is </a:t>
            </a:r>
            <a:r>
              <a:rPr lang="en-GB" sz="1200" dirty="0">
                <a:latin typeface="+mj-lt"/>
                <a:cs typeface="Arial"/>
              </a:rPr>
              <a:t>out of 90 marks and summarised all learning since starting the GCSE Programme. Assessments in Computer Science is completed in exam conditions and consist of short answer questions, labelling diagrams, multiple choice questions and long answer questions.</a:t>
            </a:r>
            <a:endParaRPr lang="en-GB" sz="1200" b="1" dirty="0">
              <a:latin typeface="+mj-lt"/>
              <a:cs typeface="Arial"/>
            </a:endParaRPr>
          </a:p>
          <a:p>
            <a:pPr marL="0" lvl="0" indent="0" algn="l">
              <a:lnSpc>
                <a:spcPct val="100000"/>
              </a:lnSpc>
              <a:spcBef>
                <a:spcPts val="500"/>
              </a:spcBef>
              <a:spcAft>
                <a:spcPts val="0"/>
              </a:spcAft>
              <a:buNone/>
            </a:pPr>
            <a:endParaRPr lang="en-GB" sz="1200" dirty="0">
              <a:latin typeface="+mj-lt"/>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indent="0">
              <a:lnSpc>
                <a:spcPct val="100000"/>
              </a:lnSpc>
              <a:buNone/>
            </a:pPr>
            <a:r>
              <a:rPr lang="en-GB" sz="1200" u="sng" dirty="0">
                <a:solidFill>
                  <a:srgbClr val="7030A0"/>
                </a:solidFill>
                <a:latin typeface="+mj-lt"/>
                <a:cs typeface="Arial"/>
                <a:hlinkClick r:id="rId5"/>
              </a:rPr>
              <a:t>GCSE POD</a:t>
            </a:r>
          </a:p>
          <a:p>
            <a:pPr marL="0" indent="0">
              <a:lnSpc>
                <a:spcPct val="100000"/>
              </a:lnSpc>
              <a:buNone/>
            </a:pPr>
            <a:r>
              <a:rPr lang="en-GB" sz="1200" u="sng" dirty="0">
                <a:solidFill>
                  <a:srgbClr val="7030A0"/>
                </a:solidFill>
                <a:latin typeface="Arial"/>
                <a:ea typeface="+mn-lt"/>
                <a:cs typeface="Arial"/>
                <a:hlinkClick r:id="rId6"/>
              </a:rPr>
              <a:t>Smart Revise</a:t>
            </a:r>
            <a:endParaRPr lang="en-GB" sz="1200" u="sng" dirty="0">
              <a:solidFill>
                <a:srgbClr val="7030A0"/>
              </a:solidFill>
              <a:latin typeface="Arial"/>
              <a:ea typeface="+mn-lt"/>
              <a:cs typeface="Arial"/>
            </a:endParaRPr>
          </a:p>
          <a:p>
            <a:pPr marL="0" indent="0">
              <a:lnSpc>
                <a:spcPct val="100000"/>
              </a:lnSpc>
              <a:buNone/>
            </a:pPr>
            <a:r>
              <a:rPr lang="en-GB" sz="1200" u="sng" dirty="0">
                <a:solidFill>
                  <a:srgbClr val="7030A0"/>
                </a:solidFill>
                <a:latin typeface="Arial"/>
                <a:ea typeface="+mn-lt"/>
                <a:cs typeface="Arial"/>
                <a:hlinkClick r:id="rId7"/>
              </a:rPr>
              <a:t>BBC Bitesize</a:t>
            </a:r>
            <a:r>
              <a:rPr lang="en-GB" sz="1200" u="sng" dirty="0">
                <a:solidFill>
                  <a:srgbClr val="7030A0"/>
                </a:solidFill>
                <a:latin typeface="Arial"/>
                <a:ea typeface="+mn-lt"/>
                <a:cs typeface="Arial"/>
              </a:rPr>
              <a:t> </a:t>
            </a:r>
          </a:p>
          <a:p>
            <a:pPr marL="0" indent="0">
              <a:lnSpc>
                <a:spcPct val="100000"/>
              </a:lnSpc>
              <a:buNone/>
            </a:pPr>
            <a:r>
              <a:rPr lang="en-GB" sz="1200" u="sng" dirty="0" err="1">
                <a:solidFill>
                  <a:srgbClr val="7030A0"/>
                </a:solidFill>
                <a:latin typeface="Arial"/>
                <a:ea typeface="+mn-lt"/>
                <a:cs typeface="Arial"/>
                <a:hlinkClick r:id="rId8"/>
              </a:rPr>
              <a:t>Craig'n'Dave</a:t>
            </a:r>
            <a:endParaRPr lang="en-GB" sz="1200" u="sng" dirty="0">
              <a:solidFill>
                <a:srgbClr val="7030A0"/>
              </a:solidFill>
              <a:latin typeface="Arial"/>
              <a:ea typeface="+mn-lt"/>
              <a:cs typeface="Arial"/>
            </a:endParaRPr>
          </a:p>
        </p:txBody>
      </p:sp>
    </p:spTree>
    <p:extLst>
      <p:ext uri="{BB962C8B-B14F-4D97-AF65-F5344CB8AC3E}">
        <p14:creationId xmlns:p14="http://schemas.microsoft.com/office/powerpoint/2010/main" val="4290146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cs typeface="Arial"/>
              </a:rPr>
              <a:t>Enterprise</a:t>
            </a:r>
          </a:p>
        </p:txBody>
      </p:sp>
      <p:sp>
        <p:nvSpPr>
          <p:cNvPr id="146" name="Google Shape;146;p25"/>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extLst>
                    <a:ext uri="{A12FA001-AC4F-418D-AE19-62706E023703}">
                      <ahyp:hlinkClr xmlns:ahyp="http://schemas.microsoft.com/office/drawing/2018/hyperlinkcolor" val="tx"/>
                    </a:ext>
                  </a:extLst>
                </a:hlinkClick>
              </a:rPr>
              <a:t>Enterprise Curriculum KS4</a:t>
            </a:r>
            <a:r>
              <a:rPr lang="en-GB" sz="1200" u="sng"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endParaRPr>
          </a:p>
          <a:p>
            <a:pPr marL="0" indent="0">
              <a:lnSpc>
                <a:spcPct val="100000"/>
              </a:lnSpc>
              <a:buNone/>
            </a:pPr>
            <a:r>
              <a:rPr lang="en-US" sz="1200" b="1" dirty="0">
                <a:latin typeface="+mj-lt"/>
              </a:rPr>
              <a:t>Exam Board and link</a:t>
            </a:r>
            <a:endParaRPr lang="en-GB" sz="1200" dirty="0">
              <a:latin typeface="+mj-lt"/>
              <a:cs typeface="Arial"/>
            </a:endParaRPr>
          </a:p>
          <a:p>
            <a:pPr marL="0" indent="0">
              <a:lnSpc>
                <a:spcPct val="100000"/>
              </a:lnSpc>
              <a:buNone/>
            </a:pPr>
            <a:r>
              <a:rPr lang="en-GB" sz="1200" dirty="0">
                <a:latin typeface="Arial"/>
                <a:ea typeface="+mn-lt"/>
                <a:cs typeface="+mn-lt"/>
                <a:hlinkClick r:id="rId4"/>
              </a:rPr>
              <a:t>https://qualifications.pearson.com/en/qualifications/btec-tech-awards/enterprise-2022.html</a:t>
            </a:r>
            <a:r>
              <a:rPr lang="en-GB" sz="1200" dirty="0">
                <a:latin typeface="Arial"/>
                <a:ea typeface="+mn-lt"/>
                <a:cs typeface="+mn-lt"/>
              </a:rPr>
              <a:t> </a:t>
            </a:r>
            <a:endParaRPr lang="en-GB" dirty="0">
              <a:latin typeface="Arial"/>
            </a:endParaRPr>
          </a:p>
          <a:p>
            <a:pPr marL="0" indent="0">
              <a:lnSpc>
                <a:spcPct val="100000"/>
              </a:lnSpc>
              <a:buNone/>
            </a:pPr>
            <a:r>
              <a:rPr lang="en-GB" sz="1200" b="1" dirty="0">
                <a:latin typeface="+mj-lt"/>
              </a:rPr>
              <a:t>Formative Assessment</a:t>
            </a:r>
            <a:endParaRPr sz="1200" b="1" dirty="0">
              <a:latin typeface="+mj-lt"/>
              <a:cs typeface="Arial"/>
            </a:endParaRPr>
          </a:p>
          <a:p>
            <a:pPr marL="0" indent="0">
              <a:lnSpc>
                <a:spcPct val="100000"/>
              </a:lnSpc>
              <a:buNone/>
            </a:pPr>
            <a:r>
              <a:rPr lang="en-GB" sz="1000" dirty="0">
                <a:latin typeface="+mj-lt"/>
                <a:cs typeface="Arial"/>
              </a:rPr>
              <a:t>There is a range of different assessments that are used throughout the year.  There will be low stake assessment such as presentations, questioning and teacher led discussions.  There will be more rigorous ongoing assessment at the end of each topic, and this will include multiple choice questions, in-class written assessment and end of topic homework's involving questions which prepare for summative assessment.  Each task assessment will be given a grade linked to the BTEC Level 1 /2 grading criteria.</a:t>
            </a:r>
            <a:endParaRPr lang="en-GB" dirty="0"/>
          </a:p>
          <a:p>
            <a:pPr marL="0" indent="0">
              <a:lnSpc>
                <a:spcPct val="100000"/>
              </a:lnSpc>
              <a:buNone/>
            </a:pPr>
            <a:endParaRPr lang="en-GB" sz="1200" b="1" dirty="0">
              <a:latin typeface="+mj-lt"/>
            </a:endParaRPr>
          </a:p>
          <a:p>
            <a:pPr marL="0" lvl="0" indent="0" algn="l">
              <a:lnSpc>
                <a:spcPct val="100000"/>
              </a:lnSpc>
              <a:spcBef>
                <a:spcPts val="500"/>
              </a:spcBef>
              <a:spcAft>
                <a:spcPts val="0"/>
              </a:spcAft>
              <a:buNone/>
            </a:pPr>
            <a:r>
              <a:rPr lang="en-GB" sz="1200" b="1" dirty="0">
                <a:latin typeface="+mj-lt"/>
              </a:rPr>
              <a:t>Summative Assessment</a:t>
            </a:r>
            <a:endParaRPr sz="1200" b="1" dirty="0">
              <a:latin typeface="+mj-lt"/>
              <a:cs typeface="Arial"/>
            </a:endParaRPr>
          </a:p>
          <a:p>
            <a:pPr marL="0" indent="0">
              <a:lnSpc>
                <a:spcPct val="100000"/>
              </a:lnSpc>
              <a:buNone/>
            </a:pPr>
            <a:r>
              <a:rPr lang="en-GB" sz="1000" dirty="0">
                <a:latin typeface="+mj-lt"/>
                <a:cs typeface="Arial"/>
              </a:rPr>
              <a:t>At the end of year 11 pupils will have completed 2 Pearson Set Assignments and an external examination. The 2 controlled assessment represent 60% of their overall grade.  The pupils will then complete an external examination which will be conducted in January. They will then have their examination result given to them in March. Pupils are permitted to repeat the exam if then believe that they could achieve a higher grade. This can be done In June</a:t>
            </a:r>
            <a:endParaRPr lang="en-GB" sz="1200" dirty="0">
              <a:latin typeface="+mj-lt"/>
              <a:cs typeface="Arial"/>
            </a:endParaRPr>
          </a:p>
          <a:p>
            <a:pPr marL="0" indent="0">
              <a:lnSpc>
                <a:spcPct val="100000"/>
              </a:lnSpc>
              <a:buNone/>
            </a:pPr>
            <a:endParaRPr lang="en-GB" sz="1200" dirty="0">
              <a:cs typeface="Times New Roman"/>
            </a:endParaRPr>
          </a:p>
          <a:p>
            <a:pPr marL="0" indent="0">
              <a:lnSpc>
                <a:spcPct val="100000"/>
              </a:lnSpc>
              <a:buNone/>
            </a:pPr>
            <a:r>
              <a:rPr lang="en-GB" sz="1200" b="1" dirty="0">
                <a:latin typeface="+mj-lt"/>
              </a:rPr>
              <a:t>How can my child extend their learning?</a:t>
            </a:r>
            <a:endParaRPr sz="1200" dirty="0">
              <a:latin typeface="+mj-lt"/>
              <a:cs typeface="Arial"/>
            </a:endParaRPr>
          </a:p>
          <a:p>
            <a:pPr marL="0" indent="0">
              <a:lnSpc>
                <a:spcPct val="100000"/>
              </a:lnSpc>
              <a:buNone/>
            </a:pPr>
            <a:r>
              <a:rPr lang="en-GB" sz="1000" dirty="0">
                <a:latin typeface="Arial"/>
                <a:ea typeface="+mn-lt"/>
                <a:cs typeface="+mn-lt"/>
                <a:hlinkClick r:id="rId5"/>
              </a:rPr>
              <a:t>https://www.youtube.com/watch?v=8Ah2EH9Du-0&amp;list=PLJl5rFr3KefARZDnXOpKEPe37TzSUWfS6</a:t>
            </a:r>
            <a:r>
              <a:rPr lang="en-GB" sz="1000" dirty="0">
                <a:latin typeface="Arial"/>
                <a:ea typeface="+mn-lt"/>
                <a:cs typeface="+mn-lt"/>
              </a:rPr>
              <a:t> </a:t>
            </a:r>
            <a:endParaRPr lang="en-GB" sz="1000" dirty="0">
              <a:latin typeface="Arial"/>
              <a:cs typeface="Times New Roman"/>
            </a:endParaRPr>
          </a:p>
          <a:p>
            <a:pPr marL="0" lvl="0" indent="0" algn="l">
              <a:lnSpc>
                <a:spcPct val="100000"/>
              </a:lnSpc>
              <a:spcBef>
                <a:spcPts val="500"/>
              </a:spcBef>
              <a:spcAft>
                <a:spcPts val="0"/>
              </a:spcAft>
              <a:buNone/>
            </a:pPr>
            <a:r>
              <a:rPr lang="en-GB" sz="1000" dirty="0">
                <a:latin typeface="Arial"/>
                <a:ea typeface="+mn-lt"/>
                <a:cs typeface="+mn-lt"/>
                <a:hlinkClick r:id="rId6"/>
              </a:rPr>
              <a:t>https://www.youtube.com/watch?v=hQkkdTTUPCw</a:t>
            </a:r>
            <a:endParaRPr lang="en-GB" sz="1000" dirty="0">
              <a:latin typeface="Arial"/>
              <a:cs typeface="Times New Roman" panose="02020603050405020304"/>
            </a:endParaRPr>
          </a:p>
          <a:p>
            <a:pPr marL="0" indent="0">
              <a:lnSpc>
                <a:spcPct val="100000"/>
              </a:lnSpc>
              <a:buNone/>
            </a:pPr>
            <a:r>
              <a:rPr lang="en-GB" sz="1000" dirty="0">
                <a:latin typeface="Arial"/>
                <a:ea typeface="+mn-lt"/>
                <a:cs typeface="+mn-lt"/>
                <a:hlinkClick r:id="rId7"/>
              </a:rPr>
              <a:t>https://time2resources.co.uk/Pearson-BTEC-Level-1-2-Tech-Award-Enterprise</a:t>
            </a:r>
            <a:r>
              <a:rPr lang="en-GB" sz="1000" dirty="0">
                <a:latin typeface="Arial"/>
                <a:ea typeface="+mn-lt"/>
                <a:cs typeface="+mn-lt"/>
              </a:rPr>
              <a:t> </a:t>
            </a:r>
            <a:endParaRPr lang="en-GB" sz="1000" dirty="0">
              <a:latin typeface="Arial"/>
            </a:endParaRPr>
          </a:p>
          <a:p>
            <a:pPr marL="0" indent="0">
              <a:lnSpc>
                <a:spcPct val="100000"/>
              </a:lnSpc>
              <a:buNone/>
            </a:pPr>
            <a:endParaRPr lang="en-GB" sz="1200" dirty="0">
              <a:cs typeface="Times New Roman" panose="02020603050405020304"/>
            </a:endParaRPr>
          </a:p>
          <a:p>
            <a:pPr marL="0" indent="0">
              <a:lnSpc>
                <a:spcPct val="100000"/>
              </a:lnSpc>
              <a:buNone/>
            </a:pPr>
            <a:endParaRPr lang="en-GB" dirty="0">
              <a:cs typeface="Times New Roman" panose="02020603050405020304"/>
            </a:endParaRPr>
          </a:p>
          <a:p>
            <a:pPr marL="0" indent="0">
              <a:lnSpc>
                <a:spcPct val="100000"/>
              </a:lnSpc>
              <a:buNone/>
            </a:pPr>
            <a:endParaRPr lang="en-US" dirty="0">
              <a:cs typeface="Times New Roman" panose="02020603050405020304"/>
            </a:endParaRPr>
          </a:p>
        </p:txBody>
      </p:sp>
    </p:spTree>
    <p:extLst>
      <p:ext uri="{BB962C8B-B14F-4D97-AF65-F5344CB8AC3E}">
        <p14:creationId xmlns:p14="http://schemas.microsoft.com/office/powerpoint/2010/main" val="11662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Food and Nutrition</a:t>
            </a:r>
            <a:endParaRPr/>
          </a:p>
        </p:txBody>
      </p:sp>
      <p:sp>
        <p:nvSpPr>
          <p:cNvPr id="91" name="Google Shape;91;p16"/>
          <p:cNvSpPr txBox="1">
            <a:spLocks noGrp="1"/>
          </p:cNvSpPr>
          <p:nvPr>
            <p:ph type="body" idx="1"/>
          </p:nvPr>
        </p:nvSpPr>
        <p:spPr>
          <a:xfrm>
            <a:off x="667511" y="860922"/>
            <a:ext cx="4585163" cy="6125094"/>
          </a:xfrm>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rPr>
              <a:t>Food Curriculum KS4</a:t>
            </a:r>
            <a:r>
              <a:rPr lang="en-GB" sz="1200" u="sng" dirty="0">
                <a:solidFill>
                  <a:srgbClr val="7030A0"/>
                </a:solidFill>
                <a:latin typeface="+mj-lt"/>
              </a:rPr>
              <a:t> </a:t>
            </a:r>
            <a:r>
              <a:rPr lang="en-GB" sz="1200" dirty="0">
                <a:solidFill>
                  <a:srgbClr val="7030A0"/>
                </a:solidFill>
                <a:latin typeface="+mj-lt"/>
              </a:rPr>
              <a:t>- </a:t>
            </a:r>
            <a:r>
              <a:rPr lang="en-GB" sz="1200" dirty="0">
                <a:latin typeface="+mj-lt"/>
              </a:rPr>
              <a:t>click this link to see our curriculum map.</a:t>
            </a:r>
            <a:endParaRPr lang="en-GB" sz="1200" b="1" dirty="0">
              <a:latin typeface="+mj-lt"/>
              <a:cs typeface="Arial" panose="020B0604020202020204"/>
            </a:endParaRPr>
          </a:p>
          <a:p>
            <a:pPr marL="0" indent="0">
              <a:lnSpc>
                <a:spcPct val="100000"/>
              </a:lnSpc>
              <a:buNone/>
            </a:pPr>
            <a:endParaRPr lang="en-US" sz="1200" b="1" dirty="0">
              <a:latin typeface="+mj-lt"/>
              <a:cs typeface="Arial"/>
            </a:endParaRPr>
          </a:p>
          <a:p>
            <a:pPr marL="0" indent="0">
              <a:lnSpc>
                <a:spcPct val="100000"/>
              </a:lnSpc>
              <a:buNone/>
            </a:pPr>
            <a:r>
              <a:rPr lang="en-US" sz="1200" b="1" dirty="0">
                <a:latin typeface="+mj-lt"/>
              </a:rPr>
              <a:t>Exam Board and link</a:t>
            </a:r>
            <a:endParaRPr lang="en-GB" sz="1200" dirty="0">
              <a:latin typeface="+mj-lt"/>
              <a:cs typeface="Arial"/>
            </a:endParaRPr>
          </a:p>
          <a:p>
            <a:pPr marL="0" indent="0">
              <a:lnSpc>
                <a:spcPct val="100000"/>
              </a:lnSpc>
              <a:buNone/>
            </a:pPr>
            <a:r>
              <a:rPr lang="en-US" sz="1200" dirty="0">
                <a:latin typeface="+mj-lt"/>
                <a:cs typeface="Arial"/>
                <a:hlinkClick r:id="rId4"/>
              </a:rPr>
              <a:t>EDUQAS GCSE Food Preparation &amp; Nutrition</a:t>
            </a:r>
            <a:endParaRPr lang="en-US" sz="1200" dirty="0">
              <a:latin typeface="+mj-lt"/>
              <a:cs typeface="Arial"/>
            </a:endParaRPr>
          </a:p>
          <a:p>
            <a:pPr marL="0" indent="0">
              <a:lnSpc>
                <a:spcPct val="100000"/>
              </a:lnSpc>
              <a:buNone/>
            </a:pPr>
            <a:r>
              <a:rPr lang="en-US" sz="1200" dirty="0">
                <a:latin typeface="+mj-lt"/>
                <a:cs typeface="Arial"/>
              </a:rPr>
              <a:t>Click this link to see the exam board specification</a:t>
            </a:r>
          </a:p>
          <a:p>
            <a:pPr marL="0" indent="0">
              <a:lnSpc>
                <a:spcPct val="100000"/>
              </a:lnSpc>
              <a:buNone/>
            </a:pPr>
            <a:endParaRPr lang="en-US" sz="1200" dirty="0">
              <a:latin typeface="+mj-lt"/>
              <a:cs typeface="Arial"/>
            </a:endParaRPr>
          </a:p>
          <a:p>
            <a:pPr marL="0" lvl="0" indent="0" algn="l">
              <a:lnSpc>
                <a:spcPct val="100000"/>
              </a:lnSpc>
              <a:spcBef>
                <a:spcPts val="500"/>
              </a:spcBef>
              <a:spcAft>
                <a:spcPts val="0"/>
              </a:spcAft>
              <a:buNone/>
            </a:pPr>
            <a:r>
              <a:rPr lang="en-GB" sz="1200" b="1" dirty="0">
                <a:latin typeface="+mj-lt"/>
              </a:rPr>
              <a:t>Formative Assessment</a:t>
            </a:r>
            <a:endParaRPr sz="1200" b="1" dirty="0">
              <a:latin typeface="+mj-lt"/>
              <a:cs typeface="Arial"/>
            </a:endParaRPr>
          </a:p>
          <a:p>
            <a:pPr marL="0" indent="0">
              <a:lnSpc>
                <a:spcPct val="100000"/>
              </a:lnSpc>
              <a:buNone/>
            </a:pPr>
            <a:r>
              <a:rPr lang="en-GB" sz="1200" dirty="0">
                <a:solidFill>
                  <a:srgbClr val="000000"/>
                </a:solidFill>
                <a:latin typeface="+mj-lt"/>
                <a:cs typeface="Arial"/>
              </a:rPr>
              <a:t>Pupils are assessed throughout the year using a combination of teacher assessment during lessons through verbal questioning and answers, written answers in end of unit tests, and peer and self-assessment of practical work.</a:t>
            </a:r>
          </a:p>
          <a:p>
            <a:pPr marL="0" indent="0">
              <a:lnSpc>
                <a:spcPct val="100000"/>
              </a:lnSpc>
              <a:buNone/>
            </a:pPr>
            <a:endParaRPr lang="en-GB" sz="1200" b="1" dirty="0">
              <a:solidFill>
                <a:srgbClr val="000000"/>
              </a:solidFill>
              <a:latin typeface="+mj-lt"/>
              <a:cs typeface="Arial"/>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indent="0">
              <a:lnSpc>
                <a:spcPct val="100000"/>
              </a:lnSpc>
              <a:buNone/>
            </a:pPr>
            <a:r>
              <a:rPr lang="en-GB" sz="1200" dirty="0">
                <a:latin typeface="+mj-lt"/>
                <a:cs typeface="Arial"/>
              </a:rPr>
              <a:t>For end of year assessment pupils sat a written exam paper with a range of questions from past exam papers.  They also completed a practical assessment which gave them an opportunity to demonstrate a range of practical skills, creativity, organisation and presentation skills.  This was assessed in line with GCSE grades.  50% of their final grade came from the written exam, 50% from the practical assessment.</a:t>
            </a: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5">
                  <a:extLst>
                    <a:ext uri="{A12FA001-AC4F-418D-AE19-62706E023703}">
                      <ahyp:hlinkClr xmlns:ahyp="http://schemas.microsoft.com/office/drawing/2018/hyperlinkcolor" val="tx"/>
                    </a:ext>
                  </a:extLst>
                </a:hlinkClick>
              </a:rPr>
              <a:t>British Nutrition Foundation</a:t>
            </a:r>
            <a:endParaRPr sz="1200" dirty="0">
              <a:solidFill>
                <a:srgbClr val="7030A0"/>
              </a:solidFill>
              <a:latin typeface="+mj-lt"/>
            </a:endParaRPr>
          </a:p>
          <a:p>
            <a:pPr marL="0" indent="0">
              <a:lnSpc>
                <a:spcPct val="100000"/>
              </a:lnSpc>
              <a:buNone/>
            </a:pPr>
            <a:r>
              <a:rPr lang="en-GB" sz="1200" u="sng" dirty="0">
                <a:solidFill>
                  <a:srgbClr val="7030A0"/>
                </a:solidFill>
                <a:latin typeface="+mj-lt"/>
                <a:cs typeface="Arial"/>
                <a:hlinkClick r:id="rId6">
                  <a:extLst>
                    <a:ext uri="{A12FA001-AC4F-418D-AE19-62706E023703}">
                      <ahyp:hlinkClr xmlns:ahyp="http://schemas.microsoft.com/office/drawing/2018/hyperlinkcolor" val="tx"/>
                    </a:ext>
                  </a:extLst>
                </a:hlinkClick>
              </a:rPr>
              <a:t>The Eatwell Guide</a:t>
            </a:r>
            <a:endParaRPr lang="en-GB" sz="1200" u="sng" dirty="0">
              <a:solidFill>
                <a:srgbClr val="7030A0"/>
              </a:solidFill>
              <a:latin typeface="+mj-lt"/>
              <a:hlinkClick r:id="rId6">
                <a:extLst>
                  <a:ext uri="{A12FA001-AC4F-418D-AE19-62706E023703}">
                    <ahyp:hlinkClr xmlns:ahyp="http://schemas.microsoft.com/office/drawing/2018/hyperlinkcolor" val="tx"/>
                  </a:ext>
                </a:extLst>
              </a:hlinkClick>
            </a:endParaRPr>
          </a:p>
          <a:p>
            <a:pPr marL="0" indent="0">
              <a:lnSpc>
                <a:spcPct val="100000"/>
              </a:lnSpc>
              <a:buNone/>
            </a:pPr>
            <a:r>
              <a:rPr lang="en-GB" sz="1200" u="sng" dirty="0">
                <a:solidFill>
                  <a:srgbClr val="7030A0"/>
                </a:solidFill>
                <a:latin typeface="+mj-lt"/>
                <a:cs typeface="Arial"/>
                <a:hlinkClick r:id="rId7"/>
              </a:rPr>
              <a:t>Food a Fact of Life</a:t>
            </a:r>
            <a:endParaRPr lang="en-GB" sz="1200" u="sng" dirty="0">
              <a:solidFill>
                <a:srgbClr val="7030A0"/>
              </a:solidFill>
              <a:latin typeface="+mj-lt"/>
              <a:cs typeface="Arial"/>
            </a:endParaRPr>
          </a:p>
        </p:txBody>
      </p:sp>
    </p:spTree>
    <p:extLst>
      <p:ext uri="{BB962C8B-B14F-4D97-AF65-F5344CB8AC3E}">
        <p14:creationId xmlns:p14="http://schemas.microsoft.com/office/powerpoint/2010/main" val="246990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French</a:t>
            </a:r>
            <a:endParaRPr lang="en-GB">
              <a:cs typeface="Arial"/>
            </a:endParaRPr>
          </a:p>
        </p:txBody>
      </p:sp>
      <p:sp>
        <p:nvSpPr>
          <p:cNvPr id="146" name="Google Shape;146;p25"/>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solidFill>
                  <a:srgbClr val="000000"/>
                </a:solidFill>
                <a:latin typeface="+mj-lt"/>
                <a:cs typeface="Arial"/>
              </a:rPr>
              <a:t>Year 11 Curriculum</a:t>
            </a:r>
            <a:endParaRPr lang="en-US" sz="1200" dirty="0">
              <a:solidFill>
                <a:srgbClr val="000000"/>
              </a:solidFill>
              <a:latin typeface="+mj-lt"/>
              <a:cs typeface="Arial"/>
            </a:endParaRPr>
          </a:p>
          <a:p>
            <a:pPr marL="0" indent="0">
              <a:lnSpc>
                <a:spcPct val="100000"/>
              </a:lnSpc>
              <a:buNone/>
            </a:pPr>
            <a:r>
              <a:rPr lang="en-GB" sz="1200" u="sng" dirty="0">
                <a:solidFill>
                  <a:srgbClr val="7030A0"/>
                </a:solidFill>
                <a:latin typeface="+mj-lt"/>
                <a:cs typeface="Arial"/>
                <a:hlinkClick r:id="rId3">
                  <a:extLst>
                    <a:ext uri="{A12FA001-AC4F-418D-AE19-62706E023703}">
                      <ahyp:hlinkClr xmlns:ahyp="http://schemas.microsoft.com/office/drawing/2018/hyperlinkcolor" val="tx"/>
                    </a:ext>
                  </a:extLst>
                </a:hlinkClick>
              </a:rPr>
              <a:t>French Curriculum KS4</a:t>
            </a:r>
            <a:r>
              <a:rPr lang="en-GB" sz="1200" dirty="0">
                <a:solidFill>
                  <a:srgbClr val="000000"/>
                </a:solidFill>
                <a:latin typeface="+mj-lt"/>
                <a:cs typeface="Arial"/>
              </a:rPr>
              <a:t>- click this link to see our curriculum map.</a:t>
            </a:r>
          </a:p>
          <a:p>
            <a:pPr marL="0" indent="0">
              <a:lnSpc>
                <a:spcPct val="100000"/>
              </a:lnSpc>
              <a:buNone/>
            </a:pPr>
            <a:endParaRPr lang="en-US" sz="1200" b="1" dirty="0">
              <a:solidFill>
                <a:srgbClr val="000000"/>
              </a:solidFill>
              <a:latin typeface="+mj-lt"/>
              <a:cs typeface="Arial"/>
            </a:endParaRPr>
          </a:p>
          <a:p>
            <a:pPr marL="0" indent="0">
              <a:lnSpc>
                <a:spcPct val="100000"/>
              </a:lnSpc>
              <a:buNone/>
            </a:pPr>
            <a:r>
              <a:rPr lang="en-US" sz="1200" b="1" dirty="0">
                <a:solidFill>
                  <a:srgbClr val="000000"/>
                </a:solidFill>
                <a:latin typeface="+mj-lt"/>
                <a:cs typeface="Arial"/>
              </a:rPr>
              <a:t>Exam Board and link : AQA French GCSE</a:t>
            </a:r>
            <a:endParaRPr lang="en-GB" sz="1200" dirty="0">
              <a:solidFill>
                <a:srgbClr val="000000"/>
              </a:solidFill>
              <a:latin typeface="+mj-lt"/>
              <a:cs typeface="Arial"/>
            </a:endParaRPr>
          </a:p>
          <a:p>
            <a:pPr marL="0" indent="0">
              <a:lnSpc>
                <a:spcPct val="100000"/>
              </a:lnSpc>
              <a:buNone/>
            </a:pPr>
            <a:endParaRPr lang="en-US" sz="1200" b="1"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rPr>
              <a:t>Formative Assessment</a:t>
            </a:r>
            <a:endParaRPr lang="en-US" sz="1200" dirty="0">
              <a:solidFill>
                <a:srgbClr val="000000"/>
              </a:solidFill>
              <a:latin typeface="+mj-lt"/>
              <a:cs typeface="Arial"/>
            </a:endParaRPr>
          </a:p>
          <a:p>
            <a:pPr marL="0" indent="0">
              <a:lnSpc>
                <a:spcPct val="100000"/>
              </a:lnSpc>
              <a:buNone/>
            </a:pPr>
            <a:r>
              <a:rPr lang="en-GB" sz="1200" dirty="0">
                <a:solidFill>
                  <a:srgbClr val="000000"/>
                </a:solidFill>
                <a:latin typeface="+mj-lt"/>
                <a:cs typeface="Arial"/>
              </a:rPr>
              <a:t>Pupils are assessed using a combination of verbal questioning, low stakes testing, whiteboard work and self-assessment and through regular homework tasks. Each half term pupils complete GCSE past papers in Listening and Reading.</a:t>
            </a:r>
          </a:p>
          <a:p>
            <a:pPr marL="0" indent="0">
              <a:lnSpc>
                <a:spcPct val="100000"/>
              </a:lnSpc>
              <a:buNone/>
            </a:pPr>
            <a:endParaRPr lang="en-GB" sz="1200"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rPr>
              <a:t>Summative Assessment</a:t>
            </a:r>
            <a:endParaRPr lang="en-US" sz="1200" dirty="0">
              <a:solidFill>
                <a:srgbClr val="000000"/>
              </a:solidFill>
              <a:latin typeface="+mj-lt"/>
              <a:cs typeface="Arial"/>
            </a:endParaRPr>
          </a:p>
          <a:p>
            <a:pPr marL="0" indent="0">
              <a:lnSpc>
                <a:spcPct val="100000"/>
              </a:lnSpc>
              <a:buNone/>
            </a:pPr>
            <a:r>
              <a:rPr lang="en-GB" sz="1200" dirty="0">
                <a:solidFill>
                  <a:srgbClr val="000000"/>
                </a:solidFill>
                <a:latin typeface="+mj-lt"/>
                <a:cs typeface="Arial"/>
              </a:rPr>
              <a:t>Pupils had the opportunity to do their first full mock speaking assessment in which they performed a role play, described and answered questions on a photo card and took part in a general conversation with their class teacher.   </a:t>
            </a:r>
          </a:p>
          <a:p>
            <a:pPr marL="0" indent="0">
              <a:lnSpc>
                <a:spcPct val="100000"/>
              </a:lnSpc>
              <a:buNone/>
            </a:pPr>
            <a:endParaRPr lang="en-GB" sz="1200"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rPr>
              <a:t>How can my child extend their learning?</a:t>
            </a:r>
            <a:endParaRPr lang="en-US" sz="1200" dirty="0">
              <a:solidFill>
                <a:srgbClr val="000000"/>
              </a:solidFill>
              <a:latin typeface="+mj-lt"/>
              <a:cs typeface="Arial"/>
            </a:endParaRPr>
          </a:p>
          <a:p>
            <a:pPr marL="0" indent="0">
              <a:lnSpc>
                <a:spcPct val="100000"/>
              </a:lnSpc>
              <a:buNone/>
            </a:pPr>
            <a:r>
              <a:rPr lang="en-GB" sz="1200" b="1" dirty="0">
                <a:solidFill>
                  <a:srgbClr val="000000"/>
                </a:solidFill>
                <a:latin typeface="Arial"/>
                <a:cs typeface="Arial"/>
                <a:hlinkClick r:id="rId4"/>
              </a:rPr>
              <a:t>www.languagesonline.org.uk</a:t>
            </a:r>
            <a:endParaRPr lang="en-GB" sz="1200" b="1" dirty="0">
              <a:solidFill>
                <a:srgbClr val="000000"/>
              </a:solidFill>
              <a:latin typeface="Arial"/>
              <a:cs typeface="Arial"/>
            </a:endParaRPr>
          </a:p>
          <a:p>
            <a:pPr marL="0" lvl="0" indent="0" algn="l">
              <a:lnSpc>
                <a:spcPct val="100000"/>
              </a:lnSpc>
              <a:spcBef>
                <a:spcPts val="500"/>
              </a:spcBef>
              <a:spcAft>
                <a:spcPts val="0"/>
              </a:spcAft>
              <a:buNone/>
            </a:pPr>
            <a:r>
              <a:rPr lang="en-GB" sz="1200" b="1" dirty="0">
                <a:solidFill>
                  <a:srgbClr val="000000"/>
                </a:solidFill>
                <a:latin typeface="Arial"/>
                <a:cs typeface="Arial"/>
                <a:hlinkClick r:id="rId5"/>
              </a:rPr>
              <a:t>www.kerboodle.com</a:t>
            </a:r>
            <a:endParaRPr lang="en-GB" sz="1200" b="1" dirty="0">
              <a:solidFill>
                <a:srgbClr val="000000"/>
              </a:solidFill>
              <a:latin typeface="Arial"/>
              <a:cs typeface="Arial"/>
            </a:endParaRPr>
          </a:p>
          <a:p>
            <a:pPr marL="0" indent="0">
              <a:lnSpc>
                <a:spcPct val="100000"/>
              </a:lnSpc>
              <a:buNone/>
            </a:pPr>
            <a:r>
              <a:rPr lang="en-GB" sz="1200" b="1" dirty="0">
                <a:solidFill>
                  <a:srgbClr val="000000"/>
                </a:solidFill>
                <a:latin typeface="Arial"/>
                <a:cs typeface="Arial"/>
                <a:hlinkClick r:id="rId6"/>
              </a:rPr>
              <a:t>www.language-gym.com</a:t>
            </a:r>
            <a:endParaRPr lang="en-GB" sz="1200" b="1" dirty="0">
              <a:solidFill>
                <a:srgbClr val="000000"/>
              </a:solidFill>
              <a:latin typeface="Arial"/>
              <a:cs typeface="Arial"/>
            </a:endParaRPr>
          </a:p>
          <a:p>
            <a:pPr marL="0" indent="0">
              <a:lnSpc>
                <a:spcPct val="100000"/>
              </a:lnSpc>
              <a:buNone/>
            </a:pPr>
            <a:r>
              <a:rPr lang="en-GB" sz="1200" b="1" dirty="0">
                <a:solidFill>
                  <a:srgbClr val="000000"/>
                </a:solidFill>
                <a:latin typeface="Arial"/>
                <a:cs typeface="Arial"/>
                <a:hlinkClick r:id="rId7"/>
              </a:rPr>
              <a:t>www.pearsonactivelearn.com</a:t>
            </a:r>
            <a:endParaRPr lang="en-GB" sz="1200" b="1" dirty="0">
              <a:solidFill>
                <a:srgbClr val="000000"/>
              </a:solidFill>
              <a:latin typeface="Arial"/>
              <a:cs typeface="Arial"/>
            </a:endParaRPr>
          </a:p>
          <a:p>
            <a:pPr marL="0" indent="0">
              <a:lnSpc>
                <a:spcPct val="100000"/>
              </a:lnSpc>
              <a:buNone/>
            </a:pPr>
            <a:endParaRPr lang="en-GB" sz="1200" b="1" dirty="0">
              <a:solidFill>
                <a:srgbClr val="000000"/>
              </a:solidFill>
              <a:latin typeface="Arial"/>
              <a:cs typeface="Arial"/>
            </a:endParaRPr>
          </a:p>
          <a:p>
            <a:pPr marL="0" indent="0">
              <a:lnSpc>
                <a:spcPct val="100000"/>
              </a:lnSpc>
              <a:buNone/>
            </a:pPr>
            <a:endParaRPr lang="en-GB" sz="1200" b="1" dirty="0">
              <a:solidFill>
                <a:srgbClr val="000000"/>
              </a:solidFill>
              <a:latin typeface="Arial"/>
              <a:cs typeface="Arial"/>
            </a:endParaRPr>
          </a:p>
          <a:p>
            <a:pPr marL="0" indent="0">
              <a:lnSpc>
                <a:spcPct val="100000"/>
              </a:lnSpc>
              <a:buNone/>
            </a:pPr>
            <a:endParaRPr lang="en-GB" sz="1200" u="sng" dirty="0">
              <a:solidFill>
                <a:srgbClr val="7030A0"/>
              </a:solidFill>
              <a:latin typeface="Arial"/>
              <a:cs typeface="Arial"/>
            </a:endParaRPr>
          </a:p>
          <a:p>
            <a:pPr marL="0" indent="0">
              <a:lnSpc>
                <a:spcPct val="100000"/>
              </a:lnSpc>
              <a:buNone/>
            </a:pPr>
            <a:endParaRPr lang="en-US" dirty="0">
              <a:cs typeface="Times New Roman" panose="02020603050405020304"/>
            </a:endParaRPr>
          </a:p>
          <a:p>
            <a:pPr marL="0" indent="0">
              <a:lnSpc>
                <a:spcPct val="100000"/>
              </a:lnSpc>
              <a:buNone/>
            </a:pPr>
            <a:endParaRPr lang="en-US" dirty="0">
              <a:cs typeface="Times New Roman" panose="02020603050405020304"/>
            </a:endParaRPr>
          </a:p>
        </p:txBody>
      </p:sp>
    </p:spTree>
    <p:extLst>
      <p:ext uri="{BB962C8B-B14F-4D97-AF65-F5344CB8AC3E}">
        <p14:creationId xmlns:p14="http://schemas.microsoft.com/office/powerpoint/2010/main" val="3729836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4" name="Google Shape;104;p18"/>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Geography</a:t>
            </a:r>
            <a:endParaRPr/>
          </a:p>
        </p:txBody>
      </p:sp>
      <p:sp>
        <p:nvSpPr>
          <p:cNvPr id="103" name="Google Shape;103;p18"/>
          <p:cNvSpPr txBox="1">
            <a:spLocks noGrp="1"/>
          </p:cNvSpPr>
          <p:nvPr>
            <p:ph type="body" idx="1"/>
          </p:nvPr>
        </p:nvSpPr>
        <p:spPr>
          <a:xfrm>
            <a:off x="667511" y="892559"/>
            <a:ext cx="4585163" cy="6082695"/>
          </a:xfrm>
          <a:prstGeom prst="rect">
            <a:avLst/>
          </a:prstGeom>
        </p:spPr>
        <p:txBody>
          <a:bodyPr spcFirstLastPara="1" wrap="square" lIns="48600" tIns="24300" rIns="48600" bIns="24300" anchor="t" anchorCtr="0">
            <a:normAutofit lnSpcReduction="10000"/>
          </a:bodyPr>
          <a:lstStyle/>
          <a:p>
            <a:pPr marL="0" lvl="0" indent="0" algn="l" rtl="0">
              <a:lnSpc>
                <a:spcPct val="100000"/>
              </a:lnSpc>
              <a:spcBef>
                <a:spcPts val="500"/>
              </a:spcBef>
              <a:spcAft>
                <a:spcPts val="0"/>
              </a:spcAft>
              <a:buNone/>
            </a:pPr>
            <a:r>
              <a:rPr lang="en-GB" sz="1200" b="1" dirty="0">
                <a:latin typeface="+mj-lt"/>
              </a:rPr>
              <a:t>Year 11 Curriculum</a:t>
            </a:r>
            <a:endParaRPr lang="en-GB" sz="1200" dirty="0">
              <a:latin typeface="+mj-lt"/>
            </a:endParaRPr>
          </a:p>
          <a:p>
            <a:pPr marL="0" indent="0">
              <a:lnSpc>
                <a:spcPct val="100000"/>
              </a:lnSpc>
              <a:buNone/>
            </a:pPr>
            <a:r>
              <a:rPr lang="en-GB" sz="1200" u="sng" dirty="0">
                <a:solidFill>
                  <a:srgbClr val="7030A0"/>
                </a:solidFill>
                <a:latin typeface="+mj-lt"/>
                <a:hlinkClick r:id="rId3"/>
              </a:rPr>
              <a:t>Geography Curriculum KS4</a:t>
            </a:r>
            <a:r>
              <a:rPr lang="en-GB" sz="1200" dirty="0">
                <a:solidFill>
                  <a:srgbClr val="7030A0"/>
                </a:solidFill>
                <a:latin typeface="+mj-lt"/>
              </a:rPr>
              <a:t> </a:t>
            </a:r>
            <a:r>
              <a:rPr lang="en-GB" sz="1200" dirty="0">
                <a:latin typeface="+mj-lt"/>
              </a:rPr>
              <a:t>- click this link to see our curriculum map.</a:t>
            </a:r>
            <a:endParaRPr lang="en-GB" sz="1200" dirty="0">
              <a:latin typeface="+mj-lt"/>
              <a:cs typeface="Arial"/>
            </a:endParaRPr>
          </a:p>
          <a:p>
            <a:pPr marL="0" indent="0">
              <a:lnSpc>
                <a:spcPct val="100000"/>
              </a:lnSpc>
              <a:buNone/>
            </a:pPr>
            <a:endParaRPr lang="en-GB" sz="1200" b="1" dirty="0">
              <a:latin typeface="+mj-lt"/>
            </a:endParaRPr>
          </a:p>
          <a:p>
            <a:pPr marL="0" indent="0">
              <a:lnSpc>
                <a:spcPct val="100000"/>
              </a:lnSpc>
              <a:buNone/>
            </a:pPr>
            <a:r>
              <a:rPr lang="en-GB" sz="1200" b="1" dirty="0">
                <a:latin typeface="+mj-lt"/>
              </a:rPr>
              <a:t>Exam Board and link</a:t>
            </a:r>
            <a:endParaRPr lang="en-GB" sz="1200" dirty="0">
              <a:latin typeface="+mj-lt"/>
              <a:cs typeface="Arial"/>
            </a:endParaRPr>
          </a:p>
          <a:p>
            <a:pPr marL="0" indent="0">
              <a:lnSpc>
                <a:spcPct val="100000"/>
              </a:lnSpc>
              <a:buNone/>
            </a:pPr>
            <a:r>
              <a:rPr lang="en-GB" sz="1200" dirty="0">
                <a:latin typeface="+mj-lt"/>
                <a:cs typeface="Arial"/>
              </a:rPr>
              <a:t>AQA </a:t>
            </a:r>
            <a:r>
              <a:rPr lang="en-GB" sz="1200" dirty="0" err="1">
                <a:latin typeface="+mj-lt"/>
                <a:ea typeface="+mn-lt"/>
                <a:cs typeface="+mn-lt"/>
                <a:hlinkClick r:id="rId4"/>
              </a:rPr>
              <a:t>AQA</a:t>
            </a:r>
            <a:r>
              <a:rPr lang="en-GB" sz="1200" dirty="0">
                <a:latin typeface="+mj-lt"/>
                <a:ea typeface="+mn-lt"/>
                <a:cs typeface="+mn-lt"/>
                <a:hlinkClick r:id="rId4"/>
              </a:rPr>
              <a:t> | Geography | GCSE | Geography </a:t>
            </a:r>
            <a:endParaRPr lang="en-GB" sz="1200" dirty="0">
              <a:latin typeface="+mj-lt"/>
            </a:endParaRPr>
          </a:p>
          <a:p>
            <a:pPr marL="0" lvl="0" indent="0" algn="l" rtl="0">
              <a:lnSpc>
                <a:spcPct val="100000"/>
              </a:lnSpc>
              <a:spcBef>
                <a:spcPts val="500"/>
              </a:spcBef>
              <a:spcAft>
                <a:spcPts val="0"/>
              </a:spcAft>
              <a:buNone/>
            </a:pPr>
            <a:r>
              <a:rPr lang="en-GB" sz="1200" b="1" dirty="0">
                <a:latin typeface="+mj-lt"/>
              </a:rPr>
              <a:t>Formative Assessment</a:t>
            </a:r>
            <a:endParaRPr lang="en-GB" sz="1200" b="1" dirty="0">
              <a:latin typeface="+mj-lt"/>
              <a:cs typeface="Arial"/>
            </a:endParaRPr>
          </a:p>
          <a:p>
            <a:pPr marL="0" indent="0">
              <a:lnSpc>
                <a:spcPct val="100000"/>
              </a:lnSpc>
              <a:buNone/>
            </a:pPr>
            <a:r>
              <a:rPr lang="en-GB" sz="1200" dirty="0">
                <a:latin typeface="+mj-lt"/>
                <a:cs typeface="Arial"/>
              </a:rPr>
              <a:t>Pupils are assessed using a combination of baseline tests, low stake quizzes, think, pair, share, questioning, teacher led thinking deeper questioning, in class feedback as well as homework using Seneca, GCSEPOD and practise exam questions.</a:t>
            </a:r>
            <a:endParaRPr lang="en-GB" dirty="0"/>
          </a:p>
          <a:p>
            <a:pPr marL="0" lvl="0" indent="0" algn="l" rtl="0">
              <a:lnSpc>
                <a:spcPct val="100000"/>
              </a:lnSpc>
              <a:spcBef>
                <a:spcPts val="500"/>
              </a:spcBef>
              <a:spcAft>
                <a:spcPts val="0"/>
              </a:spcAft>
              <a:buClr>
                <a:schemeClr val="dk1"/>
              </a:buClr>
              <a:buSzPts val="1100"/>
              <a:buFont typeface="Arial"/>
              <a:buNone/>
            </a:pPr>
            <a:endParaRPr lang="en-GB" dirty="0">
              <a:latin typeface="+mj-lt"/>
            </a:endParaRPr>
          </a:p>
          <a:p>
            <a:pPr marL="0" lvl="0" indent="0" algn="l" rtl="0">
              <a:lnSpc>
                <a:spcPct val="100000"/>
              </a:lnSpc>
              <a:spcBef>
                <a:spcPts val="500"/>
              </a:spcBef>
              <a:spcAft>
                <a:spcPts val="0"/>
              </a:spcAft>
              <a:buNone/>
            </a:pPr>
            <a:r>
              <a:rPr lang="en-GB" sz="1200" b="1" dirty="0">
                <a:latin typeface="+mj-lt"/>
              </a:rPr>
              <a:t>Summative Assessment</a:t>
            </a:r>
            <a:endParaRPr lang="en-GB" sz="1200" b="1" dirty="0">
              <a:latin typeface="+mj-lt"/>
              <a:cs typeface="Arial"/>
            </a:endParaRPr>
          </a:p>
          <a:p>
            <a:pPr marL="0" indent="0">
              <a:lnSpc>
                <a:spcPct val="100000"/>
              </a:lnSpc>
              <a:buNone/>
            </a:pPr>
            <a:r>
              <a:rPr lang="en-GB" sz="1200" dirty="0">
                <a:latin typeface="+mj-lt"/>
                <a:cs typeface="Arial"/>
              </a:rPr>
              <a:t>The Geography assessment was split into three parts. Paper 1 tested physical Geography, Paper 2 tested cities and fieldwork and the additional mock tested cities again and development. An overall current working at grade was reached from combining the results from these three papers. GCSE pupils are also tested after each GCSE topic. Spring and Summer term assessments are reported to parents.</a:t>
            </a:r>
          </a:p>
          <a:p>
            <a:pPr marL="0" indent="0">
              <a:lnSpc>
                <a:spcPct val="100000"/>
              </a:lnSpc>
              <a:buNone/>
            </a:pPr>
            <a:endParaRPr lang="en-GB" sz="1200" b="1" dirty="0">
              <a:latin typeface="+mj-lt"/>
            </a:endParaRPr>
          </a:p>
          <a:p>
            <a:pPr marL="0" lvl="0" indent="0" algn="l">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Arial"/>
                <a:ea typeface="+mn-lt"/>
                <a:cs typeface="+mn-lt"/>
                <a:hlinkClick r:id="rId5"/>
              </a:rPr>
              <a:t>Geography: AQA GCSE (senecalearning.com)</a:t>
            </a:r>
            <a:endParaRPr lang="en-GB" sz="1200" dirty="0">
              <a:latin typeface="Arial"/>
              <a:cs typeface="Arial"/>
            </a:endParaRPr>
          </a:p>
          <a:p>
            <a:pPr marL="0" indent="0">
              <a:lnSpc>
                <a:spcPct val="100000"/>
              </a:lnSpc>
              <a:buNone/>
            </a:pPr>
            <a:r>
              <a:rPr lang="en-GB" sz="1200" dirty="0">
                <a:latin typeface="Arial"/>
                <a:ea typeface="+mn-lt"/>
                <a:cs typeface="+mn-lt"/>
                <a:hlinkClick r:id="rId6"/>
              </a:rPr>
              <a:t>GCSE Geography - BBC Bitesize</a:t>
            </a:r>
            <a:endParaRPr lang="en-GB" sz="1200" dirty="0">
              <a:latin typeface="Arial"/>
              <a:cs typeface="Arial"/>
            </a:endParaRPr>
          </a:p>
          <a:p>
            <a:pPr marL="0" indent="0">
              <a:lnSpc>
                <a:spcPct val="100000"/>
              </a:lnSpc>
              <a:buNone/>
            </a:pPr>
            <a:r>
              <a:rPr lang="en-GB" sz="1200" dirty="0">
                <a:latin typeface="Arial"/>
                <a:ea typeface="+mn-lt"/>
                <a:cs typeface="+mn-lt"/>
                <a:hlinkClick r:id="rId7"/>
              </a:rPr>
              <a:t>AQA GCSE Geography Revision (physicsandmathstutor.com)</a:t>
            </a:r>
            <a:endParaRPr lang="en-GB" sz="1200" dirty="0">
              <a:latin typeface="Arial"/>
              <a:ea typeface="+mn-lt"/>
              <a:cs typeface="+mn-lt"/>
            </a:endParaRPr>
          </a:p>
          <a:p>
            <a:pPr marL="0" indent="0">
              <a:lnSpc>
                <a:spcPct val="100000"/>
              </a:lnSpc>
              <a:buNone/>
            </a:pPr>
            <a:r>
              <a:rPr lang="en-GB" sz="1200">
                <a:latin typeface="Arial"/>
                <a:cs typeface="Arial"/>
                <a:hlinkClick r:id="rId8"/>
              </a:rPr>
              <a:t>https://www.internetgeography.net/gcse-geography-revision/</a:t>
            </a:r>
            <a:r>
              <a:rPr lang="en-GB" sz="1200">
                <a:latin typeface="Arial"/>
                <a:cs typeface="Arial"/>
              </a:rPr>
              <a:t> </a:t>
            </a:r>
            <a:endParaRPr lang="en-GB" sz="1200" dirty="0">
              <a:latin typeface="Arial"/>
              <a:cs typeface="Arial"/>
            </a:endParaRPr>
          </a:p>
          <a:p>
            <a:pPr marL="0" indent="0">
              <a:lnSpc>
                <a:spcPct val="100000"/>
              </a:lnSpc>
              <a:buNone/>
            </a:pPr>
            <a:r>
              <a:rPr lang="en-GB" sz="1200" dirty="0">
                <a:latin typeface="Arial"/>
                <a:ea typeface="+mn-lt"/>
                <a:cs typeface="+mn-lt"/>
                <a:hlinkClick r:id="rId9"/>
              </a:rPr>
              <a:t>Topics - Internet Geography</a:t>
            </a:r>
            <a:endParaRPr lang="en-GB" sz="1200" dirty="0">
              <a:latin typeface="Arial"/>
              <a:cs typeface="Arial"/>
            </a:endParaRPr>
          </a:p>
          <a:p>
            <a:pPr marL="0" indent="0">
              <a:lnSpc>
                <a:spcPct val="100000"/>
              </a:lnSpc>
              <a:buNone/>
            </a:pPr>
            <a:r>
              <a:rPr lang="en-GB" sz="1200" dirty="0" err="1">
                <a:latin typeface="Arial"/>
                <a:ea typeface="+mn-lt"/>
                <a:cs typeface="+mn-lt"/>
                <a:hlinkClick r:id="rId10"/>
              </a:rPr>
              <a:t>Coolgeography</a:t>
            </a:r>
            <a:r>
              <a:rPr lang="en-GB" sz="1200" dirty="0">
                <a:latin typeface="Arial"/>
                <a:ea typeface="+mn-lt"/>
                <a:cs typeface="+mn-lt"/>
                <a:hlinkClick r:id="rId10"/>
              </a:rPr>
              <a:t> - GCSE - Revision Zone </a:t>
            </a:r>
            <a:endParaRPr lang="en-GB" dirty="0">
              <a:latin typeface="Arial"/>
            </a:endParaRPr>
          </a:p>
          <a:p>
            <a:pPr marL="0" indent="0">
              <a:lnSpc>
                <a:spcPct val="100000"/>
              </a:lnSpc>
              <a:buNone/>
            </a:pPr>
            <a:endParaRPr lang="en-GB" sz="1200" dirty="0">
              <a:cs typeface="Times New Roman" panose="02020603050405020304"/>
            </a:endParaRPr>
          </a:p>
          <a:p>
            <a:pPr marL="0" indent="0">
              <a:lnSpc>
                <a:spcPct val="100000"/>
              </a:lnSpc>
              <a:buNone/>
            </a:pPr>
            <a:endParaRPr lang="en-GB" dirty="0">
              <a:cs typeface="Times New Roman" panose="02020603050405020304"/>
            </a:endParaRPr>
          </a:p>
        </p:txBody>
      </p:sp>
    </p:spTree>
    <p:extLst>
      <p:ext uri="{BB962C8B-B14F-4D97-AF65-F5344CB8AC3E}">
        <p14:creationId xmlns:p14="http://schemas.microsoft.com/office/powerpoint/2010/main" val="908638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cs typeface="Arial"/>
              </a:rPr>
              <a:t>Health and Social Care</a:t>
            </a:r>
          </a:p>
        </p:txBody>
      </p:sp>
      <p:sp>
        <p:nvSpPr>
          <p:cNvPr id="128" name="Google Shape;128;p22"/>
          <p:cNvSpPr txBox="1">
            <a:spLocks noGrp="1"/>
          </p:cNvSpPr>
          <p:nvPr>
            <p:ph type="body" idx="1"/>
          </p:nvPr>
        </p:nvSpPr>
        <p:spPr>
          <a:prstGeom prst="rect">
            <a:avLst/>
          </a:prstGeom>
        </p:spPr>
        <p:txBody>
          <a:bodyPr spcFirstLastPara="1" wrap="square" lIns="48600" tIns="24300" rIns="48600" bIns="24300" anchor="t" anchorCtr="0">
            <a:normAutofit lnSpcReduction="10000"/>
          </a:bodyPr>
          <a:lstStyle/>
          <a:p>
            <a:pPr marL="0" indent="0">
              <a:lnSpc>
                <a:spcPct val="100000"/>
              </a:lnSpc>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rPr>
              <a:t>H&amp;S Curriculum KS4</a:t>
            </a:r>
            <a:r>
              <a:rPr lang="en-GB" sz="1200" u="sng"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cs typeface="Arial"/>
            </a:endParaRPr>
          </a:p>
          <a:p>
            <a:pPr marL="0" indent="0">
              <a:lnSpc>
                <a:spcPct val="100000"/>
              </a:lnSpc>
              <a:buNone/>
            </a:pPr>
            <a:r>
              <a:rPr lang="en-US" sz="1200" b="1" dirty="0">
                <a:latin typeface="+mj-lt"/>
                <a:cs typeface="Arial"/>
              </a:rPr>
              <a:t>Exam Board and link</a:t>
            </a:r>
            <a:endParaRPr lang="en-GB" sz="1200" dirty="0">
              <a:latin typeface="+mj-lt"/>
              <a:cs typeface="Arial"/>
            </a:endParaRPr>
          </a:p>
          <a:p>
            <a:pPr marL="0" indent="0">
              <a:lnSpc>
                <a:spcPct val="100000"/>
              </a:lnSpc>
              <a:buNone/>
            </a:pPr>
            <a:r>
              <a:rPr lang="en-US" sz="1200" dirty="0">
                <a:latin typeface="Arial"/>
                <a:ea typeface="+mn-lt"/>
                <a:cs typeface="+mn-lt"/>
                <a:hlinkClick r:id="rId4"/>
              </a:rPr>
              <a:t>https://qualifications.pearson.com/en/qualifications/btec-tech-awards/health-and-social-care.html</a:t>
            </a:r>
            <a:r>
              <a:rPr lang="en-US" sz="1200" dirty="0">
                <a:latin typeface="Arial"/>
                <a:ea typeface="+mn-lt"/>
                <a:cs typeface="+mn-lt"/>
              </a:rPr>
              <a:t> </a:t>
            </a:r>
            <a:endParaRPr lang="en-US" dirty="0">
              <a:latin typeface="Arial"/>
            </a:endParaRP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100" dirty="0">
                <a:latin typeface="Arial" panose="020B0604020202020204" pitchFamily="34" charset="0"/>
                <a:cs typeface="Arial" panose="020B0604020202020204" pitchFamily="34" charset="0"/>
              </a:rPr>
              <a:t>There is a range of different assessments that are used throughout the year.  There will be low stake assessment such as presentations, questioning and teacher led discussions.  There will be more rigorous ongoing assessment at the end of each topic, and this will include multiple choice questions, in-class written assessment and end of topic homework's involving questions which prepare for summative assessment.  Each task assessment will be given a grade linked to the BTEC Level 1 /2 grading criteria.</a:t>
            </a: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indent="0">
              <a:lnSpc>
                <a:spcPct val="100000"/>
              </a:lnSpc>
              <a:buNone/>
            </a:pPr>
            <a:r>
              <a:rPr lang="en-GB" sz="1100" dirty="0">
                <a:latin typeface="Arial" panose="020B0604020202020204" pitchFamily="34" charset="0"/>
                <a:cs typeface="Arial" panose="020B0604020202020204" pitchFamily="34" charset="0"/>
              </a:rPr>
              <a:t>At the end of year 11 pupils will have completed 2 Pearson Set Assignments and an external examination. The 2 controlled assessment represent 60% of their overall grade.  The pupils will then complete an external examination which will be conducted in January. They will then have their examination result given to them in March. Pupils are permitted to repeat the exam if then believe that they could achieve a higher grade. This can be done In June</a:t>
            </a:r>
          </a:p>
          <a:p>
            <a:pPr marL="0" indent="0">
              <a:lnSpc>
                <a:spcPct val="100000"/>
              </a:lnSpc>
              <a:buNone/>
            </a:pPr>
            <a:r>
              <a:rPr lang="en-GB" sz="1200" dirty="0">
                <a:latin typeface="+mj-lt"/>
                <a:cs typeface="Arial"/>
              </a:rPr>
              <a:t>. </a:t>
            </a:r>
            <a:endParaRPr lang="en-US" sz="1200" dirty="0">
              <a:latin typeface="+mj-lt"/>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Arial"/>
                <a:ea typeface="+mn-lt"/>
                <a:cs typeface="+mn-lt"/>
                <a:hlinkClick r:id="rId5"/>
              </a:rPr>
              <a:t>https://www.cqc.org.uk/</a:t>
            </a:r>
            <a:endParaRPr lang="en-GB" sz="1200" dirty="0">
              <a:latin typeface="Arial"/>
              <a:ea typeface="+mn-lt"/>
              <a:cs typeface="+mn-lt"/>
            </a:endParaRPr>
          </a:p>
          <a:p>
            <a:pPr marL="0" indent="0">
              <a:lnSpc>
                <a:spcPct val="100000"/>
              </a:lnSpc>
              <a:buNone/>
            </a:pPr>
            <a:r>
              <a:rPr lang="en-GB" sz="1200" dirty="0">
                <a:latin typeface="Arial"/>
                <a:ea typeface="+mn-lt"/>
                <a:cs typeface="+mn-lt"/>
                <a:hlinkClick r:id="rId6"/>
              </a:rPr>
              <a:t>https://www.hsj.co.uk/</a:t>
            </a:r>
            <a:r>
              <a:rPr lang="en-GB" sz="1200" dirty="0">
                <a:latin typeface="Arial"/>
                <a:ea typeface="+mn-lt"/>
                <a:cs typeface="+mn-lt"/>
              </a:rPr>
              <a:t> </a:t>
            </a:r>
          </a:p>
          <a:p>
            <a:pPr marL="0" indent="0">
              <a:lnSpc>
                <a:spcPct val="100000"/>
              </a:lnSpc>
              <a:buNone/>
            </a:pPr>
            <a:r>
              <a:rPr lang="en-GB" sz="1200" dirty="0">
                <a:latin typeface="Arial"/>
                <a:ea typeface="+mn-lt"/>
                <a:cs typeface="+mn-lt"/>
                <a:hlinkClick r:id="rId7"/>
              </a:rPr>
              <a:t>https://www.nhs.uk/</a:t>
            </a:r>
            <a:r>
              <a:rPr lang="en-GB" sz="1200" dirty="0">
                <a:latin typeface="Arial"/>
                <a:ea typeface="+mn-lt"/>
                <a:cs typeface="+mn-lt"/>
              </a:rPr>
              <a:t> </a:t>
            </a:r>
            <a:endParaRPr lang="en-GB" sz="1200" dirty="0">
              <a:latin typeface="Arial"/>
              <a:cs typeface="Arial"/>
            </a:endParaRPr>
          </a:p>
          <a:p>
            <a:pPr marL="0" indent="0">
              <a:lnSpc>
                <a:spcPct val="100000"/>
              </a:lnSpc>
              <a:buNone/>
            </a:pPr>
            <a:r>
              <a:rPr lang="en-GB" sz="1200" dirty="0">
                <a:latin typeface="Arial"/>
                <a:ea typeface="+mn-lt"/>
                <a:cs typeface="+mn-lt"/>
                <a:hlinkClick r:id="rId8"/>
              </a:rPr>
              <a:t>https://www.healthcareers.nhs.uk/explore-roles/explore-roles</a:t>
            </a:r>
            <a:r>
              <a:rPr lang="en-GB" sz="1200" dirty="0">
                <a:latin typeface="Arial"/>
                <a:ea typeface="+mn-lt"/>
                <a:cs typeface="+mn-lt"/>
              </a:rPr>
              <a:t> </a:t>
            </a:r>
            <a:endParaRPr lang="en-GB" sz="1200" dirty="0">
              <a:latin typeface="Arial"/>
            </a:endParaRPr>
          </a:p>
          <a:p>
            <a:pPr marL="0" indent="0">
              <a:lnSpc>
                <a:spcPct val="100000"/>
              </a:lnSpc>
              <a:buNone/>
            </a:pPr>
            <a:endParaRPr lang="en-GB" sz="1000" dirty="0">
              <a:cs typeface="Times New Roman"/>
            </a:endParaRPr>
          </a:p>
          <a:p>
            <a:pPr marL="0" indent="0">
              <a:lnSpc>
                <a:spcPct val="100000"/>
              </a:lnSpc>
              <a:buNone/>
            </a:pPr>
            <a:endParaRPr lang="en-GB" sz="1200" dirty="0">
              <a:cs typeface="Times New Roman"/>
            </a:endParaRPr>
          </a:p>
        </p:txBody>
      </p:sp>
    </p:spTree>
    <p:extLst>
      <p:ext uri="{BB962C8B-B14F-4D97-AF65-F5344CB8AC3E}">
        <p14:creationId xmlns:p14="http://schemas.microsoft.com/office/powerpoint/2010/main" val="3603485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10" name="Google Shape;110;p19"/>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History</a:t>
            </a:r>
            <a:endParaRPr/>
          </a:p>
        </p:txBody>
      </p:sp>
      <p:sp>
        <p:nvSpPr>
          <p:cNvPr id="109" name="Google Shape;109;p19"/>
          <p:cNvSpPr txBox="1">
            <a:spLocks noGrp="1"/>
          </p:cNvSpPr>
          <p:nvPr>
            <p:ph type="body" idx="1"/>
          </p:nvPr>
        </p:nvSpPr>
        <p:spPr>
          <a:prstGeom prst="rect">
            <a:avLst/>
          </a:prstGeom>
        </p:spPr>
        <p:txBody>
          <a:bodyPr spcFirstLastPara="1" wrap="square" lIns="48600" tIns="24300" rIns="48600" bIns="24300" anchor="t" anchorCtr="0">
            <a:normAutofit lnSpcReduction="10000"/>
          </a:bodyPr>
          <a:lstStyle/>
          <a:p>
            <a:pPr marL="0" lvl="0" indent="0" algn="l" rtl="0">
              <a:lnSpc>
                <a:spcPct val="100000"/>
              </a:lnSpc>
              <a:spcBef>
                <a:spcPts val="500"/>
              </a:spcBef>
              <a:spcAft>
                <a:spcPts val="0"/>
              </a:spcAft>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rPr>
              <a:t>History Curriculum KS4</a:t>
            </a:r>
            <a:r>
              <a:rPr lang="en-GB" sz="1200" dirty="0">
                <a:solidFill>
                  <a:srgbClr val="7030A0"/>
                </a:solidFill>
                <a:latin typeface="+mj-lt"/>
              </a:rPr>
              <a:t>-  </a:t>
            </a:r>
            <a:r>
              <a:rPr lang="en-GB" sz="1200" dirty="0">
                <a:latin typeface="+mj-lt"/>
              </a:rPr>
              <a:t>click this link to see our curriculum map. </a:t>
            </a:r>
            <a:endParaRPr lang="en-US" sz="1200" dirty="0">
              <a:latin typeface="+mj-lt"/>
              <a:cs typeface="Arial"/>
            </a:endParaRPr>
          </a:p>
          <a:p>
            <a:pPr marL="0" indent="0">
              <a:lnSpc>
                <a:spcPct val="100000"/>
              </a:lnSpc>
              <a:buNone/>
            </a:pPr>
            <a:endParaRPr lang="en-GB" sz="1200" dirty="0">
              <a:latin typeface="+mj-lt"/>
              <a:cs typeface="Arial"/>
            </a:endParaRPr>
          </a:p>
          <a:p>
            <a:pPr marL="0" indent="0">
              <a:lnSpc>
                <a:spcPct val="100000"/>
              </a:lnSpc>
              <a:buNone/>
            </a:pPr>
            <a:r>
              <a:rPr lang="en-US" sz="1200" b="1" dirty="0">
                <a:latin typeface="+mj-lt"/>
                <a:cs typeface="Arial"/>
              </a:rPr>
              <a:t>Exam Board and link</a:t>
            </a:r>
            <a:endParaRPr lang="en-GB" sz="1200" dirty="0">
              <a:latin typeface="+mj-lt"/>
              <a:cs typeface="Arial"/>
            </a:endParaRPr>
          </a:p>
          <a:p>
            <a:pPr marL="0" indent="0">
              <a:lnSpc>
                <a:spcPct val="100000"/>
              </a:lnSpc>
              <a:buNone/>
            </a:pPr>
            <a:r>
              <a:rPr lang="en-US" sz="1200" dirty="0">
                <a:latin typeface="+mj-lt"/>
                <a:cs typeface="Arial"/>
              </a:rPr>
              <a:t>We are following the EDEXCEL syllabus in History:</a:t>
            </a:r>
            <a:endParaRPr lang="en-US" sz="1200" b="1" dirty="0">
              <a:latin typeface="+mj-lt"/>
              <a:cs typeface="Arial"/>
            </a:endParaRPr>
          </a:p>
          <a:p>
            <a:pPr marL="0" indent="0">
              <a:lnSpc>
                <a:spcPct val="100000"/>
              </a:lnSpc>
              <a:buNone/>
            </a:pPr>
            <a:r>
              <a:rPr lang="en-US" sz="1200" dirty="0">
                <a:latin typeface="Arial"/>
                <a:ea typeface="+mn-lt"/>
                <a:cs typeface="+mn-lt"/>
                <a:hlinkClick r:id="rId4"/>
              </a:rPr>
              <a:t>Edexcel GCSE History (2016) | Pearson qualifications</a:t>
            </a:r>
            <a:endParaRPr lang="en-US" dirty="0">
              <a:latin typeface="Arial"/>
            </a:endParaRP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200" dirty="0">
                <a:latin typeface="+mj-lt"/>
                <a:cs typeface="Arial"/>
              </a:rPr>
              <a:t>Pupils are assessed using low-stakes recall quizzes and recap activities in lessons.  Their understanding is regularly assessed through questioning and through written activities in lessons.  Pupils also have a more formal assessment (typically at the end of a unit of work) based on GCSE past paper exams.</a:t>
            </a:r>
          </a:p>
          <a:p>
            <a:pPr marL="0" indent="0">
              <a:lnSpc>
                <a:spcPct val="100000"/>
              </a:lnSpc>
              <a:buNone/>
            </a:pPr>
            <a:endParaRPr lang="en-GB" sz="1200" b="1" dirty="0">
              <a:latin typeface="+mj-lt"/>
            </a:endParaRPr>
          </a:p>
          <a:p>
            <a:pPr marL="0" indent="0">
              <a:lnSpc>
                <a:spcPct val="100000"/>
              </a:lnSpc>
              <a:buNone/>
            </a:pPr>
            <a:r>
              <a:rPr lang="en-GB" sz="1200" b="1" dirty="0">
                <a:latin typeface="+mj-lt"/>
              </a:rPr>
              <a:t>Summative Assessment</a:t>
            </a:r>
            <a:endParaRPr sz="1200" b="1" dirty="0">
              <a:latin typeface="+mj-lt"/>
              <a:cs typeface="Arial"/>
            </a:endParaRPr>
          </a:p>
          <a:p>
            <a:pPr marL="0" indent="0">
              <a:lnSpc>
                <a:spcPct val="100000"/>
              </a:lnSpc>
              <a:buNone/>
            </a:pPr>
            <a:r>
              <a:rPr lang="en-GB" sz="1200" dirty="0">
                <a:latin typeface="+mj-lt"/>
                <a:cs typeface="Arial"/>
              </a:rPr>
              <a:t>The Summer exam tested a range of historical skills and topics:</a:t>
            </a:r>
            <a:endParaRPr lang="en-GB" sz="1200" dirty="0">
              <a:latin typeface="+mj-lt"/>
            </a:endParaRPr>
          </a:p>
          <a:p>
            <a:pPr marL="171450" indent="-171450">
              <a:lnSpc>
                <a:spcPct val="100000"/>
              </a:lnSpc>
            </a:pPr>
            <a:r>
              <a:rPr lang="en-GB" sz="1200" dirty="0">
                <a:latin typeface="+mj-lt"/>
                <a:cs typeface="Arial"/>
              </a:rPr>
              <a:t>Anglo-Saxons: 4 mark key features question</a:t>
            </a:r>
          </a:p>
          <a:p>
            <a:pPr marL="171450" indent="-171450">
              <a:lnSpc>
                <a:spcPct val="100000"/>
              </a:lnSpc>
              <a:buClr>
                <a:srgbClr val="000000"/>
              </a:buClr>
            </a:pPr>
            <a:r>
              <a:rPr lang="en-GB" sz="1200" dirty="0">
                <a:latin typeface="+mj-lt"/>
                <a:cs typeface="Arial"/>
              </a:rPr>
              <a:t>Cold War: 8 mark narrative account</a:t>
            </a:r>
          </a:p>
          <a:p>
            <a:pPr marL="171450" indent="-171450">
              <a:lnSpc>
                <a:spcPct val="100000"/>
              </a:lnSpc>
              <a:buClr>
                <a:srgbClr val="000000"/>
              </a:buClr>
            </a:pPr>
            <a:r>
              <a:rPr lang="en-GB" sz="1200" dirty="0">
                <a:latin typeface="+mj-lt"/>
                <a:cs typeface="Arial"/>
              </a:rPr>
              <a:t>Germany: 8 mark source utility question</a:t>
            </a:r>
          </a:p>
          <a:p>
            <a:pPr marL="171450" indent="-171450">
              <a:lnSpc>
                <a:spcPct val="100000"/>
              </a:lnSpc>
              <a:buClr>
                <a:srgbClr val="000000"/>
              </a:buClr>
            </a:pPr>
            <a:r>
              <a:rPr lang="en-GB" sz="1200" dirty="0">
                <a:latin typeface="+mj-lt"/>
                <a:cs typeface="Arial"/>
              </a:rPr>
              <a:t>Crime and Punishment: 12 mark explain why question</a:t>
            </a: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indent="0">
              <a:lnSpc>
                <a:spcPct val="100000"/>
              </a:lnSpc>
              <a:buNone/>
            </a:pPr>
            <a:r>
              <a:rPr lang="en-US" sz="1200" dirty="0">
                <a:latin typeface="Arial"/>
                <a:cs typeface="Times New Roman"/>
              </a:rPr>
              <a:t>Use the materials provided on Teams (typically all of our lessons for the unit can be found here).  In addition, use on-line platforms to boost subject knowledge:</a:t>
            </a:r>
          </a:p>
          <a:p>
            <a:pPr marL="0" indent="0">
              <a:lnSpc>
                <a:spcPct val="100000"/>
              </a:lnSpc>
              <a:buNone/>
            </a:pPr>
            <a:r>
              <a:rPr lang="en-US" sz="1200" dirty="0" err="1">
                <a:latin typeface="Arial"/>
                <a:ea typeface="+mn-lt"/>
                <a:cs typeface="+mn-lt"/>
                <a:hlinkClick r:id="rId5"/>
              </a:rPr>
              <a:t>GCSEPod</a:t>
            </a:r>
            <a:endParaRPr lang="en-US" sz="1200" dirty="0">
              <a:latin typeface="Arial"/>
              <a:ea typeface="+mn-lt"/>
              <a:cs typeface="+mn-lt"/>
            </a:endParaRPr>
          </a:p>
          <a:p>
            <a:pPr marL="0" indent="0">
              <a:lnSpc>
                <a:spcPct val="100000"/>
              </a:lnSpc>
              <a:buNone/>
            </a:pPr>
            <a:r>
              <a:rPr lang="en-US" sz="1200" dirty="0">
                <a:latin typeface="Arial"/>
                <a:ea typeface="+mn-lt"/>
                <a:cs typeface="+mn-lt"/>
                <a:hlinkClick r:id="rId6"/>
              </a:rPr>
              <a:t>GCSE History - Edexcel - BBC Bitesize</a:t>
            </a:r>
            <a:endParaRPr lang="en-US" dirty="0">
              <a:latin typeface="Arial"/>
            </a:endParaRPr>
          </a:p>
        </p:txBody>
      </p:sp>
    </p:spTree>
    <p:extLst>
      <p:ext uri="{BB962C8B-B14F-4D97-AF65-F5344CB8AC3E}">
        <p14:creationId xmlns:p14="http://schemas.microsoft.com/office/powerpoint/2010/main" val="2047104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xfrm>
            <a:off x="667502" y="85121"/>
            <a:ext cx="4585163" cy="789300"/>
          </a:xfrm>
          <a:prstGeom prst="rect">
            <a:avLst/>
          </a:prstGeom>
        </p:spPr>
        <p:txBody>
          <a:bodyPr spcFirstLastPara="1" wrap="square" lIns="48600" tIns="24300" rIns="48600" bIns="24300" anchor="ctr" anchorCtr="0">
            <a:normAutofit/>
          </a:bodyPr>
          <a:lstStyle/>
          <a:p>
            <a:r>
              <a:rPr lang="en-GB">
                <a:cs typeface="Arial"/>
              </a:rPr>
              <a:t>ICT</a:t>
            </a:r>
            <a:endParaRPr lang="en-US"/>
          </a:p>
        </p:txBody>
      </p:sp>
      <p:sp>
        <p:nvSpPr>
          <p:cNvPr id="128" name="Google Shape;128;p22"/>
          <p:cNvSpPr txBox="1">
            <a:spLocks noGrp="1"/>
          </p:cNvSpPr>
          <p:nvPr>
            <p:ph type="body" idx="1"/>
          </p:nvPr>
        </p:nvSpPr>
        <p:spPr>
          <a:xfrm>
            <a:off x="644351" y="611098"/>
            <a:ext cx="4683299" cy="6380011"/>
          </a:xfrm>
          <a:prstGeom prst="rect">
            <a:avLst/>
          </a:prstGeom>
        </p:spPr>
        <p:txBody>
          <a:bodyPr spcFirstLastPara="1" vert="horz" wrap="square" lIns="48600" tIns="24300" rIns="48600" bIns="24300" rtlCol="0" anchor="t" anchorCtr="0">
            <a:noAutofit/>
          </a:bodyPr>
          <a:lstStyle/>
          <a:p>
            <a:pPr marL="0" indent="0">
              <a:lnSpc>
                <a:spcPct val="100000"/>
              </a:lnSpc>
              <a:buNone/>
            </a:pPr>
            <a:r>
              <a:rPr lang="en-GB" sz="1050" b="1" dirty="0">
                <a:latin typeface="Arial" panose="020B0604020202020204" pitchFamily="34" charset="0"/>
                <a:cs typeface="Arial" panose="020B0604020202020204" pitchFamily="34" charset="0"/>
              </a:rPr>
              <a:t>Year 11 Curriculum</a:t>
            </a:r>
            <a:endParaRPr lang="en-GB" sz="1050" dirty="0">
              <a:latin typeface="Arial" panose="020B0604020202020204" pitchFamily="34" charset="0"/>
              <a:cs typeface="Arial" panose="020B0604020202020204" pitchFamily="34" charset="0"/>
            </a:endParaRPr>
          </a:p>
          <a:p>
            <a:pPr marL="0" indent="0">
              <a:lnSpc>
                <a:spcPct val="100000"/>
              </a:lnSpc>
              <a:buNone/>
            </a:pPr>
            <a:r>
              <a:rPr lang="en-GB" sz="1050" dirty="0">
                <a:latin typeface="Arial" panose="020B0604020202020204" pitchFamily="34" charset="0"/>
                <a:cs typeface="Arial" panose="020B0604020202020204" pitchFamily="34" charset="0"/>
              </a:rPr>
              <a:t>Unit 1 allows learners to explore the wide range of uses of hardware, application and specialist software in society. Learners will investigate how information technology is used in a range of contexts, including business and organisations, education and home use of information technology . </a:t>
            </a:r>
          </a:p>
          <a:p>
            <a:pPr marL="0" indent="0">
              <a:lnSpc>
                <a:spcPct val="100000"/>
              </a:lnSpc>
              <a:buNone/>
            </a:pPr>
            <a:r>
              <a:rPr lang="en-GB" sz="1050" dirty="0">
                <a:latin typeface="Arial" panose="020B0604020202020204" pitchFamily="34" charset="0"/>
                <a:cs typeface="Arial" panose="020B0604020202020204" pitchFamily="34" charset="0"/>
              </a:rPr>
              <a:t>Unit 2 introduces learners to a broad working knowledge of databases, spreadsheets, automated documents and images and enables learners to apply their knowledge and understanding to solve problems in vocational settings.</a:t>
            </a:r>
          </a:p>
          <a:p>
            <a:pPr marL="0" indent="0">
              <a:lnSpc>
                <a:spcPct val="100000"/>
              </a:lnSpc>
              <a:buNone/>
            </a:pPr>
            <a:r>
              <a:rPr lang="en-GB" sz="1050" dirty="0">
                <a:solidFill>
                  <a:srgbClr val="7030A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Curriculum KS4</a:t>
            </a:r>
            <a:r>
              <a:rPr lang="en-GB" sz="1050" dirty="0">
                <a:solidFill>
                  <a:srgbClr val="7030A0"/>
                </a:solidFill>
                <a:latin typeface="Arial" panose="020B0604020202020204" pitchFamily="34" charset="0"/>
                <a:cs typeface="Arial" panose="020B0604020202020204" pitchFamily="34" charset="0"/>
              </a:rPr>
              <a:t> </a:t>
            </a:r>
            <a:r>
              <a:rPr lang="en-GB" sz="1050" dirty="0">
                <a:latin typeface="Arial" panose="020B0604020202020204" pitchFamily="34" charset="0"/>
                <a:cs typeface="Arial" panose="020B0604020202020204" pitchFamily="34" charset="0"/>
              </a:rPr>
              <a:t>- click this link to see our curriculum map. </a:t>
            </a:r>
          </a:p>
          <a:p>
            <a:pPr marL="0" indent="0">
              <a:lnSpc>
                <a:spcPct val="100000"/>
              </a:lnSpc>
              <a:buNone/>
            </a:pPr>
            <a:endParaRPr lang="en-US" sz="400" b="1" dirty="0">
              <a:latin typeface="Arial" panose="020B0604020202020204" pitchFamily="34" charset="0"/>
              <a:cs typeface="Arial" panose="020B0604020202020204" pitchFamily="34" charset="0"/>
            </a:endParaRPr>
          </a:p>
          <a:p>
            <a:pPr marL="0" indent="0">
              <a:lnSpc>
                <a:spcPct val="100000"/>
              </a:lnSpc>
              <a:buNone/>
            </a:pPr>
            <a:r>
              <a:rPr lang="en-US" sz="1050" b="1" dirty="0">
                <a:latin typeface="Arial" panose="020B0604020202020204" pitchFamily="34" charset="0"/>
                <a:cs typeface="Arial" panose="020B0604020202020204" pitchFamily="34" charset="0"/>
              </a:rPr>
              <a:t>Exam Board and link</a:t>
            </a:r>
            <a:endParaRPr lang="en-GB" sz="1050" dirty="0">
              <a:latin typeface="Arial" panose="020B0604020202020204" pitchFamily="34" charset="0"/>
              <a:cs typeface="Arial" panose="020B0604020202020204" pitchFamily="34" charset="0"/>
            </a:endParaRPr>
          </a:p>
          <a:p>
            <a:pPr marL="0" indent="0">
              <a:lnSpc>
                <a:spcPct val="100000"/>
              </a:lnSpc>
              <a:buNone/>
            </a:pPr>
            <a:r>
              <a:rPr lang="en-GB" sz="1050" dirty="0">
                <a:latin typeface="Arial" panose="020B0604020202020204" pitchFamily="34" charset="0"/>
                <a:cs typeface="Arial" panose="020B0604020202020204" pitchFamily="34" charset="0"/>
                <a:hlinkClick r:id="rId4"/>
              </a:rPr>
              <a:t>Level 1/2 Vocational Award ICT (Technical Award)</a:t>
            </a:r>
            <a:r>
              <a:rPr lang="en-GB" sz="1050" dirty="0">
                <a:latin typeface="Arial" panose="020B0604020202020204" pitchFamily="34" charset="0"/>
                <a:cs typeface="Arial" panose="020B0604020202020204" pitchFamily="34" charset="0"/>
              </a:rPr>
              <a:t> - click this link to see the exam board Specification. </a:t>
            </a:r>
          </a:p>
          <a:p>
            <a:pPr marL="0" indent="0">
              <a:lnSpc>
                <a:spcPct val="100000"/>
              </a:lnSpc>
              <a:buNone/>
            </a:pPr>
            <a:endParaRPr lang="en-GB" sz="400" dirty="0">
              <a:latin typeface="Arial" panose="020B0604020202020204" pitchFamily="34" charset="0"/>
              <a:cs typeface="Arial" panose="020B0604020202020204" pitchFamily="34" charset="0"/>
            </a:endParaRPr>
          </a:p>
          <a:p>
            <a:pPr marL="0" indent="0">
              <a:lnSpc>
                <a:spcPct val="100000"/>
              </a:lnSpc>
              <a:buNone/>
            </a:pPr>
            <a:r>
              <a:rPr lang="en-GB" sz="1050" b="1" dirty="0">
                <a:latin typeface="Arial" panose="020B0604020202020204" pitchFamily="34" charset="0"/>
                <a:cs typeface="Arial" panose="020B0604020202020204" pitchFamily="34" charset="0"/>
              </a:rPr>
              <a:t>Formative Assessment</a:t>
            </a:r>
          </a:p>
          <a:p>
            <a:pPr marL="0" indent="0">
              <a:lnSpc>
                <a:spcPct val="100000"/>
              </a:lnSpc>
              <a:buNone/>
            </a:pPr>
            <a:r>
              <a:rPr lang="en-GB" sz="1050" dirty="0">
                <a:latin typeface="Arial" panose="020B0604020202020204" pitchFamily="34" charset="0"/>
                <a:cs typeface="Arial" panose="020B0604020202020204" pitchFamily="34" charset="0"/>
              </a:rPr>
              <a:t>Pupils are assessed using a combination of low stake quizzes, teacher-led practical activities, homework and pupil-led personal response activities for each project. Formative assessment also take place in ICT classrooms through the interactions between pupils and teachers in answering questions, working in pairs and through feedback tasks between pupils and teachers.</a:t>
            </a:r>
            <a:endParaRPr lang="en-GB" sz="1050" b="1" dirty="0">
              <a:latin typeface="Arial" panose="020B0604020202020204" pitchFamily="34" charset="0"/>
              <a:cs typeface="Arial" panose="020B0604020202020204" pitchFamily="34" charset="0"/>
            </a:endParaRPr>
          </a:p>
          <a:p>
            <a:pPr marL="0" indent="0">
              <a:lnSpc>
                <a:spcPct val="100000"/>
              </a:lnSpc>
              <a:buNone/>
            </a:pPr>
            <a:endParaRPr lang="en-GB" sz="400"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GB" sz="1050" b="1" dirty="0">
                <a:latin typeface="Arial" panose="020B0604020202020204" pitchFamily="34" charset="0"/>
                <a:cs typeface="Arial" panose="020B0604020202020204" pitchFamily="34" charset="0"/>
              </a:rPr>
              <a:t>Summative Assessment</a:t>
            </a:r>
            <a:endParaRPr sz="1050" b="1" dirty="0">
              <a:latin typeface="Arial" panose="020B0604020202020204" pitchFamily="34" charset="0"/>
              <a:cs typeface="Arial" panose="020B0604020202020204" pitchFamily="34" charset="0"/>
            </a:endParaRPr>
          </a:p>
          <a:p>
            <a:pPr marL="0" indent="0">
              <a:lnSpc>
                <a:spcPct val="100000"/>
              </a:lnSpc>
              <a:buNone/>
            </a:pPr>
            <a:r>
              <a:rPr lang="en-GB" sz="1050" dirty="0">
                <a:latin typeface="Arial" panose="020B0604020202020204" pitchFamily="34" charset="0"/>
                <a:cs typeface="Arial" panose="020B0604020202020204" pitchFamily="34" charset="0"/>
              </a:rPr>
              <a:t>The ICT assessment was out of 26 marks and used multiple choice, short answer and application style questions. Exam Topic - Computer Hardware</a:t>
            </a:r>
            <a:endParaRPr lang="en-US" sz="1050" dirty="0">
              <a:latin typeface="Arial" panose="020B0604020202020204" pitchFamily="34" charset="0"/>
              <a:cs typeface="Arial" panose="020B0604020202020204" pitchFamily="34" charset="0"/>
            </a:endParaRPr>
          </a:p>
          <a:p>
            <a:pPr marL="0" indent="0">
              <a:buClr>
                <a:srgbClr val="000000"/>
              </a:buClr>
              <a:buNone/>
            </a:pPr>
            <a:r>
              <a:rPr lang="en-GB" sz="1050" i="1" dirty="0">
                <a:latin typeface="Arial" panose="020B0604020202020204" pitchFamily="34" charset="0"/>
                <a:cs typeface="Arial" panose="020B0604020202020204" pitchFamily="34" charset="0"/>
              </a:rPr>
              <a:t>During Year 10 pupils submitted their Unit 2 controlled assessment. This grade and work has been sent to the exam board for moderation and will count towards 60% of their overall grade at the end of Year 11. </a:t>
            </a:r>
          </a:p>
          <a:p>
            <a:pPr marL="0" indent="0">
              <a:buNone/>
            </a:pPr>
            <a:endParaRPr lang="en-GB" sz="400" i="1"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GB" sz="1050" b="1" dirty="0">
                <a:latin typeface="Arial" panose="020B0604020202020204" pitchFamily="34" charset="0"/>
                <a:cs typeface="Arial" panose="020B0604020202020204" pitchFamily="34" charset="0"/>
              </a:rPr>
              <a:t>How can my child extend their learning?</a:t>
            </a:r>
          </a:p>
          <a:p>
            <a:pPr marL="0" indent="0">
              <a:lnSpc>
                <a:spcPct val="100000"/>
              </a:lnSpc>
              <a:buNone/>
            </a:pPr>
            <a:r>
              <a:rPr lang="en-GB" sz="1050" u="sng" dirty="0">
                <a:solidFill>
                  <a:srgbClr val="7030A0"/>
                </a:solidFill>
                <a:latin typeface="Arial" panose="020B0604020202020204" pitchFamily="34" charset="0"/>
                <a:cs typeface="Arial" panose="020B0604020202020204" pitchFamily="34" charset="0"/>
                <a:hlinkClick r:id="rId5"/>
              </a:rPr>
              <a:t>GCSE POD</a:t>
            </a:r>
            <a:endParaRPr lang="en-US" sz="1050" dirty="0">
              <a:solidFill>
                <a:srgbClr val="000000"/>
              </a:solidFill>
              <a:latin typeface="Arial" panose="020B0604020202020204" pitchFamily="34" charset="0"/>
              <a:cs typeface="Arial" panose="020B0604020202020204" pitchFamily="34" charset="0"/>
            </a:endParaRPr>
          </a:p>
          <a:p>
            <a:pPr marL="0" indent="0">
              <a:lnSpc>
                <a:spcPct val="100000"/>
              </a:lnSpc>
              <a:buNone/>
            </a:pPr>
            <a:r>
              <a:rPr lang="en-GB" sz="1050" u="sng" dirty="0">
                <a:solidFill>
                  <a:srgbClr val="7030A0"/>
                </a:solidFill>
                <a:latin typeface="Arial" panose="020B0604020202020204" pitchFamily="34" charset="0"/>
                <a:cs typeface="Arial" panose="020B0604020202020204" pitchFamily="34" charset="0"/>
                <a:hlinkClick r:id="rId6"/>
              </a:rPr>
              <a:t>BBC Bitesize</a:t>
            </a:r>
            <a:r>
              <a:rPr lang="en-GB" sz="1050" u="sng" dirty="0">
                <a:solidFill>
                  <a:srgbClr val="7030A0"/>
                </a:solidFill>
                <a:latin typeface="Arial" panose="020B0604020202020204" pitchFamily="34" charset="0"/>
                <a:cs typeface="Arial" panose="020B0604020202020204" pitchFamily="34" charset="0"/>
              </a:rPr>
              <a:t> </a:t>
            </a:r>
            <a:endParaRPr lang="en-GB" sz="1050" dirty="0">
              <a:solidFill>
                <a:srgbClr val="000000"/>
              </a:solidFill>
              <a:latin typeface="Arial" panose="020B0604020202020204" pitchFamily="34" charset="0"/>
              <a:cs typeface="Arial" panose="020B0604020202020204" pitchFamily="34" charset="0"/>
            </a:endParaRPr>
          </a:p>
          <a:p>
            <a:pPr marL="0" indent="0">
              <a:lnSpc>
                <a:spcPct val="100000"/>
              </a:lnSpc>
              <a:buNone/>
            </a:pPr>
            <a:r>
              <a:rPr lang="en-US" sz="1050" dirty="0">
                <a:latin typeface="Arial" panose="020B0604020202020204" pitchFamily="34" charset="0"/>
                <a:cs typeface="Arial" panose="020B0604020202020204" pitchFamily="34" charset="0"/>
              </a:rPr>
              <a:t>Level 1/2 Vocational Award ICT Unit 1 Course Companion </a:t>
            </a:r>
            <a:r>
              <a:rPr lang="en-US" sz="1050" i="1" dirty="0">
                <a:latin typeface="Arial" panose="020B0604020202020204" pitchFamily="34" charset="0"/>
                <a:cs typeface="Arial" panose="020B0604020202020204" pitchFamily="34" charset="0"/>
              </a:rPr>
              <a:t>– Textbook available to hire from school.</a:t>
            </a:r>
            <a:endParaRPr lang="en-GB" sz="105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21973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1"/>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Music</a:t>
            </a:r>
            <a:endParaRPr/>
          </a:p>
        </p:txBody>
      </p:sp>
      <p:sp>
        <p:nvSpPr>
          <p:cNvPr id="122" name="Google Shape;122;p21"/>
          <p:cNvSpPr txBox="1">
            <a:spLocks noGrp="1"/>
          </p:cNvSpPr>
          <p:nvPr>
            <p:ph type="body" idx="1"/>
          </p:nvPr>
        </p:nvSpPr>
        <p:spPr>
          <a:prstGeom prst="rect">
            <a:avLst/>
          </a:prstGeom>
        </p:spPr>
        <p:txBody>
          <a:bodyPr spcFirstLastPara="1" wrap="square" lIns="48600" tIns="24300" rIns="48600" bIns="24300" anchor="t" anchorCtr="0">
            <a:normAutofit lnSpcReduction="10000"/>
          </a:bodyPr>
          <a:lstStyle/>
          <a:p>
            <a:pPr marL="0" indent="0">
              <a:lnSpc>
                <a:spcPct val="100000"/>
              </a:lnSpc>
              <a:buNone/>
            </a:pPr>
            <a:r>
              <a:rPr lang="en-GB" sz="1200" b="1" dirty="0">
                <a:latin typeface="+mj-lt"/>
              </a:rPr>
              <a:t>Year 11 Curriculum</a:t>
            </a:r>
            <a:endParaRPr lang="en-US" sz="1200" dirty="0">
              <a:latin typeface="+mj-lt"/>
              <a:cs typeface="Arial" panose="020B0604020202020204"/>
            </a:endParaRPr>
          </a:p>
          <a:p>
            <a:pPr marL="0" indent="0">
              <a:lnSpc>
                <a:spcPct val="100000"/>
              </a:lnSpc>
              <a:buNone/>
            </a:pPr>
            <a:r>
              <a:rPr lang="en-GB" sz="1200" dirty="0">
                <a:solidFill>
                  <a:srgbClr val="7030A0"/>
                </a:solidFill>
                <a:latin typeface="+mj-lt"/>
                <a:hlinkClick r:id="rId3"/>
              </a:rPr>
              <a:t>Music Curriculum  KS4</a:t>
            </a:r>
            <a:r>
              <a:rPr lang="en-GB" sz="1200" dirty="0">
                <a:solidFill>
                  <a:srgbClr val="7030A0"/>
                </a:solidFill>
                <a:latin typeface="+mj-lt"/>
              </a:rPr>
              <a:t> - </a:t>
            </a:r>
            <a:r>
              <a:rPr lang="en-GB" sz="1200" dirty="0">
                <a:latin typeface="+mj-lt"/>
              </a:rPr>
              <a:t>click this link to see our curriculum map. </a:t>
            </a:r>
            <a:endParaRPr lang="en-GB" sz="1200" dirty="0">
              <a:latin typeface="+mj-lt"/>
              <a:cs typeface="Arial"/>
            </a:endParaRPr>
          </a:p>
          <a:p>
            <a:pPr marL="0" indent="0">
              <a:lnSpc>
                <a:spcPct val="100000"/>
              </a:lnSpc>
              <a:buNone/>
            </a:pPr>
            <a:endParaRPr lang="en-US" sz="1200" b="1" dirty="0">
              <a:latin typeface="+mj-lt"/>
              <a:cs typeface="Arial"/>
            </a:endParaRPr>
          </a:p>
          <a:p>
            <a:pPr marL="0" indent="0">
              <a:lnSpc>
                <a:spcPct val="100000"/>
              </a:lnSpc>
              <a:buNone/>
            </a:pPr>
            <a:r>
              <a:rPr lang="en-US" sz="1200" b="1" dirty="0">
                <a:latin typeface="+mj-lt"/>
                <a:cs typeface="Arial"/>
              </a:rPr>
              <a:t>Exam Board and link</a:t>
            </a:r>
            <a:endParaRPr lang="en-GB" sz="1200" dirty="0">
              <a:latin typeface="+mj-lt"/>
              <a:cs typeface="Arial"/>
            </a:endParaRPr>
          </a:p>
          <a:p>
            <a:pPr marL="0" indent="0">
              <a:lnSpc>
                <a:spcPct val="100000"/>
              </a:lnSpc>
              <a:buNone/>
            </a:pPr>
            <a:r>
              <a:rPr lang="en-GB" sz="1200" dirty="0">
                <a:latin typeface="Arial"/>
                <a:ea typeface="+mn-lt"/>
                <a:cs typeface="+mn-lt"/>
                <a:hlinkClick r:id="rId4"/>
              </a:rPr>
              <a:t>BTEC Tech Award Level 1/2 in Music Practice</a:t>
            </a:r>
            <a:r>
              <a:rPr lang="en-GB" sz="1000" dirty="0">
                <a:ea typeface="+mn-lt"/>
                <a:cs typeface="+mn-lt"/>
              </a:rPr>
              <a:t> </a:t>
            </a:r>
            <a:r>
              <a:rPr lang="en-GB" sz="1000" dirty="0">
                <a:latin typeface="+mj-lt"/>
                <a:cs typeface="Arial"/>
              </a:rPr>
              <a:t>- click this link to see the exam board Specification. </a:t>
            </a:r>
            <a:endParaRPr lang="en-US" sz="1200" dirty="0">
              <a:cs typeface="Times New Roman"/>
            </a:endParaRPr>
          </a:p>
          <a:p>
            <a:pPr marL="0" indent="0">
              <a:lnSpc>
                <a:spcPct val="100000"/>
              </a:lnSpc>
              <a:buNone/>
            </a:pPr>
            <a:endParaRPr lang="en-GB" sz="1200" dirty="0">
              <a:latin typeface="+mj-lt"/>
            </a:endParaRPr>
          </a:p>
          <a:p>
            <a:pPr marL="0" indent="0">
              <a:lnSpc>
                <a:spcPct val="100000"/>
              </a:lnSpc>
              <a:buNone/>
            </a:pPr>
            <a:r>
              <a:rPr lang="en-GB" sz="1200" b="1" dirty="0">
                <a:latin typeface="+mj-lt"/>
              </a:rPr>
              <a:t>Formative Assessment</a:t>
            </a:r>
            <a:endParaRPr lang="en-US" sz="1200" dirty="0">
              <a:latin typeface="+mj-lt"/>
            </a:endParaRPr>
          </a:p>
          <a:p>
            <a:pPr marL="0" indent="0">
              <a:lnSpc>
                <a:spcPct val="100000"/>
              </a:lnSpc>
              <a:spcBef>
                <a:spcPts val="0"/>
              </a:spcBef>
              <a:buNone/>
            </a:pPr>
            <a:r>
              <a:rPr lang="en-GB" sz="1100" dirty="0">
                <a:latin typeface="+mj-lt"/>
              </a:rPr>
              <a:t>A variety of formative assessments are used throughout the year including teacher, self and peer assessment. Assessment is used in Music to assist pupils in improving their outcomes and in knowing where their individual strengths lie. Work is assessed and monitored throughout the year using a variety of activities: call and response, closed and open questioning, verbal feedback, recall quizzes and performances. Verbal feedback (individual and group) is given regularly to allow pupils to improve their progress. Pupils are encouraged to perform regularly both formally and informally.</a:t>
            </a:r>
            <a:endParaRPr lang="en-US" sz="1100" dirty="0">
              <a:latin typeface="+mj-lt"/>
            </a:endParaRPr>
          </a:p>
          <a:p>
            <a:pPr marL="0" indent="0">
              <a:lnSpc>
                <a:spcPct val="100000"/>
              </a:lnSpc>
              <a:buNone/>
            </a:pPr>
            <a:endParaRPr lang="en-US" sz="1200" dirty="0">
              <a:latin typeface="+mj-lt"/>
            </a:endParaRPr>
          </a:p>
          <a:p>
            <a:pPr marL="0" indent="0">
              <a:lnSpc>
                <a:spcPct val="100000"/>
              </a:lnSpc>
              <a:buNone/>
            </a:pPr>
            <a:r>
              <a:rPr lang="en-GB" sz="1200" b="1" dirty="0">
                <a:latin typeface="+mj-lt"/>
              </a:rPr>
              <a:t>Summative Assessment</a:t>
            </a:r>
            <a:endParaRPr lang="en-US" sz="1200" dirty="0">
              <a:latin typeface="+mj-lt"/>
            </a:endParaRPr>
          </a:p>
          <a:p>
            <a:pPr marL="0" indent="0">
              <a:lnSpc>
                <a:spcPct val="100000"/>
              </a:lnSpc>
              <a:spcBef>
                <a:spcPts val="0"/>
              </a:spcBef>
              <a:buNone/>
            </a:pPr>
            <a:r>
              <a:rPr lang="en-GB" sz="1100" dirty="0">
                <a:latin typeface="+mj-lt"/>
              </a:rPr>
              <a:t>During Year 10 pupils submitted their component 1 &amp; 2 controlled assessments. This work was moderated and is 60% of their overall grade at the end of Year 11. During Year 11 pupils will submit their component 3 </a:t>
            </a:r>
            <a:r>
              <a:rPr lang="en-GB" sz="1100">
                <a:latin typeface="+mj-lt"/>
              </a:rPr>
              <a:t>controlled assessment. </a:t>
            </a:r>
            <a:r>
              <a:rPr lang="en-GB" sz="1100" dirty="0">
                <a:latin typeface="+mj-lt"/>
              </a:rPr>
              <a:t>This will cover the remaining 40% of their overall grade at the end of Year 11. </a:t>
            </a:r>
          </a:p>
          <a:p>
            <a:pPr marL="0" indent="0">
              <a:lnSpc>
                <a:spcPct val="100000"/>
              </a:lnSpc>
              <a:spcBef>
                <a:spcPts val="0"/>
              </a:spcBef>
              <a:buNone/>
            </a:pPr>
            <a:endParaRPr lang="en-GB" sz="1100" dirty="0"/>
          </a:p>
          <a:p>
            <a:pPr marL="0" indent="0">
              <a:lnSpc>
                <a:spcPct val="100000"/>
              </a:lnSpc>
              <a:buNone/>
            </a:pPr>
            <a:endParaRPr lang="en-GB" sz="1200" dirty="0">
              <a:latin typeface="+mj-lt"/>
            </a:endParaRPr>
          </a:p>
          <a:p>
            <a:pPr marL="0" lvl="0" indent="0" algn="l">
              <a:lnSpc>
                <a:spcPct val="100000"/>
              </a:lnSpc>
              <a:spcBef>
                <a:spcPts val="500"/>
              </a:spcBef>
              <a:spcAft>
                <a:spcPts val="0"/>
              </a:spcAft>
              <a:buNone/>
            </a:pPr>
            <a:r>
              <a:rPr lang="en-GB" sz="1200" b="1" dirty="0">
                <a:latin typeface="+mj-lt"/>
              </a:rPr>
              <a:t>How can my child extend their learning?</a:t>
            </a:r>
            <a:endParaRPr lang="en-US" sz="1200" dirty="0">
              <a:latin typeface="+mj-lt"/>
              <a:cs typeface="Arial"/>
            </a:endParaRPr>
          </a:p>
          <a:p>
            <a:pPr marL="0" indent="0">
              <a:lnSpc>
                <a:spcPct val="100000"/>
              </a:lnSpc>
              <a:buNone/>
            </a:pPr>
            <a:r>
              <a:rPr lang="en-GB" sz="1200" u="sng" dirty="0">
                <a:solidFill>
                  <a:srgbClr val="7030A0"/>
                </a:solidFill>
                <a:latin typeface="+mj-lt"/>
                <a:hlinkClick r:id="rId5">
                  <a:extLst>
                    <a:ext uri="{A12FA001-AC4F-418D-AE19-62706E023703}">
                      <ahyp:hlinkClr xmlns:ahyp="http://schemas.microsoft.com/office/drawing/2018/hyperlinkcolor" val="tx"/>
                    </a:ext>
                  </a:extLst>
                </a:hlinkClick>
              </a:rPr>
              <a:t>Music Theory Exercises</a:t>
            </a:r>
            <a:endParaRPr lang="en-US" sz="1200" dirty="0">
              <a:solidFill>
                <a:srgbClr val="7030A0"/>
              </a:solidFill>
              <a:latin typeface="+mj-lt"/>
              <a:hlinkClick r:id="rId5">
                <a:extLst>
                  <a:ext uri="{A12FA001-AC4F-418D-AE19-62706E023703}">
                    <ahyp:hlinkClr xmlns:ahyp="http://schemas.microsoft.com/office/drawing/2018/hyperlinkcolor" val="tx"/>
                  </a:ext>
                </a:extLst>
              </a:hlinkClick>
            </a:endParaRPr>
          </a:p>
          <a:p>
            <a:pPr marL="0" indent="0">
              <a:lnSpc>
                <a:spcPct val="100000"/>
              </a:lnSpc>
              <a:buNone/>
            </a:pPr>
            <a:r>
              <a:rPr lang="en-GB" sz="1200" u="sng" dirty="0">
                <a:solidFill>
                  <a:srgbClr val="7030A0"/>
                </a:solidFill>
                <a:latin typeface="+mj-lt"/>
                <a:hlinkClick r:id="rId6">
                  <a:extLst>
                    <a:ext uri="{A12FA001-AC4F-418D-AE19-62706E023703}">
                      <ahyp:hlinkClr xmlns:ahyp="http://schemas.microsoft.com/office/drawing/2018/hyperlinkcolor" val="tx"/>
                    </a:ext>
                  </a:extLst>
                </a:hlinkClick>
              </a:rPr>
              <a:t>BBC Bitesize Music</a:t>
            </a:r>
            <a:endParaRPr lang="en-US" sz="1200" dirty="0">
              <a:solidFill>
                <a:srgbClr val="7030A0"/>
              </a:solidFill>
              <a:latin typeface="+mj-lt"/>
            </a:endParaRPr>
          </a:p>
          <a:p>
            <a:pPr marL="0" lvl="0" indent="0" algn="l">
              <a:lnSpc>
                <a:spcPct val="100000"/>
              </a:lnSpc>
              <a:spcBef>
                <a:spcPts val="500"/>
              </a:spcBef>
              <a:spcAft>
                <a:spcPts val="0"/>
              </a:spcAft>
              <a:buNone/>
            </a:pPr>
            <a:r>
              <a:rPr lang="en-GB" sz="1200" u="sng" dirty="0">
                <a:solidFill>
                  <a:srgbClr val="7030A0"/>
                </a:solidFill>
                <a:latin typeface="Arial"/>
                <a:cs typeface="Arial"/>
                <a:hlinkClick r:id="rId7"/>
              </a:rPr>
              <a:t>musicca.com</a:t>
            </a:r>
            <a:endParaRPr lang="en-GB" dirty="0"/>
          </a:p>
          <a:p>
            <a:pPr marL="0" lvl="0" indent="0" algn="l" rtl="0">
              <a:lnSpc>
                <a:spcPct val="100000"/>
              </a:lnSpc>
              <a:spcBef>
                <a:spcPts val="500"/>
              </a:spcBef>
              <a:spcAft>
                <a:spcPts val="0"/>
              </a:spcAft>
              <a:buNone/>
            </a:pPr>
            <a:endParaRPr lang="en-GB" dirty="0">
              <a:cs typeface="Times New Roman" panose="02020603050405020304"/>
            </a:endParaRPr>
          </a:p>
          <a:p>
            <a:pPr marL="0" indent="0">
              <a:lnSpc>
                <a:spcPct val="100000"/>
              </a:lnSpc>
              <a:buNone/>
            </a:pPr>
            <a:endParaRPr lang="en-US" dirty="0">
              <a:cs typeface="Times New Roman" panose="02020603050405020304"/>
            </a:endParaRPr>
          </a:p>
        </p:txBody>
      </p:sp>
    </p:spTree>
    <p:extLst>
      <p:ext uri="{BB962C8B-B14F-4D97-AF65-F5344CB8AC3E}">
        <p14:creationId xmlns:p14="http://schemas.microsoft.com/office/powerpoint/2010/main" val="185529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2" name="Google Shape;42;p9"/>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Introduction</a:t>
            </a:r>
            <a:endParaRPr dirty="0"/>
          </a:p>
        </p:txBody>
      </p:sp>
      <p:sp>
        <p:nvSpPr>
          <p:cNvPr id="41" name="Google Shape;41;p9"/>
          <p:cNvSpPr txBox="1">
            <a:spLocks noGrp="1"/>
          </p:cNvSpPr>
          <p:nvPr>
            <p:ph type="body" idx="1"/>
          </p:nvPr>
        </p:nvSpPr>
        <p:spPr>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dirty="0">
                <a:latin typeface="+mj-lt"/>
              </a:rPr>
              <a:t>This booklet is a guide for parents so they can support their child’s learning.</a:t>
            </a:r>
            <a:endParaRPr sz="1200" dirty="0">
              <a:latin typeface="+mj-lt"/>
            </a:endParaRPr>
          </a:p>
          <a:p>
            <a:pPr marL="0" lvl="0" indent="0" algn="l" rtl="0">
              <a:lnSpc>
                <a:spcPct val="100000"/>
              </a:lnSpc>
              <a:spcBef>
                <a:spcPts val="500"/>
              </a:spcBef>
              <a:spcAft>
                <a:spcPts val="0"/>
              </a:spcAft>
              <a:buNone/>
            </a:pPr>
            <a:endParaRPr dirty="0">
              <a:latin typeface="+mj-lt"/>
            </a:endParaRPr>
          </a:p>
          <a:p>
            <a:pPr marL="0" indent="0">
              <a:lnSpc>
                <a:spcPct val="100000"/>
              </a:lnSpc>
              <a:buNone/>
            </a:pPr>
            <a:r>
              <a:rPr lang="en-GB" sz="1200" dirty="0">
                <a:latin typeface="+mj-lt"/>
              </a:rPr>
              <a:t>This guide is to accompany your child’s report and shows a snapshot of progress to date. We anticipate that parents will help their child work on the areas for development. In this booklet, teachers have included links to websites and other supporting documents to help you to support your child in improving their work and getting prepared for the GCSE examinations.</a:t>
            </a:r>
            <a:endParaRPr sz="1200" dirty="0">
              <a:latin typeface="+mj-lt"/>
            </a:endParaRPr>
          </a:p>
          <a:p>
            <a:pPr marL="0" lvl="0" indent="0" algn="l" rtl="0">
              <a:lnSpc>
                <a:spcPct val="100000"/>
              </a:lnSpc>
              <a:spcBef>
                <a:spcPts val="500"/>
              </a:spcBef>
              <a:spcAft>
                <a:spcPts val="0"/>
              </a:spcAft>
              <a:buNone/>
            </a:pPr>
            <a:endParaRPr dirty="0">
              <a:latin typeface="+mj-lt"/>
            </a:endParaRPr>
          </a:p>
          <a:p>
            <a:pPr marL="0" lvl="0" indent="0" algn="l" rtl="0">
              <a:lnSpc>
                <a:spcPct val="100000"/>
              </a:lnSpc>
              <a:spcBef>
                <a:spcPts val="500"/>
              </a:spcBef>
              <a:spcAft>
                <a:spcPts val="0"/>
              </a:spcAft>
              <a:buNone/>
            </a:pPr>
            <a:r>
              <a:rPr lang="en-GB" sz="1200" b="1" dirty="0">
                <a:latin typeface="+mj-lt"/>
              </a:rPr>
              <a:t>The importance of assessment</a:t>
            </a:r>
            <a:endParaRPr sz="1200" b="1" dirty="0">
              <a:latin typeface="+mj-lt"/>
            </a:endParaRPr>
          </a:p>
          <a:p>
            <a:pPr marL="0" lvl="0" indent="0" algn="l" rtl="0">
              <a:lnSpc>
                <a:spcPct val="100000"/>
              </a:lnSpc>
              <a:spcBef>
                <a:spcPts val="500"/>
              </a:spcBef>
              <a:spcAft>
                <a:spcPts val="0"/>
              </a:spcAft>
              <a:buNone/>
            </a:pPr>
            <a:r>
              <a:rPr lang="en-GB" sz="1200" dirty="0">
                <a:latin typeface="+mj-lt"/>
              </a:rPr>
              <a:t>Valid and reliable assessment will inform teachers about how well pupils in their class have learnt a particular topic and whether any adaptations will be needed to their planning or curriculum design.</a:t>
            </a:r>
            <a:endParaRPr sz="1200" dirty="0">
              <a:latin typeface="+mj-lt"/>
            </a:endParaRPr>
          </a:p>
          <a:p>
            <a:pPr marL="0" indent="0">
              <a:lnSpc>
                <a:spcPct val="100000"/>
              </a:lnSpc>
              <a:buNone/>
            </a:pPr>
            <a:r>
              <a:rPr lang="en-GB" sz="1200" dirty="0">
                <a:latin typeface="+mj-lt"/>
              </a:rPr>
              <a:t>Well-designed assessment should allow pupils to show how well they have learnt the knowledge taught. Pupils need to have learnt curriculum content sufficiently well in order to make progress. This is vital in preparing for the GCSE examinations. Grades in this report give a good indication of current progress. </a:t>
            </a:r>
            <a:r>
              <a:rPr lang="en-GB" sz="1200" b="1" u="sng" dirty="0">
                <a:latin typeface="+mj-lt"/>
              </a:rPr>
              <a:t>The grades are not predictions but where teachers have assessed pupils to be right now. </a:t>
            </a:r>
            <a:endParaRPr sz="1200" dirty="0">
              <a:latin typeface="+mj-lt"/>
            </a:endParaRPr>
          </a:p>
          <a:p>
            <a:pPr marL="0" lvl="0" indent="0" algn="l" rtl="0">
              <a:lnSpc>
                <a:spcPct val="100000"/>
              </a:lnSpc>
              <a:spcBef>
                <a:spcPts val="500"/>
              </a:spcBef>
              <a:spcAft>
                <a:spcPts val="0"/>
              </a:spcAft>
              <a:buNone/>
            </a:pPr>
            <a:endParaRPr dirty="0">
              <a:latin typeface="+mj-lt"/>
            </a:endParaRPr>
          </a:p>
          <a:p>
            <a:pPr marL="0" lvl="0" indent="0" algn="l" rtl="0">
              <a:lnSpc>
                <a:spcPct val="100000"/>
              </a:lnSpc>
              <a:spcBef>
                <a:spcPts val="500"/>
              </a:spcBef>
              <a:spcAft>
                <a:spcPts val="0"/>
              </a:spcAft>
              <a:buNone/>
            </a:pPr>
            <a:r>
              <a:rPr lang="en-GB" sz="1200" b="1" dirty="0">
                <a:latin typeface="+mj-lt"/>
              </a:rPr>
              <a:t>What happens as a result of the assessment?</a:t>
            </a:r>
            <a:endParaRPr sz="1200" b="1" dirty="0">
              <a:latin typeface="+mj-lt"/>
            </a:endParaRPr>
          </a:p>
          <a:p>
            <a:pPr marL="0" indent="0">
              <a:lnSpc>
                <a:spcPct val="100000"/>
              </a:lnSpc>
              <a:buSzPts val="1100"/>
              <a:buNone/>
            </a:pPr>
            <a:r>
              <a:rPr lang="en-GB" sz="1200" dirty="0">
                <a:latin typeface="+mj-lt"/>
              </a:rPr>
              <a:t>Assessment data will inform teachers and pupils about strengths in their understanding and gaps in their knowledge. This can be seen in teacher feedback and pupil response in pupil books and assessments. This will allow both teacher and pupil to focus on areas for improvement. </a:t>
            </a:r>
            <a:endParaRPr dirty="0">
              <a:latin typeface="+mj-lt"/>
            </a:endParaRPr>
          </a:p>
          <a:p>
            <a:pPr marL="0" lvl="0" indent="0" algn="l" rtl="0">
              <a:lnSpc>
                <a:spcPct val="100000"/>
              </a:lnSpc>
              <a:spcBef>
                <a:spcPts val="500"/>
              </a:spcBef>
              <a:spcAft>
                <a:spcPts val="0"/>
              </a:spcAft>
              <a:buClr>
                <a:schemeClr val="dk1"/>
              </a:buClr>
              <a:buSzPts val="1100"/>
              <a:buFont typeface="Arial"/>
              <a:buNone/>
            </a:pPr>
            <a:endParaRPr dirty="0"/>
          </a:p>
        </p:txBody>
      </p:sp>
    </p:spTree>
    <p:extLst>
      <p:ext uri="{BB962C8B-B14F-4D97-AF65-F5344CB8AC3E}">
        <p14:creationId xmlns:p14="http://schemas.microsoft.com/office/powerpoint/2010/main" val="3645086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Spanish</a:t>
            </a:r>
            <a:endParaRPr/>
          </a:p>
        </p:txBody>
      </p:sp>
      <p:sp>
        <p:nvSpPr>
          <p:cNvPr id="146" name="Google Shape;146;p25"/>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11 Curriculum</a:t>
            </a:r>
            <a:endParaRPr sz="1200" dirty="0">
              <a:latin typeface="+mj-lt"/>
            </a:endParaRPr>
          </a:p>
          <a:p>
            <a:pPr marL="0" indent="0">
              <a:lnSpc>
                <a:spcPct val="100000"/>
              </a:lnSpc>
              <a:buNone/>
            </a:pPr>
            <a:r>
              <a:rPr lang="en-GB" sz="1200" u="sng" dirty="0">
                <a:solidFill>
                  <a:srgbClr val="7030A0"/>
                </a:solidFill>
                <a:latin typeface="+mj-lt"/>
                <a:hlinkClick r:id="rId3">
                  <a:extLst>
                    <a:ext uri="{A12FA001-AC4F-418D-AE19-62706E023703}">
                      <ahyp:hlinkClr xmlns:ahyp="http://schemas.microsoft.com/office/drawing/2018/hyperlinkcolor" val="tx"/>
                    </a:ext>
                  </a:extLst>
                </a:hlinkClick>
              </a:rPr>
              <a:t>Spanish Curriculum KS4</a:t>
            </a:r>
            <a:r>
              <a:rPr lang="en-GB" sz="1200" u="sng"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endParaRPr>
          </a:p>
          <a:p>
            <a:pPr marL="0" indent="0">
              <a:lnSpc>
                <a:spcPct val="100000"/>
              </a:lnSpc>
              <a:buNone/>
            </a:pPr>
            <a:r>
              <a:rPr lang="en-US" sz="1200" b="1" dirty="0">
                <a:latin typeface="+mj-lt"/>
              </a:rPr>
              <a:t>Exam Board and link AQA Spanish GCSE</a:t>
            </a:r>
            <a:endParaRPr lang="en-GB" sz="1200" dirty="0">
              <a:latin typeface="+mj-lt"/>
              <a:cs typeface="Arial"/>
            </a:endParaRP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200" dirty="0">
                <a:latin typeface="+mj-lt"/>
                <a:cs typeface="Arial"/>
              </a:rPr>
              <a:t>Pupils are assessed using a combination of verbal questioning, low stakes testing, whiteboard work and self-assessment and through regular homework tasks. Each half term pupils complete GCSE past papers in Listening and Reading</a:t>
            </a:r>
            <a:endParaRPr lang="en-GB" dirty="0"/>
          </a:p>
          <a:p>
            <a:pPr marL="0" indent="0">
              <a:lnSpc>
                <a:spcPct val="100000"/>
              </a:lnSpc>
              <a:buNone/>
            </a:pPr>
            <a:endParaRPr lang="en-GB" sz="1200" b="1" dirty="0">
              <a:latin typeface="+mj-lt"/>
              <a:cs typeface="Arial"/>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lvl="0" indent="0">
              <a:lnSpc>
                <a:spcPct val="100000"/>
              </a:lnSpc>
              <a:buClr>
                <a:prstClr val="black"/>
              </a:buClr>
              <a:buNone/>
            </a:pPr>
            <a:r>
              <a:rPr lang="en-GB" sz="1200" dirty="0">
                <a:solidFill>
                  <a:srgbClr val="000000"/>
                </a:solidFill>
                <a:latin typeface="Arial" panose="020B0604020202020204"/>
                <a:cs typeface="Arial"/>
              </a:rPr>
              <a:t>Pupils had the opportunity to do their first full mock speaking assessment in which they performed a role play, described and answered questions on a photo card and took part in a general conversation with their class teacher.   </a:t>
            </a:r>
          </a:p>
          <a:p>
            <a:pPr marL="0" lvl="0" indent="0" algn="l">
              <a:lnSpc>
                <a:spcPct val="100000"/>
              </a:lnSpc>
              <a:spcBef>
                <a:spcPts val="500"/>
              </a:spcBef>
              <a:spcAft>
                <a:spcPts val="0"/>
              </a:spcAft>
              <a:buNone/>
            </a:pPr>
            <a:endParaRPr lang="en-GB" sz="1200" dirty="0">
              <a:latin typeface="+mj-lt"/>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dirty="0">
              <a:latin typeface="+mj-lt"/>
            </a:endParaRPr>
          </a:p>
          <a:p>
            <a:pPr marL="0" indent="0">
              <a:lnSpc>
                <a:spcPct val="100000"/>
              </a:lnSpc>
              <a:buNone/>
            </a:pPr>
            <a:r>
              <a:rPr lang="en-GB" sz="1200" b="1" dirty="0">
                <a:solidFill>
                  <a:srgbClr val="000000"/>
                </a:solidFill>
                <a:latin typeface="+mj-lt"/>
                <a:cs typeface="Arial"/>
                <a:hlinkClick r:id="rId4"/>
              </a:rPr>
              <a:t>www.languagesonline.org.uk</a:t>
            </a:r>
            <a:endParaRPr lang="en-GB" sz="1200"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hlinkClick r:id="rId5"/>
              </a:rPr>
              <a:t>www.kerboodle.com</a:t>
            </a:r>
            <a:endParaRPr lang="en-GB" sz="1200"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hlinkClick r:id="rId6"/>
              </a:rPr>
              <a:t>www.language-gym.com</a:t>
            </a:r>
            <a:endParaRPr lang="en-GB" sz="1200" dirty="0">
              <a:solidFill>
                <a:srgbClr val="000000"/>
              </a:solidFill>
              <a:latin typeface="+mj-lt"/>
              <a:cs typeface="Arial"/>
            </a:endParaRPr>
          </a:p>
          <a:p>
            <a:pPr marL="0" lvl="0" indent="0" algn="l">
              <a:lnSpc>
                <a:spcPct val="100000"/>
              </a:lnSpc>
              <a:spcBef>
                <a:spcPts val="500"/>
              </a:spcBef>
              <a:spcAft>
                <a:spcPts val="0"/>
              </a:spcAft>
              <a:buNone/>
            </a:pPr>
            <a:r>
              <a:rPr lang="en-GB" sz="1200" b="1" dirty="0">
                <a:solidFill>
                  <a:srgbClr val="000000"/>
                </a:solidFill>
                <a:latin typeface="+mj-lt"/>
                <a:cs typeface="Arial"/>
                <a:hlinkClick r:id="rId7"/>
              </a:rPr>
              <a:t>www.pearsonactivelearn.com</a:t>
            </a:r>
            <a:endParaRPr lang="en-GB" dirty="0"/>
          </a:p>
          <a:p>
            <a:pPr marL="0" lvl="0" indent="0" algn="l" rtl="0">
              <a:lnSpc>
                <a:spcPct val="100000"/>
              </a:lnSpc>
              <a:spcBef>
                <a:spcPts val="500"/>
              </a:spcBef>
              <a:spcAft>
                <a:spcPts val="0"/>
              </a:spcAft>
              <a:buNone/>
            </a:pPr>
            <a:endParaRPr dirty="0"/>
          </a:p>
          <a:p>
            <a:pPr marL="0" lvl="0" indent="0" algn="l" rtl="0">
              <a:lnSpc>
                <a:spcPct val="100000"/>
              </a:lnSpc>
              <a:spcBef>
                <a:spcPts val="500"/>
              </a:spcBef>
              <a:spcAft>
                <a:spcPts val="0"/>
              </a:spcAft>
              <a:buNone/>
            </a:pPr>
            <a:endParaRPr dirty="0"/>
          </a:p>
        </p:txBody>
      </p:sp>
    </p:spTree>
    <p:extLst>
      <p:ext uri="{BB962C8B-B14F-4D97-AF65-F5344CB8AC3E}">
        <p14:creationId xmlns:p14="http://schemas.microsoft.com/office/powerpoint/2010/main" val="1913182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graphicFrame>
        <p:nvGraphicFramePr>
          <p:cNvPr id="6" name="Google Shape;152;p26">
            <a:extLst>
              <a:ext uri="{FF2B5EF4-FFF2-40B4-BE49-F238E27FC236}">
                <a16:creationId xmlns:a16="http://schemas.microsoft.com/office/drawing/2014/main" id="{018A18EA-186F-8255-8054-C59166144477}"/>
              </a:ext>
            </a:extLst>
          </p:cNvPr>
          <p:cNvGraphicFramePr/>
          <p:nvPr/>
        </p:nvGraphicFramePr>
        <p:xfrm>
          <a:off x="702111" y="276225"/>
          <a:ext cx="4503125" cy="6492200"/>
        </p:xfrm>
        <a:graphic>
          <a:graphicData uri="http://schemas.openxmlformats.org/drawingml/2006/table">
            <a:tbl>
              <a:tblPr>
                <a:noFill/>
                <a:tableStyleId>{369268C6-5E0E-40FA-9755-421D21E1440E}</a:tableStyleId>
              </a:tblPr>
              <a:tblGrid>
                <a:gridCol w="4503125">
                  <a:extLst>
                    <a:ext uri="{9D8B030D-6E8A-4147-A177-3AD203B41FA5}">
                      <a16:colId xmlns:a16="http://schemas.microsoft.com/office/drawing/2014/main" val="20000"/>
                    </a:ext>
                  </a:extLst>
                </a:gridCol>
              </a:tblGrid>
              <a:tr h="396200">
                <a:tc>
                  <a:txBody>
                    <a:bodyPr/>
                    <a:lstStyle/>
                    <a:p>
                      <a:pPr marL="0" lvl="0" indent="0" algn="l" rtl="0">
                        <a:spcBef>
                          <a:spcPts val="0"/>
                        </a:spcBef>
                        <a:spcAft>
                          <a:spcPts val="0"/>
                        </a:spcAft>
                        <a:buNone/>
                      </a:pPr>
                      <a:r>
                        <a:rPr lang="en-GB" b="1"/>
                        <a:t>Notes</a:t>
                      </a:r>
                      <a:endParaRPr b="1"/>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9"/>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0"/>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1"/>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2"/>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3"/>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4"/>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5"/>
                  </a:ext>
                </a:extLst>
              </a:tr>
              <a:tr h="381000">
                <a:tc>
                  <a:txBody>
                    <a:bodyPr/>
                    <a:lstStyle/>
                    <a:p>
                      <a:pPr marL="0" lvl="0" indent="0" algn="l" rtl="0">
                        <a:spcBef>
                          <a:spcPts val="0"/>
                        </a:spcBef>
                        <a:spcAft>
                          <a:spcPts val="0"/>
                        </a:spcAft>
                        <a:buNone/>
                      </a:pPr>
                      <a:endParaRPr dirty="0"/>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415159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4BB493B9-482B-1C4E-116B-DD29844E4F7B}"/>
            </a:ext>
          </a:extLst>
        </p:cNvPr>
        <p:cNvGrpSpPr/>
        <p:nvPr/>
      </p:nvGrpSpPr>
      <p:grpSpPr>
        <a:xfrm>
          <a:off x="0" y="0"/>
          <a:ext cx="0" cy="0"/>
          <a:chOff x="0" y="0"/>
          <a:chExt cx="0" cy="0"/>
        </a:xfrm>
      </p:grpSpPr>
      <p:graphicFrame>
        <p:nvGraphicFramePr>
          <p:cNvPr id="6" name="Google Shape;152;p26">
            <a:extLst>
              <a:ext uri="{FF2B5EF4-FFF2-40B4-BE49-F238E27FC236}">
                <a16:creationId xmlns:a16="http://schemas.microsoft.com/office/drawing/2014/main" id="{43D7E7F8-6E25-C50E-861A-A2BB9634296A}"/>
              </a:ext>
            </a:extLst>
          </p:cNvPr>
          <p:cNvGraphicFramePr/>
          <p:nvPr/>
        </p:nvGraphicFramePr>
        <p:xfrm>
          <a:off x="702111" y="276225"/>
          <a:ext cx="4503125" cy="6492200"/>
        </p:xfrm>
        <a:graphic>
          <a:graphicData uri="http://schemas.openxmlformats.org/drawingml/2006/table">
            <a:tbl>
              <a:tblPr>
                <a:noFill/>
                <a:tableStyleId>{369268C6-5E0E-40FA-9755-421D21E1440E}</a:tableStyleId>
              </a:tblPr>
              <a:tblGrid>
                <a:gridCol w="4503125">
                  <a:extLst>
                    <a:ext uri="{9D8B030D-6E8A-4147-A177-3AD203B41FA5}">
                      <a16:colId xmlns:a16="http://schemas.microsoft.com/office/drawing/2014/main" val="20000"/>
                    </a:ext>
                  </a:extLst>
                </a:gridCol>
              </a:tblGrid>
              <a:tr h="396200">
                <a:tc>
                  <a:txBody>
                    <a:bodyPr/>
                    <a:lstStyle/>
                    <a:p>
                      <a:pPr marL="0" lvl="0" indent="0" algn="l" rtl="0">
                        <a:spcBef>
                          <a:spcPts val="0"/>
                        </a:spcBef>
                        <a:spcAft>
                          <a:spcPts val="0"/>
                        </a:spcAft>
                        <a:buNone/>
                      </a:pPr>
                      <a:r>
                        <a:rPr lang="en-GB" b="1"/>
                        <a:t>Notes</a:t>
                      </a:r>
                      <a:endParaRPr b="1"/>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9"/>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0"/>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1"/>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2"/>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3"/>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4"/>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5"/>
                  </a:ext>
                </a:extLst>
              </a:tr>
              <a:tr h="381000">
                <a:tc>
                  <a:txBody>
                    <a:bodyPr/>
                    <a:lstStyle/>
                    <a:p>
                      <a:pPr marL="0" lvl="0" indent="0" algn="l" rtl="0">
                        <a:spcBef>
                          <a:spcPts val="0"/>
                        </a:spcBef>
                        <a:spcAft>
                          <a:spcPts val="0"/>
                        </a:spcAft>
                        <a:buNone/>
                      </a:pPr>
                      <a:endParaRPr dirty="0"/>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252083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0"/>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Assessment principles</a:t>
            </a:r>
            <a:endParaRPr/>
          </a:p>
        </p:txBody>
      </p:sp>
      <p:sp>
        <p:nvSpPr>
          <p:cNvPr id="48" name="Google Shape;48;p10"/>
          <p:cNvSpPr txBox="1">
            <a:spLocks noGrp="1"/>
          </p:cNvSpPr>
          <p:nvPr>
            <p:ph type="body" idx="1"/>
          </p:nvPr>
        </p:nvSpPr>
        <p:spPr>
          <a:xfrm>
            <a:off x="667502" y="1066950"/>
            <a:ext cx="4507948" cy="6044400"/>
          </a:xfrm>
          <a:prstGeom prst="rect">
            <a:avLst/>
          </a:prstGeom>
        </p:spPr>
        <p:txBody>
          <a:bodyPr spcFirstLastPara="1" wrap="square" lIns="48600" tIns="24300" rIns="48600" bIns="24300" anchor="t" anchorCtr="0">
            <a:normAutofit/>
          </a:bodyPr>
          <a:lstStyle/>
          <a:p>
            <a:pPr marL="0" indent="0">
              <a:lnSpc>
                <a:spcPct val="100000"/>
              </a:lnSpc>
              <a:buNone/>
            </a:pPr>
            <a:r>
              <a:rPr lang="en-GB" sz="1200" dirty="0">
                <a:latin typeface="+mj-lt"/>
              </a:rPr>
              <a:t>Every subject specific curriculum is a planned progression model with knowledge built in depth and complexity lesson by lesson, topic by topic and year by year. </a:t>
            </a:r>
            <a:endParaRPr dirty="0">
              <a:latin typeface="+mj-lt"/>
            </a:endParaRPr>
          </a:p>
          <a:p>
            <a:pPr marL="0" lvl="0" indent="0" algn="l" rtl="0">
              <a:lnSpc>
                <a:spcPct val="100000"/>
              </a:lnSpc>
              <a:spcBef>
                <a:spcPts val="500"/>
              </a:spcBef>
              <a:spcAft>
                <a:spcPts val="0"/>
              </a:spcAft>
              <a:buNone/>
            </a:pPr>
            <a:r>
              <a:rPr lang="en-GB" sz="1200" b="1" dirty="0">
                <a:latin typeface="+mj-lt"/>
              </a:rPr>
              <a:t>Our assessment principles:</a:t>
            </a:r>
            <a:endParaRPr lang="en-GB" b="1" dirty="0">
              <a:latin typeface="+mj-lt"/>
            </a:endParaRPr>
          </a:p>
          <a:p>
            <a:pPr marL="0" lvl="0" indent="0" algn="l" rtl="0">
              <a:lnSpc>
                <a:spcPct val="100000"/>
              </a:lnSpc>
              <a:spcBef>
                <a:spcPts val="500"/>
              </a:spcBef>
              <a:spcAft>
                <a:spcPts val="0"/>
              </a:spcAft>
              <a:buNone/>
            </a:pPr>
            <a:r>
              <a:rPr lang="en-GB" sz="1200" dirty="0">
                <a:latin typeface="+mj-lt"/>
              </a:rPr>
              <a:t>All assessments are knowledge focused and test an accumulation of knowledge learnt throughout the year. </a:t>
            </a:r>
            <a:endParaRPr lang="en-GB" sz="1200" dirty="0">
              <a:latin typeface="+mj-lt"/>
              <a:cs typeface="Arial"/>
            </a:endParaRPr>
          </a:p>
          <a:p>
            <a:pPr marL="165100" indent="0">
              <a:lnSpc>
                <a:spcPct val="100000"/>
              </a:lnSpc>
              <a:buNone/>
            </a:pPr>
            <a:r>
              <a:rPr lang="en-GB" sz="1200" i="1" dirty="0">
                <a:solidFill>
                  <a:srgbClr val="7030A0"/>
                </a:solidFill>
                <a:latin typeface="+mj-lt"/>
                <a:cs typeface="Arial"/>
              </a:rPr>
              <a:t>	</a:t>
            </a:r>
            <a:r>
              <a:rPr lang="en-GB" sz="1100" i="1" dirty="0">
                <a:solidFill>
                  <a:srgbClr val="7030A0"/>
                </a:solidFill>
                <a:latin typeface="+mj-lt"/>
              </a:rPr>
              <a:t>Content taught in Year 10 </a:t>
            </a:r>
            <a:r>
              <a:rPr lang="en-GB" sz="1100" u="sng" dirty="0">
                <a:solidFill>
                  <a:srgbClr val="7030A0"/>
                </a:solidFill>
                <a:latin typeface="+mj-lt"/>
              </a:rPr>
              <a:t>and </a:t>
            </a:r>
            <a:r>
              <a:rPr lang="en-GB" sz="1100" i="1" dirty="0">
                <a:solidFill>
                  <a:srgbClr val="7030A0"/>
                </a:solidFill>
                <a:latin typeface="+mj-lt"/>
              </a:rPr>
              <a:t>Year 11 will be regularly checked 	in Year 11 so that pupils are being asked to remember more.</a:t>
            </a:r>
          </a:p>
          <a:p>
            <a:pPr marL="165100" indent="0">
              <a:lnSpc>
                <a:spcPct val="100000"/>
              </a:lnSpc>
              <a:buNone/>
            </a:pPr>
            <a:endParaRPr lang="en-GB" sz="1100" i="1" dirty="0">
              <a:solidFill>
                <a:srgbClr val="7030A0"/>
              </a:solidFill>
              <a:latin typeface="+mj-lt"/>
            </a:endParaRPr>
          </a:p>
          <a:p>
            <a:pPr marL="165100" indent="0">
              <a:lnSpc>
                <a:spcPct val="100000"/>
              </a:lnSpc>
              <a:buNone/>
            </a:pPr>
            <a:r>
              <a:rPr lang="en-GB" sz="1200" dirty="0">
                <a:latin typeface="+mj-lt"/>
              </a:rPr>
              <a:t>There will be a two mock examination sessions – one in December and one in February/March. </a:t>
            </a:r>
          </a:p>
          <a:p>
            <a:pPr marL="165100" indent="0">
              <a:lnSpc>
                <a:spcPct val="100000"/>
              </a:lnSpc>
              <a:buNone/>
            </a:pPr>
            <a:r>
              <a:rPr lang="en-GB" sz="1200" dirty="0">
                <a:latin typeface="+mj-lt"/>
              </a:rPr>
              <a:t>	</a:t>
            </a:r>
            <a:r>
              <a:rPr lang="en-GB" sz="1100" i="1" dirty="0">
                <a:solidFill>
                  <a:srgbClr val="7030A0"/>
                </a:solidFill>
                <a:latin typeface="+mj-lt"/>
              </a:rPr>
              <a:t>Pu</a:t>
            </a:r>
            <a:r>
              <a:rPr lang="en-GB" sz="1050" i="1" dirty="0">
                <a:solidFill>
                  <a:srgbClr val="7030A0"/>
                </a:solidFill>
                <a:latin typeface="+mj-lt"/>
              </a:rPr>
              <a:t>pi</a:t>
            </a:r>
            <a:r>
              <a:rPr lang="en-GB" sz="1100" i="1" dirty="0">
                <a:solidFill>
                  <a:srgbClr val="7030A0"/>
                </a:solidFill>
                <a:latin typeface="+mj-lt"/>
              </a:rPr>
              <a:t>ls may be asked to more than one exam in a subject – 	 	for example in science pupils will be asked to sit three exams in 		each mock series. </a:t>
            </a:r>
          </a:p>
          <a:p>
            <a:pPr marL="165100" indent="0">
              <a:lnSpc>
                <a:spcPct val="100000"/>
              </a:lnSpc>
              <a:buNone/>
            </a:pPr>
            <a:r>
              <a:rPr lang="en-GB" sz="1100" i="1" dirty="0">
                <a:solidFill>
                  <a:srgbClr val="7030A0"/>
                </a:solidFill>
                <a:latin typeface="+mj-lt"/>
              </a:rPr>
              <a:t>	Exams can vary in length from 50mins up to 2hrs.</a:t>
            </a:r>
            <a:r>
              <a:rPr lang="en-GB" sz="1200" dirty="0">
                <a:latin typeface="+mj-lt"/>
              </a:rPr>
              <a:t> </a:t>
            </a:r>
          </a:p>
          <a:p>
            <a:pPr marL="165100" indent="0">
              <a:lnSpc>
                <a:spcPct val="100000"/>
              </a:lnSpc>
              <a:buNone/>
            </a:pPr>
            <a:r>
              <a:rPr lang="en-GB" sz="1100" i="1" dirty="0">
                <a:solidFill>
                  <a:srgbClr val="7030A0"/>
                </a:solidFill>
                <a:latin typeface="+mj-lt"/>
              </a:rPr>
              <a:t>	Pupils must prepare well for the mock examinations. </a:t>
            </a:r>
          </a:p>
          <a:p>
            <a:pPr marL="165100" indent="0">
              <a:lnSpc>
                <a:spcPct val="100000"/>
              </a:lnSpc>
              <a:buNone/>
            </a:pPr>
            <a:r>
              <a:rPr lang="en-GB" sz="1100" i="1" dirty="0">
                <a:solidFill>
                  <a:srgbClr val="7030A0"/>
                </a:solidFill>
                <a:latin typeface="+mj-lt"/>
              </a:rPr>
              <a:t>	Pupils will receive a revision list and links to the content being 	assessed – this links closely to the exam board specification.</a:t>
            </a:r>
          </a:p>
          <a:p>
            <a:pPr marL="165100" indent="0">
              <a:lnSpc>
                <a:spcPct val="100000"/>
              </a:lnSpc>
              <a:buNone/>
            </a:pPr>
            <a:endParaRPr sz="1100" i="1" dirty="0">
              <a:solidFill>
                <a:srgbClr val="7030A0"/>
              </a:solidFill>
              <a:latin typeface="+mj-lt"/>
            </a:endParaRPr>
          </a:p>
          <a:p>
            <a:pPr marL="165100" indent="0">
              <a:lnSpc>
                <a:spcPct val="100000"/>
              </a:lnSpc>
              <a:buNone/>
            </a:pPr>
            <a:r>
              <a:rPr lang="en-GB" sz="1200" dirty="0">
                <a:latin typeface="+mj-lt"/>
              </a:rPr>
              <a:t>Each assessment will use a variety of question types as directed by the exam board specification.  </a:t>
            </a:r>
            <a:endParaRPr dirty="0">
              <a:latin typeface="+mj-lt"/>
            </a:endParaRPr>
          </a:p>
          <a:p>
            <a:pPr indent="0">
              <a:lnSpc>
                <a:spcPct val="100000"/>
              </a:lnSpc>
              <a:buNone/>
            </a:pPr>
            <a:r>
              <a:rPr lang="en-GB" sz="1100" i="1" dirty="0">
                <a:solidFill>
                  <a:srgbClr val="7030A0"/>
                </a:solidFill>
                <a:latin typeface="+mj-lt"/>
              </a:rPr>
              <a:t>Examples could include multiple choice, short and extended answers and the creation of a piece of work e.g., musical composition, painting or food dish. </a:t>
            </a:r>
            <a:endParaRPr i="1" dirty="0">
              <a:solidFill>
                <a:srgbClr val="7030A0"/>
              </a:solidFill>
              <a:latin typeface="+mj-lt"/>
            </a:endParaRPr>
          </a:p>
          <a:p>
            <a:pPr marL="457200" lvl="0" indent="0" algn="l" rtl="0">
              <a:lnSpc>
                <a:spcPct val="100000"/>
              </a:lnSpc>
              <a:spcBef>
                <a:spcPts val="500"/>
              </a:spcBef>
              <a:spcAft>
                <a:spcPts val="0"/>
              </a:spcAft>
              <a:buNone/>
            </a:pPr>
            <a:endParaRPr i="1" dirty="0">
              <a:solidFill>
                <a:srgbClr val="015AAB"/>
              </a:solidFill>
            </a:endParaRPr>
          </a:p>
        </p:txBody>
      </p:sp>
    </p:spTree>
    <p:extLst>
      <p:ext uri="{BB962C8B-B14F-4D97-AF65-F5344CB8AC3E}">
        <p14:creationId xmlns:p14="http://schemas.microsoft.com/office/powerpoint/2010/main" val="3471587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Key terms</a:t>
            </a:r>
            <a:endParaRPr/>
          </a:p>
        </p:txBody>
      </p:sp>
      <p:sp>
        <p:nvSpPr>
          <p:cNvPr id="54" name="Google Shape;54;p11"/>
          <p:cNvSpPr txBox="1">
            <a:spLocks noGrp="1"/>
          </p:cNvSpPr>
          <p:nvPr>
            <p:ph type="body" idx="1"/>
          </p:nvPr>
        </p:nvSpPr>
        <p:spPr>
          <a:xfrm>
            <a:off x="638943" y="905025"/>
            <a:ext cx="4585163" cy="5919066"/>
          </a:xfrm>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Formative assessments</a:t>
            </a:r>
            <a:endParaRPr sz="1200" b="1" dirty="0">
              <a:latin typeface="+mj-lt"/>
            </a:endParaRPr>
          </a:p>
          <a:p>
            <a:pPr marL="0" indent="0">
              <a:lnSpc>
                <a:spcPct val="100000"/>
              </a:lnSpc>
              <a:buNone/>
            </a:pPr>
            <a:r>
              <a:rPr lang="en-GB" sz="1200" dirty="0">
                <a:latin typeface="+mj-lt"/>
              </a:rPr>
              <a:t>Formative assessments have low stakes and carry no grade, which in some instances may discourage the pupils from doing the task or fully engaging with it.</a:t>
            </a:r>
            <a:endParaRPr sz="1200" dirty="0">
              <a:latin typeface="+mj-lt"/>
            </a:endParaRPr>
          </a:p>
          <a:p>
            <a:pPr marL="0" lvl="0" indent="0" algn="l" rtl="0">
              <a:lnSpc>
                <a:spcPct val="100000"/>
              </a:lnSpc>
              <a:spcBef>
                <a:spcPts val="500"/>
              </a:spcBef>
              <a:spcAft>
                <a:spcPts val="0"/>
              </a:spcAft>
              <a:buNone/>
            </a:pPr>
            <a:r>
              <a:rPr lang="en-GB" sz="1200" dirty="0">
                <a:latin typeface="+mj-lt"/>
              </a:rPr>
              <a:t>An example of a formative assessment might be asking pupils to draw a concept map in class to represent their understanding of a topic or to answer quiz questions or contribute their ideas on a mini-whiteboard.</a:t>
            </a:r>
            <a:endParaRPr sz="1200" dirty="0">
              <a:latin typeface="+mj-lt"/>
            </a:endParaRPr>
          </a:p>
          <a:p>
            <a:pPr marL="0" lvl="0" indent="0" algn="l" rtl="0">
              <a:lnSpc>
                <a:spcPct val="100000"/>
              </a:lnSpc>
              <a:spcBef>
                <a:spcPts val="500"/>
              </a:spcBef>
              <a:spcAft>
                <a:spcPts val="0"/>
              </a:spcAft>
              <a:buNone/>
            </a:pPr>
            <a:r>
              <a:rPr lang="en-GB" sz="1200" b="1" dirty="0">
                <a:latin typeface="+mj-lt"/>
              </a:rPr>
              <a:t>Summative assessments</a:t>
            </a:r>
            <a:endParaRPr sz="1200" b="1" dirty="0">
              <a:latin typeface="+mj-lt"/>
            </a:endParaRPr>
          </a:p>
          <a:p>
            <a:pPr marL="0" indent="0">
              <a:lnSpc>
                <a:spcPct val="100000"/>
              </a:lnSpc>
              <a:buNone/>
            </a:pPr>
            <a:r>
              <a:rPr lang="en-GB" sz="1200" dirty="0">
                <a:latin typeface="+mj-lt"/>
              </a:rPr>
              <a:t>The goal of summative assessment is to evaluate pupil learning at the end of a topic by comparing it against some standard or benchmark. Summative assessments often have high stakes and are treated by the pupils as the priority over formative assessments.</a:t>
            </a:r>
            <a:endParaRPr sz="1200" dirty="0">
              <a:latin typeface="+mj-lt"/>
            </a:endParaRPr>
          </a:p>
          <a:p>
            <a:pPr marL="0" indent="0">
              <a:lnSpc>
                <a:spcPct val="100000"/>
              </a:lnSpc>
              <a:buSzPts val="1100"/>
              <a:buNone/>
            </a:pPr>
            <a:r>
              <a:rPr lang="en-GB" sz="1200" b="1" dirty="0">
                <a:latin typeface="+mj-lt"/>
                <a:cs typeface="Arial"/>
              </a:rPr>
              <a:t>Mock Examinations</a:t>
            </a:r>
          </a:p>
          <a:p>
            <a:pPr marL="0" indent="0">
              <a:lnSpc>
                <a:spcPct val="100000"/>
              </a:lnSpc>
              <a:buSzPts val="1100"/>
              <a:buNone/>
            </a:pPr>
            <a:r>
              <a:rPr lang="en-GB" sz="1200" dirty="0">
                <a:latin typeface="+mj-lt"/>
              </a:rPr>
              <a:t>Mock Exams are full practice papers for external examinations like GCSE's or BTEC's. They are vital because they allow for a complete check an accumulation of knowledge over a longer period of time. They:  </a:t>
            </a:r>
            <a:endParaRPr dirty="0">
              <a:latin typeface="+mj-lt"/>
            </a:endParaRPr>
          </a:p>
          <a:p>
            <a:pPr>
              <a:lnSpc>
                <a:spcPct val="100000"/>
              </a:lnSpc>
            </a:pPr>
            <a:r>
              <a:rPr lang="en-GB" sz="1200" dirty="0">
                <a:latin typeface="+mj-lt"/>
              </a:rPr>
              <a:t>Ensure pupils revisit earlier material when studying for the real examinations.</a:t>
            </a:r>
            <a:endParaRPr lang="en-GB" sz="1200" dirty="0">
              <a:latin typeface="+mj-lt"/>
              <a:cs typeface="Arial"/>
            </a:endParaRPr>
          </a:p>
          <a:p>
            <a:pPr marL="457200" lvl="0" indent="-292100" algn="l" rtl="0">
              <a:lnSpc>
                <a:spcPct val="100000"/>
              </a:lnSpc>
              <a:spcBef>
                <a:spcPts val="0"/>
              </a:spcBef>
              <a:spcAft>
                <a:spcPts val="0"/>
              </a:spcAft>
              <a:buSzPts val="1000"/>
              <a:buChar char="•"/>
            </a:pPr>
            <a:r>
              <a:rPr lang="en-GB" sz="1200" dirty="0">
                <a:latin typeface="+mj-lt"/>
              </a:rPr>
              <a:t>Have been shown to improve pupil performance because pupils remember more through repetition and revisiting.</a:t>
            </a:r>
            <a:br>
              <a:rPr lang="en-GB" sz="1200" dirty="0">
                <a:latin typeface="+mj-lt"/>
              </a:rPr>
            </a:br>
            <a:r>
              <a:rPr lang="en-GB" sz="1200" dirty="0">
                <a:latin typeface="+mj-lt"/>
              </a:rPr>
              <a:t>(Lawrence, 2013, Khanna, 2013).</a:t>
            </a:r>
            <a:endParaRPr sz="1200" dirty="0">
              <a:latin typeface="+mj-lt"/>
            </a:endParaRPr>
          </a:p>
          <a:p>
            <a:pPr marL="457200" lvl="0" indent="-292100" algn="l" rtl="0">
              <a:lnSpc>
                <a:spcPct val="100000"/>
              </a:lnSpc>
              <a:spcBef>
                <a:spcPts val="0"/>
              </a:spcBef>
              <a:spcAft>
                <a:spcPts val="0"/>
              </a:spcAft>
              <a:buSzPts val="1000"/>
              <a:buChar char="•"/>
            </a:pPr>
            <a:r>
              <a:rPr lang="en-GB" sz="1200" dirty="0">
                <a:latin typeface="+mj-lt"/>
              </a:rPr>
              <a:t>Take advantage of the testing effect – the demonstration that repeated testing results in better learning than repeated studying.</a:t>
            </a:r>
            <a:endParaRPr sz="1200" dirty="0">
              <a:latin typeface="+mj-lt"/>
            </a:endParaRPr>
          </a:p>
          <a:p>
            <a:pPr marL="457200" lvl="0" indent="-292100" algn="l" rtl="0">
              <a:lnSpc>
                <a:spcPct val="100000"/>
              </a:lnSpc>
              <a:spcBef>
                <a:spcPts val="0"/>
              </a:spcBef>
              <a:spcAft>
                <a:spcPts val="0"/>
              </a:spcAft>
              <a:buSzPts val="1000"/>
              <a:buChar char="•"/>
            </a:pPr>
            <a:r>
              <a:rPr lang="en-GB" sz="1200" dirty="0">
                <a:latin typeface="+mj-lt"/>
              </a:rPr>
              <a:t>Are a form of retrieval practice – a learning approach that emphasizes recalling rather than encoding information.</a:t>
            </a:r>
            <a:endParaRPr sz="1200" dirty="0">
              <a:latin typeface="+mj-lt"/>
            </a:endParaRPr>
          </a:p>
        </p:txBody>
      </p:sp>
    </p:spTree>
    <p:extLst>
      <p:ext uri="{BB962C8B-B14F-4D97-AF65-F5344CB8AC3E}">
        <p14:creationId xmlns:p14="http://schemas.microsoft.com/office/powerpoint/2010/main" val="259176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prstGeom prst="rect">
            <a:avLst/>
          </a:prstGeom>
        </p:spPr>
        <p:txBody>
          <a:bodyPr spcFirstLastPara="1" wrap="square" lIns="48600" tIns="24300" rIns="48600" bIns="24300" anchor="ctr" anchorCtr="0">
            <a:normAutofit fontScale="90000"/>
          </a:bodyPr>
          <a:lstStyle/>
          <a:p>
            <a:pPr marL="0" lvl="0" indent="0" algn="l" rtl="0">
              <a:spcBef>
                <a:spcPts val="0"/>
              </a:spcBef>
              <a:spcAft>
                <a:spcPts val="0"/>
              </a:spcAft>
              <a:buNone/>
            </a:pPr>
            <a:r>
              <a:rPr lang="en-GB"/>
              <a:t>Understanding your child’s report</a:t>
            </a:r>
            <a:endParaRPr/>
          </a:p>
        </p:txBody>
      </p:sp>
      <p:sp>
        <p:nvSpPr>
          <p:cNvPr id="2" name="Text Placeholder 1">
            <a:extLst>
              <a:ext uri="{FF2B5EF4-FFF2-40B4-BE49-F238E27FC236}">
                <a16:creationId xmlns:a16="http://schemas.microsoft.com/office/drawing/2014/main" id="{3B2E9C52-F281-4DC5-97B4-D16DE797D166}"/>
              </a:ext>
            </a:extLst>
          </p:cNvPr>
          <p:cNvSpPr>
            <a:spLocks noGrp="1"/>
          </p:cNvSpPr>
          <p:nvPr>
            <p:ph type="body" idx="1"/>
          </p:nvPr>
        </p:nvSpPr>
        <p:spPr/>
        <p:txBody>
          <a:bodyPr/>
          <a:lstStyle/>
          <a:p>
            <a:pPr marL="165100" indent="0">
              <a:buNone/>
            </a:pPr>
            <a:r>
              <a:rPr lang="en-GB" sz="1200" dirty="0">
                <a:latin typeface="+mj-lt"/>
              </a:rPr>
              <a:t>The report contains information as follows:</a:t>
            </a:r>
          </a:p>
          <a:p>
            <a:pPr marL="165100" indent="0">
              <a:buNone/>
            </a:pPr>
            <a:endParaRPr lang="en-GB" sz="1200" dirty="0">
              <a:latin typeface="+mj-lt"/>
            </a:endParaRPr>
          </a:p>
          <a:p>
            <a:pPr marL="165100" indent="0">
              <a:buNone/>
            </a:pPr>
            <a:r>
              <a:rPr lang="en-GB" sz="1200" b="1" dirty="0">
                <a:latin typeface="+mj-lt"/>
              </a:rPr>
              <a:t>Attendance and late to registration. </a:t>
            </a:r>
            <a:endParaRPr lang="en-GB" sz="1200" b="1" dirty="0">
              <a:latin typeface="+mj-lt"/>
              <a:cs typeface="Arial"/>
            </a:endParaRPr>
          </a:p>
          <a:p>
            <a:pPr marL="165100" indent="0">
              <a:buNone/>
            </a:pPr>
            <a:endParaRPr lang="en-GB" sz="1200" dirty="0">
              <a:latin typeface="+mj-lt"/>
            </a:endParaRPr>
          </a:p>
          <a:p>
            <a:pPr marL="165100" indent="0">
              <a:buNone/>
            </a:pPr>
            <a:r>
              <a:rPr lang="en-GB" sz="1200" b="1" dirty="0">
                <a:latin typeface="+mj-lt"/>
              </a:rPr>
              <a:t>Subject information including:</a:t>
            </a:r>
          </a:p>
          <a:p>
            <a:pPr marL="165100" indent="0">
              <a:buNone/>
            </a:pPr>
            <a:endParaRPr lang="en-GB" sz="1200" dirty="0">
              <a:latin typeface="+mj-lt"/>
              <a:cs typeface="Arial"/>
            </a:endParaRPr>
          </a:p>
          <a:p>
            <a:pPr lvl="1"/>
            <a:r>
              <a:rPr lang="en-GB" sz="1200" dirty="0">
                <a:latin typeface="+mj-lt"/>
              </a:rPr>
              <a:t>Subject </a:t>
            </a:r>
            <a:endParaRPr lang="en-GB" sz="1200" dirty="0">
              <a:latin typeface="+mj-lt"/>
              <a:cs typeface="Arial"/>
            </a:endParaRPr>
          </a:p>
          <a:p>
            <a:pPr lvl="1">
              <a:buClr>
                <a:srgbClr val="000000"/>
              </a:buClr>
            </a:pPr>
            <a:r>
              <a:rPr lang="en-GB" sz="1200" dirty="0">
                <a:latin typeface="+mj-lt"/>
              </a:rPr>
              <a:t>Teacher name</a:t>
            </a:r>
            <a:endParaRPr lang="en-GB" sz="1200" dirty="0">
              <a:latin typeface="+mj-lt"/>
              <a:cs typeface="Arial"/>
            </a:endParaRPr>
          </a:p>
          <a:p>
            <a:pPr lvl="1"/>
            <a:r>
              <a:rPr lang="en-GB" sz="1200" b="1" dirty="0">
                <a:latin typeface="+mj-lt"/>
                <a:cs typeface="Arial"/>
              </a:rPr>
              <a:t>Current working at grade</a:t>
            </a:r>
            <a:r>
              <a:rPr lang="en-GB" sz="1200" i="1" dirty="0">
                <a:solidFill>
                  <a:srgbClr val="7030A0"/>
                </a:solidFill>
                <a:latin typeface="+mj-lt"/>
                <a:cs typeface="Arial"/>
              </a:rPr>
              <a:t> (the grade best representing the most recent assessment performance)</a:t>
            </a:r>
          </a:p>
          <a:p>
            <a:pPr lvl="1"/>
            <a:r>
              <a:rPr lang="en-GB" sz="1200" b="1" dirty="0">
                <a:latin typeface="+mj-lt"/>
                <a:cs typeface="Arial"/>
              </a:rPr>
              <a:t>Minimum expected or target grade </a:t>
            </a:r>
            <a:r>
              <a:rPr lang="en-GB" sz="1200" i="1" dirty="0">
                <a:solidFill>
                  <a:srgbClr val="7030A0"/>
                </a:solidFill>
                <a:latin typeface="+mj-lt"/>
                <a:cs typeface="Arial"/>
              </a:rPr>
              <a:t>(the </a:t>
            </a:r>
            <a:r>
              <a:rPr lang="en-GB" sz="1200" i="1" u="sng" dirty="0">
                <a:solidFill>
                  <a:srgbClr val="7030A0"/>
                </a:solidFill>
                <a:latin typeface="+mj-lt"/>
                <a:cs typeface="Arial"/>
              </a:rPr>
              <a:t>minimum </a:t>
            </a:r>
            <a:r>
              <a:rPr lang="en-GB" sz="1200" i="1" dirty="0">
                <a:solidFill>
                  <a:srgbClr val="7030A0"/>
                </a:solidFill>
                <a:latin typeface="+mj-lt"/>
                <a:cs typeface="Arial"/>
              </a:rPr>
              <a:t>grade that a pupil should be working towards based on their previous scores)</a:t>
            </a:r>
            <a:endParaRPr lang="en-GB" sz="1200" b="1" dirty="0">
              <a:latin typeface="+mj-lt"/>
              <a:cs typeface="Arial"/>
            </a:endParaRPr>
          </a:p>
          <a:p>
            <a:pPr lvl="1"/>
            <a:r>
              <a:rPr lang="en-GB" sz="1200" dirty="0">
                <a:latin typeface="+mj-lt"/>
              </a:rPr>
              <a:t>Attitude to learning score 1-4</a:t>
            </a:r>
            <a:endParaRPr lang="en-GB" sz="1200" dirty="0">
              <a:latin typeface="+mj-lt"/>
              <a:cs typeface="Arial"/>
            </a:endParaRPr>
          </a:p>
          <a:p>
            <a:pPr lvl="1"/>
            <a:r>
              <a:rPr lang="en-GB" sz="1200" dirty="0">
                <a:latin typeface="+mj-lt"/>
              </a:rPr>
              <a:t>Effort score 1-4</a:t>
            </a:r>
            <a:endParaRPr lang="en-GB" sz="1200" dirty="0">
              <a:latin typeface="+mj-lt"/>
              <a:cs typeface="Arial" panose="020B0604020202020204"/>
            </a:endParaRPr>
          </a:p>
          <a:p>
            <a:pPr lvl="1"/>
            <a:r>
              <a:rPr lang="en-GB" sz="1200" dirty="0">
                <a:latin typeface="+mj-lt"/>
              </a:rPr>
              <a:t>Homework score 1-4</a:t>
            </a:r>
            <a:endParaRPr lang="en-GB" sz="1200" dirty="0">
              <a:latin typeface="+mj-lt"/>
              <a:cs typeface="Arial" panose="020B0604020202020204"/>
            </a:endParaRPr>
          </a:p>
          <a:p>
            <a:pPr marL="165100" indent="0">
              <a:buNone/>
            </a:pPr>
            <a:endParaRPr lang="en-GB" dirty="0">
              <a:latin typeface="+mj-lt"/>
            </a:endParaRPr>
          </a:p>
          <a:p>
            <a:pPr marL="165100" indent="0">
              <a:buNone/>
            </a:pPr>
            <a:r>
              <a:rPr lang="en-GB" sz="1200" dirty="0">
                <a:latin typeface="+mj-lt"/>
              </a:rPr>
              <a:t>More information about the scoring scale 1-4 and the individual subject assessments are contained in this booklet and the accompanying letter. </a:t>
            </a:r>
            <a:endParaRPr lang="en-GB" dirty="0"/>
          </a:p>
          <a:p>
            <a:pPr marL="622300" lvl="1" indent="0">
              <a:buNone/>
            </a:pPr>
            <a:r>
              <a:rPr lang="en-GB" sz="1000" dirty="0"/>
              <a:t>	</a:t>
            </a:r>
            <a:endParaRPr lang="en-GB" sz="1000" dirty="0">
              <a:cs typeface="Times New Roman"/>
            </a:endParaRPr>
          </a:p>
        </p:txBody>
      </p:sp>
    </p:spTree>
    <p:extLst>
      <p:ext uri="{BB962C8B-B14F-4D97-AF65-F5344CB8AC3E}">
        <p14:creationId xmlns:p14="http://schemas.microsoft.com/office/powerpoint/2010/main" val="403662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7" name="Google Shape;73;p13">
            <a:extLst>
              <a:ext uri="{FF2B5EF4-FFF2-40B4-BE49-F238E27FC236}">
                <a16:creationId xmlns:a16="http://schemas.microsoft.com/office/drawing/2014/main" id="{0018D09C-822F-0CF7-9E21-1BF51AF793FA}"/>
              </a:ext>
            </a:extLst>
          </p:cNvPr>
          <p:cNvSpPr txBox="1">
            <a:spLocks noGrp="1"/>
          </p:cNvSpPr>
          <p:nvPr>
            <p:ph type="title"/>
          </p:nvPr>
        </p:nvSpPr>
        <p:spPr>
          <a:xfrm>
            <a:off x="749872" y="186372"/>
            <a:ext cx="4502793" cy="789300"/>
          </a:xfrm>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ATL Scale</a:t>
            </a:r>
            <a:endParaRPr dirty="0"/>
          </a:p>
        </p:txBody>
      </p:sp>
      <p:graphicFrame>
        <p:nvGraphicFramePr>
          <p:cNvPr id="8" name="Table 7">
            <a:extLst>
              <a:ext uri="{FF2B5EF4-FFF2-40B4-BE49-F238E27FC236}">
                <a16:creationId xmlns:a16="http://schemas.microsoft.com/office/drawing/2014/main" id="{05E73409-EF73-74CF-5154-D15FDC6962E2}"/>
              </a:ext>
            </a:extLst>
          </p:cNvPr>
          <p:cNvGraphicFramePr>
            <a:graphicFrameLocks noGrp="1"/>
          </p:cNvGraphicFramePr>
          <p:nvPr>
            <p:extLst>
              <p:ext uri="{D42A27DB-BD31-4B8C-83A1-F6EECF244321}">
                <p14:modId xmlns:p14="http://schemas.microsoft.com/office/powerpoint/2010/main" val="1477221473"/>
              </p:ext>
            </p:extLst>
          </p:nvPr>
        </p:nvGraphicFramePr>
        <p:xfrm>
          <a:off x="839959" y="827849"/>
          <a:ext cx="4195902" cy="5872591"/>
        </p:xfrm>
        <a:graphic>
          <a:graphicData uri="http://schemas.openxmlformats.org/drawingml/2006/table">
            <a:tbl>
              <a:tblPr firstRow="1" bandRow="1">
                <a:tableStyleId>{9828732B-32B9-41A6-9694-54D75B4E457C}</a:tableStyleId>
              </a:tblPr>
              <a:tblGrid>
                <a:gridCol w="642011">
                  <a:extLst>
                    <a:ext uri="{9D8B030D-6E8A-4147-A177-3AD203B41FA5}">
                      <a16:colId xmlns:a16="http://schemas.microsoft.com/office/drawing/2014/main" val="2120298071"/>
                    </a:ext>
                  </a:extLst>
                </a:gridCol>
                <a:gridCol w="3553891">
                  <a:extLst>
                    <a:ext uri="{9D8B030D-6E8A-4147-A177-3AD203B41FA5}">
                      <a16:colId xmlns:a16="http://schemas.microsoft.com/office/drawing/2014/main" val="4292490976"/>
                    </a:ext>
                  </a:extLst>
                </a:gridCol>
              </a:tblGrid>
              <a:tr h="309991">
                <a:tc>
                  <a:txBody>
                    <a:bodyPr/>
                    <a:lstStyle/>
                    <a:p>
                      <a:pPr algn="l" rtl="0" fontAlgn="auto"/>
                      <a:r>
                        <a:rPr lang="en-US" sz="750">
                          <a:effectLst/>
                        </a:rPr>
                        <a:t>​</a:t>
                      </a:r>
                      <a:endParaRPr lang="en-US" sz="750" b="0" i="0">
                        <a:solidFill>
                          <a:srgbClr val="000000"/>
                        </a:solidFill>
                        <a:effectLst/>
                        <a:latin typeface="Arial" panose="020B0604020202020204" pitchFamily="34" charset="0"/>
                      </a:endParaRPr>
                    </a:p>
                  </a:txBody>
                  <a:tcPr>
                    <a:lnL w="12700">
                      <a:solidFill>
                        <a:schemeClr val="tx1"/>
                      </a:solidFill>
                    </a:lnL>
                    <a:lnR w="12700">
                      <a:solidFill>
                        <a:schemeClr val="tx1"/>
                      </a:solidFill>
                    </a:lnR>
                    <a:lnT w="12700">
                      <a:solidFill>
                        <a:schemeClr val="tx1"/>
                      </a:solidFill>
                    </a:lnT>
                    <a:lnB w="12700">
                      <a:solidFill>
                        <a:schemeClr val="tx1"/>
                      </a:solidFill>
                    </a:lnB>
                    <a:solidFill>
                      <a:srgbClr val="D6B2F4"/>
                    </a:solidFill>
                  </a:tcPr>
                </a:tc>
                <a:tc>
                  <a:txBody>
                    <a:bodyPr/>
                    <a:lstStyle/>
                    <a:p>
                      <a:pPr algn="ctr" rtl="0" fontAlgn="base"/>
                      <a:r>
                        <a:rPr lang="en-GB" sz="1100" b="1" u="none" strike="noStrike">
                          <a:solidFill>
                            <a:schemeClr val="bg1"/>
                          </a:solidFill>
                          <a:effectLst/>
                        </a:rPr>
                        <a:t>Attitude to Learning</a:t>
                      </a:r>
                      <a:r>
                        <a:rPr lang="en-GB" sz="1100" b="1">
                          <a:solidFill>
                            <a:schemeClr val="bg1"/>
                          </a:solidFill>
                          <a:effectLst/>
                        </a:rPr>
                        <a:t>​</a:t>
                      </a:r>
                    </a:p>
                  </a:txBody>
                  <a:tcPr>
                    <a:lnL w="12700">
                      <a:solidFill>
                        <a:schemeClr val="tx1"/>
                      </a:solidFill>
                    </a:lnL>
                    <a:lnR w="12700">
                      <a:solidFill>
                        <a:schemeClr val="tx1"/>
                      </a:solidFill>
                    </a:lnR>
                    <a:lnT w="12700">
                      <a:solidFill>
                        <a:schemeClr val="tx1"/>
                      </a:solidFill>
                    </a:lnT>
                    <a:lnB w="12700">
                      <a:solidFill>
                        <a:schemeClr val="tx1"/>
                      </a:solidFill>
                    </a:lnB>
                    <a:solidFill>
                      <a:srgbClr val="D6B2F4"/>
                    </a:solidFill>
                  </a:tcPr>
                </a:tc>
                <a:extLst>
                  <a:ext uri="{0D108BD9-81ED-4DB2-BD59-A6C34878D82A}">
                    <a16:rowId xmlns:a16="http://schemas.microsoft.com/office/drawing/2014/main" val="3550308166"/>
                  </a:ext>
                </a:extLst>
              </a:tr>
              <a:tr h="903141">
                <a:tc>
                  <a:txBody>
                    <a:bodyPr/>
                    <a:lstStyle/>
                    <a:p>
                      <a:pPr algn="ctr" rtl="0" fontAlgn="base"/>
                      <a:r>
                        <a:rPr lang="en-GB" sz="1600" b="1" u="none" strike="noStrike">
                          <a:effectLst/>
                        </a:rPr>
                        <a:t>1</a:t>
                      </a:r>
                      <a:r>
                        <a:rPr lang="en-GB" sz="1600" b="1">
                          <a:effectLst/>
                        </a:rPr>
                        <a:t>​</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u="none" strike="noStrike">
                          <a:effectLst/>
                        </a:rPr>
                        <a:t>This pupil..</a:t>
                      </a:r>
                      <a:r>
                        <a:rPr lang="en-GB" sz="1100">
                          <a:effectLst/>
                        </a:rPr>
                        <a:t>​</a:t>
                      </a:r>
                    </a:p>
                    <a:p>
                      <a:pPr algn="l" rtl="0" fontAlgn="base"/>
                      <a:r>
                        <a:rPr lang="en-GB" sz="1100" u="none" strike="noStrike">
                          <a:effectLst/>
                        </a:rPr>
                        <a:t>·Has an extremely positive attitude to learning. </a:t>
                      </a:r>
                      <a:r>
                        <a:rPr lang="en-GB" sz="1100">
                          <a:effectLst/>
                        </a:rPr>
                        <a:t>​</a:t>
                      </a:r>
                    </a:p>
                    <a:p>
                      <a:pPr algn="l" rtl="0" fontAlgn="base"/>
                      <a:r>
                        <a:rPr lang="en-GB" sz="1100" u="none" strike="noStrike">
                          <a:effectLst/>
                        </a:rPr>
                        <a:t>·Shows exemplary behaviour for learning and respect for others. </a:t>
                      </a:r>
                      <a:r>
                        <a:rPr lang="en-GB" sz="1100">
                          <a:effectLst/>
                        </a:rPr>
                        <a:t>​</a:t>
                      </a:r>
                    </a:p>
                    <a:p>
                      <a:pPr algn="l" rtl="0" fontAlgn="base"/>
                      <a:r>
                        <a:rPr lang="en-GB" sz="1100" u="none" strike="noStrike">
                          <a:effectLst/>
                        </a:rPr>
                        <a:t>·Demonstrates consistently high levels of concentration.</a:t>
                      </a:r>
                      <a:r>
                        <a:rPr lang="en-GB" sz="1100">
                          <a:effectLst/>
                        </a:rPr>
                        <a:t>​</a:t>
                      </a:r>
                    </a:p>
                    <a:p>
                      <a:pPr algn="l" rtl="0" fontAlgn="base"/>
                      <a:r>
                        <a:rPr lang="en-GB" sz="1100" u="none" strike="noStrike">
                          <a:effectLst/>
                        </a:rPr>
                        <a:t>·Demonstrates a real determination to learn. </a:t>
                      </a:r>
                      <a:r>
                        <a:rPr lang="en-GB" sz="1100">
                          <a:effectLst/>
                        </a:rPr>
                        <a:t>​</a:t>
                      </a:r>
                    </a:p>
                    <a:p>
                      <a:pPr algn="l" rtl="0" fontAlgn="base"/>
                      <a:r>
                        <a:rPr lang="en-GB" sz="1100">
                          <a:effectLst/>
                        </a:rPr>
                        <a:t>​</a:t>
                      </a:r>
                      <a:endParaRPr lang="en-GB" sz="1100" b="0"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507485814"/>
                  </a:ext>
                </a:extLst>
              </a:tr>
              <a:tr h="903141">
                <a:tc>
                  <a:txBody>
                    <a:bodyPr/>
                    <a:lstStyle/>
                    <a:p>
                      <a:pPr algn="ctr" rtl="0" fontAlgn="base"/>
                      <a:r>
                        <a:rPr lang="en-GB" sz="1600" b="1" u="none" strike="noStrike">
                          <a:effectLst/>
                        </a:rPr>
                        <a:t>2</a:t>
                      </a:r>
                      <a:r>
                        <a:rPr lang="en-GB" sz="1600" b="1">
                          <a:effectLst/>
                        </a:rPr>
                        <a:t>​</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u="none" strike="noStrike">
                          <a:effectLst/>
                        </a:rPr>
                        <a:t>This pupil..</a:t>
                      </a:r>
                      <a:r>
                        <a:rPr lang="en-GB" sz="1100">
                          <a:effectLst/>
                        </a:rPr>
                        <a:t>​</a:t>
                      </a:r>
                    </a:p>
                    <a:p>
                      <a:pPr algn="l" rtl="0" fontAlgn="base"/>
                      <a:r>
                        <a:rPr lang="en-GB" sz="1100" u="none" strike="noStrike">
                          <a:effectLst/>
                        </a:rPr>
                        <a:t>·Has a positive attitude to learning. </a:t>
                      </a:r>
                      <a:r>
                        <a:rPr lang="en-GB" sz="1100">
                          <a:effectLst/>
                        </a:rPr>
                        <a:t>​</a:t>
                      </a:r>
                    </a:p>
                    <a:p>
                      <a:pPr algn="l" rtl="0" fontAlgn="base"/>
                      <a:r>
                        <a:rPr lang="en-GB" sz="1100" u="none" strike="noStrike">
                          <a:effectLst/>
                        </a:rPr>
                        <a:t>·Shows good behaviour for learning and respect for others. </a:t>
                      </a:r>
                      <a:r>
                        <a:rPr lang="en-GB" sz="1100">
                          <a:effectLst/>
                        </a:rPr>
                        <a:t>​</a:t>
                      </a:r>
                    </a:p>
                    <a:p>
                      <a:pPr algn="l" rtl="0" fontAlgn="base"/>
                      <a:r>
                        <a:rPr lang="en-GB" sz="1100" u="none" strike="noStrike">
                          <a:effectLst/>
                        </a:rPr>
                        <a:t>·Demonstrates high levels of concentration.</a:t>
                      </a:r>
                      <a:r>
                        <a:rPr lang="en-GB" sz="1100">
                          <a:effectLst/>
                        </a:rPr>
                        <a:t>​</a:t>
                      </a:r>
                    </a:p>
                    <a:p>
                      <a:pPr algn="l" rtl="0" fontAlgn="base"/>
                      <a:r>
                        <a:rPr lang="en-GB" sz="1100" u="none" strike="noStrike">
                          <a:effectLst/>
                        </a:rPr>
                        <a:t>·Demonstrates a determination to learn. </a:t>
                      </a:r>
                      <a:r>
                        <a:rPr lang="en-GB" sz="1100">
                          <a:effectLst/>
                        </a:rPr>
                        <a:t>​</a:t>
                      </a:r>
                    </a:p>
                    <a:p>
                      <a:pPr algn="l" rtl="0" fontAlgn="base"/>
                      <a:r>
                        <a:rPr lang="en-GB" sz="1100">
                          <a:effectLst/>
                        </a:rPr>
                        <a:t>​</a:t>
                      </a:r>
                      <a:endParaRPr lang="en-GB" sz="1100" b="0"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130780571"/>
                  </a:ext>
                </a:extLst>
              </a:tr>
              <a:tr h="903141">
                <a:tc>
                  <a:txBody>
                    <a:bodyPr/>
                    <a:lstStyle/>
                    <a:p>
                      <a:pPr algn="ctr" rtl="0" fontAlgn="base"/>
                      <a:r>
                        <a:rPr lang="en-US" sz="1600" b="1" u="none" strike="noStrike">
                          <a:effectLst/>
                        </a:rPr>
                        <a:t>3</a:t>
                      </a:r>
                      <a:r>
                        <a:rPr lang="en-US" sz="1600" b="1">
                          <a:effectLst/>
                        </a:rPr>
                        <a:t>​</a:t>
                      </a:r>
                      <a:endParaRPr lang="en-US"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u="none" strike="noStrike">
                          <a:effectLst/>
                        </a:rPr>
                        <a:t>This pupil..</a:t>
                      </a:r>
                      <a:r>
                        <a:rPr lang="en-GB" sz="1100">
                          <a:effectLst/>
                        </a:rPr>
                        <a:t>​</a:t>
                      </a:r>
                    </a:p>
                    <a:p>
                      <a:pPr algn="l" rtl="0" fontAlgn="base"/>
                      <a:r>
                        <a:rPr lang="en-GB" sz="1100" u="none" strike="noStrike">
                          <a:effectLst/>
                        </a:rPr>
                        <a:t>·Has a poor attitude to learning at times. </a:t>
                      </a:r>
                      <a:r>
                        <a:rPr lang="en-GB" sz="1100">
                          <a:effectLst/>
                        </a:rPr>
                        <a:t>​</a:t>
                      </a:r>
                    </a:p>
                    <a:p>
                      <a:pPr algn="l" rtl="0" fontAlgn="base"/>
                      <a:r>
                        <a:rPr lang="en-GB" sz="1100" u="none" strike="noStrike">
                          <a:effectLst/>
                        </a:rPr>
                        <a:t>·Shows reasonable behaviour for learning and respect for others. </a:t>
                      </a:r>
                      <a:r>
                        <a:rPr lang="en-GB" sz="1100">
                          <a:effectLst/>
                        </a:rPr>
                        <a:t>​</a:t>
                      </a:r>
                    </a:p>
                    <a:p>
                      <a:pPr algn="l" rtl="0" fontAlgn="base"/>
                      <a:r>
                        <a:rPr lang="en-GB" sz="1100" u="none" strike="noStrike">
                          <a:effectLst/>
                        </a:rPr>
                        <a:t>·Does not always have high enough levels of concentration.</a:t>
                      </a:r>
                      <a:r>
                        <a:rPr lang="en-GB" sz="1100">
                          <a:effectLst/>
                        </a:rPr>
                        <a:t>​</a:t>
                      </a:r>
                    </a:p>
                    <a:p>
                      <a:pPr algn="l" rtl="0" fontAlgn="base"/>
                      <a:r>
                        <a:rPr lang="en-GB" sz="1100" u="none" strike="noStrike">
                          <a:effectLst/>
                        </a:rPr>
                        <a:t>·Does not always show determination to learn. </a:t>
                      </a:r>
                      <a:r>
                        <a:rPr lang="en-GB" sz="1100">
                          <a:effectLst/>
                        </a:rPr>
                        <a:t>​</a:t>
                      </a:r>
                    </a:p>
                    <a:p>
                      <a:pPr algn="l" rtl="0" fontAlgn="base"/>
                      <a:r>
                        <a:rPr lang="en-GB" sz="1100">
                          <a:effectLst/>
                        </a:rPr>
                        <a:t>​</a:t>
                      </a:r>
                      <a:endParaRPr lang="en-GB" sz="1100" b="0"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860987342"/>
                  </a:ext>
                </a:extLst>
              </a:tr>
              <a:tr h="903141">
                <a:tc>
                  <a:txBody>
                    <a:bodyPr/>
                    <a:lstStyle/>
                    <a:p>
                      <a:pPr algn="ctr" rtl="0" fontAlgn="base"/>
                      <a:r>
                        <a:rPr lang="en-US" sz="1600" b="1" u="none" strike="noStrike">
                          <a:effectLst/>
                        </a:rPr>
                        <a:t>4</a:t>
                      </a:r>
                      <a:r>
                        <a:rPr lang="en-US" sz="1600" b="1">
                          <a:effectLst/>
                        </a:rPr>
                        <a:t>​</a:t>
                      </a:r>
                      <a:endParaRPr lang="en-US"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u="none" strike="noStrike">
                          <a:effectLst/>
                        </a:rPr>
                        <a:t>This pupil..</a:t>
                      </a:r>
                      <a:r>
                        <a:rPr lang="en-GB" sz="1100">
                          <a:effectLst/>
                        </a:rPr>
                        <a:t>​</a:t>
                      </a:r>
                    </a:p>
                    <a:p>
                      <a:pPr algn="l" rtl="0" fontAlgn="base"/>
                      <a:r>
                        <a:rPr lang="en-GB" sz="1100" u="none" strike="noStrike">
                          <a:effectLst/>
                        </a:rPr>
                        <a:t>·Has a poor attitude to learning. </a:t>
                      </a:r>
                      <a:r>
                        <a:rPr lang="en-GB" sz="1100">
                          <a:effectLst/>
                        </a:rPr>
                        <a:t>​</a:t>
                      </a:r>
                    </a:p>
                    <a:p>
                      <a:pPr algn="l" rtl="0" fontAlgn="base"/>
                      <a:r>
                        <a:rPr lang="en-GB" sz="1100" u="none" strike="noStrike">
                          <a:effectLst/>
                        </a:rPr>
                        <a:t>·Rarely shows good enough behaviour for learning and sometimes shows a lack respect for others. </a:t>
                      </a:r>
                      <a:r>
                        <a:rPr lang="en-GB" sz="1100">
                          <a:effectLst/>
                        </a:rPr>
                        <a:t>​</a:t>
                      </a:r>
                    </a:p>
                    <a:p>
                      <a:pPr algn="l" rtl="0" fontAlgn="base"/>
                      <a:r>
                        <a:rPr lang="en-GB" sz="1100" u="none" strike="noStrike">
                          <a:effectLst/>
                        </a:rPr>
                        <a:t>·Does not demonstrate high enough levels of concentration.</a:t>
                      </a:r>
                      <a:r>
                        <a:rPr lang="en-GB" sz="1100">
                          <a:effectLst/>
                        </a:rPr>
                        <a:t>​</a:t>
                      </a:r>
                    </a:p>
                    <a:p>
                      <a:pPr algn="l" rtl="0" fontAlgn="base"/>
                      <a:r>
                        <a:rPr lang="en-GB" sz="1100" u="none" strike="noStrike">
                          <a:effectLst/>
                        </a:rPr>
                        <a:t>·Does not demonstrate determination to learn. </a:t>
                      </a:r>
                      <a:r>
                        <a:rPr lang="en-GB" sz="1100">
                          <a:effectLst/>
                        </a:rPr>
                        <a:t>​</a:t>
                      </a:r>
                    </a:p>
                    <a:p>
                      <a:pPr algn="l" rtl="0" fontAlgn="base"/>
                      <a:r>
                        <a:rPr lang="en-GB" sz="1100">
                          <a:effectLst/>
                        </a:rPr>
                        <a:t>​</a:t>
                      </a:r>
                      <a:endParaRPr lang="en-GB" sz="1100" b="0"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326673239"/>
                  </a:ext>
                </a:extLst>
              </a:tr>
            </a:tbl>
          </a:graphicData>
        </a:graphic>
      </p:graphicFrame>
    </p:spTree>
    <p:extLst>
      <p:ext uri="{BB962C8B-B14F-4D97-AF65-F5344CB8AC3E}">
        <p14:creationId xmlns:p14="http://schemas.microsoft.com/office/powerpoint/2010/main" val="760953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 name="Google Shape;73;p13">
            <a:extLst>
              <a:ext uri="{FF2B5EF4-FFF2-40B4-BE49-F238E27FC236}">
                <a16:creationId xmlns:a16="http://schemas.microsoft.com/office/drawing/2014/main" id="{44F6A544-7FA4-42E2-5DA1-95BA4FDC7A27}"/>
              </a:ext>
            </a:extLst>
          </p:cNvPr>
          <p:cNvSpPr txBox="1">
            <a:spLocks noGrp="1"/>
          </p:cNvSpPr>
          <p:nvPr>
            <p:ph type="title"/>
          </p:nvPr>
        </p:nvSpPr>
        <p:spPr>
          <a:xfrm>
            <a:off x="739302" y="186372"/>
            <a:ext cx="4513364" cy="789300"/>
          </a:xfrm>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Effort Scale</a:t>
            </a:r>
            <a:endParaRPr dirty="0"/>
          </a:p>
        </p:txBody>
      </p:sp>
      <p:graphicFrame>
        <p:nvGraphicFramePr>
          <p:cNvPr id="3" name="Table 2">
            <a:extLst>
              <a:ext uri="{FF2B5EF4-FFF2-40B4-BE49-F238E27FC236}">
                <a16:creationId xmlns:a16="http://schemas.microsoft.com/office/drawing/2014/main" id="{6CBC25CF-B4C9-EB7D-77DC-6867E746C2BB}"/>
              </a:ext>
            </a:extLst>
          </p:cNvPr>
          <p:cNvGraphicFramePr>
            <a:graphicFrameLocks noGrp="1"/>
          </p:cNvGraphicFramePr>
          <p:nvPr>
            <p:extLst>
              <p:ext uri="{D42A27DB-BD31-4B8C-83A1-F6EECF244321}">
                <p14:modId xmlns:p14="http://schemas.microsoft.com/office/powerpoint/2010/main" val="533983303"/>
              </p:ext>
            </p:extLst>
          </p:nvPr>
        </p:nvGraphicFramePr>
        <p:xfrm>
          <a:off x="777875" y="810301"/>
          <a:ext cx="4290236" cy="6174153"/>
        </p:xfrm>
        <a:graphic>
          <a:graphicData uri="http://schemas.openxmlformats.org/drawingml/2006/table">
            <a:tbl>
              <a:tblPr/>
              <a:tblGrid>
                <a:gridCol w="417232">
                  <a:extLst>
                    <a:ext uri="{9D8B030D-6E8A-4147-A177-3AD203B41FA5}">
                      <a16:colId xmlns:a16="http://schemas.microsoft.com/office/drawing/2014/main" val="1687092478"/>
                    </a:ext>
                  </a:extLst>
                </a:gridCol>
                <a:gridCol w="3873004">
                  <a:extLst>
                    <a:ext uri="{9D8B030D-6E8A-4147-A177-3AD203B41FA5}">
                      <a16:colId xmlns:a16="http://schemas.microsoft.com/office/drawing/2014/main" val="1174444488"/>
                    </a:ext>
                  </a:extLst>
                </a:gridCol>
              </a:tblGrid>
              <a:tr h="313669">
                <a:tc>
                  <a:txBody>
                    <a:bodyPr/>
                    <a:lstStyle/>
                    <a:p>
                      <a:pPr algn="ctr" fontAlgn="auto"/>
                      <a:r>
                        <a:rPr lang="en-US" sz="900" b="1" i="0">
                          <a:solidFill>
                            <a:srgbClr val="FFFFFF"/>
                          </a:solidFill>
                          <a:effectLst/>
                          <a:latin typeface="Arial" panose="020B0604020202020204" pitchFamily="34" charset="0"/>
                        </a:rPr>
                        <a:t>​</a:t>
                      </a: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6B2F4"/>
                    </a:solidFill>
                  </a:tcPr>
                </a:tc>
                <a:tc>
                  <a:txBody>
                    <a:bodyPr/>
                    <a:lstStyle/>
                    <a:p>
                      <a:pPr algn="ctr" fontAlgn="base"/>
                      <a:r>
                        <a:rPr lang="en-GB" sz="900" b="1" i="0">
                          <a:solidFill>
                            <a:srgbClr val="FFFFFF"/>
                          </a:solidFill>
                          <a:effectLst/>
                          <a:latin typeface="Arial" panose="020B0604020202020204" pitchFamily="34" charset="0"/>
                        </a:rPr>
                        <a:t>Effort</a:t>
                      </a:r>
                      <a:r>
                        <a:rPr lang="en-GB" sz="900" b="0" i="0">
                          <a:solidFill>
                            <a:srgbClr val="FFFFFF"/>
                          </a:solidFill>
                          <a:effectLst/>
                          <a:latin typeface="Arial" panose="020B0604020202020204" pitchFamily="34" charset="0"/>
                        </a:rPr>
                        <a:t>​</a:t>
                      </a:r>
                      <a:endParaRPr lang="en-GB" sz="700" b="0" i="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6B2F4"/>
                    </a:solidFill>
                  </a:tcPr>
                </a:tc>
                <a:extLst>
                  <a:ext uri="{0D108BD9-81ED-4DB2-BD59-A6C34878D82A}">
                    <a16:rowId xmlns:a16="http://schemas.microsoft.com/office/drawing/2014/main" val="2018493931"/>
                  </a:ext>
                </a:extLst>
              </a:tr>
              <a:tr h="1509712">
                <a:tc>
                  <a:txBody>
                    <a:bodyPr/>
                    <a:lstStyle/>
                    <a:p>
                      <a:pPr algn="ctr" fontAlgn="base"/>
                      <a:r>
                        <a:rPr lang="en-GB" sz="1500" b="1" i="0">
                          <a:solidFill>
                            <a:srgbClr val="222222"/>
                          </a:solidFill>
                          <a:effectLst/>
                          <a:latin typeface="Arial" panose="020B0604020202020204" pitchFamily="34" charset="0"/>
                        </a:rPr>
                        <a:t>1</a:t>
                      </a:r>
                      <a:r>
                        <a:rPr lang="en-GB" sz="1500" b="0" i="0">
                          <a:solidFill>
                            <a:srgbClr val="222222"/>
                          </a:solidFill>
                          <a:effectLst/>
                          <a:latin typeface="Arial" panose="020B0604020202020204" pitchFamily="34" charset="0"/>
                        </a:rPr>
                        <a:t>​</a:t>
                      </a:r>
                      <a:endParaRPr lang="en-GB" sz="700" b="0" i="0">
                        <a:solidFill>
                          <a:srgbClr val="000000"/>
                        </a:solidFill>
                        <a:effectLst/>
                      </a:endParaRPr>
                    </a:p>
                  </a:txBody>
                  <a:tcPr marL="84899" marR="84899" marT="42450" marB="42450"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tc>
                  <a:txBody>
                    <a:bodyPr/>
                    <a:lstStyle/>
                    <a:p>
                      <a:pPr algn="l" fontAlgn="base"/>
                      <a:r>
                        <a:rPr lang="en-GB" sz="1100" b="0" i="0" dirty="0">
                          <a:solidFill>
                            <a:srgbClr val="222222"/>
                          </a:solidFill>
                          <a:effectLst/>
                          <a:latin typeface="Arial" panose="020B0604020202020204" pitchFamily="34" charset="0"/>
                        </a:rPr>
                        <a:t>This pupil..​</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·Is always well organised and arrives at lessons ready to learn​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·Fully engages on all tasks and completes work to the best of their ability​</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·Works well with peers and makes positive contributions to the lesson​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·Always gives their full effort to their work. ​</a:t>
                      </a:r>
                      <a:endParaRPr lang="en-GB" sz="1100" b="0" i="0" dirty="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893103"/>
                  </a:ext>
                </a:extLst>
              </a:tr>
              <a:tr h="1331348">
                <a:tc>
                  <a:txBody>
                    <a:bodyPr/>
                    <a:lstStyle/>
                    <a:p>
                      <a:pPr algn="ctr" fontAlgn="base"/>
                      <a:r>
                        <a:rPr lang="en-GB" sz="1500" b="1" i="0">
                          <a:solidFill>
                            <a:srgbClr val="222222"/>
                          </a:solidFill>
                          <a:effectLst/>
                          <a:latin typeface="Arial" panose="020B0604020202020204" pitchFamily="34" charset="0"/>
                        </a:rPr>
                        <a:t>2</a:t>
                      </a:r>
                      <a:r>
                        <a:rPr lang="en-GB" sz="1500" b="0" i="0">
                          <a:solidFill>
                            <a:srgbClr val="222222"/>
                          </a:solidFill>
                          <a:effectLst/>
                          <a:latin typeface="Arial" panose="020B0604020202020204" pitchFamily="34" charset="0"/>
                        </a:rPr>
                        <a:t>​</a:t>
                      </a:r>
                      <a:endParaRPr lang="en-GB" sz="700" b="0" i="0">
                        <a:solidFill>
                          <a:srgbClr val="000000"/>
                        </a:solidFill>
                        <a:effectLst/>
                      </a:endParaRPr>
                    </a:p>
                  </a:txBody>
                  <a:tcPr marL="84899" marR="84899" marT="42450" marB="42450"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tc>
                  <a:txBody>
                    <a:bodyPr/>
                    <a:lstStyle/>
                    <a:p>
                      <a:pPr algn="l" fontAlgn="base"/>
                      <a:r>
                        <a:rPr lang="en-GB" sz="1100" b="0" i="0" dirty="0">
                          <a:solidFill>
                            <a:srgbClr val="222222"/>
                          </a:solidFill>
                          <a:effectLst/>
                          <a:latin typeface="Arial" panose="020B0604020202020204" pitchFamily="34" charset="0"/>
                        </a:rPr>
                        <a:t>This pupil..​</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·Is usually organised and usually arrives at lessons ready to learn​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·Usually engages on all tasks and often completes work to the best of their ability ​</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·Contributes constructively when working with peers​</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·Usually gives their full effort to their work.​</a:t>
                      </a:r>
                      <a:endParaRPr lang="en-GB" sz="1100" b="0" i="0" dirty="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8824574"/>
                  </a:ext>
                </a:extLst>
              </a:tr>
              <a:tr h="1509712">
                <a:tc>
                  <a:txBody>
                    <a:bodyPr/>
                    <a:lstStyle/>
                    <a:p>
                      <a:pPr algn="ctr" fontAlgn="base"/>
                      <a:r>
                        <a:rPr lang="en-GB" sz="1500" b="1" i="0">
                          <a:solidFill>
                            <a:srgbClr val="222222"/>
                          </a:solidFill>
                          <a:effectLst/>
                          <a:latin typeface="Arial" panose="020B0604020202020204" pitchFamily="34" charset="0"/>
                        </a:rPr>
                        <a:t>3</a:t>
                      </a:r>
                      <a:r>
                        <a:rPr lang="en-GB" sz="1500" b="0" i="0">
                          <a:solidFill>
                            <a:srgbClr val="222222"/>
                          </a:solidFill>
                          <a:effectLst/>
                          <a:latin typeface="Arial" panose="020B0604020202020204" pitchFamily="34" charset="0"/>
                        </a:rPr>
                        <a:t>​</a:t>
                      </a:r>
                      <a:endParaRPr lang="en-GB" sz="700" b="0" i="0">
                        <a:solidFill>
                          <a:srgbClr val="000000"/>
                        </a:solidFill>
                        <a:effectLst/>
                      </a:endParaRPr>
                    </a:p>
                  </a:txBody>
                  <a:tcPr marL="84899" marR="84899" marT="42450" marB="42450"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tc>
                  <a:txBody>
                    <a:bodyPr/>
                    <a:lstStyle/>
                    <a:p>
                      <a:pPr algn="l" fontAlgn="base"/>
                      <a:r>
                        <a:rPr lang="en-GB" sz="1100" b="0" i="0" dirty="0">
                          <a:solidFill>
                            <a:srgbClr val="222222"/>
                          </a:solidFill>
                          <a:effectLst/>
                          <a:latin typeface="Arial" panose="020B0604020202020204" pitchFamily="34" charset="0"/>
                        </a:rPr>
                        <a:t>This pupil..​</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·Often fails to prepare and arrives to lessons not ready to learn​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·Rarely engages on tasks or completes work to the best of their ability​</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·Needs encouragement to stay on task when working with peers and can distract others​</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·Only sometimes gives their full effort to their work. ​</a:t>
                      </a:r>
                      <a:endParaRPr lang="en-GB" sz="1100" b="0" i="0" dirty="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8674876"/>
                  </a:ext>
                </a:extLst>
              </a:tr>
              <a:tr h="1509712">
                <a:tc>
                  <a:txBody>
                    <a:bodyPr/>
                    <a:lstStyle/>
                    <a:p>
                      <a:pPr algn="ctr" fontAlgn="base"/>
                      <a:r>
                        <a:rPr lang="en-GB" sz="1500" b="1" i="0">
                          <a:solidFill>
                            <a:srgbClr val="222222"/>
                          </a:solidFill>
                          <a:effectLst/>
                          <a:latin typeface="Arial" panose="020B0604020202020204" pitchFamily="34" charset="0"/>
                        </a:rPr>
                        <a:t>4</a:t>
                      </a:r>
                      <a:r>
                        <a:rPr lang="en-GB" sz="1500" b="0" i="0">
                          <a:solidFill>
                            <a:srgbClr val="222222"/>
                          </a:solidFill>
                          <a:effectLst/>
                          <a:latin typeface="Arial" panose="020B0604020202020204" pitchFamily="34" charset="0"/>
                        </a:rPr>
                        <a:t>​</a:t>
                      </a:r>
                      <a:endParaRPr lang="en-GB" sz="700" b="0" i="0">
                        <a:solidFill>
                          <a:srgbClr val="000000"/>
                        </a:solidFill>
                        <a:effectLst/>
                      </a:endParaRPr>
                    </a:p>
                  </a:txBody>
                  <a:tcPr marL="84899" marR="84899" marT="42450" marB="42450"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tc>
                  <a:txBody>
                    <a:bodyPr/>
                    <a:lstStyle/>
                    <a:p>
                      <a:pPr algn="l" fontAlgn="base"/>
                      <a:r>
                        <a:rPr lang="en-GB" sz="1100" b="0" i="0" dirty="0">
                          <a:solidFill>
                            <a:srgbClr val="222222"/>
                          </a:solidFill>
                          <a:effectLst/>
                          <a:latin typeface="Arial" panose="020B0604020202020204" pitchFamily="34" charset="0"/>
                        </a:rPr>
                        <a:t>This pupil..​</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·Regularly fails to attend lessons prepared and ready to learn​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·Regularly fails to engage on tasks or to complete work​</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·Rarely works effectively with peers and can frequently distract others​</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·Regularly fails to give their full effort to their work. ​</a:t>
                      </a:r>
                      <a:endParaRPr lang="en-GB" sz="1100" b="0" i="0" dirty="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4495418"/>
                  </a:ext>
                </a:extLst>
              </a:tr>
            </a:tbl>
          </a:graphicData>
        </a:graphic>
      </p:graphicFrame>
    </p:spTree>
    <p:extLst>
      <p:ext uri="{BB962C8B-B14F-4D97-AF65-F5344CB8AC3E}">
        <p14:creationId xmlns:p14="http://schemas.microsoft.com/office/powerpoint/2010/main" val="1274712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 name="Google Shape;73;p13">
            <a:extLst>
              <a:ext uri="{FF2B5EF4-FFF2-40B4-BE49-F238E27FC236}">
                <a16:creationId xmlns:a16="http://schemas.microsoft.com/office/drawing/2014/main" id="{0091AECC-758A-929E-CC7D-53DF228A3B6F}"/>
              </a:ext>
            </a:extLst>
          </p:cNvPr>
          <p:cNvSpPr txBox="1">
            <a:spLocks noGrp="1"/>
          </p:cNvSpPr>
          <p:nvPr>
            <p:ph type="title"/>
          </p:nvPr>
        </p:nvSpPr>
        <p:spPr>
          <a:xfrm>
            <a:off x="758756" y="186372"/>
            <a:ext cx="4493909" cy="789300"/>
          </a:xfrm>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Homework Scale</a:t>
            </a:r>
            <a:endParaRPr/>
          </a:p>
        </p:txBody>
      </p:sp>
      <p:graphicFrame>
        <p:nvGraphicFramePr>
          <p:cNvPr id="3" name="Table 2">
            <a:extLst>
              <a:ext uri="{FF2B5EF4-FFF2-40B4-BE49-F238E27FC236}">
                <a16:creationId xmlns:a16="http://schemas.microsoft.com/office/drawing/2014/main" id="{FCC6DD06-F21D-8191-553E-A76AAA7BD289}"/>
              </a:ext>
            </a:extLst>
          </p:cNvPr>
          <p:cNvGraphicFramePr>
            <a:graphicFrameLocks noGrp="1"/>
          </p:cNvGraphicFramePr>
          <p:nvPr>
            <p:extLst>
              <p:ext uri="{D42A27DB-BD31-4B8C-83A1-F6EECF244321}">
                <p14:modId xmlns:p14="http://schemas.microsoft.com/office/powerpoint/2010/main" val="1175630488"/>
              </p:ext>
            </p:extLst>
          </p:nvPr>
        </p:nvGraphicFramePr>
        <p:xfrm>
          <a:off x="830648" y="960917"/>
          <a:ext cx="4235911" cy="5681691"/>
        </p:xfrm>
        <a:graphic>
          <a:graphicData uri="http://schemas.openxmlformats.org/drawingml/2006/table">
            <a:tbl>
              <a:tblPr firstRow="1" bandRow="1">
                <a:tableStyleId>{9828732B-32B9-41A6-9694-54D75B4E457C}</a:tableStyleId>
              </a:tblPr>
              <a:tblGrid>
                <a:gridCol w="417519">
                  <a:extLst>
                    <a:ext uri="{9D8B030D-6E8A-4147-A177-3AD203B41FA5}">
                      <a16:colId xmlns:a16="http://schemas.microsoft.com/office/drawing/2014/main" val="2042196360"/>
                    </a:ext>
                  </a:extLst>
                </a:gridCol>
                <a:gridCol w="3818392">
                  <a:extLst>
                    <a:ext uri="{9D8B030D-6E8A-4147-A177-3AD203B41FA5}">
                      <a16:colId xmlns:a16="http://schemas.microsoft.com/office/drawing/2014/main" val="1885871512"/>
                    </a:ext>
                  </a:extLst>
                </a:gridCol>
              </a:tblGrid>
              <a:tr h="286731">
                <a:tc>
                  <a:txBody>
                    <a:bodyPr/>
                    <a:lstStyle/>
                    <a:p>
                      <a:pPr algn="ctr" rtl="0" fontAlgn="auto"/>
                      <a:r>
                        <a:rPr lang="en-US" sz="1000">
                          <a:effectLst/>
                        </a:rPr>
                        <a:t>​</a:t>
                      </a:r>
                      <a:endParaRPr lang="en-US" sz="1000" b="1" i="0">
                        <a:solidFill>
                          <a:srgbClr val="FFFFFF"/>
                        </a:solidFill>
                        <a:effectLst/>
                        <a:latin typeface="Arial" panose="020B0604020202020204" pitchFamily="34" charset="0"/>
                      </a:endParaRPr>
                    </a:p>
                  </a:txBody>
                  <a:tcPr>
                    <a:lnL w="12700">
                      <a:solidFill>
                        <a:schemeClr val="tx1"/>
                      </a:solidFill>
                    </a:lnL>
                    <a:lnR w="12700">
                      <a:solidFill>
                        <a:schemeClr val="tx1"/>
                      </a:solidFill>
                    </a:lnR>
                    <a:lnT w="12700">
                      <a:solidFill>
                        <a:schemeClr val="tx1"/>
                      </a:solidFill>
                    </a:lnT>
                    <a:lnB w="12700">
                      <a:solidFill>
                        <a:schemeClr val="tx1"/>
                      </a:solidFill>
                    </a:lnB>
                    <a:solidFill>
                      <a:srgbClr val="D6B2F4"/>
                    </a:solidFill>
                  </a:tcPr>
                </a:tc>
                <a:tc>
                  <a:txBody>
                    <a:bodyPr/>
                    <a:lstStyle/>
                    <a:p>
                      <a:pPr algn="ctr" rtl="0" fontAlgn="base"/>
                      <a:r>
                        <a:rPr lang="en-GB" sz="1100" b="1">
                          <a:solidFill>
                            <a:schemeClr val="bg1"/>
                          </a:solidFill>
                          <a:effectLst/>
                        </a:rPr>
                        <a:t>Homework​</a:t>
                      </a:r>
                      <a:endParaRPr lang="en-GB" sz="1100" b="1" i="0">
                        <a:solidFill>
                          <a:schemeClr val="bg1"/>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solidFill>
                      <a:srgbClr val="D6B2F4"/>
                    </a:solidFill>
                  </a:tcPr>
                </a:tc>
                <a:extLst>
                  <a:ext uri="{0D108BD9-81ED-4DB2-BD59-A6C34878D82A}">
                    <a16:rowId xmlns:a16="http://schemas.microsoft.com/office/drawing/2014/main" val="3968316743"/>
                  </a:ext>
                </a:extLst>
              </a:tr>
              <a:tr h="931888">
                <a:tc>
                  <a:txBody>
                    <a:bodyPr/>
                    <a:lstStyle/>
                    <a:p>
                      <a:pPr algn="ctr" rtl="0" fontAlgn="base"/>
                      <a:r>
                        <a:rPr lang="en-GB" sz="1600" b="1">
                          <a:effectLst/>
                        </a:rPr>
                        <a:t>1​</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a:effectLst/>
                        </a:rPr>
                        <a:t>This pupil...​</a:t>
                      </a:r>
                    </a:p>
                    <a:p>
                      <a:pPr algn="l" rtl="0" fontAlgn="base"/>
                      <a:r>
                        <a:rPr lang="en-GB" sz="1100">
                          <a:effectLst/>
                        </a:rPr>
                        <a:t>·Completes all homework tasks fully and to the best of their ability.​</a:t>
                      </a:r>
                    </a:p>
                    <a:p>
                      <a:pPr algn="l" rtl="0" fontAlgn="base"/>
                      <a:r>
                        <a:rPr lang="en-GB" sz="1100">
                          <a:effectLst/>
                        </a:rPr>
                        <a:t>·Meets all homework deadlines.​</a:t>
                      </a:r>
                    </a:p>
                    <a:p>
                      <a:pPr algn="l" rtl="0" fontAlgn="base"/>
                      <a:r>
                        <a:rPr lang="en-GB" sz="1100">
                          <a:effectLst/>
                        </a:rPr>
                        <a:t>·Prepares for assessments and exams by revising at home. ​</a:t>
                      </a:r>
                    </a:p>
                    <a:p>
                      <a:pPr algn="l" rtl="0" fontAlgn="base"/>
                      <a:r>
                        <a:rPr lang="en-GB" sz="1100">
                          <a:effectLst/>
                        </a:rPr>
                        <a:t>· Always submits merit worthy work of high quality.​</a:t>
                      </a:r>
                      <a:endParaRPr lang="en-GB" sz="1100" b="0" i="0">
                        <a:solidFill>
                          <a:srgbClr val="000000"/>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728479101"/>
                  </a:ext>
                </a:extLst>
              </a:tr>
              <a:tr h="1093175">
                <a:tc>
                  <a:txBody>
                    <a:bodyPr/>
                    <a:lstStyle/>
                    <a:p>
                      <a:pPr algn="ctr" rtl="0" fontAlgn="base"/>
                      <a:r>
                        <a:rPr lang="en-GB" sz="1600" b="1">
                          <a:effectLst/>
                        </a:rPr>
                        <a:t>2​</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dirty="0">
                          <a:effectLst/>
                        </a:rPr>
                        <a:t>This </a:t>
                      </a:r>
                      <a:r>
                        <a:rPr lang="en-GB" sz="1100" u="none" strike="noStrike" dirty="0">
                          <a:effectLst/>
                        </a:rPr>
                        <a:t>pupil...</a:t>
                      </a:r>
                      <a:r>
                        <a:rPr lang="en-GB" sz="1100" dirty="0">
                          <a:effectLst/>
                        </a:rPr>
                        <a:t>​</a:t>
                      </a:r>
                    </a:p>
                    <a:p>
                      <a:pPr algn="l" rtl="0" fontAlgn="base"/>
                      <a:r>
                        <a:rPr lang="en-GB" sz="1100" dirty="0">
                          <a:effectLst/>
                        </a:rPr>
                        <a:t>·</a:t>
                      </a:r>
                      <a:r>
                        <a:rPr lang="en-GB" sz="1100" u="none" strike="noStrike" dirty="0">
                          <a:effectLst/>
                        </a:rPr>
                        <a:t>Completes almost all homework tasks fully and to the best of their ability.</a:t>
                      </a:r>
                      <a:r>
                        <a:rPr lang="en-GB" sz="1100" dirty="0">
                          <a:effectLst/>
                        </a:rPr>
                        <a:t>​</a:t>
                      </a:r>
                    </a:p>
                    <a:p>
                      <a:pPr algn="l" rtl="0" fontAlgn="base"/>
                      <a:r>
                        <a:rPr lang="en-GB" sz="1100" u="none" strike="noStrike" dirty="0">
                          <a:effectLst/>
                        </a:rPr>
                        <a:t>·Meets all homework deadlines.</a:t>
                      </a:r>
                      <a:r>
                        <a:rPr lang="en-GB" sz="1100" dirty="0">
                          <a:effectLst/>
                        </a:rPr>
                        <a:t>​</a:t>
                      </a:r>
                    </a:p>
                    <a:p>
                      <a:pPr algn="l" rtl="0" fontAlgn="base"/>
                      <a:r>
                        <a:rPr lang="en-GB" sz="1100" u="none" strike="noStrike" dirty="0">
                          <a:effectLst/>
                        </a:rPr>
                        <a:t>·Prepares for assessments and exams by revising at home. </a:t>
                      </a:r>
                      <a:r>
                        <a:rPr lang="en-GB" sz="1100" dirty="0">
                          <a:effectLst/>
                        </a:rPr>
                        <a:t>​</a:t>
                      </a:r>
                    </a:p>
                    <a:p>
                      <a:pPr algn="l" rtl="0" fontAlgn="base"/>
                      <a:r>
                        <a:rPr lang="en-GB" sz="1100" u="none" strike="noStrike" dirty="0">
                          <a:effectLst/>
                        </a:rPr>
                        <a:t>·Almost always submits work of good quality.</a:t>
                      </a:r>
                      <a:r>
                        <a:rPr lang="en-GB" sz="1100" dirty="0">
                          <a:effectLst/>
                        </a:rPr>
                        <a:t>​</a:t>
                      </a:r>
                      <a:endParaRPr lang="en-GB" sz="1100" b="0" i="0" dirty="0">
                        <a:solidFill>
                          <a:srgbClr val="000000"/>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77922384"/>
                  </a:ext>
                </a:extLst>
              </a:tr>
              <a:tr h="1093175">
                <a:tc>
                  <a:txBody>
                    <a:bodyPr/>
                    <a:lstStyle/>
                    <a:p>
                      <a:pPr algn="ctr" rtl="0" fontAlgn="base"/>
                      <a:r>
                        <a:rPr lang="en-GB" sz="1600" b="1">
                          <a:effectLst/>
                        </a:rPr>
                        <a:t>3​</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a:effectLst/>
                        </a:rPr>
                        <a:t>This </a:t>
                      </a:r>
                      <a:r>
                        <a:rPr lang="en-GB" sz="1100" u="none" strike="noStrike">
                          <a:effectLst/>
                        </a:rPr>
                        <a:t>pupil...</a:t>
                      </a:r>
                      <a:r>
                        <a:rPr lang="en-GB" sz="1100">
                          <a:effectLst/>
                        </a:rPr>
                        <a:t>​</a:t>
                      </a:r>
                    </a:p>
                    <a:p>
                      <a:pPr algn="l" rtl="0" fontAlgn="base"/>
                      <a:r>
                        <a:rPr lang="en-GB" sz="1100">
                          <a:effectLst/>
                        </a:rPr>
                        <a:t>·Often fails to complete homework tasks fully and sometimes does not complete work to the best of their ability​</a:t>
                      </a:r>
                    </a:p>
                    <a:p>
                      <a:pPr algn="l" rtl="0" fontAlgn="base"/>
                      <a:r>
                        <a:rPr lang="en-GB" sz="1100" u="none" strike="noStrike">
                          <a:effectLst/>
                        </a:rPr>
                        <a:t> ·Does not meet all homework deadlines.</a:t>
                      </a:r>
                      <a:r>
                        <a:rPr lang="en-GB" sz="1100">
                          <a:effectLst/>
                        </a:rPr>
                        <a:t>​</a:t>
                      </a:r>
                    </a:p>
                    <a:p>
                      <a:pPr algn="l" rtl="0" fontAlgn="base"/>
                      <a:r>
                        <a:rPr lang="en-GB" sz="1100" u="none" strike="noStrike">
                          <a:effectLst/>
                        </a:rPr>
                        <a:t>·Prepares for some assessments and exams by revising at home, but more effort is required.  </a:t>
                      </a:r>
                      <a:r>
                        <a:rPr lang="en-GB" sz="1100">
                          <a:effectLst/>
                        </a:rPr>
                        <a:t>​</a:t>
                      </a:r>
                    </a:p>
                    <a:p>
                      <a:pPr algn="l" rtl="0" fontAlgn="base"/>
                      <a:r>
                        <a:rPr lang="en-GB" sz="1100">
                          <a:effectLst/>
                        </a:rPr>
                        <a:t>·Rarely submits work when required and it is sometimes not of the required standard.​</a:t>
                      </a:r>
                      <a:endParaRPr lang="en-GB" sz="1100" b="0" i="0">
                        <a:solidFill>
                          <a:srgbClr val="000000"/>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897934264"/>
                  </a:ext>
                </a:extLst>
              </a:tr>
              <a:tr h="931888">
                <a:tc>
                  <a:txBody>
                    <a:bodyPr/>
                    <a:lstStyle/>
                    <a:p>
                      <a:pPr algn="ctr" rtl="0" fontAlgn="base"/>
                      <a:r>
                        <a:rPr lang="en-GB" sz="1600" b="1">
                          <a:effectLst/>
                        </a:rPr>
                        <a:t>4​</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dirty="0">
                          <a:effectLst/>
                        </a:rPr>
                        <a:t>This </a:t>
                      </a:r>
                      <a:r>
                        <a:rPr lang="en-GB" sz="1100" u="none" strike="noStrike" dirty="0">
                          <a:effectLst/>
                        </a:rPr>
                        <a:t>pupil...</a:t>
                      </a:r>
                      <a:r>
                        <a:rPr lang="en-GB" sz="1100" dirty="0">
                          <a:effectLst/>
                        </a:rPr>
                        <a:t>​</a:t>
                      </a:r>
                    </a:p>
                    <a:p>
                      <a:pPr algn="l" rtl="0" fontAlgn="base"/>
                      <a:r>
                        <a:rPr lang="en-GB" sz="1100" dirty="0">
                          <a:effectLst/>
                        </a:rPr>
                        <a:t>·Regularly fails to </a:t>
                      </a:r>
                      <a:r>
                        <a:rPr lang="en-GB" sz="1100" u="none" strike="noStrike" dirty="0">
                          <a:effectLst/>
                        </a:rPr>
                        <a:t>complete homework tasks fully and does not complete work to the best of their ability</a:t>
                      </a:r>
                      <a:r>
                        <a:rPr lang="en-GB" sz="1100" dirty="0">
                          <a:effectLst/>
                        </a:rPr>
                        <a:t>​</a:t>
                      </a:r>
                    </a:p>
                    <a:p>
                      <a:pPr algn="l" rtl="0" fontAlgn="base"/>
                      <a:r>
                        <a:rPr lang="en-GB" sz="1100" dirty="0">
                          <a:effectLst/>
                        </a:rPr>
                        <a:t>·Regularly fails meet homework deadlines. ​</a:t>
                      </a:r>
                    </a:p>
                    <a:p>
                      <a:pPr algn="l" rtl="0" fontAlgn="base"/>
                      <a:r>
                        <a:rPr lang="en-GB" sz="1100" u="none" strike="noStrike" dirty="0">
                          <a:effectLst/>
                        </a:rPr>
                        <a:t>·Does not prepare for assessments and exams and there is very little evidence of revision at home. </a:t>
                      </a:r>
                      <a:r>
                        <a:rPr lang="en-GB" sz="1100" dirty="0">
                          <a:effectLst/>
                        </a:rPr>
                        <a:t>​</a:t>
                      </a:r>
                    </a:p>
                    <a:p>
                      <a:pPr algn="l" rtl="0" fontAlgn="base"/>
                      <a:r>
                        <a:rPr lang="en-GB" sz="1100" dirty="0">
                          <a:effectLst/>
                        </a:rPr>
                        <a:t>·Regularly fails to submit of the required standard.​</a:t>
                      </a:r>
                      <a:endParaRPr lang="en-GB" sz="1100" b="0" i="0" dirty="0">
                        <a:solidFill>
                          <a:srgbClr val="000000"/>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769369172"/>
                  </a:ext>
                </a:extLst>
              </a:tr>
            </a:tbl>
          </a:graphicData>
        </a:graphic>
      </p:graphicFrame>
    </p:spTree>
    <p:extLst>
      <p:ext uri="{BB962C8B-B14F-4D97-AF65-F5344CB8AC3E}">
        <p14:creationId xmlns:p14="http://schemas.microsoft.com/office/powerpoint/2010/main" val="1002547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3_DynamicLight">
  <a:themeElements>
    <a:clrScheme name="33_DynamicLight">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TotalTime>
  <Words>6017</Words>
  <Application>Microsoft Office PowerPoint</Application>
  <PresentationFormat>Custom</PresentationFormat>
  <Paragraphs>527</Paragraphs>
  <Slides>32</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Helvetica Neue</vt:lpstr>
      <vt:lpstr>Times New Roman</vt:lpstr>
      <vt:lpstr>Office Theme</vt:lpstr>
      <vt:lpstr>Assessment and reporting</vt:lpstr>
      <vt:lpstr>PowerPoint Presentation</vt:lpstr>
      <vt:lpstr>Introduction</vt:lpstr>
      <vt:lpstr>Assessment principles</vt:lpstr>
      <vt:lpstr>Key terms</vt:lpstr>
      <vt:lpstr>Understanding your child’s report</vt:lpstr>
      <vt:lpstr>ATL Scale</vt:lpstr>
      <vt:lpstr>Effort Scale</vt:lpstr>
      <vt:lpstr>Homework Scale</vt:lpstr>
      <vt:lpstr>English</vt:lpstr>
      <vt:lpstr>Maths</vt:lpstr>
      <vt:lpstr>Combined Science</vt:lpstr>
      <vt:lpstr>Religious Education</vt:lpstr>
      <vt:lpstr>Triple Science</vt:lpstr>
      <vt:lpstr>Core Physical Education</vt:lpstr>
      <vt:lpstr>Personal Development</vt:lpstr>
      <vt:lpstr>Art</vt:lpstr>
      <vt:lpstr>Dance</vt:lpstr>
      <vt:lpstr>Drama</vt:lpstr>
      <vt:lpstr>Business Studies</vt:lpstr>
      <vt:lpstr>Computer Science </vt:lpstr>
      <vt:lpstr>Enterprise</vt:lpstr>
      <vt:lpstr>Food and Nutrition</vt:lpstr>
      <vt:lpstr>French</vt:lpstr>
      <vt:lpstr>Geography</vt:lpstr>
      <vt:lpstr>Health and Social Care</vt:lpstr>
      <vt:lpstr>History</vt:lpstr>
      <vt:lpstr>ICT</vt:lpstr>
      <vt:lpstr>Music</vt:lpstr>
      <vt:lpstr>Spanish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Reporting Guidance</dc:title>
  <dc:creator>Karen Parker</dc:creator>
  <cp:lastModifiedBy>Jenny Leonowicz</cp:lastModifiedBy>
  <cp:revision>48</cp:revision>
  <cp:lastPrinted>2023-11-15T08:41:58Z</cp:lastPrinted>
  <dcterms:modified xsi:type="dcterms:W3CDTF">2024-11-22T09:47:21Z</dcterms:modified>
</cp:coreProperties>
</file>