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7"/>
  </p:notesMasterIdLst>
  <p:handoutMasterIdLst>
    <p:handoutMasterId r:id="rId28"/>
  </p:handoutMasterIdLst>
  <p:sldIdLst>
    <p:sldId id="256" r:id="rId5"/>
    <p:sldId id="258" r:id="rId6"/>
    <p:sldId id="262" r:id="rId7"/>
    <p:sldId id="282" r:id="rId8"/>
    <p:sldId id="272" r:id="rId9"/>
    <p:sldId id="283" r:id="rId10"/>
    <p:sldId id="273" r:id="rId11"/>
    <p:sldId id="288" r:id="rId12"/>
    <p:sldId id="284" r:id="rId13"/>
    <p:sldId id="274" r:id="rId14"/>
    <p:sldId id="275" r:id="rId15"/>
    <p:sldId id="285" r:id="rId16"/>
    <p:sldId id="291" r:id="rId17"/>
    <p:sldId id="265" r:id="rId18"/>
    <p:sldId id="286" r:id="rId19"/>
    <p:sldId id="266" r:id="rId20"/>
    <p:sldId id="287" r:id="rId21"/>
    <p:sldId id="277" r:id="rId22"/>
    <p:sldId id="278" r:id="rId23"/>
    <p:sldId id="279" r:id="rId24"/>
    <p:sldId id="281" r:id="rId25"/>
    <p:sldId id="280"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4FF"/>
    <a:srgbClr val="ACF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6CE2E-AC6B-0F20-DB62-F8E49045DAFD}" v="133" dt="2021-05-20T15:22:59.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157"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3C905D0-8EE9-4049-ABAE-DB10CE1DA9B5}" type="datetimeFigureOut">
              <a:rPr lang="en-GB" smtClean="0"/>
              <a:t>13/07/2022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5175331-09E5-40EE-AE59-BCEF74EC3D56}" type="slidenum">
              <a:rPr lang="en-GB" smtClean="0"/>
              <a:t>‹#›</a:t>
            </a:fld>
            <a:endParaRPr lang="en-GB"/>
          </a:p>
        </p:txBody>
      </p:sp>
    </p:spTree>
    <p:extLst>
      <p:ext uri="{BB962C8B-B14F-4D97-AF65-F5344CB8AC3E}">
        <p14:creationId xmlns:p14="http://schemas.microsoft.com/office/powerpoint/2010/main" val="2779648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4E49357-C43B-C348-B978-3CB2BD7B3FB7}" type="datetimeFigureOut">
              <a:rPr lang="en-US" smtClean="0"/>
              <a:t>7/13/2022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5CB744-082E-F34F-BB0A-91199F42229E}" type="slidenum">
              <a:rPr lang="en-US" smtClean="0"/>
              <a:t>‹#›</a:t>
            </a:fld>
            <a:endParaRPr lang="en-US"/>
          </a:p>
        </p:txBody>
      </p:sp>
    </p:spTree>
    <p:extLst>
      <p:ext uri="{BB962C8B-B14F-4D97-AF65-F5344CB8AC3E}">
        <p14:creationId xmlns:p14="http://schemas.microsoft.com/office/powerpoint/2010/main" val="4121058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CB744-082E-F34F-BB0A-91199F42229E}" type="slidenum">
              <a:rPr lang="en-US" smtClean="0"/>
              <a:t>11</a:t>
            </a:fld>
            <a:endParaRPr lang="en-US"/>
          </a:p>
        </p:txBody>
      </p:sp>
    </p:spTree>
    <p:extLst>
      <p:ext uri="{BB962C8B-B14F-4D97-AF65-F5344CB8AC3E}">
        <p14:creationId xmlns:p14="http://schemas.microsoft.com/office/powerpoint/2010/main" val="2228309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6129FCE-025D-4F66-8472-5EB97BDDA1DC}" type="datetimeFigureOut">
              <a:rPr lang="en-GB" smtClean="0"/>
              <a:t>13/07/2022</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14B8839B-A934-4811-A14D-7209B6866904}" type="slidenum">
              <a:rPr lang="en-GB" smtClean="0"/>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811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129FCE-025D-4F66-8472-5EB97BDDA1DC}"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B8839B-A934-4811-A14D-7209B6866904}" type="slidenum">
              <a:rPr lang="en-GB" smtClean="0"/>
              <a:t>‹#›</a:t>
            </a:fld>
            <a:endParaRPr lang="en-GB"/>
          </a:p>
        </p:txBody>
      </p:sp>
    </p:spTree>
    <p:extLst>
      <p:ext uri="{BB962C8B-B14F-4D97-AF65-F5344CB8AC3E}">
        <p14:creationId xmlns:p14="http://schemas.microsoft.com/office/powerpoint/2010/main" val="23219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129FCE-025D-4F66-8472-5EB97BDDA1D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B8839B-A934-4811-A14D-7209B6866904}" type="slidenum">
              <a:rPr lang="en-GB" smtClean="0"/>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54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129FCE-025D-4F66-8472-5EB97BDDA1D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B8839B-A934-4811-A14D-7209B6866904}" type="slidenum">
              <a:rPr lang="en-GB" smtClean="0"/>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85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129FCE-025D-4F66-8472-5EB97BDDA1D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B8839B-A934-4811-A14D-7209B6866904}" type="slidenum">
              <a:rPr lang="en-GB" smtClean="0"/>
              <a:t>‹#›</a:t>
            </a:fld>
            <a:endParaRPr lang="en-GB"/>
          </a:p>
        </p:txBody>
      </p:sp>
    </p:spTree>
    <p:extLst>
      <p:ext uri="{BB962C8B-B14F-4D97-AF65-F5344CB8AC3E}">
        <p14:creationId xmlns:p14="http://schemas.microsoft.com/office/powerpoint/2010/main" val="689546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129FCE-025D-4F66-8472-5EB97BDDA1D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B8839B-A934-4811-A14D-7209B6866904}" type="slidenum">
              <a:rPr lang="en-GB" smtClean="0"/>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710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129FCE-025D-4F66-8472-5EB97BDDA1D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B8839B-A934-4811-A14D-7209B6866904}" type="slidenum">
              <a:rPr lang="en-GB" smtClean="0"/>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543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129FCE-025D-4F66-8472-5EB97BDDA1D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B8839B-A934-4811-A14D-7209B6866904}" type="slidenum">
              <a:rPr lang="en-GB" smtClean="0"/>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491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129FCE-025D-4F66-8472-5EB97BDDA1D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B8839B-A934-4811-A14D-7209B6866904}" type="slidenum">
              <a:rPr lang="en-GB" smtClean="0"/>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019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129FCE-025D-4F66-8472-5EB97BDDA1D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B8839B-A934-4811-A14D-7209B6866904}" type="slidenum">
              <a:rPr lang="en-GB" smtClean="0"/>
              <a:t>‹#›</a:t>
            </a:fld>
            <a:endParaRPr lang="en-GB"/>
          </a:p>
        </p:txBody>
      </p:sp>
    </p:spTree>
    <p:extLst>
      <p:ext uri="{BB962C8B-B14F-4D97-AF65-F5344CB8AC3E}">
        <p14:creationId xmlns:p14="http://schemas.microsoft.com/office/powerpoint/2010/main" val="361831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129FCE-025D-4F66-8472-5EB97BDDA1D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B8839B-A934-4811-A14D-7209B6866904}" type="slidenum">
              <a:rPr lang="en-GB" smtClean="0"/>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585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129FCE-025D-4F66-8472-5EB97BDDA1DC}"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B8839B-A934-4811-A14D-7209B6866904}" type="slidenum">
              <a:rPr lang="en-GB" smtClean="0"/>
              <a:t>‹#›</a:t>
            </a:fld>
            <a:endParaRPr lang="en-GB"/>
          </a:p>
        </p:txBody>
      </p:sp>
    </p:spTree>
    <p:extLst>
      <p:ext uri="{BB962C8B-B14F-4D97-AF65-F5344CB8AC3E}">
        <p14:creationId xmlns:p14="http://schemas.microsoft.com/office/powerpoint/2010/main" val="366413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129FCE-025D-4F66-8472-5EB97BDDA1DC}" type="datetimeFigureOut">
              <a:rPr lang="en-GB" smtClean="0"/>
              <a:t>13/07/2022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B8839B-A934-4811-A14D-7209B6866904}" type="slidenum">
              <a:rPr lang="en-GB" smtClean="0"/>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81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129FCE-025D-4F66-8472-5EB97BDDA1DC}" type="datetimeFigureOut">
              <a:rPr lang="en-GB" smtClean="0"/>
              <a:t>13/07/2022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B8839B-A934-4811-A14D-7209B6866904}" type="slidenum">
              <a:rPr lang="en-GB" smtClean="0"/>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3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29FCE-025D-4F66-8472-5EB97BDDA1DC}" type="datetimeFigureOut">
              <a:rPr lang="en-GB" smtClean="0"/>
              <a:t>13/07/2022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B8839B-A934-4811-A14D-7209B6866904}" type="slidenum">
              <a:rPr lang="en-GB" smtClean="0"/>
              <a:t>‹#›</a:t>
            </a:fld>
            <a:endParaRPr lang="en-GB"/>
          </a:p>
        </p:txBody>
      </p:sp>
    </p:spTree>
    <p:extLst>
      <p:ext uri="{BB962C8B-B14F-4D97-AF65-F5344CB8AC3E}">
        <p14:creationId xmlns:p14="http://schemas.microsoft.com/office/powerpoint/2010/main" val="115790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129FCE-025D-4F66-8472-5EB97BDDA1DC}"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B8839B-A934-4811-A14D-7209B6866904}" type="slidenum">
              <a:rPr lang="en-GB" smtClean="0"/>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57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129FCE-025D-4F66-8472-5EB97BDDA1DC}"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B8839B-A934-4811-A14D-7209B6866904}" type="slidenum">
              <a:rPr lang="en-GB" smtClean="0"/>
              <a:t>‹#›</a:t>
            </a:fld>
            <a:endParaRPr lang="en-GB"/>
          </a:p>
        </p:txBody>
      </p:sp>
    </p:spTree>
    <p:extLst>
      <p:ext uri="{BB962C8B-B14F-4D97-AF65-F5344CB8AC3E}">
        <p14:creationId xmlns:p14="http://schemas.microsoft.com/office/powerpoint/2010/main" val="218033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129FCE-025D-4F66-8472-5EB97BDDA1DC}" type="datetimeFigureOut">
              <a:rPr lang="en-GB" smtClean="0"/>
              <a:t>13/07/2022</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B8839B-A934-4811-A14D-7209B6866904}" type="slidenum">
              <a:rPr lang="en-GB" smtClean="0"/>
              <a:t>‹#›</a:t>
            </a:fld>
            <a:endParaRPr lang="en-GB"/>
          </a:p>
        </p:txBody>
      </p:sp>
    </p:spTree>
    <p:extLst>
      <p:ext uri="{BB962C8B-B14F-4D97-AF65-F5344CB8AC3E}">
        <p14:creationId xmlns:p14="http://schemas.microsoft.com/office/powerpoint/2010/main" val="35127134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olyfamilyprimary.org.uk/sen-polic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v.uk/government/publications/send-code-of-practice-0-to-2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ivingwell.darlington.gov.uk/Categories/56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www.holyfamilyprimary.org.uk/polic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holyfamilyprimary.org.uk/polic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dmin@holyfamilyprimary.org.uk" TargetMode="External"/><Relationship Id="rId2" Type="http://schemas.openxmlformats.org/officeDocument/2006/relationships/hyperlink" Target="http://www.holyfamilyprimary.org.uk/policies/"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livingwell.darlington.gov.uk/Services/340" TargetMode="External"/><Relationship Id="rId4" Type="http://schemas.openxmlformats.org/officeDocument/2006/relationships/hyperlink" Target="http://www.carmeleducationtrust.org.uk"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holyfamilyprimary.org.uk/polici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collections/key-stage-2-tests-administer-the-tests" TargetMode="External"/><Relationship Id="rId7" Type="http://schemas.openxmlformats.org/officeDocument/2006/relationships/image" Target="../media/image8.png"/><Relationship Id="rId2" Type="http://schemas.openxmlformats.org/officeDocument/2006/relationships/hyperlink" Target="http://www.gov.uk/teacher-assessment-key-stage-1-tasks-and-tests" TargetMode="External"/><Relationship Id="rId1" Type="http://schemas.openxmlformats.org/officeDocument/2006/relationships/slideLayout" Target="../slideLayouts/slideLayout2.xml"/><Relationship Id="rId6" Type="http://schemas.openxmlformats.org/officeDocument/2006/relationships/hyperlink" Target="http://darlington.fsd.org.uk/kb5/darlington/fsd/disabilities.page?disabilitieschannel=0" TargetMode="External"/><Relationship Id="rId5" Type="http://schemas.openxmlformats.org/officeDocument/2006/relationships/hyperlink" Target="mailto:parent.partnership@Stockton.gov.uk" TargetMode="External"/><Relationship Id="rId4" Type="http://schemas.openxmlformats.org/officeDocument/2006/relationships/hyperlink" Target="http://www.darlington.gov.uk/Children/SEN/Parent+Partnership/Parent+Partnership.ht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aisychainproject.co.uk/wp-content/uploads/2022/03/FINAL-Family-Support-brochur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egislation.gov.uk/equality-act-2010-guidan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20888"/>
            <a:ext cx="8640960" cy="1080120"/>
          </a:xfrm>
        </p:spPr>
        <p:txBody>
          <a:bodyPr>
            <a:normAutofit fontScale="90000"/>
          </a:bodyPr>
          <a:lstStyle/>
          <a:p>
            <a:r>
              <a:rPr lang="en-GB" dirty="0"/>
              <a:t/>
            </a:r>
            <a:br>
              <a:rPr lang="en-GB" dirty="0"/>
            </a:br>
            <a:endParaRPr lang="en-GB" dirty="0"/>
          </a:p>
        </p:txBody>
      </p:sp>
      <p:sp>
        <p:nvSpPr>
          <p:cNvPr id="3" name="Subtitle 2"/>
          <p:cNvSpPr>
            <a:spLocks noGrp="1"/>
          </p:cNvSpPr>
          <p:nvPr>
            <p:ph type="subTitle" idx="1"/>
          </p:nvPr>
        </p:nvSpPr>
        <p:spPr>
          <a:xfrm>
            <a:off x="539552" y="4365104"/>
            <a:ext cx="8208912" cy="1752600"/>
          </a:xfrm>
        </p:spPr>
        <p:txBody>
          <a:bodyPr vert="horz" lIns="91440" tIns="45720" rIns="91440" bIns="45720" rtlCol="0" anchor="t">
            <a:normAutofit/>
          </a:bodyPr>
          <a:lstStyle/>
          <a:p>
            <a:endParaRPr lang="en-GB" dirty="0"/>
          </a:p>
          <a:p>
            <a:r>
              <a:rPr lang="en-GB" dirty="0">
                <a:cs typeface="Calibri"/>
              </a:rPr>
              <a:t>Bishop Hogarth Catholic Education Trust</a:t>
            </a:r>
          </a:p>
        </p:txBody>
      </p:sp>
      <p:pic>
        <p:nvPicPr>
          <p:cNvPr id="4" name="Picture 3"/>
          <p:cNvPicPr>
            <a:picLocks noChangeAspect="1"/>
          </p:cNvPicPr>
          <p:nvPr/>
        </p:nvPicPr>
        <p:blipFill>
          <a:blip r:embed="rId2"/>
          <a:stretch>
            <a:fillRect/>
          </a:stretch>
        </p:blipFill>
        <p:spPr>
          <a:xfrm>
            <a:off x="3851920" y="3471900"/>
            <a:ext cx="1193800" cy="1308100"/>
          </a:xfrm>
          <a:prstGeom prst="rect">
            <a:avLst/>
          </a:prstGeom>
        </p:spPr>
      </p:pic>
      <p:sp>
        <p:nvSpPr>
          <p:cNvPr id="6" name="Rectangle 5"/>
          <p:cNvSpPr/>
          <p:nvPr/>
        </p:nvSpPr>
        <p:spPr>
          <a:xfrm>
            <a:off x="2231740" y="1844824"/>
            <a:ext cx="4824536" cy="1954381"/>
          </a:xfrm>
          <a:prstGeom prst="rect">
            <a:avLst/>
          </a:prstGeom>
        </p:spPr>
        <p:txBody>
          <a:bodyPr wrap="square">
            <a:spAutoFit/>
          </a:bodyPr>
          <a:lstStyle/>
          <a:p>
            <a:pPr algn="ctr"/>
            <a:r>
              <a:rPr lang="en-GB" sz="2000" u="sng" dirty="0">
                <a:solidFill>
                  <a:prstClr val="black"/>
                </a:solidFill>
                <a:ea typeface="+mj-ea"/>
                <a:cs typeface="+mj-cs"/>
              </a:rPr>
              <a:t>Holy Family R.C. Primary </a:t>
            </a:r>
            <a:r>
              <a:rPr lang="en-GB" sz="2000" u="sng" dirty="0" smtClean="0">
                <a:solidFill>
                  <a:prstClr val="black"/>
                </a:solidFill>
                <a:ea typeface="+mj-ea"/>
                <a:cs typeface="+mj-cs"/>
              </a:rPr>
              <a:t>School</a:t>
            </a:r>
          </a:p>
          <a:p>
            <a:pPr algn="ctr"/>
            <a:r>
              <a:rPr lang="en-GB" sz="2000" dirty="0"/>
              <a:t>SEN Information Report </a:t>
            </a:r>
            <a:br>
              <a:rPr lang="en-GB" sz="2000" dirty="0"/>
            </a:br>
            <a:r>
              <a:rPr lang="en-GB" sz="2000" dirty="0"/>
              <a:t>(and contribution to LA SEND Local Offer) </a:t>
            </a:r>
            <a:r>
              <a:rPr lang="en-GB" sz="4000" dirty="0"/>
              <a:t/>
            </a:r>
            <a:br>
              <a:rPr lang="en-GB" sz="4000" dirty="0"/>
            </a:br>
            <a:r>
              <a:rPr lang="en-GB" sz="1000" dirty="0"/>
              <a:t/>
            </a:r>
            <a:br>
              <a:rPr lang="en-GB" sz="1000" dirty="0"/>
            </a:br>
            <a:r>
              <a:rPr lang="en-GB" sz="1100" dirty="0"/>
              <a:t/>
            </a:r>
            <a:br>
              <a:rPr lang="en-GB" sz="1100" dirty="0"/>
            </a:br>
            <a:r>
              <a:rPr lang="en-GB" sz="4000" u="sng" dirty="0" smtClean="0">
                <a:solidFill>
                  <a:prstClr val="black"/>
                </a:solidFill>
                <a:ea typeface="+mj-ea"/>
                <a:cs typeface="+mj-cs"/>
              </a:rPr>
              <a:t> </a:t>
            </a:r>
            <a:endParaRPr lang="en-US" u="sng" dirty="0"/>
          </a:p>
        </p:txBody>
      </p:sp>
    </p:spTree>
    <p:extLst>
      <p:ext uri="{BB962C8B-B14F-4D97-AF65-F5344CB8AC3E}">
        <p14:creationId xmlns:p14="http://schemas.microsoft.com/office/powerpoint/2010/main" val="298764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260648"/>
            <a:ext cx="6798734" cy="1303867"/>
          </a:xfrm>
        </p:spPr>
        <p:txBody>
          <a:bodyPr>
            <a:normAutofit/>
          </a:bodyPr>
          <a:lstStyle/>
          <a:p>
            <a:r>
              <a:rPr lang="en-GB" sz="4000" b="1" u="sng" dirty="0"/>
              <a:t>Doing</a:t>
            </a:r>
          </a:p>
        </p:txBody>
      </p:sp>
      <p:sp>
        <p:nvSpPr>
          <p:cNvPr id="3" name="Content Placeholder 2"/>
          <p:cNvSpPr>
            <a:spLocks noGrp="1"/>
          </p:cNvSpPr>
          <p:nvPr>
            <p:ph idx="1"/>
          </p:nvPr>
        </p:nvSpPr>
        <p:spPr>
          <a:xfrm>
            <a:off x="683568" y="1124744"/>
            <a:ext cx="8229600" cy="4641379"/>
          </a:xfrm>
        </p:spPr>
        <p:txBody>
          <a:bodyPr vert="horz" lIns="91440" tIns="45720" rIns="91440" bIns="45720" rtlCol="0" anchor="t">
            <a:noAutofit/>
          </a:bodyPr>
          <a:lstStyle/>
          <a:p>
            <a:r>
              <a:rPr lang="en-GB" altLang="en-US" sz="1800" dirty="0">
                <a:solidFill>
                  <a:srgbClr val="000000"/>
                </a:solidFill>
              </a:rPr>
              <a:t>Your child’s class teacher takes individual needs of children into account when planning.  Differentiation and the deployment of support staff ensure all children are able to access the curriculum and ensures that they can all experience success and challenge in their learning.</a:t>
            </a:r>
          </a:p>
          <a:p>
            <a:r>
              <a:rPr lang="en-GB" altLang="en-US" sz="1800" dirty="0">
                <a:solidFill>
                  <a:srgbClr val="000000"/>
                </a:solidFill>
              </a:rPr>
              <a:t>Your child’s class teacher or SENDCO will keep you up to date with how well your child is working towards their agreed learning outcomes. This is achieved through regular planned meetings and your own views and feedback are welcomed.</a:t>
            </a:r>
          </a:p>
          <a:p>
            <a:r>
              <a:rPr lang="en-GB" altLang="en-US" sz="1800" dirty="0">
                <a:solidFill>
                  <a:srgbClr val="000000"/>
                </a:solidFill>
              </a:rPr>
              <a:t>We assess and evaluate the provision arranged for your child by reviewing your child’s progress against agreed individualised targets and this is then used to inform future planning and target setting. </a:t>
            </a:r>
          </a:p>
          <a:p>
            <a:r>
              <a:rPr lang="en-GB" altLang="en-US" sz="1800" dirty="0">
                <a:solidFill>
                  <a:srgbClr val="000000"/>
                </a:solidFill>
              </a:rPr>
              <a:t>You can find additional information within our SEND policy:</a:t>
            </a:r>
          </a:p>
          <a:p>
            <a:pPr marL="0" indent="0">
              <a:buNone/>
            </a:pPr>
            <a:r>
              <a:rPr lang="en-GB" altLang="en-US" sz="1800" dirty="0">
                <a:solidFill>
                  <a:srgbClr val="000000"/>
                </a:solidFill>
              </a:rPr>
              <a:t>	</a:t>
            </a:r>
          </a:p>
          <a:p>
            <a:pPr marL="0" indent="0" algn="ctr">
              <a:buNone/>
            </a:pPr>
            <a:r>
              <a:rPr lang="en-GB" altLang="en-US" sz="1800" dirty="0">
                <a:solidFill>
                  <a:srgbClr val="000000"/>
                </a:solidFill>
                <a:hlinkClick r:id="rId2"/>
              </a:rPr>
              <a:t>http://www.holyfamilyprimary.org.uk/sen-policy/</a:t>
            </a:r>
            <a:endParaRPr lang="en-GB" altLang="en-US" sz="1800"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03349"/>
            <a:ext cx="1377950" cy="140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p:nvCxnSpPr>
        <p:spPr>
          <a:xfrm>
            <a:off x="1259632" y="2348880"/>
            <a:ext cx="66247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40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6798734" cy="1303867"/>
          </a:xfrm>
        </p:spPr>
        <p:txBody>
          <a:bodyPr>
            <a:normAutofit/>
          </a:bodyPr>
          <a:lstStyle/>
          <a:p>
            <a:r>
              <a:rPr lang="en-GB" sz="4000" b="1" u="sng" dirty="0">
                <a:solidFill>
                  <a:srgbClr val="000000"/>
                </a:solidFill>
              </a:rPr>
              <a:t>Reviewing</a:t>
            </a:r>
          </a:p>
        </p:txBody>
      </p:sp>
      <p:sp>
        <p:nvSpPr>
          <p:cNvPr id="3" name="Content Placeholder 2"/>
          <p:cNvSpPr>
            <a:spLocks noGrp="1"/>
          </p:cNvSpPr>
          <p:nvPr>
            <p:ph idx="1"/>
          </p:nvPr>
        </p:nvSpPr>
        <p:spPr>
          <a:xfrm>
            <a:off x="611560" y="1549406"/>
            <a:ext cx="7715200" cy="4709119"/>
          </a:xfrm>
        </p:spPr>
        <p:txBody>
          <a:bodyPr vert="horz" lIns="91440" tIns="45720" rIns="91440" bIns="45720" rtlCol="0" anchor="t">
            <a:normAutofit fontScale="25000" lnSpcReduction="20000"/>
          </a:bodyPr>
          <a:lstStyle/>
          <a:p>
            <a:pPr algn="just">
              <a:lnSpc>
                <a:spcPct val="120000"/>
              </a:lnSpc>
              <a:spcBef>
                <a:spcPts val="0"/>
              </a:spcBef>
              <a:defRPr/>
            </a:pPr>
            <a:r>
              <a:rPr lang="en-GB" sz="7200" dirty="0"/>
              <a:t>‘</a:t>
            </a:r>
            <a:r>
              <a:rPr lang="en-GB" sz="5600" dirty="0"/>
              <a:t>Additional</a:t>
            </a:r>
            <a:r>
              <a:rPr lang="en-GB" sz="5600" dirty="0">
                <a:solidFill>
                  <a:srgbClr val="000000"/>
                </a:solidFill>
              </a:rPr>
              <a:t>’ or ‘different’ provision is delivered in a range of ways, including through provision of additional specialist resources, the support of an additional member of staff within the whole class setting </a:t>
            </a:r>
            <a:r>
              <a:rPr lang="en-GB" sz="5600" dirty="0" smtClean="0">
                <a:solidFill>
                  <a:srgbClr val="000000"/>
                </a:solidFill>
              </a:rPr>
              <a:t>or timetabled 1:1 </a:t>
            </a:r>
            <a:r>
              <a:rPr lang="en-GB" sz="5600" dirty="0">
                <a:solidFill>
                  <a:srgbClr val="000000"/>
                </a:solidFill>
              </a:rPr>
              <a:t>or small group </a:t>
            </a:r>
            <a:r>
              <a:rPr lang="en-GB" sz="5600" dirty="0" smtClean="0">
                <a:solidFill>
                  <a:srgbClr val="000000"/>
                </a:solidFill>
              </a:rPr>
              <a:t>support to deliver specified support or interventions.</a:t>
            </a:r>
            <a:r>
              <a:rPr lang="en-GB" sz="5600" dirty="0">
                <a:solidFill>
                  <a:srgbClr val="000000"/>
                </a:solidFill>
              </a:rPr>
              <a:t> </a:t>
            </a:r>
          </a:p>
          <a:p>
            <a:pPr>
              <a:lnSpc>
                <a:spcPct val="120000"/>
              </a:lnSpc>
              <a:spcBef>
                <a:spcPts val="0"/>
              </a:spcBef>
              <a:defRPr/>
            </a:pPr>
            <a:r>
              <a:rPr lang="en-GB" altLang="en-US" sz="5600" dirty="0">
                <a:solidFill>
                  <a:srgbClr val="000000"/>
                </a:solidFill>
              </a:rPr>
              <a:t>Your child’s teacher will manage / guide any relevant interventions, which will be reflected in lesson planning.</a:t>
            </a:r>
          </a:p>
          <a:p>
            <a:pPr>
              <a:lnSpc>
                <a:spcPct val="120000"/>
              </a:lnSpc>
              <a:spcBef>
                <a:spcPts val="0"/>
              </a:spcBef>
              <a:defRPr/>
            </a:pPr>
            <a:r>
              <a:rPr lang="en-GB" altLang="en-US" sz="5600" dirty="0">
                <a:solidFill>
                  <a:srgbClr val="000000"/>
                </a:solidFill>
              </a:rPr>
              <a:t>Where necessary, and with your full consent, we will approach outside services for advice to strengthen the provision offered to your child. </a:t>
            </a:r>
            <a:r>
              <a:rPr lang="en-US" altLang="en-US" sz="5600" dirty="0">
                <a:solidFill>
                  <a:srgbClr val="000000"/>
                </a:solidFill>
              </a:rPr>
              <a:t>We encourage you to get involved in your child’s additional provision and are currently working to develop clearer forms of practical advice for parents/</a:t>
            </a:r>
            <a:r>
              <a:rPr lang="en-US" altLang="en-US" sz="5600" dirty="0" err="1">
                <a:solidFill>
                  <a:srgbClr val="000000"/>
                </a:solidFill>
              </a:rPr>
              <a:t>carers</a:t>
            </a:r>
            <a:r>
              <a:rPr lang="en-US" altLang="en-US" sz="5600" dirty="0">
                <a:solidFill>
                  <a:srgbClr val="000000"/>
                </a:solidFill>
              </a:rPr>
              <a:t>. We believe that best outcomes are achieved when there is a consistent home-school approach being taken, wherever possible. </a:t>
            </a:r>
          </a:p>
          <a:p>
            <a:pPr>
              <a:lnSpc>
                <a:spcPct val="120000"/>
              </a:lnSpc>
              <a:spcBef>
                <a:spcPct val="0"/>
              </a:spcBef>
              <a:defRPr/>
            </a:pPr>
            <a:r>
              <a:rPr lang="en-US" altLang="en-US" sz="5600" dirty="0">
                <a:solidFill>
                  <a:srgbClr val="000000"/>
                </a:solidFill>
              </a:rPr>
              <a:t>If good progress is still not being made, despite all steps taken, we move to the next step of the graduated approach put forward within the 0-25 Special Educational Needs and Disability Code of Practice </a:t>
            </a:r>
          </a:p>
          <a:p>
            <a:pPr marL="0" indent="0">
              <a:lnSpc>
                <a:spcPct val="120000"/>
              </a:lnSpc>
              <a:spcBef>
                <a:spcPct val="0"/>
              </a:spcBef>
              <a:buNone/>
              <a:defRPr/>
            </a:pPr>
            <a:r>
              <a:rPr lang="en-US" altLang="en-US" sz="5600" dirty="0">
                <a:solidFill>
                  <a:srgbClr val="000000"/>
                </a:solidFill>
              </a:rPr>
              <a:t>       </a:t>
            </a:r>
            <a:r>
              <a:rPr lang="en-US" altLang="en-US" sz="5600" dirty="0">
                <a:solidFill>
                  <a:srgbClr val="0070C0"/>
                </a:solidFill>
              </a:rPr>
              <a:t>(</a:t>
            </a:r>
            <a:r>
              <a:rPr lang="en-GB" altLang="en-US" sz="5600" dirty="0">
                <a:solidFill>
                  <a:srgbClr val="000000"/>
                </a:solidFill>
                <a:hlinkClick r:id="rId3"/>
              </a:rPr>
              <a:t>www.gov.uk/government/publications/send-code-of-practice-0-to-25</a:t>
            </a:r>
            <a:r>
              <a:rPr lang="en-GB" altLang="en-US" sz="5600" dirty="0">
                <a:solidFill>
                  <a:srgbClr val="000000"/>
                </a:solidFill>
              </a:rPr>
              <a:t>)</a:t>
            </a:r>
          </a:p>
          <a:p>
            <a:pPr algn="just">
              <a:lnSpc>
                <a:spcPct val="120000"/>
              </a:lnSpc>
              <a:spcBef>
                <a:spcPct val="0"/>
              </a:spcBef>
              <a:defRPr/>
            </a:pPr>
            <a:r>
              <a:rPr lang="en-US" altLang="en-US" sz="5600" dirty="0">
                <a:solidFill>
                  <a:srgbClr val="000000"/>
                </a:solidFill>
              </a:rPr>
              <a:t>Data is closely monitored and reviewed by the class teacher, </a:t>
            </a:r>
            <a:r>
              <a:rPr lang="en-GB" sz="5600" dirty="0">
                <a:solidFill>
                  <a:srgbClr val="000000"/>
                </a:solidFill>
                <a:ea typeface="+mn-lt"/>
                <a:cs typeface="+mn-lt"/>
              </a:rPr>
              <a:t>SENDCO</a:t>
            </a:r>
            <a:r>
              <a:rPr lang="en-US" altLang="en-US" sz="5600" dirty="0">
                <a:solidFill>
                  <a:srgbClr val="000000"/>
                </a:solidFill>
              </a:rPr>
              <a:t> and school leadership team to ensure that your child’s provision is having a positive impact on outcomes. </a:t>
            </a:r>
          </a:p>
          <a:p>
            <a:pPr algn="just">
              <a:spcBef>
                <a:spcPct val="0"/>
              </a:spcBef>
              <a:defRPr/>
            </a:pPr>
            <a:endParaRPr lang="en-US" altLang="en-US" sz="3200" dirty="0">
              <a:solidFill>
                <a:srgbClr val="0070C0"/>
              </a:solidFill>
            </a:endParaRPr>
          </a:p>
          <a:p>
            <a:pPr marL="0" indent="0">
              <a:buNone/>
            </a:pPr>
            <a:endParaRPr lang="en-GB" sz="16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88640"/>
            <a:ext cx="1377950" cy="140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p:nvCxnSpPr>
        <p:spPr>
          <a:xfrm>
            <a:off x="1259632" y="2348880"/>
            <a:ext cx="66247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85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548680"/>
            <a:ext cx="6798734" cy="1303867"/>
          </a:xfrm>
        </p:spPr>
        <p:txBody>
          <a:bodyPr>
            <a:normAutofit/>
          </a:bodyPr>
          <a:lstStyle/>
          <a:p>
            <a:r>
              <a:rPr lang="en-GB" sz="4000" b="1" u="sng" dirty="0">
                <a:solidFill>
                  <a:srgbClr val="000000"/>
                </a:solidFill>
              </a:rPr>
              <a:t>Reviewing (cont’d)</a:t>
            </a:r>
          </a:p>
        </p:txBody>
      </p:sp>
      <p:sp>
        <p:nvSpPr>
          <p:cNvPr id="3" name="Content Placeholder 2"/>
          <p:cNvSpPr>
            <a:spLocks noGrp="1"/>
          </p:cNvSpPr>
          <p:nvPr>
            <p:ph idx="1"/>
          </p:nvPr>
        </p:nvSpPr>
        <p:spPr>
          <a:xfrm>
            <a:off x="683568" y="2636912"/>
            <a:ext cx="7628201" cy="3672408"/>
          </a:xfrm>
        </p:spPr>
        <p:txBody>
          <a:bodyPr>
            <a:normAutofit/>
          </a:bodyPr>
          <a:lstStyle/>
          <a:p>
            <a:pPr>
              <a:spcBef>
                <a:spcPct val="0"/>
              </a:spcBef>
              <a:defRPr/>
            </a:pPr>
            <a:r>
              <a:rPr lang="en-US" altLang="en-US" sz="1600" dirty="0">
                <a:solidFill>
                  <a:srgbClr val="000000"/>
                </a:solidFill>
              </a:rPr>
              <a:t>We fully encourage parental support and invite parents to regular planned meetings which take place termly in order to discuss progress and recommendations on how children’s learning can be supported at home.</a:t>
            </a:r>
          </a:p>
          <a:p>
            <a:pPr>
              <a:spcBef>
                <a:spcPct val="0"/>
              </a:spcBef>
              <a:defRPr/>
            </a:pPr>
            <a:r>
              <a:rPr lang="en-US" altLang="en-US" sz="1600" dirty="0">
                <a:solidFill>
                  <a:srgbClr val="000000"/>
                </a:solidFill>
              </a:rPr>
              <a:t>Parents of a child with an Education Health Care (EHC) plans are invited to attend the annual review of this plan</a:t>
            </a:r>
            <a:r>
              <a:rPr lang="en-US" altLang="en-US" sz="1600" dirty="0" smtClean="0">
                <a:solidFill>
                  <a:srgbClr val="000000"/>
                </a:solidFill>
              </a:rPr>
              <a:t>. </a:t>
            </a:r>
            <a:r>
              <a:rPr lang="en-GB" sz="1600" dirty="0">
                <a:hlinkClick r:id="rId2"/>
              </a:rPr>
              <a:t>Education, Health and Care Plans – </a:t>
            </a:r>
            <a:r>
              <a:rPr lang="en-GB" sz="1600" dirty="0" smtClean="0">
                <a:hlinkClick r:id="rId2"/>
              </a:rPr>
              <a:t>Darlington</a:t>
            </a:r>
            <a:r>
              <a:rPr lang="en-GB" sz="1600" dirty="0" smtClean="0"/>
              <a:t> </a:t>
            </a:r>
            <a:endParaRPr lang="en-US" altLang="en-US" sz="1600" dirty="0" smtClean="0">
              <a:solidFill>
                <a:srgbClr val="000000"/>
              </a:solidFill>
            </a:endParaRPr>
          </a:p>
          <a:p>
            <a:pPr>
              <a:spcBef>
                <a:spcPct val="0"/>
              </a:spcBef>
              <a:defRPr/>
            </a:pPr>
            <a:r>
              <a:rPr lang="en-US" altLang="en-US" sz="1600" dirty="0" smtClean="0">
                <a:solidFill>
                  <a:srgbClr val="000000"/>
                </a:solidFill>
              </a:rPr>
              <a:t>We </a:t>
            </a:r>
            <a:r>
              <a:rPr lang="en-US" altLang="en-US" sz="1600" dirty="0">
                <a:solidFill>
                  <a:srgbClr val="000000"/>
                </a:solidFill>
              </a:rPr>
              <a:t>have a member of the school Local Governing Body who has specific responsibility for SEND</a:t>
            </a:r>
            <a:r>
              <a:rPr lang="en-US" altLang="en-US" sz="1600" dirty="0" smtClean="0">
                <a:solidFill>
                  <a:srgbClr val="000000"/>
                </a:solidFill>
              </a:rPr>
              <a:t>.</a:t>
            </a:r>
          </a:p>
          <a:p>
            <a:pPr>
              <a:spcBef>
                <a:spcPct val="0"/>
              </a:spcBef>
              <a:defRPr/>
            </a:pPr>
            <a:r>
              <a:rPr lang="en-US" altLang="en-US" sz="1600" dirty="0" smtClean="0">
                <a:solidFill>
                  <a:srgbClr val="000000"/>
                </a:solidFill>
              </a:rPr>
              <a:t>We have a growing parent group who we aim to help steer our vision and provision. </a:t>
            </a:r>
            <a:endParaRPr lang="en-US" altLang="en-US" sz="1600" dirty="0">
              <a:solidFill>
                <a:srgbClr val="000000"/>
              </a:solidFill>
            </a:endParaRPr>
          </a:p>
          <a:p>
            <a:pPr algn="just">
              <a:spcBef>
                <a:spcPct val="0"/>
              </a:spcBef>
              <a:defRPr/>
            </a:pPr>
            <a:endParaRPr lang="en-US" altLang="en-US" sz="3800" dirty="0">
              <a:solidFill>
                <a:srgbClr val="0070C0"/>
              </a:solidFill>
            </a:endParaRPr>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88640"/>
            <a:ext cx="1377950" cy="140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56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32656"/>
            <a:ext cx="6798734" cy="1303867"/>
          </a:xfrm>
        </p:spPr>
        <p:txBody>
          <a:bodyPr>
            <a:normAutofit/>
          </a:bodyPr>
          <a:lstStyle/>
          <a:p>
            <a:r>
              <a:rPr lang="en-US" sz="2400" dirty="0" smtClean="0"/>
              <a:t>The four broad areas of need and how we meet them.</a:t>
            </a:r>
            <a:endParaRPr lang="en-GB" sz="2400" dirty="0"/>
          </a:p>
        </p:txBody>
      </p:sp>
      <p:sp>
        <p:nvSpPr>
          <p:cNvPr id="3" name="Content Placeholder 2"/>
          <p:cNvSpPr>
            <a:spLocks noGrp="1"/>
          </p:cNvSpPr>
          <p:nvPr>
            <p:ph idx="1"/>
          </p:nvPr>
        </p:nvSpPr>
        <p:spPr>
          <a:xfrm>
            <a:off x="395535" y="3717032"/>
            <a:ext cx="8229600" cy="4525963"/>
          </a:xfrm>
        </p:spPr>
        <p:txBody>
          <a:bodyPr>
            <a:normAutofit/>
          </a:bodyPr>
          <a:lstStyle/>
          <a:p>
            <a:pPr>
              <a:spcBef>
                <a:spcPct val="0"/>
              </a:spcBef>
              <a:buNone/>
            </a:pPr>
            <a:r>
              <a:rPr lang="en-GB" altLang="en-US" sz="1200" dirty="0" smtClean="0"/>
              <a:t>      For </a:t>
            </a:r>
            <a:r>
              <a:rPr lang="en-GB" altLang="en-US" sz="1200" dirty="0"/>
              <a:t>many children, their targets will be linked to learning and will often be specifically related to literacy </a:t>
            </a:r>
            <a:r>
              <a:rPr lang="en-GB" altLang="en-US" sz="1200" dirty="0" smtClean="0"/>
              <a:t>and numeracy</a:t>
            </a:r>
            <a:r>
              <a:rPr lang="en-GB" altLang="en-US" sz="1200" dirty="0"/>
              <a:t>. However, for other children they may be related to social interaction, communicating with children and adults or emotional difficulties.</a:t>
            </a:r>
            <a:r>
              <a:rPr lang="en-GB" altLang="en-US" sz="1200" b="1" dirty="0"/>
              <a:t> </a:t>
            </a:r>
            <a:r>
              <a:rPr lang="en-GB" altLang="en-US" sz="1200" dirty="0"/>
              <a:t>The most important factor is that the targets and support provided are particular to the needs of each individual child. </a:t>
            </a:r>
            <a:r>
              <a:rPr lang="en-GB" altLang="en-US" sz="1200" dirty="0" smtClean="0"/>
              <a:t>In line with the SEND code of practise pupils needs are categorised using the above four broad areas of need.</a:t>
            </a:r>
            <a:endParaRPr lang="en-GB" altLang="en-US" sz="1200" dirty="0"/>
          </a:p>
          <a:p>
            <a:pPr>
              <a:spcBef>
                <a:spcPct val="0"/>
              </a:spcBef>
              <a:buNone/>
            </a:pPr>
            <a:r>
              <a:rPr lang="en-GB" altLang="en-US" sz="1200" b="1" dirty="0" smtClean="0"/>
              <a:t>       At Holy Family, </a:t>
            </a:r>
            <a:r>
              <a:rPr lang="en-GB" altLang="en-US" sz="1200" b="1" dirty="0"/>
              <a:t>we offer many different forms of additional provision, including</a:t>
            </a:r>
            <a:r>
              <a:rPr lang="en-GB" altLang="en-US" sz="1200" b="1" dirty="0" smtClean="0"/>
              <a:t>;</a:t>
            </a:r>
          </a:p>
          <a:p>
            <a:pPr>
              <a:spcBef>
                <a:spcPct val="0"/>
              </a:spcBef>
              <a:buNone/>
            </a:pPr>
            <a:r>
              <a:rPr lang="en-GB" altLang="en-US" sz="1200" dirty="0" smtClean="0"/>
              <a:t>        * </a:t>
            </a:r>
            <a:r>
              <a:rPr lang="en-GB" altLang="en-US" sz="1200" dirty="0"/>
              <a:t>additional in and out of class support</a:t>
            </a:r>
            <a:endParaRPr lang="en-GB" altLang="en-US" sz="1200" b="1" dirty="0"/>
          </a:p>
          <a:p>
            <a:pPr>
              <a:spcBef>
                <a:spcPct val="0"/>
              </a:spcBef>
              <a:buNone/>
            </a:pPr>
            <a:r>
              <a:rPr lang="en-GB" altLang="en-US" sz="1200" dirty="0" smtClean="0"/>
              <a:t>        * </a:t>
            </a:r>
            <a:r>
              <a:rPr lang="en-GB" altLang="en-US" sz="1200" dirty="0"/>
              <a:t>flexible groupings (including small group work) </a:t>
            </a:r>
            <a:endParaRPr lang="en-GB" altLang="en-US" sz="1200" b="1" dirty="0"/>
          </a:p>
          <a:p>
            <a:pPr>
              <a:spcBef>
                <a:spcPct val="0"/>
              </a:spcBef>
              <a:buNone/>
            </a:pPr>
            <a:r>
              <a:rPr lang="en-GB" altLang="en-US" sz="1200" dirty="0" smtClean="0"/>
              <a:t>        * </a:t>
            </a:r>
            <a:r>
              <a:rPr lang="en-GB" altLang="en-US" sz="1200" dirty="0"/>
              <a:t>access to specific resources and learning programmes</a:t>
            </a:r>
            <a:endParaRPr lang="en-GB" altLang="en-US" sz="1200" b="1" dirty="0"/>
          </a:p>
          <a:p>
            <a:pPr>
              <a:spcBef>
                <a:spcPct val="0"/>
              </a:spcBef>
              <a:buNone/>
            </a:pPr>
            <a:r>
              <a:rPr lang="en-GB" altLang="en-US" sz="1200" dirty="0" smtClean="0"/>
              <a:t>        * </a:t>
            </a:r>
            <a:r>
              <a:rPr lang="en-GB" altLang="en-US" sz="1200" dirty="0"/>
              <a:t>access to a wide range of outside agencies.</a:t>
            </a:r>
            <a:endParaRPr lang="en-GB" altLang="en-US" sz="1200" b="1" dirty="0"/>
          </a:p>
          <a:p>
            <a:endParaRPr lang="en-GB" dirty="0"/>
          </a:p>
        </p:txBody>
      </p:sp>
      <p:pic>
        <p:nvPicPr>
          <p:cNvPr id="4" name="Picture 3"/>
          <p:cNvPicPr>
            <a:picLocks noChangeAspect="1"/>
          </p:cNvPicPr>
          <p:nvPr/>
        </p:nvPicPr>
        <p:blipFill>
          <a:blip r:embed="rId2"/>
          <a:stretch>
            <a:fillRect/>
          </a:stretch>
        </p:blipFill>
        <p:spPr>
          <a:xfrm>
            <a:off x="1669802" y="1340768"/>
            <a:ext cx="5681067" cy="2169757"/>
          </a:xfrm>
          <a:prstGeom prst="rect">
            <a:avLst/>
          </a:prstGeom>
        </p:spPr>
      </p:pic>
    </p:spTree>
    <p:extLst>
      <p:ext uri="{BB962C8B-B14F-4D97-AF65-F5344CB8AC3E}">
        <p14:creationId xmlns:p14="http://schemas.microsoft.com/office/powerpoint/2010/main" val="53345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079612" y="624843"/>
            <a:ext cx="8219256" cy="639762"/>
          </a:xfrm>
        </p:spPr>
        <p:txBody>
          <a:bodyPr>
            <a:noAutofit/>
          </a:bodyPr>
          <a:lstStyle/>
          <a:p>
            <a:pPr algn="ctr"/>
            <a:r>
              <a:rPr lang="en-GB" sz="3200" u="sng" dirty="0"/>
              <a:t>Communication and Interaction</a:t>
            </a:r>
          </a:p>
        </p:txBody>
      </p:sp>
      <p:sp>
        <p:nvSpPr>
          <p:cNvPr id="3" name="Oval 2"/>
          <p:cNvSpPr/>
          <p:nvPr/>
        </p:nvSpPr>
        <p:spPr>
          <a:xfrm>
            <a:off x="251520" y="188640"/>
            <a:ext cx="1656184" cy="15121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203648" y="1772816"/>
            <a:ext cx="6894512" cy="3416320"/>
          </a:xfrm>
          <a:prstGeom prst="rect">
            <a:avLst/>
          </a:prstGeom>
          <a:solidFill>
            <a:schemeClr val="bg1"/>
          </a:solidFill>
        </p:spPr>
        <p:txBody>
          <a:bodyPr wrap="square">
            <a:spAutoFit/>
          </a:bodyPr>
          <a:lstStyle/>
          <a:p>
            <a:r>
              <a:rPr lang="en-GB" dirty="0" smtClean="0">
                <a:solidFill>
                  <a:srgbClr val="000000"/>
                </a:solidFill>
              </a:rPr>
              <a:t>-Use of visual timetables in all classes. </a:t>
            </a:r>
          </a:p>
          <a:p>
            <a:r>
              <a:rPr lang="en-US" dirty="0" smtClean="0">
                <a:solidFill>
                  <a:srgbClr val="000000"/>
                </a:solidFill>
              </a:rPr>
              <a:t>-Use of visual prompts as needed. </a:t>
            </a:r>
            <a:endParaRPr lang="en-GB" dirty="0" smtClean="0">
              <a:solidFill>
                <a:srgbClr val="000000"/>
              </a:solidFill>
            </a:endParaRPr>
          </a:p>
          <a:p>
            <a:r>
              <a:rPr lang="en-GB" dirty="0" smtClean="0">
                <a:solidFill>
                  <a:srgbClr val="000000"/>
                </a:solidFill>
              </a:rPr>
              <a:t>-Clarifying </a:t>
            </a:r>
            <a:r>
              <a:rPr lang="en-GB" dirty="0">
                <a:solidFill>
                  <a:srgbClr val="000000"/>
                </a:solidFill>
              </a:rPr>
              <a:t>need on entry/ Identifying </a:t>
            </a:r>
            <a:r>
              <a:rPr lang="en-GB" dirty="0" smtClean="0">
                <a:solidFill>
                  <a:srgbClr val="000000"/>
                </a:solidFill>
              </a:rPr>
              <a:t>need (NELI).</a:t>
            </a:r>
            <a:endParaRPr lang="en-GB" dirty="0">
              <a:solidFill>
                <a:srgbClr val="000000"/>
              </a:solidFill>
            </a:endParaRPr>
          </a:p>
          <a:p>
            <a:r>
              <a:rPr lang="en-GB" dirty="0" smtClean="0">
                <a:solidFill>
                  <a:srgbClr val="000000"/>
                </a:solidFill>
              </a:rPr>
              <a:t>-Social </a:t>
            </a:r>
            <a:r>
              <a:rPr lang="en-GB" dirty="0">
                <a:solidFill>
                  <a:srgbClr val="000000"/>
                </a:solidFill>
              </a:rPr>
              <a:t>skills </a:t>
            </a:r>
            <a:r>
              <a:rPr lang="en-GB" dirty="0" smtClean="0">
                <a:solidFill>
                  <a:srgbClr val="000000"/>
                </a:solidFill>
              </a:rPr>
              <a:t>development through small group work and specific interventions as appropriate (little chatter box, group games).</a:t>
            </a:r>
            <a:endParaRPr lang="en-GB" dirty="0">
              <a:solidFill>
                <a:srgbClr val="000000"/>
              </a:solidFill>
            </a:endParaRPr>
          </a:p>
          <a:p>
            <a:r>
              <a:rPr lang="en-GB" dirty="0" smtClean="0">
                <a:solidFill>
                  <a:srgbClr val="000000"/>
                </a:solidFill>
              </a:rPr>
              <a:t>-Support </a:t>
            </a:r>
            <a:r>
              <a:rPr lang="en-GB" dirty="0">
                <a:solidFill>
                  <a:srgbClr val="000000"/>
                </a:solidFill>
              </a:rPr>
              <a:t>in the classroom and at break </a:t>
            </a:r>
            <a:r>
              <a:rPr lang="en-GB" dirty="0" smtClean="0">
                <a:solidFill>
                  <a:srgbClr val="000000"/>
                </a:solidFill>
              </a:rPr>
              <a:t>times as needed, some adaptations will be made to support individual pupils, sports leaders help model playground games and provide some structure to play times.</a:t>
            </a:r>
          </a:p>
          <a:p>
            <a:r>
              <a:rPr lang="en-GB" dirty="0">
                <a:solidFill>
                  <a:srgbClr val="000000"/>
                </a:solidFill>
              </a:rPr>
              <a:t>-</a:t>
            </a:r>
            <a:r>
              <a:rPr lang="en-GB" dirty="0" smtClean="0">
                <a:solidFill>
                  <a:srgbClr val="000000"/>
                </a:solidFill>
              </a:rPr>
              <a:t>Speech </a:t>
            </a:r>
            <a:r>
              <a:rPr lang="en-GB" dirty="0">
                <a:solidFill>
                  <a:srgbClr val="000000"/>
                </a:solidFill>
              </a:rPr>
              <a:t>and language support from outside agency and delivery of suggested programmes by staff in school.</a:t>
            </a:r>
          </a:p>
          <a:p>
            <a:r>
              <a:rPr lang="en-GB" dirty="0" smtClean="0">
                <a:solidFill>
                  <a:srgbClr val="000000"/>
                </a:solidFill>
              </a:rPr>
              <a:t>-Referral </a:t>
            </a:r>
            <a:r>
              <a:rPr lang="en-GB" dirty="0">
                <a:solidFill>
                  <a:srgbClr val="000000"/>
                </a:solidFill>
              </a:rPr>
              <a:t>to Speech and Language Therapy Services for additional targeted support</a:t>
            </a:r>
            <a:r>
              <a:rPr lang="en-GB" dirty="0" smtClean="0">
                <a:solidFill>
                  <a:srgbClr val="000000"/>
                </a:solidFill>
              </a:rPr>
              <a:t>. </a:t>
            </a:r>
            <a:endParaRPr lang="en-GB" dirty="0">
              <a:solidFill>
                <a:srgbClr val="000000"/>
              </a:solidFill>
            </a:endParaRPr>
          </a:p>
        </p:txBody>
      </p:sp>
    </p:spTree>
    <p:extLst>
      <p:ext uri="{BB962C8B-B14F-4D97-AF65-F5344CB8AC3E}">
        <p14:creationId xmlns:p14="http://schemas.microsoft.com/office/powerpoint/2010/main" val="180711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19672" y="660847"/>
            <a:ext cx="7787208" cy="639762"/>
          </a:xfrm>
        </p:spPr>
        <p:txBody>
          <a:bodyPr>
            <a:noAutofit/>
          </a:bodyPr>
          <a:lstStyle/>
          <a:p>
            <a:pPr algn="ctr"/>
            <a:r>
              <a:rPr lang="en-GB" sz="3200" u="sng" dirty="0"/>
              <a:t>Cognition and Learning</a:t>
            </a:r>
          </a:p>
        </p:txBody>
      </p:sp>
      <p:sp>
        <p:nvSpPr>
          <p:cNvPr id="4" name="Content Placeholder 3"/>
          <p:cNvSpPr>
            <a:spLocks noGrp="1"/>
          </p:cNvSpPr>
          <p:nvPr>
            <p:ph sz="half" idx="2"/>
          </p:nvPr>
        </p:nvSpPr>
        <p:spPr>
          <a:xfrm>
            <a:off x="651552" y="1772816"/>
            <a:ext cx="7848872" cy="4248472"/>
          </a:xfrm>
          <a:solidFill>
            <a:schemeClr val="bg1"/>
          </a:solidFill>
        </p:spPr>
        <p:txBody>
          <a:bodyPr>
            <a:noAutofit/>
          </a:bodyPr>
          <a:lstStyle/>
          <a:p>
            <a:pPr>
              <a:defRPr/>
            </a:pPr>
            <a:r>
              <a:rPr lang="en-GB" sz="1200" dirty="0" smtClean="0">
                <a:solidFill>
                  <a:srgbClr val="000000"/>
                </a:solidFill>
              </a:rPr>
              <a:t>Quality first teaching, differentiated for individuals as required. </a:t>
            </a:r>
          </a:p>
          <a:p>
            <a:pPr>
              <a:defRPr/>
            </a:pPr>
            <a:r>
              <a:rPr lang="en-GB" sz="1200" dirty="0" smtClean="0">
                <a:solidFill>
                  <a:srgbClr val="000000"/>
                </a:solidFill>
              </a:rPr>
              <a:t>Careful deployment of support staff within lessons linked to specific pupils.</a:t>
            </a:r>
          </a:p>
          <a:p>
            <a:pPr>
              <a:defRPr/>
            </a:pPr>
            <a:r>
              <a:rPr lang="en-GB" sz="1200" dirty="0" smtClean="0">
                <a:solidFill>
                  <a:srgbClr val="000000"/>
                </a:solidFill>
              </a:rPr>
              <a:t>Training for staff.</a:t>
            </a:r>
          </a:p>
          <a:p>
            <a:pPr>
              <a:defRPr/>
            </a:pPr>
            <a:r>
              <a:rPr lang="en-GB" sz="1200" dirty="0" smtClean="0">
                <a:solidFill>
                  <a:srgbClr val="000000"/>
                </a:solidFill>
              </a:rPr>
              <a:t>Needs of pupils known by all staff.</a:t>
            </a:r>
          </a:p>
          <a:p>
            <a:pPr>
              <a:defRPr/>
            </a:pPr>
            <a:r>
              <a:rPr lang="en-GB" sz="1200" dirty="0" smtClean="0">
                <a:solidFill>
                  <a:srgbClr val="000000"/>
                </a:solidFill>
              </a:rPr>
              <a:t>Differentiated materials including coloured background and overlays, use of picture and word banks, visual clues to learning etc.</a:t>
            </a:r>
          </a:p>
          <a:p>
            <a:pPr>
              <a:defRPr/>
            </a:pPr>
            <a:r>
              <a:rPr lang="en-GB" sz="1200" dirty="0" smtClean="0">
                <a:solidFill>
                  <a:srgbClr val="000000"/>
                </a:solidFill>
              </a:rPr>
              <a:t>Support staff deployed to encourage engagement.</a:t>
            </a:r>
          </a:p>
          <a:p>
            <a:pPr>
              <a:defRPr/>
            </a:pPr>
            <a:r>
              <a:rPr lang="en-GB" sz="1200" dirty="0" smtClean="0">
                <a:solidFill>
                  <a:srgbClr val="000000"/>
                </a:solidFill>
              </a:rPr>
              <a:t>Range of teaching and learning strategies.</a:t>
            </a:r>
          </a:p>
          <a:p>
            <a:pPr marL="285750" indent="-285750" algn="just">
              <a:spcBef>
                <a:spcPts val="0"/>
              </a:spcBef>
              <a:defRPr/>
            </a:pPr>
            <a:r>
              <a:rPr lang="en-GB" sz="1200" dirty="0" smtClean="0"/>
              <a:t> Flexible </a:t>
            </a:r>
            <a:r>
              <a:rPr lang="en-GB" sz="1200" dirty="0"/>
              <a:t>groupings</a:t>
            </a:r>
          </a:p>
          <a:p>
            <a:pPr marL="285750" indent="-285750" algn="just">
              <a:spcBef>
                <a:spcPts val="0"/>
              </a:spcBef>
              <a:defRPr/>
            </a:pPr>
            <a:r>
              <a:rPr lang="en-GB" sz="1200" dirty="0" smtClean="0"/>
              <a:t> Frequent </a:t>
            </a:r>
            <a:r>
              <a:rPr lang="en-GB" sz="1200" dirty="0"/>
              <a:t>repetition and reinforcement</a:t>
            </a:r>
          </a:p>
          <a:p>
            <a:pPr marL="285750" indent="-285750">
              <a:spcBef>
                <a:spcPts val="0"/>
              </a:spcBef>
              <a:defRPr/>
            </a:pPr>
            <a:r>
              <a:rPr lang="en-GB" sz="1200" dirty="0" smtClean="0"/>
              <a:t> Practical </a:t>
            </a:r>
            <a:r>
              <a:rPr lang="en-GB" sz="1200" dirty="0"/>
              <a:t>aids for learning, e.g. table squares, time/number lines, pictures, photos, </a:t>
            </a:r>
            <a:r>
              <a:rPr lang="en-GB" sz="1200" dirty="0" smtClean="0"/>
              <a:t>  accessible </a:t>
            </a:r>
            <a:r>
              <a:rPr lang="en-GB" sz="1200" dirty="0"/>
              <a:t>reading material suited to age, individualised success criteria</a:t>
            </a:r>
          </a:p>
          <a:p>
            <a:pPr>
              <a:defRPr/>
            </a:pPr>
            <a:r>
              <a:rPr lang="en-GB" sz="1200" dirty="0" smtClean="0">
                <a:solidFill>
                  <a:srgbClr val="000000"/>
                </a:solidFill>
              </a:rPr>
              <a:t>Access to advice and support from specialist staff.</a:t>
            </a:r>
          </a:p>
          <a:p>
            <a:pPr>
              <a:defRPr/>
            </a:pPr>
            <a:r>
              <a:rPr lang="en-GB" sz="1200" dirty="0" smtClean="0">
                <a:solidFill>
                  <a:srgbClr val="000000"/>
                </a:solidFill>
              </a:rPr>
              <a:t>Access arrangements to assessments including scribe, readers and adapted texts.</a:t>
            </a:r>
          </a:p>
          <a:p>
            <a:pPr>
              <a:defRPr/>
            </a:pPr>
            <a:r>
              <a:rPr lang="en-GB" sz="1200" dirty="0" smtClean="0">
                <a:solidFill>
                  <a:srgbClr val="000000"/>
                </a:solidFill>
              </a:rPr>
              <a:t>Support from outside agencies e.g. Educational Psychologist which form part of Individual Support Plan</a:t>
            </a:r>
          </a:p>
          <a:p>
            <a:pPr marL="0" indent="0">
              <a:buFontTx/>
              <a:buNone/>
              <a:defRPr/>
            </a:pPr>
            <a:endParaRPr lang="en-GB" sz="1800" dirty="0" smtClean="0">
              <a:solidFill>
                <a:srgbClr val="0070C0"/>
              </a:solidFill>
            </a:endParaRPr>
          </a:p>
          <a:p>
            <a:pPr marL="0" indent="0">
              <a:buNone/>
            </a:pPr>
            <a:endParaRPr lang="en-GB" sz="1800" dirty="0"/>
          </a:p>
        </p:txBody>
      </p:sp>
      <p:sp>
        <p:nvSpPr>
          <p:cNvPr id="5" name="Oval 4"/>
          <p:cNvSpPr/>
          <p:nvPr/>
        </p:nvSpPr>
        <p:spPr>
          <a:xfrm>
            <a:off x="683568" y="332656"/>
            <a:ext cx="1440160" cy="129614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190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5596" y="764704"/>
            <a:ext cx="8219256" cy="639762"/>
          </a:xfrm>
        </p:spPr>
        <p:txBody>
          <a:bodyPr>
            <a:noAutofit/>
          </a:bodyPr>
          <a:lstStyle/>
          <a:p>
            <a:pPr algn="ctr"/>
            <a:r>
              <a:rPr lang="en-GB" sz="3200" u="sng" dirty="0"/>
              <a:t>Social, Emotional and Mental Health Needs</a:t>
            </a:r>
          </a:p>
        </p:txBody>
      </p:sp>
      <p:sp>
        <p:nvSpPr>
          <p:cNvPr id="4" name="Content Placeholder 3"/>
          <p:cNvSpPr>
            <a:spLocks noGrp="1"/>
          </p:cNvSpPr>
          <p:nvPr>
            <p:ph sz="half" idx="2"/>
          </p:nvPr>
        </p:nvSpPr>
        <p:spPr>
          <a:xfrm>
            <a:off x="611560" y="1628800"/>
            <a:ext cx="8075240" cy="4752528"/>
          </a:xfrm>
          <a:solidFill>
            <a:schemeClr val="bg1"/>
          </a:solidFill>
        </p:spPr>
        <p:txBody>
          <a:bodyPr>
            <a:noAutofit/>
          </a:bodyPr>
          <a:lstStyle/>
          <a:p>
            <a:r>
              <a:rPr lang="en-GB" sz="1600" dirty="0">
                <a:solidFill>
                  <a:srgbClr val="000000"/>
                </a:solidFill>
              </a:rPr>
              <a:t>Deployment of teaching assistants and lunchtime staff to support needs of the individual.</a:t>
            </a:r>
          </a:p>
          <a:p>
            <a:r>
              <a:rPr lang="en-GB" sz="1600" dirty="0" smtClean="0">
                <a:solidFill>
                  <a:srgbClr val="000000"/>
                </a:solidFill>
              </a:rPr>
              <a:t>Whole </a:t>
            </a:r>
            <a:r>
              <a:rPr lang="en-GB" sz="1600" dirty="0">
                <a:solidFill>
                  <a:srgbClr val="000000"/>
                </a:solidFill>
              </a:rPr>
              <a:t>school reward system to promote behaviour for learning.</a:t>
            </a:r>
          </a:p>
          <a:p>
            <a:r>
              <a:rPr lang="en-GB" sz="1600" dirty="0">
                <a:solidFill>
                  <a:srgbClr val="000000"/>
                </a:solidFill>
              </a:rPr>
              <a:t>Use of individual reward system tailored to </a:t>
            </a:r>
            <a:r>
              <a:rPr lang="en-GB" sz="1600" dirty="0" smtClean="0">
                <a:solidFill>
                  <a:srgbClr val="000000"/>
                </a:solidFill>
              </a:rPr>
              <a:t>interests and needs </a:t>
            </a:r>
            <a:r>
              <a:rPr lang="en-GB" sz="1600" dirty="0">
                <a:solidFill>
                  <a:srgbClr val="000000"/>
                </a:solidFill>
              </a:rPr>
              <a:t>of </a:t>
            </a:r>
            <a:r>
              <a:rPr lang="en-GB" sz="1600" dirty="0" smtClean="0">
                <a:solidFill>
                  <a:srgbClr val="000000"/>
                </a:solidFill>
              </a:rPr>
              <a:t>specific children.</a:t>
            </a:r>
            <a:endParaRPr lang="en-GB" sz="1600" dirty="0">
              <a:solidFill>
                <a:srgbClr val="000000"/>
              </a:solidFill>
            </a:endParaRPr>
          </a:p>
          <a:p>
            <a:r>
              <a:rPr lang="en-GB" sz="1600" dirty="0">
                <a:solidFill>
                  <a:srgbClr val="000000"/>
                </a:solidFill>
              </a:rPr>
              <a:t>Working with outside agencies to promote safe behaviours.</a:t>
            </a:r>
          </a:p>
          <a:p>
            <a:r>
              <a:rPr lang="en-GB" sz="1600" dirty="0">
                <a:solidFill>
                  <a:srgbClr val="000000"/>
                </a:solidFill>
              </a:rPr>
              <a:t>Links to parents/ carers via staff with family liaison and attendance support.</a:t>
            </a:r>
          </a:p>
          <a:p>
            <a:r>
              <a:rPr lang="en-GB" sz="1600" dirty="0">
                <a:solidFill>
                  <a:srgbClr val="000000"/>
                </a:solidFill>
              </a:rPr>
              <a:t>Social skills support including group work with support staff to support development of friendships.</a:t>
            </a:r>
          </a:p>
          <a:p>
            <a:r>
              <a:rPr lang="en-GB" sz="1600" dirty="0">
                <a:solidFill>
                  <a:srgbClr val="000000"/>
                </a:solidFill>
              </a:rPr>
              <a:t>Home/school agreement.</a:t>
            </a:r>
          </a:p>
          <a:p>
            <a:r>
              <a:rPr lang="en-GB" sz="1600" dirty="0">
                <a:solidFill>
                  <a:srgbClr val="000000"/>
                </a:solidFill>
              </a:rPr>
              <a:t>Educational Psychologist/ CAMHS as appropriate.</a:t>
            </a:r>
          </a:p>
          <a:p>
            <a:r>
              <a:rPr lang="en-GB" sz="1600" dirty="0">
                <a:solidFill>
                  <a:srgbClr val="000000"/>
                </a:solidFill>
              </a:rPr>
              <a:t>Individual support within lessons through differentiation of tasks or deployment of support staff.</a:t>
            </a:r>
          </a:p>
          <a:p>
            <a:r>
              <a:rPr lang="en-GB" sz="1600" dirty="0">
                <a:solidFill>
                  <a:srgbClr val="000000"/>
                </a:solidFill>
              </a:rPr>
              <a:t>Whole school themed activities during Anti-Bullying week to promote inclusion of all pupils</a:t>
            </a:r>
          </a:p>
        </p:txBody>
      </p:sp>
      <p:sp>
        <p:nvSpPr>
          <p:cNvPr id="5" name="Oval 4"/>
          <p:cNvSpPr/>
          <p:nvPr/>
        </p:nvSpPr>
        <p:spPr>
          <a:xfrm>
            <a:off x="179512" y="256492"/>
            <a:ext cx="1224136" cy="122829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395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661968" y="696851"/>
            <a:ext cx="8291264" cy="639762"/>
          </a:xfrm>
        </p:spPr>
        <p:txBody>
          <a:bodyPr>
            <a:normAutofit/>
          </a:bodyPr>
          <a:lstStyle/>
          <a:p>
            <a:pPr algn="ctr"/>
            <a:r>
              <a:rPr lang="en-GB" sz="3200" u="sng" dirty="0"/>
              <a:t>Sensory and / or Medical Needs</a:t>
            </a:r>
          </a:p>
        </p:txBody>
      </p:sp>
      <p:sp>
        <p:nvSpPr>
          <p:cNvPr id="6" name="Content Placeholder 5"/>
          <p:cNvSpPr>
            <a:spLocks noGrp="1"/>
          </p:cNvSpPr>
          <p:nvPr>
            <p:ph sz="quarter" idx="4"/>
          </p:nvPr>
        </p:nvSpPr>
        <p:spPr>
          <a:xfrm>
            <a:off x="827584" y="1920987"/>
            <a:ext cx="8075240" cy="3951288"/>
          </a:xfrm>
          <a:solidFill>
            <a:schemeClr val="bg1"/>
          </a:solidFill>
        </p:spPr>
        <p:txBody>
          <a:bodyPr>
            <a:normAutofit fontScale="85000" lnSpcReduction="10000"/>
          </a:bodyPr>
          <a:lstStyle/>
          <a:p>
            <a:r>
              <a:rPr lang="en-GB" sz="1800" dirty="0">
                <a:solidFill>
                  <a:srgbClr val="000000"/>
                </a:solidFill>
              </a:rPr>
              <a:t>Access to Sensory Support services for advice on planning for students with a visual or hearing impairment.</a:t>
            </a:r>
          </a:p>
          <a:p>
            <a:r>
              <a:rPr lang="en-GB" sz="1800" dirty="0">
                <a:solidFill>
                  <a:srgbClr val="000000"/>
                </a:solidFill>
              </a:rPr>
              <a:t>Teachers will be made aware of the implications of physical and sensory impairments and adapt lessons accordingly.</a:t>
            </a:r>
          </a:p>
          <a:p>
            <a:r>
              <a:rPr lang="en-GB" sz="1800" dirty="0">
                <a:solidFill>
                  <a:srgbClr val="000000"/>
                </a:solidFill>
              </a:rPr>
              <a:t>Use of alternative coloured paper/ background on white boards, coloured overlays etc. if appropriate</a:t>
            </a:r>
          </a:p>
          <a:p>
            <a:r>
              <a:rPr lang="en-GB" sz="1800" dirty="0">
                <a:solidFill>
                  <a:srgbClr val="000000"/>
                </a:solidFill>
              </a:rPr>
              <a:t>Liaison with outside agencies for specific equipment to aid access to the curriculum.</a:t>
            </a:r>
          </a:p>
          <a:p>
            <a:r>
              <a:rPr lang="en-GB" sz="1800" dirty="0">
                <a:solidFill>
                  <a:srgbClr val="000000"/>
                </a:solidFill>
              </a:rPr>
              <a:t>Provision of specialist ICT equipment.</a:t>
            </a:r>
          </a:p>
          <a:p>
            <a:r>
              <a:rPr lang="en-GB" sz="1800" dirty="0">
                <a:solidFill>
                  <a:srgbClr val="000000"/>
                </a:solidFill>
              </a:rPr>
              <a:t>Occupational Therapist/ Physiotherapist targeted programmes</a:t>
            </a:r>
            <a:r>
              <a:rPr lang="en-GB" sz="1800" dirty="0" smtClean="0">
                <a:solidFill>
                  <a:srgbClr val="000000"/>
                </a:solidFill>
              </a:rPr>
              <a:t>.</a:t>
            </a:r>
          </a:p>
          <a:p>
            <a:pPr marL="285750" indent="-285750" algn="just">
              <a:spcBef>
                <a:spcPts val="0"/>
              </a:spcBef>
              <a:defRPr/>
            </a:pPr>
            <a:r>
              <a:rPr lang="en-GB" sz="1800" dirty="0"/>
              <a:t>Concrete apparatus available to support learning, e.g. Numicon materials (numeracy) </a:t>
            </a:r>
          </a:p>
          <a:p>
            <a:pPr marL="285750" indent="-285750" algn="just">
              <a:spcBef>
                <a:spcPts val="0"/>
              </a:spcBef>
              <a:defRPr/>
            </a:pPr>
            <a:r>
              <a:rPr lang="en-GB" sz="1800" dirty="0"/>
              <a:t>Adapted curriculum to enable </a:t>
            </a:r>
            <a:r>
              <a:rPr lang="en-GB" sz="1800" dirty="0" smtClean="0"/>
              <a:t>access </a:t>
            </a:r>
            <a:r>
              <a:rPr lang="en-GB" sz="1800" dirty="0"/>
              <a:t>e.g. alternative recording devices, modified PE curriculum</a:t>
            </a:r>
          </a:p>
          <a:p>
            <a:pPr marL="285750" indent="-285750" algn="just">
              <a:spcBef>
                <a:spcPts val="0"/>
              </a:spcBef>
              <a:defRPr/>
            </a:pPr>
            <a:r>
              <a:rPr lang="en-GB" sz="1800" dirty="0"/>
              <a:t>Sensory resources available e.g. wobble board, headphones/ear guards </a:t>
            </a:r>
          </a:p>
          <a:p>
            <a:pPr marL="285750" indent="-285750" algn="just">
              <a:spcBef>
                <a:spcPts val="0"/>
              </a:spcBef>
              <a:defRPr/>
            </a:pPr>
            <a:r>
              <a:rPr lang="en-GB" sz="1800" dirty="0"/>
              <a:t>Access to support for personal </a:t>
            </a:r>
            <a:r>
              <a:rPr lang="en-GB" sz="1800" dirty="0" smtClean="0"/>
              <a:t>care.</a:t>
            </a:r>
            <a:endParaRPr lang="en-GB" sz="1800" dirty="0">
              <a:solidFill>
                <a:srgbClr val="000000"/>
              </a:solidFill>
            </a:endParaRPr>
          </a:p>
          <a:p>
            <a:pPr marL="0" indent="0">
              <a:buNone/>
            </a:pPr>
            <a:endParaRPr lang="en-GB" dirty="0">
              <a:solidFill>
                <a:srgbClr val="0070C0"/>
              </a:solidFill>
            </a:endParaRPr>
          </a:p>
        </p:txBody>
      </p:sp>
      <p:sp>
        <p:nvSpPr>
          <p:cNvPr id="3" name="Oval 2"/>
          <p:cNvSpPr/>
          <p:nvPr/>
        </p:nvSpPr>
        <p:spPr>
          <a:xfrm>
            <a:off x="395536" y="404664"/>
            <a:ext cx="1296144" cy="122413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93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a:solidFill>
                  <a:srgbClr val="000000"/>
                </a:solidFill>
              </a:rPr>
              <a:t>Well being</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GB" altLang="en-US" sz="1800" dirty="0">
                <a:solidFill>
                  <a:srgbClr val="000000"/>
                </a:solidFill>
              </a:rPr>
              <a:t>Support is available for students who might have social, emotional or behaviour concerns. </a:t>
            </a:r>
            <a:r>
              <a:rPr lang="en-GB" altLang="en-US" sz="1800" dirty="0" smtClean="0">
                <a:solidFill>
                  <a:srgbClr val="000000"/>
                </a:solidFill>
              </a:rPr>
              <a:t>In key stage two this is offered through our partnership with the mental health support workers based within school half a day per week, in key stage 1 this is offered through discussions with class teachers and referrals to the school nursing team as appropriate.</a:t>
            </a:r>
          </a:p>
          <a:p>
            <a:endParaRPr lang="en-GB" altLang="en-US" sz="1800" dirty="0">
              <a:solidFill>
                <a:srgbClr val="000000"/>
              </a:solidFill>
            </a:endParaRPr>
          </a:p>
          <a:p>
            <a:r>
              <a:rPr lang="en-GB" altLang="en-US" sz="1800" dirty="0">
                <a:solidFill>
                  <a:srgbClr val="000000"/>
                </a:solidFill>
              </a:rPr>
              <a:t>The administration of medicines follows strict guidelines which can be found in our Supporting Pupils with a Medical Condition Policy which </a:t>
            </a:r>
            <a:r>
              <a:rPr lang="en-GB" sz="1800" dirty="0">
                <a:solidFill>
                  <a:srgbClr val="000000"/>
                </a:solidFill>
              </a:rPr>
              <a:t>can be accessed from the school website </a:t>
            </a:r>
            <a:r>
              <a:rPr lang="en-GB" sz="1800" dirty="0">
                <a:hlinkClick r:id="rId2"/>
              </a:rPr>
              <a:t>http://www.holyfamilyprimary.org.uk/policies/</a:t>
            </a:r>
            <a:r>
              <a:rPr lang="en-GB" sz="1800" dirty="0">
                <a:solidFill>
                  <a:srgbClr val="000000"/>
                </a:solidFill>
              </a:rPr>
              <a:t>.</a:t>
            </a:r>
            <a:r>
              <a:rPr lang="en-GB" altLang="en-US" sz="1800" dirty="0">
                <a:solidFill>
                  <a:srgbClr val="000000"/>
                </a:solidFill>
              </a:rPr>
              <a:t>  Any medicines stored on site are done so securely</a:t>
            </a:r>
            <a:r>
              <a:rPr lang="en-GB" altLang="en-US" sz="1800" dirty="0" smtClean="0">
                <a:solidFill>
                  <a:srgbClr val="000000"/>
                </a:solidFill>
              </a:rPr>
              <a:t>.</a:t>
            </a:r>
          </a:p>
          <a:p>
            <a:endParaRPr lang="en-GB" altLang="en-US" sz="1800" dirty="0">
              <a:solidFill>
                <a:srgbClr val="000000"/>
              </a:solidFill>
            </a:endParaRPr>
          </a:p>
          <a:p>
            <a:r>
              <a:rPr lang="en-GB" altLang="en-US" sz="1800" dirty="0" smtClean="0">
                <a:solidFill>
                  <a:srgbClr val="000000"/>
                </a:solidFill>
              </a:rPr>
              <a:t>3 members of staff have all accessed mental health first aid training. </a:t>
            </a:r>
            <a:endParaRPr lang="en-GB" altLang="en-US" sz="1800" dirty="0">
              <a:solidFill>
                <a:srgbClr val="000000"/>
              </a:solidFill>
            </a:endParaRPr>
          </a:p>
          <a:p>
            <a:endParaRPr lang="en-GB" dirty="0"/>
          </a:p>
        </p:txBody>
      </p:sp>
    </p:spTree>
    <p:extLst>
      <p:ext uri="{BB962C8B-B14F-4D97-AF65-F5344CB8AC3E}">
        <p14:creationId xmlns:p14="http://schemas.microsoft.com/office/powerpoint/2010/main" val="3501566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20688"/>
            <a:ext cx="6798734" cy="1303867"/>
          </a:xfrm>
        </p:spPr>
        <p:txBody>
          <a:bodyPr>
            <a:normAutofit/>
          </a:bodyPr>
          <a:lstStyle/>
          <a:p>
            <a:r>
              <a:rPr lang="en-GB" sz="4000" b="1" u="sng" dirty="0">
                <a:solidFill>
                  <a:srgbClr val="000000"/>
                </a:solidFill>
              </a:rPr>
              <a:t>Access and Resource</a:t>
            </a:r>
          </a:p>
        </p:txBody>
      </p:sp>
      <p:sp>
        <p:nvSpPr>
          <p:cNvPr id="3" name="Content Placeholder 2"/>
          <p:cNvSpPr>
            <a:spLocks noGrp="1"/>
          </p:cNvSpPr>
          <p:nvPr>
            <p:ph idx="1"/>
          </p:nvPr>
        </p:nvSpPr>
        <p:spPr>
          <a:xfrm>
            <a:off x="457200" y="1600201"/>
            <a:ext cx="8229600" cy="4853135"/>
          </a:xfrm>
        </p:spPr>
        <p:txBody>
          <a:bodyPr>
            <a:normAutofit fontScale="32500" lnSpcReduction="20000"/>
          </a:bodyPr>
          <a:lstStyle/>
          <a:p>
            <a:pPr>
              <a:lnSpc>
                <a:spcPct val="120000"/>
              </a:lnSpc>
            </a:pPr>
            <a:r>
              <a:rPr lang="en-GB" altLang="en-US" sz="4500" dirty="0">
                <a:solidFill>
                  <a:srgbClr val="000000"/>
                </a:solidFill>
              </a:rPr>
              <a:t>Our facilities offer support for those with reduced mobility / wheelchair users and include ramps to enable access to the building and adapted toilet facilities. </a:t>
            </a:r>
            <a:endParaRPr lang="en-GB" altLang="en-US" sz="4500" dirty="0" smtClean="0">
              <a:solidFill>
                <a:srgbClr val="000000"/>
              </a:solidFill>
            </a:endParaRPr>
          </a:p>
          <a:p>
            <a:pPr>
              <a:lnSpc>
                <a:spcPct val="120000"/>
              </a:lnSpc>
            </a:pPr>
            <a:endParaRPr lang="en-GB" altLang="en-US" sz="4500" dirty="0">
              <a:solidFill>
                <a:srgbClr val="000000"/>
              </a:solidFill>
            </a:endParaRPr>
          </a:p>
          <a:p>
            <a:pPr>
              <a:lnSpc>
                <a:spcPct val="120000"/>
              </a:lnSpc>
            </a:pPr>
            <a:r>
              <a:rPr lang="en-GB" altLang="en-US" sz="4500" dirty="0">
                <a:solidFill>
                  <a:srgbClr val="000000"/>
                </a:solidFill>
              </a:rPr>
              <a:t>We have window blinds and carpets in all teaching areas to improve the auditory and visual environment for our learners with sensory needs. </a:t>
            </a:r>
            <a:endParaRPr lang="en-GB" altLang="en-US" sz="4500" dirty="0" smtClean="0">
              <a:solidFill>
                <a:srgbClr val="000000"/>
              </a:solidFill>
            </a:endParaRPr>
          </a:p>
          <a:p>
            <a:pPr>
              <a:lnSpc>
                <a:spcPct val="120000"/>
              </a:lnSpc>
            </a:pPr>
            <a:endParaRPr lang="en-GB" altLang="en-US" sz="4500" dirty="0">
              <a:solidFill>
                <a:srgbClr val="000000"/>
              </a:solidFill>
            </a:endParaRPr>
          </a:p>
          <a:p>
            <a:pPr>
              <a:lnSpc>
                <a:spcPct val="120000"/>
              </a:lnSpc>
            </a:pPr>
            <a:r>
              <a:rPr lang="en-GB" altLang="en-US" sz="4500" dirty="0">
                <a:solidFill>
                  <a:srgbClr val="000000"/>
                </a:solidFill>
              </a:rPr>
              <a:t>We are committed to children with SEND being included in activities both inside and outside the classroom. We expect all students to be able to participate and achieve in every aspect of school life. Our Equality and Inclusion Policy </a:t>
            </a:r>
            <a:r>
              <a:rPr lang="en-GB" sz="4500" dirty="0">
                <a:solidFill>
                  <a:srgbClr val="000000"/>
                </a:solidFill>
              </a:rPr>
              <a:t>can be accessed from the school website: </a:t>
            </a:r>
            <a:r>
              <a:rPr lang="en-GB" sz="4800" dirty="0">
                <a:hlinkClick r:id="rId2"/>
              </a:rPr>
              <a:t>http://www.holyfamilyprimary.org.uk/policies/</a:t>
            </a:r>
            <a:r>
              <a:rPr lang="en-GB" sz="4500" dirty="0">
                <a:solidFill>
                  <a:srgbClr val="0070C0"/>
                </a:solidFill>
              </a:rPr>
              <a:t>.</a:t>
            </a:r>
            <a:r>
              <a:rPr lang="en-GB" altLang="en-US" sz="4500" dirty="0">
                <a:solidFill>
                  <a:srgbClr val="0070C0"/>
                </a:solidFill>
              </a:rPr>
              <a:t> </a:t>
            </a:r>
            <a:endParaRPr lang="en-GB" altLang="en-US" sz="4500" dirty="0" smtClean="0">
              <a:solidFill>
                <a:srgbClr val="0070C0"/>
              </a:solidFill>
            </a:endParaRPr>
          </a:p>
          <a:p>
            <a:pPr>
              <a:lnSpc>
                <a:spcPct val="120000"/>
              </a:lnSpc>
            </a:pPr>
            <a:endParaRPr lang="en-GB" altLang="en-US" sz="4500" b="1" u="sng" dirty="0">
              <a:solidFill>
                <a:srgbClr val="FF0000"/>
              </a:solidFill>
            </a:endParaRPr>
          </a:p>
          <a:p>
            <a:pPr>
              <a:lnSpc>
                <a:spcPct val="120000"/>
              </a:lnSpc>
            </a:pPr>
            <a:r>
              <a:rPr lang="en-GB" altLang="en-US" sz="4500" dirty="0">
                <a:solidFill>
                  <a:srgbClr val="000000"/>
                </a:solidFill>
              </a:rPr>
              <a:t>Our robust system of financial management helps to ensure that school is able to show the level of spend on children identified as having SEND. We will refer to LA guidance and criteria in order to set support at the appropriate level and will involve </a:t>
            </a:r>
            <a:r>
              <a:rPr lang="en-GB" altLang="en-US" sz="4500" dirty="0" smtClean="0">
                <a:solidFill>
                  <a:srgbClr val="000000"/>
                </a:solidFill>
              </a:rPr>
              <a:t>parents </a:t>
            </a:r>
            <a:r>
              <a:rPr lang="en-GB" altLang="en-US" sz="4500" dirty="0">
                <a:solidFill>
                  <a:srgbClr val="000000"/>
                </a:solidFill>
              </a:rPr>
              <a:t>fully when decisions are being made.</a:t>
            </a:r>
            <a:endParaRPr lang="en-GB" altLang="en-US" sz="4500" dirty="0">
              <a:solidFill>
                <a:srgbClr val="0070C0"/>
              </a:solidFill>
            </a:endParaRPr>
          </a:p>
          <a:p>
            <a:pPr marL="0" indent="0">
              <a:buNone/>
            </a:pPr>
            <a:endParaRPr lang="en-GB" dirty="0"/>
          </a:p>
        </p:txBody>
      </p:sp>
    </p:spTree>
    <p:extLst>
      <p:ext uri="{BB962C8B-B14F-4D97-AF65-F5344CB8AC3E}">
        <p14:creationId xmlns:p14="http://schemas.microsoft.com/office/powerpoint/2010/main" val="189351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Mission Statement</a:t>
            </a:r>
          </a:p>
        </p:txBody>
      </p:sp>
      <p:sp>
        <p:nvSpPr>
          <p:cNvPr id="3" name="Content Placeholder 2"/>
          <p:cNvSpPr>
            <a:spLocks noGrp="1"/>
          </p:cNvSpPr>
          <p:nvPr>
            <p:ph idx="1"/>
          </p:nvPr>
        </p:nvSpPr>
        <p:spPr>
          <a:xfrm>
            <a:off x="458748" y="2513546"/>
            <a:ext cx="8229600" cy="1905075"/>
          </a:xfrm>
        </p:spPr>
        <p:txBody>
          <a:bodyPr vert="horz" lIns="91440" tIns="45720" rIns="91440" bIns="45720" rtlCol="0" anchor="t">
            <a:noAutofit/>
          </a:bodyPr>
          <a:lstStyle/>
          <a:p>
            <a:pPr marL="0" indent="0" algn="ctr">
              <a:buNone/>
            </a:pPr>
            <a:r>
              <a:rPr lang="en-GB" sz="2800" dirty="0"/>
              <a:t>Our school aims to encourage all children to see Christ </a:t>
            </a:r>
            <a:r>
              <a:rPr lang="en-GB" sz="2800"/>
              <a:t>in themselves and others.</a:t>
            </a:r>
            <a:endParaRPr lang="en-GB" sz="2800">
              <a:cs typeface="Calibri"/>
            </a:endParaRPr>
          </a:p>
          <a:p>
            <a:pPr marL="0" indent="0" algn="ctr">
              <a:buNone/>
            </a:pPr>
            <a:endParaRPr lang="en-GB" sz="2800" dirty="0">
              <a:cs typeface="Calibri"/>
            </a:endParaRPr>
          </a:p>
          <a:p>
            <a:pPr marL="0" indent="0" algn="ctr">
              <a:buNone/>
            </a:pPr>
            <a:endParaRPr lang="en-GB" sz="2800" dirty="0">
              <a:cs typeface="Calibri"/>
            </a:endParaRPr>
          </a:p>
          <a:p>
            <a:pPr marL="0" indent="0" algn="ctr">
              <a:buNone/>
            </a:pPr>
            <a:r>
              <a:rPr lang="en-GB" sz="2000" b="1" i="1" dirty="0"/>
              <a:t> “You are a child of God. You are dearly loved, wonderfully made and precious in his sight. Before God made you, He knew you. There is no one else like you.”</a:t>
            </a:r>
            <a:endParaRPr lang="en-GB" sz="2000" dirty="0"/>
          </a:p>
          <a:p>
            <a:pPr marL="0" indent="0" algn="ctr">
              <a:buNone/>
            </a:pPr>
            <a:r>
              <a:rPr lang="en-GB" sz="2000" b="1" i="1" dirty="0"/>
              <a:t>(Psalm 139)</a:t>
            </a:r>
            <a:endParaRPr lang="en-GB" dirty="0"/>
          </a:p>
          <a:p>
            <a:pPr marL="0" indent="0">
              <a:buNone/>
            </a:pPr>
            <a:endParaRPr lang="en-GB" dirty="0"/>
          </a:p>
          <a:p>
            <a:pPr marL="0" indent="0" algn="ctr">
              <a:buNone/>
            </a:pPr>
            <a:endParaRPr lang="en-GB" sz="4000" dirty="0"/>
          </a:p>
        </p:txBody>
      </p:sp>
      <p:pic>
        <p:nvPicPr>
          <p:cNvPr id="4" name="Picture 3"/>
          <p:cNvPicPr>
            <a:picLocks noChangeAspect="1"/>
          </p:cNvPicPr>
          <p:nvPr/>
        </p:nvPicPr>
        <p:blipFill>
          <a:blip r:embed="rId2"/>
          <a:stretch>
            <a:fillRect/>
          </a:stretch>
        </p:blipFill>
        <p:spPr>
          <a:xfrm>
            <a:off x="3851920" y="3466083"/>
            <a:ext cx="1193800" cy="1308100"/>
          </a:xfrm>
          <a:prstGeom prst="rect">
            <a:avLst/>
          </a:prstGeom>
        </p:spPr>
      </p:pic>
    </p:spTree>
    <p:extLst>
      <p:ext uri="{BB962C8B-B14F-4D97-AF65-F5344CB8AC3E}">
        <p14:creationId xmlns:p14="http://schemas.microsoft.com/office/powerpoint/2010/main" val="372506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143000"/>
          </a:xfrm>
        </p:spPr>
        <p:txBody>
          <a:bodyPr>
            <a:normAutofit/>
          </a:bodyPr>
          <a:lstStyle/>
          <a:p>
            <a:r>
              <a:rPr lang="en-GB" sz="4000" b="1" u="sng" dirty="0">
                <a:solidFill>
                  <a:srgbClr val="000000"/>
                </a:solidFill>
              </a:rPr>
              <a:t>Moving Up, Moving On …</a:t>
            </a:r>
          </a:p>
        </p:txBody>
      </p:sp>
      <p:sp>
        <p:nvSpPr>
          <p:cNvPr id="3" name="Content Placeholder 2"/>
          <p:cNvSpPr>
            <a:spLocks noGrp="1"/>
          </p:cNvSpPr>
          <p:nvPr>
            <p:ph idx="1"/>
          </p:nvPr>
        </p:nvSpPr>
        <p:spPr>
          <a:xfrm>
            <a:off x="472597" y="1402781"/>
            <a:ext cx="8229600" cy="3845024"/>
          </a:xfrm>
        </p:spPr>
        <p:txBody>
          <a:bodyPr>
            <a:normAutofit/>
          </a:bodyPr>
          <a:lstStyle/>
          <a:p>
            <a:pPr>
              <a:defRPr/>
            </a:pPr>
            <a:r>
              <a:rPr lang="en-GB" sz="1800" dirty="0"/>
              <a:t>We recognise that some students need more support at transition points, such as when moving between Key Stages or when moving to a new school setting. At such times we offer personalised transition programmes to support individual SEND children. </a:t>
            </a:r>
          </a:p>
          <a:p>
            <a:pPr>
              <a:defRPr/>
            </a:pPr>
            <a:r>
              <a:rPr lang="en-GB" sz="1800" dirty="0"/>
              <a:t>We strive to provide continuity of support and reduce your child’s potential anxiety by working closely with staff in the next Key Stage/school. </a:t>
            </a:r>
            <a:endParaRPr lang="en-GB" sz="1800" dirty="0" smtClean="0"/>
          </a:p>
          <a:p>
            <a:pPr>
              <a:defRPr/>
            </a:pPr>
            <a:r>
              <a:rPr lang="en-US" sz="1800" dirty="0" smtClean="0"/>
              <a:t>Our year 6 pupils all access mental health transition workshops led by the mental health practitioners in school. </a:t>
            </a:r>
            <a:endParaRPr lang="en-GB" sz="1800" dirty="0"/>
          </a:p>
          <a:p>
            <a:pPr>
              <a:defRPr/>
            </a:pPr>
            <a:r>
              <a:rPr lang="en-GB" sz="1800" dirty="0">
                <a:solidFill>
                  <a:srgbClr val="000000"/>
                </a:solidFill>
              </a:rPr>
              <a:t>We work closely with schools in order to support transition to Key Stage 3.  This includes individual transition plans which provide opportunities for additional visits to a new setting, the use of photo diaries and opportunities for children and parents to meet key staff prior to moving in consultation with professionals, pupils and parents. </a:t>
            </a:r>
          </a:p>
        </p:txBody>
      </p:sp>
      <p:pic>
        <p:nvPicPr>
          <p:cNvPr id="4" name="Picture 3"/>
          <p:cNvPicPr>
            <a:picLocks noChangeAspect="1"/>
          </p:cNvPicPr>
          <p:nvPr/>
        </p:nvPicPr>
        <p:blipFill>
          <a:blip r:embed="rId2"/>
          <a:stretch>
            <a:fillRect/>
          </a:stretch>
        </p:blipFill>
        <p:spPr>
          <a:xfrm rot="2357120">
            <a:off x="4077953" y="5511013"/>
            <a:ext cx="1018889" cy="1154919"/>
          </a:xfrm>
          <a:prstGeom prst="rect">
            <a:avLst/>
          </a:prstGeom>
        </p:spPr>
      </p:pic>
      <p:cxnSp>
        <p:nvCxnSpPr>
          <p:cNvPr id="5" name="Straight Connector 4"/>
          <p:cNvCxnSpPr/>
          <p:nvPr/>
        </p:nvCxnSpPr>
        <p:spPr>
          <a:xfrm>
            <a:off x="1259632" y="2348880"/>
            <a:ext cx="66247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05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33" y="1124744"/>
            <a:ext cx="8229600" cy="1143000"/>
          </a:xfrm>
        </p:spPr>
        <p:txBody>
          <a:bodyPr>
            <a:normAutofit/>
          </a:bodyPr>
          <a:lstStyle/>
          <a:p>
            <a:r>
              <a:rPr lang="en-GB" sz="4000" b="1" u="sng" dirty="0">
                <a:solidFill>
                  <a:srgbClr val="000000"/>
                </a:solidFill>
              </a:rPr>
              <a:t>Evaluation of Impact</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a:defRPr/>
            </a:pPr>
            <a:r>
              <a:rPr lang="en-GB" sz="1800" dirty="0"/>
              <a:t>Progress and attainment of SEND pupils is closely </a:t>
            </a:r>
            <a:r>
              <a:rPr lang="en-GB" sz="1800" dirty="0">
                <a:solidFill>
                  <a:srgbClr val="000000"/>
                </a:solidFill>
              </a:rPr>
              <a:t>monitored by class teachers and School Senior Leaders (including the </a:t>
            </a:r>
            <a:r>
              <a:rPr lang="en-GB" sz="1800" dirty="0">
                <a:solidFill>
                  <a:srgbClr val="000000"/>
                </a:solidFill>
                <a:ea typeface="+mn-lt"/>
                <a:cs typeface="+mn-lt"/>
              </a:rPr>
              <a:t>SENDCO</a:t>
            </a:r>
            <a:r>
              <a:rPr lang="en-GB" sz="1800" dirty="0">
                <a:solidFill>
                  <a:srgbClr val="000000"/>
                </a:solidFill>
              </a:rPr>
              <a:t> and Head Teacher) in order to ensure that our provision for each individual has a positive impact on their ability to access the curriculum</a:t>
            </a:r>
            <a:r>
              <a:rPr lang="en-GB" sz="1800" dirty="0" smtClean="0">
                <a:solidFill>
                  <a:srgbClr val="000000"/>
                </a:solidFill>
              </a:rPr>
              <a:t>.</a:t>
            </a:r>
          </a:p>
          <a:p>
            <a:pPr>
              <a:defRPr/>
            </a:pPr>
            <a:endParaRPr lang="en-GB" sz="1800" dirty="0">
              <a:solidFill>
                <a:srgbClr val="000000"/>
              </a:solidFill>
            </a:endParaRPr>
          </a:p>
          <a:p>
            <a:pPr>
              <a:defRPr/>
            </a:pPr>
            <a:r>
              <a:rPr lang="en-GB" sz="1800" dirty="0"/>
              <a:t>We are looking at ways to ensure progress across all areas of the curriculum is reflected enabling all learners to make progress with both depth and breadth of knowledge. </a:t>
            </a:r>
            <a:endParaRPr lang="en-GB" sz="1800" dirty="0" smtClean="0"/>
          </a:p>
          <a:p>
            <a:pPr>
              <a:defRPr/>
            </a:pPr>
            <a:endParaRPr lang="en-GB" sz="1800" dirty="0"/>
          </a:p>
          <a:p>
            <a:pPr>
              <a:defRPr/>
            </a:pPr>
            <a:r>
              <a:rPr lang="en-GB" sz="1800" dirty="0"/>
              <a:t>We recognise that some pupils with SEN progress at different rates however we are keen to reflect progress against a </a:t>
            </a:r>
            <a:r>
              <a:rPr lang="en-GB" sz="1800" dirty="0" smtClean="0"/>
              <a:t>child's </a:t>
            </a:r>
            <a:r>
              <a:rPr lang="en-GB" sz="1800" dirty="0"/>
              <a:t>starting </a:t>
            </a:r>
            <a:r>
              <a:rPr lang="en-GB" sz="1800" dirty="0" smtClean="0"/>
              <a:t>point and praise and celebrate children’s achievements every step of the way. </a:t>
            </a:r>
            <a:r>
              <a:rPr lang="en-GB" sz="1800" dirty="0"/>
              <a:t> </a:t>
            </a:r>
          </a:p>
        </p:txBody>
      </p:sp>
    </p:spTree>
    <p:extLst>
      <p:ext uri="{BB962C8B-B14F-4D97-AF65-F5344CB8AC3E}">
        <p14:creationId xmlns:p14="http://schemas.microsoft.com/office/powerpoint/2010/main" val="150603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476672"/>
            <a:ext cx="6798734" cy="1303867"/>
          </a:xfrm>
        </p:spPr>
        <p:txBody>
          <a:bodyPr>
            <a:normAutofit/>
          </a:bodyPr>
          <a:lstStyle/>
          <a:p>
            <a:r>
              <a:rPr lang="en-GB" sz="4000" b="1" u="sng" dirty="0">
                <a:solidFill>
                  <a:srgbClr val="000000"/>
                </a:solidFill>
              </a:rPr>
              <a:t>Keeping In Touch</a:t>
            </a:r>
          </a:p>
        </p:txBody>
      </p:sp>
      <p:sp>
        <p:nvSpPr>
          <p:cNvPr id="3" name="Content Placeholder 2"/>
          <p:cNvSpPr>
            <a:spLocks noGrp="1"/>
          </p:cNvSpPr>
          <p:nvPr>
            <p:ph idx="1"/>
          </p:nvPr>
        </p:nvSpPr>
        <p:spPr>
          <a:xfrm>
            <a:off x="635497" y="1518692"/>
            <a:ext cx="7848872" cy="4061048"/>
          </a:xfrm>
        </p:spPr>
        <p:txBody>
          <a:bodyPr vert="horz" lIns="91440" tIns="45720" rIns="91440" bIns="45720" rtlCol="0" anchor="t">
            <a:normAutofit fontScale="85000" lnSpcReduction="20000"/>
          </a:bodyPr>
          <a:lstStyle/>
          <a:p>
            <a:pPr>
              <a:spcBef>
                <a:spcPts val="0"/>
              </a:spcBef>
              <a:defRPr/>
            </a:pPr>
            <a:r>
              <a:rPr lang="en-GB" sz="1900" dirty="0">
                <a:solidFill>
                  <a:srgbClr val="000000"/>
                </a:solidFill>
              </a:rPr>
              <a:t>Admission arrangements for children with SEND can be found in our School Admissions Policy which can be accessed from the school website: </a:t>
            </a:r>
            <a:r>
              <a:rPr lang="en-GB" sz="2000" dirty="0">
                <a:hlinkClick r:id="rId2"/>
              </a:rPr>
              <a:t>http://www.holyfamilyprimary.org.uk/policies/</a:t>
            </a:r>
            <a:r>
              <a:rPr lang="en-GB" sz="1900" dirty="0">
                <a:solidFill>
                  <a:srgbClr val="0070C0"/>
                </a:solidFill>
              </a:rPr>
              <a:t>.</a:t>
            </a:r>
          </a:p>
          <a:p>
            <a:pPr marL="0" indent="0">
              <a:spcBef>
                <a:spcPts val="0"/>
              </a:spcBef>
              <a:buNone/>
              <a:defRPr/>
            </a:pPr>
            <a:r>
              <a:rPr lang="en-GB" altLang="en-US" sz="1900" dirty="0">
                <a:solidFill>
                  <a:srgbClr val="0070C0"/>
                </a:solidFill>
              </a:rPr>
              <a:t> </a:t>
            </a:r>
            <a:endParaRPr lang="en-GB" altLang="en-US" sz="1900" b="1" u="sng" dirty="0">
              <a:solidFill>
                <a:srgbClr val="FF0000"/>
              </a:solidFill>
            </a:endParaRPr>
          </a:p>
          <a:p>
            <a:pPr>
              <a:spcBef>
                <a:spcPts val="0"/>
              </a:spcBef>
              <a:defRPr/>
            </a:pPr>
            <a:r>
              <a:rPr lang="en-GB" sz="1900" dirty="0">
                <a:solidFill>
                  <a:srgbClr val="000000"/>
                </a:solidFill>
              </a:rPr>
              <a:t>Should you wish to discuss something about your child or have any concerns regarding the provision made, please contact the Head Teacher or School </a:t>
            </a:r>
            <a:r>
              <a:rPr lang="en-GB" sz="1900" dirty="0">
                <a:solidFill>
                  <a:srgbClr val="000000"/>
                </a:solidFill>
                <a:ea typeface="+mn-lt"/>
                <a:cs typeface="+mn-lt"/>
              </a:rPr>
              <a:t>SENDCO</a:t>
            </a:r>
            <a:r>
              <a:rPr lang="en-GB" sz="1900" dirty="0">
                <a:solidFill>
                  <a:srgbClr val="000000"/>
                </a:solidFill>
              </a:rPr>
              <a:t>  via the school office on 01325 380821 or email </a:t>
            </a:r>
            <a:r>
              <a:rPr lang="en-GB" sz="1900" dirty="0">
                <a:solidFill>
                  <a:srgbClr val="0070C0"/>
                </a:solidFill>
                <a:hlinkClick r:id="rId3"/>
              </a:rPr>
              <a:t>admin@holyfamilyprimary.org.uk</a:t>
            </a:r>
            <a:r>
              <a:rPr lang="en-GB" sz="1900" dirty="0">
                <a:solidFill>
                  <a:srgbClr val="0070C0"/>
                </a:solidFill>
              </a:rPr>
              <a:t>.  </a:t>
            </a:r>
            <a:r>
              <a:rPr lang="en-GB" sz="1900" dirty="0"/>
              <a:t>Alternatively, you may contact Carmel Education Trust on 01325 254525 or via their website </a:t>
            </a:r>
            <a:r>
              <a:rPr lang="en-GB" sz="1900" dirty="0">
                <a:solidFill>
                  <a:srgbClr val="0070C0"/>
                </a:solidFill>
                <a:hlinkClick r:id="rId4"/>
              </a:rPr>
              <a:t>www.carmeleducationtrust.org.uk</a:t>
            </a:r>
            <a:r>
              <a:rPr lang="en-GB" sz="1900" dirty="0">
                <a:solidFill>
                  <a:srgbClr val="0070C0"/>
                </a:solidFill>
              </a:rPr>
              <a:t>.</a:t>
            </a:r>
          </a:p>
          <a:p>
            <a:pPr marL="0" indent="0">
              <a:spcBef>
                <a:spcPts val="0"/>
              </a:spcBef>
              <a:buNone/>
              <a:defRPr/>
            </a:pPr>
            <a:endParaRPr lang="en-GB" sz="1900" dirty="0">
              <a:solidFill>
                <a:srgbClr val="0070C0"/>
              </a:solidFill>
            </a:endParaRPr>
          </a:p>
          <a:p>
            <a:pPr>
              <a:spcBef>
                <a:spcPts val="0"/>
              </a:spcBef>
              <a:defRPr/>
            </a:pPr>
            <a:r>
              <a:rPr lang="en-GB" sz="1900" dirty="0">
                <a:solidFill>
                  <a:srgbClr val="000000"/>
                </a:solidFill>
              </a:rPr>
              <a:t>Mrs J Weatherall – Head Teacher (Holy Family R.C. Primary)</a:t>
            </a:r>
          </a:p>
          <a:p>
            <a:pPr>
              <a:spcBef>
                <a:spcPts val="0"/>
              </a:spcBef>
              <a:defRPr/>
            </a:pPr>
            <a:r>
              <a:rPr lang="en-GB" sz="1900" dirty="0">
                <a:solidFill>
                  <a:srgbClr val="000000"/>
                </a:solidFill>
              </a:rPr>
              <a:t>Mrs R Smith –</a:t>
            </a:r>
            <a:r>
              <a:rPr lang="en-GB" sz="1900" dirty="0">
                <a:solidFill>
                  <a:srgbClr val="000000"/>
                </a:solidFill>
                <a:ea typeface="+mn-lt"/>
                <a:cs typeface="+mn-lt"/>
              </a:rPr>
              <a:t>SENDCO</a:t>
            </a:r>
            <a:r>
              <a:rPr lang="en-GB" sz="1900" dirty="0">
                <a:solidFill>
                  <a:srgbClr val="000000"/>
                </a:solidFill>
              </a:rPr>
              <a:t> (Holy Family R.C. Primary)</a:t>
            </a:r>
            <a:endParaRPr lang="en-GB" sz="1900" dirty="0">
              <a:solidFill>
                <a:srgbClr val="000000"/>
              </a:solidFill>
              <a:cs typeface="Calibri"/>
            </a:endParaRPr>
          </a:p>
          <a:p>
            <a:pPr>
              <a:spcBef>
                <a:spcPts val="0"/>
              </a:spcBef>
              <a:defRPr/>
            </a:pPr>
            <a:r>
              <a:rPr lang="en-GB" sz="1900" dirty="0" smtClean="0">
                <a:solidFill>
                  <a:srgbClr val="000000"/>
                </a:solidFill>
              </a:rPr>
              <a:t>Miss </a:t>
            </a:r>
            <a:r>
              <a:rPr lang="en-GB" sz="1900" dirty="0">
                <a:solidFill>
                  <a:srgbClr val="000000"/>
                </a:solidFill>
              </a:rPr>
              <a:t>M Regan – Chief Executive Officer (Carmel Education Trust</a:t>
            </a:r>
            <a:r>
              <a:rPr lang="en-GB" sz="1900" dirty="0" smtClean="0">
                <a:solidFill>
                  <a:srgbClr val="000000"/>
                </a:solidFill>
              </a:rPr>
              <a:t>)</a:t>
            </a:r>
          </a:p>
          <a:p>
            <a:pPr>
              <a:spcBef>
                <a:spcPts val="0"/>
              </a:spcBef>
              <a:defRPr/>
            </a:pPr>
            <a:endParaRPr lang="en-US" sz="1900" dirty="0">
              <a:solidFill>
                <a:srgbClr val="000000"/>
              </a:solidFill>
            </a:endParaRPr>
          </a:p>
          <a:p>
            <a:pPr marL="0" indent="0">
              <a:spcBef>
                <a:spcPts val="0"/>
              </a:spcBef>
              <a:buNone/>
              <a:defRPr/>
            </a:pPr>
            <a:r>
              <a:rPr lang="en-US" sz="1900" dirty="0" smtClean="0">
                <a:solidFill>
                  <a:srgbClr val="000000"/>
                </a:solidFill>
              </a:rPr>
              <a:t>For further advice about SEND in Darlington please contact </a:t>
            </a:r>
          </a:p>
          <a:p>
            <a:pPr marL="0" indent="0">
              <a:spcBef>
                <a:spcPts val="0"/>
              </a:spcBef>
              <a:buNone/>
              <a:defRPr/>
            </a:pPr>
            <a:r>
              <a:rPr lang="en-GB" sz="2000" dirty="0">
                <a:hlinkClick r:id="rId5"/>
              </a:rPr>
              <a:t>SEND Information, Advice and Support Service (SEND IASS) – </a:t>
            </a:r>
            <a:r>
              <a:rPr lang="en-GB" sz="2000" dirty="0" smtClean="0">
                <a:hlinkClick r:id="rId5"/>
              </a:rPr>
              <a:t>Darlington</a:t>
            </a:r>
            <a:endParaRPr lang="en-GB" sz="2000" dirty="0" smtClean="0"/>
          </a:p>
          <a:p>
            <a:pPr marL="0" indent="0">
              <a:spcBef>
                <a:spcPts val="0"/>
              </a:spcBef>
              <a:buNone/>
              <a:defRPr/>
            </a:pPr>
            <a:endParaRPr lang="en-US" sz="2000" dirty="0">
              <a:solidFill>
                <a:srgbClr val="000000"/>
              </a:solidFill>
            </a:endParaRPr>
          </a:p>
          <a:p>
            <a:pPr marL="0" indent="0">
              <a:spcBef>
                <a:spcPts val="0"/>
              </a:spcBef>
              <a:buNone/>
              <a:defRPr/>
            </a:pPr>
            <a:endParaRPr lang="en-GB" sz="1900" dirty="0">
              <a:solidFill>
                <a:srgbClr val="000000"/>
              </a:solidFill>
            </a:endParaRPr>
          </a:p>
          <a:p>
            <a:pPr>
              <a:spcBef>
                <a:spcPts val="0"/>
              </a:spcBef>
              <a:defRPr/>
            </a:pPr>
            <a:endParaRPr lang="en-GB" sz="1800" dirty="0">
              <a:solidFill>
                <a:srgbClr val="000000"/>
              </a:solidFill>
            </a:endParaRPr>
          </a:p>
          <a:p>
            <a:pPr>
              <a:spcBef>
                <a:spcPts val="0"/>
              </a:spcBef>
              <a:defRPr/>
            </a:pPr>
            <a:endParaRPr lang="en-GB" dirty="0">
              <a:solidFill>
                <a:srgbClr val="0070C0"/>
              </a:solidFill>
            </a:endParaRPr>
          </a:p>
          <a:p>
            <a:pPr>
              <a:spcBef>
                <a:spcPts val="0"/>
              </a:spcBef>
              <a:defRPr/>
            </a:pPr>
            <a:endParaRPr lang="en-GB" dirty="0">
              <a:solidFill>
                <a:srgbClr val="0070C0"/>
              </a:solidFill>
            </a:endParaRPr>
          </a:p>
          <a:p>
            <a:pPr>
              <a:spcBef>
                <a:spcPts val="0"/>
              </a:spcBef>
              <a:defRPr/>
            </a:pPr>
            <a:endParaRPr lang="en-GB" dirty="0">
              <a:solidFill>
                <a:srgbClr val="0070C0"/>
              </a:solidFill>
            </a:endParaRPr>
          </a:p>
          <a:p>
            <a:endParaRPr lang="en-GB" dirty="0"/>
          </a:p>
        </p:txBody>
      </p:sp>
      <p:pic>
        <p:nvPicPr>
          <p:cNvPr id="1026" name="Picture 2" descr="IAS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8866" y="4797152"/>
            <a:ext cx="1285503" cy="126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21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sz="4000" b="1" u="sng" dirty="0"/>
              <a:t>Our Core Offer</a:t>
            </a:r>
          </a:p>
        </p:txBody>
      </p:sp>
      <p:sp>
        <p:nvSpPr>
          <p:cNvPr id="3" name="Content Placeholder 2"/>
          <p:cNvSpPr>
            <a:spLocks noGrp="1"/>
          </p:cNvSpPr>
          <p:nvPr>
            <p:ph idx="1"/>
          </p:nvPr>
        </p:nvSpPr>
        <p:spPr>
          <a:xfrm>
            <a:off x="539552" y="908720"/>
            <a:ext cx="8229600" cy="4525963"/>
          </a:xfrm>
        </p:spPr>
        <p:txBody>
          <a:bodyPr>
            <a:normAutofit fontScale="25000" lnSpcReduction="20000"/>
          </a:bodyPr>
          <a:lstStyle/>
          <a:p>
            <a:pPr>
              <a:spcBef>
                <a:spcPts val="0"/>
              </a:spcBef>
              <a:defRPr/>
            </a:pPr>
            <a:r>
              <a:rPr lang="en-GB" sz="7200" dirty="0">
                <a:cs typeface="Arial" pitchFamily="34" charset="0"/>
              </a:rPr>
              <a:t>At Holy Family R.C. Primary School we aim to secure the highest achievement attainable for each child. </a:t>
            </a:r>
          </a:p>
          <a:p>
            <a:pPr marL="0" indent="0">
              <a:spcBef>
                <a:spcPts val="0"/>
              </a:spcBef>
              <a:buNone/>
              <a:defRPr/>
            </a:pPr>
            <a:endParaRPr lang="en-GB" sz="7200" dirty="0">
              <a:cs typeface="Arial" pitchFamily="34" charset="0"/>
            </a:endParaRPr>
          </a:p>
          <a:p>
            <a:pPr>
              <a:spcBef>
                <a:spcPts val="0"/>
              </a:spcBef>
              <a:defRPr/>
            </a:pPr>
            <a:r>
              <a:rPr lang="en-GB" sz="7200" dirty="0">
                <a:cs typeface="Arial" pitchFamily="34" charset="0"/>
              </a:rPr>
              <a:t>Teachers are responsible for the progress of ALL pupils in their class. High quality teaching is personalised to need, making appropriate use of ICT. This is the first step in supporting pupils who may have SEND.  All are challenged to do their very best.</a:t>
            </a:r>
          </a:p>
          <a:p>
            <a:pPr marL="0" indent="0">
              <a:spcBef>
                <a:spcPts val="0"/>
              </a:spcBef>
              <a:buNone/>
              <a:defRPr/>
            </a:pPr>
            <a:endParaRPr lang="en-GB" sz="7200" dirty="0">
              <a:cs typeface="Arial" pitchFamily="34" charset="0"/>
            </a:endParaRPr>
          </a:p>
          <a:p>
            <a:pPr>
              <a:spcBef>
                <a:spcPts val="0"/>
              </a:spcBef>
              <a:defRPr/>
            </a:pPr>
            <a:r>
              <a:rPr lang="en-GB" sz="7200" dirty="0"/>
              <a:t>All children are known well by the all the teaching and support staff within school.  They develop strong, nurturing relationships with the children they work with every day. Good behaviour and organisation is rewarded. Sanctions exist to support consistently high standards of behaviour and our Behaviour Policy can be accessed from the school website </a:t>
            </a:r>
            <a:r>
              <a:rPr lang="en-GB" sz="7200" dirty="0">
                <a:hlinkClick r:id="rId2"/>
              </a:rPr>
              <a:t>http://www.holyfamilyprimary.org.uk/policies/</a:t>
            </a:r>
            <a:r>
              <a:rPr lang="en-GB" sz="7200" dirty="0"/>
              <a:t>.</a:t>
            </a:r>
          </a:p>
          <a:p>
            <a:pPr marL="0" indent="0">
              <a:spcBef>
                <a:spcPts val="0"/>
              </a:spcBef>
              <a:buNone/>
              <a:defRPr/>
            </a:pPr>
            <a:r>
              <a:rPr lang="en-GB" sz="7200" dirty="0"/>
              <a:t> </a:t>
            </a:r>
          </a:p>
          <a:p>
            <a:pPr>
              <a:spcBef>
                <a:spcPts val="0"/>
              </a:spcBef>
              <a:defRPr/>
            </a:pPr>
            <a:r>
              <a:rPr lang="en-GB" sz="7200" dirty="0"/>
              <a:t>Your child can express their views in several ways, including via the School Council or directly to school staff. </a:t>
            </a:r>
            <a:r>
              <a:rPr lang="en-GB" sz="7200" dirty="0">
                <a:solidFill>
                  <a:srgbClr val="000000"/>
                </a:solidFill>
              </a:rPr>
              <a:t>The role of the School Council Representatives is to ensure that all pupils have a voice in school.</a:t>
            </a:r>
          </a:p>
          <a:p>
            <a:pPr>
              <a:spcBef>
                <a:spcPts val="0"/>
              </a:spcBef>
              <a:defRPr/>
            </a:pPr>
            <a:endParaRPr lang="en-GB" sz="7200" dirty="0">
              <a:solidFill>
                <a:srgbClr val="0070C0"/>
              </a:solidFill>
            </a:endParaRPr>
          </a:p>
          <a:p>
            <a:pPr>
              <a:spcBef>
                <a:spcPts val="0"/>
              </a:spcBef>
              <a:defRPr/>
            </a:pPr>
            <a:r>
              <a:rPr lang="en-GB" sz="7200" dirty="0">
                <a:solidFill>
                  <a:srgbClr val="000000"/>
                </a:solidFill>
              </a:rPr>
              <a:t>We manage medical needs by working closely with parents and healthcare professionals. We listen to and act on their advice, providing staff training when needed. Our </a:t>
            </a:r>
            <a:r>
              <a:rPr lang="en-GB" sz="7200" dirty="0">
                <a:solidFill>
                  <a:srgbClr val="000000"/>
                </a:solidFill>
                <a:cs typeface="Arial" pitchFamily="34" charset="0"/>
              </a:rPr>
              <a:t>Supporting Children with Medical Needs Policy can </a:t>
            </a:r>
            <a:r>
              <a:rPr lang="en-GB" sz="7200" dirty="0">
                <a:solidFill>
                  <a:srgbClr val="000000"/>
                </a:solidFill>
              </a:rPr>
              <a:t>be accessed from the school website </a:t>
            </a:r>
            <a:r>
              <a:rPr lang="en-GB" sz="7200" dirty="0">
                <a:hlinkClick r:id="rId2"/>
              </a:rPr>
              <a:t>http://www.holyfamilyprimary.org.uk/policies/</a:t>
            </a:r>
            <a:r>
              <a:rPr lang="en-GB" sz="7200" dirty="0">
                <a:solidFill>
                  <a:srgbClr val="000000"/>
                </a:solidFill>
              </a:rPr>
              <a:t>.</a:t>
            </a:r>
          </a:p>
          <a:p>
            <a:pPr>
              <a:spcBef>
                <a:spcPts val="0"/>
              </a:spcBef>
              <a:defRPr/>
            </a:pPr>
            <a:endParaRPr lang="en-GB" sz="7200" dirty="0">
              <a:solidFill>
                <a:srgbClr val="000000"/>
              </a:solidFill>
            </a:endParaRPr>
          </a:p>
          <a:p>
            <a:pPr marL="0" indent="0">
              <a:spcBef>
                <a:spcPts val="0"/>
              </a:spcBef>
              <a:buNone/>
              <a:defRPr/>
            </a:pPr>
            <a:endParaRPr lang="en-GB" sz="7200" dirty="0">
              <a:solidFill>
                <a:srgbClr val="0070C0"/>
              </a:solidFill>
            </a:endParaRPr>
          </a:p>
          <a:p>
            <a:pPr marL="0" indent="0">
              <a:buNone/>
            </a:pPr>
            <a:endParaRPr lang="en-GB" sz="2800" dirty="0"/>
          </a:p>
        </p:txBody>
      </p:sp>
    </p:spTree>
    <p:extLst>
      <p:ext uri="{BB962C8B-B14F-4D97-AF65-F5344CB8AC3E}">
        <p14:creationId xmlns:p14="http://schemas.microsoft.com/office/powerpoint/2010/main" val="8028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8905"/>
            <a:ext cx="8229600" cy="927847"/>
          </a:xfrm>
        </p:spPr>
        <p:txBody>
          <a:bodyPr>
            <a:normAutofit/>
          </a:bodyPr>
          <a:lstStyle/>
          <a:p>
            <a:r>
              <a:rPr lang="en-GB" sz="3600" b="1" u="sng" dirty="0"/>
              <a:t>Our Core Offer </a:t>
            </a:r>
            <a:r>
              <a:rPr lang="en-GB" sz="3600" b="1" u="sng" dirty="0" smtClean="0"/>
              <a:t> </a:t>
            </a:r>
            <a:endParaRPr lang="en-GB" sz="3600" b="1" u="sng" dirty="0">
              <a:cs typeface="Calibri"/>
            </a:endParaRPr>
          </a:p>
        </p:txBody>
      </p:sp>
      <p:sp>
        <p:nvSpPr>
          <p:cNvPr id="3" name="Content Placeholder 2"/>
          <p:cNvSpPr>
            <a:spLocks noGrp="1"/>
          </p:cNvSpPr>
          <p:nvPr>
            <p:ph idx="1"/>
          </p:nvPr>
        </p:nvSpPr>
        <p:spPr>
          <a:xfrm>
            <a:off x="683568" y="1196752"/>
            <a:ext cx="7848872" cy="5794466"/>
          </a:xfrm>
        </p:spPr>
        <p:txBody>
          <a:bodyPr vert="horz" lIns="91440" tIns="45720" rIns="91440" bIns="45720" rtlCol="0" anchor="t">
            <a:normAutofit fontScale="25000" lnSpcReduction="20000"/>
          </a:bodyPr>
          <a:lstStyle/>
          <a:p>
            <a:pPr marL="0" indent="0">
              <a:spcBef>
                <a:spcPts val="0"/>
              </a:spcBef>
              <a:buNone/>
              <a:defRPr/>
            </a:pPr>
            <a:r>
              <a:rPr lang="en-GB" sz="7200" dirty="0" smtClean="0">
                <a:solidFill>
                  <a:srgbClr val="000000"/>
                </a:solidFill>
                <a:cs typeface="Arial"/>
              </a:rPr>
              <a:t>All </a:t>
            </a:r>
            <a:r>
              <a:rPr lang="en-GB" sz="7200" dirty="0">
                <a:solidFill>
                  <a:srgbClr val="000000"/>
                </a:solidFill>
                <a:cs typeface="Arial"/>
              </a:rPr>
              <a:t>teachers have Qualified Teacher Status (QTS) and teaching assistants have a minimum of a Level 2 qualification. They also have a wealth of experience which is over and above the qualifications needed for their jobs and specialist services outside of school are accessed when the need arises.</a:t>
            </a:r>
          </a:p>
          <a:p>
            <a:pPr marL="0" indent="0">
              <a:spcBef>
                <a:spcPts val="0"/>
              </a:spcBef>
              <a:buNone/>
              <a:defRPr/>
            </a:pPr>
            <a:endParaRPr lang="en-GB" sz="7200" dirty="0">
              <a:solidFill>
                <a:srgbClr val="000000"/>
              </a:solidFill>
              <a:cs typeface="Arial" pitchFamily="34" charset="0"/>
            </a:endParaRPr>
          </a:p>
          <a:p>
            <a:pPr marL="0" indent="0">
              <a:spcBef>
                <a:spcPts val="0"/>
              </a:spcBef>
              <a:buNone/>
              <a:defRPr/>
            </a:pPr>
            <a:r>
              <a:rPr lang="en-GB" sz="7200" dirty="0">
                <a:solidFill>
                  <a:srgbClr val="000000"/>
                </a:solidFill>
                <a:cs typeface="Arial" pitchFamily="34" charset="0"/>
              </a:rPr>
              <a:t>Some of the additional training and qualifications our staff have includes:</a:t>
            </a:r>
          </a:p>
          <a:p>
            <a:pPr marL="0" indent="0">
              <a:spcBef>
                <a:spcPts val="0"/>
              </a:spcBef>
              <a:buNone/>
              <a:defRPr/>
            </a:pPr>
            <a:endParaRPr lang="en-GB" sz="7200" dirty="0">
              <a:solidFill>
                <a:srgbClr val="000000"/>
              </a:solidFill>
              <a:cs typeface="Arial" pitchFamily="34" charset="0"/>
            </a:endParaRPr>
          </a:p>
          <a:p>
            <a:pPr>
              <a:spcBef>
                <a:spcPts val="0"/>
              </a:spcBef>
              <a:defRPr/>
            </a:pPr>
            <a:r>
              <a:rPr lang="en-GB" sz="7200" dirty="0" smtClean="0">
                <a:solidFill>
                  <a:srgbClr val="000000"/>
                </a:solidFill>
                <a:cs typeface="Arial" pitchFamily="34" charset="0"/>
              </a:rPr>
              <a:t>Qualified </a:t>
            </a:r>
            <a:r>
              <a:rPr lang="en-GB" sz="7200" dirty="0">
                <a:solidFill>
                  <a:srgbClr val="000000"/>
                </a:solidFill>
                <a:cs typeface="Arial" pitchFamily="34" charset="0"/>
              </a:rPr>
              <a:t>First Aid Staff</a:t>
            </a:r>
          </a:p>
          <a:p>
            <a:pPr>
              <a:spcBef>
                <a:spcPts val="0"/>
              </a:spcBef>
              <a:defRPr/>
            </a:pPr>
            <a:r>
              <a:rPr lang="en-GB" sz="7200" dirty="0">
                <a:solidFill>
                  <a:srgbClr val="000000"/>
                </a:solidFill>
                <a:cs typeface="Arial" pitchFamily="34" charset="0"/>
              </a:rPr>
              <a:t>Training in the administration of medication</a:t>
            </a:r>
          </a:p>
          <a:p>
            <a:pPr>
              <a:spcBef>
                <a:spcPts val="0"/>
              </a:spcBef>
              <a:defRPr/>
            </a:pPr>
            <a:r>
              <a:rPr lang="en-GB" sz="7200" dirty="0">
                <a:solidFill>
                  <a:srgbClr val="000000"/>
                </a:solidFill>
                <a:cs typeface="Arial"/>
              </a:rPr>
              <a:t>Epi-pen </a:t>
            </a:r>
            <a:r>
              <a:rPr lang="en-GB" sz="7200" dirty="0" smtClean="0">
                <a:solidFill>
                  <a:srgbClr val="000000"/>
                </a:solidFill>
                <a:cs typeface="Arial"/>
              </a:rPr>
              <a:t>trained</a:t>
            </a:r>
          </a:p>
          <a:p>
            <a:pPr>
              <a:spcBef>
                <a:spcPts val="0"/>
              </a:spcBef>
              <a:defRPr/>
            </a:pPr>
            <a:r>
              <a:rPr lang="en-US" sz="7200" dirty="0" smtClean="0">
                <a:solidFill>
                  <a:srgbClr val="000000"/>
                </a:solidFill>
                <a:cs typeface="Arial"/>
              </a:rPr>
              <a:t>Diabetes awareness </a:t>
            </a:r>
            <a:endParaRPr lang="en-GB" sz="7200" dirty="0">
              <a:solidFill>
                <a:srgbClr val="000000"/>
              </a:solidFill>
              <a:cs typeface="Arial"/>
            </a:endParaRPr>
          </a:p>
          <a:p>
            <a:pPr>
              <a:spcBef>
                <a:spcPts val="0"/>
              </a:spcBef>
              <a:defRPr/>
            </a:pPr>
            <a:r>
              <a:rPr lang="en-GB" sz="7200" dirty="0">
                <a:solidFill>
                  <a:srgbClr val="000000"/>
                </a:solidFill>
                <a:cs typeface="Arial"/>
              </a:rPr>
              <a:t>Speech and </a:t>
            </a:r>
            <a:r>
              <a:rPr lang="en-GB" sz="7200" dirty="0" smtClean="0">
                <a:solidFill>
                  <a:srgbClr val="000000"/>
                </a:solidFill>
                <a:cs typeface="Arial"/>
              </a:rPr>
              <a:t>Language</a:t>
            </a:r>
            <a:endParaRPr lang="en-GB" sz="7200" dirty="0">
              <a:solidFill>
                <a:srgbClr val="000000"/>
              </a:solidFill>
              <a:ea typeface="+mn-lt"/>
              <a:cs typeface="+mn-lt"/>
            </a:endParaRPr>
          </a:p>
          <a:p>
            <a:pPr>
              <a:spcBef>
                <a:spcPts val="0"/>
              </a:spcBef>
              <a:defRPr/>
            </a:pPr>
            <a:r>
              <a:rPr lang="en-GB" sz="7200" dirty="0" smtClean="0">
                <a:solidFill>
                  <a:srgbClr val="000000"/>
                </a:solidFill>
                <a:cs typeface="Arial" pitchFamily="34" charset="0"/>
              </a:rPr>
              <a:t>Attachment </a:t>
            </a:r>
            <a:endParaRPr lang="en-GB" sz="7200" dirty="0">
              <a:solidFill>
                <a:srgbClr val="000000"/>
              </a:solidFill>
              <a:cs typeface="Arial" pitchFamily="34" charset="0"/>
            </a:endParaRPr>
          </a:p>
          <a:p>
            <a:pPr>
              <a:spcBef>
                <a:spcPts val="0"/>
              </a:spcBef>
              <a:defRPr/>
            </a:pPr>
            <a:r>
              <a:rPr lang="en-GB" sz="7200" dirty="0" smtClean="0">
                <a:solidFill>
                  <a:srgbClr val="000000"/>
                </a:solidFill>
                <a:cs typeface="Arial"/>
              </a:rPr>
              <a:t>Moving </a:t>
            </a:r>
            <a:r>
              <a:rPr lang="en-GB" sz="7200" dirty="0">
                <a:solidFill>
                  <a:srgbClr val="000000"/>
                </a:solidFill>
                <a:cs typeface="Arial"/>
              </a:rPr>
              <a:t>and Handling </a:t>
            </a:r>
            <a:endParaRPr lang="en-GB" sz="7200" dirty="0">
              <a:solidFill>
                <a:srgbClr val="000000"/>
              </a:solidFill>
              <a:cs typeface="Arial" pitchFamily="34" charset="0"/>
            </a:endParaRPr>
          </a:p>
          <a:p>
            <a:pPr>
              <a:spcBef>
                <a:spcPts val="0"/>
              </a:spcBef>
              <a:defRPr/>
            </a:pPr>
            <a:r>
              <a:rPr lang="en-GB" sz="7200" dirty="0">
                <a:solidFill>
                  <a:srgbClr val="000000"/>
                </a:solidFill>
                <a:cs typeface="Arial"/>
              </a:rPr>
              <a:t>Dyslexia Training </a:t>
            </a:r>
            <a:endParaRPr lang="en-GB" sz="7200" dirty="0" smtClean="0">
              <a:solidFill>
                <a:srgbClr val="000000"/>
              </a:solidFill>
              <a:cs typeface="Arial"/>
            </a:endParaRPr>
          </a:p>
          <a:p>
            <a:pPr>
              <a:spcBef>
                <a:spcPts val="0"/>
              </a:spcBef>
              <a:defRPr/>
            </a:pPr>
            <a:r>
              <a:rPr lang="en-US" sz="7200" dirty="0" smtClean="0">
                <a:solidFill>
                  <a:srgbClr val="000000"/>
                </a:solidFill>
                <a:cs typeface="Arial"/>
              </a:rPr>
              <a:t>Trauma informed approaches</a:t>
            </a:r>
          </a:p>
          <a:p>
            <a:pPr marL="0" indent="0">
              <a:spcBef>
                <a:spcPts val="0"/>
              </a:spcBef>
              <a:buNone/>
              <a:defRPr/>
            </a:pPr>
            <a:endParaRPr lang="en-GB" sz="7200" dirty="0">
              <a:solidFill>
                <a:srgbClr val="000000"/>
              </a:solidFill>
              <a:cs typeface="Arial" pitchFamily="34" charset="0"/>
            </a:endParaRPr>
          </a:p>
          <a:p>
            <a:pPr>
              <a:spcBef>
                <a:spcPts val="0"/>
              </a:spcBef>
              <a:defRPr/>
            </a:pPr>
            <a:endParaRPr lang="en-GB" sz="7200" dirty="0">
              <a:solidFill>
                <a:srgbClr val="000000"/>
              </a:solidFill>
              <a:cs typeface="Arial" pitchFamily="34" charset="0"/>
            </a:endParaRPr>
          </a:p>
          <a:p>
            <a:pPr>
              <a:spcBef>
                <a:spcPts val="0"/>
              </a:spcBef>
            </a:pPr>
            <a:endParaRPr lang="en-GB" sz="7200" dirty="0">
              <a:solidFill>
                <a:srgbClr val="000000"/>
              </a:solidFill>
              <a:cs typeface="Arial" pitchFamily="34" charset="0"/>
            </a:endParaRPr>
          </a:p>
          <a:p>
            <a:pPr>
              <a:spcBef>
                <a:spcPts val="0"/>
              </a:spcBef>
            </a:pPr>
            <a:endParaRPr lang="en-GB" sz="7200" dirty="0">
              <a:solidFill>
                <a:srgbClr val="000000"/>
              </a:solidFill>
              <a:cs typeface="Arial" pitchFamily="34" charset="0"/>
            </a:endParaRPr>
          </a:p>
          <a:p>
            <a:pPr marL="0" indent="0">
              <a:spcBef>
                <a:spcPts val="0"/>
              </a:spcBef>
              <a:buNone/>
            </a:pPr>
            <a:endParaRPr lang="en-GB" sz="2900" dirty="0">
              <a:solidFill>
                <a:srgbClr val="0070C0"/>
              </a:solidFill>
              <a:cs typeface="Calibri"/>
            </a:endParaRPr>
          </a:p>
          <a:p>
            <a:pPr marL="0" indent="0">
              <a:buNone/>
            </a:pPr>
            <a:endParaRPr lang="en-GB" sz="2800" dirty="0">
              <a:cs typeface="Calibri"/>
            </a:endParaRPr>
          </a:p>
        </p:txBody>
      </p:sp>
      <p:cxnSp>
        <p:nvCxnSpPr>
          <p:cNvPr id="4" name="Straight Connector 3"/>
          <p:cNvCxnSpPr/>
          <p:nvPr/>
        </p:nvCxnSpPr>
        <p:spPr>
          <a:xfrm>
            <a:off x="1259632" y="2348880"/>
            <a:ext cx="66247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88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9188"/>
            <a:ext cx="8229600" cy="1143000"/>
          </a:xfrm>
        </p:spPr>
        <p:txBody>
          <a:bodyPr>
            <a:normAutofit/>
          </a:bodyPr>
          <a:lstStyle/>
          <a:p>
            <a:r>
              <a:rPr lang="en-GB" sz="4000" b="1" u="sng" dirty="0">
                <a:solidFill>
                  <a:srgbClr val="000000"/>
                </a:solidFill>
              </a:rPr>
              <a:t>Assessment</a:t>
            </a:r>
          </a:p>
        </p:txBody>
      </p:sp>
      <p:sp>
        <p:nvSpPr>
          <p:cNvPr id="3" name="Content Placeholder 2"/>
          <p:cNvSpPr>
            <a:spLocks noGrp="1"/>
          </p:cNvSpPr>
          <p:nvPr>
            <p:ph idx="1"/>
          </p:nvPr>
        </p:nvSpPr>
        <p:spPr>
          <a:xfrm>
            <a:off x="770819" y="1772816"/>
            <a:ext cx="7782309" cy="4608512"/>
          </a:xfrm>
        </p:spPr>
        <p:txBody>
          <a:bodyPr vert="horz" lIns="91440" tIns="45720" rIns="91440" bIns="45720" rtlCol="0" anchor="t">
            <a:noAutofit/>
          </a:bodyPr>
          <a:lstStyle/>
          <a:p>
            <a:pPr>
              <a:spcBef>
                <a:spcPct val="0"/>
              </a:spcBef>
            </a:pPr>
            <a:r>
              <a:rPr lang="en-GB" altLang="en-US" sz="1600" dirty="0">
                <a:solidFill>
                  <a:srgbClr val="000000"/>
                </a:solidFill>
              </a:rPr>
              <a:t>Pupils with additional needs are identified in a number of ways including communication with parents/carers and close analysis of current and prior attainment data.</a:t>
            </a:r>
          </a:p>
          <a:p>
            <a:pPr>
              <a:spcBef>
                <a:spcPct val="0"/>
              </a:spcBef>
            </a:pPr>
            <a:r>
              <a:rPr lang="en-GB" altLang="en-US" sz="1600" dirty="0">
                <a:solidFill>
                  <a:srgbClr val="000000"/>
                </a:solidFill>
              </a:rPr>
              <a:t>Children who are in the care of the Local Authority have a Personal Education Plan (PEP) with clear targets and actions which reflect the child’s needs and provide a continuous record of their achievements.</a:t>
            </a:r>
          </a:p>
          <a:p>
            <a:pPr>
              <a:spcBef>
                <a:spcPct val="0"/>
              </a:spcBef>
            </a:pPr>
            <a:r>
              <a:rPr lang="en-GB" altLang="en-US" sz="1600" dirty="0">
                <a:solidFill>
                  <a:srgbClr val="000000"/>
                </a:solidFill>
              </a:rPr>
              <a:t>The steps taken for all children requiring additional support are reflected in the graduated approach as set out in the SEND Code of Practice: 0-25 years (2014)   </a:t>
            </a:r>
            <a:r>
              <a:rPr lang="en-GB" altLang="en-US" sz="1600" dirty="0">
                <a:solidFill>
                  <a:srgbClr val="000000"/>
                </a:solidFill>
                <a:hlinkClick r:id="rId2"/>
              </a:rPr>
              <a:t>www.gov.uk/government/publications/send-code-of-practice-0-to-25</a:t>
            </a:r>
            <a:endParaRPr lang="en-GB" altLang="en-US" sz="1600" dirty="0">
              <a:solidFill>
                <a:srgbClr val="000000"/>
              </a:solidFill>
            </a:endParaRPr>
          </a:p>
          <a:p>
            <a:pPr>
              <a:spcBef>
                <a:spcPct val="0"/>
              </a:spcBef>
            </a:pPr>
            <a:r>
              <a:rPr lang="en-GB" altLang="en-US" sz="1600" dirty="0">
                <a:solidFill>
                  <a:srgbClr val="000000"/>
                </a:solidFill>
              </a:rPr>
              <a:t>If a pupil has received support in a previous setting, discussion with parents/carers, pupil, staff from the prior setting and the class teacher/school SEN Co-ordinator can help to inform provision.</a:t>
            </a:r>
          </a:p>
          <a:p>
            <a:pPr>
              <a:spcBef>
                <a:spcPct val="0"/>
              </a:spcBef>
            </a:pPr>
            <a:r>
              <a:rPr lang="en-GB" altLang="en-US" sz="1600" dirty="0">
                <a:solidFill>
                  <a:srgbClr val="000000"/>
                </a:solidFill>
              </a:rPr>
              <a:t>If you are concerned that your child might have SEND, please contact the Head Teacher or School </a:t>
            </a:r>
            <a:r>
              <a:rPr lang="en-GB" sz="1600" dirty="0">
                <a:solidFill>
                  <a:srgbClr val="000000"/>
                </a:solidFill>
                <a:ea typeface="+mn-lt"/>
                <a:cs typeface="+mn-lt"/>
              </a:rPr>
              <a:t>SENDCO</a:t>
            </a:r>
            <a:r>
              <a:rPr lang="en-GB" altLang="en-US" sz="1600" dirty="0">
                <a:solidFill>
                  <a:srgbClr val="000000"/>
                </a:solidFill>
              </a:rPr>
              <a:t> via the office. </a:t>
            </a:r>
            <a:endParaRPr lang="en-GB" altLang="en-US" sz="1600" dirty="0">
              <a:solidFill>
                <a:srgbClr val="000000"/>
              </a:solidFill>
              <a:cs typeface="Calibri"/>
            </a:endParaRPr>
          </a:p>
          <a:p>
            <a:pPr>
              <a:spcBef>
                <a:spcPct val="0"/>
              </a:spcBef>
            </a:pPr>
            <a:r>
              <a:rPr lang="en-GB" altLang="en-US" sz="1600" dirty="0">
                <a:solidFill>
                  <a:srgbClr val="000000"/>
                </a:solidFill>
              </a:rPr>
              <a:t>As you know your child best, we would appreciate sharing relevant information at the earliest opportunity. We would include your child in this process so they are fully involved as appropriate from the outset</a:t>
            </a:r>
            <a:r>
              <a:rPr lang="en-GB" altLang="en-US" sz="1800" dirty="0">
                <a:solidFill>
                  <a:srgbClr val="000000"/>
                </a:solidFill>
              </a:rPr>
              <a:t>.</a:t>
            </a:r>
            <a:endParaRPr lang="en-GB" altLang="en-US" sz="1800" dirty="0">
              <a:solidFill>
                <a:srgbClr val="000000"/>
              </a:solidFill>
              <a:cs typeface="Calibri"/>
            </a:endParaRPr>
          </a:p>
          <a:p>
            <a:pPr algn="just">
              <a:spcBef>
                <a:spcPct val="0"/>
              </a:spcBef>
            </a:pPr>
            <a:endParaRPr lang="en-GB" altLang="en-US" sz="1400" dirty="0">
              <a:solidFill>
                <a:srgbClr val="0070C0"/>
              </a:solidFill>
            </a:endParaRPr>
          </a:p>
          <a:p>
            <a:pPr algn="just">
              <a:spcBef>
                <a:spcPct val="0"/>
              </a:spcBef>
            </a:pPr>
            <a:endParaRPr lang="en-GB" altLang="en-US" sz="1400" dirty="0">
              <a:solidFill>
                <a:srgbClr val="0070C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16632"/>
            <a:ext cx="1377950" cy="140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1259632" y="2348880"/>
            <a:ext cx="66247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4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48680"/>
            <a:ext cx="6798734" cy="1303867"/>
          </a:xfrm>
        </p:spPr>
        <p:txBody>
          <a:bodyPr>
            <a:normAutofit/>
          </a:bodyPr>
          <a:lstStyle/>
          <a:p>
            <a:r>
              <a:rPr lang="en-GB" sz="4000" b="1" u="sng" dirty="0">
                <a:solidFill>
                  <a:srgbClr val="000000"/>
                </a:solidFill>
              </a:rPr>
              <a:t>Assessment (cont’d)</a:t>
            </a:r>
          </a:p>
        </p:txBody>
      </p:sp>
      <p:sp>
        <p:nvSpPr>
          <p:cNvPr id="3" name="Content Placeholder 2"/>
          <p:cNvSpPr>
            <a:spLocks noGrp="1"/>
          </p:cNvSpPr>
          <p:nvPr>
            <p:ph idx="1"/>
          </p:nvPr>
        </p:nvSpPr>
        <p:spPr>
          <a:xfrm>
            <a:off x="472191" y="1412776"/>
            <a:ext cx="8229600" cy="4525963"/>
          </a:xfrm>
        </p:spPr>
        <p:txBody>
          <a:bodyPr vert="horz" lIns="91440" tIns="45720" rIns="91440" bIns="45720" rtlCol="0" anchor="t">
            <a:noAutofit/>
          </a:bodyPr>
          <a:lstStyle/>
          <a:p>
            <a:pPr>
              <a:spcBef>
                <a:spcPct val="0"/>
              </a:spcBef>
            </a:pPr>
            <a:r>
              <a:rPr lang="en-GB" altLang="en-US" sz="1800" dirty="0">
                <a:solidFill>
                  <a:srgbClr val="000000"/>
                </a:solidFill>
              </a:rPr>
              <a:t>Some children might need special arrangements to enable them to access statutory assessments at the end of each Key Stage.  The Head Teacher and </a:t>
            </a:r>
            <a:r>
              <a:rPr lang="en-GB" sz="1800" dirty="0">
                <a:solidFill>
                  <a:srgbClr val="000000"/>
                </a:solidFill>
                <a:ea typeface="+mn-lt"/>
                <a:cs typeface="+mn-lt"/>
              </a:rPr>
              <a:t>SENDCO</a:t>
            </a:r>
            <a:r>
              <a:rPr lang="en-GB" altLang="en-US" sz="1800" dirty="0">
                <a:solidFill>
                  <a:srgbClr val="000000"/>
                </a:solidFill>
              </a:rPr>
              <a:t> manage this work in line with the annual arrangements published by recommendations from: </a:t>
            </a:r>
          </a:p>
          <a:p>
            <a:pPr lvl="1">
              <a:spcBef>
                <a:spcPct val="0"/>
              </a:spcBef>
            </a:pPr>
            <a:r>
              <a:rPr lang="en-GB" altLang="en-US" sz="1800" dirty="0">
                <a:solidFill>
                  <a:srgbClr val="0070C0"/>
                </a:solidFill>
                <a:hlinkClick r:id="rId2"/>
              </a:rPr>
              <a:t>www.gov.uk/teacher-assessment-key-stage-1-tasks-and-tests</a:t>
            </a:r>
            <a:endParaRPr lang="en-GB" altLang="en-US" sz="1800" dirty="0">
              <a:solidFill>
                <a:srgbClr val="0070C0"/>
              </a:solidFill>
            </a:endParaRPr>
          </a:p>
          <a:p>
            <a:pPr lvl="1">
              <a:spcBef>
                <a:spcPct val="0"/>
              </a:spcBef>
            </a:pPr>
            <a:r>
              <a:rPr lang="en-GB" altLang="en-US" sz="1800" dirty="0">
                <a:solidFill>
                  <a:srgbClr val="0070C0"/>
                </a:solidFill>
                <a:hlinkClick r:id="rId3"/>
              </a:rPr>
              <a:t>www.gov.uk/government/collections/key-stage-2-tests-administer-the-tests</a:t>
            </a:r>
            <a:endParaRPr lang="en-GB" altLang="en-US" sz="1800" dirty="0">
              <a:solidFill>
                <a:srgbClr val="0070C0"/>
              </a:solidFill>
            </a:endParaRPr>
          </a:p>
          <a:p>
            <a:pPr>
              <a:spcBef>
                <a:spcPct val="0"/>
              </a:spcBef>
            </a:pPr>
            <a:r>
              <a:rPr lang="en-GB" altLang="en-US" sz="1800" dirty="0">
                <a:solidFill>
                  <a:srgbClr val="000000"/>
                </a:solidFill>
              </a:rPr>
              <a:t>We follow the Department for Education model, “Assess, Plan, Do, Review” and your input will be invited at each stage.</a:t>
            </a:r>
          </a:p>
          <a:p>
            <a:pPr>
              <a:spcBef>
                <a:spcPct val="0"/>
              </a:spcBef>
            </a:pPr>
            <a:r>
              <a:rPr lang="en-GB" altLang="en-US" sz="1800" dirty="0">
                <a:solidFill>
                  <a:srgbClr val="000000"/>
                </a:solidFill>
              </a:rPr>
              <a:t>For further support, you can contact the Local Authority Parent Partnership Officer on 01325 388618 or </a:t>
            </a:r>
            <a:r>
              <a:rPr lang="en-GB" altLang="en-US" sz="1800" dirty="0">
                <a:solidFill>
                  <a:srgbClr val="0070C0"/>
                </a:solidFill>
                <a:hlinkClick r:id="rId4"/>
              </a:rPr>
              <a:t>www.darlington.gov.uk/Children/SEN/Parent+Partnership/Parent+Partnership.htm</a:t>
            </a:r>
            <a:endParaRPr lang="en-GB" altLang="en-US" sz="1800" dirty="0">
              <a:solidFill>
                <a:srgbClr val="0070C0"/>
              </a:solidFill>
            </a:endParaRPr>
          </a:p>
          <a:p>
            <a:pPr marL="0" indent="0">
              <a:spcBef>
                <a:spcPct val="0"/>
              </a:spcBef>
              <a:buNone/>
            </a:pPr>
            <a:r>
              <a:rPr lang="en-GB" altLang="en-US" sz="1800" dirty="0">
                <a:solidFill>
                  <a:srgbClr val="000000"/>
                </a:solidFill>
              </a:rPr>
              <a:t>         or email </a:t>
            </a:r>
            <a:r>
              <a:rPr lang="en-GB" altLang="en-US" sz="1800" dirty="0">
                <a:solidFill>
                  <a:srgbClr val="0070C0"/>
                </a:solidFill>
                <a:hlinkClick r:id="rId5"/>
              </a:rPr>
              <a:t>parent.partnership@darlington.gov.uk</a:t>
            </a:r>
            <a:endParaRPr lang="en-GB" altLang="en-US" sz="1800" dirty="0">
              <a:solidFill>
                <a:srgbClr val="0070C0"/>
              </a:solidFill>
            </a:endParaRPr>
          </a:p>
          <a:p>
            <a:pPr>
              <a:spcBef>
                <a:spcPct val="0"/>
              </a:spcBef>
            </a:pPr>
            <a:r>
              <a:rPr lang="en-GB" altLang="en-US" sz="1800" dirty="0">
                <a:solidFill>
                  <a:srgbClr val="000000"/>
                </a:solidFill>
              </a:rPr>
              <a:t>For additional information, please see details of Darlington’s full Local Offer of SEND support at: </a:t>
            </a:r>
            <a:r>
              <a:rPr lang="en-GB" altLang="en-US" sz="1800" dirty="0">
                <a:solidFill>
                  <a:srgbClr val="0070C0"/>
                </a:solidFill>
                <a:hlinkClick r:id="rId6"/>
              </a:rPr>
              <a:t>http://darlington.fsd.org.uk/kb5/darlington/fsd/disabilities.page?disabilitieschannel=0</a:t>
            </a:r>
            <a:endParaRPr lang="en-GB" altLang="en-US" sz="1800" dirty="0">
              <a:solidFill>
                <a:srgbClr val="0070C0"/>
              </a:solidFill>
            </a:endParaRPr>
          </a:p>
          <a:p>
            <a:pPr algn="just">
              <a:spcBef>
                <a:spcPct val="0"/>
              </a:spcBef>
            </a:pPr>
            <a:endParaRPr lang="en-GB" altLang="en-US" sz="1400" dirty="0">
              <a:solidFill>
                <a:srgbClr val="0070C0"/>
              </a:solidFill>
            </a:endParaRP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336" y="116632"/>
            <a:ext cx="1377950" cy="140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p:nvCxnSpPr>
        <p:spPr>
          <a:xfrm>
            <a:off x="1259632" y="2348880"/>
            <a:ext cx="66247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48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76672"/>
            <a:ext cx="6798734" cy="1303867"/>
          </a:xfrm>
        </p:spPr>
        <p:txBody>
          <a:bodyPr>
            <a:normAutofit/>
          </a:bodyPr>
          <a:lstStyle/>
          <a:p>
            <a:r>
              <a:rPr lang="en-GB" sz="4000" b="1" u="sng" dirty="0">
                <a:solidFill>
                  <a:srgbClr val="000000"/>
                </a:solidFill>
              </a:rPr>
              <a:t>Planning</a:t>
            </a:r>
          </a:p>
        </p:txBody>
      </p:sp>
      <p:sp>
        <p:nvSpPr>
          <p:cNvPr id="3" name="Content Placeholder 2"/>
          <p:cNvSpPr>
            <a:spLocks noGrp="1"/>
          </p:cNvSpPr>
          <p:nvPr>
            <p:ph idx="1"/>
          </p:nvPr>
        </p:nvSpPr>
        <p:spPr/>
        <p:txBody>
          <a:bodyPr vert="horz" lIns="91440" tIns="45720" rIns="91440" bIns="45720" rtlCol="0" anchor="t">
            <a:noAutofit/>
          </a:bodyPr>
          <a:lstStyle/>
          <a:p>
            <a:pPr>
              <a:spcBef>
                <a:spcPts val="0"/>
              </a:spcBef>
              <a:defRPr/>
            </a:pPr>
            <a:r>
              <a:rPr lang="en-GB" sz="1600" dirty="0"/>
              <a:t>All teachers are teachers of pupils with SEND. We work closely with outside agencies to ensure our staff are trained appropriately in order to equip them with suitable strategies and approaches to help them to meet a wide range of learning needs. Teaching Assistants are deployed throughout school where they can best serve pupils’ needs in close collaboration with class teachers and the school </a:t>
            </a:r>
            <a:r>
              <a:rPr lang="en-GB" sz="1600" dirty="0">
                <a:ea typeface="+mn-lt"/>
                <a:cs typeface="+mn-lt"/>
              </a:rPr>
              <a:t>SENDCO</a:t>
            </a:r>
            <a:r>
              <a:rPr lang="en-GB" sz="1600" dirty="0" smtClean="0"/>
              <a:t>.</a:t>
            </a:r>
          </a:p>
          <a:p>
            <a:pPr marL="0" indent="0">
              <a:spcBef>
                <a:spcPts val="0"/>
              </a:spcBef>
              <a:buNone/>
              <a:defRPr/>
            </a:pPr>
            <a:endParaRPr lang="en-GB" sz="1600" dirty="0"/>
          </a:p>
          <a:p>
            <a:pPr>
              <a:spcBef>
                <a:spcPts val="0"/>
              </a:spcBef>
              <a:defRPr/>
            </a:pPr>
            <a:r>
              <a:rPr lang="en-GB" sz="1600" dirty="0">
                <a:cs typeface="Arial"/>
              </a:rPr>
              <a:t>We start from the position that each child in our school family is unique, valued and special and we promote the self worth of each by giving love, recognition, praise, understanding and the opportunities to succeed. Each child will be encouraged to grow, in the fullest sense, and develop his or her human potential by participating fully, as far as he or she is able, in the life of the school. </a:t>
            </a:r>
            <a:endParaRPr lang="en-GB" sz="1600" dirty="0" smtClean="0">
              <a:cs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16632"/>
            <a:ext cx="1377950" cy="140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42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580" y="548680"/>
            <a:ext cx="6798734" cy="1303867"/>
          </a:xfrm>
        </p:spPr>
        <p:txBody>
          <a:bodyPr>
            <a:normAutofit/>
          </a:bodyPr>
          <a:lstStyle/>
          <a:p>
            <a:r>
              <a:rPr lang="en-GB" sz="4000" b="1" u="sng" dirty="0" smtClean="0">
                <a:solidFill>
                  <a:srgbClr val="000000"/>
                </a:solidFill>
              </a:rPr>
              <a:t>Planning</a:t>
            </a:r>
            <a:endParaRPr lang="en-GB" sz="4000" b="1" u="sng" dirty="0">
              <a:solidFill>
                <a:srgbClr val="000000"/>
              </a:solidFill>
            </a:endParaRPr>
          </a:p>
        </p:txBody>
      </p:sp>
      <p:sp>
        <p:nvSpPr>
          <p:cNvPr id="3" name="Content Placeholder 2"/>
          <p:cNvSpPr>
            <a:spLocks noGrp="1"/>
          </p:cNvSpPr>
          <p:nvPr>
            <p:ph idx="1"/>
          </p:nvPr>
        </p:nvSpPr>
        <p:spPr>
          <a:xfrm>
            <a:off x="1215762" y="1628800"/>
            <a:ext cx="6798736" cy="3444997"/>
          </a:xfrm>
        </p:spPr>
        <p:txBody>
          <a:bodyPr>
            <a:noAutofit/>
          </a:bodyPr>
          <a:lstStyle/>
          <a:p>
            <a:pPr marL="0" indent="0">
              <a:spcBef>
                <a:spcPts val="0"/>
              </a:spcBef>
              <a:buNone/>
              <a:defRPr/>
            </a:pPr>
            <a:r>
              <a:rPr lang="en-GB" sz="1800" dirty="0"/>
              <a:t>Where a child fails to make adequate progress, despite additional help, we seek advice from relevant outside professionals. These include:</a:t>
            </a:r>
          </a:p>
          <a:p>
            <a:pPr>
              <a:spcBef>
                <a:spcPts val="0"/>
              </a:spcBef>
              <a:defRPr/>
            </a:pPr>
            <a:endParaRPr lang="en-GB" sz="1800" dirty="0"/>
          </a:p>
          <a:p>
            <a:pPr>
              <a:spcBef>
                <a:spcPts val="0"/>
              </a:spcBef>
              <a:defRPr/>
            </a:pPr>
            <a:r>
              <a:rPr lang="en-GB" sz="1100" dirty="0"/>
              <a:t>	</a:t>
            </a:r>
            <a:r>
              <a:rPr lang="en-GB" sz="1100" dirty="0" smtClean="0"/>
              <a:t>Educational </a:t>
            </a:r>
            <a:r>
              <a:rPr lang="en-GB" sz="1100" dirty="0"/>
              <a:t>Psychologist</a:t>
            </a:r>
          </a:p>
          <a:p>
            <a:pPr>
              <a:spcBef>
                <a:spcPts val="0"/>
              </a:spcBef>
              <a:defRPr/>
            </a:pPr>
            <a:r>
              <a:rPr lang="en-GB" sz="1100" dirty="0"/>
              <a:t>	Occupational </a:t>
            </a:r>
            <a:r>
              <a:rPr lang="en-GB" sz="1100" dirty="0" smtClean="0"/>
              <a:t>Health (Sensory </a:t>
            </a:r>
            <a:r>
              <a:rPr lang="en-GB" sz="1100" dirty="0"/>
              <a:t>Support </a:t>
            </a:r>
            <a:r>
              <a:rPr lang="en-GB" sz="1100" dirty="0" smtClean="0"/>
              <a:t>Services)</a:t>
            </a:r>
          </a:p>
          <a:p>
            <a:pPr>
              <a:spcBef>
                <a:spcPts val="0"/>
              </a:spcBef>
              <a:defRPr/>
            </a:pPr>
            <a:r>
              <a:rPr lang="en-US" sz="1100" dirty="0" smtClean="0"/>
              <a:t>     Physiotherapy</a:t>
            </a:r>
            <a:endParaRPr lang="en-GB" sz="1100" dirty="0"/>
          </a:p>
          <a:p>
            <a:pPr>
              <a:spcBef>
                <a:spcPts val="0"/>
              </a:spcBef>
              <a:defRPr/>
            </a:pPr>
            <a:r>
              <a:rPr lang="en-GB" sz="1100" dirty="0"/>
              <a:t>	Child and Adolescent Mental Health Service</a:t>
            </a:r>
          </a:p>
          <a:p>
            <a:pPr>
              <a:spcBef>
                <a:spcPts val="0"/>
              </a:spcBef>
              <a:defRPr/>
            </a:pPr>
            <a:r>
              <a:rPr lang="en-GB" sz="1100" dirty="0"/>
              <a:t>	Carmel Education Trust Behaviour Support Service</a:t>
            </a:r>
          </a:p>
          <a:p>
            <a:pPr>
              <a:spcBef>
                <a:spcPts val="0"/>
              </a:spcBef>
              <a:defRPr/>
            </a:pPr>
            <a:r>
              <a:rPr lang="en-GB" sz="1100" dirty="0"/>
              <a:t>	Darlington SEND Outreach Team </a:t>
            </a:r>
            <a:endParaRPr lang="en-GB" sz="1100" dirty="0" smtClean="0"/>
          </a:p>
          <a:p>
            <a:pPr>
              <a:spcBef>
                <a:spcPts val="0"/>
              </a:spcBef>
              <a:defRPr/>
            </a:pPr>
            <a:r>
              <a:rPr lang="en-GB" sz="1100" dirty="0"/>
              <a:t>	Hearing Impaired Service</a:t>
            </a:r>
          </a:p>
          <a:p>
            <a:pPr>
              <a:spcBef>
                <a:spcPts val="0"/>
              </a:spcBef>
              <a:defRPr/>
            </a:pPr>
            <a:r>
              <a:rPr lang="en-GB" sz="1100" dirty="0"/>
              <a:t>	Speech and Language Service</a:t>
            </a:r>
          </a:p>
          <a:p>
            <a:pPr>
              <a:spcBef>
                <a:spcPts val="0"/>
              </a:spcBef>
              <a:defRPr/>
            </a:pPr>
            <a:r>
              <a:rPr lang="en-GB" sz="1100" dirty="0"/>
              <a:t>	Early Years Inclusion Service</a:t>
            </a:r>
          </a:p>
          <a:p>
            <a:pPr>
              <a:spcBef>
                <a:spcPts val="0"/>
              </a:spcBef>
              <a:defRPr/>
            </a:pPr>
            <a:r>
              <a:rPr lang="en-GB" sz="1100" dirty="0"/>
              <a:t>	</a:t>
            </a:r>
            <a:r>
              <a:rPr lang="en-GB" sz="1100" dirty="0" smtClean="0"/>
              <a:t>School </a:t>
            </a:r>
            <a:r>
              <a:rPr lang="en-GB" sz="1100" dirty="0"/>
              <a:t>Nurse</a:t>
            </a:r>
          </a:p>
          <a:p>
            <a:pPr>
              <a:spcBef>
                <a:spcPts val="0"/>
              </a:spcBef>
              <a:defRPr/>
            </a:pPr>
            <a:r>
              <a:rPr lang="en-GB" sz="1100" dirty="0"/>
              <a:t>	St Teresa’s Hospice Bereavement </a:t>
            </a:r>
            <a:r>
              <a:rPr lang="en-GB" sz="1100" dirty="0" smtClean="0"/>
              <a:t>Service</a:t>
            </a:r>
          </a:p>
          <a:p>
            <a:pPr>
              <a:spcBef>
                <a:spcPts val="0"/>
              </a:spcBef>
              <a:defRPr/>
            </a:pPr>
            <a:r>
              <a:rPr lang="en-US" sz="1100" dirty="0" smtClean="0"/>
              <a:t>     Daisy chain offer advice and support to parents of children in Darlington. More advice is available here </a:t>
            </a:r>
            <a:r>
              <a:rPr lang="en-GB" sz="1100" dirty="0">
                <a:hlinkClick r:id="rId2"/>
              </a:rPr>
              <a:t>FINAL-Family-Support-brochure.pdf (daisychainproject.co.uk)</a:t>
            </a:r>
            <a:r>
              <a:rPr lang="en-US" sz="1100" dirty="0" smtClean="0"/>
              <a:t>. </a:t>
            </a:r>
            <a:endParaRPr lang="en-GB" sz="1100" dirty="0"/>
          </a:p>
          <a:p>
            <a:pPr marL="0" indent="0">
              <a:spcBef>
                <a:spcPts val="0"/>
              </a:spcBef>
              <a:buNone/>
              <a:defRPr/>
            </a:pPr>
            <a:endParaRPr lang="en-GB" sz="1800" dirty="0"/>
          </a:p>
          <a:p>
            <a:pPr marL="0" indent="0">
              <a:spcBef>
                <a:spcPts val="0"/>
              </a:spcBef>
              <a:buNone/>
              <a:defRPr/>
            </a:pPr>
            <a:r>
              <a:rPr lang="en-GB" sz="1800" dirty="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16632"/>
            <a:ext cx="1377950" cy="140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67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solidFill>
                  <a:srgbClr val="000000"/>
                </a:solidFill>
              </a:rPr>
              <a:t>Planning</a:t>
            </a:r>
            <a:endParaRPr lang="en-GB" sz="4000" b="1" u="sng" dirty="0">
              <a:solidFill>
                <a:srgbClr val="000000"/>
              </a:solidFill>
            </a:endParaRPr>
          </a:p>
        </p:txBody>
      </p:sp>
      <p:sp>
        <p:nvSpPr>
          <p:cNvPr id="3" name="Content Placeholder 2"/>
          <p:cNvSpPr>
            <a:spLocks noGrp="1"/>
          </p:cNvSpPr>
          <p:nvPr>
            <p:ph idx="1"/>
          </p:nvPr>
        </p:nvSpPr>
        <p:spPr/>
        <p:txBody>
          <a:bodyPr vert="horz" lIns="91440" tIns="45720" rIns="91440" bIns="45720" rtlCol="0" anchor="t">
            <a:noAutofit/>
          </a:bodyPr>
          <a:lstStyle/>
          <a:p>
            <a:pPr>
              <a:spcBef>
                <a:spcPts val="0"/>
              </a:spcBef>
              <a:defRPr/>
            </a:pPr>
            <a:r>
              <a:rPr lang="en-GB" sz="1800" dirty="0"/>
              <a:t>Information about a pupil’s SEND is securely shared with all staff working with the child and we are currently reviewing our information sharing process in the light of the recent SEN reforms.</a:t>
            </a:r>
          </a:p>
          <a:p>
            <a:pPr>
              <a:spcBef>
                <a:spcPts val="0"/>
              </a:spcBef>
              <a:defRPr/>
            </a:pPr>
            <a:r>
              <a:rPr lang="en-GB" sz="1800" dirty="0"/>
              <a:t>We discuss specific concerns with parents/carers and pupils in order to more fully understand pupils’ needs and to aid in the provision of personalised support.</a:t>
            </a:r>
          </a:p>
          <a:p>
            <a:pPr>
              <a:spcBef>
                <a:spcPts val="0"/>
              </a:spcBef>
              <a:defRPr/>
            </a:pPr>
            <a:r>
              <a:rPr lang="en-GB" sz="1800" dirty="0"/>
              <a:t>Teaching and learning approaches are modified in order to support the needs of all learners and we comply with expectations set within equality and disability law. For more information</a:t>
            </a:r>
            <a:r>
              <a:rPr lang="en-GB" sz="1800"/>
              <a:t> please refer to the Equality Act 2010 (updated in 2018) at: </a:t>
            </a:r>
            <a:r>
              <a:rPr lang="en-GB" sz="1800" dirty="0">
                <a:hlinkClick r:id="rId2"/>
              </a:rPr>
              <a:t>www.legislation.gov.uk/equality-act-2010-guidance</a:t>
            </a:r>
            <a:endParaRPr lang="en-GB" sz="1800" dirty="0"/>
          </a:p>
          <a:p>
            <a:pPr>
              <a:spcBef>
                <a:spcPts val="0"/>
              </a:spcBef>
              <a:defRPr/>
            </a:pPr>
            <a:endParaRPr lang="en-GB" sz="1400" dirty="0"/>
          </a:p>
          <a:p>
            <a:pPr marL="0" indent="0">
              <a:spcBef>
                <a:spcPts val="0"/>
              </a:spcBef>
              <a:buNone/>
              <a:defRPr/>
            </a:pPr>
            <a:endParaRPr lang="en-GB"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16632"/>
            <a:ext cx="1377950" cy="140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7033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039242E9BBC647803C3B8091CA5707" ma:contentTypeVersion="14" ma:contentTypeDescription="Create a new document." ma:contentTypeScope="" ma:versionID="5cd7225fc642ca11820e47fa35a6f32f">
  <xsd:schema xmlns:xsd="http://www.w3.org/2001/XMLSchema" xmlns:xs="http://www.w3.org/2001/XMLSchema" xmlns:p="http://schemas.microsoft.com/office/2006/metadata/properties" xmlns:ns3="1755e4d8-6c48-43a4-b1de-950cb0c1357d" xmlns:ns4="0f96ae6d-c968-4f62-8d41-93c4c2f48544" targetNamespace="http://schemas.microsoft.com/office/2006/metadata/properties" ma:root="true" ma:fieldsID="55446b64c3e85fd226d76f19647bdf41" ns3:_="" ns4:_="">
    <xsd:import namespace="1755e4d8-6c48-43a4-b1de-950cb0c1357d"/>
    <xsd:import namespace="0f96ae6d-c968-4f62-8d41-93c4c2f485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5e4d8-6c48-43a4-b1de-950cb0c1357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96ae6d-c968-4f62-8d41-93c4c2f485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1D964-8E92-4D14-B54D-0487572CA164}">
  <ds:schemaRefs>
    <ds:schemaRef ds:uri="http://schemas.microsoft.com/sharepoint/v3/contenttype/forms"/>
  </ds:schemaRefs>
</ds:datastoreItem>
</file>

<file path=customXml/itemProps2.xml><?xml version="1.0" encoding="utf-8"?>
<ds:datastoreItem xmlns:ds="http://schemas.openxmlformats.org/officeDocument/2006/customXml" ds:itemID="{E9897CCD-77C6-4B17-9205-BAD1A523E00D}">
  <ds:schemaRefs>
    <ds:schemaRef ds:uri="http://purl.org/dc/elements/1.1/"/>
    <ds:schemaRef ds:uri="http://schemas.microsoft.com/office/2006/metadata/properties"/>
    <ds:schemaRef ds:uri="http://purl.org/dc/terms/"/>
    <ds:schemaRef ds:uri="0f96ae6d-c968-4f62-8d41-93c4c2f48544"/>
    <ds:schemaRef ds:uri="http://schemas.microsoft.com/office/2006/documentManagement/types"/>
    <ds:schemaRef ds:uri="http://schemas.microsoft.com/office/infopath/2007/PartnerControls"/>
    <ds:schemaRef ds:uri="1755e4d8-6c48-43a4-b1de-950cb0c1357d"/>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CFF4787-6280-49E3-AA1D-E357D6C49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5e4d8-6c48-43a4-b1de-950cb0c1357d"/>
    <ds:schemaRef ds:uri="0f96ae6d-c968-4f62-8d41-93c4c2f485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776</TotalTime>
  <Words>2897</Words>
  <Application>Microsoft Office PowerPoint</Application>
  <PresentationFormat>On-screen Show (4:3)</PresentationFormat>
  <Paragraphs>192</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Organic</vt:lpstr>
      <vt:lpstr> </vt:lpstr>
      <vt:lpstr>Mission Statement</vt:lpstr>
      <vt:lpstr>Our Core Offer</vt:lpstr>
      <vt:lpstr>Our Core Offer  </vt:lpstr>
      <vt:lpstr>Assessment</vt:lpstr>
      <vt:lpstr>Assessment (cont’d)</vt:lpstr>
      <vt:lpstr>Planning</vt:lpstr>
      <vt:lpstr>Planning</vt:lpstr>
      <vt:lpstr>Planning</vt:lpstr>
      <vt:lpstr>Doing</vt:lpstr>
      <vt:lpstr>Reviewing</vt:lpstr>
      <vt:lpstr>Reviewing (cont’d)</vt:lpstr>
      <vt:lpstr>The four broad areas of need and how we meet them.</vt:lpstr>
      <vt:lpstr>PowerPoint Presentation</vt:lpstr>
      <vt:lpstr>PowerPoint Presentation</vt:lpstr>
      <vt:lpstr>PowerPoint Presentation</vt:lpstr>
      <vt:lpstr>PowerPoint Presentation</vt:lpstr>
      <vt:lpstr>Well being</vt:lpstr>
      <vt:lpstr>Access and Resource</vt:lpstr>
      <vt:lpstr>Moving Up, Moving On …</vt:lpstr>
      <vt:lpstr>Evaluation of Impact</vt:lpstr>
      <vt:lpstr>Keeping In Touch</vt:lpstr>
    </vt:vector>
  </TitlesOfParts>
  <Company>Carmel RC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Local Offer Template for Schools</dc:title>
  <dc:creator>Margaret Doyle</dc:creator>
  <cp:lastModifiedBy>Rowena Smith</cp:lastModifiedBy>
  <cp:revision>99</cp:revision>
  <cp:lastPrinted>2019-05-09T11:49:44Z</cp:lastPrinted>
  <dcterms:created xsi:type="dcterms:W3CDTF">2014-09-04T20:15:51Z</dcterms:created>
  <dcterms:modified xsi:type="dcterms:W3CDTF">2022-07-13T12:58:06Z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0x010100B8039242E9BBC647803C3B8091CA5707</vt:lpwstr>
  </property>
</Properties>
</file>