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10692000" cx="7560000"/>
  <p:notesSz cx="6858000" cy="9144000"/>
  <p:embeddedFontLst>
    <p:embeddedFont>
      <p:font typeface="Roboto"/>
      <p:regular r:id="rId19"/>
      <p:bold r:id="rId20"/>
      <p:italic r:id="rId21"/>
      <p:boldItalic r:id="rId22"/>
    </p:embeddedFont>
    <p:embeddedFont>
      <p:font typeface="Work Sans"/>
      <p:regular r:id="rId23"/>
      <p:bold r:id="rId24"/>
    </p:embeddedFont>
    <p:embeddedFont>
      <p:font typeface="Roboto Ligh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91EC1F6-9371-416A-9C3B-AEC1240019AD}">
  <a:tblStyle styleId="{F91EC1F6-9371-416A-9C3B-AEC1240019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WorkSans-bold.fntdata"/><Relationship Id="rId23" Type="http://schemas.openxmlformats.org/officeDocument/2006/relationships/font" Target="fonts/Work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Light-bold.fntdata"/><Relationship Id="rId25" Type="http://schemas.openxmlformats.org/officeDocument/2006/relationships/font" Target="fonts/RobotoLight-regular.fntdata"/><Relationship Id="rId28" Type="http://schemas.openxmlformats.org/officeDocument/2006/relationships/font" Target="fonts/RobotoLight-boldItalic.fntdata"/><Relationship Id="rId27" Type="http://schemas.openxmlformats.org/officeDocument/2006/relationships/font" Target="fonts/Roboto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35f391192_00: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5f3ba54082_0_31: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5f3ba5408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755ec433e3_0_566: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755ec433e3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755ec433e3_0_599: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755ec433e3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g755ec433e3_0_622: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755ec433e3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35f391192_029: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f3ba54082_0_0: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f3ba540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f3ba54082_0_35: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f3ba5408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755ec433e3_0_78: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55ec433e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55ec433e3_0_106: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55ec433e3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755ec433e3_0_142: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755ec433e3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755ec433e3_0_161: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755ec433e3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g755ec433e3_0_218: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755ec433e3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8" name="Shape 8"/>
        <p:cNvGrpSpPr/>
        <p:nvPr/>
      </p:nvGrpSpPr>
      <p:grpSpPr>
        <a:xfrm>
          <a:off x="0" y="0"/>
          <a:ext cx="0" cy="0"/>
          <a:chOff x="0" y="0"/>
          <a:chExt cx="0" cy="0"/>
        </a:xfrm>
      </p:grpSpPr>
      <p:sp>
        <p:nvSpPr>
          <p:cNvPr id="9" name="Google Shape;9;p2"/>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867056" y="6358087"/>
            <a:ext cx="40629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900"/>
              <a:buFont typeface="Roboto"/>
              <a:buNone/>
              <a:defRPr b="0" sz="49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pic>
        <p:nvPicPr>
          <p:cNvPr id="11" name="Google Shape;11;p2"/>
          <p:cNvPicPr preferRelativeResize="0"/>
          <p:nvPr/>
        </p:nvPicPr>
        <p:blipFill>
          <a:blip r:embed="rId2">
            <a:alphaModFix/>
          </a:blip>
          <a:stretch>
            <a:fillRect/>
          </a:stretch>
        </p:blipFill>
        <p:spPr>
          <a:xfrm>
            <a:off x="6817775" y="9967475"/>
            <a:ext cx="583826" cy="5838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reverse">
  <p:cSld name="BLANK_1">
    <p:bg>
      <p:bgPr>
        <a:solidFill>
          <a:srgbClr val="000000"/>
        </a:solidFill>
      </p:bgPr>
    </p:bg>
    <p:spTree>
      <p:nvGrpSpPr>
        <p:cNvPr id="52" name="Shape 52"/>
        <p:cNvGrpSpPr/>
        <p:nvPr/>
      </p:nvGrpSpPr>
      <p:grpSpPr>
        <a:xfrm>
          <a:off x="0" y="0"/>
          <a:ext cx="0" cy="0"/>
          <a:chOff x="0" y="0"/>
          <a:chExt cx="0" cy="0"/>
        </a:xfrm>
      </p:grpSpPr>
      <p:sp>
        <p:nvSpPr>
          <p:cNvPr id="53" name="Google Shape;53;p11"/>
          <p:cNvSpPr/>
          <p:nvPr/>
        </p:nvSpPr>
        <p:spPr>
          <a:xfrm>
            <a:off x="158400" y="140700"/>
            <a:ext cx="7243200" cy="10410600"/>
          </a:xfrm>
          <a:prstGeom prst="rect">
            <a:avLst/>
          </a:prstGeom>
          <a:noFill/>
          <a:ln cap="flat" cmpd="sng" w="76200">
            <a:solidFill>
              <a:srgbClr val="FFFFFF"/>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54" name="Google Shape;54;p11"/>
          <p:cNvPicPr preferRelativeResize="0"/>
          <p:nvPr/>
        </p:nvPicPr>
        <p:blipFill>
          <a:blip r:embed="rId2">
            <a:alphaModFix/>
          </a:blip>
          <a:stretch>
            <a:fillRect/>
          </a:stretch>
        </p:blipFill>
        <p:spPr>
          <a:xfrm>
            <a:off x="6762675" y="9913375"/>
            <a:ext cx="583826" cy="5838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2" name="Shape 12"/>
        <p:cNvGrpSpPr/>
        <p:nvPr/>
      </p:nvGrpSpPr>
      <p:grpSpPr>
        <a:xfrm>
          <a:off x="0" y="0"/>
          <a:ext cx="0" cy="0"/>
          <a:chOff x="0" y="0"/>
          <a:chExt cx="0" cy="0"/>
        </a:xfrm>
      </p:grpSpPr>
      <p:sp>
        <p:nvSpPr>
          <p:cNvPr id="13" name="Google Shape;13;p3"/>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14" name="Google Shape;14;p3"/>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15" name="Google Shape;15;p3"/>
          <p:cNvSpPr txBox="1"/>
          <p:nvPr>
            <p:ph type="ctrTitle"/>
          </p:nvPr>
        </p:nvSpPr>
        <p:spPr>
          <a:xfrm>
            <a:off x="837354" y="5192173"/>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
        <p:nvSpPr>
          <p:cNvPr id="16" name="Google Shape;16;p3"/>
          <p:cNvSpPr txBox="1"/>
          <p:nvPr>
            <p:ph idx="1" type="subTitle"/>
          </p:nvPr>
        </p:nvSpPr>
        <p:spPr>
          <a:xfrm>
            <a:off x="837354" y="7646129"/>
            <a:ext cx="4092600" cy="1631400"/>
          </a:xfrm>
          <a:prstGeom prst="rect">
            <a:avLst/>
          </a:prstGeom>
        </p:spPr>
        <p:txBody>
          <a:bodyPr anchorCtr="0" anchor="t" bIns="125300" lIns="125300" spcFirstLastPara="1" rIns="125300" wrap="square" tIns="125300">
            <a:noAutofit/>
          </a:bodyPr>
          <a:lstStyle>
            <a:lvl1pPr lvl="0" rtl="0">
              <a:spcBef>
                <a:spcPts val="0"/>
              </a:spcBef>
              <a:spcAft>
                <a:spcPts val="0"/>
              </a:spcAft>
              <a:buClr>
                <a:srgbClr val="000000"/>
              </a:buClr>
              <a:buSzPts val="2700"/>
              <a:buNone/>
              <a:defRPr>
                <a:solidFill>
                  <a:srgbClr val="000000"/>
                </a:solidFill>
              </a:defRPr>
            </a:lvl1pPr>
            <a:lvl2pPr lvl="1" rtl="0">
              <a:spcBef>
                <a:spcPts val="0"/>
              </a:spcBef>
              <a:spcAft>
                <a:spcPts val="0"/>
              </a:spcAft>
              <a:buClr>
                <a:srgbClr val="000000"/>
              </a:buClr>
              <a:buSzPts val="2700"/>
              <a:buNone/>
              <a:defRPr>
                <a:solidFill>
                  <a:srgbClr val="000000"/>
                </a:solidFill>
              </a:defRPr>
            </a:lvl2pPr>
            <a:lvl3pPr lvl="2" rtl="0">
              <a:spcBef>
                <a:spcPts val="0"/>
              </a:spcBef>
              <a:spcAft>
                <a:spcPts val="0"/>
              </a:spcAft>
              <a:buClr>
                <a:srgbClr val="000000"/>
              </a:buClr>
              <a:buSzPts val="2700"/>
              <a:buNone/>
              <a:defRPr>
                <a:solidFill>
                  <a:srgbClr val="000000"/>
                </a:solidFill>
              </a:defRPr>
            </a:lvl3pPr>
            <a:lvl4pPr lvl="3" rtl="0">
              <a:spcBef>
                <a:spcPts val="0"/>
              </a:spcBef>
              <a:spcAft>
                <a:spcPts val="0"/>
              </a:spcAft>
              <a:buClr>
                <a:srgbClr val="000000"/>
              </a:buClr>
              <a:buSzPts val="2700"/>
              <a:buNone/>
              <a:defRPr>
                <a:solidFill>
                  <a:srgbClr val="000000"/>
                </a:solidFill>
              </a:defRPr>
            </a:lvl4pPr>
            <a:lvl5pPr lvl="4" rtl="0">
              <a:spcBef>
                <a:spcPts val="0"/>
              </a:spcBef>
              <a:spcAft>
                <a:spcPts val="0"/>
              </a:spcAft>
              <a:buClr>
                <a:srgbClr val="000000"/>
              </a:buClr>
              <a:buSzPts val="2700"/>
              <a:buNone/>
              <a:defRPr>
                <a:solidFill>
                  <a:srgbClr val="000000"/>
                </a:solidFill>
              </a:defRPr>
            </a:lvl5pPr>
            <a:lvl6pPr lvl="5" rtl="0">
              <a:spcBef>
                <a:spcPts val="0"/>
              </a:spcBef>
              <a:spcAft>
                <a:spcPts val="0"/>
              </a:spcAft>
              <a:buClr>
                <a:srgbClr val="000000"/>
              </a:buClr>
              <a:buSzPts val="2700"/>
              <a:buNone/>
              <a:defRPr>
                <a:solidFill>
                  <a:srgbClr val="000000"/>
                </a:solidFill>
              </a:defRPr>
            </a:lvl6pPr>
            <a:lvl7pPr lvl="6" rtl="0">
              <a:spcBef>
                <a:spcPts val="0"/>
              </a:spcBef>
              <a:spcAft>
                <a:spcPts val="0"/>
              </a:spcAft>
              <a:buClr>
                <a:srgbClr val="000000"/>
              </a:buClr>
              <a:buSzPts val="2700"/>
              <a:buNone/>
              <a:defRPr>
                <a:solidFill>
                  <a:srgbClr val="000000"/>
                </a:solidFill>
              </a:defRPr>
            </a:lvl7pPr>
            <a:lvl8pPr lvl="7" rtl="0">
              <a:spcBef>
                <a:spcPts val="0"/>
              </a:spcBef>
              <a:spcAft>
                <a:spcPts val="0"/>
              </a:spcAft>
              <a:buClr>
                <a:srgbClr val="000000"/>
              </a:buClr>
              <a:buSzPts val="2700"/>
              <a:buNone/>
              <a:defRPr>
                <a:solidFill>
                  <a:srgbClr val="000000"/>
                </a:solidFill>
              </a:defRPr>
            </a:lvl8pPr>
            <a:lvl9pPr lvl="8" rtl="0">
              <a:spcBef>
                <a:spcPts val="0"/>
              </a:spcBef>
              <a:spcAft>
                <a:spcPts val="0"/>
              </a:spcAft>
              <a:buClr>
                <a:srgbClr val="000000"/>
              </a:buClr>
              <a:buSzPts val="2700"/>
              <a:buNone/>
              <a:defRPr>
                <a:solidFill>
                  <a:srgbClr val="00000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7" name="Shape 17"/>
        <p:cNvGrpSpPr/>
        <p:nvPr/>
      </p:nvGrpSpPr>
      <p:grpSpPr>
        <a:xfrm>
          <a:off x="0" y="0"/>
          <a:ext cx="0" cy="0"/>
          <a:chOff x="0" y="0"/>
          <a:chExt cx="0" cy="0"/>
        </a:xfrm>
      </p:grpSpPr>
      <p:sp>
        <p:nvSpPr>
          <p:cNvPr id="18" name="Google Shape;18;p4"/>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19" name="Google Shape;19;p4"/>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20" name="Google Shape;20;p4"/>
          <p:cNvSpPr txBox="1"/>
          <p:nvPr>
            <p:ph idx="1" type="body"/>
          </p:nvPr>
        </p:nvSpPr>
        <p:spPr>
          <a:xfrm>
            <a:off x="1491930" y="1776855"/>
            <a:ext cx="4259700" cy="7286700"/>
          </a:xfrm>
          <a:prstGeom prst="rect">
            <a:avLst/>
          </a:prstGeom>
        </p:spPr>
        <p:txBody>
          <a:bodyPr anchorCtr="0" anchor="t" bIns="125300" lIns="125300" spcFirstLastPara="1" rIns="125300" wrap="square" tIns="125300">
            <a:noAutofit/>
          </a:bodyPr>
          <a:lstStyle>
            <a:lvl1pPr indent="-508000" lvl="0" marL="457200" rtl="0">
              <a:lnSpc>
                <a:spcPct val="115000"/>
              </a:lnSpc>
              <a:spcBef>
                <a:spcPts val="800"/>
              </a:spcBef>
              <a:spcAft>
                <a:spcPts val="0"/>
              </a:spcAft>
              <a:buSzPts val="4400"/>
              <a:buChar char="▪"/>
              <a:defRPr i="1" sz="4400"/>
            </a:lvl1pPr>
            <a:lvl2pPr indent="-508000" lvl="1" marL="914400" rtl="0">
              <a:lnSpc>
                <a:spcPct val="115000"/>
              </a:lnSpc>
              <a:spcBef>
                <a:spcPts val="0"/>
              </a:spcBef>
              <a:spcAft>
                <a:spcPts val="0"/>
              </a:spcAft>
              <a:buSzPts val="4400"/>
              <a:buChar char="□"/>
              <a:defRPr i="1" sz="4400"/>
            </a:lvl2pPr>
            <a:lvl3pPr indent="-508000" lvl="2" marL="1371600" rtl="0">
              <a:lnSpc>
                <a:spcPct val="115000"/>
              </a:lnSpc>
              <a:spcBef>
                <a:spcPts val="0"/>
              </a:spcBef>
              <a:spcAft>
                <a:spcPts val="0"/>
              </a:spcAft>
              <a:buSzPts val="4400"/>
              <a:buChar char="□"/>
              <a:defRPr i="1" sz="4400"/>
            </a:lvl3pPr>
            <a:lvl4pPr indent="-508000" lvl="3" marL="1828800" rtl="0">
              <a:lnSpc>
                <a:spcPct val="115000"/>
              </a:lnSpc>
              <a:spcBef>
                <a:spcPts val="0"/>
              </a:spcBef>
              <a:spcAft>
                <a:spcPts val="0"/>
              </a:spcAft>
              <a:buSzPts val="4400"/>
              <a:buChar char="□"/>
              <a:defRPr i="1" sz="4400"/>
            </a:lvl4pPr>
            <a:lvl5pPr indent="-508000" lvl="4" marL="2286000" rtl="0">
              <a:lnSpc>
                <a:spcPct val="115000"/>
              </a:lnSpc>
              <a:spcBef>
                <a:spcPts val="0"/>
              </a:spcBef>
              <a:spcAft>
                <a:spcPts val="0"/>
              </a:spcAft>
              <a:buSzPts val="4400"/>
              <a:buChar char="○"/>
              <a:defRPr i="1" sz="4400"/>
            </a:lvl5pPr>
            <a:lvl6pPr indent="-508000" lvl="5" marL="2743200" rtl="0">
              <a:lnSpc>
                <a:spcPct val="115000"/>
              </a:lnSpc>
              <a:spcBef>
                <a:spcPts val="0"/>
              </a:spcBef>
              <a:spcAft>
                <a:spcPts val="0"/>
              </a:spcAft>
              <a:buSzPts val="4400"/>
              <a:buChar char="■"/>
              <a:defRPr i="1" sz="4400"/>
            </a:lvl6pPr>
            <a:lvl7pPr indent="-508000" lvl="6" marL="3200400" rtl="0">
              <a:lnSpc>
                <a:spcPct val="115000"/>
              </a:lnSpc>
              <a:spcBef>
                <a:spcPts val="0"/>
              </a:spcBef>
              <a:spcAft>
                <a:spcPts val="0"/>
              </a:spcAft>
              <a:buSzPts val="4400"/>
              <a:buChar char="●"/>
              <a:defRPr i="1" sz="4400"/>
            </a:lvl7pPr>
            <a:lvl8pPr indent="-508000" lvl="7" marL="3657600" rtl="0">
              <a:lnSpc>
                <a:spcPct val="115000"/>
              </a:lnSpc>
              <a:spcBef>
                <a:spcPts val="0"/>
              </a:spcBef>
              <a:spcAft>
                <a:spcPts val="0"/>
              </a:spcAft>
              <a:buSzPts val="4400"/>
              <a:buChar char="○"/>
              <a:defRPr i="1" sz="4400"/>
            </a:lvl8pPr>
            <a:lvl9pPr indent="-508000" lvl="8" marL="4114800">
              <a:lnSpc>
                <a:spcPct val="115000"/>
              </a:lnSpc>
              <a:spcBef>
                <a:spcPts val="0"/>
              </a:spcBef>
              <a:spcAft>
                <a:spcPts val="0"/>
              </a:spcAft>
              <a:buSzPts val="4400"/>
              <a:buChar char="■"/>
              <a:defRPr i="1" sz="4400"/>
            </a:lvl9pPr>
          </a:lstStyle>
          <a:p/>
        </p:txBody>
      </p:sp>
      <p:sp>
        <p:nvSpPr>
          <p:cNvPr id="21" name="Google Shape;21;p4"/>
          <p:cNvSpPr/>
          <p:nvPr/>
        </p:nvSpPr>
        <p:spPr>
          <a:xfrm>
            <a:off x="416750" y="1711925"/>
            <a:ext cx="957600" cy="863700"/>
          </a:xfrm>
          <a:prstGeom prst="rect">
            <a:avLst/>
          </a:prstGeom>
          <a:solidFill>
            <a:srgbClr val="000000"/>
          </a:solidFill>
          <a:ln>
            <a:noFill/>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sp>
        <p:nvSpPr>
          <p:cNvPr id="22" name="Google Shape;22;p4"/>
          <p:cNvSpPr/>
          <p:nvPr/>
        </p:nvSpPr>
        <p:spPr>
          <a:xfrm>
            <a:off x="617757" y="1861649"/>
            <a:ext cx="555538" cy="564125"/>
          </a:xfrm>
          <a:prstGeom prst="rect">
            <a:avLst/>
          </a:prstGeom>
        </p:spPr>
        <p:txBody>
          <a:bodyPr>
            <a:prstTxWarp prst="textPlain"/>
          </a:bodyPr>
          <a:lstStyle/>
          <a:p>
            <a:pPr lvl="0" algn="ctr"/>
            <a:r>
              <a:rPr b="1" i="0">
                <a:ln>
                  <a:noFill/>
                </a:ln>
                <a:solidFill>
                  <a:srgbClr val="FFFFFF"/>
                </a:soli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3" name="Shape 23"/>
        <p:cNvGrpSpPr/>
        <p:nvPr/>
      </p:nvGrpSpPr>
      <p:grpSpPr>
        <a:xfrm>
          <a:off x="0" y="0"/>
          <a:ext cx="0" cy="0"/>
          <a:chOff x="0" y="0"/>
          <a:chExt cx="0" cy="0"/>
        </a:xfrm>
      </p:grpSpPr>
      <p:sp>
        <p:nvSpPr>
          <p:cNvPr id="24" name="Google Shape;24;p5"/>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25" name="Google Shape;25;p5"/>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26" name="Google Shape;26;p5"/>
          <p:cNvSpPr txBox="1"/>
          <p:nvPr>
            <p:ph idx="1" type="body"/>
          </p:nvPr>
        </p:nvSpPr>
        <p:spPr>
          <a:xfrm>
            <a:off x="718589" y="4807970"/>
            <a:ext cx="6123000" cy="4166100"/>
          </a:xfrm>
          <a:prstGeom prst="rect">
            <a:avLst/>
          </a:prstGeom>
        </p:spPr>
        <p:txBody>
          <a:bodyPr anchorCtr="0" anchor="t" bIns="125300" lIns="125300" spcFirstLastPara="1" rIns="125300" wrap="square" tIns="125300">
            <a:noAutofit/>
          </a:bodyPr>
          <a:lstStyle>
            <a:lvl1pPr indent="-400050" lvl="0" marL="457200">
              <a:spcBef>
                <a:spcPts val="800"/>
              </a:spcBef>
              <a:spcAft>
                <a:spcPts val="0"/>
              </a:spcAft>
              <a:buSzPts val="2700"/>
              <a:buChar char="▪"/>
              <a:defRPr/>
            </a:lvl1pPr>
            <a:lvl2pPr indent="-400050" lvl="1" marL="914400">
              <a:spcBef>
                <a:spcPts val="0"/>
              </a:spcBef>
              <a:spcAft>
                <a:spcPts val="0"/>
              </a:spcAft>
              <a:buSzPts val="2700"/>
              <a:buChar char="□"/>
              <a:defRPr/>
            </a:lvl2pPr>
            <a:lvl3pPr indent="-400050" lvl="2" marL="1371600">
              <a:spcBef>
                <a:spcPts val="0"/>
              </a:spcBef>
              <a:spcAft>
                <a:spcPts val="0"/>
              </a:spcAft>
              <a:buSzPts val="2700"/>
              <a:buChar char="□"/>
              <a:defRPr/>
            </a:lvl3pPr>
            <a:lvl4pPr indent="-400050" lvl="3" marL="1828800">
              <a:spcBef>
                <a:spcPts val="0"/>
              </a:spcBef>
              <a:spcAft>
                <a:spcPts val="0"/>
              </a:spcAft>
              <a:buSzPts val="2700"/>
              <a:buChar char="□"/>
              <a:defRPr/>
            </a:lvl4pPr>
            <a:lvl5pPr indent="-400050" lvl="4" marL="2286000">
              <a:spcBef>
                <a:spcPts val="0"/>
              </a:spcBef>
              <a:spcAft>
                <a:spcPts val="0"/>
              </a:spcAft>
              <a:buSzPts val="2700"/>
              <a:buChar char="○"/>
              <a:defRPr/>
            </a:lvl5pPr>
            <a:lvl6pPr indent="-400050" lvl="5" marL="2743200">
              <a:spcBef>
                <a:spcPts val="0"/>
              </a:spcBef>
              <a:spcAft>
                <a:spcPts val="0"/>
              </a:spcAft>
              <a:buSzPts val="2700"/>
              <a:buChar char="■"/>
              <a:defRPr/>
            </a:lvl6pPr>
            <a:lvl7pPr indent="-400050" lvl="6" marL="3200400">
              <a:spcBef>
                <a:spcPts val="0"/>
              </a:spcBef>
              <a:spcAft>
                <a:spcPts val="0"/>
              </a:spcAft>
              <a:buSzPts val="2700"/>
              <a:buChar char="●"/>
              <a:defRPr/>
            </a:lvl7pPr>
            <a:lvl8pPr indent="-400050" lvl="7" marL="3657600">
              <a:spcBef>
                <a:spcPts val="0"/>
              </a:spcBef>
              <a:spcAft>
                <a:spcPts val="0"/>
              </a:spcAft>
              <a:buSzPts val="2700"/>
              <a:buChar char="○"/>
              <a:defRPr/>
            </a:lvl8pPr>
            <a:lvl9pPr indent="-400050" lvl="8" marL="4114800">
              <a:spcBef>
                <a:spcPts val="0"/>
              </a:spcBef>
              <a:spcAft>
                <a:spcPts val="0"/>
              </a:spcAft>
              <a:buSzPts val="2700"/>
              <a:buChar char="■"/>
              <a:defRPr/>
            </a:lvl9pPr>
          </a:lstStyle>
          <a:p/>
        </p:txBody>
      </p:sp>
      <p:sp>
        <p:nvSpPr>
          <p:cNvPr id="27" name="Google Shape;27;p5"/>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8" name="Shape 28"/>
        <p:cNvGrpSpPr/>
        <p:nvPr/>
      </p:nvGrpSpPr>
      <p:grpSpPr>
        <a:xfrm>
          <a:off x="0" y="0"/>
          <a:ext cx="0" cy="0"/>
          <a:chOff x="0" y="0"/>
          <a:chExt cx="0" cy="0"/>
        </a:xfrm>
      </p:grpSpPr>
      <p:sp>
        <p:nvSpPr>
          <p:cNvPr id="29" name="Google Shape;29;p6"/>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30" name="Google Shape;30;p6"/>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31" name="Google Shape;31;p6"/>
          <p:cNvSpPr txBox="1"/>
          <p:nvPr>
            <p:ph idx="1" type="body"/>
          </p:nvPr>
        </p:nvSpPr>
        <p:spPr>
          <a:xfrm>
            <a:off x="718589" y="4807970"/>
            <a:ext cx="2972100" cy="4434600"/>
          </a:xfrm>
          <a:prstGeom prst="rect">
            <a:avLst/>
          </a:prstGeom>
        </p:spPr>
        <p:txBody>
          <a:bodyPr anchorCtr="0" anchor="t" bIns="125300" lIns="125300" spcFirstLastPara="1" rIns="125300" wrap="square" tIns="125300">
            <a:noAutofit/>
          </a:bodyPr>
          <a:lstStyle>
            <a:lvl1pPr indent="-368300" lvl="0" marL="457200">
              <a:spcBef>
                <a:spcPts val="8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2" name="Google Shape;32;p6"/>
          <p:cNvSpPr txBox="1"/>
          <p:nvPr>
            <p:ph idx="2" type="body"/>
          </p:nvPr>
        </p:nvSpPr>
        <p:spPr>
          <a:xfrm>
            <a:off x="3869480" y="4807970"/>
            <a:ext cx="2972100" cy="4434600"/>
          </a:xfrm>
          <a:prstGeom prst="rect">
            <a:avLst/>
          </a:prstGeom>
        </p:spPr>
        <p:txBody>
          <a:bodyPr anchorCtr="0" anchor="t" bIns="125300" lIns="125300" spcFirstLastPara="1" rIns="125300" wrap="square" tIns="125300">
            <a:noAutofit/>
          </a:bodyPr>
          <a:lstStyle>
            <a:lvl1pPr indent="-368300" lvl="0" marL="457200">
              <a:spcBef>
                <a:spcPts val="8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3" name="Google Shape;33;p6"/>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4" name="Shape 34"/>
        <p:cNvGrpSpPr/>
        <p:nvPr/>
      </p:nvGrpSpPr>
      <p:grpSpPr>
        <a:xfrm>
          <a:off x="0" y="0"/>
          <a:ext cx="0" cy="0"/>
          <a:chOff x="0" y="0"/>
          <a:chExt cx="0" cy="0"/>
        </a:xfrm>
      </p:grpSpPr>
      <p:sp>
        <p:nvSpPr>
          <p:cNvPr id="35" name="Google Shape;35;p7"/>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36" name="Google Shape;36;p7"/>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37" name="Google Shape;37;p7"/>
          <p:cNvSpPr txBox="1"/>
          <p:nvPr>
            <p:ph idx="1" type="body"/>
          </p:nvPr>
        </p:nvSpPr>
        <p:spPr>
          <a:xfrm>
            <a:off x="718589"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38" name="Google Shape;38;p7"/>
          <p:cNvSpPr txBox="1"/>
          <p:nvPr>
            <p:ph idx="2" type="body"/>
          </p:nvPr>
        </p:nvSpPr>
        <p:spPr>
          <a:xfrm>
            <a:off x="2775257"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39" name="Google Shape;39;p7"/>
          <p:cNvSpPr txBox="1"/>
          <p:nvPr>
            <p:ph idx="3" type="body"/>
          </p:nvPr>
        </p:nvSpPr>
        <p:spPr>
          <a:xfrm>
            <a:off x="4831925"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40" name="Google Shape;40;p7"/>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1" name="Shape 41"/>
        <p:cNvGrpSpPr/>
        <p:nvPr/>
      </p:nvGrpSpPr>
      <p:grpSpPr>
        <a:xfrm>
          <a:off x="0" y="0"/>
          <a:ext cx="0" cy="0"/>
          <a:chOff x="0" y="0"/>
          <a:chExt cx="0" cy="0"/>
        </a:xfrm>
      </p:grpSpPr>
      <p:sp>
        <p:nvSpPr>
          <p:cNvPr id="42" name="Google Shape;42;p8"/>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43" name="Google Shape;43;p8"/>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44" name="Google Shape;44;p8"/>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9"/>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47" name="Google Shape;47;p9"/>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48" name="Google Shape;48;p9"/>
          <p:cNvSpPr txBox="1"/>
          <p:nvPr>
            <p:ph idx="1" type="body"/>
          </p:nvPr>
        </p:nvSpPr>
        <p:spPr>
          <a:xfrm>
            <a:off x="694840" y="8209153"/>
            <a:ext cx="6170400" cy="1080000"/>
          </a:xfrm>
          <a:prstGeom prst="rect">
            <a:avLst/>
          </a:prstGeom>
        </p:spPr>
        <p:txBody>
          <a:bodyPr anchorCtr="0" anchor="t" bIns="125300" lIns="125300" spcFirstLastPara="1" rIns="125300" wrap="square" tIns="125300">
            <a:noAutofit/>
          </a:bodyPr>
          <a:lstStyle>
            <a:lvl1pPr indent="-228600" lvl="0" marL="457200">
              <a:spcBef>
                <a:spcPts val="500"/>
              </a:spcBef>
              <a:spcAft>
                <a:spcPts val="0"/>
              </a:spcAft>
              <a:buSzPts val="2500"/>
              <a:buFont typeface="Roboto"/>
              <a:buNone/>
              <a:defRPr sz="2500">
                <a:latin typeface="Roboto"/>
                <a:ea typeface="Roboto"/>
                <a:cs typeface="Roboto"/>
                <a:sym typeface="Roboto"/>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 name="Shape 49"/>
        <p:cNvGrpSpPr/>
        <p:nvPr/>
      </p:nvGrpSpPr>
      <p:grpSpPr>
        <a:xfrm>
          <a:off x="0" y="0"/>
          <a:ext cx="0" cy="0"/>
          <a:chOff x="0" y="0"/>
          <a:chExt cx="0" cy="0"/>
        </a:xfrm>
      </p:grpSpPr>
      <p:sp>
        <p:nvSpPr>
          <p:cNvPr id="50" name="Google Shape;50;p10"/>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51" name="Google Shape;51;p10"/>
          <p:cNvPicPr preferRelativeResize="0"/>
          <p:nvPr/>
        </p:nvPicPr>
        <p:blipFill>
          <a:blip r:embed="rId2">
            <a:alphaModFix/>
          </a:blip>
          <a:stretch>
            <a:fillRect/>
          </a:stretch>
        </p:blipFill>
        <p:spPr>
          <a:xfrm>
            <a:off x="6817775" y="9967475"/>
            <a:ext cx="583826" cy="583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8589" y="1761940"/>
            <a:ext cx="4209900" cy="2827200"/>
          </a:xfrm>
          <a:prstGeom prst="rect">
            <a:avLst/>
          </a:prstGeom>
          <a:noFill/>
          <a:ln>
            <a:noFill/>
          </a:ln>
        </p:spPr>
        <p:txBody>
          <a:bodyPr anchorCtr="0" anchor="b" bIns="125300" lIns="125300" spcFirstLastPara="1" rIns="125300" wrap="square" tIns="125300">
            <a:noAutofit/>
          </a:bodyPr>
          <a:lstStyle>
            <a:lvl1pPr lvl="0" rtl="0">
              <a:spcBef>
                <a:spcPts val="0"/>
              </a:spcBef>
              <a:spcAft>
                <a:spcPts val="0"/>
              </a:spcAft>
              <a:buClr>
                <a:schemeClr val="dk1"/>
              </a:buClr>
              <a:buSzPts val="4100"/>
              <a:buFont typeface="Roboto"/>
              <a:buNone/>
              <a:defRPr sz="4100">
                <a:solidFill>
                  <a:schemeClr val="dk1"/>
                </a:solidFill>
                <a:latin typeface="Roboto"/>
                <a:ea typeface="Roboto"/>
                <a:cs typeface="Roboto"/>
                <a:sym typeface="Roboto"/>
              </a:defRPr>
            </a:lvl1pPr>
            <a:lvl2pPr lvl="1"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2pPr>
            <a:lvl3pPr lvl="2"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3pPr>
            <a:lvl4pPr lvl="3"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4pPr>
            <a:lvl5pPr lvl="4"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5pPr>
            <a:lvl6pPr lvl="5"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6pPr>
            <a:lvl7pPr lvl="6"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7pPr>
            <a:lvl8pPr lvl="7"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8pPr>
            <a:lvl9pPr lvl="8"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9pPr>
          </a:lstStyle>
          <a:p/>
        </p:txBody>
      </p:sp>
      <p:sp>
        <p:nvSpPr>
          <p:cNvPr id="7" name="Google Shape;7;p1"/>
          <p:cNvSpPr txBox="1"/>
          <p:nvPr>
            <p:ph idx="1" type="body"/>
          </p:nvPr>
        </p:nvSpPr>
        <p:spPr>
          <a:xfrm>
            <a:off x="718589" y="4807970"/>
            <a:ext cx="6123000" cy="4166100"/>
          </a:xfrm>
          <a:prstGeom prst="rect">
            <a:avLst/>
          </a:prstGeom>
          <a:noFill/>
          <a:ln>
            <a:noFill/>
          </a:ln>
        </p:spPr>
        <p:txBody>
          <a:bodyPr anchorCtr="0" anchor="t" bIns="125300" lIns="125300" spcFirstLastPara="1" rIns="125300" wrap="square" tIns="125300">
            <a:noAutofit/>
          </a:bodyPr>
          <a:lstStyle>
            <a:lvl1pPr indent="-400050" lvl="0" marL="457200">
              <a:spcBef>
                <a:spcPts val="80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1pPr>
            <a:lvl2pPr indent="-400050" lvl="1" marL="9144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2pPr>
            <a:lvl3pPr indent="-400050" lvl="2" marL="13716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3pPr>
            <a:lvl4pPr indent="-400050" lvl="3" marL="18288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4pPr>
            <a:lvl5pPr indent="-400050" lvl="4" marL="22860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5pPr>
            <a:lvl6pPr indent="-400050" lvl="5" marL="27432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6pPr>
            <a:lvl7pPr indent="-400050" lvl="6" marL="32004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7pPr>
            <a:lvl8pPr indent="-400050" lvl="7" marL="36576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8pPr>
            <a:lvl9pPr indent="-400050" lvl="8" marL="41148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3.png"/><Relationship Id="rId11" Type="http://schemas.openxmlformats.org/officeDocument/2006/relationships/image" Target="../media/image22.png"/><Relationship Id="rId10" Type="http://schemas.openxmlformats.org/officeDocument/2006/relationships/image" Target="../media/image32.png"/><Relationship Id="rId9"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2"/>
          <p:cNvPicPr preferRelativeResize="0"/>
          <p:nvPr/>
        </p:nvPicPr>
        <p:blipFill>
          <a:blip r:embed="rId3">
            <a:alphaModFix/>
          </a:blip>
          <a:stretch>
            <a:fillRect/>
          </a:stretch>
        </p:blipFill>
        <p:spPr>
          <a:xfrm>
            <a:off x="1257898" y="352675"/>
            <a:ext cx="5044201" cy="1238550"/>
          </a:xfrm>
          <a:prstGeom prst="rect">
            <a:avLst/>
          </a:prstGeom>
          <a:noFill/>
          <a:ln>
            <a:noFill/>
          </a:ln>
        </p:spPr>
      </p:pic>
      <p:sp>
        <p:nvSpPr>
          <p:cNvPr id="60" name="Google Shape;60;p12"/>
          <p:cNvSpPr txBox="1"/>
          <p:nvPr/>
        </p:nvSpPr>
        <p:spPr>
          <a:xfrm>
            <a:off x="1611600" y="2952750"/>
            <a:ext cx="4701600" cy="666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600">
                <a:solidFill>
                  <a:srgbClr val="BF9000"/>
                </a:solidFill>
                <a:latin typeface="Roboto"/>
                <a:ea typeface="Roboto"/>
                <a:cs typeface="Roboto"/>
                <a:sym typeface="Roboto"/>
              </a:rPr>
              <a:t>Anglo-Saxons</a:t>
            </a:r>
            <a:endParaRPr sz="3600">
              <a:solidFill>
                <a:srgbClr val="BF9000"/>
              </a:solidFill>
              <a:latin typeface="Roboto"/>
              <a:ea typeface="Roboto"/>
              <a:cs typeface="Roboto"/>
              <a:sym typeface="Roboto"/>
            </a:endParaRPr>
          </a:p>
        </p:txBody>
      </p:sp>
      <p:sp>
        <p:nvSpPr>
          <p:cNvPr id="61" name="Google Shape;61;p12"/>
          <p:cNvSpPr txBox="1"/>
          <p:nvPr/>
        </p:nvSpPr>
        <p:spPr>
          <a:xfrm>
            <a:off x="324550" y="7148875"/>
            <a:ext cx="6667800" cy="13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Roboto"/>
                <a:ea typeface="Roboto"/>
                <a:cs typeface="Roboto"/>
                <a:sym typeface="Roboto"/>
              </a:rPr>
              <a:t>British history from before 1066</a:t>
            </a:r>
            <a:endParaRPr b="1">
              <a:latin typeface="Roboto"/>
              <a:ea typeface="Roboto"/>
              <a:cs typeface="Roboto"/>
              <a:sym typeface="Roboto"/>
            </a:endParaRPr>
          </a:p>
        </p:txBody>
      </p:sp>
      <p:sp>
        <p:nvSpPr>
          <p:cNvPr id="62" name="Google Shape;62;p12"/>
          <p:cNvSpPr txBox="1"/>
          <p:nvPr/>
        </p:nvSpPr>
        <p:spPr>
          <a:xfrm>
            <a:off x="547600" y="4335475"/>
            <a:ext cx="6444600" cy="1980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600"/>
              </a:spcBef>
              <a:spcAft>
                <a:spcPts val="0"/>
              </a:spcAft>
              <a:buNone/>
            </a:pPr>
            <a:r>
              <a:rPr i="1" lang="en" sz="1500">
                <a:solidFill>
                  <a:srgbClr val="BF9000"/>
                </a:solidFill>
                <a:latin typeface="Roboto"/>
                <a:ea typeface="Roboto"/>
                <a:cs typeface="Roboto"/>
                <a:sym typeface="Roboto"/>
              </a:rPr>
              <a:t>In the case of the king, the resources and tools with which to rule are that he have his land fully manned: he must have praying men, fighting men and working men. You know also that without these tools no king may make his ability known.</a:t>
            </a:r>
            <a:endParaRPr i="1" sz="1500">
              <a:solidFill>
                <a:srgbClr val="BF9000"/>
              </a:solidFill>
              <a:latin typeface="Roboto"/>
              <a:ea typeface="Roboto"/>
              <a:cs typeface="Roboto"/>
              <a:sym typeface="Roboto"/>
            </a:endParaRPr>
          </a:p>
          <a:p>
            <a:pPr indent="-323850" lvl="0" marL="457200" rtl="0" algn="just">
              <a:lnSpc>
                <a:spcPct val="115000"/>
              </a:lnSpc>
              <a:spcBef>
                <a:spcPts val="600"/>
              </a:spcBef>
              <a:spcAft>
                <a:spcPts val="0"/>
              </a:spcAft>
              <a:buClr>
                <a:srgbClr val="000000"/>
              </a:buClr>
              <a:buSzPts val="1500"/>
              <a:buFont typeface="Roboto"/>
              <a:buChar char="-"/>
            </a:pPr>
            <a:r>
              <a:rPr lang="en" sz="1500">
                <a:latin typeface="Roboto"/>
                <a:ea typeface="Roboto"/>
                <a:cs typeface="Roboto"/>
                <a:sym typeface="Roboto"/>
              </a:rPr>
              <a:t>King Alfred’s digressions in his translation of Boethius’s </a:t>
            </a:r>
            <a:r>
              <a:rPr i="1" lang="en" sz="1500">
                <a:latin typeface="Roboto"/>
                <a:ea typeface="Roboto"/>
                <a:cs typeface="Roboto"/>
                <a:sym typeface="Roboto"/>
              </a:rPr>
              <a:t>Consolation of Philosophy</a:t>
            </a:r>
            <a:endParaRPr sz="15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sp>
        <p:nvSpPr>
          <p:cNvPr id="654" name="Google Shape;654;p21"/>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655" name="Google Shape;655;p21"/>
          <p:cNvSpPr/>
          <p:nvPr/>
        </p:nvSpPr>
        <p:spPr>
          <a:xfrm>
            <a:off x="303900" y="2009464"/>
            <a:ext cx="6916500" cy="2169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p:nvPr/>
        </p:nvSpPr>
        <p:spPr>
          <a:xfrm>
            <a:off x="720581" y="1962840"/>
            <a:ext cx="2442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7" name="Google Shape;657;p21"/>
          <p:cNvPicPr preferRelativeResize="0"/>
          <p:nvPr/>
        </p:nvPicPr>
        <p:blipFill rotWithShape="1">
          <a:blip r:embed="rId3">
            <a:alphaModFix/>
          </a:blip>
          <a:srcRect b="0" l="22938" r="18632" t="0"/>
          <a:stretch/>
        </p:blipFill>
        <p:spPr>
          <a:xfrm>
            <a:off x="428375" y="319725"/>
            <a:ext cx="1188249" cy="1560190"/>
          </a:xfrm>
          <a:prstGeom prst="rect">
            <a:avLst/>
          </a:prstGeom>
          <a:noFill/>
          <a:ln>
            <a:noFill/>
          </a:ln>
        </p:spPr>
      </p:pic>
      <p:sp>
        <p:nvSpPr>
          <p:cNvPr id="658" name="Google Shape;658;p21"/>
          <p:cNvSpPr txBox="1"/>
          <p:nvPr/>
        </p:nvSpPr>
        <p:spPr>
          <a:xfrm>
            <a:off x="311884" y="2264362"/>
            <a:ext cx="1405800" cy="1983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The fifth son of Aethelwulf, </a:t>
            </a:r>
            <a:r>
              <a:rPr b="1" lang="en">
                <a:solidFill>
                  <a:srgbClr val="BF9000"/>
                </a:solidFill>
                <a:latin typeface="Roboto"/>
                <a:ea typeface="Roboto"/>
                <a:cs typeface="Roboto"/>
                <a:sym typeface="Roboto"/>
              </a:rPr>
              <a:t>Alfred the Great</a:t>
            </a:r>
            <a:r>
              <a:rPr lang="en">
                <a:latin typeface="Roboto Light"/>
                <a:ea typeface="Roboto Light"/>
                <a:cs typeface="Roboto Light"/>
                <a:sym typeface="Roboto Light"/>
              </a:rPr>
              <a:t> ruled between 871 and 899 and was known for assembling the legal code from his predecessors. </a:t>
            </a:r>
            <a:endParaRPr>
              <a:latin typeface="Roboto Light"/>
              <a:ea typeface="Roboto Light"/>
              <a:cs typeface="Roboto Light"/>
              <a:sym typeface="Roboto Light"/>
            </a:endParaRPr>
          </a:p>
        </p:txBody>
      </p:sp>
      <p:pic>
        <p:nvPicPr>
          <p:cNvPr id="659" name="Google Shape;659;p21"/>
          <p:cNvPicPr preferRelativeResize="0"/>
          <p:nvPr/>
        </p:nvPicPr>
        <p:blipFill rotWithShape="1">
          <a:blip r:embed="rId4">
            <a:alphaModFix/>
          </a:blip>
          <a:srcRect b="10071" l="7611" r="7159" t="0"/>
          <a:stretch/>
        </p:blipFill>
        <p:spPr>
          <a:xfrm>
            <a:off x="2183483" y="319737"/>
            <a:ext cx="1264638" cy="1560189"/>
          </a:xfrm>
          <a:prstGeom prst="rect">
            <a:avLst/>
          </a:prstGeom>
          <a:noFill/>
          <a:ln>
            <a:noFill/>
          </a:ln>
        </p:spPr>
      </p:pic>
      <p:sp>
        <p:nvSpPr>
          <p:cNvPr id="660" name="Google Shape;660;p21"/>
          <p:cNvSpPr/>
          <p:nvPr/>
        </p:nvSpPr>
        <p:spPr>
          <a:xfrm>
            <a:off x="2525502" y="1962840"/>
            <a:ext cx="2442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1"/>
          <p:cNvSpPr txBox="1"/>
          <p:nvPr/>
        </p:nvSpPr>
        <p:spPr>
          <a:xfrm>
            <a:off x="1681135" y="2264362"/>
            <a:ext cx="1897200" cy="1983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Edward the Elder</a:t>
            </a:r>
            <a:r>
              <a:rPr lang="en">
                <a:latin typeface="Roboto Light"/>
                <a:ea typeface="Roboto Light"/>
                <a:cs typeface="Roboto Light"/>
                <a:sym typeface="Roboto Light"/>
              </a:rPr>
              <a:t> succeeded his father Alfred, ruled for 25 years and defeated the Vikings in Northumbria. His military successes against the Danes, Scots, and Britons spread Anglo-Saxon influence in England. </a:t>
            </a:r>
            <a:endParaRPr>
              <a:latin typeface="Roboto Light"/>
              <a:ea typeface="Roboto Light"/>
              <a:cs typeface="Roboto Light"/>
              <a:sym typeface="Roboto Light"/>
            </a:endParaRPr>
          </a:p>
        </p:txBody>
      </p:sp>
      <p:pic>
        <p:nvPicPr>
          <p:cNvPr id="662" name="Google Shape;662;p21"/>
          <p:cNvPicPr preferRelativeResize="0"/>
          <p:nvPr/>
        </p:nvPicPr>
        <p:blipFill rotWithShape="1">
          <a:blip r:embed="rId5">
            <a:alphaModFix/>
          </a:blip>
          <a:srcRect b="0" l="0" r="0" t="8315"/>
          <a:stretch/>
        </p:blipFill>
        <p:spPr>
          <a:xfrm>
            <a:off x="3965728" y="319737"/>
            <a:ext cx="1264638" cy="1584007"/>
          </a:xfrm>
          <a:prstGeom prst="rect">
            <a:avLst/>
          </a:prstGeom>
          <a:noFill/>
          <a:ln>
            <a:noFill/>
          </a:ln>
        </p:spPr>
      </p:pic>
      <p:sp>
        <p:nvSpPr>
          <p:cNvPr id="663" name="Google Shape;663;p21"/>
          <p:cNvSpPr txBox="1"/>
          <p:nvPr/>
        </p:nvSpPr>
        <p:spPr>
          <a:xfrm>
            <a:off x="3655008" y="2264362"/>
            <a:ext cx="1405800" cy="1983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Athelstan</a:t>
            </a:r>
            <a:r>
              <a:rPr lang="en">
                <a:latin typeface="Roboto Light"/>
                <a:ea typeface="Roboto Light"/>
                <a:cs typeface="Roboto Light"/>
                <a:sym typeface="Roboto Light"/>
              </a:rPr>
              <a:t>, Edward’s heir, was known for extending the kingdom. During his reign all five Welsh kings submitted to him and paid tributes. </a:t>
            </a:r>
            <a:endParaRPr>
              <a:latin typeface="Roboto Light"/>
              <a:ea typeface="Roboto Light"/>
              <a:cs typeface="Roboto Light"/>
              <a:sym typeface="Roboto Light"/>
            </a:endParaRPr>
          </a:p>
        </p:txBody>
      </p:sp>
      <p:sp>
        <p:nvSpPr>
          <p:cNvPr id="664" name="Google Shape;664;p21"/>
          <p:cNvSpPr/>
          <p:nvPr/>
        </p:nvSpPr>
        <p:spPr>
          <a:xfrm>
            <a:off x="4268185" y="1962840"/>
            <a:ext cx="2442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1"/>
          <p:cNvSpPr/>
          <p:nvPr/>
        </p:nvSpPr>
        <p:spPr>
          <a:xfrm>
            <a:off x="5886391" y="1962840"/>
            <a:ext cx="2442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1"/>
          <p:cNvSpPr txBox="1"/>
          <p:nvPr/>
        </p:nvSpPr>
        <p:spPr>
          <a:xfrm>
            <a:off x="5086497" y="2264362"/>
            <a:ext cx="2133900" cy="1983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When Athelstan died without a successor, his half brother </a:t>
            </a:r>
            <a:r>
              <a:rPr b="1" lang="en">
                <a:solidFill>
                  <a:srgbClr val="BF9000"/>
                </a:solidFill>
                <a:latin typeface="Roboto"/>
                <a:ea typeface="Roboto"/>
                <a:cs typeface="Roboto"/>
                <a:sym typeface="Roboto"/>
              </a:rPr>
              <a:t>Edmund </a:t>
            </a:r>
            <a:r>
              <a:rPr lang="en">
                <a:latin typeface="Roboto Light"/>
                <a:ea typeface="Roboto Light"/>
                <a:cs typeface="Roboto Light"/>
                <a:sym typeface="Roboto Light"/>
              </a:rPr>
              <a:t>assumed the throne after successfully suppressing the rebellion by Mercian Danes. During his 7 years reign, he recaptured northern England once invaded by the </a:t>
            </a:r>
            <a:endParaRPr>
              <a:latin typeface="Roboto Light"/>
              <a:ea typeface="Roboto Light"/>
              <a:cs typeface="Roboto Light"/>
              <a:sym typeface="Roboto Light"/>
            </a:endParaRPr>
          </a:p>
          <a:p>
            <a:pPr indent="0" lvl="0" marL="0" rtl="0" algn="just">
              <a:spcBef>
                <a:spcPts val="0"/>
              </a:spcBef>
              <a:spcAft>
                <a:spcPts val="0"/>
              </a:spcAft>
              <a:buNone/>
            </a:pPr>
            <a:r>
              <a:rPr lang="en">
                <a:latin typeface="Roboto Light"/>
                <a:ea typeface="Roboto Light"/>
                <a:cs typeface="Roboto Light"/>
                <a:sym typeface="Roboto Light"/>
              </a:rPr>
              <a:t>Vikings.</a:t>
            </a:r>
            <a:endParaRPr>
              <a:latin typeface="Roboto Light"/>
              <a:ea typeface="Roboto Light"/>
              <a:cs typeface="Roboto Light"/>
              <a:sym typeface="Roboto Light"/>
            </a:endParaRPr>
          </a:p>
        </p:txBody>
      </p:sp>
      <p:pic>
        <p:nvPicPr>
          <p:cNvPr id="667" name="Google Shape;667;p21"/>
          <p:cNvPicPr preferRelativeResize="0"/>
          <p:nvPr/>
        </p:nvPicPr>
        <p:blipFill>
          <a:blip r:embed="rId6">
            <a:alphaModFix/>
          </a:blip>
          <a:stretch>
            <a:fillRect/>
          </a:stretch>
        </p:blipFill>
        <p:spPr>
          <a:xfrm>
            <a:off x="5695833" y="328590"/>
            <a:ext cx="1134042" cy="1584010"/>
          </a:xfrm>
          <a:prstGeom prst="rect">
            <a:avLst/>
          </a:prstGeom>
          <a:noFill/>
          <a:ln>
            <a:noFill/>
          </a:ln>
        </p:spPr>
      </p:pic>
      <p:sp>
        <p:nvSpPr>
          <p:cNvPr id="668" name="Google Shape;668;p21"/>
          <p:cNvSpPr/>
          <p:nvPr/>
        </p:nvSpPr>
        <p:spPr>
          <a:xfrm>
            <a:off x="292275" y="6475806"/>
            <a:ext cx="6908400" cy="1872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1"/>
          <p:cNvSpPr/>
          <p:nvPr/>
        </p:nvSpPr>
        <p:spPr>
          <a:xfrm>
            <a:off x="708464" y="6435592"/>
            <a:ext cx="243900" cy="2562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1"/>
          <p:cNvSpPr/>
          <p:nvPr/>
        </p:nvSpPr>
        <p:spPr>
          <a:xfrm>
            <a:off x="1889604" y="6435592"/>
            <a:ext cx="243900" cy="2562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1"/>
          <p:cNvSpPr/>
          <p:nvPr/>
        </p:nvSpPr>
        <p:spPr>
          <a:xfrm>
            <a:off x="4687041" y="6435592"/>
            <a:ext cx="243900" cy="2562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1"/>
          <p:cNvSpPr/>
          <p:nvPr/>
        </p:nvSpPr>
        <p:spPr>
          <a:xfrm>
            <a:off x="6054677" y="6435592"/>
            <a:ext cx="243900" cy="2562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3" name="Google Shape;673;p21"/>
          <p:cNvPicPr preferRelativeResize="0"/>
          <p:nvPr/>
        </p:nvPicPr>
        <p:blipFill>
          <a:blip r:embed="rId7">
            <a:alphaModFix/>
          </a:blip>
          <a:stretch>
            <a:fillRect/>
          </a:stretch>
        </p:blipFill>
        <p:spPr>
          <a:xfrm>
            <a:off x="333725" y="4975875"/>
            <a:ext cx="1108800" cy="1459724"/>
          </a:xfrm>
          <a:prstGeom prst="rect">
            <a:avLst/>
          </a:prstGeom>
          <a:noFill/>
          <a:ln>
            <a:noFill/>
          </a:ln>
        </p:spPr>
      </p:pic>
      <p:sp>
        <p:nvSpPr>
          <p:cNvPr id="674" name="Google Shape;674;p21"/>
          <p:cNvSpPr txBox="1"/>
          <p:nvPr/>
        </p:nvSpPr>
        <p:spPr>
          <a:xfrm>
            <a:off x="308224" y="6720826"/>
            <a:ext cx="1124700" cy="16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In 946, </a:t>
            </a:r>
            <a:r>
              <a:rPr b="1" lang="en">
                <a:solidFill>
                  <a:srgbClr val="BF9000"/>
                </a:solidFill>
                <a:latin typeface="Roboto"/>
                <a:ea typeface="Roboto"/>
                <a:cs typeface="Roboto"/>
                <a:sym typeface="Roboto"/>
              </a:rPr>
              <a:t>Eadred</a:t>
            </a:r>
            <a:r>
              <a:rPr lang="en">
                <a:latin typeface="Roboto Light"/>
                <a:ea typeface="Roboto Light"/>
                <a:cs typeface="Roboto Light"/>
                <a:sym typeface="Roboto Light"/>
              </a:rPr>
              <a:t> succeeded his brother as king and brought up Edmund’s sons Edwy and Edgar as his heirs. </a:t>
            </a:r>
            <a:endParaRPr>
              <a:latin typeface="Roboto Light"/>
              <a:ea typeface="Roboto Light"/>
              <a:cs typeface="Roboto Light"/>
              <a:sym typeface="Roboto Light"/>
            </a:endParaRPr>
          </a:p>
        </p:txBody>
      </p:sp>
      <p:pic>
        <p:nvPicPr>
          <p:cNvPr id="675" name="Google Shape;675;p21"/>
          <p:cNvPicPr preferRelativeResize="0"/>
          <p:nvPr/>
        </p:nvPicPr>
        <p:blipFill>
          <a:blip r:embed="rId8">
            <a:alphaModFix/>
          </a:blip>
          <a:stretch>
            <a:fillRect/>
          </a:stretch>
        </p:blipFill>
        <p:spPr>
          <a:xfrm>
            <a:off x="1546216" y="5013467"/>
            <a:ext cx="1190535" cy="1422133"/>
          </a:xfrm>
          <a:prstGeom prst="rect">
            <a:avLst/>
          </a:prstGeom>
          <a:noFill/>
          <a:ln>
            <a:noFill/>
          </a:ln>
        </p:spPr>
      </p:pic>
      <p:sp>
        <p:nvSpPr>
          <p:cNvPr id="676" name="Google Shape;676;p21"/>
          <p:cNvSpPr txBox="1"/>
          <p:nvPr/>
        </p:nvSpPr>
        <p:spPr>
          <a:xfrm>
            <a:off x="1427199" y="6720826"/>
            <a:ext cx="1124700" cy="16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Crowned by the archbishop of Canterbury, </a:t>
            </a:r>
            <a:r>
              <a:rPr b="1" lang="en">
                <a:solidFill>
                  <a:srgbClr val="BF9000"/>
                </a:solidFill>
                <a:latin typeface="Roboto"/>
                <a:ea typeface="Roboto"/>
                <a:cs typeface="Roboto"/>
                <a:sym typeface="Roboto"/>
              </a:rPr>
              <a:t>Edwy</a:t>
            </a:r>
            <a:r>
              <a:rPr lang="en">
                <a:latin typeface="Roboto Light"/>
                <a:ea typeface="Roboto Light"/>
                <a:cs typeface="Roboto Light"/>
                <a:sym typeface="Roboto Light"/>
              </a:rPr>
              <a:t>, Edmund I’s eldest son, faced the break away of Mercia and Northumbria.</a:t>
            </a:r>
            <a:endParaRPr>
              <a:latin typeface="Roboto Light"/>
              <a:ea typeface="Roboto Light"/>
              <a:cs typeface="Roboto Light"/>
              <a:sym typeface="Roboto Light"/>
            </a:endParaRPr>
          </a:p>
        </p:txBody>
      </p:sp>
      <p:sp>
        <p:nvSpPr>
          <p:cNvPr id="677" name="Google Shape;677;p21"/>
          <p:cNvSpPr/>
          <p:nvPr/>
        </p:nvSpPr>
        <p:spPr>
          <a:xfrm>
            <a:off x="3257240" y="6435592"/>
            <a:ext cx="243900" cy="2562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1"/>
          <p:cNvSpPr txBox="1"/>
          <p:nvPr/>
        </p:nvSpPr>
        <p:spPr>
          <a:xfrm>
            <a:off x="2484009" y="6720826"/>
            <a:ext cx="1631100" cy="16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Upon his brother’s death, </a:t>
            </a:r>
            <a:r>
              <a:rPr b="1" lang="en">
                <a:solidFill>
                  <a:srgbClr val="BF9000"/>
                </a:solidFill>
                <a:latin typeface="Roboto"/>
                <a:ea typeface="Roboto"/>
                <a:cs typeface="Roboto"/>
                <a:sym typeface="Roboto"/>
              </a:rPr>
              <a:t>Edgar,</a:t>
            </a:r>
            <a:r>
              <a:rPr lang="en">
                <a:latin typeface="Roboto Light"/>
                <a:ea typeface="Roboto Light"/>
                <a:cs typeface="Roboto Light"/>
                <a:sym typeface="Roboto Light"/>
              </a:rPr>
              <a:t> King in Mercia and the Danelaw, succeeded the throne. Also known as Edgar the Peaceful, he united the English kingdom with justice and order. </a:t>
            </a:r>
            <a:endParaRPr>
              <a:latin typeface="Roboto Light"/>
              <a:ea typeface="Roboto Light"/>
              <a:cs typeface="Roboto Light"/>
              <a:sym typeface="Roboto Light"/>
            </a:endParaRPr>
          </a:p>
        </p:txBody>
      </p:sp>
      <p:pic>
        <p:nvPicPr>
          <p:cNvPr id="679" name="Google Shape;679;p21"/>
          <p:cNvPicPr preferRelativeResize="0"/>
          <p:nvPr/>
        </p:nvPicPr>
        <p:blipFill rotWithShape="1">
          <a:blip r:embed="rId9">
            <a:alphaModFix/>
          </a:blip>
          <a:srcRect b="32591" l="0" r="26264" t="0"/>
          <a:stretch/>
        </p:blipFill>
        <p:spPr>
          <a:xfrm>
            <a:off x="2959001" y="4994663"/>
            <a:ext cx="1152197" cy="1422126"/>
          </a:xfrm>
          <a:prstGeom prst="rect">
            <a:avLst/>
          </a:prstGeom>
          <a:noFill/>
          <a:ln>
            <a:noFill/>
          </a:ln>
        </p:spPr>
      </p:pic>
      <p:pic>
        <p:nvPicPr>
          <p:cNvPr id="680" name="Google Shape;680;p21"/>
          <p:cNvPicPr preferRelativeResize="0"/>
          <p:nvPr/>
        </p:nvPicPr>
        <p:blipFill rotWithShape="1">
          <a:blip r:embed="rId10">
            <a:alphaModFix/>
          </a:blip>
          <a:srcRect b="0" l="5583" r="4221" t="0"/>
          <a:stretch/>
        </p:blipFill>
        <p:spPr>
          <a:xfrm>
            <a:off x="4381912" y="4997066"/>
            <a:ext cx="1409213" cy="1422125"/>
          </a:xfrm>
          <a:prstGeom prst="rect">
            <a:avLst/>
          </a:prstGeom>
          <a:noFill/>
          <a:ln>
            <a:noFill/>
          </a:ln>
        </p:spPr>
      </p:pic>
      <p:sp>
        <p:nvSpPr>
          <p:cNvPr id="681" name="Google Shape;681;p21"/>
          <p:cNvSpPr txBox="1"/>
          <p:nvPr/>
        </p:nvSpPr>
        <p:spPr>
          <a:xfrm>
            <a:off x="4038140" y="6720826"/>
            <a:ext cx="1160400" cy="16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Edward II the Martyr</a:t>
            </a:r>
            <a:r>
              <a:rPr lang="en">
                <a:latin typeface="Roboto Light"/>
                <a:ea typeface="Roboto Light"/>
                <a:cs typeface="Roboto Light"/>
                <a:sym typeface="Roboto Light"/>
              </a:rPr>
              <a:t> became King of England in 975 and was murdered in 978 by his half brother’s supporters. </a:t>
            </a:r>
            <a:endParaRPr>
              <a:latin typeface="Roboto Light"/>
              <a:ea typeface="Roboto Light"/>
              <a:cs typeface="Roboto Light"/>
              <a:sym typeface="Roboto Light"/>
            </a:endParaRPr>
          </a:p>
        </p:txBody>
      </p:sp>
      <p:pic>
        <p:nvPicPr>
          <p:cNvPr id="682" name="Google Shape;682;p21"/>
          <p:cNvPicPr preferRelativeResize="0"/>
          <p:nvPr/>
        </p:nvPicPr>
        <p:blipFill>
          <a:blip r:embed="rId11">
            <a:alphaModFix/>
          </a:blip>
          <a:stretch>
            <a:fillRect/>
          </a:stretch>
        </p:blipFill>
        <p:spPr>
          <a:xfrm>
            <a:off x="5923917" y="4997062"/>
            <a:ext cx="1190534" cy="1432231"/>
          </a:xfrm>
          <a:prstGeom prst="rect">
            <a:avLst/>
          </a:prstGeom>
          <a:noFill/>
          <a:ln>
            <a:noFill/>
          </a:ln>
        </p:spPr>
      </p:pic>
      <p:sp>
        <p:nvSpPr>
          <p:cNvPr id="683" name="Google Shape;683;p21"/>
          <p:cNvSpPr txBox="1"/>
          <p:nvPr/>
        </p:nvSpPr>
        <p:spPr>
          <a:xfrm>
            <a:off x="5198477" y="6720826"/>
            <a:ext cx="2119200" cy="16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Upon the murder of his half brother, </a:t>
            </a:r>
            <a:r>
              <a:rPr b="1" lang="en">
                <a:solidFill>
                  <a:srgbClr val="BF9000"/>
                </a:solidFill>
                <a:latin typeface="Roboto"/>
                <a:ea typeface="Roboto"/>
                <a:cs typeface="Roboto"/>
                <a:sym typeface="Roboto"/>
              </a:rPr>
              <a:t>Ethelred the Unready </a:t>
            </a:r>
            <a:r>
              <a:rPr lang="en">
                <a:latin typeface="Roboto Light"/>
                <a:ea typeface="Roboto Light"/>
                <a:cs typeface="Roboto Light"/>
                <a:sym typeface="Roboto Light"/>
              </a:rPr>
              <a:t>became king. Without military skills, he was deposed by the Viking Sweyn of Denmark and fled to Normandy in 1013. He returned in 1014 after </a:t>
            </a:r>
            <a:endParaRPr>
              <a:latin typeface="Roboto Light"/>
              <a:ea typeface="Roboto Light"/>
              <a:cs typeface="Roboto Light"/>
              <a:sym typeface="Roboto Light"/>
            </a:endParaRPr>
          </a:p>
          <a:p>
            <a:pPr indent="0" lvl="0" marL="0" rtl="0" algn="just">
              <a:spcBef>
                <a:spcPts val="0"/>
              </a:spcBef>
              <a:spcAft>
                <a:spcPts val="0"/>
              </a:spcAft>
              <a:buNone/>
            </a:pPr>
            <a:r>
              <a:rPr lang="en">
                <a:latin typeface="Roboto Light"/>
                <a:ea typeface="Roboto Light"/>
                <a:cs typeface="Roboto Light"/>
                <a:sym typeface="Roboto Light"/>
              </a:rPr>
              <a:t>the death of the Viking </a:t>
            </a:r>
            <a:endParaRPr>
              <a:latin typeface="Roboto Light"/>
              <a:ea typeface="Roboto Light"/>
              <a:cs typeface="Roboto Light"/>
              <a:sym typeface="Roboto Light"/>
            </a:endParaRPr>
          </a:p>
          <a:p>
            <a:pPr indent="0" lvl="0" marL="0" rtl="0" algn="just">
              <a:spcBef>
                <a:spcPts val="0"/>
              </a:spcBef>
              <a:spcAft>
                <a:spcPts val="0"/>
              </a:spcAft>
              <a:buNone/>
            </a:pPr>
            <a:r>
              <a:rPr lang="en">
                <a:latin typeface="Roboto Light"/>
                <a:ea typeface="Roboto Light"/>
                <a:cs typeface="Roboto Light"/>
                <a:sym typeface="Roboto Light"/>
              </a:rPr>
              <a:t>king. </a:t>
            </a:r>
            <a:endParaRPr>
              <a:latin typeface="Roboto Light"/>
              <a:ea typeface="Roboto Light"/>
              <a:cs typeface="Roboto Light"/>
              <a:sym typeface="Robo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22"/>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689" name="Google Shape;689;p22"/>
          <p:cNvSpPr/>
          <p:nvPr/>
        </p:nvSpPr>
        <p:spPr>
          <a:xfrm>
            <a:off x="324225" y="2070587"/>
            <a:ext cx="6896400" cy="2169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2"/>
          <p:cNvSpPr/>
          <p:nvPr/>
        </p:nvSpPr>
        <p:spPr>
          <a:xfrm>
            <a:off x="739682" y="2023951"/>
            <a:ext cx="2433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2"/>
          <p:cNvSpPr/>
          <p:nvPr/>
        </p:nvSpPr>
        <p:spPr>
          <a:xfrm>
            <a:off x="2601361" y="2023951"/>
            <a:ext cx="2433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2"/>
          <p:cNvSpPr/>
          <p:nvPr/>
        </p:nvSpPr>
        <p:spPr>
          <a:xfrm>
            <a:off x="5828272" y="2023951"/>
            <a:ext cx="2433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p:nvPr/>
        </p:nvSpPr>
        <p:spPr>
          <a:xfrm>
            <a:off x="4276873" y="2023951"/>
            <a:ext cx="243300" cy="2970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4" name="Google Shape;694;p22"/>
          <p:cNvPicPr preferRelativeResize="0"/>
          <p:nvPr/>
        </p:nvPicPr>
        <p:blipFill rotWithShape="1">
          <a:blip r:embed="rId3">
            <a:alphaModFix/>
          </a:blip>
          <a:srcRect b="4939" l="6090" r="5248" t="6227"/>
          <a:stretch/>
        </p:blipFill>
        <p:spPr>
          <a:xfrm>
            <a:off x="324225" y="315950"/>
            <a:ext cx="1440108" cy="1695023"/>
          </a:xfrm>
          <a:prstGeom prst="rect">
            <a:avLst/>
          </a:prstGeom>
          <a:noFill/>
          <a:ln>
            <a:noFill/>
          </a:ln>
        </p:spPr>
      </p:pic>
      <p:sp>
        <p:nvSpPr>
          <p:cNvPr id="695" name="Google Shape;695;p22"/>
          <p:cNvSpPr txBox="1"/>
          <p:nvPr/>
        </p:nvSpPr>
        <p:spPr>
          <a:xfrm>
            <a:off x="340146" y="2335280"/>
            <a:ext cx="1433400" cy="19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Edmund II the Ironside</a:t>
            </a:r>
            <a:r>
              <a:rPr lang="en">
                <a:latin typeface="Roboto Light"/>
                <a:ea typeface="Roboto Light"/>
                <a:cs typeface="Roboto Light"/>
                <a:sym typeface="Roboto Light"/>
              </a:rPr>
              <a:t>, son of Ethelred, ruled the Danelaw independent of his father. He became the King of England from April to November 1016. </a:t>
            </a:r>
            <a:endParaRPr>
              <a:latin typeface="Roboto Light"/>
              <a:ea typeface="Roboto Light"/>
              <a:cs typeface="Roboto Light"/>
              <a:sym typeface="Roboto Light"/>
            </a:endParaRPr>
          </a:p>
        </p:txBody>
      </p:sp>
      <p:pic>
        <p:nvPicPr>
          <p:cNvPr id="696" name="Google Shape;696;p22"/>
          <p:cNvPicPr preferRelativeResize="0"/>
          <p:nvPr/>
        </p:nvPicPr>
        <p:blipFill rotWithShape="1">
          <a:blip r:embed="rId4">
            <a:alphaModFix/>
          </a:blip>
          <a:srcRect b="14084" l="0" r="0" t="6876"/>
          <a:stretch/>
        </p:blipFill>
        <p:spPr>
          <a:xfrm>
            <a:off x="2216651" y="315962"/>
            <a:ext cx="1263356" cy="1695011"/>
          </a:xfrm>
          <a:prstGeom prst="rect">
            <a:avLst/>
          </a:prstGeom>
          <a:noFill/>
          <a:ln>
            <a:noFill/>
          </a:ln>
        </p:spPr>
      </p:pic>
      <p:sp>
        <p:nvSpPr>
          <p:cNvPr id="697" name="Google Shape;697;p22"/>
          <p:cNvSpPr txBox="1"/>
          <p:nvPr/>
        </p:nvSpPr>
        <p:spPr>
          <a:xfrm>
            <a:off x="1705378" y="2259468"/>
            <a:ext cx="2381100" cy="19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Canute the Great</a:t>
            </a:r>
            <a:r>
              <a:rPr lang="en">
                <a:latin typeface="Roboto Light"/>
                <a:ea typeface="Roboto Light"/>
                <a:cs typeface="Roboto Light"/>
                <a:sym typeface="Roboto Light"/>
              </a:rPr>
              <a:t>, son of Sweyn, ruled as King of England between 1016 and 1035 when his rivals (sons of previous kings) fled abroad. Aside from being King of England, he was also the King of Norway and Denmark, which made him the largest overlord in the north. </a:t>
            </a:r>
            <a:endParaRPr>
              <a:latin typeface="Roboto Light"/>
              <a:ea typeface="Roboto Light"/>
              <a:cs typeface="Roboto Light"/>
              <a:sym typeface="Roboto Light"/>
            </a:endParaRPr>
          </a:p>
        </p:txBody>
      </p:sp>
      <p:pic>
        <p:nvPicPr>
          <p:cNvPr id="698" name="Google Shape;698;p22"/>
          <p:cNvPicPr preferRelativeResize="0"/>
          <p:nvPr/>
        </p:nvPicPr>
        <p:blipFill rotWithShape="1">
          <a:blip r:embed="rId5">
            <a:alphaModFix/>
          </a:blip>
          <a:srcRect b="15571" l="0" r="0" t="9567"/>
          <a:stretch/>
        </p:blipFill>
        <p:spPr>
          <a:xfrm>
            <a:off x="4024862" y="315962"/>
            <a:ext cx="1180899" cy="1695011"/>
          </a:xfrm>
          <a:prstGeom prst="rect">
            <a:avLst/>
          </a:prstGeom>
          <a:noFill/>
          <a:ln>
            <a:noFill/>
          </a:ln>
        </p:spPr>
      </p:pic>
      <p:sp>
        <p:nvSpPr>
          <p:cNvPr id="699" name="Google Shape;699;p22"/>
          <p:cNvSpPr txBox="1"/>
          <p:nvPr/>
        </p:nvSpPr>
        <p:spPr>
          <a:xfrm>
            <a:off x="4311728" y="2259468"/>
            <a:ext cx="2381100" cy="19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Upon the death of Canute, his sons </a:t>
            </a:r>
            <a:r>
              <a:rPr b="1" lang="en">
                <a:solidFill>
                  <a:srgbClr val="BF9000"/>
                </a:solidFill>
                <a:latin typeface="Roboto"/>
                <a:ea typeface="Roboto"/>
                <a:cs typeface="Roboto"/>
                <a:sym typeface="Roboto"/>
              </a:rPr>
              <a:t>Harold Harefoot</a:t>
            </a:r>
            <a:r>
              <a:rPr lang="en">
                <a:latin typeface="Roboto Light"/>
                <a:ea typeface="Roboto Light"/>
                <a:cs typeface="Roboto Light"/>
                <a:sym typeface="Roboto Light"/>
              </a:rPr>
              <a:t> and </a:t>
            </a:r>
            <a:r>
              <a:rPr b="1" lang="en">
                <a:solidFill>
                  <a:srgbClr val="BF9000"/>
                </a:solidFill>
                <a:latin typeface="Roboto"/>
                <a:ea typeface="Roboto"/>
                <a:cs typeface="Roboto"/>
                <a:sym typeface="Roboto"/>
              </a:rPr>
              <a:t>Harthacanute</a:t>
            </a:r>
            <a:r>
              <a:rPr lang="en">
                <a:latin typeface="Roboto Light"/>
                <a:ea typeface="Roboto Light"/>
                <a:cs typeface="Roboto Light"/>
                <a:sym typeface="Roboto Light"/>
              </a:rPr>
              <a:t> shared the rule of the kingdom. Harold took over Mercia and Northumbria while his brother ruled Wessex and Denmark. When Harold died in 1040, Harthacanute succeeded him until 1042. </a:t>
            </a:r>
            <a:endParaRPr>
              <a:latin typeface="Roboto Light"/>
              <a:ea typeface="Roboto Light"/>
              <a:cs typeface="Roboto Light"/>
              <a:sym typeface="Roboto Light"/>
            </a:endParaRPr>
          </a:p>
        </p:txBody>
      </p:sp>
      <p:pic>
        <p:nvPicPr>
          <p:cNvPr id="700" name="Google Shape;700;p22"/>
          <p:cNvPicPr preferRelativeResize="0"/>
          <p:nvPr/>
        </p:nvPicPr>
        <p:blipFill>
          <a:blip r:embed="rId6">
            <a:alphaModFix/>
          </a:blip>
          <a:stretch>
            <a:fillRect/>
          </a:stretch>
        </p:blipFill>
        <p:spPr>
          <a:xfrm>
            <a:off x="5712923" y="315962"/>
            <a:ext cx="1238902" cy="1695010"/>
          </a:xfrm>
          <a:prstGeom prst="rect">
            <a:avLst/>
          </a:prstGeom>
          <a:noFill/>
          <a:ln>
            <a:noFill/>
          </a:ln>
        </p:spPr>
      </p:pic>
      <p:sp>
        <p:nvSpPr>
          <p:cNvPr id="701" name="Google Shape;701;p22"/>
          <p:cNvSpPr/>
          <p:nvPr/>
        </p:nvSpPr>
        <p:spPr>
          <a:xfrm>
            <a:off x="311523" y="9914625"/>
            <a:ext cx="6896400" cy="2181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p:nvPr/>
        </p:nvSpPr>
        <p:spPr>
          <a:xfrm>
            <a:off x="821663" y="9867750"/>
            <a:ext cx="298800" cy="2985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3" name="Google Shape;703;p22"/>
          <p:cNvPicPr preferRelativeResize="0"/>
          <p:nvPr/>
        </p:nvPicPr>
        <p:blipFill rotWithShape="1">
          <a:blip r:embed="rId7">
            <a:alphaModFix/>
          </a:blip>
          <a:srcRect b="0" l="4461" r="0" t="0"/>
          <a:stretch/>
        </p:blipFill>
        <p:spPr>
          <a:xfrm>
            <a:off x="362313" y="4872700"/>
            <a:ext cx="2675800" cy="2191526"/>
          </a:xfrm>
          <a:prstGeom prst="rect">
            <a:avLst/>
          </a:prstGeom>
          <a:noFill/>
          <a:ln cap="flat" cmpd="sng" w="19050">
            <a:solidFill>
              <a:srgbClr val="F1C232"/>
            </a:solidFill>
            <a:prstDash val="solid"/>
            <a:round/>
            <a:headEnd len="sm" w="sm" type="none"/>
            <a:tailEnd len="sm" w="sm" type="none"/>
          </a:ln>
        </p:spPr>
      </p:pic>
      <p:sp>
        <p:nvSpPr>
          <p:cNvPr id="704" name="Google Shape;704;p22"/>
          <p:cNvSpPr txBox="1"/>
          <p:nvPr/>
        </p:nvSpPr>
        <p:spPr>
          <a:xfrm>
            <a:off x="360413" y="6986350"/>
            <a:ext cx="2620500" cy="1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Roboto"/>
                <a:ea typeface="Roboto"/>
                <a:cs typeface="Roboto"/>
                <a:sym typeface="Roboto"/>
              </a:rPr>
              <a:t>Bayeux tapestry of Edward the Confessor, King of England</a:t>
            </a:r>
            <a:endParaRPr b="1" sz="1000">
              <a:latin typeface="Roboto"/>
              <a:ea typeface="Roboto"/>
              <a:cs typeface="Roboto"/>
              <a:sym typeface="Roboto"/>
            </a:endParaRPr>
          </a:p>
        </p:txBody>
      </p:sp>
      <p:sp>
        <p:nvSpPr>
          <p:cNvPr id="705" name="Google Shape;705;p22"/>
          <p:cNvSpPr txBox="1"/>
          <p:nvPr/>
        </p:nvSpPr>
        <p:spPr>
          <a:xfrm>
            <a:off x="347563" y="7421475"/>
            <a:ext cx="2709900" cy="1000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latin typeface="Roboto Light"/>
                <a:ea typeface="Roboto Light"/>
                <a:cs typeface="Roboto Light"/>
                <a:sym typeface="Roboto Light"/>
              </a:rPr>
              <a:t>Invited by his brother Hardicanute, Edward, son of Ethelred to his second wife Emma, became the King of England in 1042. </a:t>
            </a:r>
            <a:endParaRPr>
              <a:latin typeface="Roboto Light"/>
              <a:ea typeface="Roboto Light"/>
              <a:cs typeface="Roboto Light"/>
              <a:sym typeface="Roboto Light"/>
            </a:endParaRPr>
          </a:p>
        </p:txBody>
      </p:sp>
      <p:sp>
        <p:nvSpPr>
          <p:cNvPr id="706" name="Google Shape;706;p22"/>
          <p:cNvSpPr txBox="1"/>
          <p:nvPr/>
        </p:nvSpPr>
        <p:spPr>
          <a:xfrm>
            <a:off x="3136000" y="4880475"/>
            <a:ext cx="2069700" cy="3642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Edward the Confessor</a:t>
            </a:r>
            <a:r>
              <a:rPr lang="en">
                <a:latin typeface="Roboto Light"/>
                <a:ea typeface="Roboto Light"/>
                <a:cs typeface="Roboto Light"/>
                <a:sym typeface="Roboto Light"/>
              </a:rPr>
              <a:t> lacked necessary military skills as he was brought up in exile in Normandy. Amidst being undisputed king, he had few rivals in the persona of Godwin of Wessex, one of Canute’s powerful earls. In order to seal alliance, Edward married Godwin’s daughter Edith in 1045. However, Godwin defied Edward and assembled his own army. As a result, Godwin was sent in exile abroad. The appointment of Normans at court also began. </a:t>
            </a:r>
            <a:endParaRPr>
              <a:latin typeface="Roboto Light"/>
              <a:ea typeface="Roboto Light"/>
              <a:cs typeface="Roboto Light"/>
              <a:sym typeface="Roboto Light"/>
            </a:endParaRPr>
          </a:p>
        </p:txBody>
      </p:sp>
      <p:sp>
        <p:nvSpPr>
          <p:cNvPr id="707" name="Google Shape;707;p22"/>
          <p:cNvSpPr txBox="1"/>
          <p:nvPr/>
        </p:nvSpPr>
        <p:spPr>
          <a:xfrm>
            <a:off x="5247925" y="4880475"/>
            <a:ext cx="2069700" cy="3642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Threatened by the claim of William, Duke of Normandy, Edward made an alliance </a:t>
            </a:r>
            <a:r>
              <a:rPr lang="en">
                <a:latin typeface="Roboto Light"/>
                <a:ea typeface="Roboto Light"/>
                <a:cs typeface="Roboto Light"/>
                <a:sym typeface="Roboto Light"/>
              </a:rPr>
              <a:t>with </a:t>
            </a:r>
            <a:r>
              <a:rPr lang="en">
                <a:latin typeface="Roboto Light"/>
                <a:ea typeface="Roboto Light"/>
                <a:cs typeface="Roboto Light"/>
                <a:sym typeface="Roboto Light"/>
              </a:rPr>
              <a:t>Harold, Godwin’s son. Harold led the king’s army. While on his deathbed, Edward named Harold as his successor. During his reign, Edward became known as a simple king who did not live off the revenues of his own land. With deep religiosity, he ordered the building of the Westminster Abbey, where he was buried in 1066. </a:t>
            </a:r>
            <a:endParaRPr>
              <a:latin typeface="Roboto Light"/>
              <a:ea typeface="Roboto Light"/>
              <a:cs typeface="Roboto Light"/>
              <a:sym typeface="Robo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23"/>
          <p:cNvSpPr/>
          <p:nvPr/>
        </p:nvSpPr>
        <p:spPr>
          <a:xfrm>
            <a:off x="283575" y="4228600"/>
            <a:ext cx="6936900" cy="2181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3"/>
          <p:cNvSpPr/>
          <p:nvPr/>
        </p:nvSpPr>
        <p:spPr>
          <a:xfrm>
            <a:off x="1705875" y="4126150"/>
            <a:ext cx="298800" cy="2985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4" name="Google Shape;714;p23"/>
          <p:cNvPicPr preferRelativeResize="0"/>
          <p:nvPr/>
        </p:nvPicPr>
        <p:blipFill>
          <a:blip r:embed="rId3">
            <a:alphaModFix/>
          </a:blip>
          <a:stretch>
            <a:fillRect/>
          </a:stretch>
        </p:blipFill>
        <p:spPr>
          <a:xfrm>
            <a:off x="334375" y="714950"/>
            <a:ext cx="2803725" cy="2654000"/>
          </a:xfrm>
          <a:prstGeom prst="rect">
            <a:avLst/>
          </a:prstGeom>
          <a:noFill/>
          <a:ln cap="flat" cmpd="sng" w="19050">
            <a:solidFill>
              <a:srgbClr val="F1C232"/>
            </a:solidFill>
            <a:prstDash val="solid"/>
            <a:round/>
            <a:headEnd len="sm" w="sm" type="none"/>
            <a:tailEnd len="sm" w="sm" type="none"/>
          </a:ln>
        </p:spPr>
      </p:pic>
      <p:sp>
        <p:nvSpPr>
          <p:cNvPr id="715" name="Google Shape;715;p23"/>
          <p:cNvSpPr txBox="1"/>
          <p:nvPr/>
        </p:nvSpPr>
        <p:spPr>
          <a:xfrm>
            <a:off x="375375" y="3420000"/>
            <a:ext cx="2803800" cy="2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Roboto"/>
                <a:ea typeface="Roboto"/>
                <a:cs typeface="Roboto"/>
                <a:sym typeface="Roboto"/>
              </a:rPr>
              <a:t>Harold Godwinson from the Bayeux Tapestry</a:t>
            </a:r>
            <a:endParaRPr b="1" sz="1000">
              <a:latin typeface="Roboto"/>
              <a:ea typeface="Roboto"/>
              <a:cs typeface="Roboto"/>
              <a:sym typeface="Roboto"/>
            </a:endParaRPr>
          </a:p>
        </p:txBody>
      </p:sp>
      <p:sp>
        <p:nvSpPr>
          <p:cNvPr id="716" name="Google Shape;716;p23"/>
          <p:cNvSpPr txBox="1"/>
          <p:nvPr/>
        </p:nvSpPr>
        <p:spPr>
          <a:xfrm>
            <a:off x="3228175" y="333950"/>
            <a:ext cx="2219400" cy="3563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Edward’s brother-in- law, </a:t>
            </a:r>
            <a:r>
              <a:rPr b="1" lang="en">
                <a:solidFill>
                  <a:srgbClr val="BF9000"/>
                </a:solidFill>
                <a:latin typeface="Roboto"/>
                <a:ea typeface="Roboto"/>
                <a:cs typeface="Roboto"/>
                <a:sym typeface="Roboto"/>
              </a:rPr>
              <a:t>Harold Godwinson,</a:t>
            </a:r>
            <a:r>
              <a:rPr lang="en">
                <a:latin typeface="Roboto Light"/>
                <a:ea typeface="Roboto Light"/>
                <a:cs typeface="Roboto Light"/>
                <a:sym typeface="Roboto Light"/>
              </a:rPr>
              <a:t> was confirmed by the Witenagemot, or king’s council, as Earl of Wessex and King of England on January 6, 1066, the day after Edward’s death. King Harold’s throne was threatened by William Duke of Normandy and Harald, King of Norway. In September 1066, Harald Hardrada and Tostig (King Harold’s brother) invaded England, but were later defeated. </a:t>
            </a:r>
            <a:endParaRPr>
              <a:latin typeface="Roboto Light"/>
              <a:ea typeface="Roboto Light"/>
              <a:cs typeface="Roboto Light"/>
              <a:sym typeface="Roboto Light"/>
            </a:endParaRPr>
          </a:p>
        </p:txBody>
      </p:sp>
      <p:sp>
        <p:nvSpPr>
          <p:cNvPr id="717" name="Google Shape;717;p23"/>
          <p:cNvSpPr txBox="1"/>
          <p:nvPr/>
        </p:nvSpPr>
        <p:spPr>
          <a:xfrm>
            <a:off x="5447625" y="333950"/>
            <a:ext cx="1890600" cy="3563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Both Harald and Tostig were killed in the battle. Meanwhile, William, who claimed to be Edward’s successor, in 1064 sailed to Sussex. On October 14, 1066, Harold was defeated at the Battle of Hastings, which ended the Anglo-Saxon rule of England. The Duke of Normandy then became known as William the Conqueror. </a:t>
            </a:r>
            <a:endParaRPr>
              <a:latin typeface="Roboto Light"/>
              <a:ea typeface="Roboto Light"/>
              <a:cs typeface="Roboto Light"/>
              <a:sym typeface="Roboto Light"/>
            </a:endParaRPr>
          </a:p>
        </p:txBody>
      </p:sp>
      <p:sp>
        <p:nvSpPr>
          <p:cNvPr id="718" name="Google Shape;718;p23"/>
          <p:cNvSpPr/>
          <p:nvPr/>
        </p:nvSpPr>
        <p:spPr>
          <a:xfrm>
            <a:off x="338388" y="461337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719" name="Google Shape;719;p23"/>
          <p:cNvGrpSpPr/>
          <p:nvPr/>
        </p:nvGrpSpPr>
        <p:grpSpPr>
          <a:xfrm>
            <a:off x="448050" y="4612473"/>
            <a:ext cx="312646" cy="395400"/>
            <a:chOff x="584925" y="238125"/>
            <a:chExt cx="415200" cy="525100"/>
          </a:xfrm>
        </p:grpSpPr>
        <p:sp>
          <p:nvSpPr>
            <p:cNvPr id="720" name="Google Shape;720;p23"/>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3"/>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3"/>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3"/>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3"/>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6" name="Google Shape;726;p23"/>
          <p:cNvSpPr/>
          <p:nvPr/>
        </p:nvSpPr>
        <p:spPr>
          <a:xfrm>
            <a:off x="338425" y="5090600"/>
            <a:ext cx="6882000" cy="16173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After learning about the Anglo-Saxon kings, take note of the following questions: </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Who was the most notable Anglo-Saxon king?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What did you notice on the rule of succession?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How significant were the rules of Edward the Confessor and Harold Godwinson?</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727" name="Google Shape;727;p23"/>
          <p:cNvSpPr/>
          <p:nvPr/>
        </p:nvSpPr>
        <p:spPr>
          <a:xfrm>
            <a:off x="358050" y="683925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728" name="Google Shape;728;p23"/>
          <p:cNvGrpSpPr/>
          <p:nvPr/>
        </p:nvGrpSpPr>
        <p:grpSpPr>
          <a:xfrm>
            <a:off x="523811" y="6871439"/>
            <a:ext cx="329212" cy="329212"/>
            <a:chOff x="1922075" y="1629000"/>
            <a:chExt cx="437200" cy="437200"/>
          </a:xfrm>
        </p:grpSpPr>
        <p:sp>
          <p:nvSpPr>
            <p:cNvPr id="729" name="Google Shape;729;p23"/>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3"/>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1" name="Google Shape;731;p23"/>
          <p:cNvSpPr/>
          <p:nvPr/>
        </p:nvSpPr>
        <p:spPr>
          <a:xfrm>
            <a:off x="359775" y="7316475"/>
            <a:ext cx="2795700" cy="9261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Choose an Anglo-Saxon king that strikes you the most and write a short biographical narrative about him. </a:t>
            </a:r>
            <a:endParaRPr>
              <a:latin typeface="Roboto"/>
              <a:ea typeface="Roboto"/>
              <a:cs typeface="Roboto"/>
              <a:sym typeface="Roboto"/>
            </a:endParaRPr>
          </a:p>
        </p:txBody>
      </p:sp>
      <p:sp>
        <p:nvSpPr>
          <p:cNvPr id="732" name="Google Shape;732;p23"/>
          <p:cNvSpPr/>
          <p:nvPr/>
        </p:nvSpPr>
        <p:spPr>
          <a:xfrm>
            <a:off x="3228175" y="7000650"/>
            <a:ext cx="3979800" cy="2970900"/>
          </a:xfrm>
          <a:prstGeom prst="roundRect">
            <a:avLst>
              <a:gd fmla="val 16667" name="adj"/>
            </a:avLst>
          </a:prstGeom>
          <a:solidFill>
            <a:srgbClr val="666666"/>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3"/>
          <p:cNvSpPr/>
          <p:nvPr/>
        </p:nvSpPr>
        <p:spPr>
          <a:xfrm>
            <a:off x="3472650" y="7206000"/>
            <a:ext cx="1339800" cy="1388400"/>
          </a:xfrm>
          <a:prstGeom prst="roundRect">
            <a:avLst>
              <a:gd fmla="val 16667" name="adj"/>
            </a:avLst>
          </a:prstGeom>
          <a:solidFill>
            <a:srgbClr val="F1C23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4" name="Google Shape;734;p23"/>
          <p:cNvGrpSpPr/>
          <p:nvPr/>
        </p:nvGrpSpPr>
        <p:grpSpPr>
          <a:xfrm>
            <a:off x="3864101" y="7655284"/>
            <a:ext cx="545966" cy="489835"/>
            <a:chOff x="1244325" y="314425"/>
            <a:chExt cx="444525" cy="370050"/>
          </a:xfrm>
        </p:grpSpPr>
        <p:sp>
          <p:nvSpPr>
            <p:cNvPr id="735" name="Google Shape;735;p23"/>
            <p:cNvSpPr/>
            <p:nvPr/>
          </p:nvSpPr>
          <p:spPr>
            <a:xfrm>
              <a:off x="1388425" y="463425"/>
              <a:ext cx="143525" cy="143500"/>
            </a:xfrm>
            <a:custGeom>
              <a:rect b="b" l="l" r="r" t="t"/>
              <a:pathLst>
                <a:path extrusionOk="0" h="5740" w="5741">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3"/>
            <p:cNvSpPr/>
            <p:nvPr/>
          </p:nvSpPr>
          <p:spPr>
            <a:xfrm>
              <a:off x="1244325" y="314425"/>
              <a:ext cx="444525" cy="370050"/>
            </a:xfrm>
            <a:custGeom>
              <a:rect b="b" l="l" r="r" t="t"/>
              <a:pathLst>
                <a:path extrusionOk="0" h="14802" w="17781">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7" name="Google Shape;737;p23"/>
          <p:cNvSpPr/>
          <p:nvPr/>
        </p:nvSpPr>
        <p:spPr>
          <a:xfrm>
            <a:off x="4939425" y="7215775"/>
            <a:ext cx="2114700" cy="1388400"/>
          </a:xfrm>
          <a:prstGeom prst="roundRect">
            <a:avLst>
              <a:gd fmla="val 16667" name="adj"/>
            </a:avLst>
          </a:prstGeom>
          <a:solidFill>
            <a:srgbClr val="F3F3F3"/>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8" name="Google Shape;738;p23"/>
          <p:cNvCxnSpPr/>
          <p:nvPr/>
        </p:nvCxnSpPr>
        <p:spPr>
          <a:xfrm>
            <a:off x="5056750" y="7452775"/>
            <a:ext cx="1916700" cy="0"/>
          </a:xfrm>
          <a:prstGeom prst="straightConnector1">
            <a:avLst/>
          </a:prstGeom>
          <a:noFill/>
          <a:ln cap="flat" cmpd="sng" w="28575">
            <a:solidFill>
              <a:srgbClr val="666666"/>
            </a:solidFill>
            <a:prstDash val="solid"/>
            <a:round/>
            <a:headEnd len="med" w="med" type="none"/>
            <a:tailEnd len="med" w="med" type="none"/>
          </a:ln>
        </p:spPr>
      </p:cxnSp>
      <p:cxnSp>
        <p:nvCxnSpPr>
          <p:cNvPr id="739" name="Google Shape;739;p23"/>
          <p:cNvCxnSpPr/>
          <p:nvPr/>
        </p:nvCxnSpPr>
        <p:spPr>
          <a:xfrm>
            <a:off x="5056750" y="7605175"/>
            <a:ext cx="1916700" cy="0"/>
          </a:xfrm>
          <a:prstGeom prst="straightConnector1">
            <a:avLst/>
          </a:prstGeom>
          <a:noFill/>
          <a:ln cap="flat" cmpd="sng" w="28575">
            <a:solidFill>
              <a:srgbClr val="666666"/>
            </a:solidFill>
            <a:prstDash val="solid"/>
            <a:round/>
            <a:headEnd len="med" w="med" type="none"/>
            <a:tailEnd len="med" w="med" type="none"/>
          </a:ln>
        </p:spPr>
      </p:cxnSp>
      <p:cxnSp>
        <p:nvCxnSpPr>
          <p:cNvPr id="740" name="Google Shape;740;p23"/>
          <p:cNvCxnSpPr/>
          <p:nvPr/>
        </p:nvCxnSpPr>
        <p:spPr>
          <a:xfrm>
            <a:off x="5056750" y="7757575"/>
            <a:ext cx="1916700" cy="0"/>
          </a:xfrm>
          <a:prstGeom prst="straightConnector1">
            <a:avLst/>
          </a:prstGeom>
          <a:noFill/>
          <a:ln cap="flat" cmpd="sng" w="28575">
            <a:solidFill>
              <a:srgbClr val="666666"/>
            </a:solidFill>
            <a:prstDash val="solid"/>
            <a:round/>
            <a:headEnd len="med" w="med" type="none"/>
            <a:tailEnd len="med" w="med" type="none"/>
          </a:ln>
        </p:spPr>
      </p:cxnSp>
      <p:cxnSp>
        <p:nvCxnSpPr>
          <p:cNvPr id="741" name="Google Shape;741;p23"/>
          <p:cNvCxnSpPr/>
          <p:nvPr/>
        </p:nvCxnSpPr>
        <p:spPr>
          <a:xfrm>
            <a:off x="5056750" y="8062375"/>
            <a:ext cx="1916700" cy="0"/>
          </a:xfrm>
          <a:prstGeom prst="straightConnector1">
            <a:avLst/>
          </a:prstGeom>
          <a:noFill/>
          <a:ln cap="flat" cmpd="sng" w="28575">
            <a:solidFill>
              <a:srgbClr val="666666"/>
            </a:solidFill>
            <a:prstDash val="solid"/>
            <a:round/>
            <a:headEnd len="med" w="med" type="none"/>
            <a:tailEnd len="med" w="med" type="none"/>
          </a:ln>
        </p:spPr>
      </p:cxnSp>
      <p:cxnSp>
        <p:nvCxnSpPr>
          <p:cNvPr id="742" name="Google Shape;742;p23"/>
          <p:cNvCxnSpPr/>
          <p:nvPr/>
        </p:nvCxnSpPr>
        <p:spPr>
          <a:xfrm>
            <a:off x="5056750" y="8214775"/>
            <a:ext cx="1916700" cy="0"/>
          </a:xfrm>
          <a:prstGeom prst="straightConnector1">
            <a:avLst/>
          </a:prstGeom>
          <a:noFill/>
          <a:ln cap="flat" cmpd="sng" w="28575">
            <a:solidFill>
              <a:srgbClr val="666666"/>
            </a:solidFill>
            <a:prstDash val="solid"/>
            <a:round/>
            <a:headEnd len="med" w="med" type="none"/>
            <a:tailEnd len="med" w="med" type="none"/>
          </a:ln>
        </p:spPr>
      </p:cxnSp>
      <p:cxnSp>
        <p:nvCxnSpPr>
          <p:cNvPr id="743" name="Google Shape;743;p23"/>
          <p:cNvCxnSpPr/>
          <p:nvPr/>
        </p:nvCxnSpPr>
        <p:spPr>
          <a:xfrm>
            <a:off x="5056750" y="7909975"/>
            <a:ext cx="1916700" cy="0"/>
          </a:xfrm>
          <a:prstGeom prst="straightConnector1">
            <a:avLst/>
          </a:prstGeom>
          <a:noFill/>
          <a:ln cap="flat" cmpd="sng" w="28575">
            <a:solidFill>
              <a:srgbClr val="666666"/>
            </a:solidFill>
            <a:prstDash val="solid"/>
            <a:round/>
            <a:headEnd len="med" w="med" type="none"/>
            <a:tailEnd len="med" w="med" type="none"/>
          </a:ln>
        </p:spPr>
      </p:cxnSp>
      <p:cxnSp>
        <p:nvCxnSpPr>
          <p:cNvPr id="744" name="Google Shape;744;p23"/>
          <p:cNvCxnSpPr/>
          <p:nvPr/>
        </p:nvCxnSpPr>
        <p:spPr>
          <a:xfrm>
            <a:off x="5056750" y="8367175"/>
            <a:ext cx="1916700" cy="0"/>
          </a:xfrm>
          <a:prstGeom prst="straightConnector1">
            <a:avLst/>
          </a:prstGeom>
          <a:noFill/>
          <a:ln cap="flat" cmpd="sng" w="28575">
            <a:solidFill>
              <a:srgbClr val="666666"/>
            </a:solidFill>
            <a:prstDash val="solid"/>
            <a:round/>
            <a:headEnd len="med" w="med" type="none"/>
            <a:tailEnd len="med" w="med" type="none"/>
          </a:ln>
        </p:spPr>
      </p:cxnSp>
      <p:cxnSp>
        <p:nvCxnSpPr>
          <p:cNvPr id="745" name="Google Shape;745;p23"/>
          <p:cNvCxnSpPr/>
          <p:nvPr/>
        </p:nvCxnSpPr>
        <p:spPr>
          <a:xfrm>
            <a:off x="5056750" y="8519575"/>
            <a:ext cx="1916700" cy="0"/>
          </a:xfrm>
          <a:prstGeom prst="straightConnector1">
            <a:avLst/>
          </a:prstGeom>
          <a:noFill/>
          <a:ln cap="flat" cmpd="sng" w="28575">
            <a:solidFill>
              <a:srgbClr val="666666"/>
            </a:solidFill>
            <a:prstDash val="solid"/>
            <a:round/>
            <a:headEnd len="med" w="med" type="none"/>
            <a:tailEnd len="med" w="med" type="none"/>
          </a:ln>
        </p:spPr>
      </p:cxnSp>
      <p:sp>
        <p:nvSpPr>
          <p:cNvPr id="746" name="Google Shape;746;p23"/>
          <p:cNvSpPr/>
          <p:nvPr/>
        </p:nvSpPr>
        <p:spPr>
          <a:xfrm>
            <a:off x="3472650" y="8711875"/>
            <a:ext cx="3627900" cy="1149600"/>
          </a:xfrm>
          <a:prstGeom prst="roundRect">
            <a:avLst>
              <a:gd fmla="val 16667" name="adj"/>
            </a:avLst>
          </a:prstGeom>
          <a:solidFill>
            <a:srgbClr val="F3F3F3"/>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7" name="Google Shape;747;p23"/>
          <p:cNvCxnSpPr/>
          <p:nvPr/>
        </p:nvCxnSpPr>
        <p:spPr>
          <a:xfrm>
            <a:off x="3608950" y="8824375"/>
            <a:ext cx="3364500" cy="0"/>
          </a:xfrm>
          <a:prstGeom prst="straightConnector1">
            <a:avLst/>
          </a:prstGeom>
          <a:noFill/>
          <a:ln cap="flat" cmpd="sng" w="28575">
            <a:solidFill>
              <a:srgbClr val="666666"/>
            </a:solidFill>
            <a:prstDash val="solid"/>
            <a:round/>
            <a:headEnd len="med" w="med" type="none"/>
            <a:tailEnd len="med" w="med" type="none"/>
          </a:ln>
        </p:spPr>
      </p:cxnSp>
      <p:cxnSp>
        <p:nvCxnSpPr>
          <p:cNvPr id="748" name="Google Shape;748;p23"/>
          <p:cNvCxnSpPr/>
          <p:nvPr/>
        </p:nvCxnSpPr>
        <p:spPr>
          <a:xfrm>
            <a:off x="3608950" y="8976775"/>
            <a:ext cx="3364500" cy="0"/>
          </a:xfrm>
          <a:prstGeom prst="straightConnector1">
            <a:avLst/>
          </a:prstGeom>
          <a:noFill/>
          <a:ln cap="flat" cmpd="sng" w="28575">
            <a:solidFill>
              <a:srgbClr val="666666"/>
            </a:solidFill>
            <a:prstDash val="solid"/>
            <a:round/>
            <a:headEnd len="med" w="med" type="none"/>
            <a:tailEnd len="med" w="med" type="none"/>
          </a:ln>
        </p:spPr>
      </p:cxnSp>
      <p:cxnSp>
        <p:nvCxnSpPr>
          <p:cNvPr id="749" name="Google Shape;749;p23"/>
          <p:cNvCxnSpPr/>
          <p:nvPr/>
        </p:nvCxnSpPr>
        <p:spPr>
          <a:xfrm>
            <a:off x="3608950" y="9129175"/>
            <a:ext cx="3364500" cy="0"/>
          </a:xfrm>
          <a:prstGeom prst="straightConnector1">
            <a:avLst/>
          </a:prstGeom>
          <a:noFill/>
          <a:ln cap="flat" cmpd="sng" w="28575">
            <a:solidFill>
              <a:srgbClr val="666666"/>
            </a:solidFill>
            <a:prstDash val="solid"/>
            <a:round/>
            <a:headEnd len="med" w="med" type="none"/>
            <a:tailEnd len="med" w="med" type="none"/>
          </a:ln>
        </p:spPr>
      </p:cxnSp>
      <p:cxnSp>
        <p:nvCxnSpPr>
          <p:cNvPr id="750" name="Google Shape;750;p23"/>
          <p:cNvCxnSpPr/>
          <p:nvPr/>
        </p:nvCxnSpPr>
        <p:spPr>
          <a:xfrm>
            <a:off x="3608950" y="9281575"/>
            <a:ext cx="3364500" cy="0"/>
          </a:xfrm>
          <a:prstGeom prst="straightConnector1">
            <a:avLst/>
          </a:prstGeom>
          <a:noFill/>
          <a:ln cap="flat" cmpd="sng" w="28575">
            <a:solidFill>
              <a:srgbClr val="666666"/>
            </a:solidFill>
            <a:prstDash val="solid"/>
            <a:round/>
            <a:headEnd len="med" w="med" type="none"/>
            <a:tailEnd len="med" w="med" type="none"/>
          </a:ln>
        </p:spPr>
      </p:cxnSp>
      <p:cxnSp>
        <p:nvCxnSpPr>
          <p:cNvPr id="751" name="Google Shape;751;p23"/>
          <p:cNvCxnSpPr/>
          <p:nvPr/>
        </p:nvCxnSpPr>
        <p:spPr>
          <a:xfrm>
            <a:off x="3608950" y="9433975"/>
            <a:ext cx="3364500" cy="0"/>
          </a:xfrm>
          <a:prstGeom prst="straightConnector1">
            <a:avLst/>
          </a:prstGeom>
          <a:noFill/>
          <a:ln cap="flat" cmpd="sng" w="28575">
            <a:solidFill>
              <a:srgbClr val="666666"/>
            </a:solidFill>
            <a:prstDash val="solid"/>
            <a:round/>
            <a:headEnd len="med" w="med" type="none"/>
            <a:tailEnd len="med" w="med" type="none"/>
          </a:ln>
        </p:spPr>
      </p:cxnSp>
      <p:cxnSp>
        <p:nvCxnSpPr>
          <p:cNvPr id="752" name="Google Shape;752;p23"/>
          <p:cNvCxnSpPr/>
          <p:nvPr/>
        </p:nvCxnSpPr>
        <p:spPr>
          <a:xfrm>
            <a:off x="3608950" y="9586375"/>
            <a:ext cx="3364500" cy="0"/>
          </a:xfrm>
          <a:prstGeom prst="straightConnector1">
            <a:avLst/>
          </a:prstGeom>
          <a:noFill/>
          <a:ln cap="flat" cmpd="sng" w="28575">
            <a:solidFill>
              <a:srgbClr val="666666"/>
            </a:solidFill>
            <a:prstDash val="solid"/>
            <a:round/>
            <a:headEnd len="med" w="med" type="none"/>
            <a:tailEnd len="med" w="med" type="none"/>
          </a:ln>
        </p:spPr>
      </p:cxnSp>
      <p:cxnSp>
        <p:nvCxnSpPr>
          <p:cNvPr id="753" name="Google Shape;753;p23"/>
          <p:cNvCxnSpPr/>
          <p:nvPr/>
        </p:nvCxnSpPr>
        <p:spPr>
          <a:xfrm>
            <a:off x="3608950" y="9738775"/>
            <a:ext cx="3364500" cy="0"/>
          </a:xfrm>
          <a:prstGeom prst="straightConnector1">
            <a:avLst/>
          </a:prstGeom>
          <a:noFill/>
          <a:ln cap="flat" cmpd="sng" w="28575">
            <a:solidFill>
              <a:srgbClr val="666666"/>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24"/>
          <p:cNvSpPr txBox="1"/>
          <p:nvPr/>
        </p:nvSpPr>
        <p:spPr>
          <a:xfrm>
            <a:off x="6302200" y="45777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759" name="Google Shape;759;p24"/>
          <p:cNvSpPr/>
          <p:nvPr/>
        </p:nvSpPr>
        <p:spPr>
          <a:xfrm>
            <a:off x="258175" y="253300"/>
            <a:ext cx="38508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ROMAN EMPIRE </a:t>
            </a:r>
            <a:r>
              <a:rPr b="1" lang="en" sz="2000">
                <a:solidFill>
                  <a:srgbClr val="F1C232"/>
                </a:solidFill>
                <a:latin typeface="Roboto"/>
                <a:ea typeface="Roboto"/>
                <a:cs typeface="Roboto"/>
                <a:sym typeface="Roboto"/>
              </a:rPr>
              <a:t>TIMELINE</a:t>
            </a:r>
            <a:endParaRPr b="1" sz="2000">
              <a:solidFill>
                <a:srgbClr val="F1C232"/>
              </a:solidFill>
              <a:latin typeface="Roboto"/>
              <a:ea typeface="Roboto"/>
              <a:cs typeface="Roboto"/>
              <a:sym typeface="Roboto"/>
            </a:endParaRPr>
          </a:p>
        </p:txBody>
      </p:sp>
      <p:grpSp>
        <p:nvGrpSpPr>
          <p:cNvPr id="760" name="Google Shape;760;p24"/>
          <p:cNvGrpSpPr/>
          <p:nvPr/>
        </p:nvGrpSpPr>
        <p:grpSpPr>
          <a:xfrm>
            <a:off x="402408" y="300898"/>
            <a:ext cx="298866" cy="298414"/>
            <a:chOff x="6660750" y="298550"/>
            <a:chExt cx="396900" cy="396300"/>
          </a:xfrm>
        </p:grpSpPr>
        <p:sp>
          <p:nvSpPr>
            <p:cNvPr id="761" name="Google Shape;761;p24"/>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4"/>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3" name="Google Shape;763;p24"/>
          <p:cNvSpPr/>
          <p:nvPr/>
        </p:nvSpPr>
        <p:spPr>
          <a:xfrm>
            <a:off x="258175" y="253300"/>
            <a:ext cx="495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END OF </a:t>
            </a:r>
            <a:r>
              <a:rPr b="1" lang="en" sz="2000">
                <a:solidFill>
                  <a:srgbClr val="F1C232"/>
                </a:solidFill>
                <a:latin typeface="Roboto"/>
                <a:ea typeface="Roboto"/>
                <a:cs typeface="Roboto"/>
                <a:sym typeface="Roboto"/>
              </a:rPr>
              <a:t>ANGLO-SAXON KINGDOM</a:t>
            </a:r>
            <a:endParaRPr b="1" sz="2000">
              <a:solidFill>
                <a:srgbClr val="F1C232"/>
              </a:solidFill>
              <a:latin typeface="Roboto"/>
              <a:ea typeface="Roboto"/>
              <a:cs typeface="Roboto"/>
              <a:sym typeface="Roboto"/>
            </a:endParaRPr>
          </a:p>
        </p:txBody>
      </p:sp>
      <p:grpSp>
        <p:nvGrpSpPr>
          <p:cNvPr id="764" name="Google Shape;764;p24"/>
          <p:cNvGrpSpPr/>
          <p:nvPr/>
        </p:nvGrpSpPr>
        <p:grpSpPr>
          <a:xfrm>
            <a:off x="390455" y="315831"/>
            <a:ext cx="322773" cy="268520"/>
            <a:chOff x="1926350" y="995225"/>
            <a:chExt cx="428650" cy="356600"/>
          </a:xfrm>
        </p:grpSpPr>
        <p:sp>
          <p:nvSpPr>
            <p:cNvPr id="765" name="Google Shape;765;p24"/>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4"/>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4"/>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4"/>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9" name="Google Shape;769;p24"/>
          <p:cNvSpPr txBox="1"/>
          <p:nvPr/>
        </p:nvSpPr>
        <p:spPr>
          <a:xfrm>
            <a:off x="266050" y="784300"/>
            <a:ext cx="7051800" cy="7779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By the beginning of the 11th century, the kingdoms of England were challenged by conquests; first by Canute in 1016; and second by William of Normandy in 1066, which also ended the Anglo-Saxon rule of England. </a:t>
            </a:r>
            <a:endParaRPr>
              <a:latin typeface="Roboto Light"/>
              <a:ea typeface="Roboto Light"/>
              <a:cs typeface="Roboto Light"/>
              <a:sym typeface="Roboto Light"/>
            </a:endParaRPr>
          </a:p>
        </p:txBody>
      </p:sp>
      <p:pic>
        <p:nvPicPr>
          <p:cNvPr id="770" name="Google Shape;770;p24"/>
          <p:cNvPicPr preferRelativeResize="0"/>
          <p:nvPr/>
        </p:nvPicPr>
        <p:blipFill>
          <a:blip r:embed="rId3">
            <a:alphaModFix/>
          </a:blip>
          <a:stretch>
            <a:fillRect/>
          </a:stretch>
        </p:blipFill>
        <p:spPr>
          <a:xfrm>
            <a:off x="266050" y="1696300"/>
            <a:ext cx="2986275" cy="2165050"/>
          </a:xfrm>
          <a:prstGeom prst="rect">
            <a:avLst/>
          </a:prstGeom>
          <a:noFill/>
          <a:ln cap="flat" cmpd="sng" w="19050">
            <a:solidFill>
              <a:srgbClr val="F1C232"/>
            </a:solidFill>
            <a:prstDash val="solid"/>
            <a:round/>
            <a:headEnd len="sm" w="sm" type="none"/>
            <a:tailEnd len="sm" w="sm" type="none"/>
          </a:ln>
        </p:spPr>
      </p:pic>
      <p:sp>
        <p:nvSpPr>
          <p:cNvPr id="771" name="Google Shape;771;p24"/>
          <p:cNvSpPr txBox="1"/>
          <p:nvPr/>
        </p:nvSpPr>
        <p:spPr>
          <a:xfrm>
            <a:off x="162550" y="3859175"/>
            <a:ext cx="33246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Roboto"/>
                <a:ea typeface="Roboto"/>
                <a:cs typeface="Roboto"/>
                <a:sym typeface="Roboto"/>
              </a:rPr>
              <a:t>Bayeux tapestry depicting the Battle of Hastings, 1066</a:t>
            </a:r>
            <a:endParaRPr b="1" sz="1000">
              <a:latin typeface="Roboto"/>
              <a:ea typeface="Roboto"/>
              <a:cs typeface="Roboto"/>
              <a:sym typeface="Roboto"/>
            </a:endParaRPr>
          </a:p>
        </p:txBody>
      </p:sp>
      <p:sp>
        <p:nvSpPr>
          <p:cNvPr id="772" name="Google Shape;772;p24"/>
          <p:cNvSpPr txBox="1"/>
          <p:nvPr/>
        </p:nvSpPr>
        <p:spPr>
          <a:xfrm>
            <a:off x="3330575" y="1848600"/>
            <a:ext cx="3850800" cy="2348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Following the Norman conquest of England, Anglo-Saxon nobility were either exiled or lowered down to peasantry. By 1087, it was estimated that only 8 percent of the total English land remained to be under Anglo-Saxon control. Lords were replaced by Normans and Anglo-Saxon soldiers were sent as mercenaries, mostly in the Byzantine Empire. </a:t>
            </a:r>
            <a:endParaRPr>
              <a:latin typeface="Roboto Light"/>
              <a:ea typeface="Roboto Light"/>
              <a:cs typeface="Roboto Light"/>
              <a:sym typeface="Roboto Light"/>
            </a:endParaRPr>
          </a:p>
        </p:txBody>
      </p:sp>
      <p:sp>
        <p:nvSpPr>
          <p:cNvPr id="773" name="Google Shape;773;p24"/>
          <p:cNvSpPr txBox="1"/>
          <p:nvPr/>
        </p:nvSpPr>
        <p:spPr>
          <a:xfrm>
            <a:off x="258175" y="4125450"/>
            <a:ext cx="7051800" cy="1251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Anglo-Saxon commoners learned Norman French to understand the new ruler, whilst many still spoke Old English. By 1200, scholars called Anglo-Saxon English the Middle English. Moreover, nearly all Anglo-Saxon abbeys and cathedrals were replaced with Norman-inspired architecture. It took about a decade for William the Conqueror to consolidate his kingdom. </a:t>
            </a:r>
            <a:endParaRPr>
              <a:latin typeface="Roboto Light"/>
              <a:ea typeface="Roboto Light"/>
              <a:cs typeface="Roboto Light"/>
              <a:sym typeface="Roboto Light"/>
            </a:endParaRPr>
          </a:p>
        </p:txBody>
      </p:sp>
      <p:sp>
        <p:nvSpPr>
          <p:cNvPr id="774" name="Google Shape;774;p24"/>
          <p:cNvSpPr/>
          <p:nvPr/>
        </p:nvSpPr>
        <p:spPr>
          <a:xfrm>
            <a:off x="258175" y="537735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775" name="Google Shape;775;p24"/>
          <p:cNvGrpSpPr/>
          <p:nvPr/>
        </p:nvGrpSpPr>
        <p:grpSpPr>
          <a:xfrm>
            <a:off x="367837" y="5376448"/>
            <a:ext cx="312646" cy="395400"/>
            <a:chOff x="584925" y="238125"/>
            <a:chExt cx="415200" cy="525100"/>
          </a:xfrm>
        </p:grpSpPr>
        <p:sp>
          <p:nvSpPr>
            <p:cNvPr id="776" name="Google Shape;776;p24"/>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4"/>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4"/>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4"/>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4"/>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4"/>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 name="Google Shape;782;p24"/>
          <p:cNvSpPr/>
          <p:nvPr/>
        </p:nvSpPr>
        <p:spPr>
          <a:xfrm>
            <a:off x="258175" y="5854575"/>
            <a:ext cx="6923100" cy="15240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After learning how the Anglo-Saxon period ended, take note of the following questions: </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Who was William the Conqueror?</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How did Harold Godwinson become King of England?</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What were the changes brought by the Norman conquest of England?</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783" name="Google Shape;783;p24"/>
          <p:cNvSpPr/>
          <p:nvPr/>
        </p:nvSpPr>
        <p:spPr>
          <a:xfrm>
            <a:off x="268150" y="748460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784" name="Google Shape;784;p24"/>
          <p:cNvGrpSpPr/>
          <p:nvPr/>
        </p:nvGrpSpPr>
        <p:grpSpPr>
          <a:xfrm>
            <a:off x="433911" y="7516789"/>
            <a:ext cx="329212" cy="329212"/>
            <a:chOff x="1922075" y="1629000"/>
            <a:chExt cx="437200" cy="437200"/>
          </a:xfrm>
        </p:grpSpPr>
        <p:sp>
          <p:nvSpPr>
            <p:cNvPr id="785" name="Google Shape;785;p24"/>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4"/>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7" name="Google Shape;787;p24"/>
          <p:cNvSpPr/>
          <p:nvPr/>
        </p:nvSpPr>
        <p:spPr>
          <a:xfrm>
            <a:off x="269875" y="7961825"/>
            <a:ext cx="2795700" cy="13479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Make a timeline highlighting the reign of Edward the Confessor, the battle to the throne, and the Battle of Hastings. </a:t>
            </a:r>
            <a:endParaRPr>
              <a:latin typeface="Roboto"/>
              <a:ea typeface="Roboto"/>
              <a:cs typeface="Roboto"/>
              <a:sym typeface="Roboto"/>
            </a:endParaRPr>
          </a:p>
        </p:txBody>
      </p:sp>
      <p:pic>
        <p:nvPicPr>
          <p:cNvPr id="788" name="Google Shape;788;p24"/>
          <p:cNvPicPr preferRelativeResize="0"/>
          <p:nvPr/>
        </p:nvPicPr>
        <p:blipFill>
          <a:blip r:embed="rId4">
            <a:alphaModFix/>
          </a:blip>
          <a:stretch>
            <a:fillRect/>
          </a:stretch>
        </p:blipFill>
        <p:spPr>
          <a:xfrm>
            <a:off x="2627000" y="7462200"/>
            <a:ext cx="2795700" cy="2957175"/>
          </a:xfrm>
          <a:prstGeom prst="rect">
            <a:avLst/>
          </a:prstGeom>
          <a:noFill/>
          <a:ln>
            <a:noFill/>
          </a:ln>
        </p:spPr>
      </p:pic>
      <p:sp>
        <p:nvSpPr>
          <p:cNvPr id="789" name="Google Shape;789;p24"/>
          <p:cNvSpPr/>
          <p:nvPr/>
        </p:nvSpPr>
        <p:spPr>
          <a:xfrm>
            <a:off x="4988750" y="7679350"/>
            <a:ext cx="2231700" cy="156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4"/>
          <p:cNvSpPr/>
          <p:nvPr/>
        </p:nvSpPr>
        <p:spPr>
          <a:xfrm>
            <a:off x="5174550" y="7650025"/>
            <a:ext cx="248100" cy="215100"/>
          </a:xfrm>
          <a:prstGeom prst="ellipse">
            <a:avLst/>
          </a:prstGeom>
          <a:solidFill>
            <a:srgbClr val="F1C23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4"/>
          <p:cNvSpPr/>
          <p:nvPr/>
        </p:nvSpPr>
        <p:spPr>
          <a:xfrm>
            <a:off x="4988750" y="8365150"/>
            <a:ext cx="2231700" cy="156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4"/>
          <p:cNvSpPr/>
          <p:nvPr/>
        </p:nvSpPr>
        <p:spPr>
          <a:xfrm>
            <a:off x="5174550" y="8335825"/>
            <a:ext cx="248100" cy="215100"/>
          </a:xfrm>
          <a:prstGeom prst="ellipse">
            <a:avLst/>
          </a:prstGeom>
          <a:solidFill>
            <a:srgbClr val="F1C23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4"/>
          <p:cNvSpPr/>
          <p:nvPr/>
        </p:nvSpPr>
        <p:spPr>
          <a:xfrm>
            <a:off x="4988750" y="8974750"/>
            <a:ext cx="2231700" cy="156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4"/>
          <p:cNvSpPr/>
          <p:nvPr/>
        </p:nvSpPr>
        <p:spPr>
          <a:xfrm>
            <a:off x="5174550" y="8945425"/>
            <a:ext cx="248100" cy="215100"/>
          </a:xfrm>
          <a:prstGeom prst="ellipse">
            <a:avLst/>
          </a:prstGeom>
          <a:solidFill>
            <a:srgbClr val="F1C23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4"/>
          <p:cNvSpPr/>
          <p:nvPr/>
        </p:nvSpPr>
        <p:spPr>
          <a:xfrm>
            <a:off x="4988750" y="9584350"/>
            <a:ext cx="2231700" cy="156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4"/>
          <p:cNvSpPr/>
          <p:nvPr/>
        </p:nvSpPr>
        <p:spPr>
          <a:xfrm>
            <a:off x="5174550" y="9555025"/>
            <a:ext cx="248100" cy="215100"/>
          </a:xfrm>
          <a:prstGeom prst="ellipse">
            <a:avLst/>
          </a:prstGeom>
          <a:solidFill>
            <a:srgbClr val="F1C23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4"/>
          <p:cNvSpPr/>
          <p:nvPr/>
        </p:nvSpPr>
        <p:spPr>
          <a:xfrm>
            <a:off x="4988750" y="10117750"/>
            <a:ext cx="2231700" cy="156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4"/>
          <p:cNvSpPr/>
          <p:nvPr/>
        </p:nvSpPr>
        <p:spPr>
          <a:xfrm>
            <a:off x="5174550" y="10088425"/>
            <a:ext cx="248100" cy="215100"/>
          </a:xfrm>
          <a:prstGeom prst="ellipse">
            <a:avLst/>
          </a:prstGeom>
          <a:solidFill>
            <a:srgbClr val="F1C23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cxnSp>
        <p:nvCxnSpPr>
          <p:cNvPr id="67" name="Google Shape;67;p13"/>
          <p:cNvCxnSpPr>
            <a:stCxn id="68" idx="2"/>
            <a:endCxn id="69" idx="0"/>
          </p:cNvCxnSpPr>
          <p:nvPr/>
        </p:nvCxnSpPr>
        <p:spPr>
          <a:xfrm rot="5400000">
            <a:off x="5355574" y="8965450"/>
            <a:ext cx="2046900" cy="82800"/>
          </a:xfrm>
          <a:prstGeom prst="bentConnector3">
            <a:avLst>
              <a:gd fmla="val 50000" name="adj1"/>
            </a:avLst>
          </a:prstGeom>
          <a:noFill/>
          <a:ln cap="flat" cmpd="sng" w="28575">
            <a:solidFill>
              <a:srgbClr val="434343"/>
            </a:solidFill>
            <a:prstDash val="solid"/>
            <a:round/>
            <a:headEnd len="med" w="med" type="none"/>
            <a:tailEnd len="med" w="med" type="none"/>
          </a:ln>
        </p:spPr>
      </p:cxnSp>
      <p:sp>
        <p:nvSpPr>
          <p:cNvPr id="70" name="Google Shape;70;p13"/>
          <p:cNvSpPr/>
          <p:nvPr/>
        </p:nvSpPr>
        <p:spPr>
          <a:xfrm>
            <a:off x="258175" y="329500"/>
            <a:ext cx="3638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LEARNING OBJECTIVES</a:t>
            </a:r>
            <a:endParaRPr b="1" sz="2000">
              <a:solidFill>
                <a:srgbClr val="FFFFFF"/>
              </a:solidFill>
              <a:latin typeface="Roboto"/>
              <a:ea typeface="Roboto"/>
              <a:cs typeface="Roboto"/>
              <a:sym typeface="Roboto"/>
            </a:endParaRPr>
          </a:p>
        </p:txBody>
      </p:sp>
      <p:grpSp>
        <p:nvGrpSpPr>
          <p:cNvPr id="71" name="Google Shape;71;p13"/>
          <p:cNvGrpSpPr/>
          <p:nvPr/>
        </p:nvGrpSpPr>
        <p:grpSpPr>
          <a:xfrm>
            <a:off x="384476" y="354347"/>
            <a:ext cx="322773" cy="343914"/>
            <a:chOff x="5970800" y="1619250"/>
            <a:chExt cx="428650" cy="456725"/>
          </a:xfrm>
        </p:grpSpPr>
        <p:sp>
          <p:nvSpPr>
            <p:cNvPr id="72" name="Google Shape;72;p13"/>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3"/>
          <p:cNvSpPr/>
          <p:nvPr/>
        </p:nvSpPr>
        <p:spPr>
          <a:xfrm>
            <a:off x="258175" y="806725"/>
            <a:ext cx="7040100" cy="1202400"/>
          </a:xfrm>
          <a:prstGeom prst="roundRect">
            <a:avLst>
              <a:gd fmla="val 16667" name="adj"/>
            </a:avLst>
          </a:prstGeom>
          <a:solidFill>
            <a:srgbClr val="F1C23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At the end of the module, students should be able to:</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Trace the beginning and end of Anglo-Saxon period of England</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Map the Anglo-Saxon kingdoms</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Be familiar with the rule and succession of Anglo-Saxon kings</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Analyse the life and society of Anglo-Saxons</a:t>
            </a:r>
            <a:endParaRPr>
              <a:latin typeface="Roboto"/>
              <a:ea typeface="Roboto"/>
              <a:cs typeface="Roboto"/>
              <a:sym typeface="Roboto"/>
            </a:endParaRPr>
          </a:p>
        </p:txBody>
      </p:sp>
      <p:pic>
        <p:nvPicPr>
          <p:cNvPr id="78" name="Google Shape;78;p13"/>
          <p:cNvPicPr preferRelativeResize="0"/>
          <p:nvPr/>
        </p:nvPicPr>
        <p:blipFill>
          <a:blip r:embed="rId3">
            <a:alphaModFix/>
          </a:blip>
          <a:stretch>
            <a:fillRect/>
          </a:stretch>
        </p:blipFill>
        <p:spPr>
          <a:xfrm>
            <a:off x="258175" y="2079800"/>
            <a:ext cx="548700" cy="661101"/>
          </a:xfrm>
          <a:prstGeom prst="rect">
            <a:avLst/>
          </a:prstGeom>
          <a:noFill/>
          <a:ln>
            <a:noFill/>
          </a:ln>
        </p:spPr>
      </p:pic>
      <p:pic>
        <p:nvPicPr>
          <p:cNvPr id="79" name="Google Shape;79;p13"/>
          <p:cNvPicPr preferRelativeResize="0"/>
          <p:nvPr/>
        </p:nvPicPr>
        <p:blipFill>
          <a:blip r:embed="rId4">
            <a:alphaModFix/>
          </a:blip>
          <a:stretch>
            <a:fillRect/>
          </a:stretch>
        </p:blipFill>
        <p:spPr>
          <a:xfrm>
            <a:off x="296677" y="2171034"/>
            <a:ext cx="376751" cy="405754"/>
          </a:xfrm>
          <a:prstGeom prst="rect">
            <a:avLst/>
          </a:prstGeom>
          <a:noFill/>
          <a:ln>
            <a:noFill/>
          </a:ln>
        </p:spPr>
      </p:pic>
      <p:sp>
        <p:nvSpPr>
          <p:cNvPr id="80" name="Google Shape;80;p13"/>
          <p:cNvSpPr/>
          <p:nvPr/>
        </p:nvSpPr>
        <p:spPr>
          <a:xfrm>
            <a:off x="864000" y="2212175"/>
            <a:ext cx="17220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KEY WORDS</a:t>
            </a:r>
            <a:endParaRPr b="1" sz="2000">
              <a:solidFill>
                <a:srgbClr val="FFFFFF"/>
              </a:solidFill>
              <a:latin typeface="Roboto"/>
              <a:ea typeface="Roboto"/>
              <a:cs typeface="Roboto"/>
              <a:sym typeface="Roboto"/>
            </a:endParaRPr>
          </a:p>
        </p:txBody>
      </p:sp>
      <p:sp>
        <p:nvSpPr>
          <p:cNvPr id="81" name="Google Shape;81;p13"/>
          <p:cNvSpPr/>
          <p:nvPr/>
        </p:nvSpPr>
        <p:spPr>
          <a:xfrm>
            <a:off x="258175" y="2811575"/>
            <a:ext cx="7040100" cy="1202400"/>
          </a:xfrm>
          <a:prstGeom prst="roundRect">
            <a:avLst>
              <a:gd fmla="val 16667" name="adj"/>
            </a:avLst>
          </a:prstGeom>
          <a:solidFill>
            <a:srgbClr val="F1C23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Anglo-Saxon</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Jutes</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Saxons</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Angles</a:t>
            </a:r>
            <a:endParaRPr>
              <a:solidFill>
                <a:schemeClr val="lt1"/>
              </a:solidFill>
              <a:latin typeface="Roboto"/>
              <a:ea typeface="Roboto"/>
              <a:cs typeface="Roboto"/>
              <a:sym typeface="Roboto"/>
            </a:endParaRPr>
          </a:p>
        </p:txBody>
      </p:sp>
      <p:sp>
        <p:nvSpPr>
          <p:cNvPr id="82" name="Google Shape;82;p13"/>
          <p:cNvSpPr/>
          <p:nvPr/>
        </p:nvSpPr>
        <p:spPr>
          <a:xfrm>
            <a:off x="258175" y="4139500"/>
            <a:ext cx="3638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MODULE CONTENT</a:t>
            </a:r>
            <a:endParaRPr b="1" sz="2000">
              <a:solidFill>
                <a:srgbClr val="FFFFFF"/>
              </a:solidFill>
              <a:latin typeface="Roboto"/>
              <a:ea typeface="Roboto"/>
              <a:cs typeface="Roboto"/>
              <a:sym typeface="Roboto"/>
            </a:endParaRPr>
          </a:p>
        </p:txBody>
      </p:sp>
      <p:grpSp>
        <p:nvGrpSpPr>
          <p:cNvPr id="83" name="Google Shape;83;p13"/>
          <p:cNvGrpSpPr/>
          <p:nvPr/>
        </p:nvGrpSpPr>
        <p:grpSpPr>
          <a:xfrm>
            <a:off x="358205" y="4202031"/>
            <a:ext cx="322773" cy="268520"/>
            <a:chOff x="1926350" y="995225"/>
            <a:chExt cx="428650" cy="356600"/>
          </a:xfrm>
        </p:grpSpPr>
        <p:sp>
          <p:nvSpPr>
            <p:cNvPr id="84" name="Google Shape;84;p13"/>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13"/>
          <p:cNvSpPr/>
          <p:nvPr/>
        </p:nvSpPr>
        <p:spPr>
          <a:xfrm>
            <a:off x="308275" y="4609300"/>
            <a:ext cx="6990000" cy="1754100"/>
          </a:xfrm>
          <a:prstGeom prst="roundRect">
            <a:avLst>
              <a:gd fmla="val 16667" name="adj"/>
            </a:avLst>
          </a:prstGeom>
          <a:solidFill>
            <a:srgbClr val="F1C23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This module includes the following topics: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Anglo-Saxon Timeline</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The Anglo-Saxons</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Anglo-Saxon Kingdoms</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Society and Structure</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Anglo-Saxon Kings</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End of Anglo-Saxon Kingdom</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grpSp>
        <p:nvGrpSpPr>
          <p:cNvPr id="89" name="Google Shape;89;p13"/>
          <p:cNvGrpSpPr/>
          <p:nvPr/>
        </p:nvGrpSpPr>
        <p:grpSpPr>
          <a:xfrm>
            <a:off x="402408" y="6549748"/>
            <a:ext cx="298866" cy="298414"/>
            <a:chOff x="6660750" y="298550"/>
            <a:chExt cx="396900" cy="396300"/>
          </a:xfrm>
        </p:grpSpPr>
        <p:sp>
          <p:nvSpPr>
            <p:cNvPr id="90" name="Google Shape;90;p13"/>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3"/>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93" name="Google Shape;93;p13"/>
          <p:cNvSpPr txBox="1"/>
          <p:nvPr/>
        </p:nvSpPr>
        <p:spPr>
          <a:xfrm>
            <a:off x="1524525" y="2911875"/>
            <a:ext cx="1809000" cy="9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Kingdoms</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Paganism</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Christianity</a:t>
            </a:r>
            <a:endParaRPr>
              <a:latin typeface="Roboto Light"/>
              <a:ea typeface="Roboto Light"/>
              <a:cs typeface="Roboto Light"/>
              <a:sym typeface="Roboto Light"/>
            </a:endParaRPr>
          </a:p>
        </p:txBody>
      </p:sp>
      <p:sp>
        <p:nvSpPr>
          <p:cNvPr id="94" name="Google Shape;94;p13"/>
          <p:cNvSpPr txBox="1"/>
          <p:nvPr/>
        </p:nvSpPr>
        <p:spPr>
          <a:xfrm>
            <a:off x="3425050" y="2935025"/>
            <a:ext cx="1809000" cy="9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oboto"/>
                <a:ea typeface="Roboto"/>
                <a:cs typeface="Roboto"/>
                <a:sym typeface="Roboto"/>
              </a:rPr>
              <a:t>Tithing</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Hundreds</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Normans</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Burhs</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
        <p:nvSpPr>
          <p:cNvPr id="95" name="Google Shape;95;p13"/>
          <p:cNvSpPr/>
          <p:nvPr/>
        </p:nvSpPr>
        <p:spPr>
          <a:xfrm>
            <a:off x="290475" y="6439600"/>
            <a:ext cx="38508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t/>
            </a:r>
            <a:endParaRPr b="1" sz="2000">
              <a:solidFill>
                <a:srgbClr val="F1C232"/>
              </a:solidFill>
              <a:latin typeface="Roboto"/>
              <a:ea typeface="Roboto"/>
              <a:cs typeface="Roboto"/>
              <a:sym typeface="Roboto"/>
            </a:endParaRPr>
          </a:p>
        </p:txBody>
      </p:sp>
      <p:grpSp>
        <p:nvGrpSpPr>
          <p:cNvPr id="96" name="Google Shape;96;p13"/>
          <p:cNvGrpSpPr/>
          <p:nvPr/>
        </p:nvGrpSpPr>
        <p:grpSpPr>
          <a:xfrm>
            <a:off x="434708" y="6487198"/>
            <a:ext cx="298866" cy="298414"/>
            <a:chOff x="6660750" y="298550"/>
            <a:chExt cx="396900" cy="396300"/>
          </a:xfrm>
        </p:grpSpPr>
        <p:sp>
          <p:nvSpPr>
            <p:cNvPr id="97" name="Google Shape;97;p13"/>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13"/>
          <p:cNvSpPr/>
          <p:nvPr/>
        </p:nvSpPr>
        <p:spPr>
          <a:xfrm>
            <a:off x="290475" y="6439600"/>
            <a:ext cx="42771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ANGLO-SAXON </a:t>
            </a:r>
            <a:r>
              <a:rPr b="1" lang="en" sz="2000">
                <a:solidFill>
                  <a:srgbClr val="F1C232"/>
                </a:solidFill>
                <a:latin typeface="Roboto"/>
                <a:ea typeface="Roboto"/>
                <a:cs typeface="Roboto"/>
                <a:sym typeface="Roboto"/>
              </a:rPr>
              <a:t>TIMELINE</a:t>
            </a:r>
            <a:endParaRPr b="1" sz="2000">
              <a:solidFill>
                <a:srgbClr val="F1C232"/>
              </a:solidFill>
              <a:latin typeface="Roboto"/>
              <a:ea typeface="Roboto"/>
              <a:cs typeface="Roboto"/>
              <a:sym typeface="Roboto"/>
            </a:endParaRPr>
          </a:p>
        </p:txBody>
      </p:sp>
      <p:grpSp>
        <p:nvGrpSpPr>
          <p:cNvPr id="100" name="Google Shape;100;p13"/>
          <p:cNvGrpSpPr/>
          <p:nvPr/>
        </p:nvGrpSpPr>
        <p:grpSpPr>
          <a:xfrm>
            <a:off x="434708" y="6487198"/>
            <a:ext cx="298866" cy="298414"/>
            <a:chOff x="6660750" y="298550"/>
            <a:chExt cx="396900" cy="396300"/>
          </a:xfrm>
        </p:grpSpPr>
        <p:sp>
          <p:nvSpPr>
            <p:cNvPr id="101" name="Google Shape;101;p13"/>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3" name="Google Shape;103;p13"/>
          <p:cNvCxnSpPr>
            <a:stCxn id="104" idx="3"/>
            <a:endCxn id="105" idx="0"/>
          </p:cNvCxnSpPr>
          <p:nvPr/>
        </p:nvCxnSpPr>
        <p:spPr>
          <a:xfrm>
            <a:off x="5108400" y="7475000"/>
            <a:ext cx="227100" cy="2555400"/>
          </a:xfrm>
          <a:prstGeom prst="bentConnector2">
            <a:avLst/>
          </a:prstGeom>
          <a:noFill/>
          <a:ln cap="flat" cmpd="sng" w="28575">
            <a:solidFill>
              <a:srgbClr val="666666"/>
            </a:solidFill>
            <a:prstDash val="solid"/>
            <a:round/>
            <a:headEnd len="med" w="med" type="none"/>
            <a:tailEnd len="med" w="med" type="none"/>
          </a:ln>
        </p:spPr>
      </p:cxnSp>
      <p:sp>
        <p:nvSpPr>
          <p:cNvPr id="106" name="Google Shape;106;p13"/>
          <p:cNvSpPr/>
          <p:nvPr/>
        </p:nvSpPr>
        <p:spPr>
          <a:xfrm>
            <a:off x="369052" y="10107281"/>
            <a:ext cx="6497700" cy="1647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542596" y="10030425"/>
            <a:ext cx="314400" cy="3276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358200" y="8186100"/>
            <a:ext cx="1722000" cy="1754100"/>
          </a:xfrm>
          <a:prstGeom prst="roundRect">
            <a:avLst>
              <a:gd fmla="val 16667" name="adj"/>
            </a:avLst>
          </a:prstGeom>
          <a:solidFill>
            <a:srgbClr val="F3F3F3"/>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In 410, after the sacking of Rome by Alaric, King of the Goths, Roman legions departed from Britannia. </a:t>
            </a:r>
            <a:endParaRPr>
              <a:latin typeface="Roboto"/>
              <a:ea typeface="Roboto"/>
              <a:cs typeface="Roboto"/>
              <a:sym typeface="Roboto"/>
            </a:endParaRPr>
          </a:p>
        </p:txBody>
      </p:sp>
      <p:sp>
        <p:nvSpPr>
          <p:cNvPr id="109" name="Google Shape;109;p13"/>
          <p:cNvSpPr/>
          <p:nvPr/>
        </p:nvSpPr>
        <p:spPr>
          <a:xfrm>
            <a:off x="726175" y="6873802"/>
            <a:ext cx="1855500" cy="1202400"/>
          </a:xfrm>
          <a:prstGeom prst="roundRect">
            <a:avLst>
              <a:gd fmla="val 16667"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By 449, three shiploads of Saxon warriors arrived in Hengist and Horsa in Kent. </a:t>
            </a:r>
            <a:endParaRPr>
              <a:latin typeface="Roboto"/>
              <a:ea typeface="Roboto"/>
              <a:cs typeface="Roboto"/>
              <a:sym typeface="Roboto"/>
            </a:endParaRPr>
          </a:p>
        </p:txBody>
      </p:sp>
      <p:sp>
        <p:nvSpPr>
          <p:cNvPr id="110" name="Google Shape;110;p13"/>
          <p:cNvSpPr/>
          <p:nvPr/>
        </p:nvSpPr>
        <p:spPr>
          <a:xfrm>
            <a:off x="1920755" y="10030425"/>
            <a:ext cx="314400" cy="3276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2860409" y="10030425"/>
            <a:ext cx="314400" cy="3276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2268953" y="8143298"/>
            <a:ext cx="1855500" cy="948900"/>
          </a:xfrm>
          <a:prstGeom prst="roundRect">
            <a:avLst>
              <a:gd fmla="val 16667"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According to legends, King Arthur defeated the Saxons at Mount Badon in 518. </a:t>
            </a:r>
            <a:endParaRPr sz="1300">
              <a:latin typeface="Roboto"/>
              <a:ea typeface="Roboto"/>
              <a:cs typeface="Roboto"/>
              <a:sym typeface="Roboto"/>
            </a:endParaRPr>
          </a:p>
        </p:txBody>
      </p:sp>
      <p:cxnSp>
        <p:nvCxnSpPr>
          <p:cNvPr id="113" name="Google Shape;113;p13"/>
          <p:cNvCxnSpPr>
            <a:stCxn id="108" idx="2"/>
            <a:endCxn id="107" idx="0"/>
          </p:cNvCxnSpPr>
          <p:nvPr/>
        </p:nvCxnSpPr>
        <p:spPr>
          <a:xfrm rot="5400000">
            <a:off x="914400" y="9725700"/>
            <a:ext cx="90300" cy="519300"/>
          </a:xfrm>
          <a:prstGeom prst="bentConnector3">
            <a:avLst>
              <a:gd fmla="val 49959" name="adj1"/>
            </a:avLst>
          </a:prstGeom>
          <a:noFill/>
          <a:ln cap="flat" cmpd="sng" w="28575">
            <a:solidFill>
              <a:srgbClr val="434343"/>
            </a:solidFill>
            <a:prstDash val="solid"/>
            <a:round/>
            <a:headEnd len="med" w="med" type="none"/>
            <a:tailEnd len="med" w="med" type="none"/>
          </a:ln>
        </p:spPr>
      </p:cxnSp>
      <p:cxnSp>
        <p:nvCxnSpPr>
          <p:cNvPr id="114" name="Google Shape;114;p13"/>
          <p:cNvCxnSpPr>
            <a:stCxn id="109" idx="2"/>
            <a:endCxn id="110" idx="0"/>
          </p:cNvCxnSpPr>
          <p:nvPr/>
        </p:nvCxnSpPr>
        <p:spPr>
          <a:xfrm flipH="1" rot="-5400000">
            <a:off x="888775" y="8841352"/>
            <a:ext cx="1954200" cy="423900"/>
          </a:xfrm>
          <a:prstGeom prst="bentConnector3">
            <a:avLst>
              <a:gd fmla="val 2794" name="adj1"/>
            </a:avLst>
          </a:prstGeom>
          <a:noFill/>
          <a:ln cap="flat" cmpd="sng" w="28575">
            <a:solidFill>
              <a:srgbClr val="434343"/>
            </a:solidFill>
            <a:prstDash val="solid"/>
            <a:round/>
            <a:headEnd len="med" w="med" type="none"/>
            <a:tailEnd len="med" w="med" type="none"/>
          </a:ln>
        </p:spPr>
      </p:cxnSp>
      <p:cxnSp>
        <p:nvCxnSpPr>
          <p:cNvPr id="115" name="Google Shape;115;p13"/>
          <p:cNvCxnSpPr>
            <a:stCxn id="112" idx="2"/>
            <a:endCxn id="111" idx="1"/>
          </p:cNvCxnSpPr>
          <p:nvPr/>
        </p:nvCxnSpPr>
        <p:spPr>
          <a:xfrm rot="5400000">
            <a:off x="2558453" y="9440048"/>
            <a:ext cx="986100" cy="290400"/>
          </a:xfrm>
          <a:prstGeom prst="bentConnector3">
            <a:avLst>
              <a:gd fmla="val 47566" name="adj1"/>
            </a:avLst>
          </a:prstGeom>
          <a:noFill/>
          <a:ln cap="flat" cmpd="sng" w="28575">
            <a:solidFill>
              <a:srgbClr val="434343"/>
            </a:solidFill>
            <a:prstDash val="solid"/>
            <a:round/>
            <a:headEnd len="med" w="med" type="none"/>
            <a:tailEnd len="med" w="med" type="none"/>
          </a:ln>
        </p:spPr>
      </p:cxnSp>
      <p:sp>
        <p:nvSpPr>
          <p:cNvPr id="116" name="Google Shape;116;p13"/>
          <p:cNvSpPr/>
          <p:nvPr/>
        </p:nvSpPr>
        <p:spPr>
          <a:xfrm>
            <a:off x="3298925" y="9125300"/>
            <a:ext cx="3734100" cy="948900"/>
          </a:xfrm>
          <a:prstGeom prst="roundRect">
            <a:avLst>
              <a:gd fmla="val 16667" name="adj"/>
            </a:avLst>
          </a:prstGeom>
          <a:solidFill>
            <a:srgbClr val="F3F3F3"/>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By 597, Augustine, an Italian monk, arrived in Kent and founded a Benedictine monastery at Canterbury and converted the King of Kent to Christianity. </a:t>
            </a:r>
            <a:endParaRPr>
              <a:latin typeface="Roboto"/>
              <a:ea typeface="Roboto"/>
              <a:cs typeface="Roboto"/>
              <a:sym typeface="Roboto"/>
            </a:endParaRPr>
          </a:p>
        </p:txBody>
      </p:sp>
      <p:sp>
        <p:nvSpPr>
          <p:cNvPr id="117" name="Google Shape;117;p13"/>
          <p:cNvSpPr/>
          <p:nvPr/>
        </p:nvSpPr>
        <p:spPr>
          <a:xfrm>
            <a:off x="3987994" y="10030425"/>
            <a:ext cx="314400" cy="3276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5178223" y="10030425"/>
            <a:ext cx="314400" cy="3276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2918700" y="6873800"/>
            <a:ext cx="2189700" cy="1202400"/>
          </a:xfrm>
          <a:prstGeom prst="roundRect">
            <a:avLst>
              <a:gd fmla="val 16667"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In 635, Aidan founded a monastery in Lindisfarne, followed by the Synod of Whitby in 664. </a:t>
            </a:r>
            <a:endParaRPr>
              <a:latin typeface="Roboto"/>
              <a:ea typeface="Roboto"/>
              <a:cs typeface="Roboto"/>
              <a:sym typeface="Roboto"/>
            </a:endParaRPr>
          </a:p>
        </p:txBody>
      </p:sp>
      <p:sp>
        <p:nvSpPr>
          <p:cNvPr id="118" name="Google Shape;118;p13"/>
          <p:cNvSpPr/>
          <p:nvPr/>
        </p:nvSpPr>
        <p:spPr>
          <a:xfrm>
            <a:off x="4398836" y="8079900"/>
            <a:ext cx="1855500" cy="948900"/>
          </a:xfrm>
          <a:prstGeom prst="roundRect">
            <a:avLst>
              <a:gd fmla="val 16667" name="adj"/>
            </a:avLst>
          </a:prstGeom>
          <a:solidFill>
            <a:srgbClr val="F3F3F3"/>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By 793, Danish raiders began attacking Lindisfarne, Jarrow, and Iona. </a:t>
            </a:r>
            <a:endParaRPr sz="1300">
              <a:latin typeface="Roboto"/>
              <a:ea typeface="Roboto"/>
              <a:cs typeface="Roboto"/>
              <a:sym typeface="Roboto"/>
            </a:endParaRPr>
          </a:p>
        </p:txBody>
      </p:sp>
      <p:sp>
        <p:nvSpPr>
          <p:cNvPr id="68" name="Google Shape;68;p13"/>
          <p:cNvSpPr/>
          <p:nvPr/>
        </p:nvSpPr>
        <p:spPr>
          <a:xfrm>
            <a:off x="5492674" y="7034500"/>
            <a:ext cx="1855500" cy="948900"/>
          </a:xfrm>
          <a:prstGeom prst="roundRect">
            <a:avLst>
              <a:gd fmla="val 16667"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Alfred the Great defeated the Danes at Edington in 878. </a:t>
            </a:r>
            <a:endParaRPr>
              <a:latin typeface="Roboto"/>
              <a:ea typeface="Roboto"/>
              <a:cs typeface="Roboto"/>
              <a:sym typeface="Roboto"/>
            </a:endParaRPr>
          </a:p>
        </p:txBody>
      </p:sp>
      <p:sp>
        <p:nvSpPr>
          <p:cNvPr id="69" name="Google Shape;69;p13"/>
          <p:cNvSpPr/>
          <p:nvPr/>
        </p:nvSpPr>
        <p:spPr>
          <a:xfrm>
            <a:off x="6180520" y="10030425"/>
            <a:ext cx="314400" cy="3276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4"/>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cxnSp>
        <p:nvCxnSpPr>
          <p:cNvPr id="124" name="Google Shape;124;p14"/>
          <p:cNvCxnSpPr>
            <a:stCxn id="125" idx="2"/>
            <a:endCxn id="126" idx="0"/>
          </p:cNvCxnSpPr>
          <p:nvPr/>
        </p:nvCxnSpPr>
        <p:spPr>
          <a:xfrm rot="5400000">
            <a:off x="1470036" y="1936400"/>
            <a:ext cx="2223300" cy="1716000"/>
          </a:xfrm>
          <a:prstGeom prst="bentConnector3">
            <a:avLst>
              <a:gd fmla="val 50003" name="adj1"/>
            </a:avLst>
          </a:prstGeom>
          <a:noFill/>
          <a:ln cap="flat" cmpd="sng" w="28575">
            <a:solidFill>
              <a:srgbClr val="434343"/>
            </a:solidFill>
            <a:prstDash val="solid"/>
            <a:round/>
            <a:headEnd len="med" w="med" type="none"/>
            <a:tailEnd len="med" w="med" type="none"/>
          </a:ln>
        </p:spPr>
      </p:cxnSp>
      <p:sp>
        <p:nvSpPr>
          <p:cNvPr id="127" name="Google Shape;127;p14"/>
          <p:cNvSpPr/>
          <p:nvPr/>
        </p:nvSpPr>
        <p:spPr>
          <a:xfrm>
            <a:off x="321224" y="3998200"/>
            <a:ext cx="6899400" cy="1974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a:off x="495611" y="3906102"/>
            <a:ext cx="315900" cy="3924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p:nvPr/>
        </p:nvSpPr>
        <p:spPr>
          <a:xfrm>
            <a:off x="1565646" y="3906102"/>
            <a:ext cx="315900" cy="3924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a:off x="3891310" y="3906102"/>
            <a:ext cx="315900" cy="3924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a:off x="5252888" y="3906102"/>
            <a:ext cx="315900" cy="3924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p:nvPr/>
        </p:nvSpPr>
        <p:spPr>
          <a:xfrm>
            <a:off x="314050" y="406550"/>
            <a:ext cx="2043900" cy="2828400"/>
          </a:xfrm>
          <a:prstGeom prst="roundRect">
            <a:avLst>
              <a:gd fmla="val 16667" name="adj"/>
            </a:avLst>
          </a:prstGeom>
          <a:solidFill>
            <a:srgbClr val="F3F3F3"/>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Between 919 and 920, Edward the Elder, heir of Alfred, became the overlord of West Wales, Scotia, Strathclyde, and York. By the end of the series of submissions, eight British kings swore fealty to Edgar, Edward’s grandson. </a:t>
            </a:r>
            <a:endParaRPr>
              <a:latin typeface="Roboto"/>
              <a:ea typeface="Roboto"/>
              <a:cs typeface="Roboto"/>
              <a:sym typeface="Roboto"/>
            </a:endParaRPr>
          </a:p>
        </p:txBody>
      </p:sp>
      <p:cxnSp>
        <p:nvCxnSpPr>
          <p:cNvPr id="132" name="Google Shape;132;p14"/>
          <p:cNvCxnSpPr>
            <a:stCxn id="131" idx="2"/>
            <a:endCxn id="128" idx="0"/>
          </p:cNvCxnSpPr>
          <p:nvPr/>
        </p:nvCxnSpPr>
        <p:spPr>
          <a:xfrm rot="5400000">
            <a:off x="659200" y="3229250"/>
            <a:ext cx="671100" cy="682500"/>
          </a:xfrm>
          <a:prstGeom prst="bentConnector3">
            <a:avLst>
              <a:gd fmla="val 50004" name="adj1"/>
            </a:avLst>
          </a:prstGeom>
          <a:noFill/>
          <a:ln cap="flat" cmpd="sng" w="28575">
            <a:solidFill>
              <a:srgbClr val="434343"/>
            </a:solidFill>
            <a:prstDash val="solid"/>
            <a:round/>
            <a:headEnd len="med" w="med" type="none"/>
            <a:tailEnd len="med" w="med" type="none"/>
          </a:ln>
        </p:spPr>
      </p:cxnSp>
      <p:sp>
        <p:nvSpPr>
          <p:cNvPr id="125" name="Google Shape;125;p14"/>
          <p:cNvSpPr/>
          <p:nvPr/>
        </p:nvSpPr>
        <p:spPr>
          <a:xfrm>
            <a:off x="2575086" y="406550"/>
            <a:ext cx="1729200" cy="1276200"/>
          </a:xfrm>
          <a:prstGeom prst="roundRect">
            <a:avLst>
              <a:gd fmla="val 16667"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The reign of Athelstan was generally acknowledged as the first king of England. </a:t>
            </a:r>
            <a:endParaRPr>
              <a:latin typeface="Roboto"/>
              <a:ea typeface="Roboto"/>
              <a:cs typeface="Roboto"/>
              <a:sym typeface="Roboto"/>
            </a:endParaRPr>
          </a:p>
        </p:txBody>
      </p:sp>
      <p:sp>
        <p:nvSpPr>
          <p:cNvPr id="133" name="Google Shape;133;p14"/>
          <p:cNvSpPr/>
          <p:nvPr/>
        </p:nvSpPr>
        <p:spPr>
          <a:xfrm>
            <a:off x="2763915" y="2002066"/>
            <a:ext cx="1729200" cy="1276200"/>
          </a:xfrm>
          <a:prstGeom prst="roundRect">
            <a:avLst>
              <a:gd fmla="val 16667" name="adj"/>
            </a:avLst>
          </a:prstGeom>
          <a:solidFill>
            <a:srgbClr val="FFFFFF"/>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In 1016, Cnut was crowned as the King of England, followed by Denmark in 1018. </a:t>
            </a:r>
            <a:endParaRPr>
              <a:latin typeface="Roboto"/>
              <a:ea typeface="Roboto"/>
              <a:cs typeface="Roboto"/>
              <a:sym typeface="Roboto"/>
            </a:endParaRPr>
          </a:p>
        </p:txBody>
      </p:sp>
      <p:cxnSp>
        <p:nvCxnSpPr>
          <p:cNvPr id="134" name="Google Shape;134;p14"/>
          <p:cNvCxnSpPr>
            <a:stCxn id="133" idx="2"/>
            <a:endCxn id="129" idx="0"/>
          </p:cNvCxnSpPr>
          <p:nvPr/>
        </p:nvCxnSpPr>
        <p:spPr>
          <a:xfrm flipH="1" rot="-5400000">
            <a:off x="3524865" y="3381916"/>
            <a:ext cx="627900" cy="420600"/>
          </a:xfrm>
          <a:prstGeom prst="bentConnector3">
            <a:avLst>
              <a:gd fmla="val 49995" name="adj1"/>
            </a:avLst>
          </a:prstGeom>
          <a:noFill/>
          <a:ln cap="flat" cmpd="sng" w="28575">
            <a:solidFill>
              <a:srgbClr val="434343"/>
            </a:solidFill>
            <a:prstDash val="solid"/>
            <a:round/>
            <a:headEnd len="med" w="med" type="none"/>
            <a:tailEnd len="med" w="med" type="none"/>
          </a:ln>
        </p:spPr>
      </p:cxnSp>
      <p:sp>
        <p:nvSpPr>
          <p:cNvPr id="135" name="Google Shape;135;p14"/>
          <p:cNvSpPr/>
          <p:nvPr/>
        </p:nvSpPr>
        <p:spPr>
          <a:xfrm>
            <a:off x="4776850" y="406550"/>
            <a:ext cx="2443800" cy="2223300"/>
          </a:xfrm>
          <a:prstGeom prst="roundRect">
            <a:avLst>
              <a:gd fmla="val 16667" name="adj"/>
            </a:avLst>
          </a:prstGeom>
          <a:solidFill>
            <a:srgbClr val="F3F3F3"/>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A year after the consecration of the Westminster Abbey, Harold II, King of England, defeated Harald Hardrada and Tostig at Stamford Bridge. On the other hand, William II of Normandy defeated Harold II at the Battle of Hastings. </a:t>
            </a:r>
            <a:endParaRPr>
              <a:latin typeface="Roboto"/>
              <a:ea typeface="Roboto"/>
              <a:cs typeface="Roboto"/>
              <a:sym typeface="Roboto"/>
            </a:endParaRPr>
          </a:p>
        </p:txBody>
      </p:sp>
      <p:cxnSp>
        <p:nvCxnSpPr>
          <p:cNvPr id="136" name="Google Shape;136;p14"/>
          <p:cNvCxnSpPr>
            <a:stCxn id="135" idx="2"/>
            <a:endCxn id="130" idx="0"/>
          </p:cNvCxnSpPr>
          <p:nvPr/>
        </p:nvCxnSpPr>
        <p:spPr>
          <a:xfrm rot="5400000">
            <a:off x="5066650" y="2973950"/>
            <a:ext cx="1276200" cy="588000"/>
          </a:xfrm>
          <a:prstGeom prst="bentConnector3">
            <a:avLst>
              <a:gd fmla="val 50002" name="adj1"/>
            </a:avLst>
          </a:prstGeom>
          <a:noFill/>
          <a:ln cap="flat" cmpd="sng" w="28575">
            <a:solidFill>
              <a:srgbClr val="434343"/>
            </a:solidFill>
            <a:prstDash val="solid"/>
            <a:round/>
            <a:headEnd len="med" w="med" type="none"/>
            <a:tailEnd len="med" w="med" type="none"/>
          </a:ln>
        </p:spPr>
      </p:cxnSp>
      <p:sp>
        <p:nvSpPr>
          <p:cNvPr id="137" name="Google Shape;137;p14"/>
          <p:cNvSpPr/>
          <p:nvPr/>
        </p:nvSpPr>
        <p:spPr>
          <a:xfrm>
            <a:off x="314050" y="4430450"/>
            <a:ext cx="38508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ROMAN EMPIRE </a:t>
            </a:r>
            <a:r>
              <a:rPr b="1" lang="en" sz="2000">
                <a:solidFill>
                  <a:srgbClr val="F1C232"/>
                </a:solidFill>
                <a:latin typeface="Roboto"/>
                <a:ea typeface="Roboto"/>
                <a:cs typeface="Roboto"/>
                <a:sym typeface="Roboto"/>
              </a:rPr>
              <a:t>TIMELINE</a:t>
            </a:r>
            <a:endParaRPr b="1" sz="2000">
              <a:solidFill>
                <a:srgbClr val="F1C232"/>
              </a:solidFill>
              <a:latin typeface="Roboto"/>
              <a:ea typeface="Roboto"/>
              <a:cs typeface="Roboto"/>
              <a:sym typeface="Roboto"/>
            </a:endParaRPr>
          </a:p>
        </p:txBody>
      </p:sp>
      <p:grpSp>
        <p:nvGrpSpPr>
          <p:cNvPr id="138" name="Google Shape;138;p14"/>
          <p:cNvGrpSpPr/>
          <p:nvPr/>
        </p:nvGrpSpPr>
        <p:grpSpPr>
          <a:xfrm>
            <a:off x="458283" y="4478048"/>
            <a:ext cx="298866" cy="298414"/>
            <a:chOff x="6660750" y="298550"/>
            <a:chExt cx="396900" cy="396300"/>
          </a:xfrm>
        </p:grpSpPr>
        <p:sp>
          <p:nvSpPr>
            <p:cNvPr id="139" name="Google Shape;139;p14"/>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4"/>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p14"/>
          <p:cNvSpPr/>
          <p:nvPr/>
        </p:nvSpPr>
        <p:spPr>
          <a:xfrm>
            <a:off x="314050" y="4430450"/>
            <a:ext cx="38508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THE ANGLO-SAXONS</a:t>
            </a:r>
            <a:endParaRPr b="1" sz="2000">
              <a:solidFill>
                <a:srgbClr val="F1C232"/>
              </a:solidFill>
              <a:latin typeface="Roboto"/>
              <a:ea typeface="Roboto"/>
              <a:cs typeface="Roboto"/>
              <a:sym typeface="Roboto"/>
            </a:endParaRPr>
          </a:p>
        </p:txBody>
      </p:sp>
      <p:sp>
        <p:nvSpPr>
          <p:cNvPr id="142" name="Google Shape;142;p14"/>
          <p:cNvSpPr/>
          <p:nvPr/>
        </p:nvSpPr>
        <p:spPr>
          <a:xfrm>
            <a:off x="414968" y="4475520"/>
            <a:ext cx="287834" cy="303459"/>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txBox="1"/>
          <p:nvPr/>
        </p:nvSpPr>
        <p:spPr>
          <a:xfrm>
            <a:off x="314050" y="4956000"/>
            <a:ext cx="6899400" cy="8169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Historically, the Anglo-Saxons were members of the Germanic people who inhabited territories of present-day England and Wales between the 5th century until the Norman conquest in 1066. </a:t>
            </a:r>
            <a:endParaRPr>
              <a:latin typeface="Roboto Light"/>
              <a:ea typeface="Roboto Light"/>
              <a:cs typeface="Roboto Light"/>
              <a:sym typeface="Roboto Light"/>
            </a:endParaRPr>
          </a:p>
        </p:txBody>
      </p:sp>
      <p:sp>
        <p:nvSpPr>
          <p:cNvPr id="144" name="Google Shape;144;p14"/>
          <p:cNvSpPr/>
          <p:nvPr/>
        </p:nvSpPr>
        <p:spPr>
          <a:xfrm>
            <a:off x="2548794" y="6514450"/>
            <a:ext cx="1911600" cy="393600"/>
          </a:xfrm>
          <a:prstGeom prst="roundRect">
            <a:avLst>
              <a:gd fmla="val 16667" name="adj"/>
            </a:avLst>
          </a:prstGeom>
          <a:solidFill>
            <a:srgbClr val="F1C232"/>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ANGLO-SAXONS</a:t>
            </a:r>
            <a:endParaRPr b="1">
              <a:solidFill>
                <a:srgbClr val="FFFFFF"/>
              </a:solidFill>
            </a:endParaRPr>
          </a:p>
        </p:txBody>
      </p:sp>
      <p:sp>
        <p:nvSpPr>
          <p:cNvPr id="145" name="Google Shape;145;p14"/>
          <p:cNvSpPr/>
          <p:nvPr/>
        </p:nvSpPr>
        <p:spPr>
          <a:xfrm>
            <a:off x="338325" y="5904850"/>
            <a:ext cx="1911600" cy="393600"/>
          </a:xfrm>
          <a:prstGeom prst="roundRect">
            <a:avLst>
              <a:gd fmla="val 16667" name="adj"/>
            </a:avLst>
          </a:prstGeom>
          <a:solidFill>
            <a:srgbClr val="F3F3F3"/>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ANGLES</a:t>
            </a:r>
            <a:endParaRPr b="1"/>
          </a:p>
        </p:txBody>
      </p:sp>
      <p:sp>
        <p:nvSpPr>
          <p:cNvPr id="146" name="Google Shape;146;p14"/>
          <p:cNvSpPr/>
          <p:nvPr/>
        </p:nvSpPr>
        <p:spPr>
          <a:xfrm>
            <a:off x="2602209" y="5904850"/>
            <a:ext cx="1911600" cy="393600"/>
          </a:xfrm>
          <a:prstGeom prst="roundRect">
            <a:avLst>
              <a:gd fmla="val 16667" name="adj"/>
            </a:avLst>
          </a:prstGeom>
          <a:solidFill>
            <a:srgbClr val="F3F3F3"/>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SAXONS</a:t>
            </a:r>
            <a:endParaRPr b="1"/>
          </a:p>
        </p:txBody>
      </p:sp>
      <p:sp>
        <p:nvSpPr>
          <p:cNvPr id="147" name="Google Shape;147;p14"/>
          <p:cNvSpPr/>
          <p:nvPr/>
        </p:nvSpPr>
        <p:spPr>
          <a:xfrm>
            <a:off x="4939121" y="5904850"/>
            <a:ext cx="1911600" cy="393600"/>
          </a:xfrm>
          <a:prstGeom prst="roundRect">
            <a:avLst>
              <a:gd fmla="val 16667" name="adj"/>
            </a:avLst>
          </a:prstGeom>
          <a:solidFill>
            <a:srgbClr val="F3F3F3"/>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JUTES</a:t>
            </a:r>
            <a:endParaRPr b="1"/>
          </a:p>
        </p:txBody>
      </p:sp>
      <p:cxnSp>
        <p:nvCxnSpPr>
          <p:cNvPr id="148" name="Google Shape;148;p14"/>
          <p:cNvCxnSpPr>
            <a:stCxn id="145" idx="2"/>
            <a:endCxn id="144" idx="0"/>
          </p:cNvCxnSpPr>
          <p:nvPr/>
        </p:nvCxnSpPr>
        <p:spPr>
          <a:xfrm>
            <a:off x="1294125" y="6298450"/>
            <a:ext cx="2210400" cy="216000"/>
          </a:xfrm>
          <a:prstGeom prst="straightConnector1">
            <a:avLst/>
          </a:prstGeom>
          <a:noFill/>
          <a:ln cap="flat" cmpd="sng" w="19050">
            <a:solidFill>
              <a:srgbClr val="F1C232"/>
            </a:solidFill>
            <a:prstDash val="solid"/>
            <a:round/>
            <a:headEnd len="med" w="med" type="none"/>
            <a:tailEnd len="med" w="med" type="none"/>
          </a:ln>
        </p:spPr>
      </p:cxnSp>
      <p:cxnSp>
        <p:nvCxnSpPr>
          <p:cNvPr id="149" name="Google Shape;149;p14"/>
          <p:cNvCxnSpPr>
            <a:stCxn id="147" idx="2"/>
            <a:endCxn id="144" idx="0"/>
          </p:cNvCxnSpPr>
          <p:nvPr/>
        </p:nvCxnSpPr>
        <p:spPr>
          <a:xfrm flipH="1">
            <a:off x="3504521" y="6298450"/>
            <a:ext cx="2390400" cy="216000"/>
          </a:xfrm>
          <a:prstGeom prst="straightConnector1">
            <a:avLst/>
          </a:prstGeom>
          <a:noFill/>
          <a:ln cap="flat" cmpd="sng" w="19050">
            <a:solidFill>
              <a:srgbClr val="F1C232"/>
            </a:solidFill>
            <a:prstDash val="solid"/>
            <a:round/>
            <a:headEnd len="med" w="med" type="none"/>
            <a:tailEnd len="med" w="med" type="none"/>
          </a:ln>
        </p:spPr>
      </p:cxnSp>
      <p:cxnSp>
        <p:nvCxnSpPr>
          <p:cNvPr id="150" name="Google Shape;150;p14"/>
          <p:cNvCxnSpPr>
            <a:stCxn id="146" idx="2"/>
            <a:endCxn id="144" idx="0"/>
          </p:cNvCxnSpPr>
          <p:nvPr/>
        </p:nvCxnSpPr>
        <p:spPr>
          <a:xfrm flipH="1">
            <a:off x="3504609" y="6298450"/>
            <a:ext cx="53400" cy="216000"/>
          </a:xfrm>
          <a:prstGeom prst="straightConnector1">
            <a:avLst/>
          </a:prstGeom>
          <a:noFill/>
          <a:ln cap="flat" cmpd="sng" w="19050">
            <a:solidFill>
              <a:srgbClr val="F1C232"/>
            </a:solidFill>
            <a:prstDash val="solid"/>
            <a:round/>
            <a:headEnd len="med" w="med" type="none"/>
            <a:tailEnd len="med" w="med" type="none"/>
          </a:ln>
        </p:spPr>
      </p:cxnSp>
      <p:sp>
        <p:nvSpPr>
          <p:cNvPr id="151" name="Google Shape;151;p14"/>
          <p:cNvSpPr txBox="1"/>
          <p:nvPr/>
        </p:nvSpPr>
        <p:spPr>
          <a:xfrm>
            <a:off x="338325" y="6435850"/>
            <a:ext cx="2082900" cy="157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Based on St. Bede the Venerable, the Anglo-Saxons were descendants of the Angles, Saxons, and the Jutes who belonged to the Germanic tribes. Moreover, they were described as a group of people who migrated to Britain in the 5th century from northern Germany. </a:t>
            </a:r>
            <a:endParaRPr>
              <a:latin typeface="Roboto Light"/>
              <a:ea typeface="Roboto Light"/>
              <a:cs typeface="Roboto Light"/>
              <a:sym typeface="Roboto Light"/>
            </a:endParaRPr>
          </a:p>
        </p:txBody>
      </p:sp>
      <p:sp>
        <p:nvSpPr>
          <p:cNvPr id="152" name="Google Shape;152;p14"/>
          <p:cNvSpPr txBox="1"/>
          <p:nvPr/>
        </p:nvSpPr>
        <p:spPr>
          <a:xfrm>
            <a:off x="2411950" y="6990100"/>
            <a:ext cx="2451000" cy="2177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latin typeface="Roboto Light"/>
                <a:ea typeface="Roboto Light"/>
                <a:cs typeface="Roboto Light"/>
                <a:sym typeface="Roboto Light"/>
              </a:rPr>
              <a:t>The migration was believed to have been prompted by the invitation of Britons ruler. Vortigern took fight against the threats of Picts and Scotti, people inhabiting present-day Scotland. </a:t>
            </a:r>
            <a:endParaRPr>
              <a:latin typeface="Roboto Light"/>
              <a:ea typeface="Roboto Light"/>
              <a:cs typeface="Roboto Light"/>
              <a:sym typeface="Roboto Light"/>
            </a:endParaRPr>
          </a:p>
        </p:txBody>
      </p:sp>
      <p:sp>
        <p:nvSpPr>
          <p:cNvPr id="153" name="Google Shape;153;p14"/>
          <p:cNvSpPr/>
          <p:nvPr/>
        </p:nvSpPr>
        <p:spPr>
          <a:xfrm>
            <a:off x="5321775" y="6469275"/>
            <a:ext cx="217800" cy="2160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
          <p:cNvSpPr txBox="1"/>
          <p:nvPr/>
        </p:nvSpPr>
        <p:spPr>
          <a:xfrm>
            <a:off x="5639975" y="6385525"/>
            <a:ext cx="1549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ANGLES</a:t>
            </a:r>
            <a:endParaRPr b="1">
              <a:latin typeface="Roboto"/>
              <a:ea typeface="Roboto"/>
              <a:cs typeface="Roboto"/>
              <a:sym typeface="Roboto"/>
            </a:endParaRPr>
          </a:p>
        </p:txBody>
      </p:sp>
      <p:sp>
        <p:nvSpPr>
          <p:cNvPr id="155" name="Google Shape;155;p14"/>
          <p:cNvSpPr/>
          <p:nvPr/>
        </p:nvSpPr>
        <p:spPr>
          <a:xfrm>
            <a:off x="5321775" y="6850275"/>
            <a:ext cx="217800" cy="216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4"/>
          <p:cNvSpPr txBox="1"/>
          <p:nvPr/>
        </p:nvSpPr>
        <p:spPr>
          <a:xfrm>
            <a:off x="5639975" y="6766525"/>
            <a:ext cx="1549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SAXONS</a:t>
            </a:r>
            <a:endParaRPr b="1">
              <a:latin typeface="Roboto"/>
              <a:ea typeface="Roboto"/>
              <a:cs typeface="Roboto"/>
              <a:sym typeface="Roboto"/>
            </a:endParaRPr>
          </a:p>
        </p:txBody>
      </p:sp>
      <p:sp>
        <p:nvSpPr>
          <p:cNvPr id="157" name="Google Shape;157;p14"/>
          <p:cNvSpPr/>
          <p:nvPr/>
        </p:nvSpPr>
        <p:spPr>
          <a:xfrm>
            <a:off x="5321775" y="7231275"/>
            <a:ext cx="217800" cy="2160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4"/>
          <p:cNvSpPr txBox="1"/>
          <p:nvPr/>
        </p:nvSpPr>
        <p:spPr>
          <a:xfrm>
            <a:off x="5639975" y="7147525"/>
            <a:ext cx="1549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JUTES</a:t>
            </a:r>
            <a:endParaRPr b="1">
              <a:latin typeface="Roboto"/>
              <a:ea typeface="Roboto"/>
              <a:cs typeface="Roboto"/>
              <a:sym typeface="Roboto"/>
            </a:endParaRPr>
          </a:p>
        </p:txBody>
      </p:sp>
      <p:sp>
        <p:nvSpPr>
          <p:cNvPr id="159" name="Google Shape;159;p14"/>
          <p:cNvSpPr txBox="1"/>
          <p:nvPr/>
        </p:nvSpPr>
        <p:spPr>
          <a:xfrm>
            <a:off x="2447125" y="8764300"/>
            <a:ext cx="2210400" cy="1490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Ethnically speaking, the Anglo-Saxons were a mixture of the Germanic peoples who then coexisted with the Celtics and previous Vikings. </a:t>
            </a:r>
            <a:endParaRPr>
              <a:latin typeface="Roboto Light"/>
              <a:ea typeface="Roboto Light"/>
              <a:cs typeface="Roboto Light"/>
              <a:sym typeface="Roboto Light"/>
            </a:endParaRPr>
          </a:p>
        </p:txBody>
      </p:sp>
      <p:pic>
        <p:nvPicPr>
          <p:cNvPr id="160" name="Google Shape;160;p14"/>
          <p:cNvPicPr preferRelativeResize="0"/>
          <p:nvPr/>
        </p:nvPicPr>
        <p:blipFill>
          <a:blip r:embed="rId3">
            <a:alphaModFix/>
          </a:blip>
          <a:stretch>
            <a:fillRect/>
          </a:stretch>
        </p:blipFill>
        <p:spPr>
          <a:xfrm>
            <a:off x="4843946" y="7383675"/>
            <a:ext cx="1998030" cy="3104678"/>
          </a:xfrm>
          <a:prstGeom prst="rect">
            <a:avLst/>
          </a:prstGeom>
          <a:noFill/>
          <a:ln>
            <a:noFill/>
          </a:ln>
        </p:spPr>
      </p:pic>
      <p:sp>
        <p:nvSpPr>
          <p:cNvPr id="161" name="Google Shape;161;p14"/>
          <p:cNvSpPr txBox="1"/>
          <p:nvPr/>
        </p:nvSpPr>
        <p:spPr>
          <a:xfrm>
            <a:off x="5989550" y="9503150"/>
            <a:ext cx="7830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ESSEX</a:t>
            </a:r>
            <a:endParaRPr b="1">
              <a:latin typeface="Roboto"/>
              <a:ea typeface="Roboto"/>
              <a:cs typeface="Roboto"/>
              <a:sym typeface="Roboto"/>
            </a:endParaRPr>
          </a:p>
        </p:txBody>
      </p:sp>
      <p:sp>
        <p:nvSpPr>
          <p:cNvPr id="162" name="Google Shape;162;p14"/>
          <p:cNvSpPr txBox="1"/>
          <p:nvPr/>
        </p:nvSpPr>
        <p:spPr>
          <a:xfrm>
            <a:off x="5837150" y="10112750"/>
            <a:ext cx="9084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SUSSEX</a:t>
            </a:r>
            <a:endParaRPr b="1">
              <a:latin typeface="Roboto"/>
              <a:ea typeface="Roboto"/>
              <a:cs typeface="Roboto"/>
              <a:sym typeface="Roboto"/>
            </a:endParaRPr>
          </a:p>
        </p:txBody>
      </p:sp>
      <p:sp>
        <p:nvSpPr>
          <p:cNvPr id="163" name="Google Shape;163;p14"/>
          <p:cNvSpPr txBox="1"/>
          <p:nvPr/>
        </p:nvSpPr>
        <p:spPr>
          <a:xfrm>
            <a:off x="5379950" y="9807950"/>
            <a:ext cx="9084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WESSEX</a:t>
            </a:r>
            <a:endParaRPr b="1">
              <a:latin typeface="Roboto"/>
              <a:ea typeface="Roboto"/>
              <a:cs typeface="Roboto"/>
              <a:sym typeface="Roboto"/>
            </a:endParaRPr>
          </a:p>
        </p:txBody>
      </p:sp>
      <p:sp>
        <p:nvSpPr>
          <p:cNvPr id="164" name="Google Shape;164;p14"/>
          <p:cNvSpPr txBox="1"/>
          <p:nvPr/>
        </p:nvSpPr>
        <p:spPr>
          <a:xfrm>
            <a:off x="5604350" y="9198350"/>
            <a:ext cx="15492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latin typeface="Roboto"/>
                <a:ea typeface="Roboto"/>
                <a:cs typeface="Roboto"/>
                <a:sym typeface="Roboto"/>
              </a:rPr>
              <a:t>EAST ANGLIA</a:t>
            </a:r>
            <a:endParaRPr b="1">
              <a:solidFill>
                <a:srgbClr val="980000"/>
              </a:solidFill>
              <a:latin typeface="Roboto"/>
              <a:ea typeface="Roboto"/>
              <a:cs typeface="Roboto"/>
              <a:sym typeface="Roboto"/>
            </a:endParaRPr>
          </a:p>
        </p:txBody>
      </p:sp>
      <p:sp>
        <p:nvSpPr>
          <p:cNvPr id="165" name="Google Shape;165;p14"/>
          <p:cNvSpPr txBox="1"/>
          <p:nvPr/>
        </p:nvSpPr>
        <p:spPr>
          <a:xfrm>
            <a:off x="5569175" y="8969750"/>
            <a:ext cx="11271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latin typeface="Roboto"/>
                <a:ea typeface="Roboto"/>
                <a:cs typeface="Roboto"/>
                <a:sym typeface="Roboto"/>
              </a:rPr>
              <a:t>MERCIA</a:t>
            </a:r>
            <a:endParaRPr b="1">
              <a:solidFill>
                <a:srgbClr val="980000"/>
              </a:solidFill>
              <a:latin typeface="Roboto"/>
              <a:ea typeface="Roboto"/>
              <a:cs typeface="Roboto"/>
              <a:sym typeface="Roboto"/>
            </a:endParaRPr>
          </a:p>
        </p:txBody>
      </p:sp>
      <p:sp>
        <p:nvSpPr>
          <p:cNvPr id="166" name="Google Shape;166;p14"/>
          <p:cNvSpPr txBox="1"/>
          <p:nvPr/>
        </p:nvSpPr>
        <p:spPr>
          <a:xfrm>
            <a:off x="5304575" y="8664950"/>
            <a:ext cx="16965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latin typeface="Roboto"/>
                <a:ea typeface="Roboto"/>
                <a:cs typeface="Roboto"/>
                <a:sym typeface="Roboto"/>
              </a:rPr>
              <a:t>NORTHUMBRIA</a:t>
            </a:r>
            <a:endParaRPr b="1">
              <a:solidFill>
                <a:srgbClr val="980000"/>
              </a:solidFill>
              <a:latin typeface="Roboto"/>
              <a:ea typeface="Roboto"/>
              <a:cs typeface="Roboto"/>
              <a:sym typeface="Roboto"/>
            </a:endParaRPr>
          </a:p>
        </p:txBody>
      </p:sp>
      <p:sp>
        <p:nvSpPr>
          <p:cNvPr id="167" name="Google Shape;167;p14"/>
          <p:cNvSpPr txBox="1"/>
          <p:nvPr/>
        </p:nvSpPr>
        <p:spPr>
          <a:xfrm>
            <a:off x="6218975" y="9807950"/>
            <a:ext cx="9084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latin typeface="Roboto"/>
                <a:ea typeface="Roboto"/>
                <a:cs typeface="Roboto"/>
                <a:sym typeface="Roboto"/>
              </a:rPr>
              <a:t>KENT</a:t>
            </a:r>
            <a:endParaRPr b="1">
              <a:solidFill>
                <a:srgbClr val="1155CC"/>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15"/>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173" name="Google Shape;173;p15"/>
          <p:cNvSpPr txBox="1"/>
          <p:nvPr/>
        </p:nvSpPr>
        <p:spPr>
          <a:xfrm>
            <a:off x="301600" y="291350"/>
            <a:ext cx="6918900" cy="7224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Aside from the people, Anglo-Saxon is also used to refer to the period of British history from the end of the Roman occupation in 410 and the Norman conquest in 1066. Other historians called the period the early medieval ages.</a:t>
            </a:r>
            <a:endParaRPr>
              <a:latin typeface="Roboto Light"/>
              <a:ea typeface="Roboto Light"/>
              <a:cs typeface="Roboto Light"/>
              <a:sym typeface="Roboto Light"/>
            </a:endParaRPr>
          </a:p>
        </p:txBody>
      </p:sp>
      <p:pic>
        <p:nvPicPr>
          <p:cNvPr id="174" name="Google Shape;174;p15"/>
          <p:cNvPicPr preferRelativeResize="0"/>
          <p:nvPr/>
        </p:nvPicPr>
        <p:blipFill>
          <a:blip r:embed="rId3">
            <a:alphaModFix/>
          </a:blip>
          <a:stretch>
            <a:fillRect/>
          </a:stretch>
        </p:blipFill>
        <p:spPr>
          <a:xfrm>
            <a:off x="4126750" y="1013750"/>
            <a:ext cx="3223575" cy="3051650"/>
          </a:xfrm>
          <a:prstGeom prst="rect">
            <a:avLst/>
          </a:prstGeom>
          <a:noFill/>
          <a:ln>
            <a:noFill/>
          </a:ln>
        </p:spPr>
      </p:pic>
      <p:sp>
        <p:nvSpPr>
          <p:cNvPr id="175" name="Google Shape;175;p15"/>
          <p:cNvSpPr txBox="1"/>
          <p:nvPr/>
        </p:nvSpPr>
        <p:spPr>
          <a:xfrm>
            <a:off x="4234525" y="3618500"/>
            <a:ext cx="3115800" cy="3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Roboto"/>
                <a:ea typeface="Roboto"/>
                <a:cs typeface="Roboto"/>
                <a:sym typeface="Roboto"/>
              </a:rPr>
              <a:t>Map showing the migration of the Angles, Saxons, and Jutes to Britain</a:t>
            </a:r>
            <a:endParaRPr b="1" sz="1000">
              <a:latin typeface="Roboto"/>
              <a:ea typeface="Roboto"/>
              <a:cs typeface="Roboto"/>
              <a:sym typeface="Roboto"/>
            </a:endParaRPr>
          </a:p>
        </p:txBody>
      </p:sp>
      <p:sp>
        <p:nvSpPr>
          <p:cNvPr id="176" name="Google Shape;176;p15"/>
          <p:cNvSpPr txBox="1"/>
          <p:nvPr/>
        </p:nvSpPr>
        <p:spPr>
          <a:xfrm>
            <a:off x="301600" y="1154900"/>
            <a:ext cx="3933000" cy="2077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Gradually, foreign mercenaries began to populate Britain after the Roman legions departed. With little resistance from the populace of Britannia, Germanic-speaking Angels, Saxons, Jutes, and even Frisians arrived. Aside from the Celtics, who inhabited areas of Britain prior to the foreigners, the Anglo- Saxons faced minor difficulties in settling and forming kingdoms. </a:t>
            </a:r>
            <a:endParaRPr>
              <a:latin typeface="Roboto Light"/>
              <a:ea typeface="Roboto Light"/>
              <a:cs typeface="Roboto Light"/>
              <a:sym typeface="Roboto Light"/>
            </a:endParaRPr>
          </a:p>
        </p:txBody>
      </p:sp>
      <p:sp>
        <p:nvSpPr>
          <p:cNvPr id="177" name="Google Shape;177;p15"/>
          <p:cNvSpPr txBox="1"/>
          <p:nvPr/>
        </p:nvSpPr>
        <p:spPr>
          <a:xfrm>
            <a:off x="401575" y="3232100"/>
            <a:ext cx="3725100" cy="1686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They spoke Old English, ancestor of modern-day English, closely related to other Germanic languages of Old Friesian, Old High German, and Old Norse. Before 1100, many books were written and read in England indicating that Anglo-Saxons were literate. </a:t>
            </a:r>
            <a:endParaRPr>
              <a:latin typeface="Roboto Light"/>
              <a:ea typeface="Roboto Light"/>
              <a:cs typeface="Roboto Light"/>
              <a:sym typeface="Roboto Light"/>
            </a:endParaRPr>
          </a:p>
        </p:txBody>
      </p:sp>
      <p:sp>
        <p:nvSpPr>
          <p:cNvPr id="178" name="Google Shape;178;p15"/>
          <p:cNvSpPr txBox="1"/>
          <p:nvPr/>
        </p:nvSpPr>
        <p:spPr>
          <a:xfrm>
            <a:off x="4341775" y="4088500"/>
            <a:ext cx="2878800" cy="722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The term Anglo-Saxon is believed to have been first used by writers in the 8th century. </a:t>
            </a:r>
            <a:endParaRPr>
              <a:latin typeface="Roboto Light"/>
              <a:ea typeface="Roboto Light"/>
              <a:cs typeface="Roboto Light"/>
              <a:sym typeface="Roboto Light"/>
            </a:endParaRPr>
          </a:p>
        </p:txBody>
      </p:sp>
      <p:grpSp>
        <p:nvGrpSpPr>
          <p:cNvPr id="179" name="Google Shape;179;p15"/>
          <p:cNvGrpSpPr/>
          <p:nvPr/>
        </p:nvGrpSpPr>
        <p:grpSpPr>
          <a:xfrm rot="-1238813">
            <a:off x="4176219" y="4089444"/>
            <a:ext cx="194038" cy="316319"/>
            <a:chOff x="6730350" y="2315900"/>
            <a:chExt cx="257700" cy="420100"/>
          </a:xfrm>
        </p:grpSpPr>
        <p:sp>
          <p:nvSpPr>
            <p:cNvPr id="180" name="Google Shape;180;p15"/>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15"/>
          <p:cNvSpPr txBox="1"/>
          <p:nvPr/>
        </p:nvSpPr>
        <p:spPr>
          <a:xfrm>
            <a:off x="301600" y="4977300"/>
            <a:ext cx="6918900" cy="11817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Based on excavations of burial sites and Christian writings, Anglo-Saxons in the fifth and sixth centuries were pagans. Early cemeteries suggested that they favoured cremation over inhumation. At times, the dead were buried with grave goods. It was only in the 6th century when Christianity through Augustine, an Italian monk, reached Kent to convert King Ethelbert. </a:t>
            </a:r>
            <a:endParaRPr>
              <a:latin typeface="Roboto Light"/>
              <a:ea typeface="Roboto Light"/>
              <a:cs typeface="Roboto Light"/>
              <a:sym typeface="Roboto Light"/>
            </a:endParaRPr>
          </a:p>
        </p:txBody>
      </p:sp>
      <p:sp>
        <p:nvSpPr>
          <p:cNvPr id="186" name="Google Shape;186;p15"/>
          <p:cNvSpPr txBox="1"/>
          <p:nvPr/>
        </p:nvSpPr>
        <p:spPr>
          <a:xfrm>
            <a:off x="301600" y="6217300"/>
            <a:ext cx="27708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1C232"/>
                </a:solidFill>
                <a:latin typeface="Roboto"/>
                <a:ea typeface="Roboto"/>
                <a:cs typeface="Roboto"/>
                <a:sym typeface="Roboto"/>
              </a:rPr>
              <a:t>List of major Anglo-Saxon gods</a:t>
            </a:r>
            <a:endParaRPr b="1">
              <a:solidFill>
                <a:srgbClr val="F1C232"/>
              </a:solidFill>
              <a:latin typeface="Roboto"/>
              <a:ea typeface="Roboto"/>
              <a:cs typeface="Roboto"/>
              <a:sym typeface="Roboto"/>
            </a:endParaRPr>
          </a:p>
        </p:txBody>
      </p:sp>
      <p:graphicFrame>
        <p:nvGraphicFramePr>
          <p:cNvPr id="187" name="Google Shape;187;p15"/>
          <p:cNvGraphicFramePr/>
          <p:nvPr/>
        </p:nvGraphicFramePr>
        <p:xfrm>
          <a:off x="301600" y="6574100"/>
          <a:ext cx="3000000" cy="3000000"/>
        </p:xfrm>
        <a:graphic>
          <a:graphicData uri="http://schemas.openxmlformats.org/drawingml/2006/table">
            <a:tbl>
              <a:tblPr>
                <a:noFill/>
                <a:tableStyleId>{F91EC1F6-9371-416A-9C3B-AEC1240019AD}</a:tableStyleId>
              </a:tblPr>
              <a:tblGrid>
                <a:gridCol w="1385400"/>
                <a:gridCol w="1385400"/>
              </a:tblGrid>
              <a:tr h="373025">
                <a:tc>
                  <a:txBody>
                    <a:bodyPr/>
                    <a:lstStyle/>
                    <a:p>
                      <a:pPr indent="0" lvl="0" marL="0" rtl="0" algn="ctr">
                        <a:spcBef>
                          <a:spcPts val="0"/>
                        </a:spcBef>
                        <a:spcAft>
                          <a:spcPts val="0"/>
                        </a:spcAft>
                        <a:buNone/>
                      </a:pPr>
                      <a:r>
                        <a:rPr b="1" lang="en" sz="1300">
                          <a:latin typeface="Roboto"/>
                          <a:ea typeface="Roboto"/>
                          <a:cs typeface="Roboto"/>
                          <a:sym typeface="Roboto"/>
                        </a:rPr>
                        <a:t>God </a:t>
                      </a:r>
                      <a:endParaRPr b="1" sz="1300">
                        <a:latin typeface="Roboto"/>
                        <a:ea typeface="Roboto"/>
                        <a:cs typeface="Roboto"/>
                        <a:sym typeface="Robo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sz="1300">
                          <a:latin typeface="Roboto"/>
                          <a:ea typeface="Roboto"/>
                          <a:cs typeface="Roboto"/>
                          <a:sym typeface="Roboto"/>
                        </a:rPr>
                        <a:t>God of ...</a:t>
                      </a:r>
                      <a:endParaRPr b="1" sz="1300">
                        <a:latin typeface="Roboto"/>
                        <a:ea typeface="Roboto"/>
                        <a:cs typeface="Roboto"/>
                        <a:sym typeface="Robo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D9D9"/>
                    </a:solidFill>
                  </a:tcPr>
                </a:tc>
              </a:tr>
              <a:tr h="2375525">
                <a:tc>
                  <a:txBody>
                    <a:bodyPr/>
                    <a:lstStyle/>
                    <a:p>
                      <a:pPr indent="0" lvl="0" marL="0" rtl="0" algn="l">
                        <a:spcBef>
                          <a:spcPts val="0"/>
                        </a:spcBef>
                        <a:spcAft>
                          <a:spcPts val="0"/>
                        </a:spcAft>
                        <a:buNone/>
                      </a:pPr>
                      <a:r>
                        <a:rPr lang="en" sz="1300">
                          <a:latin typeface="Roboto"/>
                          <a:ea typeface="Roboto"/>
                          <a:cs typeface="Roboto"/>
                          <a:sym typeface="Roboto"/>
                        </a:rPr>
                        <a:t>Blader</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Eostre</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Frigg</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Hel</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Loki</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Saxnot</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Thunor</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Tiw</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Wade</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Wayland</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Woden</a:t>
                      </a:r>
                      <a:endParaRPr sz="1300">
                        <a:latin typeface="Roboto"/>
                        <a:ea typeface="Roboto"/>
                        <a:cs typeface="Roboto"/>
                        <a:sym typeface="Robo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Roboto"/>
                          <a:ea typeface="Roboto"/>
                          <a:cs typeface="Roboto"/>
                          <a:sym typeface="Roboto"/>
                        </a:rPr>
                        <a:t>Immortality</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Birth</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Love</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Death</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Cunning</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Family</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Thunder</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War</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Sea</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Metalworking</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Chief God</a:t>
                      </a:r>
                      <a:endParaRPr sz="1300">
                        <a:latin typeface="Roboto"/>
                        <a:ea typeface="Roboto"/>
                        <a:cs typeface="Roboto"/>
                        <a:sym typeface="Robo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188" name="Google Shape;188;p15"/>
          <p:cNvSpPr txBox="1"/>
          <p:nvPr/>
        </p:nvSpPr>
        <p:spPr>
          <a:xfrm>
            <a:off x="3072400" y="6217300"/>
            <a:ext cx="4148100" cy="1686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Successfully, Augustine who was later appointed as Bishop by the Pope, converted the King of Kent to Christianity. King Ethelbert gave permission to build a church in Canterbury. In no time, Christianity spread in other parts of Britain. Pagan temples and pagan celebrations were replaced with Christian ones. </a:t>
            </a:r>
            <a:endParaRPr>
              <a:latin typeface="Roboto Light"/>
              <a:ea typeface="Roboto Light"/>
              <a:cs typeface="Roboto Light"/>
              <a:sym typeface="Roboto Light"/>
            </a:endParaRPr>
          </a:p>
        </p:txBody>
      </p:sp>
      <p:sp>
        <p:nvSpPr>
          <p:cNvPr id="189" name="Google Shape;189;p15"/>
          <p:cNvSpPr txBox="1"/>
          <p:nvPr/>
        </p:nvSpPr>
        <p:spPr>
          <a:xfrm>
            <a:off x="301600" y="9398400"/>
            <a:ext cx="6507900" cy="1049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Today, names of some of the days of the week are based from the names of Anglo-Saxons gods, including Tuesday (Tiws), Wednesday (Woden or Odin), Thursday ( Thor), and Frida (Frigga or Freya). </a:t>
            </a:r>
            <a:endParaRPr>
              <a:latin typeface="Roboto Light"/>
              <a:ea typeface="Roboto Light"/>
              <a:cs typeface="Roboto Light"/>
              <a:sym typeface="Roboto Light"/>
            </a:endParaRPr>
          </a:p>
        </p:txBody>
      </p:sp>
      <p:sp>
        <p:nvSpPr>
          <p:cNvPr id="190" name="Google Shape;190;p15"/>
          <p:cNvSpPr txBox="1"/>
          <p:nvPr/>
        </p:nvSpPr>
        <p:spPr>
          <a:xfrm>
            <a:off x="4262063" y="8155900"/>
            <a:ext cx="1909500" cy="1167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Pagans worshiped many gods. which they believed to have roles in their everyday life. </a:t>
            </a:r>
            <a:endParaRPr>
              <a:latin typeface="Roboto Light"/>
              <a:ea typeface="Roboto Light"/>
              <a:cs typeface="Roboto Light"/>
              <a:sym typeface="Roboto Light"/>
            </a:endParaRPr>
          </a:p>
        </p:txBody>
      </p:sp>
      <p:grpSp>
        <p:nvGrpSpPr>
          <p:cNvPr id="191" name="Google Shape;191;p15"/>
          <p:cNvGrpSpPr/>
          <p:nvPr/>
        </p:nvGrpSpPr>
        <p:grpSpPr>
          <a:xfrm rot="-1238813">
            <a:off x="4170882" y="7928244"/>
            <a:ext cx="194038" cy="316319"/>
            <a:chOff x="6730350" y="2315900"/>
            <a:chExt cx="257700" cy="420100"/>
          </a:xfrm>
        </p:grpSpPr>
        <p:sp>
          <p:nvSpPr>
            <p:cNvPr id="192" name="Google Shape;192;p15"/>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16"/>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202" name="Google Shape;202;p16"/>
          <p:cNvSpPr txBox="1"/>
          <p:nvPr/>
        </p:nvSpPr>
        <p:spPr>
          <a:xfrm>
            <a:off x="321925" y="311675"/>
            <a:ext cx="6898500" cy="8220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Due to light raw materials, there is little evidence of how early Anglo-Saxons dressed. With fragments of textiles and few records of continental Germanic people, clothing of early Anglo-Saxons was presented in several works of literature. </a:t>
            </a:r>
            <a:endParaRPr>
              <a:latin typeface="Roboto Light"/>
              <a:ea typeface="Roboto Light"/>
              <a:cs typeface="Roboto Light"/>
              <a:sym typeface="Roboto Light"/>
            </a:endParaRPr>
          </a:p>
        </p:txBody>
      </p:sp>
      <p:pic>
        <p:nvPicPr>
          <p:cNvPr id="203" name="Google Shape;203;p16"/>
          <p:cNvPicPr preferRelativeResize="0"/>
          <p:nvPr/>
        </p:nvPicPr>
        <p:blipFill>
          <a:blip r:embed="rId3">
            <a:alphaModFix/>
          </a:blip>
          <a:stretch>
            <a:fillRect/>
          </a:stretch>
        </p:blipFill>
        <p:spPr>
          <a:xfrm>
            <a:off x="1307941" y="1260275"/>
            <a:ext cx="1354885" cy="1720300"/>
          </a:xfrm>
          <a:prstGeom prst="rect">
            <a:avLst/>
          </a:prstGeom>
          <a:noFill/>
          <a:ln>
            <a:noFill/>
          </a:ln>
        </p:spPr>
      </p:pic>
      <p:pic>
        <p:nvPicPr>
          <p:cNvPr id="204" name="Google Shape;204;p16"/>
          <p:cNvPicPr preferRelativeResize="0"/>
          <p:nvPr/>
        </p:nvPicPr>
        <p:blipFill>
          <a:blip r:embed="rId4">
            <a:alphaModFix/>
          </a:blip>
          <a:stretch>
            <a:fillRect/>
          </a:stretch>
        </p:blipFill>
        <p:spPr>
          <a:xfrm>
            <a:off x="321925" y="1325677"/>
            <a:ext cx="1046846" cy="1649329"/>
          </a:xfrm>
          <a:prstGeom prst="rect">
            <a:avLst/>
          </a:prstGeom>
          <a:noFill/>
          <a:ln>
            <a:noFill/>
          </a:ln>
        </p:spPr>
      </p:pic>
      <p:sp>
        <p:nvSpPr>
          <p:cNvPr id="205" name="Google Shape;205;p16"/>
          <p:cNvSpPr txBox="1"/>
          <p:nvPr/>
        </p:nvSpPr>
        <p:spPr>
          <a:xfrm>
            <a:off x="474325" y="2852975"/>
            <a:ext cx="19659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Roboto"/>
                <a:ea typeface="Roboto"/>
                <a:cs typeface="Roboto"/>
                <a:sym typeface="Roboto"/>
              </a:rPr>
              <a:t>Image of early Anglo-Saxons</a:t>
            </a:r>
            <a:endParaRPr b="1" sz="1000">
              <a:latin typeface="Roboto"/>
              <a:ea typeface="Roboto"/>
              <a:cs typeface="Roboto"/>
              <a:sym typeface="Roboto"/>
            </a:endParaRPr>
          </a:p>
        </p:txBody>
      </p:sp>
      <p:sp>
        <p:nvSpPr>
          <p:cNvPr id="206" name="Google Shape;206;p16"/>
          <p:cNvSpPr txBox="1"/>
          <p:nvPr/>
        </p:nvSpPr>
        <p:spPr>
          <a:xfrm>
            <a:off x="2564450" y="1031675"/>
            <a:ext cx="4656000" cy="2037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MEN</a:t>
            </a:r>
            <a:endParaRPr b="1">
              <a:solidFill>
                <a:srgbClr val="BF9000"/>
              </a:solidFill>
              <a:latin typeface="Roboto"/>
              <a:ea typeface="Roboto"/>
              <a:cs typeface="Roboto"/>
              <a:sym typeface="Roboto"/>
            </a:endParaRPr>
          </a:p>
          <a:p>
            <a:pPr indent="0" lvl="0" marL="0" rtl="0" algn="just">
              <a:spcBef>
                <a:spcPts val="0"/>
              </a:spcBef>
              <a:spcAft>
                <a:spcPts val="0"/>
              </a:spcAft>
              <a:buNone/>
            </a:pPr>
            <a:r>
              <a:rPr lang="en">
                <a:solidFill>
                  <a:schemeClr val="dk1"/>
                </a:solidFill>
                <a:latin typeface="Roboto Light"/>
                <a:ea typeface="Roboto Light"/>
                <a:cs typeface="Roboto Light"/>
                <a:sym typeface="Roboto Light"/>
              </a:rPr>
              <a:t>Evidence indicated that early Anglo-Saxon men wore a one-piece short cloak or cape made of sheepskin or fur. Both sexes were suggested to wear hacele, a hooded cloak. Most men wore tunics that were usually mid-thigh to knee length. Some men of wealth wore linen undershirts. Leather belts were used to hold up both the trousers and girdle the tunic. </a:t>
            </a:r>
            <a:endParaRPr>
              <a:latin typeface="Roboto Light"/>
              <a:ea typeface="Roboto Light"/>
              <a:cs typeface="Roboto Light"/>
              <a:sym typeface="Roboto Light"/>
            </a:endParaRPr>
          </a:p>
          <a:p>
            <a:pPr indent="0" lvl="0" marL="0" rtl="0" algn="just">
              <a:spcBef>
                <a:spcPts val="0"/>
              </a:spcBef>
              <a:spcAft>
                <a:spcPts val="0"/>
              </a:spcAft>
              <a:buNone/>
            </a:pPr>
            <a:r>
              <a:t/>
            </a:r>
            <a:endParaRPr>
              <a:latin typeface="Roboto Light"/>
              <a:ea typeface="Roboto Light"/>
              <a:cs typeface="Roboto Light"/>
              <a:sym typeface="Roboto Light"/>
            </a:endParaRPr>
          </a:p>
        </p:txBody>
      </p:sp>
      <p:sp>
        <p:nvSpPr>
          <p:cNvPr id="207" name="Google Shape;207;p16"/>
          <p:cNvSpPr txBox="1"/>
          <p:nvPr/>
        </p:nvSpPr>
        <p:spPr>
          <a:xfrm>
            <a:off x="284575" y="2998275"/>
            <a:ext cx="6898500" cy="822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a:solidFill>
                  <a:srgbClr val="BF9000"/>
                </a:solidFill>
                <a:latin typeface="Roboto"/>
                <a:ea typeface="Roboto"/>
                <a:cs typeface="Roboto"/>
                <a:sym typeface="Roboto"/>
              </a:rPr>
              <a:t>WOMEN</a:t>
            </a:r>
            <a:endParaRPr b="1">
              <a:solidFill>
                <a:srgbClr val="BF9000"/>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A basic clothing for Anglo-Saxon women was a peplos. Usually a tubular garment, a peplos was clasped at the shoulders through brooches and was often worn ankle length. Brooches depend on regional patterns. </a:t>
            </a:r>
            <a:endParaRPr>
              <a:solidFill>
                <a:schemeClr val="dk1"/>
              </a:solidFill>
              <a:latin typeface="Roboto Light"/>
              <a:ea typeface="Roboto Light"/>
              <a:cs typeface="Roboto Light"/>
              <a:sym typeface="Roboto Light"/>
            </a:endParaRPr>
          </a:p>
        </p:txBody>
      </p:sp>
      <p:sp>
        <p:nvSpPr>
          <p:cNvPr id="208" name="Google Shape;208;p16"/>
          <p:cNvSpPr/>
          <p:nvPr/>
        </p:nvSpPr>
        <p:spPr>
          <a:xfrm>
            <a:off x="321925" y="412555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209" name="Google Shape;209;p16"/>
          <p:cNvGrpSpPr/>
          <p:nvPr/>
        </p:nvGrpSpPr>
        <p:grpSpPr>
          <a:xfrm>
            <a:off x="431587" y="4124648"/>
            <a:ext cx="312646" cy="395400"/>
            <a:chOff x="584925" y="238125"/>
            <a:chExt cx="415200" cy="525100"/>
          </a:xfrm>
        </p:grpSpPr>
        <p:sp>
          <p:nvSpPr>
            <p:cNvPr id="210" name="Google Shape;210;p16"/>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6"/>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 name="Google Shape;216;p16"/>
          <p:cNvSpPr/>
          <p:nvPr/>
        </p:nvSpPr>
        <p:spPr>
          <a:xfrm>
            <a:off x="321925" y="4602775"/>
            <a:ext cx="6898500" cy="15564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the events during the Anglo-Saxon period, take note of the following questions: </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What were the events comprising the beginning and end of the Anglo-Saxon period?</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Who were the Anglo-Saxons?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How can you describe their way of life?</a:t>
            </a:r>
            <a:endParaRPr>
              <a:latin typeface="Roboto"/>
              <a:ea typeface="Roboto"/>
              <a:cs typeface="Roboto"/>
              <a:sym typeface="Roboto"/>
            </a:endParaRPr>
          </a:p>
        </p:txBody>
      </p:sp>
      <p:sp>
        <p:nvSpPr>
          <p:cNvPr id="217" name="Google Shape;217;p16"/>
          <p:cNvSpPr/>
          <p:nvPr/>
        </p:nvSpPr>
        <p:spPr>
          <a:xfrm>
            <a:off x="361075" y="624190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218" name="Google Shape;218;p16"/>
          <p:cNvGrpSpPr/>
          <p:nvPr/>
        </p:nvGrpSpPr>
        <p:grpSpPr>
          <a:xfrm>
            <a:off x="526836" y="6274089"/>
            <a:ext cx="329212" cy="329212"/>
            <a:chOff x="1922075" y="1629000"/>
            <a:chExt cx="437200" cy="437200"/>
          </a:xfrm>
        </p:grpSpPr>
        <p:sp>
          <p:nvSpPr>
            <p:cNvPr id="219" name="Google Shape;219;p16"/>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16"/>
          <p:cNvSpPr/>
          <p:nvPr/>
        </p:nvSpPr>
        <p:spPr>
          <a:xfrm>
            <a:off x="284575" y="6719125"/>
            <a:ext cx="6898500" cy="6612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Given your knowledge about the Vikings, Celts, and Normans, make a comparative table about this group of people. Design your own categories, e.i clothing. </a:t>
            </a:r>
            <a:endParaRPr>
              <a:latin typeface="Roboto"/>
              <a:ea typeface="Roboto"/>
              <a:cs typeface="Roboto"/>
              <a:sym typeface="Roboto"/>
            </a:endParaRPr>
          </a:p>
        </p:txBody>
      </p:sp>
      <p:sp>
        <p:nvSpPr>
          <p:cNvPr id="222" name="Google Shape;222;p16"/>
          <p:cNvSpPr/>
          <p:nvPr/>
        </p:nvSpPr>
        <p:spPr>
          <a:xfrm>
            <a:off x="1545825" y="7511025"/>
            <a:ext cx="2082900" cy="1320000"/>
          </a:xfrm>
          <a:prstGeom prst="rect">
            <a:avLst/>
          </a:prstGeom>
          <a:solidFill>
            <a:srgbClr val="F1C232"/>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1698225" y="7663425"/>
            <a:ext cx="1985100" cy="1218300"/>
          </a:xfrm>
          <a:prstGeom prst="rect">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3831825" y="7511025"/>
            <a:ext cx="2082900" cy="1320000"/>
          </a:xfrm>
          <a:prstGeom prst="rect">
            <a:avLst/>
          </a:prstGeom>
          <a:solidFill>
            <a:srgbClr val="F1C232"/>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3807050" y="7663425"/>
            <a:ext cx="2010000" cy="1218300"/>
          </a:xfrm>
          <a:prstGeom prst="rect">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1545825" y="9035025"/>
            <a:ext cx="2082900" cy="1320000"/>
          </a:xfrm>
          <a:prstGeom prst="rect">
            <a:avLst/>
          </a:prstGeom>
          <a:solidFill>
            <a:srgbClr val="F1C232"/>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1698225" y="8958825"/>
            <a:ext cx="1985100" cy="1218300"/>
          </a:xfrm>
          <a:prstGeom prst="rect">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3831825" y="9035025"/>
            <a:ext cx="2082900" cy="1320000"/>
          </a:xfrm>
          <a:prstGeom prst="rect">
            <a:avLst/>
          </a:prstGeom>
          <a:solidFill>
            <a:srgbClr val="F1C232"/>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3807050" y="8958825"/>
            <a:ext cx="2010000" cy="1218300"/>
          </a:xfrm>
          <a:prstGeom prst="rect">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txBox="1"/>
          <p:nvPr/>
        </p:nvSpPr>
        <p:spPr>
          <a:xfrm>
            <a:off x="1672925" y="7565550"/>
            <a:ext cx="1855800" cy="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BF9000"/>
                </a:solidFill>
                <a:latin typeface="Roboto"/>
                <a:ea typeface="Roboto"/>
                <a:cs typeface="Roboto"/>
                <a:sym typeface="Roboto"/>
              </a:rPr>
              <a:t>ANGLO-SAXONS</a:t>
            </a:r>
            <a:endParaRPr b="1" sz="1300">
              <a:solidFill>
                <a:srgbClr val="BF9000"/>
              </a:solidFill>
              <a:latin typeface="Roboto"/>
              <a:ea typeface="Roboto"/>
              <a:cs typeface="Roboto"/>
              <a:sym typeface="Roboto"/>
            </a:endParaRPr>
          </a:p>
        </p:txBody>
      </p:sp>
      <p:sp>
        <p:nvSpPr>
          <p:cNvPr id="231" name="Google Shape;231;p16"/>
          <p:cNvSpPr txBox="1"/>
          <p:nvPr/>
        </p:nvSpPr>
        <p:spPr>
          <a:xfrm>
            <a:off x="5025725" y="7565550"/>
            <a:ext cx="896100" cy="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BF9000"/>
                </a:solidFill>
                <a:latin typeface="Roboto"/>
                <a:ea typeface="Roboto"/>
                <a:cs typeface="Roboto"/>
                <a:sym typeface="Roboto"/>
              </a:rPr>
              <a:t>VIKINGS</a:t>
            </a:r>
            <a:endParaRPr b="1" sz="1300">
              <a:solidFill>
                <a:srgbClr val="BF9000"/>
              </a:solidFill>
              <a:latin typeface="Roboto"/>
              <a:ea typeface="Roboto"/>
              <a:cs typeface="Roboto"/>
              <a:sym typeface="Roboto"/>
            </a:endParaRPr>
          </a:p>
        </p:txBody>
      </p:sp>
      <p:sp>
        <p:nvSpPr>
          <p:cNvPr id="232" name="Google Shape;232;p16"/>
          <p:cNvSpPr txBox="1"/>
          <p:nvPr/>
        </p:nvSpPr>
        <p:spPr>
          <a:xfrm>
            <a:off x="1672925" y="9851550"/>
            <a:ext cx="1855800" cy="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BF9000"/>
                </a:solidFill>
                <a:latin typeface="Roboto"/>
                <a:ea typeface="Roboto"/>
                <a:cs typeface="Roboto"/>
                <a:sym typeface="Roboto"/>
              </a:rPr>
              <a:t>NORMANS</a:t>
            </a:r>
            <a:endParaRPr b="1" sz="1300">
              <a:solidFill>
                <a:srgbClr val="BF9000"/>
              </a:solidFill>
              <a:latin typeface="Roboto"/>
              <a:ea typeface="Roboto"/>
              <a:cs typeface="Roboto"/>
              <a:sym typeface="Roboto"/>
            </a:endParaRPr>
          </a:p>
        </p:txBody>
      </p:sp>
      <p:sp>
        <p:nvSpPr>
          <p:cNvPr id="233" name="Google Shape;233;p16"/>
          <p:cNvSpPr txBox="1"/>
          <p:nvPr/>
        </p:nvSpPr>
        <p:spPr>
          <a:xfrm>
            <a:off x="5025725" y="9851550"/>
            <a:ext cx="896100" cy="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BF9000"/>
                </a:solidFill>
                <a:latin typeface="Roboto"/>
                <a:ea typeface="Roboto"/>
                <a:cs typeface="Roboto"/>
                <a:sym typeface="Roboto"/>
              </a:rPr>
              <a:t>CELTS</a:t>
            </a:r>
            <a:endParaRPr b="1" sz="1300">
              <a:solidFill>
                <a:srgbClr val="BF9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17"/>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239" name="Google Shape;239;p17"/>
          <p:cNvSpPr/>
          <p:nvPr/>
        </p:nvSpPr>
        <p:spPr>
          <a:xfrm>
            <a:off x="258175" y="253300"/>
            <a:ext cx="38508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t/>
            </a:r>
            <a:endParaRPr b="1" sz="2000">
              <a:solidFill>
                <a:srgbClr val="F1C232"/>
              </a:solidFill>
              <a:latin typeface="Roboto"/>
              <a:ea typeface="Roboto"/>
              <a:cs typeface="Roboto"/>
              <a:sym typeface="Roboto"/>
            </a:endParaRPr>
          </a:p>
        </p:txBody>
      </p:sp>
      <p:grpSp>
        <p:nvGrpSpPr>
          <p:cNvPr id="240" name="Google Shape;240;p17"/>
          <p:cNvGrpSpPr/>
          <p:nvPr/>
        </p:nvGrpSpPr>
        <p:grpSpPr>
          <a:xfrm>
            <a:off x="402408" y="300898"/>
            <a:ext cx="298866" cy="298414"/>
            <a:chOff x="6660750" y="298550"/>
            <a:chExt cx="396900" cy="396300"/>
          </a:xfrm>
        </p:grpSpPr>
        <p:sp>
          <p:nvSpPr>
            <p:cNvPr id="241" name="Google Shape;241;p17"/>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7"/>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17"/>
          <p:cNvSpPr/>
          <p:nvPr/>
        </p:nvSpPr>
        <p:spPr>
          <a:xfrm>
            <a:off x="258175" y="253300"/>
            <a:ext cx="43761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ANGLO-SAXON </a:t>
            </a:r>
            <a:r>
              <a:rPr b="1" lang="en" sz="2000">
                <a:solidFill>
                  <a:srgbClr val="F1C232"/>
                </a:solidFill>
                <a:latin typeface="Roboto"/>
                <a:ea typeface="Roboto"/>
                <a:cs typeface="Roboto"/>
                <a:sym typeface="Roboto"/>
              </a:rPr>
              <a:t>KINGDOMS</a:t>
            </a:r>
            <a:endParaRPr b="1" sz="2000">
              <a:solidFill>
                <a:srgbClr val="F1C232"/>
              </a:solidFill>
              <a:latin typeface="Roboto"/>
              <a:ea typeface="Roboto"/>
              <a:cs typeface="Roboto"/>
              <a:sym typeface="Roboto"/>
            </a:endParaRPr>
          </a:p>
        </p:txBody>
      </p:sp>
      <p:grpSp>
        <p:nvGrpSpPr>
          <p:cNvPr id="244" name="Google Shape;244;p17"/>
          <p:cNvGrpSpPr/>
          <p:nvPr/>
        </p:nvGrpSpPr>
        <p:grpSpPr>
          <a:xfrm>
            <a:off x="367920" y="294688"/>
            <a:ext cx="367841" cy="310820"/>
            <a:chOff x="3918650" y="293075"/>
            <a:chExt cx="488500" cy="412775"/>
          </a:xfrm>
        </p:grpSpPr>
        <p:sp>
          <p:nvSpPr>
            <p:cNvPr id="245" name="Google Shape;245;p17"/>
            <p:cNvSpPr/>
            <p:nvPr/>
          </p:nvSpPr>
          <p:spPr>
            <a:xfrm>
              <a:off x="4085350" y="293675"/>
              <a:ext cx="154500" cy="412175"/>
            </a:xfrm>
            <a:custGeom>
              <a:rect b="b" l="l" r="r" t="t"/>
              <a:pathLst>
                <a:path extrusionOk="0" h="16487" w="618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7"/>
            <p:cNvSpPr/>
            <p:nvPr/>
          </p:nvSpPr>
          <p:spPr>
            <a:xfrm>
              <a:off x="3918650" y="293075"/>
              <a:ext cx="153900" cy="407275"/>
            </a:xfrm>
            <a:custGeom>
              <a:rect b="b" l="l" r="r" t="t"/>
              <a:pathLst>
                <a:path extrusionOk="0" h="16291" w="6156">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7"/>
            <p:cNvSpPr/>
            <p:nvPr/>
          </p:nvSpPr>
          <p:spPr>
            <a:xfrm>
              <a:off x="4253250" y="298550"/>
              <a:ext cx="153900" cy="406675"/>
            </a:xfrm>
            <a:custGeom>
              <a:rect b="b" l="l" r="r" t="t"/>
              <a:pathLst>
                <a:path extrusionOk="0" h="16267" w="6156">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17"/>
          <p:cNvSpPr txBox="1"/>
          <p:nvPr/>
        </p:nvSpPr>
        <p:spPr>
          <a:xfrm>
            <a:off x="258175" y="799500"/>
            <a:ext cx="6962400" cy="5964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Between 650 to 800 AD, Anglo-Saxon kingdoms were established with constant threat from rival kings. </a:t>
            </a:r>
            <a:endParaRPr>
              <a:latin typeface="Roboto Light"/>
              <a:ea typeface="Roboto Light"/>
              <a:cs typeface="Roboto Light"/>
              <a:sym typeface="Roboto Light"/>
            </a:endParaRPr>
          </a:p>
        </p:txBody>
      </p:sp>
      <p:pic>
        <p:nvPicPr>
          <p:cNvPr id="249" name="Google Shape;249;p17"/>
          <p:cNvPicPr preferRelativeResize="0"/>
          <p:nvPr/>
        </p:nvPicPr>
        <p:blipFill>
          <a:blip r:embed="rId3">
            <a:alphaModFix/>
          </a:blip>
          <a:stretch>
            <a:fillRect/>
          </a:stretch>
        </p:blipFill>
        <p:spPr>
          <a:xfrm>
            <a:off x="381000" y="1518100"/>
            <a:ext cx="2287850" cy="2547300"/>
          </a:xfrm>
          <a:prstGeom prst="rect">
            <a:avLst/>
          </a:prstGeom>
          <a:noFill/>
          <a:ln cap="flat" cmpd="sng" w="28575">
            <a:solidFill>
              <a:srgbClr val="F1C232"/>
            </a:solidFill>
            <a:prstDash val="solid"/>
            <a:round/>
            <a:headEnd len="sm" w="sm" type="none"/>
            <a:tailEnd len="sm" w="sm" type="none"/>
          </a:ln>
        </p:spPr>
      </p:pic>
      <p:sp>
        <p:nvSpPr>
          <p:cNvPr id="250" name="Google Shape;250;p17"/>
          <p:cNvSpPr txBox="1"/>
          <p:nvPr/>
        </p:nvSpPr>
        <p:spPr>
          <a:xfrm>
            <a:off x="2780175" y="1396100"/>
            <a:ext cx="4376100" cy="752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Settled by the Jutes, </a:t>
            </a:r>
            <a:r>
              <a:rPr b="1" lang="en">
                <a:solidFill>
                  <a:srgbClr val="BF9000"/>
                </a:solidFill>
                <a:latin typeface="Roboto"/>
                <a:ea typeface="Roboto"/>
                <a:cs typeface="Roboto"/>
                <a:sym typeface="Roboto"/>
              </a:rPr>
              <a:t>Kent</a:t>
            </a:r>
            <a:r>
              <a:rPr b="1" lang="en">
                <a:solidFill>
                  <a:srgbClr val="F1C232"/>
                </a:solidFill>
                <a:latin typeface="Roboto"/>
                <a:ea typeface="Roboto"/>
                <a:cs typeface="Roboto"/>
                <a:sym typeface="Roboto"/>
              </a:rPr>
              <a:t> </a:t>
            </a:r>
            <a:r>
              <a:rPr lang="en">
                <a:latin typeface="Roboto Light"/>
                <a:ea typeface="Roboto Light"/>
                <a:cs typeface="Roboto Light"/>
                <a:sym typeface="Roboto Light"/>
              </a:rPr>
              <a:t>was probably formed from at least two smaller kingdoms. With Ethelbert as king, Kent became one of the wealthiest kingdoms in southern Britain. At the time of his reign, laws of Kent were written down as charters to be implemented. </a:t>
            </a:r>
            <a:endParaRPr>
              <a:latin typeface="Roboto Light"/>
              <a:ea typeface="Roboto Light"/>
              <a:cs typeface="Roboto Light"/>
              <a:sym typeface="Roboto Light"/>
            </a:endParaRPr>
          </a:p>
        </p:txBody>
      </p:sp>
      <p:sp>
        <p:nvSpPr>
          <p:cNvPr id="251" name="Google Shape;251;p17"/>
          <p:cNvSpPr txBox="1"/>
          <p:nvPr/>
        </p:nvSpPr>
        <p:spPr>
          <a:xfrm>
            <a:off x="2780175" y="2897400"/>
            <a:ext cx="4376100" cy="1167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With the establishment of Canterbury by Augustine, subjects like poetry, astronomy, mathematics, and Greek were taught, making it a major intellectual centre. </a:t>
            </a:r>
            <a:endParaRPr>
              <a:latin typeface="Roboto Light"/>
              <a:ea typeface="Roboto Light"/>
              <a:cs typeface="Roboto Light"/>
              <a:sym typeface="Roboto Light"/>
            </a:endParaRPr>
          </a:p>
          <a:p>
            <a:pPr indent="0" lvl="0" marL="0" rtl="0" algn="just">
              <a:spcBef>
                <a:spcPts val="0"/>
              </a:spcBef>
              <a:spcAft>
                <a:spcPts val="0"/>
              </a:spcAft>
              <a:buNone/>
            </a:pPr>
            <a:r>
              <a:t/>
            </a:r>
            <a:endParaRPr>
              <a:latin typeface="Roboto Light"/>
              <a:ea typeface="Roboto Light"/>
              <a:cs typeface="Roboto Light"/>
              <a:sym typeface="Roboto Light"/>
            </a:endParaRPr>
          </a:p>
        </p:txBody>
      </p:sp>
      <p:sp>
        <p:nvSpPr>
          <p:cNvPr id="252" name="Google Shape;252;p17"/>
          <p:cNvSpPr txBox="1"/>
          <p:nvPr/>
        </p:nvSpPr>
        <p:spPr>
          <a:xfrm>
            <a:off x="365875" y="4034950"/>
            <a:ext cx="6790500" cy="25473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latin typeface="Roboto Light"/>
                <a:ea typeface="Roboto Light"/>
                <a:cs typeface="Roboto Light"/>
                <a:sym typeface="Roboto Light"/>
              </a:rPr>
              <a:t>Similar to Kent, other kingdoms began to emerge. </a:t>
            </a:r>
            <a:r>
              <a:rPr b="1" lang="en">
                <a:solidFill>
                  <a:srgbClr val="BF9000"/>
                </a:solidFill>
                <a:latin typeface="Roboto"/>
                <a:ea typeface="Roboto"/>
                <a:cs typeface="Roboto"/>
                <a:sym typeface="Roboto"/>
              </a:rPr>
              <a:t>East Anglia</a:t>
            </a:r>
            <a:r>
              <a:rPr lang="en">
                <a:solidFill>
                  <a:schemeClr val="dk1"/>
                </a:solidFill>
                <a:latin typeface="Roboto Light"/>
                <a:ea typeface="Roboto Light"/>
                <a:cs typeface="Roboto Light"/>
                <a:sym typeface="Roboto Light"/>
              </a:rPr>
              <a:t> inhabited by the Angles: the North Folk (living in modern Norfolk), and the South Folk (living in Suffolk) was known for its wealth as excavated at Sutton Hoo. Under the influence of the King of Kent, East Anglia was also converted to Christianity. </a:t>
            </a:r>
            <a:r>
              <a:rPr lang="en">
                <a:latin typeface="Roboto Light"/>
                <a:ea typeface="Roboto Light"/>
                <a:cs typeface="Roboto Light"/>
                <a:sym typeface="Roboto Light"/>
              </a:rPr>
              <a:t>The Sutton Hoo treasures included important items from the Byzantine Empire and Scandinavia. </a:t>
            </a:r>
            <a:endParaRPr>
              <a:latin typeface="Roboto Light"/>
              <a:ea typeface="Roboto Light"/>
              <a:cs typeface="Roboto Light"/>
              <a:sym typeface="Roboto Light"/>
            </a:endParaRPr>
          </a:p>
          <a:p>
            <a:pPr indent="0" lvl="0" marL="0" rtl="0" algn="just">
              <a:spcBef>
                <a:spcPts val="0"/>
              </a:spcBef>
              <a:spcAft>
                <a:spcPts val="0"/>
              </a:spcAft>
              <a:buNone/>
            </a:pPr>
            <a:r>
              <a:t/>
            </a:r>
            <a:endParaRPr>
              <a:latin typeface="Roboto Light"/>
              <a:ea typeface="Roboto Light"/>
              <a:cs typeface="Roboto Light"/>
              <a:sym typeface="Roboto Light"/>
            </a:endParaRPr>
          </a:p>
          <a:p>
            <a:pPr indent="0" lvl="0" marL="0" rtl="0" algn="just">
              <a:spcBef>
                <a:spcPts val="0"/>
              </a:spcBef>
              <a:spcAft>
                <a:spcPts val="0"/>
              </a:spcAft>
              <a:buNone/>
            </a:pPr>
            <a:r>
              <a:rPr lang="en">
                <a:latin typeface="Roboto Light"/>
                <a:ea typeface="Roboto Light"/>
                <a:cs typeface="Roboto Light"/>
                <a:sym typeface="Roboto Light"/>
              </a:rPr>
              <a:t>In the north, </a:t>
            </a:r>
            <a:r>
              <a:rPr b="1" lang="en">
                <a:solidFill>
                  <a:srgbClr val="BF9000"/>
                </a:solidFill>
                <a:latin typeface="Roboto"/>
                <a:ea typeface="Roboto"/>
                <a:cs typeface="Roboto"/>
                <a:sym typeface="Roboto"/>
              </a:rPr>
              <a:t>Northumbria </a:t>
            </a:r>
            <a:r>
              <a:rPr lang="en">
                <a:latin typeface="Roboto Light"/>
                <a:ea typeface="Roboto Light"/>
                <a:cs typeface="Roboto Light"/>
                <a:sym typeface="Roboto Light"/>
              </a:rPr>
              <a:t>became the most powerful kingdom in the north from the smaller kingdoms of Bernicia and Deira. With its strong cultural connection with Ireland and Rome, Northumbria emerged as the most influential Anglo-Saxon Kingdom. In 635, the monastery on Lindisfarne was built and became the kingdom’s cultural and political centre. </a:t>
            </a:r>
            <a:endParaRPr>
              <a:latin typeface="Roboto Light"/>
              <a:ea typeface="Roboto Light"/>
              <a:cs typeface="Roboto Light"/>
              <a:sym typeface="Roboto Light"/>
            </a:endParaRPr>
          </a:p>
          <a:p>
            <a:pPr indent="0" lvl="0" marL="0" rtl="0" algn="just">
              <a:spcBef>
                <a:spcPts val="0"/>
              </a:spcBef>
              <a:spcAft>
                <a:spcPts val="0"/>
              </a:spcAft>
              <a:buClr>
                <a:schemeClr val="dk1"/>
              </a:buClr>
              <a:buSzPts val="1100"/>
              <a:buFont typeface="Arial"/>
              <a:buNone/>
            </a:pPr>
            <a:r>
              <a:t/>
            </a:r>
            <a:endParaRPr>
              <a:solidFill>
                <a:schemeClr val="dk1"/>
              </a:solidFill>
              <a:latin typeface="Roboto Light"/>
              <a:ea typeface="Roboto Light"/>
              <a:cs typeface="Roboto Light"/>
              <a:sym typeface="Roboto Light"/>
            </a:endParaRPr>
          </a:p>
        </p:txBody>
      </p:sp>
      <p:sp>
        <p:nvSpPr>
          <p:cNvPr id="253" name="Google Shape;253;p17"/>
          <p:cNvSpPr txBox="1"/>
          <p:nvPr/>
        </p:nvSpPr>
        <p:spPr>
          <a:xfrm>
            <a:off x="326200" y="6582250"/>
            <a:ext cx="6790500" cy="3357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latin typeface="Roboto Light"/>
                <a:ea typeface="Roboto Light"/>
                <a:cs typeface="Roboto Light"/>
                <a:sym typeface="Roboto Light"/>
              </a:rPr>
              <a:t>When </a:t>
            </a:r>
            <a:r>
              <a:rPr b="1" lang="en">
                <a:solidFill>
                  <a:srgbClr val="BF9000"/>
                </a:solidFill>
                <a:latin typeface="Roboto"/>
                <a:ea typeface="Roboto"/>
                <a:cs typeface="Roboto"/>
                <a:sym typeface="Roboto"/>
              </a:rPr>
              <a:t>Mercia</a:t>
            </a:r>
            <a:r>
              <a:rPr lang="en">
                <a:solidFill>
                  <a:schemeClr val="dk1"/>
                </a:solidFill>
                <a:latin typeface="Roboto Light"/>
                <a:ea typeface="Roboto Light"/>
                <a:cs typeface="Roboto Light"/>
                <a:sym typeface="Roboto Light"/>
              </a:rPr>
              <a:t> gained power in the 700s, Northumbria’s dominance declined. In the 7th century, Penda, a Mercian king who refused to convert to Christianity, defeated two Northumbrian kings. During the reign of Penda, Mercia accumulated enormous wealth and military power. By a time, Kent, Mercia, and East Anglia were ruled by one king, Ethelbald, who became known as the King of South English. Succeeded by King Offa, Mercia extended its power and seized London, East Anglia, and Kent. With the death of King Offa, the Pope deposed the late king’s son and abolished the archbishopric of Lichfield (it replaced the archbishop of Canterbury). By the 800s, East Anglia was freed from Mercian control. </a:t>
            </a:r>
            <a:endParaRPr>
              <a:latin typeface="Roboto Light"/>
              <a:ea typeface="Roboto Light"/>
              <a:cs typeface="Roboto Light"/>
              <a:sym typeface="Roboto Light"/>
            </a:endParaRPr>
          </a:p>
          <a:p>
            <a:pPr indent="0" lvl="0" marL="0" rtl="0" algn="just">
              <a:spcBef>
                <a:spcPts val="0"/>
              </a:spcBef>
              <a:spcAft>
                <a:spcPts val="0"/>
              </a:spcAft>
              <a:buNone/>
            </a:pPr>
            <a:r>
              <a:t/>
            </a:r>
            <a:endParaRPr>
              <a:latin typeface="Roboto Light"/>
              <a:ea typeface="Roboto Light"/>
              <a:cs typeface="Roboto Light"/>
              <a:sym typeface="Roboto Light"/>
            </a:endParaRPr>
          </a:p>
          <a:p>
            <a:pPr indent="0" lvl="0" marL="0" rtl="0" algn="just">
              <a:spcBef>
                <a:spcPts val="0"/>
              </a:spcBef>
              <a:spcAft>
                <a:spcPts val="0"/>
              </a:spcAft>
              <a:buNone/>
            </a:pPr>
            <a:r>
              <a:rPr lang="en">
                <a:latin typeface="Roboto Light"/>
                <a:ea typeface="Roboto Light"/>
                <a:cs typeface="Roboto Light"/>
                <a:sym typeface="Roboto Light"/>
              </a:rPr>
              <a:t>In 825, King Ecgberht of the West Saxons defeated Beornwulf, King of the Mercians, which resulted in the transfer of overlordship of the kingdoms Kent, Sussex, Surrey, and Essex to</a:t>
            </a:r>
            <a:r>
              <a:rPr b="1" lang="en">
                <a:solidFill>
                  <a:srgbClr val="BF9000"/>
                </a:solidFill>
                <a:latin typeface="Roboto"/>
                <a:ea typeface="Roboto"/>
                <a:cs typeface="Roboto"/>
                <a:sym typeface="Roboto"/>
              </a:rPr>
              <a:t> West Saxon</a:t>
            </a:r>
            <a:r>
              <a:rPr lang="en">
                <a:latin typeface="Roboto Light"/>
                <a:ea typeface="Roboto Light"/>
                <a:cs typeface="Roboto Light"/>
                <a:sym typeface="Roboto Light"/>
              </a:rPr>
              <a:t> (Wessex). </a:t>
            </a:r>
            <a:endParaRPr>
              <a:latin typeface="Roboto Light"/>
              <a:ea typeface="Roboto Light"/>
              <a:cs typeface="Roboto Light"/>
              <a:sym typeface="Roboto Light"/>
            </a:endParaRPr>
          </a:p>
          <a:p>
            <a:pPr indent="0" lvl="0" marL="0" rtl="0" algn="just">
              <a:spcBef>
                <a:spcPts val="0"/>
              </a:spcBef>
              <a:spcAft>
                <a:spcPts val="0"/>
              </a:spcAft>
              <a:buNone/>
            </a:pPr>
            <a:r>
              <a:t/>
            </a:r>
            <a:endParaRPr>
              <a:latin typeface="Roboto Light"/>
              <a:ea typeface="Roboto Light"/>
              <a:cs typeface="Roboto Light"/>
              <a:sym typeface="Roboto Light"/>
            </a:endParaRPr>
          </a:p>
          <a:p>
            <a:pPr indent="0" lvl="0" marL="0" rtl="0" algn="just">
              <a:spcBef>
                <a:spcPts val="0"/>
              </a:spcBef>
              <a:spcAft>
                <a:spcPts val="0"/>
              </a:spcAft>
              <a:buNone/>
            </a:pPr>
            <a:r>
              <a:rPr lang="en">
                <a:latin typeface="Roboto Light"/>
                <a:ea typeface="Roboto Light"/>
                <a:cs typeface="Roboto Light"/>
                <a:sym typeface="Roboto Light"/>
              </a:rPr>
              <a:t>Territorial gains under King Ethelwulf were further sealed with the marriage alliance to a Frankish princess and great granddaughter of Charlemagne. </a:t>
            </a:r>
            <a:endParaRPr>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18"/>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259" name="Google Shape;259;p18"/>
          <p:cNvSpPr/>
          <p:nvPr/>
        </p:nvSpPr>
        <p:spPr>
          <a:xfrm>
            <a:off x="258175" y="25330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260" name="Google Shape;260;p18"/>
          <p:cNvGrpSpPr/>
          <p:nvPr/>
        </p:nvGrpSpPr>
        <p:grpSpPr>
          <a:xfrm>
            <a:off x="367837" y="252398"/>
            <a:ext cx="312646" cy="395400"/>
            <a:chOff x="584925" y="238125"/>
            <a:chExt cx="415200" cy="525100"/>
          </a:xfrm>
        </p:grpSpPr>
        <p:sp>
          <p:nvSpPr>
            <p:cNvPr id="261" name="Google Shape;261;p18"/>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8"/>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8"/>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8"/>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18"/>
          <p:cNvSpPr/>
          <p:nvPr/>
        </p:nvSpPr>
        <p:spPr>
          <a:xfrm>
            <a:off x="258175" y="730525"/>
            <a:ext cx="6962400" cy="10176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the Anglo-Saxon kingdoms, take note of the following questions: </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What were the kingdoms of England?</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Who inhabited and ruled each kingdom?</a:t>
            </a:r>
            <a:endParaRPr>
              <a:latin typeface="Roboto"/>
              <a:ea typeface="Roboto"/>
              <a:cs typeface="Roboto"/>
              <a:sym typeface="Roboto"/>
            </a:endParaRPr>
          </a:p>
        </p:txBody>
      </p:sp>
      <p:sp>
        <p:nvSpPr>
          <p:cNvPr id="268" name="Google Shape;268;p18"/>
          <p:cNvSpPr/>
          <p:nvPr/>
        </p:nvSpPr>
        <p:spPr>
          <a:xfrm>
            <a:off x="258175" y="183085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269" name="Google Shape;269;p18"/>
          <p:cNvGrpSpPr/>
          <p:nvPr/>
        </p:nvGrpSpPr>
        <p:grpSpPr>
          <a:xfrm>
            <a:off x="423936" y="1863039"/>
            <a:ext cx="329212" cy="329212"/>
            <a:chOff x="1922075" y="1629000"/>
            <a:chExt cx="437200" cy="437200"/>
          </a:xfrm>
        </p:grpSpPr>
        <p:sp>
          <p:nvSpPr>
            <p:cNvPr id="270" name="Google Shape;270;p18"/>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18"/>
          <p:cNvSpPr/>
          <p:nvPr/>
        </p:nvSpPr>
        <p:spPr>
          <a:xfrm>
            <a:off x="258175" y="2308075"/>
            <a:ext cx="2795700" cy="8676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Using the map, trace who inhabited and ruled the kingdoms of England. </a:t>
            </a:r>
            <a:endParaRPr>
              <a:latin typeface="Roboto"/>
              <a:ea typeface="Roboto"/>
              <a:cs typeface="Roboto"/>
              <a:sym typeface="Roboto"/>
            </a:endParaRPr>
          </a:p>
        </p:txBody>
      </p:sp>
      <p:pic>
        <p:nvPicPr>
          <p:cNvPr id="273" name="Google Shape;273;p18"/>
          <p:cNvPicPr preferRelativeResize="0"/>
          <p:nvPr/>
        </p:nvPicPr>
        <p:blipFill>
          <a:blip r:embed="rId3">
            <a:alphaModFix/>
          </a:blip>
          <a:stretch>
            <a:fillRect/>
          </a:stretch>
        </p:blipFill>
        <p:spPr>
          <a:xfrm>
            <a:off x="683925" y="3259300"/>
            <a:ext cx="1372082" cy="2132050"/>
          </a:xfrm>
          <a:prstGeom prst="rect">
            <a:avLst/>
          </a:prstGeom>
          <a:noFill/>
          <a:ln>
            <a:noFill/>
          </a:ln>
        </p:spPr>
      </p:pic>
      <p:sp>
        <p:nvSpPr>
          <p:cNvPr id="274" name="Google Shape;274;p18"/>
          <p:cNvSpPr/>
          <p:nvPr/>
        </p:nvSpPr>
        <p:spPr>
          <a:xfrm>
            <a:off x="3130075" y="1830850"/>
            <a:ext cx="38508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ROMAN EMPIRE </a:t>
            </a:r>
            <a:r>
              <a:rPr b="1" lang="en" sz="2000">
                <a:solidFill>
                  <a:srgbClr val="F1C232"/>
                </a:solidFill>
                <a:latin typeface="Roboto"/>
                <a:ea typeface="Roboto"/>
                <a:cs typeface="Roboto"/>
                <a:sym typeface="Roboto"/>
              </a:rPr>
              <a:t>TIME</a:t>
            </a:r>
            <a:endParaRPr b="1" sz="2000">
              <a:solidFill>
                <a:srgbClr val="F1C232"/>
              </a:solidFill>
              <a:latin typeface="Roboto"/>
              <a:ea typeface="Roboto"/>
              <a:cs typeface="Roboto"/>
              <a:sym typeface="Roboto"/>
            </a:endParaRPr>
          </a:p>
        </p:txBody>
      </p:sp>
      <p:grpSp>
        <p:nvGrpSpPr>
          <p:cNvPr id="275" name="Google Shape;275;p18"/>
          <p:cNvGrpSpPr/>
          <p:nvPr/>
        </p:nvGrpSpPr>
        <p:grpSpPr>
          <a:xfrm>
            <a:off x="3274308" y="1878448"/>
            <a:ext cx="298866" cy="298414"/>
            <a:chOff x="6660750" y="298550"/>
            <a:chExt cx="396900" cy="396300"/>
          </a:xfrm>
        </p:grpSpPr>
        <p:sp>
          <p:nvSpPr>
            <p:cNvPr id="276" name="Google Shape;276;p18"/>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8" name="Google Shape;278;p18"/>
          <p:cNvSpPr/>
          <p:nvPr/>
        </p:nvSpPr>
        <p:spPr>
          <a:xfrm>
            <a:off x="3130075" y="1830850"/>
            <a:ext cx="4166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SOCIETY AND </a:t>
            </a:r>
            <a:r>
              <a:rPr b="1" lang="en" sz="2000">
                <a:solidFill>
                  <a:srgbClr val="F1C232"/>
                </a:solidFill>
                <a:latin typeface="Roboto"/>
                <a:ea typeface="Roboto"/>
                <a:cs typeface="Roboto"/>
                <a:sym typeface="Roboto"/>
              </a:rPr>
              <a:t>STRUCTURE</a:t>
            </a:r>
            <a:endParaRPr b="1" sz="2000">
              <a:solidFill>
                <a:srgbClr val="F1C232"/>
              </a:solidFill>
              <a:latin typeface="Roboto"/>
              <a:ea typeface="Roboto"/>
              <a:cs typeface="Roboto"/>
              <a:sym typeface="Roboto"/>
            </a:endParaRPr>
          </a:p>
        </p:txBody>
      </p:sp>
      <p:grpSp>
        <p:nvGrpSpPr>
          <p:cNvPr id="279" name="Google Shape;279;p18"/>
          <p:cNvGrpSpPr/>
          <p:nvPr/>
        </p:nvGrpSpPr>
        <p:grpSpPr>
          <a:xfrm>
            <a:off x="3231079" y="1885115"/>
            <a:ext cx="385310" cy="285067"/>
            <a:chOff x="5255200" y="3006475"/>
            <a:chExt cx="511700" cy="378575"/>
          </a:xfrm>
        </p:grpSpPr>
        <p:sp>
          <p:nvSpPr>
            <p:cNvPr id="280" name="Google Shape;280;p18"/>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18"/>
          <p:cNvSpPr txBox="1"/>
          <p:nvPr/>
        </p:nvSpPr>
        <p:spPr>
          <a:xfrm>
            <a:off x="3202225" y="2307175"/>
            <a:ext cx="4022400" cy="11076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Due to successful trade and use of land in towns and villages, England at the time of the Anglo-Saxons became one of the wealthiest kingdoms in Europe. </a:t>
            </a:r>
            <a:endParaRPr>
              <a:latin typeface="Roboto Light"/>
              <a:ea typeface="Roboto Light"/>
              <a:cs typeface="Roboto Light"/>
              <a:sym typeface="Roboto Light"/>
            </a:endParaRPr>
          </a:p>
        </p:txBody>
      </p:sp>
      <p:sp>
        <p:nvSpPr>
          <p:cNvPr id="283" name="Google Shape;283;p18"/>
          <p:cNvSpPr/>
          <p:nvPr/>
        </p:nvSpPr>
        <p:spPr>
          <a:xfrm>
            <a:off x="1844775" y="3408400"/>
            <a:ext cx="3378000" cy="3359100"/>
          </a:xfrm>
          <a:prstGeom prst="triangle">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a:off x="3750750" y="4248725"/>
            <a:ext cx="2474700" cy="1188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nvSpPr>
        <p:spPr>
          <a:xfrm>
            <a:off x="3687775" y="3479375"/>
            <a:ext cx="1530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ROYAL FAMILY</a:t>
            </a:r>
            <a:endParaRPr b="1">
              <a:latin typeface="Roboto"/>
              <a:ea typeface="Roboto"/>
              <a:cs typeface="Roboto"/>
              <a:sym typeface="Roboto"/>
            </a:endParaRPr>
          </a:p>
        </p:txBody>
      </p:sp>
      <p:sp>
        <p:nvSpPr>
          <p:cNvPr id="286" name="Google Shape;286;p18"/>
          <p:cNvSpPr txBox="1"/>
          <p:nvPr/>
        </p:nvSpPr>
        <p:spPr>
          <a:xfrm>
            <a:off x="4297375" y="4393775"/>
            <a:ext cx="186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MAJOR NOBILITY</a:t>
            </a:r>
            <a:endParaRPr b="1">
              <a:latin typeface="Roboto"/>
              <a:ea typeface="Roboto"/>
              <a:cs typeface="Roboto"/>
              <a:sym typeface="Roboto"/>
            </a:endParaRPr>
          </a:p>
        </p:txBody>
      </p:sp>
      <p:sp>
        <p:nvSpPr>
          <p:cNvPr id="287" name="Google Shape;287;p18"/>
          <p:cNvSpPr/>
          <p:nvPr/>
        </p:nvSpPr>
        <p:spPr>
          <a:xfrm>
            <a:off x="3750750" y="5239325"/>
            <a:ext cx="2474700" cy="1188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a:off x="3750750" y="5848925"/>
            <a:ext cx="2474700" cy="1188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p:nvPr/>
        </p:nvSpPr>
        <p:spPr>
          <a:xfrm>
            <a:off x="3750750" y="6306125"/>
            <a:ext cx="2474700" cy="1188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txBox="1"/>
          <p:nvPr/>
        </p:nvSpPr>
        <p:spPr>
          <a:xfrm>
            <a:off x="4678375" y="5384375"/>
            <a:ext cx="186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MINOR NOBILITY</a:t>
            </a:r>
            <a:endParaRPr b="1">
              <a:latin typeface="Roboto"/>
              <a:ea typeface="Roboto"/>
              <a:cs typeface="Roboto"/>
              <a:sym typeface="Roboto"/>
            </a:endParaRPr>
          </a:p>
        </p:txBody>
      </p:sp>
      <p:sp>
        <p:nvSpPr>
          <p:cNvPr id="291" name="Google Shape;291;p18"/>
          <p:cNvSpPr txBox="1"/>
          <p:nvPr/>
        </p:nvSpPr>
        <p:spPr>
          <a:xfrm>
            <a:off x="4906975" y="5993975"/>
            <a:ext cx="1137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FREEMEN</a:t>
            </a:r>
            <a:endParaRPr b="1">
              <a:latin typeface="Roboto"/>
              <a:ea typeface="Roboto"/>
              <a:cs typeface="Roboto"/>
              <a:sym typeface="Roboto"/>
            </a:endParaRPr>
          </a:p>
        </p:txBody>
      </p:sp>
      <p:sp>
        <p:nvSpPr>
          <p:cNvPr id="292" name="Google Shape;292;p18"/>
          <p:cNvSpPr txBox="1"/>
          <p:nvPr/>
        </p:nvSpPr>
        <p:spPr>
          <a:xfrm>
            <a:off x="1985500" y="3831350"/>
            <a:ext cx="1909500" cy="16791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Upon gaining dominance in the mid 9th century, the royal family of the Kingdom of Wessex was the recognised English family. </a:t>
            </a:r>
            <a:endParaRPr>
              <a:latin typeface="Roboto Light"/>
              <a:ea typeface="Roboto Light"/>
              <a:cs typeface="Roboto Light"/>
              <a:sym typeface="Roboto Light"/>
            </a:endParaRPr>
          </a:p>
        </p:txBody>
      </p:sp>
      <p:grpSp>
        <p:nvGrpSpPr>
          <p:cNvPr id="293" name="Google Shape;293;p18"/>
          <p:cNvGrpSpPr/>
          <p:nvPr/>
        </p:nvGrpSpPr>
        <p:grpSpPr>
          <a:xfrm rot="-1238813">
            <a:off x="1894319" y="3603694"/>
            <a:ext cx="194038" cy="316319"/>
            <a:chOff x="6730350" y="2315900"/>
            <a:chExt cx="257700" cy="420100"/>
          </a:xfrm>
        </p:grpSpPr>
        <p:sp>
          <p:nvSpPr>
            <p:cNvPr id="294" name="Google Shape;294;p18"/>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18"/>
          <p:cNvSpPr txBox="1"/>
          <p:nvPr/>
        </p:nvSpPr>
        <p:spPr>
          <a:xfrm>
            <a:off x="2620300" y="5832100"/>
            <a:ext cx="1866300" cy="778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rgbClr val="FFFFFF"/>
                </a:solidFill>
                <a:latin typeface="Roboto Light"/>
                <a:ea typeface="Roboto Light"/>
                <a:cs typeface="Roboto Light"/>
                <a:sym typeface="Roboto Light"/>
              </a:rPr>
              <a:t>Also part of major nobility were bishops and some churchmen. </a:t>
            </a:r>
            <a:endParaRPr sz="1200">
              <a:solidFill>
                <a:srgbClr val="FFFFFF"/>
              </a:solidFill>
              <a:latin typeface="Roboto Light"/>
              <a:ea typeface="Roboto Light"/>
              <a:cs typeface="Roboto Light"/>
              <a:sym typeface="Roboto Light"/>
            </a:endParaRPr>
          </a:p>
        </p:txBody>
      </p:sp>
      <p:grpSp>
        <p:nvGrpSpPr>
          <p:cNvPr id="300" name="Google Shape;300;p18"/>
          <p:cNvGrpSpPr/>
          <p:nvPr/>
        </p:nvGrpSpPr>
        <p:grpSpPr>
          <a:xfrm rot="-1238813">
            <a:off x="2455744" y="5750157"/>
            <a:ext cx="194038" cy="316319"/>
            <a:chOff x="6730350" y="2315900"/>
            <a:chExt cx="257700" cy="420100"/>
          </a:xfrm>
        </p:grpSpPr>
        <p:sp>
          <p:nvSpPr>
            <p:cNvPr id="301" name="Google Shape;301;p18"/>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8"/>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18"/>
          <p:cNvSpPr txBox="1"/>
          <p:nvPr/>
        </p:nvSpPr>
        <p:spPr>
          <a:xfrm>
            <a:off x="5218375" y="6413825"/>
            <a:ext cx="1137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SERFS</a:t>
            </a:r>
            <a:endParaRPr b="1">
              <a:latin typeface="Roboto"/>
              <a:ea typeface="Roboto"/>
              <a:cs typeface="Roboto"/>
              <a:sym typeface="Roboto"/>
            </a:endParaRPr>
          </a:p>
        </p:txBody>
      </p:sp>
      <p:sp>
        <p:nvSpPr>
          <p:cNvPr id="307" name="Google Shape;307;p18"/>
          <p:cNvSpPr txBox="1"/>
          <p:nvPr/>
        </p:nvSpPr>
        <p:spPr>
          <a:xfrm>
            <a:off x="258175" y="6833675"/>
            <a:ext cx="6962400" cy="596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A king and his family topped the social hierarchy. As a rule, succession to the throne was hereditary, however, the Witan of council of leaders also held right to choose who would be the best successor amongst the royal family. </a:t>
            </a:r>
            <a:endParaRPr>
              <a:latin typeface="Roboto Light"/>
              <a:ea typeface="Roboto Light"/>
              <a:cs typeface="Roboto Light"/>
              <a:sym typeface="Roboto Light"/>
            </a:endParaRPr>
          </a:p>
        </p:txBody>
      </p:sp>
      <p:sp>
        <p:nvSpPr>
          <p:cNvPr id="308" name="Google Shape;308;p18"/>
          <p:cNvSpPr txBox="1"/>
          <p:nvPr/>
        </p:nvSpPr>
        <p:spPr>
          <a:xfrm>
            <a:off x="258175" y="7652850"/>
            <a:ext cx="6876600" cy="8676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The earls who owned lands and other properties served as the king’s right hand men. Amidst not being hereditary, by the 10th century, earls became concentrated to few families. </a:t>
            </a:r>
            <a:endParaRPr>
              <a:latin typeface="Roboto Light"/>
              <a:ea typeface="Roboto Light"/>
              <a:cs typeface="Roboto Light"/>
              <a:sym typeface="Roboto Light"/>
            </a:endParaRPr>
          </a:p>
        </p:txBody>
      </p:sp>
      <p:sp>
        <p:nvSpPr>
          <p:cNvPr id="309" name="Google Shape;309;p18"/>
          <p:cNvSpPr txBox="1"/>
          <p:nvPr/>
        </p:nvSpPr>
        <p:spPr>
          <a:xfrm>
            <a:off x="258175" y="8570025"/>
            <a:ext cx="6876600" cy="596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Thegns were the backbone of the Anglo-Saxon army. With loyalty and service, a thegn received lands and the chance to be an earl. </a:t>
            </a:r>
            <a:endParaRPr>
              <a:latin typeface="Roboto Light"/>
              <a:ea typeface="Roboto Light"/>
              <a:cs typeface="Roboto Light"/>
              <a:sym typeface="Roboto Light"/>
            </a:endParaRPr>
          </a:p>
        </p:txBody>
      </p:sp>
      <p:sp>
        <p:nvSpPr>
          <p:cNvPr id="310" name="Google Shape;310;p18"/>
          <p:cNvSpPr txBox="1"/>
          <p:nvPr/>
        </p:nvSpPr>
        <p:spPr>
          <a:xfrm>
            <a:off x="258175" y="9216000"/>
            <a:ext cx="6876600" cy="5964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Freeman were m</a:t>
            </a:r>
            <a:r>
              <a:rPr lang="en">
                <a:latin typeface="Roboto Light"/>
                <a:ea typeface="Roboto Light"/>
                <a:cs typeface="Roboto Light"/>
                <a:sym typeface="Roboto Light"/>
              </a:rPr>
              <a:t>embers of the upper group of commoners who participated in local courts in times of disputes. </a:t>
            </a:r>
            <a:endParaRPr>
              <a:latin typeface="Roboto Light"/>
              <a:ea typeface="Roboto Light"/>
              <a:cs typeface="Roboto Light"/>
              <a:sym typeface="Roboto Light"/>
            </a:endParaRPr>
          </a:p>
        </p:txBody>
      </p:sp>
      <p:sp>
        <p:nvSpPr>
          <p:cNvPr id="311" name="Google Shape;311;p18"/>
          <p:cNvSpPr txBox="1"/>
          <p:nvPr/>
        </p:nvSpPr>
        <p:spPr>
          <a:xfrm>
            <a:off x="189110" y="9861975"/>
            <a:ext cx="6600000" cy="596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Serfs made up the m</a:t>
            </a:r>
            <a:r>
              <a:rPr lang="en">
                <a:latin typeface="Roboto Light"/>
                <a:ea typeface="Roboto Light"/>
                <a:cs typeface="Roboto Light"/>
                <a:sym typeface="Roboto Light"/>
              </a:rPr>
              <a:t>ajority of England’s population and did not own land. They worked for others for food and shelter. </a:t>
            </a:r>
            <a:endParaRPr>
              <a:latin typeface="Roboto Light"/>
              <a:ea typeface="Roboto Light"/>
              <a:cs typeface="Roboto Light"/>
              <a:sym typeface="Robo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19"/>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317" name="Google Shape;317;p19"/>
          <p:cNvSpPr txBox="1"/>
          <p:nvPr/>
        </p:nvSpPr>
        <p:spPr>
          <a:xfrm>
            <a:off x="301600" y="291350"/>
            <a:ext cx="6918900" cy="5964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Courts were also organised in hierarchy. The king had the power to appoint officials in charge of local courts in each shire and borough. </a:t>
            </a:r>
            <a:endParaRPr>
              <a:latin typeface="Roboto Light"/>
              <a:ea typeface="Roboto Light"/>
              <a:cs typeface="Roboto Light"/>
              <a:sym typeface="Roboto Light"/>
            </a:endParaRPr>
          </a:p>
        </p:txBody>
      </p:sp>
      <p:sp>
        <p:nvSpPr>
          <p:cNvPr id="318" name="Google Shape;318;p19"/>
          <p:cNvSpPr txBox="1"/>
          <p:nvPr/>
        </p:nvSpPr>
        <p:spPr>
          <a:xfrm>
            <a:off x="301600" y="883750"/>
            <a:ext cx="2809500" cy="5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Light"/>
                <a:ea typeface="Roboto Light"/>
                <a:cs typeface="Roboto Light"/>
                <a:sym typeface="Roboto Light"/>
              </a:rPr>
              <a:t>Local courts were composed of Tithings, or group of ten families.</a:t>
            </a:r>
            <a:endParaRPr>
              <a:latin typeface="Roboto Light"/>
              <a:ea typeface="Roboto Light"/>
              <a:cs typeface="Roboto Light"/>
              <a:sym typeface="Roboto Light"/>
            </a:endParaRPr>
          </a:p>
        </p:txBody>
      </p:sp>
      <p:grpSp>
        <p:nvGrpSpPr>
          <p:cNvPr id="319" name="Google Shape;319;p19"/>
          <p:cNvGrpSpPr/>
          <p:nvPr/>
        </p:nvGrpSpPr>
        <p:grpSpPr>
          <a:xfrm>
            <a:off x="3041184" y="1018783"/>
            <a:ext cx="178028" cy="472329"/>
            <a:chOff x="3386850" y="2264625"/>
            <a:chExt cx="203950" cy="509250"/>
          </a:xfrm>
        </p:grpSpPr>
        <p:sp>
          <p:nvSpPr>
            <p:cNvPr id="320" name="Google Shape;320;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19"/>
          <p:cNvGrpSpPr/>
          <p:nvPr/>
        </p:nvGrpSpPr>
        <p:grpSpPr>
          <a:xfrm>
            <a:off x="3575854" y="1021032"/>
            <a:ext cx="151405" cy="467808"/>
            <a:chOff x="4076175" y="2267050"/>
            <a:chExt cx="173450" cy="504375"/>
          </a:xfrm>
        </p:grpSpPr>
        <p:sp>
          <p:nvSpPr>
            <p:cNvPr id="323" name="Google Shape;323;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19"/>
          <p:cNvGrpSpPr/>
          <p:nvPr/>
        </p:nvGrpSpPr>
        <p:grpSpPr>
          <a:xfrm>
            <a:off x="3222498" y="1155015"/>
            <a:ext cx="146036" cy="352265"/>
            <a:chOff x="4753325" y="2329350"/>
            <a:chExt cx="167300" cy="379800"/>
          </a:xfrm>
        </p:grpSpPr>
        <p:sp>
          <p:nvSpPr>
            <p:cNvPr id="326" name="Google Shape;326;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19"/>
          <p:cNvGrpSpPr/>
          <p:nvPr/>
        </p:nvGrpSpPr>
        <p:grpSpPr>
          <a:xfrm>
            <a:off x="3399168" y="1155015"/>
            <a:ext cx="146036" cy="352265"/>
            <a:chOff x="4753325" y="2329350"/>
            <a:chExt cx="167300" cy="379800"/>
          </a:xfrm>
        </p:grpSpPr>
        <p:sp>
          <p:nvSpPr>
            <p:cNvPr id="329" name="Google Shape;329;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19"/>
          <p:cNvSpPr txBox="1"/>
          <p:nvPr/>
        </p:nvSpPr>
        <p:spPr>
          <a:xfrm>
            <a:off x="3757900" y="790175"/>
            <a:ext cx="3462600" cy="831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They were responsible for maintaining order and enforcing laws against murder and theft.</a:t>
            </a:r>
            <a:endParaRPr>
              <a:latin typeface="Roboto Light"/>
              <a:ea typeface="Roboto Light"/>
              <a:cs typeface="Roboto Light"/>
              <a:sym typeface="Roboto Light"/>
            </a:endParaRPr>
          </a:p>
        </p:txBody>
      </p:sp>
      <p:sp>
        <p:nvSpPr>
          <p:cNvPr id="332" name="Google Shape;332;p19"/>
          <p:cNvSpPr txBox="1"/>
          <p:nvPr/>
        </p:nvSpPr>
        <p:spPr>
          <a:xfrm>
            <a:off x="5176475" y="1507275"/>
            <a:ext cx="2088600" cy="10245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Local courts were called ‘hundred’ courts, where local cases were heard. </a:t>
            </a:r>
            <a:endParaRPr>
              <a:latin typeface="Roboto Light"/>
              <a:ea typeface="Roboto Light"/>
              <a:cs typeface="Roboto Light"/>
              <a:sym typeface="Roboto Light"/>
            </a:endParaRPr>
          </a:p>
        </p:txBody>
      </p:sp>
      <p:grpSp>
        <p:nvGrpSpPr>
          <p:cNvPr id="333" name="Google Shape;333;p19"/>
          <p:cNvGrpSpPr/>
          <p:nvPr/>
        </p:nvGrpSpPr>
        <p:grpSpPr>
          <a:xfrm rot="-1238813">
            <a:off x="4959819" y="1378919"/>
            <a:ext cx="194038" cy="316319"/>
            <a:chOff x="6730350" y="2315900"/>
            <a:chExt cx="257700" cy="420100"/>
          </a:xfrm>
        </p:grpSpPr>
        <p:sp>
          <p:nvSpPr>
            <p:cNvPr id="334" name="Google Shape;334;p19"/>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19"/>
          <p:cNvGrpSpPr/>
          <p:nvPr/>
        </p:nvGrpSpPr>
        <p:grpSpPr>
          <a:xfrm>
            <a:off x="416847" y="2937078"/>
            <a:ext cx="142377" cy="340586"/>
            <a:chOff x="3386850" y="2264625"/>
            <a:chExt cx="203950" cy="509250"/>
          </a:xfrm>
        </p:grpSpPr>
        <p:sp>
          <p:nvSpPr>
            <p:cNvPr id="340" name="Google Shape;340;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19"/>
          <p:cNvGrpSpPr/>
          <p:nvPr/>
        </p:nvGrpSpPr>
        <p:grpSpPr>
          <a:xfrm>
            <a:off x="844448" y="2938700"/>
            <a:ext cx="121085" cy="337326"/>
            <a:chOff x="4076175" y="2267050"/>
            <a:chExt cx="173450" cy="504375"/>
          </a:xfrm>
        </p:grpSpPr>
        <p:sp>
          <p:nvSpPr>
            <p:cNvPr id="343" name="Google Shape;343;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19"/>
          <p:cNvGrpSpPr/>
          <p:nvPr/>
        </p:nvGrpSpPr>
        <p:grpSpPr>
          <a:xfrm>
            <a:off x="561834" y="3035314"/>
            <a:ext cx="116792" cy="254010"/>
            <a:chOff x="4753325" y="2329350"/>
            <a:chExt cx="167300" cy="379800"/>
          </a:xfrm>
        </p:grpSpPr>
        <p:sp>
          <p:nvSpPr>
            <p:cNvPr id="346" name="Google Shape;346;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 name="Google Shape;348;p19"/>
          <p:cNvGrpSpPr/>
          <p:nvPr/>
        </p:nvGrpSpPr>
        <p:grpSpPr>
          <a:xfrm>
            <a:off x="703129" y="3035314"/>
            <a:ext cx="116792" cy="254010"/>
            <a:chOff x="4753325" y="2329350"/>
            <a:chExt cx="167300" cy="379800"/>
          </a:xfrm>
        </p:grpSpPr>
        <p:sp>
          <p:nvSpPr>
            <p:cNvPr id="349" name="Google Shape;349;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19"/>
          <p:cNvGrpSpPr/>
          <p:nvPr/>
        </p:nvGrpSpPr>
        <p:grpSpPr>
          <a:xfrm>
            <a:off x="1102647" y="2937078"/>
            <a:ext cx="142377" cy="340586"/>
            <a:chOff x="3386850" y="2264625"/>
            <a:chExt cx="203950" cy="509250"/>
          </a:xfrm>
        </p:grpSpPr>
        <p:sp>
          <p:nvSpPr>
            <p:cNvPr id="352" name="Google Shape;352;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 name="Google Shape;354;p19"/>
          <p:cNvGrpSpPr/>
          <p:nvPr/>
        </p:nvGrpSpPr>
        <p:grpSpPr>
          <a:xfrm>
            <a:off x="1530248" y="2938700"/>
            <a:ext cx="121085" cy="337326"/>
            <a:chOff x="4076175" y="2267050"/>
            <a:chExt cx="173450" cy="504375"/>
          </a:xfrm>
        </p:grpSpPr>
        <p:sp>
          <p:nvSpPr>
            <p:cNvPr id="355" name="Google Shape;355;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19"/>
          <p:cNvGrpSpPr/>
          <p:nvPr/>
        </p:nvGrpSpPr>
        <p:grpSpPr>
          <a:xfrm>
            <a:off x="1247634" y="3035314"/>
            <a:ext cx="116792" cy="254010"/>
            <a:chOff x="4753325" y="2329350"/>
            <a:chExt cx="167300" cy="379800"/>
          </a:xfrm>
        </p:grpSpPr>
        <p:sp>
          <p:nvSpPr>
            <p:cNvPr id="358" name="Google Shape;358;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 name="Google Shape;360;p19"/>
          <p:cNvGrpSpPr/>
          <p:nvPr/>
        </p:nvGrpSpPr>
        <p:grpSpPr>
          <a:xfrm>
            <a:off x="1388929" y="3035314"/>
            <a:ext cx="116792" cy="254010"/>
            <a:chOff x="4753325" y="2329350"/>
            <a:chExt cx="167300" cy="379800"/>
          </a:xfrm>
        </p:grpSpPr>
        <p:sp>
          <p:nvSpPr>
            <p:cNvPr id="361" name="Google Shape;361;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19"/>
          <p:cNvGrpSpPr/>
          <p:nvPr/>
        </p:nvGrpSpPr>
        <p:grpSpPr>
          <a:xfrm>
            <a:off x="1788447" y="2937078"/>
            <a:ext cx="142377" cy="340586"/>
            <a:chOff x="3386850" y="2264625"/>
            <a:chExt cx="203950" cy="509250"/>
          </a:xfrm>
        </p:grpSpPr>
        <p:sp>
          <p:nvSpPr>
            <p:cNvPr id="364" name="Google Shape;364;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19"/>
          <p:cNvGrpSpPr/>
          <p:nvPr/>
        </p:nvGrpSpPr>
        <p:grpSpPr>
          <a:xfrm>
            <a:off x="2216048" y="2938700"/>
            <a:ext cx="121085" cy="337326"/>
            <a:chOff x="4076175" y="2267050"/>
            <a:chExt cx="173450" cy="504375"/>
          </a:xfrm>
        </p:grpSpPr>
        <p:sp>
          <p:nvSpPr>
            <p:cNvPr id="367" name="Google Shape;367;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 name="Google Shape;369;p19"/>
          <p:cNvGrpSpPr/>
          <p:nvPr/>
        </p:nvGrpSpPr>
        <p:grpSpPr>
          <a:xfrm>
            <a:off x="1933434" y="3035314"/>
            <a:ext cx="116792" cy="254010"/>
            <a:chOff x="4753325" y="2329350"/>
            <a:chExt cx="167300" cy="379800"/>
          </a:xfrm>
        </p:grpSpPr>
        <p:sp>
          <p:nvSpPr>
            <p:cNvPr id="370" name="Google Shape;370;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19"/>
          <p:cNvGrpSpPr/>
          <p:nvPr/>
        </p:nvGrpSpPr>
        <p:grpSpPr>
          <a:xfrm>
            <a:off x="2074729" y="3035314"/>
            <a:ext cx="116792" cy="254010"/>
            <a:chOff x="4753325" y="2329350"/>
            <a:chExt cx="167300" cy="379800"/>
          </a:xfrm>
        </p:grpSpPr>
        <p:sp>
          <p:nvSpPr>
            <p:cNvPr id="373" name="Google Shape;373;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 name="Google Shape;375;p19"/>
          <p:cNvGrpSpPr/>
          <p:nvPr/>
        </p:nvGrpSpPr>
        <p:grpSpPr>
          <a:xfrm>
            <a:off x="2474247" y="2937078"/>
            <a:ext cx="142377" cy="340586"/>
            <a:chOff x="3386850" y="2264625"/>
            <a:chExt cx="203950" cy="509250"/>
          </a:xfrm>
        </p:grpSpPr>
        <p:sp>
          <p:nvSpPr>
            <p:cNvPr id="376" name="Google Shape;376;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19"/>
          <p:cNvGrpSpPr/>
          <p:nvPr/>
        </p:nvGrpSpPr>
        <p:grpSpPr>
          <a:xfrm>
            <a:off x="2901848" y="2938700"/>
            <a:ext cx="121085" cy="337326"/>
            <a:chOff x="4076175" y="2267050"/>
            <a:chExt cx="173450" cy="504375"/>
          </a:xfrm>
        </p:grpSpPr>
        <p:sp>
          <p:nvSpPr>
            <p:cNvPr id="379" name="Google Shape;379;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 name="Google Shape;381;p19"/>
          <p:cNvGrpSpPr/>
          <p:nvPr/>
        </p:nvGrpSpPr>
        <p:grpSpPr>
          <a:xfrm>
            <a:off x="2619234" y="3035314"/>
            <a:ext cx="116792" cy="254010"/>
            <a:chOff x="4753325" y="2329350"/>
            <a:chExt cx="167300" cy="379800"/>
          </a:xfrm>
        </p:grpSpPr>
        <p:sp>
          <p:nvSpPr>
            <p:cNvPr id="382" name="Google Shape;382;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19"/>
          <p:cNvGrpSpPr/>
          <p:nvPr/>
        </p:nvGrpSpPr>
        <p:grpSpPr>
          <a:xfrm>
            <a:off x="2760529" y="3035314"/>
            <a:ext cx="116792" cy="254010"/>
            <a:chOff x="4753325" y="2329350"/>
            <a:chExt cx="167300" cy="379800"/>
          </a:xfrm>
        </p:grpSpPr>
        <p:sp>
          <p:nvSpPr>
            <p:cNvPr id="385" name="Google Shape;385;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 name="Google Shape;387;p19"/>
          <p:cNvGrpSpPr/>
          <p:nvPr/>
        </p:nvGrpSpPr>
        <p:grpSpPr>
          <a:xfrm>
            <a:off x="3160047" y="2937078"/>
            <a:ext cx="142377" cy="340586"/>
            <a:chOff x="3386850" y="2264625"/>
            <a:chExt cx="203950" cy="509250"/>
          </a:xfrm>
        </p:grpSpPr>
        <p:sp>
          <p:nvSpPr>
            <p:cNvPr id="388" name="Google Shape;388;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19"/>
          <p:cNvGrpSpPr/>
          <p:nvPr/>
        </p:nvGrpSpPr>
        <p:grpSpPr>
          <a:xfrm>
            <a:off x="3587648" y="2938700"/>
            <a:ext cx="121085" cy="337326"/>
            <a:chOff x="4076175" y="2267050"/>
            <a:chExt cx="173450" cy="504375"/>
          </a:xfrm>
        </p:grpSpPr>
        <p:sp>
          <p:nvSpPr>
            <p:cNvPr id="391" name="Google Shape;391;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 name="Google Shape;393;p19"/>
          <p:cNvGrpSpPr/>
          <p:nvPr/>
        </p:nvGrpSpPr>
        <p:grpSpPr>
          <a:xfrm>
            <a:off x="3305034" y="3035314"/>
            <a:ext cx="116792" cy="254010"/>
            <a:chOff x="4753325" y="2329350"/>
            <a:chExt cx="167300" cy="379800"/>
          </a:xfrm>
        </p:grpSpPr>
        <p:sp>
          <p:nvSpPr>
            <p:cNvPr id="394" name="Google Shape;394;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 name="Google Shape;396;p19"/>
          <p:cNvGrpSpPr/>
          <p:nvPr/>
        </p:nvGrpSpPr>
        <p:grpSpPr>
          <a:xfrm>
            <a:off x="3446329" y="3035314"/>
            <a:ext cx="116792" cy="254010"/>
            <a:chOff x="4753325" y="2329350"/>
            <a:chExt cx="167300" cy="379800"/>
          </a:xfrm>
        </p:grpSpPr>
        <p:sp>
          <p:nvSpPr>
            <p:cNvPr id="397" name="Google Shape;397;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19"/>
          <p:cNvGrpSpPr/>
          <p:nvPr/>
        </p:nvGrpSpPr>
        <p:grpSpPr>
          <a:xfrm>
            <a:off x="3845847" y="2937078"/>
            <a:ext cx="142377" cy="340586"/>
            <a:chOff x="3386850" y="2264625"/>
            <a:chExt cx="203950" cy="509250"/>
          </a:xfrm>
        </p:grpSpPr>
        <p:sp>
          <p:nvSpPr>
            <p:cNvPr id="400" name="Google Shape;400;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19"/>
          <p:cNvGrpSpPr/>
          <p:nvPr/>
        </p:nvGrpSpPr>
        <p:grpSpPr>
          <a:xfrm>
            <a:off x="4273448" y="2938700"/>
            <a:ext cx="121085" cy="337326"/>
            <a:chOff x="4076175" y="2267050"/>
            <a:chExt cx="173450" cy="504375"/>
          </a:xfrm>
        </p:grpSpPr>
        <p:sp>
          <p:nvSpPr>
            <p:cNvPr id="403" name="Google Shape;403;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 name="Google Shape;405;p19"/>
          <p:cNvGrpSpPr/>
          <p:nvPr/>
        </p:nvGrpSpPr>
        <p:grpSpPr>
          <a:xfrm>
            <a:off x="3990834" y="3035314"/>
            <a:ext cx="116792" cy="254010"/>
            <a:chOff x="4753325" y="2329350"/>
            <a:chExt cx="167300" cy="379800"/>
          </a:xfrm>
        </p:grpSpPr>
        <p:sp>
          <p:nvSpPr>
            <p:cNvPr id="406" name="Google Shape;406;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 name="Google Shape;408;p19"/>
          <p:cNvGrpSpPr/>
          <p:nvPr/>
        </p:nvGrpSpPr>
        <p:grpSpPr>
          <a:xfrm>
            <a:off x="4132129" y="3035314"/>
            <a:ext cx="116792" cy="254010"/>
            <a:chOff x="4753325" y="2329350"/>
            <a:chExt cx="167300" cy="379800"/>
          </a:xfrm>
        </p:grpSpPr>
        <p:sp>
          <p:nvSpPr>
            <p:cNvPr id="409" name="Google Shape;409;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 name="Google Shape;411;p19"/>
          <p:cNvGrpSpPr/>
          <p:nvPr/>
        </p:nvGrpSpPr>
        <p:grpSpPr>
          <a:xfrm>
            <a:off x="4531647" y="2937078"/>
            <a:ext cx="142377" cy="340586"/>
            <a:chOff x="3386850" y="2264625"/>
            <a:chExt cx="203950" cy="509250"/>
          </a:xfrm>
        </p:grpSpPr>
        <p:sp>
          <p:nvSpPr>
            <p:cNvPr id="412" name="Google Shape;412;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19"/>
          <p:cNvGrpSpPr/>
          <p:nvPr/>
        </p:nvGrpSpPr>
        <p:grpSpPr>
          <a:xfrm>
            <a:off x="4959248" y="2938700"/>
            <a:ext cx="121085" cy="337326"/>
            <a:chOff x="4076175" y="2267050"/>
            <a:chExt cx="173450" cy="504375"/>
          </a:xfrm>
        </p:grpSpPr>
        <p:sp>
          <p:nvSpPr>
            <p:cNvPr id="415" name="Google Shape;415;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19"/>
          <p:cNvGrpSpPr/>
          <p:nvPr/>
        </p:nvGrpSpPr>
        <p:grpSpPr>
          <a:xfrm>
            <a:off x="4676634" y="3035314"/>
            <a:ext cx="116792" cy="254010"/>
            <a:chOff x="4753325" y="2329350"/>
            <a:chExt cx="167300" cy="379800"/>
          </a:xfrm>
        </p:grpSpPr>
        <p:sp>
          <p:nvSpPr>
            <p:cNvPr id="418" name="Google Shape;418;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19"/>
          <p:cNvGrpSpPr/>
          <p:nvPr/>
        </p:nvGrpSpPr>
        <p:grpSpPr>
          <a:xfrm>
            <a:off x="4817929" y="3035314"/>
            <a:ext cx="116792" cy="254010"/>
            <a:chOff x="4753325" y="2329350"/>
            <a:chExt cx="167300" cy="379800"/>
          </a:xfrm>
        </p:grpSpPr>
        <p:sp>
          <p:nvSpPr>
            <p:cNvPr id="421" name="Google Shape;421;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19"/>
          <p:cNvGrpSpPr/>
          <p:nvPr/>
        </p:nvGrpSpPr>
        <p:grpSpPr>
          <a:xfrm>
            <a:off x="5217447" y="2937078"/>
            <a:ext cx="142377" cy="340586"/>
            <a:chOff x="3386850" y="2264625"/>
            <a:chExt cx="203950" cy="509250"/>
          </a:xfrm>
        </p:grpSpPr>
        <p:sp>
          <p:nvSpPr>
            <p:cNvPr id="424" name="Google Shape;424;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19"/>
          <p:cNvGrpSpPr/>
          <p:nvPr/>
        </p:nvGrpSpPr>
        <p:grpSpPr>
          <a:xfrm>
            <a:off x="5645048" y="2938700"/>
            <a:ext cx="121085" cy="337326"/>
            <a:chOff x="4076175" y="2267050"/>
            <a:chExt cx="173450" cy="504375"/>
          </a:xfrm>
        </p:grpSpPr>
        <p:sp>
          <p:nvSpPr>
            <p:cNvPr id="427" name="Google Shape;427;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p19"/>
          <p:cNvGrpSpPr/>
          <p:nvPr/>
        </p:nvGrpSpPr>
        <p:grpSpPr>
          <a:xfrm>
            <a:off x="5362434" y="3035314"/>
            <a:ext cx="116792" cy="254010"/>
            <a:chOff x="4753325" y="2329350"/>
            <a:chExt cx="167300" cy="379800"/>
          </a:xfrm>
        </p:grpSpPr>
        <p:sp>
          <p:nvSpPr>
            <p:cNvPr id="430" name="Google Shape;430;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 name="Google Shape;432;p19"/>
          <p:cNvGrpSpPr/>
          <p:nvPr/>
        </p:nvGrpSpPr>
        <p:grpSpPr>
          <a:xfrm>
            <a:off x="5503729" y="3035314"/>
            <a:ext cx="116792" cy="254010"/>
            <a:chOff x="4753325" y="2329350"/>
            <a:chExt cx="167300" cy="379800"/>
          </a:xfrm>
        </p:grpSpPr>
        <p:sp>
          <p:nvSpPr>
            <p:cNvPr id="433" name="Google Shape;433;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19"/>
          <p:cNvGrpSpPr/>
          <p:nvPr/>
        </p:nvGrpSpPr>
        <p:grpSpPr>
          <a:xfrm>
            <a:off x="5903247" y="2937078"/>
            <a:ext cx="142377" cy="340586"/>
            <a:chOff x="3386850" y="2264625"/>
            <a:chExt cx="203950" cy="509250"/>
          </a:xfrm>
        </p:grpSpPr>
        <p:sp>
          <p:nvSpPr>
            <p:cNvPr id="436" name="Google Shape;436;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19"/>
          <p:cNvGrpSpPr/>
          <p:nvPr/>
        </p:nvGrpSpPr>
        <p:grpSpPr>
          <a:xfrm>
            <a:off x="6330848" y="2938700"/>
            <a:ext cx="121085" cy="337326"/>
            <a:chOff x="4076175" y="2267050"/>
            <a:chExt cx="173450" cy="504375"/>
          </a:xfrm>
        </p:grpSpPr>
        <p:sp>
          <p:nvSpPr>
            <p:cNvPr id="439" name="Google Shape;439;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 name="Google Shape;441;p19"/>
          <p:cNvGrpSpPr/>
          <p:nvPr/>
        </p:nvGrpSpPr>
        <p:grpSpPr>
          <a:xfrm>
            <a:off x="6048234" y="3035314"/>
            <a:ext cx="116792" cy="254010"/>
            <a:chOff x="4753325" y="2329350"/>
            <a:chExt cx="167300" cy="379800"/>
          </a:xfrm>
        </p:grpSpPr>
        <p:sp>
          <p:nvSpPr>
            <p:cNvPr id="442" name="Google Shape;442;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4" name="Google Shape;444;p19"/>
          <p:cNvGrpSpPr/>
          <p:nvPr/>
        </p:nvGrpSpPr>
        <p:grpSpPr>
          <a:xfrm>
            <a:off x="6189529" y="3035314"/>
            <a:ext cx="116792" cy="254010"/>
            <a:chOff x="4753325" y="2329350"/>
            <a:chExt cx="167300" cy="379800"/>
          </a:xfrm>
        </p:grpSpPr>
        <p:sp>
          <p:nvSpPr>
            <p:cNvPr id="445" name="Google Shape;445;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19"/>
          <p:cNvGrpSpPr/>
          <p:nvPr/>
        </p:nvGrpSpPr>
        <p:grpSpPr>
          <a:xfrm>
            <a:off x="6589047" y="2937078"/>
            <a:ext cx="142377" cy="340586"/>
            <a:chOff x="3386850" y="2264625"/>
            <a:chExt cx="203950" cy="509250"/>
          </a:xfrm>
        </p:grpSpPr>
        <p:sp>
          <p:nvSpPr>
            <p:cNvPr id="448" name="Google Shape;448;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0" name="Google Shape;450;p19"/>
          <p:cNvGrpSpPr/>
          <p:nvPr/>
        </p:nvGrpSpPr>
        <p:grpSpPr>
          <a:xfrm>
            <a:off x="7016648" y="2938700"/>
            <a:ext cx="121085" cy="337326"/>
            <a:chOff x="4076175" y="2267050"/>
            <a:chExt cx="173450" cy="504375"/>
          </a:xfrm>
        </p:grpSpPr>
        <p:sp>
          <p:nvSpPr>
            <p:cNvPr id="451" name="Google Shape;451;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19"/>
          <p:cNvGrpSpPr/>
          <p:nvPr/>
        </p:nvGrpSpPr>
        <p:grpSpPr>
          <a:xfrm>
            <a:off x="6734034" y="3035314"/>
            <a:ext cx="116792" cy="254010"/>
            <a:chOff x="4753325" y="2329350"/>
            <a:chExt cx="167300" cy="379800"/>
          </a:xfrm>
        </p:grpSpPr>
        <p:sp>
          <p:nvSpPr>
            <p:cNvPr id="454" name="Google Shape;454;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 name="Google Shape;456;p19"/>
          <p:cNvGrpSpPr/>
          <p:nvPr/>
        </p:nvGrpSpPr>
        <p:grpSpPr>
          <a:xfrm>
            <a:off x="6875329" y="3035314"/>
            <a:ext cx="116792" cy="254010"/>
            <a:chOff x="4753325" y="2329350"/>
            <a:chExt cx="167300" cy="379800"/>
          </a:xfrm>
        </p:grpSpPr>
        <p:sp>
          <p:nvSpPr>
            <p:cNvPr id="457" name="Google Shape;457;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19"/>
          <p:cNvSpPr txBox="1"/>
          <p:nvPr/>
        </p:nvSpPr>
        <p:spPr>
          <a:xfrm>
            <a:off x="303125" y="2819550"/>
            <a:ext cx="6923100" cy="596400"/>
          </a:xfrm>
          <a:prstGeom prst="rect">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grpSp>
        <p:nvGrpSpPr>
          <p:cNvPr id="460" name="Google Shape;460;p19"/>
          <p:cNvGrpSpPr/>
          <p:nvPr/>
        </p:nvGrpSpPr>
        <p:grpSpPr>
          <a:xfrm>
            <a:off x="416847" y="3699078"/>
            <a:ext cx="142377" cy="340586"/>
            <a:chOff x="3386850" y="2264625"/>
            <a:chExt cx="203950" cy="509250"/>
          </a:xfrm>
        </p:grpSpPr>
        <p:sp>
          <p:nvSpPr>
            <p:cNvPr id="461" name="Google Shape;461;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19"/>
          <p:cNvGrpSpPr/>
          <p:nvPr/>
        </p:nvGrpSpPr>
        <p:grpSpPr>
          <a:xfrm>
            <a:off x="844448" y="3700700"/>
            <a:ext cx="121085" cy="337326"/>
            <a:chOff x="4076175" y="2267050"/>
            <a:chExt cx="173450" cy="504375"/>
          </a:xfrm>
        </p:grpSpPr>
        <p:sp>
          <p:nvSpPr>
            <p:cNvPr id="464" name="Google Shape;464;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 name="Google Shape;466;p19"/>
          <p:cNvGrpSpPr/>
          <p:nvPr/>
        </p:nvGrpSpPr>
        <p:grpSpPr>
          <a:xfrm>
            <a:off x="561834" y="3797314"/>
            <a:ext cx="116792" cy="254010"/>
            <a:chOff x="4753325" y="2329350"/>
            <a:chExt cx="167300" cy="379800"/>
          </a:xfrm>
        </p:grpSpPr>
        <p:sp>
          <p:nvSpPr>
            <p:cNvPr id="467" name="Google Shape;467;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 name="Google Shape;469;p19"/>
          <p:cNvGrpSpPr/>
          <p:nvPr/>
        </p:nvGrpSpPr>
        <p:grpSpPr>
          <a:xfrm>
            <a:off x="703129" y="3797314"/>
            <a:ext cx="116792" cy="254010"/>
            <a:chOff x="4753325" y="2329350"/>
            <a:chExt cx="167300" cy="379800"/>
          </a:xfrm>
        </p:grpSpPr>
        <p:sp>
          <p:nvSpPr>
            <p:cNvPr id="470" name="Google Shape;470;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 name="Google Shape;472;p19"/>
          <p:cNvGrpSpPr/>
          <p:nvPr/>
        </p:nvGrpSpPr>
        <p:grpSpPr>
          <a:xfrm>
            <a:off x="1102647" y="3699078"/>
            <a:ext cx="142377" cy="340586"/>
            <a:chOff x="3386850" y="2264625"/>
            <a:chExt cx="203950" cy="509250"/>
          </a:xfrm>
        </p:grpSpPr>
        <p:sp>
          <p:nvSpPr>
            <p:cNvPr id="473" name="Google Shape;473;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 name="Google Shape;475;p19"/>
          <p:cNvGrpSpPr/>
          <p:nvPr/>
        </p:nvGrpSpPr>
        <p:grpSpPr>
          <a:xfrm>
            <a:off x="1530248" y="3700700"/>
            <a:ext cx="121085" cy="337326"/>
            <a:chOff x="4076175" y="2267050"/>
            <a:chExt cx="173450" cy="504375"/>
          </a:xfrm>
        </p:grpSpPr>
        <p:sp>
          <p:nvSpPr>
            <p:cNvPr id="476" name="Google Shape;476;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 name="Google Shape;478;p19"/>
          <p:cNvGrpSpPr/>
          <p:nvPr/>
        </p:nvGrpSpPr>
        <p:grpSpPr>
          <a:xfrm>
            <a:off x="1247634" y="3797314"/>
            <a:ext cx="116792" cy="254010"/>
            <a:chOff x="4753325" y="2329350"/>
            <a:chExt cx="167300" cy="379800"/>
          </a:xfrm>
        </p:grpSpPr>
        <p:sp>
          <p:nvSpPr>
            <p:cNvPr id="479" name="Google Shape;479;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 name="Google Shape;481;p19"/>
          <p:cNvGrpSpPr/>
          <p:nvPr/>
        </p:nvGrpSpPr>
        <p:grpSpPr>
          <a:xfrm>
            <a:off x="1388929" y="3797314"/>
            <a:ext cx="116792" cy="254010"/>
            <a:chOff x="4753325" y="2329350"/>
            <a:chExt cx="167300" cy="379800"/>
          </a:xfrm>
        </p:grpSpPr>
        <p:sp>
          <p:nvSpPr>
            <p:cNvPr id="482" name="Google Shape;482;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 name="Google Shape;484;p19"/>
          <p:cNvGrpSpPr/>
          <p:nvPr/>
        </p:nvGrpSpPr>
        <p:grpSpPr>
          <a:xfrm>
            <a:off x="1788447" y="3699078"/>
            <a:ext cx="142377" cy="340586"/>
            <a:chOff x="3386850" y="2264625"/>
            <a:chExt cx="203950" cy="509250"/>
          </a:xfrm>
        </p:grpSpPr>
        <p:sp>
          <p:nvSpPr>
            <p:cNvPr id="485" name="Google Shape;485;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 name="Google Shape;487;p19"/>
          <p:cNvGrpSpPr/>
          <p:nvPr/>
        </p:nvGrpSpPr>
        <p:grpSpPr>
          <a:xfrm>
            <a:off x="2216048" y="3700700"/>
            <a:ext cx="121085" cy="337326"/>
            <a:chOff x="4076175" y="2267050"/>
            <a:chExt cx="173450" cy="504375"/>
          </a:xfrm>
        </p:grpSpPr>
        <p:sp>
          <p:nvSpPr>
            <p:cNvPr id="488" name="Google Shape;488;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 name="Google Shape;490;p19"/>
          <p:cNvGrpSpPr/>
          <p:nvPr/>
        </p:nvGrpSpPr>
        <p:grpSpPr>
          <a:xfrm>
            <a:off x="1933434" y="3797314"/>
            <a:ext cx="116792" cy="254010"/>
            <a:chOff x="4753325" y="2329350"/>
            <a:chExt cx="167300" cy="379800"/>
          </a:xfrm>
        </p:grpSpPr>
        <p:sp>
          <p:nvSpPr>
            <p:cNvPr id="491" name="Google Shape;491;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 name="Google Shape;493;p19"/>
          <p:cNvGrpSpPr/>
          <p:nvPr/>
        </p:nvGrpSpPr>
        <p:grpSpPr>
          <a:xfrm>
            <a:off x="2074729" y="3797314"/>
            <a:ext cx="116792" cy="254010"/>
            <a:chOff x="4753325" y="2329350"/>
            <a:chExt cx="167300" cy="379800"/>
          </a:xfrm>
        </p:grpSpPr>
        <p:sp>
          <p:nvSpPr>
            <p:cNvPr id="494" name="Google Shape;494;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6" name="Google Shape;496;p19"/>
          <p:cNvGrpSpPr/>
          <p:nvPr/>
        </p:nvGrpSpPr>
        <p:grpSpPr>
          <a:xfrm>
            <a:off x="2474247" y="3699078"/>
            <a:ext cx="142377" cy="340586"/>
            <a:chOff x="3386850" y="2264625"/>
            <a:chExt cx="203950" cy="509250"/>
          </a:xfrm>
        </p:grpSpPr>
        <p:sp>
          <p:nvSpPr>
            <p:cNvPr id="497" name="Google Shape;497;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19"/>
          <p:cNvGrpSpPr/>
          <p:nvPr/>
        </p:nvGrpSpPr>
        <p:grpSpPr>
          <a:xfrm>
            <a:off x="2901848" y="3700700"/>
            <a:ext cx="121085" cy="337326"/>
            <a:chOff x="4076175" y="2267050"/>
            <a:chExt cx="173450" cy="504375"/>
          </a:xfrm>
        </p:grpSpPr>
        <p:sp>
          <p:nvSpPr>
            <p:cNvPr id="500" name="Google Shape;500;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p19"/>
          <p:cNvGrpSpPr/>
          <p:nvPr/>
        </p:nvGrpSpPr>
        <p:grpSpPr>
          <a:xfrm>
            <a:off x="2619234" y="3797314"/>
            <a:ext cx="116792" cy="254010"/>
            <a:chOff x="4753325" y="2329350"/>
            <a:chExt cx="167300" cy="379800"/>
          </a:xfrm>
        </p:grpSpPr>
        <p:sp>
          <p:nvSpPr>
            <p:cNvPr id="503" name="Google Shape;503;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 name="Google Shape;505;p19"/>
          <p:cNvGrpSpPr/>
          <p:nvPr/>
        </p:nvGrpSpPr>
        <p:grpSpPr>
          <a:xfrm>
            <a:off x="2760529" y="3797314"/>
            <a:ext cx="116792" cy="254010"/>
            <a:chOff x="4753325" y="2329350"/>
            <a:chExt cx="167300" cy="379800"/>
          </a:xfrm>
        </p:grpSpPr>
        <p:sp>
          <p:nvSpPr>
            <p:cNvPr id="506" name="Google Shape;506;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19"/>
          <p:cNvGrpSpPr/>
          <p:nvPr/>
        </p:nvGrpSpPr>
        <p:grpSpPr>
          <a:xfrm>
            <a:off x="3160047" y="3699078"/>
            <a:ext cx="142377" cy="340586"/>
            <a:chOff x="3386850" y="2264625"/>
            <a:chExt cx="203950" cy="509250"/>
          </a:xfrm>
        </p:grpSpPr>
        <p:sp>
          <p:nvSpPr>
            <p:cNvPr id="509" name="Google Shape;509;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 name="Google Shape;511;p19"/>
          <p:cNvGrpSpPr/>
          <p:nvPr/>
        </p:nvGrpSpPr>
        <p:grpSpPr>
          <a:xfrm>
            <a:off x="3587648" y="3700700"/>
            <a:ext cx="121085" cy="337326"/>
            <a:chOff x="4076175" y="2267050"/>
            <a:chExt cx="173450" cy="504375"/>
          </a:xfrm>
        </p:grpSpPr>
        <p:sp>
          <p:nvSpPr>
            <p:cNvPr id="512" name="Google Shape;512;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 name="Google Shape;514;p19"/>
          <p:cNvGrpSpPr/>
          <p:nvPr/>
        </p:nvGrpSpPr>
        <p:grpSpPr>
          <a:xfrm>
            <a:off x="3305034" y="3797314"/>
            <a:ext cx="116792" cy="254010"/>
            <a:chOff x="4753325" y="2329350"/>
            <a:chExt cx="167300" cy="379800"/>
          </a:xfrm>
        </p:grpSpPr>
        <p:sp>
          <p:nvSpPr>
            <p:cNvPr id="515" name="Google Shape;515;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19"/>
          <p:cNvGrpSpPr/>
          <p:nvPr/>
        </p:nvGrpSpPr>
        <p:grpSpPr>
          <a:xfrm>
            <a:off x="3446329" y="3797314"/>
            <a:ext cx="116792" cy="254010"/>
            <a:chOff x="4753325" y="2329350"/>
            <a:chExt cx="167300" cy="379800"/>
          </a:xfrm>
        </p:grpSpPr>
        <p:sp>
          <p:nvSpPr>
            <p:cNvPr id="518" name="Google Shape;518;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 name="Google Shape;520;p19"/>
          <p:cNvGrpSpPr/>
          <p:nvPr/>
        </p:nvGrpSpPr>
        <p:grpSpPr>
          <a:xfrm>
            <a:off x="3845847" y="3699078"/>
            <a:ext cx="142377" cy="340586"/>
            <a:chOff x="3386850" y="2264625"/>
            <a:chExt cx="203950" cy="509250"/>
          </a:xfrm>
        </p:grpSpPr>
        <p:sp>
          <p:nvSpPr>
            <p:cNvPr id="521" name="Google Shape;521;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 name="Google Shape;523;p19"/>
          <p:cNvGrpSpPr/>
          <p:nvPr/>
        </p:nvGrpSpPr>
        <p:grpSpPr>
          <a:xfrm>
            <a:off x="4273448" y="3700700"/>
            <a:ext cx="121085" cy="337326"/>
            <a:chOff x="4076175" y="2267050"/>
            <a:chExt cx="173450" cy="504375"/>
          </a:xfrm>
        </p:grpSpPr>
        <p:sp>
          <p:nvSpPr>
            <p:cNvPr id="524" name="Google Shape;524;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 name="Google Shape;526;p19"/>
          <p:cNvGrpSpPr/>
          <p:nvPr/>
        </p:nvGrpSpPr>
        <p:grpSpPr>
          <a:xfrm>
            <a:off x="3990834" y="3797314"/>
            <a:ext cx="116792" cy="254010"/>
            <a:chOff x="4753325" y="2329350"/>
            <a:chExt cx="167300" cy="379800"/>
          </a:xfrm>
        </p:grpSpPr>
        <p:sp>
          <p:nvSpPr>
            <p:cNvPr id="527" name="Google Shape;527;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19"/>
          <p:cNvGrpSpPr/>
          <p:nvPr/>
        </p:nvGrpSpPr>
        <p:grpSpPr>
          <a:xfrm>
            <a:off x="4132129" y="3797314"/>
            <a:ext cx="116792" cy="254010"/>
            <a:chOff x="4753325" y="2329350"/>
            <a:chExt cx="167300" cy="379800"/>
          </a:xfrm>
        </p:grpSpPr>
        <p:sp>
          <p:nvSpPr>
            <p:cNvPr id="530" name="Google Shape;530;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 name="Google Shape;532;p19"/>
          <p:cNvGrpSpPr/>
          <p:nvPr/>
        </p:nvGrpSpPr>
        <p:grpSpPr>
          <a:xfrm>
            <a:off x="4531647" y="3699078"/>
            <a:ext cx="142377" cy="340586"/>
            <a:chOff x="3386850" y="2264625"/>
            <a:chExt cx="203950" cy="509250"/>
          </a:xfrm>
        </p:grpSpPr>
        <p:sp>
          <p:nvSpPr>
            <p:cNvPr id="533" name="Google Shape;533;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 name="Google Shape;535;p19"/>
          <p:cNvGrpSpPr/>
          <p:nvPr/>
        </p:nvGrpSpPr>
        <p:grpSpPr>
          <a:xfrm>
            <a:off x="4959248" y="3700700"/>
            <a:ext cx="121085" cy="337326"/>
            <a:chOff x="4076175" y="2267050"/>
            <a:chExt cx="173450" cy="504375"/>
          </a:xfrm>
        </p:grpSpPr>
        <p:sp>
          <p:nvSpPr>
            <p:cNvPr id="536" name="Google Shape;536;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19"/>
          <p:cNvGrpSpPr/>
          <p:nvPr/>
        </p:nvGrpSpPr>
        <p:grpSpPr>
          <a:xfrm>
            <a:off x="4676634" y="3797314"/>
            <a:ext cx="116792" cy="254010"/>
            <a:chOff x="4753325" y="2329350"/>
            <a:chExt cx="167300" cy="379800"/>
          </a:xfrm>
        </p:grpSpPr>
        <p:sp>
          <p:nvSpPr>
            <p:cNvPr id="539" name="Google Shape;539;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 name="Google Shape;541;p19"/>
          <p:cNvGrpSpPr/>
          <p:nvPr/>
        </p:nvGrpSpPr>
        <p:grpSpPr>
          <a:xfrm>
            <a:off x="4817929" y="3797314"/>
            <a:ext cx="116792" cy="254010"/>
            <a:chOff x="4753325" y="2329350"/>
            <a:chExt cx="167300" cy="379800"/>
          </a:xfrm>
        </p:grpSpPr>
        <p:sp>
          <p:nvSpPr>
            <p:cNvPr id="542" name="Google Shape;542;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 name="Google Shape;544;p19"/>
          <p:cNvGrpSpPr/>
          <p:nvPr/>
        </p:nvGrpSpPr>
        <p:grpSpPr>
          <a:xfrm>
            <a:off x="5217447" y="3699078"/>
            <a:ext cx="142377" cy="340586"/>
            <a:chOff x="3386850" y="2264625"/>
            <a:chExt cx="203950" cy="509250"/>
          </a:xfrm>
        </p:grpSpPr>
        <p:sp>
          <p:nvSpPr>
            <p:cNvPr id="545" name="Google Shape;545;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19"/>
          <p:cNvGrpSpPr/>
          <p:nvPr/>
        </p:nvGrpSpPr>
        <p:grpSpPr>
          <a:xfrm>
            <a:off x="5645048" y="3700700"/>
            <a:ext cx="121085" cy="337326"/>
            <a:chOff x="4076175" y="2267050"/>
            <a:chExt cx="173450" cy="504375"/>
          </a:xfrm>
        </p:grpSpPr>
        <p:sp>
          <p:nvSpPr>
            <p:cNvPr id="548" name="Google Shape;548;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 name="Google Shape;550;p19"/>
          <p:cNvGrpSpPr/>
          <p:nvPr/>
        </p:nvGrpSpPr>
        <p:grpSpPr>
          <a:xfrm>
            <a:off x="5362434" y="3797314"/>
            <a:ext cx="116792" cy="254010"/>
            <a:chOff x="4753325" y="2329350"/>
            <a:chExt cx="167300" cy="379800"/>
          </a:xfrm>
        </p:grpSpPr>
        <p:sp>
          <p:nvSpPr>
            <p:cNvPr id="551" name="Google Shape;551;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 name="Google Shape;553;p19"/>
          <p:cNvGrpSpPr/>
          <p:nvPr/>
        </p:nvGrpSpPr>
        <p:grpSpPr>
          <a:xfrm>
            <a:off x="5503729" y="3797314"/>
            <a:ext cx="116792" cy="254010"/>
            <a:chOff x="4753325" y="2329350"/>
            <a:chExt cx="167300" cy="379800"/>
          </a:xfrm>
        </p:grpSpPr>
        <p:sp>
          <p:nvSpPr>
            <p:cNvPr id="554" name="Google Shape;554;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19"/>
          <p:cNvGrpSpPr/>
          <p:nvPr/>
        </p:nvGrpSpPr>
        <p:grpSpPr>
          <a:xfrm>
            <a:off x="5903247" y="3699078"/>
            <a:ext cx="142377" cy="340586"/>
            <a:chOff x="3386850" y="2264625"/>
            <a:chExt cx="203950" cy="509250"/>
          </a:xfrm>
        </p:grpSpPr>
        <p:sp>
          <p:nvSpPr>
            <p:cNvPr id="557" name="Google Shape;557;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19"/>
          <p:cNvGrpSpPr/>
          <p:nvPr/>
        </p:nvGrpSpPr>
        <p:grpSpPr>
          <a:xfrm>
            <a:off x="6330848" y="3700700"/>
            <a:ext cx="121085" cy="337326"/>
            <a:chOff x="4076175" y="2267050"/>
            <a:chExt cx="173450" cy="504375"/>
          </a:xfrm>
        </p:grpSpPr>
        <p:sp>
          <p:nvSpPr>
            <p:cNvPr id="560" name="Google Shape;560;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 name="Google Shape;562;p19"/>
          <p:cNvGrpSpPr/>
          <p:nvPr/>
        </p:nvGrpSpPr>
        <p:grpSpPr>
          <a:xfrm>
            <a:off x="6048234" y="3797314"/>
            <a:ext cx="116792" cy="254010"/>
            <a:chOff x="4753325" y="2329350"/>
            <a:chExt cx="167300" cy="379800"/>
          </a:xfrm>
        </p:grpSpPr>
        <p:sp>
          <p:nvSpPr>
            <p:cNvPr id="563" name="Google Shape;563;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19"/>
          <p:cNvGrpSpPr/>
          <p:nvPr/>
        </p:nvGrpSpPr>
        <p:grpSpPr>
          <a:xfrm>
            <a:off x="6189529" y="3797314"/>
            <a:ext cx="116792" cy="254010"/>
            <a:chOff x="4753325" y="2329350"/>
            <a:chExt cx="167300" cy="379800"/>
          </a:xfrm>
        </p:grpSpPr>
        <p:sp>
          <p:nvSpPr>
            <p:cNvPr id="566" name="Google Shape;566;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19"/>
          <p:cNvGrpSpPr/>
          <p:nvPr/>
        </p:nvGrpSpPr>
        <p:grpSpPr>
          <a:xfrm>
            <a:off x="6589047" y="3699078"/>
            <a:ext cx="142377" cy="340586"/>
            <a:chOff x="3386850" y="2264625"/>
            <a:chExt cx="203950" cy="509250"/>
          </a:xfrm>
        </p:grpSpPr>
        <p:sp>
          <p:nvSpPr>
            <p:cNvPr id="569" name="Google Shape;569;p19"/>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 name="Google Shape;571;p19"/>
          <p:cNvGrpSpPr/>
          <p:nvPr/>
        </p:nvGrpSpPr>
        <p:grpSpPr>
          <a:xfrm>
            <a:off x="7016648" y="3700700"/>
            <a:ext cx="121085" cy="337326"/>
            <a:chOff x="4076175" y="2267050"/>
            <a:chExt cx="173450" cy="504375"/>
          </a:xfrm>
        </p:grpSpPr>
        <p:sp>
          <p:nvSpPr>
            <p:cNvPr id="572" name="Google Shape;572;p19"/>
            <p:cNvSpPr/>
            <p:nvPr/>
          </p:nvSpPr>
          <p:spPr>
            <a:xfrm>
              <a:off x="4122600" y="2267050"/>
              <a:ext cx="80600" cy="91625"/>
            </a:xfrm>
            <a:custGeom>
              <a:rect b="b" l="l" r="r" t="t"/>
              <a:pathLst>
                <a:path extrusionOk="0" h="3665" w="3224">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4076175" y="2370250"/>
              <a:ext cx="173450" cy="401175"/>
            </a:xfrm>
            <a:custGeom>
              <a:rect b="b" l="l" r="r" t="t"/>
              <a:pathLst>
                <a:path extrusionOk="0" h="16047" w="6938">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4" name="Google Shape;574;p19"/>
          <p:cNvGrpSpPr/>
          <p:nvPr/>
        </p:nvGrpSpPr>
        <p:grpSpPr>
          <a:xfrm>
            <a:off x="6734034" y="3797314"/>
            <a:ext cx="116792" cy="254010"/>
            <a:chOff x="4753325" y="2329350"/>
            <a:chExt cx="167300" cy="379800"/>
          </a:xfrm>
        </p:grpSpPr>
        <p:sp>
          <p:nvSpPr>
            <p:cNvPr id="575" name="Google Shape;575;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 name="Google Shape;577;p19"/>
          <p:cNvGrpSpPr/>
          <p:nvPr/>
        </p:nvGrpSpPr>
        <p:grpSpPr>
          <a:xfrm>
            <a:off x="6875329" y="3797314"/>
            <a:ext cx="116792" cy="254010"/>
            <a:chOff x="4753325" y="2329350"/>
            <a:chExt cx="167300" cy="379800"/>
          </a:xfrm>
        </p:grpSpPr>
        <p:sp>
          <p:nvSpPr>
            <p:cNvPr id="578" name="Google Shape;578;p19"/>
            <p:cNvSpPr/>
            <p:nvPr/>
          </p:nvSpPr>
          <p:spPr>
            <a:xfrm>
              <a:off x="4753325" y="2424600"/>
              <a:ext cx="167300" cy="284550"/>
            </a:xfrm>
            <a:custGeom>
              <a:rect b="b" l="l" r="r" t="t"/>
              <a:pathLst>
                <a:path extrusionOk="0" h="11382" w="6692">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798500" y="2329350"/>
              <a:ext cx="76950" cy="84275"/>
            </a:xfrm>
            <a:custGeom>
              <a:rect b="b" l="l" r="r" t="t"/>
              <a:pathLst>
                <a:path extrusionOk="0" h="3371" w="3078">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0" name="Google Shape;580;p19"/>
          <p:cNvSpPr txBox="1"/>
          <p:nvPr/>
        </p:nvSpPr>
        <p:spPr>
          <a:xfrm>
            <a:off x="303125" y="3581550"/>
            <a:ext cx="6923100" cy="596400"/>
          </a:xfrm>
          <a:prstGeom prst="rect">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
        <p:nvSpPr>
          <p:cNvPr id="581" name="Google Shape;581;p19"/>
          <p:cNvSpPr txBox="1"/>
          <p:nvPr/>
        </p:nvSpPr>
        <p:spPr>
          <a:xfrm>
            <a:off x="5994725" y="3962538"/>
            <a:ext cx="1525500" cy="5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latin typeface="Roboto"/>
                <a:ea typeface="Roboto"/>
                <a:cs typeface="Roboto"/>
                <a:sym typeface="Roboto"/>
              </a:rPr>
              <a:t>X 10</a:t>
            </a:r>
            <a:endParaRPr b="1" sz="4500">
              <a:latin typeface="Roboto"/>
              <a:ea typeface="Roboto"/>
              <a:cs typeface="Roboto"/>
              <a:sym typeface="Roboto"/>
            </a:endParaRPr>
          </a:p>
        </p:txBody>
      </p:sp>
      <p:sp>
        <p:nvSpPr>
          <p:cNvPr id="582" name="Google Shape;582;p19"/>
          <p:cNvSpPr txBox="1"/>
          <p:nvPr/>
        </p:nvSpPr>
        <p:spPr>
          <a:xfrm>
            <a:off x="206075" y="1454275"/>
            <a:ext cx="4874100" cy="1203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A group of ten Tithings was known as the Hundreds, who elected a constable. Meanwhile, a collection of Hundreds formed shires or counties. The head of the shire was called a shire-reeve or sheriff. Each shire was under the control of an earl who needed to pay the king one third of collected fines or taxes. </a:t>
            </a:r>
            <a:endParaRPr>
              <a:latin typeface="Roboto Light"/>
              <a:ea typeface="Roboto Light"/>
              <a:cs typeface="Roboto Light"/>
              <a:sym typeface="Roboto Light"/>
            </a:endParaRPr>
          </a:p>
        </p:txBody>
      </p:sp>
      <p:sp>
        <p:nvSpPr>
          <p:cNvPr id="583" name="Google Shape;583;p19"/>
          <p:cNvSpPr txBox="1"/>
          <p:nvPr/>
        </p:nvSpPr>
        <p:spPr>
          <a:xfrm>
            <a:off x="301600" y="4343550"/>
            <a:ext cx="5693100" cy="12039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latin typeface="Roboto Light"/>
                <a:ea typeface="Roboto Light"/>
                <a:cs typeface="Roboto Light"/>
                <a:sym typeface="Roboto Light"/>
              </a:rPr>
              <a:t>Based on a series of excavations, Anglo-Saxon settlement was pictured. Compared to the Roman and Normans, Anglo-Saxon houses were short-lived. Materials used in housing were largely timber, leather, and textile. Major churches were the only buildings made of stone. </a:t>
            </a:r>
            <a:endParaRPr>
              <a:latin typeface="Roboto Light"/>
              <a:ea typeface="Roboto Light"/>
              <a:cs typeface="Roboto Light"/>
              <a:sym typeface="Roboto Light"/>
            </a:endParaRPr>
          </a:p>
        </p:txBody>
      </p:sp>
      <p:pic>
        <p:nvPicPr>
          <p:cNvPr id="584" name="Google Shape;584;p19"/>
          <p:cNvPicPr preferRelativeResize="0"/>
          <p:nvPr/>
        </p:nvPicPr>
        <p:blipFill>
          <a:blip r:embed="rId3">
            <a:alphaModFix/>
          </a:blip>
          <a:stretch>
            <a:fillRect/>
          </a:stretch>
        </p:blipFill>
        <p:spPr>
          <a:xfrm>
            <a:off x="283175" y="5560650"/>
            <a:ext cx="2452850" cy="1868258"/>
          </a:xfrm>
          <a:prstGeom prst="rect">
            <a:avLst/>
          </a:prstGeom>
          <a:noFill/>
          <a:ln>
            <a:noFill/>
          </a:ln>
        </p:spPr>
      </p:pic>
      <p:sp>
        <p:nvSpPr>
          <p:cNvPr id="585" name="Google Shape;585;p19"/>
          <p:cNvSpPr txBox="1"/>
          <p:nvPr/>
        </p:nvSpPr>
        <p:spPr>
          <a:xfrm>
            <a:off x="149350" y="6912000"/>
            <a:ext cx="3114000" cy="298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sz="1000">
                <a:latin typeface="Roboto"/>
                <a:ea typeface="Roboto"/>
                <a:cs typeface="Roboto"/>
                <a:sym typeface="Roboto"/>
              </a:rPr>
              <a:t>A reconstruction drawing of an Anglo-Saxon settlement at Bishopstone. This shows a high-status courtyard house, probably of the early 9th century.</a:t>
            </a:r>
            <a:endParaRPr b="1" sz="1000">
              <a:latin typeface="Roboto"/>
              <a:ea typeface="Roboto"/>
              <a:cs typeface="Roboto"/>
              <a:sym typeface="Roboto"/>
            </a:endParaRPr>
          </a:p>
        </p:txBody>
      </p:sp>
      <p:sp>
        <p:nvSpPr>
          <p:cNvPr id="586" name="Google Shape;586;p19"/>
          <p:cNvSpPr txBox="1"/>
          <p:nvPr/>
        </p:nvSpPr>
        <p:spPr>
          <a:xfrm>
            <a:off x="3111100" y="5547450"/>
            <a:ext cx="4109400" cy="2033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Most houses were built facing the sun for heat and light. The biggest house in an Anglo-Saxon village was the Hall, where the king and his warriors lived. A hall was long with the fire on a stone in the middle. Like other civilizations, villages were built near natural resources, such as water, wood, and food. For protection, most villages were secured with high fences. </a:t>
            </a:r>
            <a:endParaRPr>
              <a:latin typeface="Roboto Light"/>
              <a:ea typeface="Roboto Light"/>
              <a:cs typeface="Roboto Light"/>
              <a:sym typeface="Roboto Light"/>
            </a:endParaRPr>
          </a:p>
        </p:txBody>
      </p:sp>
      <p:sp>
        <p:nvSpPr>
          <p:cNvPr id="587" name="Google Shape;587;p19"/>
          <p:cNvSpPr txBox="1"/>
          <p:nvPr/>
        </p:nvSpPr>
        <p:spPr>
          <a:xfrm>
            <a:off x="171575" y="7581300"/>
            <a:ext cx="7048800" cy="1024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The Anglo-Saxons both domesticated and hunted animals for food. Moreover, household goods were made of wood, metal, and pottery. They also traded goods like hunting dogs and slaves in exchange for glass and other foreign items. Villages were usually composed of less than 100 inhabitants. </a:t>
            </a:r>
            <a:endParaRPr>
              <a:latin typeface="Roboto Light"/>
              <a:ea typeface="Roboto Light"/>
              <a:cs typeface="Roboto Light"/>
              <a:sym typeface="Roboto Light"/>
            </a:endParaRPr>
          </a:p>
        </p:txBody>
      </p:sp>
      <p:sp>
        <p:nvSpPr>
          <p:cNvPr id="588" name="Google Shape;588;p19"/>
          <p:cNvSpPr txBox="1"/>
          <p:nvPr/>
        </p:nvSpPr>
        <p:spPr>
          <a:xfrm>
            <a:off x="6154425" y="4635150"/>
            <a:ext cx="1110600" cy="9885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Light"/>
                <a:ea typeface="Roboto Light"/>
                <a:cs typeface="Roboto Light"/>
                <a:sym typeface="Roboto Light"/>
              </a:rPr>
              <a:t>Burh means fortress or fortified settlement. </a:t>
            </a:r>
            <a:endParaRPr sz="1200">
              <a:latin typeface="Roboto Light"/>
              <a:ea typeface="Roboto Light"/>
              <a:cs typeface="Roboto Light"/>
              <a:sym typeface="Roboto Light"/>
            </a:endParaRPr>
          </a:p>
        </p:txBody>
      </p:sp>
      <p:grpSp>
        <p:nvGrpSpPr>
          <p:cNvPr id="589" name="Google Shape;589;p19"/>
          <p:cNvGrpSpPr/>
          <p:nvPr/>
        </p:nvGrpSpPr>
        <p:grpSpPr>
          <a:xfrm rot="-1238813">
            <a:off x="5991207" y="4476944"/>
            <a:ext cx="194038" cy="316319"/>
            <a:chOff x="6730350" y="2315900"/>
            <a:chExt cx="257700" cy="420100"/>
          </a:xfrm>
        </p:grpSpPr>
        <p:sp>
          <p:nvSpPr>
            <p:cNvPr id="590" name="Google Shape;590;p19"/>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19"/>
          <p:cNvSpPr txBox="1"/>
          <p:nvPr/>
        </p:nvSpPr>
        <p:spPr>
          <a:xfrm>
            <a:off x="206075" y="8529750"/>
            <a:ext cx="7048800" cy="9999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In order to protect Anglo-Saxon England from the raiding Danes, Alfred the Great began the policy of fortification of towns, or burhs. Fortified towns were built to advance the kingdom’s defense force. Most burhs protected centres of commerce and the seat of local government. In exchange for  free plot of lands, settlers built fortifications.</a:t>
            </a:r>
            <a:endParaRPr>
              <a:latin typeface="Roboto Light"/>
              <a:ea typeface="Roboto Light"/>
              <a:cs typeface="Roboto Light"/>
              <a:sym typeface="Roboto Light"/>
            </a:endParaRPr>
          </a:p>
        </p:txBody>
      </p:sp>
      <p:sp>
        <p:nvSpPr>
          <p:cNvPr id="596" name="Google Shape;596;p19"/>
          <p:cNvSpPr txBox="1"/>
          <p:nvPr/>
        </p:nvSpPr>
        <p:spPr>
          <a:xfrm>
            <a:off x="204450" y="9453600"/>
            <a:ext cx="7151100" cy="1203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Light"/>
                <a:ea typeface="Roboto Light"/>
                <a:cs typeface="Roboto Light"/>
                <a:sym typeface="Roboto Light"/>
              </a:rPr>
              <a:t>Although not as sophisticated as the Romans, Anglo-Saxon burhs were effective in protecting towns against the Vikings. Burhs were built through the following steps:</a:t>
            </a:r>
            <a:endParaRPr sz="1200">
              <a:latin typeface="Roboto Light"/>
              <a:ea typeface="Roboto Light"/>
              <a:cs typeface="Roboto Light"/>
              <a:sym typeface="Roboto Light"/>
            </a:endParaRPr>
          </a:p>
          <a:p>
            <a:pPr indent="-304800" lvl="0" marL="457200" rtl="0" algn="just">
              <a:spcBef>
                <a:spcPts val="0"/>
              </a:spcBef>
              <a:spcAft>
                <a:spcPts val="0"/>
              </a:spcAft>
              <a:buSzPts val="1200"/>
              <a:buFont typeface="Roboto Light"/>
              <a:buChar char="❏"/>
            </a:pPr>
            <a:r>
              <a:rPr lang="en" sz="1200">
                <a:latin typeface="Roboto Light"/>
                <a:ea typeface="Roboto Light"/>
                <a:cs typeface="Roboto Light"/>
                <a:sym typeface="Roboto Light"/>
              </a:rPr>
              <a:t>Digging of very deep trench</a:t>
            </a:r>
            <a:endParaRPr sz="1200">
              <a:latin typeface="Roboto Light"/>
              <a:ea typeface="Roboto Light"/>
              <a:cs typeface="Roboto Light"/>
              <a:sym typeface="Roboto Light"/>
            </a:endParaRPr>
          </a:p>
          <a:p>
            <a:pPr indent="-304800" lvl="0" marL="457200" rtl="0" algn="just">
              <a:spcBef>
                <a:spcPts val="0"/>
              </a:spcBef>
              <a:spcAft>
                <a:spcPts val="0"/>
              </a:spcAft>
              <a:buSzPts val="1200"/>
              <a:buFont typeface="Roboto Light"/>
              <a:buChar char="❏"/>
            </a:pPr>
            <a:r>
              <a:rPr lang="en" sz="1200">
                <a:latin typeface="Roboto Light"/>
                <a:ea typeface="Roboto Light"/>
                <a:cs typeface="Roboto Light"/>
                <a:sym typeface="Roboto Light"/>
              </a:rPr>
              <a:t>Building of wooden or stone walls</a:t>
            </a:r>
            <a:endParaRPr sz="1200">
              <a:latin typeface="Roboto Light"/>
              <a:ea typeface="Roboto Light"/>
              <a:cs typeface="Roboto Light"/>
              <a:sym typeface="Roboto Light"/>
            </a:endParaRPr>
          </a:p>
          <a:p>
            <a:pPr indent="-304800" lvl="0" marL="457200" rtl="0" algn="just">
              <a:spcBef>
                <a:spcPts val="0"/>
              </a:spcBef>
              <a:spcAft>
                <a:spcPts val="0"/>
              </a:spcAft>
              <a:buSzPts val="1200"/>
              <a:buFont typeface="Roboto Light"/>
              <a:buChar char="❏"/>
            </a:pPr>
            <a:r>
              <a:rPr lang="en" sz="1200">
                <a:latin typeface="Roboto Light"/>
                <a:ea typeface="Roboto Light"/>
                <a:cs typeface="Roboto Light"/>
                <a:sym typeface="Roboto Light"/>
              </a:rPr>
              <a:t>Large gates were positioned on either end of the town</a:t>
            </a:r>
            <a:endParaRPr sz="1200">
              <a:latin typeface="Roboto Light"/>
              <a:ea typeface="Roboto Light"/>
              <a:cs typeface="Roboto Light"/>
              <a:sym typeface="Robo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20"/>
          <p:cNvSpPr txBox="1"/>
          <p:nvPr/>
        </p:nvSpPr>
        <p:spPr>
          <a:xfrm>
            <a:off x="6302200" y="4730150"/>
            <a:ext cx="9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lt1"/>
              </a:solidFill>
              <a:latin typeface="Roboto Light"/>
              <a:ea typeface="Roboto Light"/>
              <a:cs typeface="Roboto Light"/>
              <a:sym typeface="Roboto Light"/>
            </a:endParaRPr>
          </a:p>
        </p:txBody>
      </p:sp>
      <p:sp>
        <p:nvSpPr>
          <p:cNvPr id="602" name="Google Shape;602;p20"/>
          <p:cNvSpPr/>
          <p:nvPr/>
        </p:nvSpPr>
        <p:spPr>
          <a:xfrm>
            <a:off x="258175" y="25330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603" name="Google Shape;603;p20"/>
          <p:cNvGrpSpPr/>
          <p:nvPr/>
        </p:nvGrpSpPr>
        <p:grpSpPr>
          <a:xfrm>
            <a:off x="367837" y="252398"/>
            <a:ext cx="312646" cy="395400"/>
            <a:chOff x="584925" y="238125"/>
            <a:chExt cx="415200" cy="525100"/>
          </a:xfrm>
        </p:grpSpPr>
        <p:sp>
          <p:nvSpPr>
            <p:cNvPr id="604" name="Google Shape;604;p20"/>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0" name="Google Shape;610;p20"/>
          <p:cNvSpPr/>
          <p:nvPr/>
        </p:nvSpPr>
        <p:spPr>
          <a:xfrm>
            <a:off x="258175" y="730525"/>
            <a:ext cx="6962400" cy="13428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Anglo-Saxon society, take note of the following questions: </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What composed the social hierarchy?</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Are there any similarities with the feudal system? Explain.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How significant was the building of burhs?</a:t>
            </a:r>
            <a:endParaRPr>
              <a:latin typeface="Roboto"/>
              <a:ea typeface="Roboto"/>
              <a:cs typeface="Roboto"/>
              <a:sym typeface="Roboto"/>
            </a:endParaRPr>
          </a:p>
        </p:txBody>
      </p:sp>
      <p:sp>
        <p:nvSpPr>
          <p:cNvPr id="611" name="Google Shape;611;p20"/>
          <p:cNvSpPr/>
          <p:nvPr/>
        </p:nvSpPr>
        <p:spPr>
          <a:xfrm>
            <a:off x="256450" y="223225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612" name="Google Shape;612;p20"/>
          <p:cNvGrpSpPr/>
          <p:nvPr/>
        </p:nvGrpSpPr>
        <p:grpSpPr>
          <a:xfrm>
            <a:off x="422211" y="2264439"/>
            <a:ext cx="329212" cy="329212"/>
            <a:chOff x="1922075" y="1629000"/>
            <a:chExt cx="437200" cy="437200"/>
          </a:xfrm>
        </p:grpSpPr>
        <p:sp>
          <p:nvSpPr>
            <p:cNvPr id="613" name="Google Shape;613;p20"/>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0"/>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5" name="Google Shape;615;p20"/>
          <p:cNvSpPr/>
          <p:nvPr/>
        </p:nvSpPr>
        <p:spPr>
          <a:xfrm>
            <a:off x="334375" y="2709475"/>
            <a:ext cx="2795700" cy="15186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Based on your knowledge of early civilisations, make a comparative analysis of social structures. Compare and contrast the Anglo-Saxon social hierarchy to another of your choice. </a:t>
            </a:r>
            <a:endParaRPr>
              <a:latin typeface="Roboto"/>
              <a:ea typeface="Roboto"/>
              <a:cs typeface="Roboto"/>
              <a:sym typeface="Roboto"/>
            </a:endParaRPr>
          </a:p>
        </p:txBody>
      </p:sp>
      <p:sp>
        <p:nvSpPr>
          <p:cNvPr id="616" name="Google Shape;616;p20"/>
          <p:cNvSpPr/>
          <p:nvPr/>
        </p:nvSpPr>
        <p:spPr>
          <a:xfrm>
            <a:off x="3613600" y="2263450"/>
            <a:ext cx="3356100" cy="2567100"/>
          </a:xfrm>
          <a:prstGeom prst="triangle">
            <a:avLst>
              <a:gd fmla="val 49015"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0"/>
          <p:cNvSpPr/>
          <p:nvPr/>
        </p:nvSpPr>
        <p:spPr>
          <a:xfrm>
            <a:off x="3312700" y="2938175"/>
            <a:ext cx="3979800" cy="97800"/>
          </a:xfrm>
          <a:prstGeom prst="roundRect">
            <a:avLst>
              <a:gd fmla="val 16667" name="adj"/>
            </a:avLst>
          </a:prstGeom>
          <a:solidFill>
            <a:srgbClr val="FFFFFF"/>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0"/>
          <p:cNvSpPr/>
          <p:nvPr/>
        </p:nvSpPr>
        <p:spPr>
          <a:xfrm>
            <a:off x="3312700" y="3471575"/>
            <a:ext cx="3979800" cy="97800"/>
          </a:xfrm>
          <a:prstGeom prst="roundRect">
            <a:avLst>
              <a:gd fmla="val 16667" name="adj"/>
            </a:avLst>
          </a:prstGeom>
          <a:solidFill>
            <a:srgbClr val="FFFFFF"/>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0"/>
          <p:cNvSpPr/>
          <p:nvPr/>
        </p:nvSpPr>
        <p:spPr>
          <a:xfrm>
            <a:off x="3312700" y="4004975"/>
            <a:ext cx="3979800" cy="97800"/>
          </a:xfrm>
          <a:prstGeom prst="roundRect">
            <a:avLst>
              <a:gd fmla="val 16667" name="adj"/>
            </a:avLst>
          </a:prstGeom>
          <a:solidFill>
            <a:srgbClr val="FFFFFF"/>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0"/>
          <p:cNvSpPr/>
          <p:nvPr/>
        </p:nvSpPr>
        <p:spPr>
          <a:xfrm>
            <a:off x="3312700" y="4462175"/>
            <a:ext cx="3979800" cy="97800"/>
          </a:xfrm>
          <a:prstGeom prst="roundRect">
            <a:avLst>
              <a:gd fmla="val 16667" name="adj"/>
            </a:avLst>
          </a:prstGeom>
          <a:solidFill>
            <a:srgbClr val="FFFFFF"/>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0"/>
          <p:cNvSpPr txBox="1"/>
          <p:nvPr/>
        </p:nvSpPr>
        <p:spPr>
          <a:xfrm>
            <a:off x="3351800" y="2107000"/>
            <a:ext cx="15351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ANGLO-SAXON</a:t>
            </a:r>
            <a:endParaRPr b="1">
              <a:latin typeface="Roboto"/>
              <a:ea typeface="Roboto"/>
              <a:cs typeface="Roboto"/>
              <a:sym typeface="Roboto"/>
            </a:endParaRPr>
          </a:p>
        </p:txBody>
      </p:sp>
      <p:sp>
        <p:nvSpPr>
          <p:cNvPr id="622" name="Google Shape;622;p20"/>
          <p:cNvSpPr txBox="1"/>
          <p:nvPr/>
        </p:nvSpPr>
        <p:spPr>
          <a:xfrm>
            <a:off x="5790200" y="2107000"/>
            <a:ext cx="15351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________________</a:t>
            </a:r>
            <a:endParaRPr b="1">
              <a:latin typeface="Roboto"/>
              <a:ea typeface="Roboto"/>
              <a:cs typeface="Roboto"/>
              <a:sym typeface="Roboto"/>
            </a:endParaRPr>
          </a:p>
        </p:txBody>
      </p:sp>
      <p:sp>
        <p:nvSpPr>
          <p:cNvPr id="623" name="Google Shape;623;p20"/>
          <p:cNvSpPr/>
          <p:nvPr/>
        </p:nvSpPr>
        <p:spPr>
          <a:xfrm>
            <a:off x="256450" y="4944475"/>
            <a:ext cx="38508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ROMAN EMPIRE </a:t>
            </a:r>
            <a:r>
              <a:rPr b="1" lang="en" sz="2000">
                <a:solidFill>
                  <a:srgbClr val="F1C232"/>
                </a:solidFill>
                <a:latin typeface="Roboto"/>
                <a:ea typeface="Roboto"/>
                <a:cs typeface="Roboto"/>
                <a:sym typeface="Roboto"/>
              </a:rPr>
              <a:t>TIMELINE</a:t>
            </a:r>
            <a:endParaRPr b="1" sz="2000">
              <a:solidFill>
                <a:srgbClr val="F1C232"/>
              </a:solidFill>
              <a:latin typeface="Roboto"/>
              <a:ea typeface="Roboto"/>
              <a:cs typeface="Roboto"/>
              <a:sym typeface="Roboto"/>
            </a:endParaRPr>
          </a:p>
        </p:txBody>
      </p:sp>
      <p:grpSp>
        <p:nvGrpSpPr>
          <p:cNvPr id="624" name="Google Shape;624;p20"/>
          <p:cNvGrpSpPr/>
          <p:nvPr/>
        </p:nvGrpSpPr>
        <p:grpSpPr>
          <a:xfrm>
            <a:off x="400683" y="4992073"/>
            <a:ext cx="298866" cy="298414"/>
            <a:chOff x="6660750" y="298550"/>
            <a:chExt cx="396900" cy="396300"/>
          </a:xfrm>
        </p:grpSpPr>
        <p:sp>
          <p:nvSpPr>
            <p:cNvPr id="625" name="Google Shape;625;p20"/>
            <p:cNvSpPr/>
            <p:nvPr/>
          </p:nvSpPr>
          <p:spPr>
            <a:xfrm>
              <a:off x="6660750" y="298550"/>
              <a:ext cx="396900" cy="396300"/>
            </a:xfrm>
            <a:custGeom>
              <a:rect b="b" l="l" r="r" t="t"/>
              <a:pathLst>
                <a:path extrusionOk="0" h="15852" w="15876">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0"/>
            <p:cNvSpPr/>
            <p:nvPr/>
          </p:nvSpPr>
          <p:spPr>
            <a:xfrm>
              <a:off x="6697400" y="335200"/>
              <a:ext cx="323625" cy="323025"/>
            </a:xfrm>
            <a:custGeom>
              <a:rect b="b" l="l" r="r" t="t"/>
              <a:pathLst>
                <a:path extrusionOk="0" h="12921" w="12945">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20"/>
          <p:cNvSpPr/>
          <p:nvPr/>
        </p:nvSpPr>
        <p:spPr>
          <a:xfrm>
            <a:off x="256450" y="4944475"/>
            <a:ext cx="495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ANGLO-SAXON</a:t>
            </a:r>
            <a:r>
              <a:rPr b="1" lang="en" sz="2000">
                <a:solidFill>
                  <a:srgbClr val="F1C232"/>
                </a:solidFill>
                <a:latin typeface="Roboto"/>
                <a:ea typeface="Roboto"/>
                <a:cs typeface="Roboto"/>
                <a:sym typeface="Roboto"/>
              </a:rPr>
              <a:t> KINGS</a:t>
            </a:r>
            <a:endParaRPr b="1" sz="2000">
              <a:solidFill>
                <a:srgbClr val="F1C232"/>
              </a:solidFill>
              <a:latin typeface="Roboto"/>
              <a:ea typeface="Roboto"/>
              <a:cs typeface="Roboto"/>
              <a:sym typeface="Roboto"/>
            </a:endParaRPr>
          </a:p>
        </p:txBody>
      </p:sp>
      <p:grpSp>
        <p:nvGrpSpPr>
          <p:cNvPr id="628" name="Google Shape;628;p20"/>
          <p:cNvGrpSpPr/>
          <p:nvPr/>
        </p:nvGrpSpPr>
        <p:grpSpPr>
          <a:xfrm>
            <a:off x="372624" y="5032304"/>
            <a:ext cx="354964" cy="217956"/>
            <a:chOff x="4601275" y="1702875"/>
            <a:chExt cx="471400" cy="289450"/>
          </a:xfrm>
        </p:grpSpPr>
        <p:sp>
          <p:nvSpPr>
            <p:cNvPr id="629" name="Google Shape;629;p20"/>
            <p:cNvSpPr/>
            <p:nvPr/>
          </p:nvSpPr>
          <p:spPr>
            <a:xfrm>
              <a:off x="4816200" y="1702875"/>
              <a:ext cx="41550" cy="41550"/>
            </a:xfrm>
            <a:custGeom>
              <a:rect b="b" l="l" r="r" t="t"/>
              <a:pathLst>
                <a:path extrusionOk="0" h="1662" w="1662">
                  <a:moveTo>
                    <a:pt x="831" y="1"/>
                  </a:moveTo>
                  <a:lnTo>
                    <a:pt x="660" y="25"/>
                  </a:lnTo>
                  <a:lnTo>
                    <a:pt x="514" y="74"/>
                  </a:lnTo>
                  <a:lnTo>
                    <a:pt x="367" y="148"/>
                  </a:lnTo>
                  <a:lnTo>
                    <a:pt x="245" y="245"/>
                  </a:lnTo>
                  <a:lnTo>
                    <a:pt x="147" y="367"/>
                  </a:lnTo>
                  <a:lnTo>
                    <a:pt x="74" y="514"/>
                  </a:lnTo>
                  <a:lnTo>
                    <a:pt x="25" y="660"/>
                  </a:lnTo>
                  <a:lnTo>
                    <a:pt x="1" y="831"/>
                  </a:lnTo>
                  <a:lnTo>
                    <a:pt x="25" y="1002"/>
                  </a:lnTo>
                  <a:lnTo>
                    <a:pt x="74" y="1173"/>
                  </a:lnTo>
                  <a:lnTo>
                    <a:pt x="147" y="1295"/>
                  </a:lnTo>
                  <a:lnTo>
                    <a:pt x="245" y="1418"/>
                  </a:lnTo>
                  <a:lnTo>
                    <a:pt x="367" y="1540"/>
                  </a:lnTo>
                  <a:lnTo>
                    <a:pt x="514" y="1613"/>
                  </a:lnTo>
                  <a:lnTo>
                    <a:pt x="660" y="1662"/>
                  </a:lnTo>
                  <a:lnTo>
                    <a:pt x="1002" y="1662"/>
                  </a:lnTo>
                  <a:lnTo>
                    <a:pt x="1149" y="1613"/>
                  </a:lnTo>
                  <a:lnTo>
                    <a:pt x="1295" y="1540"/>
                  </a:lnTo>
                  <a:lnTo>
                    <a:pt x="1417" y="1418"/>
                  </a:lnTo>
                  <a:lnTo>
                    <a:pt x="1515" y="1295"/>
                  </a:lnTo>
                  <a:lnTo>
                    <a:pt x="1588" y="1173"/>
                  </a:lnTo>
                  <a:lnTo>
                    <a:pt x="1637" y="1002"/>
                  </a:lnTo>
                  <a:lnTo>
                    <a:pt x="1661" y="831"/>
                  </a:lnTo>
                  <a:lnTo>
                    <a:pt x="1637" y="660"/>
                  </a:lnTo>
                  <a:lnTo>
                    <a:pt x="1588" y="514"/>
                  </a:lnTo>
                  <a:lnTo>
                    <a:pt x="1515" y="367"/>
                  </a:lnTo>
                  <a:lnTo>
                    <a:pt x="1417" y="245"/>
                  </a:lnTo>
                  <a:lnTo>
                    <a:pt x="1295" y="148"/>
                  </a:lnTo>
                  <a:lnTo>
                    <a:pt x="1149" y="74"/>
                  </a:lnTo>
                  <a:lnTo>
                    <a:pt x="1002" y="25"/>
                  </a:lnTo>
                  <a:lnTo>
                    <a:pt x="8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0"/>
            <p:cNvSpPr/>
            <p:nvPr/>
          </p:nvSpPr>
          <p:spPr>
            <a:xfrm>
              <a:off x="5031125" y="1757225"/>
              <a:ext cx="41550" cy="41550"/>
            </a:xfrm>
            <a:custGeom>
              <a:rect b="b" l="l" r="r" t="t"/>
              <a:pathLst>
                <a:path extrusionOk="0" h="1662" w="1662">
                  <a:moveTo>
                    <a:pt x="831" y="1"/>
                  </a:moveTo>
                  <a:lnTo>
                    <a:pt x="660" y="25"/>
                  </a:lnTo>
                  <a:lnTo>
                    <a:pt x="513"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3" y="1613"/>
                  </a:lnTo>
                  <a:lnTo>
                    <a:pt x="660" y="1661"/>
                  </a:lnTo>
                  <a:lnTo>
                    <a:pt x="1002" y="1661"/>
                  </a:lnTo>
                  <a:lnTo>
                    <a:pt x="1148" y="1613"/>
                  </a:lnTo>
                  <a:lnTo>
                    <a:pt x="1295" y="1539"/>
                  </a:lnTo>
                  <a:lnTo>
                    <a:pt x="1417" y="1417"/>
                  </a:lnTo>
                  <a:lnTo>
                    <a:pt x="1515" y="1295"/>
                  </a:lnTo>
                  <a:lnTo>
                    <a:pt x="1588" y="1173"/>
                  </a:lnTo>
                  <a:lnTo>
                    <a:pt x="1637" y="1002"/>
                  </a:lnTo>
                  <a:lnTo>
                    <a:pt x="1661" y="831"/>
                  </a:lnTo>
                  <a:lnTo>
                    <a:pt x="1637" y="684"/>
                  </a:lnTo>
                  <a:lnTo>
                    <a:pt x="1588" y="514"/>
                  </a:lnTo>
                  <a:lnTo>
                    <a:pt x="1515" y="367"/>
                  </a:lnTo>
                  <a:lnTo>
                    <a:pt x="1417" y="245"/>
                  </a:lnTo>
                  <a:lnTo>
                    <a:pt x="1295" y="147"/>
                  </a:lnTo>
                  <a:lnTo>
                    <a:pt x="1148" y="74"/>
                  </a:lnTo>
                  <a:lnTo>
                    <a:pt x="1002" y="25"/>
                  </a:lnTo>
                  <a:lnTo>
                    <a:pt x="8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0"/>
            <p:cNvSpPr/>
            <p:nvPr/>
          </p:nvSpPr>
          <p:spPr>
            <a:xfrm>
              <a:off x="4634875" y="1756000"/>
              <a:ext cx="404225" cy="178325"/>
            </a:xfrm>
            <a:custGeom>
              <a:rect b="b" l="l" r="r" t="t"/>
              <a:pathLst>
                <a:path extrusionOk="0" h="7133" w="16169">
                  <a:moveTo>
                    <a:pt x="7742" y="1"/>
                  </a:moveTo>
                  <a:lnTo>
                    <a:pt x="5007" y="3444"/>
                  </a:lnTo>
                  <a:lnTo>
                    <a:pt x="464" y="1784"/>
                  </a:lnTo>
                  <a:lnTo>
                    <a:pt x="366" y="1881"/>
                  </a:lnTo>
                  <a:lnTo>
                    <a:pt x="244" y="1979"/>
                  </a:lnTo>
                  <a:lnTo>
                    <a:pt x="122" y="2052"/>
                  </a:lnTo>
                  <a:lnTo>
                    <a:pt x="0" y="2101"/>
                  </a:lnTo>
                  <a:lnTo>
                    <a:pt x="1465" y="7132"/>
                  </a:lnTo>
                  <a:lnTo>
                    <a:pt x="14703" y="7132"/>
                  </a:lnTo>
                  <a:lnTo>
                    <a:pt x="16168" y="2101"/>
                  </a:lnTo>
                  <a:lnTo>
                    <a:pt x="16046" y="2052"/>
                  </a:lnTo>
                  <a:lnTo>
                    <a:pt x="15924" y="1979"/>
                  </a:lnTo>
                  <a:lnTo>
                    <a:pt x="15802" y="1881"/>
                  </a:lnTo>
                  <a:lnTo>
                    <a:pt x="15704" y="1784"/>
                  </a:lnTo>
                  <a:lnTo>
                    <a:pt x="11161" y="3444"/>
                  </a:lnTo>
                  <a:lnTo>
                    <a:pt x="8426" y="1"/>
                  </a:lnTo>
                  <a:lnTo>
                    <a:pt x="8255" y="25"/>
                  </a:lnTo>
                  <a:lnTo>
                    <a:pt x="7913" y="25"/>
                  </a:lnTo>
                  <a:lnTo>
                    <a:pt x="77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0"/>
            <p:cNvSpPr/>
            <p:nvPr/>
          </p:nvSpPr>
          <p:spPr>
            <a:xfrm>
              <a:off x="4601275" y="1757225"/>
              <a:ext cx="41550" cy="41550"/>
            </a:xfrm>
            <a:custGeom>
              <a:rect b="b" l="l" r="r" t="t"/>
              <a:pathLst>
                <a:path extrusionOk="0" h="1662" w="1662">
                  <a:moveTo>
                    <a:pt x="831" y="1"/>
                  </a:moveTo>
                  <a:lnTo>
                    <a:pt x="660" y="25"/>
                  </a:lnTo>
                  <a:lnTo>
                    <a:pt x="514"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4" y="1613"/>
                  </a:lnTo>
                  <a:lnTo>
                    <a:pt x="660" y="1661"/>
                  </a:lnTo>
                  <a:lnTo>
                    <a:pt x="1002" y="1661"/>
                  </a:lnTo>
                  <a:lnTo>
                    <a:pt x="1149" y="1613"/>
                  </a:lnTo>
                  <a:lnTo>
                    <a:pt x="1295" y="1539"/>
                  </a:lnTo>
                  <a:lnTo>
                    <a:pt x="1417" y="1417"/>
                  </a:lnTo>
                  <a:lnTo>
                    <a:pt x="1515" y="1295"/>
                  </a:lnTo>
                  <a:lnTo>
                    <a:pt x="1588" y="1173"/>
                  </a:lnTo>
                  <a:lnTo>
                    <a:pt x="1637" y="1002"/>
                  </a:lnTo>
                  <a:lnTo>
                    <a:pt x="1662" y="831"/>
                  </a:lnTo>
                  <a:lnTo>
                    <a:pt x="1637" y="684"/>
                  </a:lnTo>
                  <a:lnTo>
                    <a:pt x="1588" y="514"/>
                  </a:lnTo>
                  <a:lnTo>
                    <a:pt x="1515" y="367"/>
                  </a:lnTo>
                  <a:lnTo>
                    <a:pt x="1417" y="245"/>
                  </a:lnTo>
                  <a:lnTo>
                    <a:pt x="1295" y="147"/>
                  </a:lnTo>
                  <a:lnTo>
                    <a:pt x="1149" y="74"/>
                  </a:lnTo>
                  <a:lnTo>
                    <a:pt x="1002" y="25"/>
                  </a:lnTo>
                  <a:lnTo>
                    <a:pt x="8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0"/>
            <p:cNvSpPr/>
            <p:nvPr/>
          </p:nvSpPr>
          <p:spPr>
            <a:xfrm>
              <a:off x="4673325" y="1947725"/>
              <a:ext cx="327300" cy="44600"/>
            </a:xfrm>
            <a:custGeom>
              <a:rect b="b" l="l" r="r" t="t"/>
              <a:pathLst>
                <a:path extrusionOk="0" h="1784" w="13092">
                  <a:moveTo>
                    <a:pt x="1" y="1"/>
                  </a:moveTo>
                  <a:lnTo>
                    <a:pt x="514" y="1784"/>
                  </a:lnTo>
                  <a:lnTo>
                    <a:pt x="1808" y="1686"/>
                  </a:lnTo>
                  <a:lnTo>
                    <a:pt x="3249" y="1588"/>
                  </a:lnTo>
                  <a:lnTo>
                    <a:pt x="4836" y="1539"/>
                  </a:lnTo>
                  <a:lnTo>
                    <a:pt x="8256" y="1539"/>
                  </a:lnTo>
                  <a:lnTo>
                    <a:pt x="9843" y="1588"/>
                  </a:lnTo>
                  <a:lnTo>
                    <a:pt x="11284" y="1661"/>
                  </a:lnTo>
                  <a:lnTo>
                    <a:pt x="12579" y="1784"/>
                  </a:lnTo>
                  <a:lnTo>
                    <a:pt x="1309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20"/>
          <p:cNvSpPr/>
          <p:nvPr/>
        </p:nvSpPr>
        <p:spPr>
          <a:xfrm>
            <a:off x="320557" y="7612247"/>
            <a:ext cx="6932400" cy="2685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0"/>
          <p:cNvSpPr/>
          <p:nvPr/>
        </p:nvSpPr>
        <p:spPr>
          <a:xfrm>
            <a:off x="613433" y="7554571"/>
            <a:ext cx="244500" cy="3675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6" name="Google Shape;636;p20"/>
          <p:cNvPicPr preferRelativeResize="0"/>
          <p:nvPr/>
        </p:nvPicPr>
        <p:blipFill>
          <a:blip r:embed="rId3">
            <a:alphaModFix/>
          </a:blip>
          <a:stretch>
            <a:fillRect/>
          </a:stretch>
        </p:blipFill>
        <p:spPr>
          <a:xfrm>
            <a:off x="320557" y="5509250"/>
            <a:ext cx="1004272" cy="1897755"/>
          </a:xfrm>
          <a:prstGeom prst="rect">
            <a:avLst/>
          </a:prstGeom>
          <a:noFill/>
          <a:ln>
            <a:noFill/>
          </a:ln>
        </p:spPr>
      </p:pic>
      <p:sp>
        <p:nvSpPr>
          <p:cNvPr id="637" name="Google Shape;637;p20"/>
          <p:cNvSpPr txBox="1"/>
          <p:nvPr/>
        </p:nvSpPr>
        <p:spPr>
          <a:xfrm>
            <a:off x="1330887" y="5391350"/>
            <a:ext cx="1320900" cy="1994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Egbert</a:t>
            </a:r>
            <a:r>
              <a:rPr lang="en">
                <a:latin typeface="Roboto Light"/>
                <a:ea typeface="Roboto Light"/>
                <a:cs typeface="Roboto Light"/>
                <a:sym typeface="Roboto Light"/>
              </a:rPr>
              <a:t>, King of Wessex, ruled between 802 and 839. During this time West Saxon dominated the kingdoms in England.</a:t>
            </a:r>
            <a:endParaRPr>
              <a:latin typeface="Roboto Light"/>
              <a:ea typeface="Roboto Light"/>
              <a:cs typeface="Roboto Light"/>
              <a:sym typeface="Roboto Light"/>
            </a:endParaRPr>
          </a:p>
        </p:txBody>
      </p:sp>
      <p:sp>
        <p:nvSpPr>
          <p:cNvPr id="638" name="Google Shape;638;p20"/>
          <p:cNvSpPr/>
          <p:nvPr/>
        </p:nvSpPr>
        <p:spPr>
          <a:xfrm>
            <a:off x="2360129" y="7554571"/>
            <a:ext cx="244500" cy="3675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9" name="Google Shape;639;p20"/>
          <p:cNvPicPr preferRelativeResize="0"/>
          <p:nvPr/>
        </p:nvPicPr>
        <p:blipFill>
          <a:blip r:embed="rId4">
            <a:alphaModFix/>
          </a:blip>
          <a:stretch>
            <a:fillRect/>
          </a:stretch>
        </p:blipFill>
        <p:spPr>
          <a:xfrm>
            <a:off x="1736309" y="7880604"/>
            <a:ext cx="1368821" cy="2547146"/>
          </a:xfrm>
          <a:prstGeom prst="rect">
            <a:avLst/>
          </a:prstGeom>
          <a:noFill/>
          <a:ln>
            <a:noFill/>
          </a:ln>
        </p:spPr>
      </p:pic>
      <p:sp>
        <p:nvSpPr>
          <p:cNvPr id="640" name="Google Shape;640;p20"/>
          <p:cNvSpPr txBox="1"/>
          <p:nvPr/>
        </p:nvSpPr>
        <p:spPr>
          <a:xfrm>
            <a:off x="258175" y="7880604"/>
            <a:ext cx="1543200" cy="2393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Light"/>
                <a:ea typeface="Roboto Light"/>
                <a:cs typeface="Roboto Light"/>
                <a:sym typeface="Roboto Light"/>
              </a:rPr>
              <a:t>As son of Egbert, </a:t>
            </a:r>
            <a:r>
              <a:rPr b="1" lang="en">
                <a:solidFill>
                  <a:srgbClr val="BF9000"/>
                </a:solidFill>
                <a:latin typeface="Roboto"/>
                <a:ea typeface="Roboto"/>
                <a:cs typeface="Roboto"/>
                <a:sym typeface="Roboto"/>
              </a:rPr>
              <a:t>Ethelwulf</a:t>
            </a:r>
            <a:r>
              <a:rPr lang="en">
                <a:latin typeface="Roboto Light"/>
                <a:ea typeface="Roboto Light"/>
                <a:cs typeface="Roboto Light"/>
                <a:sym typeface="Roboto Light"/>
              </a:rPr>
              <a:t> succeeded the throne and ruled until 856. He was known for sealing an alliance with the kingdom of Mercia through the marriage of his daughter. </a:t>
            </a:r>
            <a:endParaRPr>
              <a:latin typeface="Roboto Light"/>
              <a:ea typeface="Roboto Light"/>
              <a:cs typeface="Roboto Light"/>
              <a:sym typeface="Roboto Light"/>
            </a:endParaRPr>
          </a:p>
        </p:txBody>
      </p:sp>
      <p:pic>
        <p:nvPicPr>
          <p:cNvPr id="641" name="Google Shape;641;p20"/>
          <p:cNvPicPr preferRelativeResize="0"/>
          <p:nvPr/>
        </p:nvPicPr>
        <p:blipFill>
          <a:blip r:embed="rId5">
            <a:alphaModFix/>
          </a:blip>
          <a:stretch>
            <a:fillRect/>
          </a:stretch>
        </p:blipFill>
        <p:spPr>
          <a:xfrm>
            <a:off x="2644750" y="5489750"/>
            <a:ext cx="1056900" cy="1994400"/>
          </a:xfrm>
          <a:prstGeom prst="rect">
            <a:avLst/>
          </a:prstGeom>
          <a:noFill/>
          <a:ln>
            <a:noFill/>
          </a:ln>
        </p:spPr>
      </p:pic>
      <p:sp>
        <p:nvSpPr>
          <p:cNvPr id="642" name="Google Shape;642;p20"/>
          <p:cNvSpPr txBox="1"/>
          <p:nvPr/>
        </p:nvSpPr>
        <p:spPr>
          <a:xfrm>
            <a:off x="3706786" y="5395995"/>
            <a:ext cx="1474500" cy="2326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Aethelbald</a:t>
            </a:r>
            <a:r>
              <a:rPr lang="en">
                <a:latin typeface="Roboto Light"/>
                <a:ea typeface="Roboto Light"/>
                <a:cs typeface="Roboto Light"/>
                <a:sym typeface="Roboto Light"/>
              </a:rPr>
              <a:t>, eldest son of Ethelwulf, took his father’s authority in 855 and married the daughter of the King of Franks, who was also his stepmother.</a:t>
            </a:r>
            <a:endParaRPr>
              <a:latin typeface="Roboto Light"/>
              <a:ea typeface="Roboto Light"/>
              <a:cs typeface="Roboto Light"/>
              <a:sym typeface="Roboto Light"/>
            </a:endParaRPr>
          </a:p>
        </p:txBody>
      </p:sp>
      <p:sp>
        <p:nvSpPr>
          <p:cNvPr id="643" name="Google Shape;643;p20"/>
          <p:cNvSpPr/>
          <p:nvPr/>
        </p:nvSpPr>
        <p:spPr>
          <a:xfrm>
            <a:off x="3171095" y="7554571"/>
            <a:ext cx="244500" cy="3675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0"/>
          <p:cNvSpPr txBox="1"/>
          <p:nvPr/>
        </p:nvSpPr>
        <p:spPr>
          <a:xfrm>
            <a:off x="3094038" y="7898507"/>
            <a:ext cx="1320900" cy="24513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Ethelbert,</a:t>
            </a:r>
            <a:r>
              <a:rPr lang="en">
                <a:latin typeface="Roboto Light"/>
                <a:ea typeface="Roboto Light"/>
                <a:cs typeface="Roboto Light"/>
                <a:sym typeface="Roboto Light"/>
              </a:rPr>
              <a:t> the former king’s brother, ruled from 860 to 866. He was the first Anglo-Saxon king to become a Christian.</a:t>
            </a:r>
            <a:endParaRPr>
              <a:latin typeface="Roboto Light"/>
              <a:ea typeface="Roboto Light"/>
              <a:cs typeface="Roboto Light"/>
              <a:sym typeface="Roboto Light"/>
            </a:endParaRPr>
          </a:p>
        </p:txBody>
      </p:sp>
      <p:pic>
        <p:nvPicPr>
          <p:cNvPr id="645" name="Google Shape;645;p20"/>
          <p:cNvPicPr preferRelativeResize="0"/>
          <p:nvPr/>
        </p:nvPicPr>
        <p:blipFill>
          <a:blip r:embed="rId6">
            <a:alphaModFix/>
          </a:blip>
          <a:stretch>
            <a:fillRect/>
          </a:stretch>
        </p:blipFill>
        <p:spPr>
          <a:xfrm>
            <a:off x="4608598" y="7928550"/>
            <a:ext cx="1368825" cy="2451250"/>
          </a:xfrm>
          <a:prstGeom prst="rect">
            <a:avLst/>
          </a:prstGeom>
          <a:noFill/>
          <a:ln>
            <a:noFill/>
          </a:ln>
        </p:spPr>
      </p:pic>
      <p:sp>
        <p:nvSpPr>
          <p:cNvPr id="646" name="Google Shape;646;p20"/>
          <p:cNvSpPr/>
          <p:nvPr/>
        </p:nvSpPr>
        <p:spPr>
          <a:xfrm>
            <a:off x="4917791" y="7554571"/>
            <a:ext cx="244500" cy="3675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7" name="Google Shape;647;p20"/>
          <p:cNvPicPr preferRelativeResize="0"/>
          <p:nvPr/>
        </p:nvPicPr>
        <p:blipFill>
          <a:blip r:embed="rId7">
            <a:alphaModFix/>
          </a:blip>
          <a:stretch>
            <a:fillRect/>
          </a:stretch>
        </p:blipFill>
        <p:spPr>
          <a:xfrm>
            <a:off x="5186501" y="5488675"/>
            <a:ext cx="1164975" cy="1996550"/>
          </a:xfrm>
          <a:prstGeom prst="rect">
            <a:avLst/>
          </a:prstGeom>
          <a:noFill/>
          <a:ln>
            <a:noFill/>
          </a:ln>
        </p:spPr>
      </p:pic>
      <p:sp>
        <p:nvSpPr>
          <p:cNvPr id="648" name="Google Shape;648;p20"/>
          <p:cNvSpPr/>
          <p:nvPr/>
        </p:nvSpPr>
        <p:spPr>
          <a:xfrm>
            <a:off x="5666374" y="7554571"/>
            <a:ext cx="244500" cy="367500"/>
          </a:xfrm>
          <a:prstGeom prst="ellipse">
            <a:avLst/>
          </a:prstGeom>
          <a:solidFill>
            <a:srgbClr val="66666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0"/>
          <p:cNvSpPr txBox="1"/>
          <p:nvPr/>
        </p:nvSpPr>
        <p:spPr>
          <a:xfrm>
            <a:off x="6268500" y="6091681"/>
            <a:ext cx="1056900" cy="3353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solidFill>
                  <a:srgbClr val="BF9000"/>
                </a:solidFill>
                <a:latin typeface="Roboto"/>
                <a:ea typeface="Roboto"/>
                <a:cs typeface="Roboto"/>
                <a:sym typeface="Roboto"/>
              </a:rPr>
              <a:t>Ethelred,</a:t>
            </a:r>
            <a:r>
              <a:rPr lang="en">
                <a:latin typeface="Roboto Light"/>
                <a:ea typeface="Roboto Light"/>
                <a:cs typeface="Roboto Light"/>
                <a:sym typeface="Roboto Light"/>
              </a:rPr>
              <a:t> the third son of Ethelwulf, ruled between 866 and 871. His reign was characterised by long struggle against the raiding Danes. </a:t>
            </a:r>
            <a:endParaRPr>
              <a:latin typeface="Roboto Light"/>
              <a:ea typeface="Roboto Light"/>
              <a:cs typeface="Roboto Light"/>
              <a:sym typeface="Roboto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