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56" r:id="rId5"/>
  </p:sldIdLst>
  <p:sldSz cx="9720263" cy="16200438"/>
  <p:notesSz cx="6797675" cy="9926638"/>
  <p:defaultTextStyle>
    <a:defPPr>
      <a:defRPr lang="en-US"/>
    </a:defPPr>
    <a:lvl1pPr marL="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3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8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3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7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B5B280-9A3A-4E07-98EC-1B35E6E64171}" v="43" dt="2021-09-07T17:33:07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6" autoAdjust="0"/>
    <p:restoredTop sz="95833" autoAdjust="0"/>
  </p:normalViewPr>
  <p:slideViewPr>
    <p:cSldViewPr snapToGrid="0">
      <p:cViewPr>
        <p:scale>
          <a:sx n="125" d="100"/>
          <a:sy n="125" d="100"/>
        </p:scale>
        <p:origin x="-12" y="-7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on, Gary" userId="S::harrisong@hope.lancs.sch.uk::904bb332-98d9-4d29-8273-b5754ff73a21" providerId="AD" clId="Web-{F4B5B280-9A3A-4E07-98EC-1B35E6E64171}"/>
    <pc:docChg chg="modSld">
      <pc:chgData name="Harrison, Gary" userId="S::harrisong@hope.lancs.sch.uk::904bb332-98d9-4d29-8273-b5754ff73a21" providerId="AD" clId="Web-{F4B5B280-9A3A-4E07-98EC-1B35E6E64171}" dt="2021-09-07T17:33:06.440" v="25" actId="20577"/>
      <pc:docMkLst>
        <pc:docMk/>
      </pc:docMkLst>
      <pc:sldChg chg="modSp">
        <pc:chgData name="Harrison, Gary" userId="S::harrisong@hope.lancs.sch.uk::904bb332-98d9-4d29-8273-b5754ff73a21" providerId="AD" clId="Web-{F4B5B280-9A3A-4E07-98EC-1B35E6E64171}" dt="2021-09-07T17:33:06.440" v="25" actId="20577"/>
        <pc:sldMkLst>
          <pc:docMk/>
          <pc:sldMk cId="1074321042" sldId="256"/>
        </pc:sldMkLst>
        <pc:spChg chg="mod">
          <ac:chgData name="Harrison, Gary" userId="S::harrisong@hope.lancs.sch.uk::904bb332-98d9-4d29-8273-b5754ff73a21" providerId="AD" clId="Web-{F4B5B280-9A3A-4E07-98EC-1B35E6E64171}" dt="2021-09-07T17:33:06.440" v="25" actId="20577"/>
          <ac:spMkLst>
            <pc:docMk/>
            <pc:sldMk cId="1074321042" sldId="256"/>
            <ac:spMk id="401" creationId="{189D5999-43F7-F641-9393-172A969C8B1F}"/>
          </ac:spMkLst>
        </pc:spChg>
        <pc:grpChg chg="mod">
          <ac:chgData name="Harrison, Gary" userId="S::harrisong@hope.lancs.sch.uk::904bb332-98d9-4d29-8273-b5754ff73a21" providerId="AD" clId="Web-{F4B5B280-9A3A-4E07-98EC-1B35E6E64171}" dt="2021-09-07T17:32:03.985" v="6" actId="14100"/>
          <ac:grpSpMkLst>
            <pc:docMk/>
            <pc:sldMk cId="1074321042" sldId="256"/>
            <ac:grpSpMk id="32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241425"/>
            <a:ext cx="2009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291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584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5875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169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460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752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044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336" algn="l" defTabSz="930584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93950" y="1241425"/>
            <a:ext cx="20097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651324"/>
            <a:ext cx="8262224" cy="5640152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4" y="8508981"/>
            <a:ext cx="7290197" cy="3911355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8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862524"/>
            <a:ext cx="2095932" cy="13729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862524"/>
            <a:ext cx="6166292" cy="137291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038865"/>
            <a:ext cx="8383727" cy="6738932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0841549"/>
            <a:ext cx="8383727" cy="3543845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1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312618"/>
            <a:ext cx="4131112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312618"/>
            <a:ext cx="4131112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862527"/>
            <a:ext cx="8383727" cy="3131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3971360"/>
            <a:ext cx="4112126" cy="194630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5917660"/>
            <a:ext cx="4112126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3971360"/>
            <a:ext cx="4132378" cy="194630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5917660"/>
            <a:ext cx="4132378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3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6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080029"/>
            <a:ext cx="3135038" cy="3780102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332567"/>
            <a:ext cx="4920883" cy="11512811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4860131"/>
            <a:ext cx="3135038" cy="900399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9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080029"/>
            <a:ext cx="3135038" cy="3780102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332567"/>
            <a:ext cx="4920883" cy="11512811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4860131"/>
            <a:ext cx="3135038" cy="900399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862527"/>
            <a:ext cx="838372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312618"/>
            <a:ext cx="838372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9" y="15015411"/>
            <a:ext cx="218705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5015411"/>
            <a:ext cx="328058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5015411"/>
            <a:ext cx="218705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689" y="580316"/>
            <a:ext cx="9726896" cy="15666623"/>
            <a:chOff x="4060" y="580316"/>
            <a:chExt cx="9726896" cy="14539184"/>
          </a:xfrm>
        </p:grpSpPr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001523A3-D0A5-3447-9A4B-DA59FA07C8E9}"/>
                </a:ext>
              </a:extLst>
            </p:cNvPr>
            <p:cNvSpPr/>
            <p:nvPr/>
          </p:nvSpPr>
          <p:spPr>
            <a:xfrm>
              <a:off x="4060" y="580316"/>
              <a:ext cx="9726896" cy="14539184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577E6DF-4EA3-D14D-8E13-28AB8D609DDE}"/>
                </a:ext>
              </a:extLst>
            </p:cNvPr>
            <p:cNvSpPr/>
            <p:nvPr/>
          </p:nvSpPr>
          <p:spPr>
            <a:xfrm>
              <a:off x="184138" y="739059"/>
              <a:ext cx="9366739" cy="13861001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The??</a:t>
              </a:r>
              <a:endParaRPr lang="en-US" dirty="0"/>
            </a:p>
          </p:txBody>
        </p:sp>
      </p:grp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81" y="10931575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61017" y="12802241"/>
            <a:ext cx="6361359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47653" y="8713413"/>
            <a:ext cx="2847721" cy="2267761"/>
          </a:xfrm>
          <a:prstGeom prst="blockArc">
            <a:avLst>
              <a:gd name="adj1" fmla="val 10800000"/>
              <a:gd name="adj2" fmla="val 36980"/>
              <a:gd name="adj3" fmla="val 2869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8" y="10633412"/>
            <a:ext cx="5841999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842021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86601" y="6554910"/>
            <a:ext cx="2797524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15491" y="4355697"/>
            <a:ext cx="2817434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6262851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2" y="410293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28070" y="2216526"/>
            <a:ext cx="2824487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89614" y="287561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964578" y="306117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617475" y="8060407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794437" y="823490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4120075" y="1026458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4304821" y="1046268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111251" y="1242002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303739" y="1260460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280653" y="1263844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4285375" y="1045619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4292167" y="1049883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798092" y="823558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1824886" y="830250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936715" y="305538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946374" y="310972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6727019" y="594458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910257" y="614536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914899" y="616633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6922494" y="6176506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2" y="14528232"/>
            <a:ext cx="9730955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>
                <a:latin typeface="Comic Sans MS"/>
                <a:ea typeface="+mn-lt"/>
                <a:cs typeface="+mn-lt"/>
              </a:rPr>
              <a:t>Computers themselves, and software yet to be developed, will revolutionise the way we learn. Steve Jobs.</a:t>
            </a:r>
            <a:endParaRPr lang="en-US" sz="2400" dirty="0">
              <a:latin typeface="Comic Sans MS"/>
            </a:endParaRPr>
          </a:p>
          <a:p>
            <a:pPr algn="ctr"/>
            <a:endParaRPr lang="en-GB" dirty="0">
              <a:solidFill>
                <a:srgbClr val="FFFFFF"/>
              </a:solidFill>
              <a:latin typeface="Comic Sans MS"/>
              <a:cs typeface="Calibri"/>
            </a:endParaRP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6D8F658-8498-45E0-938C-79F80A9B3CE4}"/>
              </a:ext>
            </a:extLst>
          </p:cNvPr>
          <p:cNvSpPr txBox="1"/>
          <p:nvPr/>
        </p:nvSpPr>
        <p:spPr>
          <a:xfrm>
            <a:off x="8298204" y="12641832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C276B07-5046-46E5-A5A2-D8A793A5001A}"/>
              </a:ext>
            </a:extLst>
          </p:cNvPr>
          <p:cNvSpPr txBox="1"/>
          <p:nvPr/>
        </p:nvSpPr>
        <p:spPr>
          <a:xfrm>
            <a:off x="5946019" y="813954"/>
            <a:ext cx="280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HOPE HIGH (Computing) __</a:t>
            </a:r>
          </a:p>
          <a:p>
            <a:pPr algn="ctr"/>
            <a:r>
              <a:rPr lang="en-GB" b="1" dirty="0"/>
              <a:t>LEARNING JOURNEY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29C40499-A41C-40B0-97B8-7F8DF35CF2E1}"/>
              </a:ext>
            </a:extLst>
          </p:cNvPr>
          <p:cNvSpPr txBox="1"/>
          <p:nvPr/>
        </p:nvSpPr>
        <p:spPr>
          <a:xfrm>
            <a:off x="8567838" y="10798213"/>
            <a:ext cx="10682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2953" y="1902365"/>
            <a:ext cx="6958774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3A5101-C781-4ECB-8201-85FBEBAEE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4729" y="848209"/>
            <a:ext cx="908383" cy="93886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423775" y="10731215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mic Sans MS" panose="030F0702030302020204" pitchFamily="66" charset="0"/>
                <a:cs typeface="Arial" panose="020B0604020202020204" pitchFamily="34" charset="0"/>
              </a:rPr>
              <a:t>Spreadsheets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1159742" y="1250891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Comic Sans MS" panose="030F0702030302020204" pitchFamily="66" charset="0"/>
                <a:cs typeface="Arial" panose="020B0604020202020204" pitchFamily="34" charset="0"/>
              </a:rPr>
              <a:t>Programming I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3555050" y="1290066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Gaining support for a cause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146767" y="12905904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Collaborating online respectfully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5199583" y="12915377"/>
            <a:ext cx="102763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Networks: from semaphores to the Internet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5450196" y="10714263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Developing for the web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7009826" y="10701621"/>
            <a:ext cx="1092202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Representations: from clay to silicon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1" name="Rounded Rectangle 270"/>
          <p:cNvSpPr/>
          <p:nvPr/>
        </p:nvSpPr>
        <p:spPr>
          <a:xfrm>
            <a:off x="8098458" y="10062351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Mobile app development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2" name="Rounded Rectangle 271"/>
          <p:cNvSpPr/>
          <p:nvPr/>
        </p:nvSpPr>
        <p:spPr>
          <a:xfrm>
            <a:off x="7220288" y="852824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Design Vector Graphics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3" name="Rounded Rectangle 272"/>
          <p:cNvSpPr/>
          <p:nvPr/>
        </p:nvSpPr>
        <p:spPr>
          <a:xfrm>
            <a:off x="5671747" y="852824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Computing systems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3805354" y="8533357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Intro to Python programming</a:t>
            </a:r>
            <a:endParaRPr lang="en-US" sz="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75" name="Rounded Rectangle 274"/>
          <p:cNvSpPr/>
          <p:nvPr/>
        </p:nvSpPr>
        <p:spPr>
          <a:xfrm>
            <a:off x="809583" y="7693005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</a:rPr>
              <a:t>Python programming with sequences 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860203" y="6894244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Animations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Rounded Rectangle 276"/>
          <p:cNvSpPr/>
          <p:nvPr/>
        </p:nvSpPr>
        <p:spPr>
          <a:xfrm>
            <a:off x="1709816" y="636380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Data Science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3112246" y="6348658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Representations: going audio-visual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4212490" y="6347566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Cybersecurity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5327200" y="6348529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Physical computing programming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Rounded Rectangle 286"/>
          <p:cNvSpPr/>
          <p:nvPr/>
        </p:nvSpPr>
        <p:spPr>
          <a:xfrm>
            <a:off x="1092775" y="11069530"/>
            <a:ext cx="933406" cy="405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Programming II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950937" y="13755000"/>
            <a:ext cx="1104791" cy="468388"/>
          </a:xfrm>
          <a:prstGeom prst="wedgeRoundRectCallout">
            <a:avLst>
              <a:gd name="adj1" fmla="val -47167"/>
              <a:gd name="adj2" fmla="val -1516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Can create a memorable secure password.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05" name="Rounded Rectangular Callout 304"/>
          <p:cNvSpPr/>
          <p:nvPr/>
        </p:nvSpPr>
        <p:spPr>
          <a:xfrm>
            <a:off x="6837083" y="14083151"/>
            <a:ext cx="1085047" cy="432350"/>
          </a:xfrm>
          <a:prstGeom prst="wedgeRoundRectCallout">
            <a:avLst>
              <a:gd name="adj1" fmla="val 21172"/>
              <a:gd name="adj2" fmla="val -22577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Can recognise a respectful email</a:t>
            </a:r>
            <a:r>
              <a:rPr lang="en-GB" sz="800" b="1" dirty="0">
                <a:solidFill>
                  <a:srgbClr val="444444"/>
                </a:solidFill>
                <a:latin typeface="Calibri" panose="020F0502020204030204" pitchFamily="34" charset="0"/>
              </a:rPr>
              <a:t>.</a:t>
            </a:r>
            <a:endParaRPr lang="en-GB" sz="800" b="1" dirty="0"/>
          </a:p>
        </p:txBody>
      </p:sp>
      <p:sp>
        <p:nvSpPr>
          <p:cNvPr id="316" name="Rounded Rectangular Callout 315"/>
          <p:cNvSpPr/>
          <p:nvPr/>
        </p:nvSpPr>
        <p:spPr>
          <a:xfrm>
            <a:off x="7375887" y="12149559"/>
            <a:ext cx="980942" cy="411772"/>
          </a:xfrm>
          <a:prstGeom prst="wedgeRoundRectCallout">
            <a:avLst>
              <a:gd name="adj1" fmla="val -2188"/>
              <a:gd name="adj2" fmla="val 13390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Create secure reliable password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17" name="Rounded Rectangular Callout 316"/>
          <p:cNvSpPr/>
          <p:nvPr/>
        </p:nvSpPr>
        <p:spPr>
          <a:xfrm>
            <a:off x="6452509" y="12435796"/>
            <a:ext cx="778434" cy="353540"/>
          </a:xfrm>
          <a:prstGeom prst="wedgeRoundRectCallout">
            <a:avLst>
              <a:gd name="adj1" fmla="val 20169"/>
              <a:gd name="adj2" fmla="val 11292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Aware of cyberbully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sp>
        <p:nvSpPr>
          <p:cNvPr id="318" name="Rounded Rectangular Callout 317"/>
          <p:cNvSpPr/>
          <p:nvPr/>
        </p:nvSpPr>
        <p:spPr>
          <a:xfrm>
            <a:off x="6068696" y="13590014"/>
            <a:ext cx="1085047" cy="432350"/>
          </a:xfrm>
          <a:prstGeom prst="wedgeRoundRectCallout">
            <a:avLst>
              <a:gd name="adj1" fmla="val -41330"/>
              <a:gd name="adj2" fmla="val -12883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Aware what a computer network is.</a:t>
            </a:r>
          </a:p>
        </p:txBody>
      </p:sp>
      <p:sp>
        <p:nvSpPr>
          <p:cNvPr id="319" name="Rounded Rectangular Callout 318"/>
          <p:cNvSpPr/>
          <p:nvPr/>
        </p:nvSpPr>
        <p:spPr>
          <a:xfrm>
            <a:off x="5870653" y="11943589"/>
            <a:ext cx="1085047" cy="432350"/>
          </a:xfrm>
          <a:prstGeom prst="wedgeRoundRectCallout">
            <a:avLst>
              <a:gd name="adj1" fmla="val -25178"/>
              <a:gd name="adj2" fmla="val 19016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Can describe a network protocol.</a:t>
            </a:r>
          </a:p>
        </p:txBody>
      </p:sp>
      <p:sp>
        <p:nvSpPr>
          <p:cNvPr id="320" name="Rounded Rectangular Callout 319"/>
          <p:cNvSpPr/>
          <p:nvPr/>
        </p:nvSpPr>
        <p:spPr>
          <a:xfrm>
            <a:off x="5245585" y="14044697"/>
            <a:ext cx="1085047" cy="527704"/>
          </a:xfrm>
          <a:prstGeom prst="wedgeRoundRectCallout">
            <a:avLst>
              <a:gd name="adj1" fmla="val -20262"/>
              <a:gd name="adj2" fmla="val -18661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hardware components needed for networks.</a:t>
            </a:r>
          </a:p>
        </p:txBody>
      </p:sp>
      <p:sp>
        <p:nvSpPr>
          <p:cNvPr id="321" name="Rounded Rectangular Callout 320"/>
          <p:cNvSpPr/>
          <p:nvPr/>
        </p:nvSpPr>
        <p:spPr>
          <a:xfrm>
            <a:off x="4738760" y="12241796"/>
            <a:ext cx="1108123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Able to compare wired and wireless networks</a:t>
            </a:r>
          </a:p>
        </p:txBody>
      </p:sp>
      <p:sp>
        <p:nvSpPr>
          <p:cNvPr id="322" name="Rounded Rectangular Callout 321"/>
          <p:cNvSpPr/>
          <p:nvPr/>
        </p:nvSpPr>
        <p:spPr>
          <a:xfrm>
            <a:off x="4129759" y="13648086"/>
            <a:ext cx="1085047" cy="527704"/>
          </a:xfrm>
          <a:prstGeom prst="wedgeRoundRectCallout">
            <a:avLst>
              <a:gd name="adj1" fmla="val 19767"/>
              <a:gd name="adj2" fmla="val -12596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Demonstrate how the internet and the world wide web differ.</a:t>
            </a:r>
          </a:p>
        </p:txBody>
      </p:sp>
      <p:sp>
        <p:nvSpPr>
          <p:cNvPr id="323" name="Rounded Rectangular Callout 322"/>
          <p:cNvSpPr/>
          <p:nvPr/>
        </p:nvSpPr>
        <p:spPr>
          <a:xfrm>
            <a:off x="3526598" y="12241796"/>
            <a:ext cx="1108123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Select appropriate images for a given context.</a:t>
            </a:r>
          </a:p>
        </p:txBody>
      </p:sp>
      <p:sp>
        <p:nvSpPr>
          <p:cNvPr id="324" name="Rounded Rectangular Callout 323"/>
          <p:cNvSpPr/>
          <p:nvPr/>
        </p:nvSpPr>
        <p:spPr>
          <a:xfrm>
            <a:off x="3281825" y="13679583"/>
            <a:ext cx="813072" cy="353804"/>
          </a:xfrm>
          <a:prstGeom prst="wedgeRoundRectCallout">
            <a:avLst>
              <a:gd name="adj1" fmla="val 36417"/>
              <a:gd name="adj2" fmla="val -15396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Understand plagiarism</a:t>
            </a:r>
          </a:p>
        </p:txBody>
      </p:sp>
      <p:sp>
        <p:nvSpPr>
          <p:cNvPr id="325" name="Rounded Rectangular Callout 324"/>
          <p:cNvSpPr/>
          <p:nvPr/>
        </p:nvSpPr>
        <p:spPr>
          <a:xfrm>
            <a:off x="2568461" y="12228113"/>
            <a:ext cx="868098" cy="500588"/>
          </a:xfrm>
          <a:prstGeom prst="wedgeRoundRectCallout">
            <a:avLst>
              <a:gd name="adj1" fmla="val 20894"/>
              <a:gd name="adj2" fmla="val 881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Select appropriate software for tasks.</a:t>
            </a:r>
          </a:p>
        </p:txBody>
      </p:sp>
      <p:sp>
        <p:nvSpPr>
          <p:cNvPr id="326" name="Rounded Rectangular Callout 325"/>
          <p:cNvSpPr/>
          <p:nvPr/>
        </p:nvSpPr>
        <p:spPr>
          <a:xfrm>
            <a:off x="2317269" y="13694218"/>
            <a:ext cx="935420" cy="550400"/>
          </a:xfrm>
          <a:prstGeom prst="wedgeRoundRectCallout">
            <a:avLst>
              <a:gd name="adj1" fmla="val 34788"/>
              <a:gd name="adj2" fmla="val -12073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Organise a blog with credible sources.</a:t>
            </a:r>
          </a:p>
        </p:txBody>
      </p:sp>
      <p:sp>
        <p:nvSpPr>
          <p:cNvPr id="327" name="Rounded Rectangular Callout 326"/>
          <p:cNvSpPr/>
          <p:nvPr/>
        </p:nvSpPr>
        <p:spPr>
          <a:xfrm>
            <a:off x="1203478" y="13519192"/>
            <a:ext cx="935420" cy="550400"/>
          </a:xfrm>
          <a:prstGeom prst="wedgeRoundRectCallout">
            <a:avLst>
              <a:gd name="adj1" fmla="val 34788"/>
              <a:gd name="adj2" fmla="val -12073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Construct a blog using appropriate software.</a:t>
            </a:r>
          </a:p>
        </p:txBody>
      </p:sp>
      <p:sp>
        <p:nvSpPr>
          <p:cNvPr id="328" name="Rounded Rectangular Callout 327"/>
          <p:cNvSpPr/>
          <p:nvPr/>
        </p:nvSpPr>
        <p:spPr>
          <a:xfrm>
            <a:off x="229720" y="12415701"/>
            <a:ext cx="892901" cy="646959"/>
          </a:xfrm>
          <a:prstGeom prst="wedgeRoundRectCallout">
            <a:avLst>
              <a:gd name="adj1" fmla="val 65510"/>
              <a:gd name="adj2" fmla="val -884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Compare how humans and computers understand instructions.</a:t>
            </a:r>
          </a:p>
        </p:txBody>
      </p:sp>
      <p:sp>
        <p:nvSpPr>
          <p:cNvPr id="329" name="Rounded Rectangular Callout 328"/>
          <p:cNvSpPr/>
          <p:nvPr/>
        </p:nvSpPr>
        <p:spPr>
          <a:xfrm>
            <a:off x="1769971" y="11842672"/>
            <a:ext cx="727927" cy="512662"/>
          </a:xfrm>
          <a:prstGeom prst="wedgeRoundRectCallout">
            <a:avLst>
              <a:gd name="adj1" fmla="val -59613"/>
              <a:gd name="adj2" fmla="val 7539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what a variable is.</a:t>
            </a:r>
          </a:p>
        </p:txBody>
      </p:sp>
      <p:sp>
        <p:nvSpPr>
          <p:cNvPr id="330" name="Rounded Rectangular Callout 329"/>
          <p:cNvSpPr/>
          <p:nvPr/>
        </p:nvSpPr>
        <p:spPr>
          <a:xfrm>
            <a:off x="241765" y="11547617"/>
            <a:ext cx="833771" cy="590466"/>
          </a:xfrm>
          <a:prstGeom prst="wedgeRoundRectCallout">
            <a:avLst>
              <a:gd name="adj1" fmla="val 58260"/>
              <a:gd name="adj2" fmla="val 7132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Understand IF and While statements.</a:t>
            </a:r>
          </a:p>
        </p:txBody>
      </p:sp>
      <p:sp>
        <p:nvSpPr>
          <p:cNvPr id="331" name="Rounded Rectangular Callout 330"/>
          <p:cNvSpPr/>
          <p:nvPr/>
        </p:nvSpPr>
        <p:spPr>
          <a:xfrm>
            <a:off x="344969" y="11002309"/>
            <a:ext cx="701607" cy="349400"/>
          </a:xfrm>
          <a:prstGeom prst="wedgeRoundRectCallout">
            <a:avLst>
              <a:gd name="adj1" fmla="val 64777"/>
              <a:gd name="adj2" fmla="val 3643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a condition.</a:t>
            </a:r>
          </a:p>
        </p:txBody>
      </p:sp>
      <p:sp>
        <p:nvSpPr>
          <p:cNvPr id="332" name="Rounded Rectangular Callout 331"/>
          <p:cNvSpPr/>
          <p:nvPr/>
        </p:nvSpPr>
        <p:spPr>
          <a:xfrm>
            <a:off x="2135294" y="11283885"/>
            <a:ext cx="868928" cy="512662"/>
          </a:xfrm>
          <a:prstGeom prst="wedgeRoundRectCallout">
            <a:avLst>
              <a:gd name="adj1" fmla="val -41334"/>
              <a:gd name="adj2" fmla="val -8958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Demonstrate how to use iteration.</a:t>
            </a:r>
          </a:p>
        </p:txBody>
      </p:sp>
      <p:sp>
        <p:nvSpPr>
          <p:cNvPr id="334" name="Rounded Rectangular Callout 333"/>
          <p:cNvSpPr/>
          <p:nvPr/>
        </p:nvSpPr>
        <p:spPr>
          <a:xfrm>
            <a:off x="468618" y="10384586"/>
            <a:ext cx="1023030" cy="512662"/>
          </a:xfrm>
          <a:prstGeom prst="wedgeRoundRectCallout">
            <a:avLst>
              <a:gd name="adj1" fmla="val 49537"/>
              <a:gd name="adj2" fmla="val 798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Debug a program and correct errors.</a:t>
            </a:r>
          </a:p>
        </p:txBody>
      </p:sp>
      <p:sp>
        <p:nvSpPr>
          <p:cNvPr id="335" name="Rounded Rectangular Callout 334"/>
          <p:cNvSpPr/>
          <p:nvPr/>
        </p:nvSpPr>
        <p:spPr>
          <a:xfrm>
            <a:off x="1792233" y="10058172"/>
            <a:ext cx="1023030" cy="512662"/>
          </a:xfrm>
          <a:prstGeom prst="wedgeRoundRectCallout">
            <a:avLst>
              <a:gd name="adj1" fmla="val 20488"/>
              <a:gd name="adj2" fmla="val 9472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Identify columns, rows and cells.</a:t>
            </a:r>
          </a:p>
        </p:txBody>
      </p:sp>
      <p:sp>
        <p:nvSpPr>
          <p:cNvPr id="336" name="Rounded Rectangular Callout 335"/>
          <p:cNvSpPr/>
          <p:nvPr/>
        </p:nvSpPr>
        <p:spPr>
          <a:xfrm>
            <a:off x="3176846" y="11291286"/>
            <a:ext cx="1023030" cy="512662"/>
          </a:xfrm>
          <a:prstGeom prst="wedgeRoundRectCallout">
            <a:avLst>
              <a:gd name="adj1" fmla="val -41334"/>
              <a:gd name="adj2" fmla="val -8958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Perform calculations.</a:t>
            </a:r>
          </a:p>
        </p:txBody>
      </p:sp>
      <p:sp>
        <p:nvSpPr>
          <p:cNvPr id="337" name="Rounded Rectangular Callout 336"/>
          <p:cNvSpPr/>
          <p:nvPr/>
        </p:nvSpPr>
        <p:spPr>
          <a:xfrm>
            <a:off x="2995341" y="10043318"/>
            <a:ext cx="833088" cy="512662"/>
          </a:xfrm>
          <a:prstGeom prst="wedgeRoundRectCallout">
            <a:avLst>
              <a:gd name="adj1" fmla="val -37610"/>
              <a:gd name="adj2" fmla="val 9174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Create appropriate charts.</a:t>
            </a:r>
          </a:p>
        </p:txBody>
      </p:sp>
      <p:sp>
        <p:nvSpPr>
          <p:cNvPr id="338" name="Rounded Rectangular Callout 337"/>
          <p:cNvSpPr/>
          <p:nvPr/>
        </p:nvSpPr>
        <p:spPr>
          <a:xfrm>
            <a:off x="5289013" y="9992750"/>
            <a:ext cx="833088" cy="512662"/>
          </a:xfrm>
          <a:prstGeom prst="wedgeRoundRectCallout">
            <a:avLst>
              <a:gd name="adj1" fmla="val -17487"/>
              <a:gd name="adj2" fmla="val 9917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HTML is.</a:t>
            </a:r>
          </a:p>
        </p:txBody>
      </p:sp>
      <p:sp>
        <p:nvSpPr>
          <p:cNvPr id="193" name="Rounded Rectangular Callout 192"/>
          <p:cNvSpPr/>
          <p:nvPr/>
        </p:nvSpPr>
        <p:spPr>
          <a:xfrm>
            <a:off x="5637042" y="11284934"/>
            <a:ext cx="833088" cy="512662"/>
          </a:xfrm>
          <a:prstGeom prst="wedgeRoundRectCallout">
            <a:avLst>
              <a:gd name="adj1" fmla="val 19862"/>
              <a:gd name="adj2" fmla="val -1039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Create Hyperlinks.</a:t>
            </a:r>
          </a:p>
        </p:txBody>
      </p:sp>
      <p:sp>
        <p:nvSpPr>
          <p:cNvPr id="196" name="Rounded Rectangular Callout 195"/>
          <p:cNvSpPr/>
          <p:nvPr/>
        </p:nvSpPr>
        <p:spPr>
          <a:xfrm>
            <a:off x="6542799" y="11276784"/>
            <a:ext cx="833088" cy="512662"/>
          </a:xfrm>
          <a:prstGeom prst="wedgeRoundRectCallout">
            <a:avLst>
              <a:gd name="adj1" fmla="val -44164"/>
              <a:gd name="adj2" fmla="val -9528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Design a webpage with HTML.</a:t>
            </a:r>
          </a:p>
        </p:txBody>
      </p:sp>
      <p:sp>
        <p:nvSpPr>
          <p:cNvPr id="253" name="Rounded Rectangular Callout 252"/>
          <p:cNvSpPr/>
          <p:nvPr/>
        </p:nvSpPr>
        <p:spPr>
          <a:xfrm>
            <a:off x="6448846" y="9995674"/>
            <a:ext cx="993491" cy="512662"/>
          </a:xfrm>
          <a:prstGeom prst="wedgeRoundRectCallout">
            <a:avLst>
              <a:gd name="adj1" fmla="val 34650"/>
              <a:gd name="adj2" fmla="val 9571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examples of representation.</a:t>
            </a:r>
          </a:p>
        </p:txBody>
      </p:sp>
      <p:sp>
        <p:nvSpPr>
          <p:cNvPr id="261" name="Rounded Rectangular Callout 260"/>
          <p:cNvSpPr/>
          <p:nvPr/>
        </p:nvSpPr>
        <p:spPr>
          <a:xfrm>
            <a:off x="7699166" y="11287000"/>
            <a:ext cx="828581" cy="512662"/>
          </a:xfrm>
          <a:prstGeom prst="wedgeRoundRectCallout">
            <a:avLst>
              <a:gd name="adj1" fmla="val -25329"/>
              <a:gd name="adj2" fmla="val -9602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binary is.</a:t>
            </a:r>
          </a:p>
        </p:txBody>
      </p:sp>
      <p:sp>
        <p:nvSpPr>
          <p:cNvPr id="262" name="Rounded Rectangular Callout 261"/>
          <p:cNvSpPr/>
          <p:nvPr/>
        </p:nvSpPr>
        <p:spPr>
          <a:xfrm>
            <a:off x="8641883" y="10880624"/>
            <a:ext cx="881319" cy="512662"/>
          </a:xfrm>
          <a:prstGeom prst="wedgeRoundRectCallout">
            <a:avLst>
              <a:gd name="adj1" fmla="val -66776"/>
              <a:gd name="adj2" fmla="val -3211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Convert binary and decimal numbers.</a:t>
            </a:r>
          </a:p>
        </p:txBody>
      </p:sp>
      <p:sp>
        <p:nvSpPr>
          <p:cNvPr id="263" name="Rounded Rectangular Callout 262"/>
          <p:cNvSpPr/>
          <p:nvPr/>
        </p:nvSpPr>
        <p:spPr>
          <a:xfrm>
            <a:off x="7286315" y="9310485"/>
            <a:ext cx="928325" cy="640575"/>
          </a:xfrm>
          <a:prstGeom prst="wedgeRoundRectCallout">
            <a:avLst>
              <a:gd name="adj1" fmla="val 47146"/>
              <a:gd name="adj2" fmla="val 7637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Use GUI elements to meet the needs of a user.</a:t>
            </a:r>
          </a:p>
        </p:txBody>
      </p:sp>
      <p:sp>
        <p:nvSpPr>
          <p:cNvPr id="264" name="Rounded Rectangular Callout 263"/>
          <p:cNvSpPr/>
          <p:nvPr/>
        </p:nvSpPr>
        <p:spPr>
          <a:xfrm>
            <a:off x="8749992" y="9400514"/>
            <a:ext cx="792429" cy="479527"/>
          </a:xfrm>
          <a:prstGeom prst="wedgeRoundRectCallout">
            <a:avLst>
              <a:gd name="adj1" fmla="val -66018"/>
              <a:gd name="adj2" fmla="val 417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Use user inputs and variables.</a:t>
            </a:r>
          </a:p>
        </p:txBody>
      </p:sp>
      <p:sp>
        <p:nvSpPr>
          <p:cNvPr id="281" name="Rounded Rectangular Callout 280"/>
          <p:cNvSpPr/>
          <p:nvPr/>
        </p:nvSpPr>
        <p:spPr>
          <a:xfrm>
            <a:off x="8621434" y="8355741"/>
            <a:ext cx="912942" cy="594901"/>
          </a:xfrm>
          <a:prstGeom prst="wedgeRoundRectCallout">
            <a:avLst>
              <a:gd name="adj1" fmla="val -36173"/>
              <a:gd name="adj2" fmla="val 9394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Evaluate the success of a programming project.</a:t>
            </a:r>
          </a:p>
        </p:txBody>
      </p:sp>
      <p:sp>
        <p:nvSpPr>
          <p:cNvPr id="282" name="Rounded Rectangular Callout 281"/>
          <p:cNvSpPr/>
          <p:nvPr/>
        </p:nvSpPr>
        <p:spPr>
          <a:xfrm>
            <a:off x="7837050" y="7711767"/>
            <a:ext cx="912942" cy="594901"/>
          </a:xfrm>
          <a:prstGeom prst="wedgeRoundRectCallout">
            <a:avLst>
              <a:gd name="adj1" fmla="val -31165"/>
              <a:gd name="adj2" fmla="val 8241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Draw basic shapes with different properties.</a:t>
            </a:r>
          </a:p>
        </p:txBody>
      </p:sp>
      <p:sp>
        <p:nvSpPr>
          <p:cNvPr id="283" name="Rounded Rectangular Callout 282"/>
          <p:cNvSpPr/>
          <p:nvPr/>
        </p:nvSpPr>
        <p:spPr>
          <a:xfrm>
            <a:off x="6318001" y="9088636"/>
            <a:ext cx="912942" cy="594901"/>
          </a:xfrm>
          <a:prstGeom prst="wedgeRoundRectCallout">
            <a:avLst>
              <a:gd name="adj1" fmla="val 34773"/>
              <a:gd name="adj2" fmla="val -8538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Vector graphics are.</a:t>
            </a:r>
          </a:p>
        </p:txBody>
      </p:sp>
      <p:sp>
        <p:nvSpPr>
          <p:cNvPr id="284" name="Rounded Rectangular Callout 283"/>
          <p:cNvSpPr/>
          <p:nvPr/>
        </p:nvSpPr>
        <p:spPr>
          <a:xfrm>
            <a:off x="6514825" y="7726179"/>
            <a:ext cx="1209679" cy="594901"/>
          </a:xfrm>
          <a:prstGeom prst="wedgeRoundRectCallout">
            <a:avLst>
              <a:gd name="adj1" fmla="val -15637"/>
              <a:gd name="adj2" fmla="val 8113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Provide examples where using Vector graphics would be appropriate.</a:t>
            </a:r>
          </a:p>
        </p:txBody>
      </p:sp>
      <p:sp>
        <p:nvSpPr>
          <p:cNvPr id="285" name="Rounded Rectangular Callout 284"/>
          <p:cNvSpPr/>
          <p:nvPr/>
        </p:nvSpPr>
        <p:spPr>
          <a:xfrm>
            <a:off x="5189246" y="9090423"/>
            <a:ext cx="1066976" cy="594901"/>
          </a:xfrm>
          <a:prstGeom prst="wedgeRoundRectCallout">
            <a:avLst>
              <a:gd name="adj1" fmla="val -23316"/>
              <a:gd name="adj2" fmla="val -7129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Recall what a general purpose computing system is.</a:t>
            </a:r>
          </a:p>
        </p:txBody>
      </p:sp>
      <p:sp>
        <p:nvSpPr>
          <p:cNvPr id="286" name="Rounded Rectangular Callout 285"/>
          <p:cNvSpPr/>
          <p:nvPr/>
        </p:nvSpPr>
        <p:spPr>
          <a:xfrm>
            <a:off x="4007906" y="9088669"/>
            <a:ext cx="1125444" cy="594901"/>
          </a:xfrm>
          <a:prstGeom prst="wedgeRoundRectCallout">
            <a:avLst>
              <a:gd name="adj1" fmla="val 33338"/>
              <a:gd name="adj2" fmla="val -7385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Identify the hardware components in a computer system.</a:t>
            </a:r>
          </a:p>
        </p:txBody>
      </p:sp>
      <p:sp>
        <p:nvSpPr>
          <p:cNvPr id="288" name="Rounded Rectangular Callout 287"/>
          <p:cNvSpPr/>
          <p:nvPr/>
        </p:nvSpPr>
        <p:spPr>
          <a:xfrm>
            <a:off x="5335428" y="7740144"/>
            <a:ext cx="1125444" cy="594901"/>
          </a:xfrm>
          <a:prstGeom prst="wedgeRoundRectCallout">
            <a:avLst>
              <a:gd name="adj1" fmla="val -21504"/>
              <a:gd name="adj2" fmla="val 72166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the NOT, AND, and OR logical operators.</a:t>
            </a:r>
          </a:p>
        </p:txBody>
      </p:sp>
      <p:sp>
        <p:nvSpPr>
          <p:cNvPr id="289" name="Rounded Rectangular Callout 288"/>
          <p:cNvSpPr/>
          <p:nvPr/>
        </p:nvSpPr>
        <p:spPr>
          <a:xfrm>
            <a:off x="4100465" y="7767340"/>
            <a:ext cx="1125444" cy="594901"/>
          </a:xfrm>
          <a:prstGeom prst="wedgeRoundRectCallout">
            <a:avLst>
              <a:gd name="adj1" fmla="val -20150"/>
              <a:gd name="adj2" fmla="val 7729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how do algorithms and programs differ</a:t>
            </a:r>
          </a:p>
        </p:txBody>
      </p:sp>
      <p:sp>
        <p:nvSpPr>
          <p:cNvPr id="290" name="Rounded Rectangular Callout 289"/>
          <p:cNvSpPr/>
          <p:nvPr/>
        </p:nvSpPr>
        <p:spPr>
          <a:xfrm>
            <a:off x="2857408" y="9096602"/>
            <a:ext cx="1022325" cy="572803"/>
          </a:xfrm>
          <a:prstGeom prst="wedgeRoundRectCallout">
            <a:avLst>
              <a:gd name="adj1" fmla="val 29458"/>
              <a:gd name="adj2" fmla="val -826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Locate and correct common syntax errors.</a:t>
            </a:r>
          </a:p>
        </p:txBody>
      </p:sp>
      <p:sp>
        <p:nvSpPr>
          <p:cNvPr id="291" name="Rounded Rectangular Callout 290"/>
          <p:cNvSpPr/>
          <p:nvPr/>
        </p:nvSpPr>
        <p:spPr>
          <a:xfrm>
            <a:off x="2985581" y="7755394"/>
            <a:ext cx="1022325" cy="572803"/>
          </a:xfrm>
          <a:prstGeom prst="wedgeRoundRectCallout">
            <a:avLst>
              <a:gd name="adj1" fmla="val -18245"/>
              <a:gd name="adj2" fmla="val 7701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Explain what iteration is in programming.</a:t>
            </a:r>
          </a:p>
        </p:txBody>
      </p:sp>
      <p:sp>
        <p:nvSpPr>
          <p:cNvPr id="179" name="Rounded Rectangular Callout 178"/>
          <p:cNvSpPr/>
          <p:nvPr/>
        </p:nvSpPr>
        <p:spPr>
          <a:xfrm>
            <a:off x="765123" y="9344700"/>
            <a:ext cx="1022325" cy="572803"/>
          </a:xfrm>
          <a:prstGeom prst="wedgeRoundRectCallout">
            <a:avLst>
              <a:gd name="adj1" fmla="val 15296"/>
              <a:gd name="adj2" fmla="val -17574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Write programs that display messages.</a:t>
            </a:r>
          </a:p>
        </p:txBody>
      </p:sp>
      <p:sp>
        <p:nvSpPr>
          <p:cNvPr id="180" name="Rounded Rectangular Callout 179"/>
          <p:cNvSpPr/>
          <p:nvPr/>
        </p:nvSpPr>
        <p:spPr>
          <a:xfrm>
            <a:off x="1882691" y="7459527"/>
            <a:ext cx="1022325" cy="572803"/>
          </a:xfrm>
          <a:prstGeom prst="wedgeRoundRectCallout">
            <a:avLst>
              <a:gd name="adj1" fmla="val -63899"/>
              <a:gd name="adj2" fmla="val 4042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Use variables to keep track of counts and sums.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2" name="Rounded Rectangular Callout 181"/>
          <p:cNvSpPr/>
          <p:nvPr/>
        </p:nvSpPr>
        <p:spPr>
          <a:xfrm>
            <a:off x="241659" y="8541478"/>
            <a:ext cx="1022325" cy="572803"/>
          </a:xfrm>
          <a:prstGeom prst="wedgeRoundRectCallout">
            <a:avLst>
              <a:gd name="adj1" fmla="val 38589"/>
              <a:gd name="adj2" fmla="val -10756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Write programs that receive keyboard inputs.</a:t>
            </a:r>
          </a:p>
        </p:txBody>
      </p:sp>
      <p:sp>
        <p:nvSpPr>
          <p:cNvPr id="183" name="Rounded Rectangular Callout 182"/>
          <p:cNvSpPr/>
          <p:nvPr/>
        </p:nvSpPr>
        <p:spPr>
          <a:xfrm>
            <a:off x="215527" y="6350774"/>
            <a:ext cx="849971" cy="453212"/>
          </a:xfrm>
          <a:prstGeom prst="wedgeRoundRectCallout">
            <a:avLst>
              <a:gd name="adj1" fmla="val 31891"/>
              <a:gd name="adj2" fmla="val 8341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Add, delete and move objects.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" name="Rounded Rectangular Callout 183"/>
          <p:cNvSpPr/>
          <p:nvPr/>
        </p:nvSpPr>
        <p:spPr>
          <a:xfrm>
            <a:off x="1926128" y="6920762"/>
            <a:ext cx="849971" cy="453212"/>
          </a:xfrm>
          <a:prstGeom prst="wedgeRoundRectCallout">
            <a:avLst>
              <a:gd name="adj1" fmla="val -74568"/>
              <a:gd name="adj2" fmla="val -300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Scale and rotate objects.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5" name="Rounded Rectangular Callout 184"/>
          <p:cNvSpPr/>
          <p:nvPr/>
        </p:nvSpPr>
        <p:spPr>
          <a:xfrm>
            <a:off x="542926" y="5634858"/>
            <a:ext cx="947558" cy="670787"/>
          </a:xfrm>
          <a:prstGeom prst="wedgeRoundRectCallout">
            <a:avLst>
              <a:gd name="adj1" fmla="val 47465"/>
              <a:gd name="adj2" fmla="val 9073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Add, move, and delete key frames to make basic animations.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7" name="Rounded Rectangular Callout 186"/>
          <p:cNvSpPr/>
          <p:nvPr/>
        </p:nvSpPr>
        <p:spPr>
          <a:xfrm>
            <a:off x="1668162" y="5671480"/>
            <a:ext cx="849971" cy="453212"/>
          </a:xfrm>
          <a:prstGeom prst="wedgeRoundRectCallout">
            <a:avLst>
              <a:gd name="adj1" fmla="val -19657"/>
              <a:gd name="adj2" fmla="val 11493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Define data science.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8" name="Rounded Rectangular Callout 187"/>
          <p:cNvSpPr/>
          <p:nvPr/>
        </p:nvSpPr>
        <p:spPr>
          <a:xfrm>
            <a:off x="2864196" y="6920762"/>
            <a:ext cx="849971" cy="453212"/>
          </a:xfrm>
          <a:prstGeom prst="wedgeRoundRectCallout">
            <a:avLst>
              <a:gd name="adj1" fmla="val -36467"/>
              <a:gd name="adj2" fmla="val -7841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What is the investigate cycle?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1" name="Rounded Rectangular Callout 190"/>
          <p:cNvSpPr/>
          <p:nvPr/>
        </p:nvSpPr>
        <p:spPr>
          <a:xfrm>
            <a:off x="2572642" y="5672214"/>
            <a:ext cx="845398" cy="453212"/>
          </a:xfrm>
          <a:prstGeom prst="wedgeRoundRectCallout">
            <a:avLst>
              <a:gd name="adj1" fmla="val -19657"/>
              <a:gd name="adj2" fmla="val 11493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latin typeface="Comic Sans MS" panose="030F0702030302020204" pitchFamily="66" charset="0"/>
              </a:rPr>
              <a:t>Use software to visual data.</a:t>
            </a:r>
            <a:endParaRPr lang="en-GB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2" name="Rounded Rectangular Callout 191"/>
          <p:cNvSpPr/>
          <p:nvPr/>
        </p:nvSpPr>
        <p:spPr>
          <a:xfrm>
            <a:off x="3467033" y="5673644"/>
            <a:ext cx="849971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a pixel.</a:t>
            </a:r>
          </a:p>
        </p:txBody>
      </p:sp>
      <p:sp>
        <p:nvSpPr>
          <p:cNvPr id="292" name="Rounded Rectangular Callout 291"/>
          <p:cNvSpPr/>
          <p:nvPr/>
        </p:nvSpPr>
        <p:spPr>
          <a:xfrm>
            <a:off x="4224196" y="5258230"/>
            <a:ext cx="1064817" cy="372026"/>
          </a:xfrm>
          <a:prstGeom prst="wedgeRoundRectCallout">
            <a:avLst>
              <a:gd name="adj1" fmla="val -19658"/>
              <a:gd name="adj2" fmla="val 21581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What happens to data online?</a:t>
            </a:r>
          </a:p>
        </p:txBody>
      </p:sp>
      <p:sp>
        <p:nvSpPr>
          <p:cNvPr id="293" name="Rounded Rectangular Callout 292"/>
          <p:cNvSpPr/>
          <p:nvPr/>
        </p:nvSpPr>
        <p:spPr>
          <a:xfrm>
            <a:off x="3744631" y="7149380"/>
            <a:ext cx="849971" cy="453212"/>
          </a:xfrm>
          <a:prstGeom prst="wedgeRoundRectCallout">
            <a:avLst>
              <a:gd name="adj1" fmla="val -24140"/>
              <a:gd name="adj2" fmla="val -12675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Define colour depth.</a:t>
            </a:r>
          </a:p>
        </p:txBody>
      </p:sp>
      <p:sp>
        <p:nvSpPr>
          <p:cNvPr id="294" name="Rounded Rectangular Callout 293"/>
          <p:cNvSpPr/>
          <p:nvPr/>
        </p:nvSpPr>
        <p:spPr>
          <a:xfrm>
            <a:off x="4670022" y="5700441"/>
            <a:ext cx="1047047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Why do we need the Data Protection Act?</a:t>
            </a:r>
          </a:p>
        </p:txBody>
      </p:sp>
      <p:sp>
        <p:nvSpPr>
          <p:cNvPr id="295" name="Rounded Rectangular Callout 294"/>
          <p:cNvSpPr/>
          <p:nvPr/>
        </p:nvSpPr>
        <p:spPr>
          <a:xfrm>
            <a:off x="4625066" y="6961278"/>
            <a:ext cx="973300" cy="543563"/>
          </a:xfrm>
          <a:prstGeom prst="wedgeRoundRectCallout">
            <a:avLst>
              <a:gd name="adj1" fmla="val -42071"/>
              <a:gd name="adj2" fmla="val -10153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the common malware threats.</a:t>
            </a:r>
          </a:p>
        </p:txBody>
      </p:sp>
      <p:sp>
        <p:nvSpPr>
          <p:cNvPr id="296" name="Rounded Rectangular Callout 295"/>
          <p:cNvSpPr/>
          <p:nvPr/>
        </p:nvSpPr>
        <p:spPr>
          <a:xfrm>
            <a:off x="5802233" y="5682013"/>
            <a:ext cx="849971" cy="453212"/>
          </a:xfrm>
          <a:prstGeom prst="wedgeRoundRectCallout">
            <a:avLst>
              <a:gd name="adj1" fmla="val -19658"/>
              <a:gd name="adj2" fmla="val 1023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Describe what the Micro:Bit is</a:t>
            </a:r>
          </a:p>
        </p:txBody>
      </p:sp>
      <p:sp>
        <p:nvSpPr>
          <p:cNvPr id="297" name="Rounded Rectangular Callout 296"/>
          <p:cNvSpPr/>
          <p:nvPr/>
        </p:nvSpPr>
        <p:spPr>
          <a:xfrm>
            <a:off x="5683530" y="6953828"/>
            <a:ext cx="1031253" cy="561626"/>
          </a:xfrm>
          <a:prstGeom prst="wedgeRoundRectCallout">
            <a:avLst>
              <a:gd name="adj1" fmla="val -33106"/>
              <a:gd name="adj2" fmla="val -9733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List the Micro:Bit input and output devices.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8034734" y="5783718"/>
            <a:ext cx="1043486" cy="479043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</a:t>
            </a:r>
            <a:r>
              <a:rPr lang="en-GB" sz="800" b="1" dirty="0" smtClean="0"/>
              <a:t>Level </a:t>
            </a:r>
            <a:r>
              <a:rPr lang="en-GB" sz="800" dirty="0" smtClean="0"/>
              <a:t>– Computer Hardware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8019521" y="4799126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Computer </a:t>
            </a:r>
            <a:r>
              <a:rPr lang="en-GB" sz="800" dirty="0" smtClean="0"/>
              <a:t>Software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6837083" y="4156275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</a:t>
            </a:r>
            <a:r>
              <a:rPr lang="en-GB" sz="800" dirty="0" smtClean="0"/>
              <a:t>Computational Thinking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1385115" y="1979371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Computer Hardware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2784979" y="1977170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Computer </a:t>
            </a:r>
            <a:r>
              <a:rPr lang="en-GB" sz="800" dirty="0" smtClean="0"/>
              <a:t>Software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5319524" y="4165502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</a:t>
            </a:r>
            <a:r>
              <a:rPr lang="en-GB" sz="800" dirty="0" smtClean="0"/>
              <a:t>Coding Project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4234098" y="1985978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</a:t>
            </a:r>
            <a:r>
              <a:rPr lang="en-GB" sz="800" dirty="0" smtClean="0"/>
              <a:t>Computational Thinking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5450196" y="1967246"/>
            <a:ext cx="1027745" cy="462002"/>
          </a:xfrm>
          <a:prstGeom prst="roundRect">
            <a:avLst/>
          </a:prstGeom>
          <a:solidFill>
            <a:srgbClr val="FE5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Entry Level </a:t>
            </a:r>
            <a:r>
              <a:rPr lang="en-GB" sz="800" dirty="0"/>
              <a:t>– </a:t>
            </a:r>
            <a:r>
              <a:rPr lang="en-GB" sz="800" dirty="0" smtClean="0"/>
              <a:t>Coding Project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0130" y="2184602"/>
            <a:ext cx="2315960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3" idx="1"/>
          </p:cNvCxnSpPr>
          <p:nvPr/>
        </p:nvCxnSpPr>
        <p:spPr>
          <a:xfrm flipH="1" flipV="1">
            <a:off x="2004126" y="4395466"/>
            <a:ext cx="3315398" cy="1037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880BA9BB28E4299C4B22BEE6CA3F0" ma:contentTypeVersion="12" ma:contentTypeDescription="Create a new document." ma:contentTypeScope="" ma:versionID="8599a783009e79bf36500fd72cef59ae">
  <xsd:schema xmlns:xsd="http://www.w3.org/2001/XMLSchema" xmlns:xs="http://www.w3.org/2001/XMLSchema" xmlns:p="http://schemas.microsoft.com/office/2006/metadata/properties" xmlns:ns2="9e67e7ab-6cc3-4c63-9820-f8d6c09f0fe5" xmlns:ns3="e4f83aae-cbec-4995-9991-5e4c0989369d" targetNamespace="http://schemas.microsoft.com/office/2006/metadata/properties" ma:root="true" ma:fieldsID="faf279df235e3db3f0a994abf4927f4e" ns2:_="" ns3:_="">
    <xsd:import namespace="9e67e7ab-6cc3-4c63-9820-f8d6c09f0fe5"/>
    <xsd:import namespace="e4f83aae-cbec-4995-9991-5e4c098936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7e7ab-6cc3-4c63-9820-f8d6c09f0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83aae-cbec-4995-9991-5e4c0989369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FDFED8-2E2C-4A7C-AF9F-88C618BB7A38}">
  <ds:schemaRefs>
    <ds:schemaRef ds:uri="e4f83aae-cbec-4995-9991-5e4c0989369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e67e7ab-6cc3-4c63-9820-f8d6c09f0fe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C66B43B-C0D5-470A-ABF8-9B63737CD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67e7ab-6cc3-4c63-9820-f8d6c09f0fe5"/>
    <ds:schemaRef ds:uri="e4f83aae-cbec-4995-9991-5e4c098936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F98B80-D5A1-4963-8F7A-D196B33267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5488</TotalTime>
  <Words>511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Gary Harrison</cp:lastModifiedBy>
  <cp:revision>310</cp:revision>
  <cp:lastPrinted>2018-09-02T17:44:52Z</cp:lastPrinted>
  <dcterms:created xsi:type="dcterms:W3CDTF">2018-02-08T08:28:53Z</dcterms:created>
  <dcterms:modified xsi:type="dcterms:W3CDTF">2022-01-13T10:50:39Z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0x010100967880BA9BB28E4299C4B22BEE6CA3F0</vt:lpwstr>
  </property>
</Properties>
</file>