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6"/>
  </p:notesMasterIdLst>
  <p:sldIdLst>
    <p:sldId id="256" r:id="rId5"/>
  </p:sldIdLst>
  <p:sldSz cx="9720263" cy="16200438"/>
  <p:notesSz cx="6797675" cy="9926638"/>
  <p:defaultTextStyle>
    <a:defPPr>
      <a:defRPr lang="en-US"/>
    </a:defPPr>
    <a:lvl1pPr marL="0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5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3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8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3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7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E00"/>
    <a:srgbClr val="144856"/>
    <a:srgbClr val="175A68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CE688-3772-48CC-B0B4-1EC1288106BE}" v="11" dt="2022-07-25T12:01:24.491"/>
    <p1510:client id="{F4B5B280-9A3A-4E07-98EC-1B35E6E64171}" v="43" dt="2021-09-07T17:33:07.893"/>
    <p1510:client id="{F5D45BF3-F178-43CE-A0E9-7D950F0DC68B}" v="2" dt="2022-09-02T14:02:29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16" autoAdjust="0"/>
    <p:restoredTop sz="95833" autoAdjust="0"/>
  </p:normalViewPr>
  <p:slideViewPr>
    <p:cSldViewPr snapToGrid="0">
      <p:cViewPr>
        <p:scale>
          <a:sx n="150" d="100"/>
          <a:sy n="150" d="100"/>
        </p:scale>
        <p:origin x="594" y="-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on, Gary" userId="S::harrisong@hope.lancs.sch.uk::904bb332-98d9-4d29-8273-b5754ff73a21" providerId="AD" clId="Web-{F5D45BF3-F178-43CE-A0E9-7D950F0DC68B}"/>
    <pc:docChg chg="modSld">
      <pc:chgData name="Harrison, Gary" userId="S::harrisong@hope.lancs.sch.uk::904bb332-98d9-4d29-8273-b5754ff73a21" providerId="AD" clId="Web-{F5D45BF3-F178-43CE-A0E9-7D950F0DC68B}" dt="2022-09-02T14:02:29.465" v="1" actId="1076"/>
      <pc:docMkLst>
        <pc:docMk/>
      </pc:docMkLst>
      <pc:sldChg chg="modSp">
        <pc:chgData name="Harrison, Gary" userId="S::harrisong@hope.lancs.sch.uk::904bb332-98d9-4d29-8273-b5754ff73a21" providerId="AD" clId="Web-{F5D45BF3-F178-43CE-A0E9-7D950F0DC68B}" dt="2022-09-02T14:02:29.465" v="1" actId="1076"/>
        <pc:sldMkLst>
          <pc:docMk/>
          <pc:sldMk cId="1074321042" sldId="256"/>
        </pc:sldMkLst>
        <pc:spChg chg="mod">
          <ac:chgData name="Harrison, Gary" userId="S::harrisong@hope.lancs.sch.uk::904bb332-98d9-4d29-8273-b5754ff73a21" providerId="AD" clId="Web-{F5D45BF3-F178-43CE-A0E9-7D950F0DC68B}" dt="2022-09-02T14:02:25.825" v="0" actId="1076"/>
          <ac:spMkLst>
            <pc:docMk/>
            <pc:sldMk cId="1074321042" sldId="256"/>
            <ac:spMk id="118" creationId="{00000000-0000-0000-0000-000000000000}"/>
          </ac:spMkLst>
        </pc:spChg>
        <pc:spChg chg="mod">
          <ac:chgData name="Harrison, Gary" userId="S::harrisong@hope.lancs.sch.uk::904bb332-98d9-4d29-8273-b5754ff73a21" providerId="AD" clId="Web-{F5D45BF3-F178-43CE-A0E9-7D950F0DC68B}" dt="2022-09-02T14:02:29.465" v="1" actId="1076"/>
          <ac:spMkLst>
            <pc:docMk/>
            <pc:sldMk cId="1074321042" sldId="256"/>
            <ac:spMk id="119" creationId="{00000000-0000-0000-0000-000000000000}"/>
          </ac:spMkLst>
        </pc:spChg>
      </pc:sldChg>
    </pc:docChg>
  </pc:docChgLst>
  <pc:docChgLst>
    <pc:chgData name="Carl Curless" userId="S::curlessc@hope.lancs.sch.uk::cc12bbdb-7294-4cd5-8817-36294451fb90" providerId="AD" clId="Web-{619CE688-3772-48CC-B0B4-1EC1288106BE}"/>
    <pc:docChg chg="modSld">
      <pc:chgData name="Carl Curless" userId="S::curlessc@hope.lancs.sch.uk::cc12bbdb-7294-4cd5-8817-36294451fb90" providerId="AD" clId="Web-{619CE688-3772-48CC-B0B4-1EC1288106BE}" dt="2022-07-25T12:01:24.491" v="4" actId="1076"/>
      <pc:docMkLst>
        <pc:docMk/>
      </pc:docMkLst>
      <pc:sldChg chg="modSp">
        <pc:chgData name="Carl Curless" userId="S::curlessc@hope.lancs.sch.uk::cc12bbdb-7294-4cd5-8817-36294451fb90" providerId="AD" clId="Web-{619CE688-3772-48CC-B0B4-1EC1288106BE}" dt="2022-07-25T12:01:24.491" v="4" actId="1076"/>
        <pc:sldMkLst>
          <pc:docMk/>
          <pc:sldMk cId="1074321042" sldId="256"/>
        </pc:sldMkLst>
        <pc:spChg chg="mod">
          <ac:chgData name="Carl Curless" userId="S::curlessc@hope.lancs.sch.uk::cc12bbdb-7294-4cd5-8817-36294451fb90" providerId="AD" clId="Web-{619CE688-3772-48CC-B0B4-1EC1288106BE}" dt="2022-07-25T12:01:24.491" v="4" actId="1076"/>
          <ac:spMkLst>
            <pc:docMk/>
            <pc:sldMk cId="1074321042" sldId="256"/>
            <ac:spMk id="401" creationId="{189D5999-43F7-F641-9393-172A969C8B1F}"/>
          </ac:spMkLst>
        </pc:spChg>
      </pc:sldChg>
    </pc:docChg>
  </pc:docChgLst>
  <pc:docChgLst>
    <pc:chgData name="Harrison, Gary" userId="S::harrisong@hope.lancs.sch.uk::904bb332-98d9-4d29-8273-b5754ff73a21" providerId="AD" clId="Web-{F4B5B280-9A3A-4E07-98EC-1B35E6E64171}"/>
    <pc:docChg chg="modSld">
      <pc:chgData name="Harrison, Gary" userId="S::harrisong@hope.lancs.sch.uk::904bb332-98d9-4d29-8273-b5754ff73a21" providerId="AD" clId="Web-{F4B5B280-9A3A-4E07-98EC-1B35E6E64171}" dt="2021-09-07T17:33:06.440" v="25" actId="20577"/>
      <pc:docMkLst>
        <pc:docMk/>
      </pc:docMkLst>
      <pc:sldChg chg="modSp">
        <pc:chgData name="Harrison, Gary" userId="S::harrisong@hope.lancs.sch.uk::904bb332-98d9-4d29-8273-b5754ff73a21" providerId="AD" clId="Web-{F4B5B280-9A3A-4E07-98EC-1B35E6E64171}" dt="2021-09-07T17:33:06.440" v="25" actId="20577"/>
        <pc:sldMkLst>
          <pc:docMk/>
          <pc:sldMk cId="1074321042" sldId="256"/>
        </pc:sldMkLst>
        <pc:spChg chg="mod">
          <ac:chgData name="Harrison, Gary" userId="S::harrisong@hope.lancs.sch.uk::904bb332-98d9-4d29-8273-b5754ff73a21" providerId="AD" clId="Web-{F4B5B280-9A3A-4E07-98EC-1B35E6E64171}" dt="2021-09-07T17:33:06.440" v="25" actId="20577"/>
          <ac:spMkLst>
            <pc:docMk/>
            <pc:sldMk cId="1074321042" sldId="256"/>
            <ac:spMk id="401" creationId="{189D5999-43F7-F641-9393-172A969C8B1F}"/>
          </ac:spMkLst>
        </pc:spChg>
        <pc:grpChg chg="mod">
          <ac:chgData name="Harrison, Gary" userId="S::harrisong@hope.lancs.sch.uk::904bb332-98d9-4d29-8273-b5754ff73a21" providerId="AD" clId="Web-{F4B5B280-9A3A-4E07-98EC-1B35E6E64171}" dt="2021-09-07T17:32:03.985" v="6" actId="14100"/>
          <ac:grpSpMkLst>
            <pc:docMk/>
            <pc:sldMk cId="1074321042" sldId="256"/>
            <ac:grpSpMk id="32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3950" y="1241425"/>
            <a:ext cx="2009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291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584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5875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169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460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752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044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336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93950" y="1241425"/>
            <a:ext cx="20097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651324"/>
            <a:ext cx="8262224" cy="5640152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4" y="8508981"/>
            <a:ext cx="7290197" cy="3911355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8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862524"/>
            <a:ext cx="2095932" cy="137291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862524"/>
            <a:ext cx="6166292" cy="137291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2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2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038865"/>
            <a:ext cx="8383727" cy="6738932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0841549"/>
            <a:ext cx="8383727" cy="3543845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81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312618"/>
            <a:ext cx="4131112" cy="10279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312618"/>
            <a:ext cx="4131112" cy="10279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2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862527"/>
            <a:ext cx="8383727" cy="31313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3971360"/>
            <a:ext cx="4112126" cy="1946301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5917660"/>
            <a:ext cx="4112126" cy="8703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3971360"/>
            <a:ext cx="4132378" cy="1946301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5917660"/>
            <a:ext cx="4132378" cy="8703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3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6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080029"/>
            <a:ext cx="3135038" cy="3780102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332567"/>
            <a:ext cx="4920883" cy="11512811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4860131"/>
            <a:ext cx="3135038" cy="9003995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9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080029"/>
            <a:ext cx="3135038" cy="3780102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332567"/>
            <a:ext cx="4920883" cy="11512811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4860131"/>
            <a:ext cx="3135038" cy="9003995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7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862527"/>
            <a:ext cx="8383727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312618"/>
            <a:ext cx="8383727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9" y="15015411"/>
            <a:ext cx="218705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5015411"/>
            <a:ext cx="328058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5015411"/>
            <a:ext cx="218705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0537" y="540775"/>
            <a:ext cx="9726896" cy="15666623"/>
            <a:chOff x="4060" y="580316"/>
            <a:chExt cx="9726896" cy="14539184"/>
          </a:xfrm>
        </p:grpSpPr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001523A3-D0A5-3447-9A4B-DA59FA07C8E9}"/>
                </a:ext>
              </a:extLst>
            </p:cNvPr>
            <p:cNvSpPr/>
            <p:nvPr/>
          </p:nvSpPr>
          <p:spPr>
            <a:xfrm>
              <a:off x="4060" y="580316"/>
              <a:ext cx="9726896" cy="14539184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577E6DF-4EA3-D14D-8E13-28AB8D609DDE}"/>
                </a:ext>
              </a:extLst>
            </p:cNvPr>
            <p:cNvSpPr/>
            <p:nvPr/>
          </p:nvSpPr>
          <p:spPr>
            <a:xfrm>
              <a:off x="184138" y="739059"/>
              <a:ext cx="9366739" cy="13861001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The??</a:t>
              </a:r>
              <a:endParaRPr lang="en-US" dirty="0"/>
            </a:p>
          </p:txBody>
        </p:sp>
      </p:grp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81" y="10931575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61017" y="12802241"/>
            <a:ext cx="6361359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47653" y="8713413"/>
            <a:ext cx="2847721" cy="2267761"/>
          </a:xfrm>
          <a:prstGeom prst="blockArc">
            <a:avLst>
              <a:gd name="adj1" fmla="val 10800000"/>
              <a:gd name="adj2" fmla="val 36980"/>
              <a:gd name="adj3" fmla="val 2869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8" y="10633412"/>
            <a:ext cx="5841999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8420213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86601" y="6554910"/>
            <a:ext cx="2797524" cy="222930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15491" y="4355697"/>
            <a:ext cx="2817434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6262851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2" y="4102935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28070" y="2216526"/>
            <a:ext cx="2824487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89614" y="2875611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964578" y="3061175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1617475" y="8060407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1794437" y="823490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4120075" y="1026458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4304821" y="10462684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111251" y="12420020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303739" y="1260460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8280653" y="1263844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4285375" y="10456197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4292167" y="10498837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1798092" y="823558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1824886" y="8302507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936715" y="305538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946374" y="3109720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6727019" y="5944580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6910257" y="614536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6914899" y="616633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6922494" y="6176506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74737" y="14658967"/>
            <a:ext cx="9730955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dirty="0">
                <a:latin typeface="Comic Sans MS"/>
                <a:ea typeface="+mn-lt"/>
                <a:cs typeface="+mn-lt"/>
              </a:rPr>
              <a:t>"Computers themselves, and software yet to be developed, will revolutionise the way we learn" - Steve Jobs.</a:t>
            </a:r>
            <a:endParaRPr lang="en-US" sz="2400" dirty="0">
              <a:latin typeface="Comic Sans MS"/>
            </a:endParaRPr>
          </a:p>
          <a:p>
            <a:pPr algn="ctr"/>
            <a:endParaRPr lang="en-GB" dirty="0">
              <a:solidFill>
                <a:srgbClr val="FFFFFF"/>
              </a:solidFill>
              <a:latin typeface="Comic Sans MS"/>
              <a:cs typeface="Calibri"/>
            </a:endParaRP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6D8F658-8498-45E0-938C-79F80A9B3CE4}"/>
              </a:ext>
            </a:extLst>
          </p:cNvPr>
          <p:cNvSpPr txBox="1"/>
          <p:nvPr/>
        </p:nvSpPr>
        <p:spPr>
          <a:xfrm>
            <a:off x="8298204" y="12641832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C276B07-5046-46E5-A5A2-D8A793A5001A}"/>
              </a:ext>
            </a:extLst>
          </p:cNvPr>
          <p:cNvSpPr txBox="1"/>
          <p:nvPr/>
        </p:nvSpPr>
        <p:spPr>
          <a:xfrm>
            <a:off x="5946019" y="813954"/>
            <a:ext cx="2803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HOPE HIGH (Computing) __</a:t>
            </a:r>
          </a:p>
          <a:p>
            <a:pPr algn="ctr"/>
            <a:r>
              <a:rPr lang="en-GB" b="1" dirty="0"/>
              <a:t>LEARNING JOURNEY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29C40499-A41C-40B0-97B8-7F8DF35CF2E1}"/>
              </a:ext>
            </a:extLst>
          </p:cNvPr>
          <p:cNvSpPr txBox="1"/>
          <p:nvPr/>
        </p:nvSpPr>
        <p:spPr>
          <a:xfrm>
            <a:off x="8567838" y="10798213"/>
            <a:ext cx="10682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2952" y="1894745"/>
            <a:ext cx="7057247" cy="6191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3A5101-C781-4ECB-8201-85FBEBAEE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4729" y="848209"/>
            <a:ext cx="908383" cy="93886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2423775" y="10731215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Comic Sans MS" panose="030F0702030302020204" pitchFamily="66" charset="0"/>
                <a:cs typeface="Arial" panose="020B0604020202020204" pitchFamily="34" charset="0"/>
              </a:rPr>
              <a:t>Spreadsheets</a:t>
            </a:r>
          </a:p>
        </p:txBody>
      </p:sp>
      <p:sp>
        <p:nvSpPr>
          <p:cNvPr id="265" name="Rounded Rectangle 264"/>
          <p:cNvSpPr/>
          <p:nvPr/>
        </p:nvSpPr>
        <p:spPr>
          <a:xfrm>
            <a:off x="1291060" y="12621666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Comic Sans MS" panose="030F0702030302020204" pitchFamily="66" charset="0"/>
                <a:cs typeface="Arial" panose="020B0604020202020204" pitchFamily="34" charset="0"/>
              </a:rPr>
              <a:t>Programming I</a:t>
            </a:r>
          </a:p>
        </p:txBody>
      </p:sp>
      <p:sp>
        <p:nvSpPr>
          <p:cNvPr id="266" name="Rounded Rectangle 265"/>
          <p:cNvSpPr/>
          <p:nvPr/>
        </p:nvSpPr>
        <p:spPr>
          <a:xfrm>
            <a:off x="3555050" y="12900661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Gaining support for a cause</a:t>
            </a:r>
          </a:p>
        </p:txBody>
      </p:sp>
      <p:sp>
        <p:nvSpPr>
          <p:cNvPr id="267" name="Rounded Rectangle 266"/>
          <p:cNvSpPr/>
          <p:nvPr/>
        </p:nvSpPr>
        <p:spPr>
          <a:xfrm>
            <a:off x="7146767" y="12905904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Collaborating online respectfully</a:t>
            </a:r>
          </a:p>
        </p:txBody>
      </p:sp>
      <p:sp>
        <p:nvSpPr>
          <p:cNvPr id="268" name="Rounded Rectangle 267"/>
          <p:cNvSpPr/>
          <p:nvPr/>
        </p:nvSpPr>
        <p:spPr>
          <a:xfrm>
            <a:off x="5199583" y="12915377"/>
            <a:ext cx="102763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Networks: from semaphores to the Internet</a:t>
            </a:r>
          </a:p>
        </p:txBody>
      </p:sp>
      <p:sp>
        <p:nvSpPr>
          <p:cNvPr id="269" name="Rounded Rectangle 268"/>
          <p:cNvSpPr/>
          <p:nvPr/>
        </p:nvSpPr>
        <p:spPr>
          <a:xfrm>
            <a:off x="5450196" y="10714263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Developing for the web</a:t>
            </a:r>
          </a:p>
        </p:txBody>
      </p:sp>
      <p:sp>
        <p:nvSpPr>
          <p:cNvPr id="270" name="Rounded Rectangle 269"/>
          <p:cNvSpPr/>
          <p:nvPr/>
        </p:nvSpPr>
        <p:spPr>
          <a:xfrm>
            <a:off x="7009826" y="10701621"/>
            <a:ext cx="1092202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Representations: from clay to silicon</a:t>
            </a:r>
            <a:endParaRPr lang="en-US" sz="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71" name="Rounded Rectangle 270"/>
          <p:cNvSpPr/>
          <p:nvPr/>
        </p:nvSpPr>
        <p:spPr>
          <a:xfrm>
            <a:off x="8098458" y="10062351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Mobile app development</a:t>
            </a:r>
            <a:endParaRPr lang="en-US" sz="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72" name="Rounded Rectangle 271"/>
          <p:cNvSpPr/>
          <p:nvPr/>
        </p:nvSpPr>
        <p:spPr>
          <a:xfrm>
            <a:off x="7220288" y="852824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Design Vector Graphics</a:t>
            </a:r>
            <a:endParaRPr lang="en-US" sz="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73" name="Rounded Rectangle 272"/>
          <p:cNvSpPr/>
          <p:nvPr/>
        </p:nvSpPr>
        <p:spPr>
          <a:xfrm>
            <a:off x="5671747" y="852824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Computing systems</a:t>
            </a:r>
          </a:p>
        </p:txBody>
      </p:sp>
      <p:sp>
        <p:nvSpPr>
          <p:cNvPr id="274" name="Rounded Rectangle 273"/>
          <p:cNvSpPr/>
          <p:nvPr/>
        </p:nvSpPr>
        <p:spPr>
          <a:xfrm>
            <a:off x="3805354" y="8533357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Intro to Python programming</a:t>
            </a:r>
            <a:endParaRPr lang="en-US" sz="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75" name="Rounded Rectangle 274"/>
          <p:cNvSpPr/>
          <p:nvPr/>
        </p:nvSpPr>
        <p:spPr>
          <a:xfrm>
            <a:off x="809583" y="7693005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</a:rPr>
              <a:t>Python programming with sequences </a:t>
            </a:r>
          </a:p>
        </p:txBody>
      </p:sp>
      <p:sp>
        <p:nvSpPr>
          <p:cNvPr id="276" name="Rounded Rectangle 275"/>
          <p:cNvSpPr/>
          <p:nvPr/>
        </p:nvSpPr>
        <p:spPr>
          <a:xfrm>
            <a:off x="860203" y="6894244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Animations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Rounded Rectangle 276"/>
          <p:cNvSpPr/>
          <p:nvPr/>
        </p:nvSpPr>
        <p:spPr>
          <a:xfrm>
            <a:off x="1709816" y="636380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Data Science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8" name="Rounded Rectangle 277"/>
          <p:cNvSpPr/>
          <p:nvPr/>
        </p:nvSpPr>
        <p:spPr>
          <a:xfrm>
            <a:off x="3112246" y="6348658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Representations: going audio-visual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" name="Rounded Rectangle 278"/>
          <p:cNvSpPr/>
          <p:nvPr/>
        </p:nvSpPr>
        <p:spPr>
          <a:xfrm>
            <a:off x="4212490" y="6347566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Cybersecurity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Rounded Rectangle 279"/>
          <p:cNvSpPr/>
          <p:nvPr/>
        </p:nvSpPr>
        <p:spPr>
          <a:xfrm>
            <a:off x="5327200" y="634852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Physical computing programming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Rounded Rectangle 286"/>
          <p:cNvSpPr/>
          <p:nvPr/>
        </p:nvSpPr>
        <p:spPr>
          <a:xfrm>
            <a:off x="1092775" y="11069530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Programming II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7980158" y="13801380"/>
            <a:ext cx="1104791" cy="468388"/>
          </a:xfrm>
          <a:prstGeom prst="wedgeRoundRectCallout">
            <a:avLst>
              <a:gd name="adj1" fmla="val -47167"/>
              <a:gd name="adj2" fmla="val -15161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Can create a memorable secure password.</a:t>
            </a:r>
            <a:endParaRPr lang="en-US" sz="800" b="1" dirty="0">
              <a:latin typeface="Comic Sans MS" panose="030F0702030302020204" pitchFamily="66" charset="0"/>
            </a:endParaRPr>
          </a:p>
        </p:txBody>
      </p:sp>
      <p:sp>
        <p:nvSpPr>
          <p:cNvPr id="305" name="Rounded Rectangular Callout 304"/>
          <p:cNvSpPr/>
          <p:nvPr/>
        </p:nvSpPr>
        <p:spPr>
          <a:xfrm>
            <a:off x="6837083" y="14083151"/>
            <a:ext cx="1085047" cy="432350"/>
          </a:xfrm>
          <a:prstGeom prst="wedgeRoundRectCallout">
            <a:avLst>
              <a:gd name="adj1" fmla="val 21172"/>
              <a:gd name="adj2" fmla="val -22577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Can recognise a respectful email</a:t>
            </a:r>
            <a:r>
              <a:rPr lang="en-GB" sz="800" b="1" dirty="0">
                <a:solidFill>
                  <a:srgbClr val="444444"/>
                </a:solidFill>
                <a:latin typeface="Calibri" panose="020F0502020204030204" pitchFamily="34" charset="0"/>
              </a:rPr>
              <a:t>.</a:t>
            </a:r>
            <a:endParaRPr lang="en-GB" sz="800" b="1" dirty="0"/>
          </a:p>
        </p:txBody>
      </p:sp>
      <p:sp>
        <p:nvSpPr>
          <p:cNvPr id="316" name="Rounded Rectangular Callout 315"/>
          <p:cNvSpPr/>
          <p:nvPr/>
        </p:nvSpPr>
        <p:spPr>
          <a:xfrm>
            <a:off x="7322797" y="12286552"/>
            <a:ext cx="980942" cy="411772"/>
          </a:xfrm>
          <a:prstGeom prst="wedgeRoundRectCallout">
            <a:avLst>
              <a:gd name="adj1" fmla="val -20054"/>
              <a:gd name="adj2" fmla="val 10800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Create secure reliable password</a:t>
            </a:r>
            <a:endParaRPr lang="en-US" sz="800" b="1" dirty="0">
              <a:latin typeface="Comic Sans MS" panose="030F0702030302020204" pitchFamily="66" charset="0"/>
            </a:endParaRPr>
          </a:p>
        </p:txBody>
      </p:sp>
      <p:sp>
        <p:nvSpPr>
          <p:cNvPr id="317" name="Rounded Rectangular Callout 316"/>
          <p:cNvSpPr/>
          <p:nvPr/>
        </p:nvSpPr>
        <p:spPr>
          <a:xfrm>
            <a:off x="6452509" y="12435796"/>
            <a:ext cx="778434" cy="353540"/>
          </a:xfrm>
          <a:prstGeom prst="wedgeRoundRectCallout">
            <a:avLst>
              <a:gd name="adj1" fmla="val 49536"/>
              <a:gd name="adj2" fmla="val 10430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Aware of cyberbully</a:t>
            </a:r>
            <a:endParaRPr lang="en-US" sz="800" b="1" dirty="0">
              <a:latin typeface="Comic Sans MS" panose="030F0702030302020204" pitchFamily="66" charset="0"/>
            </a:endParaRPr>
          </a:p>
        </p:txBody>
      </p:sp>
      <p:sp>
        <p:nvSpPr>
          <p:cNvPr id="318" name="Rounded Rectangular Callout 317"/>
          <p:cNvSpPr/>
          <p:nvPr/>
        </p:nvSpPr>
        <p:spPr>
          <a:xfrm>
            <a:off x="6068696" y="13590014"/>
            <a:ext cx="1085047" cy="432350"/>
          </a:xfrm>
          <a:prstGeom prst="wedgeRoundRectCallout">
            <a:avLst>
              <a:gd name="adj1" fmla="val -41330"/>
              <a:gd name="adj2" fmla="val -12883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Aware what a computer network is.</a:t>
            </a:r>
          </a:p>
        </p:txBody>
      </p:sp>
      <p:sp>
        <p:nvSpPr>
          <p:cNvPr id="319" name="Rounded Rectangular Callout 318"/>
          <p:cNvSpPr/>
          <p:nvPr/>
        </p:nvSpPr>
        <p:spPr>
          <a:xfrm>
            <a:off x="5870653" y="11943589"/>
            <a:ext cx="1085047" cy="432350"/>
          </a:xfrm>
          <a:prstGeom prst="wedgeRoundRectCallout">
            <a:avLst>
              <a:gd name="adj1" fmla="val -25178"/>
              <a:gd name="adj2" fmla="val 19016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Can describe a network protocol.</a:t>
            </a:r>
          </a:p>
        </p:txBody>
      </p:sp>
      <p:sp>
        <p:nvSpPr>
          <p:cNvPr id="320" name="Rounded Rectangular Callout 319"/>
          <p:cNvSpPr/>
          <p:nvPr/>
        </p:nvSpPr>
        <p:spPr>
          <a:xfrm>
            <a:off x="5245585" y="14044697"/>
            <a:ext cx="1085047" cy="527704"/>
          </a:xfrm>
          <a:prstGeom prst="wedgeRoundRectCallout">
            <a:avLst>
              <a:gd name="adj1" fmla="val -20262"/>
              <a:gd name="adj2" fmla="val -18661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hardware components needed for networks.</a:t>
            </a:r>
          </a:p>
        </p:txBody>
      </p:sp>
      <p:sp>
        <p:nvSpPr>
          <p:cNvPr id="321" name="Rounded Rectangular Callout 320"/>
          <p:cNvSpPr/>
          <p:nvPr/>
        </p:nvSpPr>
        <p:spPr>
          <a:xfrm>
            <a:off x="4738760" y="12241796"/>
            <a:ext cx="1108123" cy="500588"/>
          </a:xfrm>
          <a:prstGeom prst="wedgeRoundRectCallout">
            <a:avLst>
              <a:gd name="adj1" fmla="val 20894"/>
              <a:gd name="adj2" fmla="val 8818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Able to compare wired and wireless networks</a:t>
            </a:r>
          </a:p>
        </p:txBody>
      </p:sp>
      <p:sp>
        <p:nvSpPr>
          <p:cNvPr id="322" name="Rounded Rectangular Callout 321"/>
          <p:cNvSpPr/>
          <p:nvPr/>
        </p:nvSpPr>
        <p:spPr>
          <a:xfrm>
            <a:off x="4129759" y="13648086"/>
            <a:ext cx="1085047" cy="527704"/>
          </a:xfrm>
          <a:prstGeom prst="wedgeRoundRectCallout">
            <a:avLst>
              <a:gd name="adj1" fmla="val 19767"/>
              <a:gd name="adj2" fmla="val -12596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Demonstrate how the internet and the world wide web differ.</a:t>
            </a:r>
          </a:p>
        </p:txBody>
      </p:sp>
      <p:sp>
        <p:nvSpPr>
          <p:cNvPr id="323" name="Rounded Rectangular Callout 322"/>
          <p:cNvSpPr/>
          <p:nvPr/>
        </p:nvSpPr>
        <p:spPr>
          <a:xfrm>
            <a:off x="3526598" y="12241796"/>
            <a:ext cx="1108123" cy="500588"/>
          </a:xfrm>
          <a:prstGeom prst="wedgeRoundRectCallout">
            <a:avLst>
              <a:gd name="adj1" fmla="val 20894"/>
              <a:gd name="adj2" fmla="val 8818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Select appropriate images for a given context.</a:t>
            </a:r>
          </a:p>
        </p:txBody>
      </p:sp>
      <p:sp>
        <p:nvSpPr>
          <p:cNvPr id="324" name="Rounded Rectangular Callout 323"/>
          <p:cNvSpPr/>
          <p:nvPr/>
        </p:nvSpPr>
        <p:spPr>
          <a:xfrm>
            <a:off x="3281825" y="13679583"/>
            <a:ext cx="813072" cy="353804"/>
          </a:xfrm>
          <a:prstGeom prst="wedgeRoundRectCallout">
            <a:avLst>
              <a:gd name="adj1" fmla="val 36417"/>
              <a:gd name="adj2" fmla="val -15396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Understand plagiarism</a:t>
            </a:r>
          </a:p>
        </p:txBody>
      </p:sp>
      <p:sp>
        <p:nvSpPr>
          <p:cNvPr id="325" name="Rounded Rectangular Callout 324"/>
          <p:cNvSpPr/>
          <p:nvPr/>
        </p:nvSpPr>
        <p:spPr>
          <a:xfrm>
            <a:off x="2568461" y="12228113"/>
            <a:ext cx="868098" cy="500588"/>
          </a:xfrm>
          <a:prstGeom prst="wedgeRoundRectCallout">
            <a:avLst>
              <a:gd name="adj1" fmla="val 20894"/>
              <a:gd name="adj2" fmla="val 8818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Select appropriate software for tasks.</a:t>
            </a:r>
          </a:p>
        </p:txBody>
      </p:sp>
      <p:sp>
        <p:nvSpPr>
          <p:cNvPr id="326" name="Rounded Rectangular Callout 325"/>
          <p:cNvSpPr/>
          <p:nvPr/>
        </p:nvSpPr>
        <p:spPr>
          <a:xfrm>
            <a:off x="2317269" y="13694218"/>
            <a:ext cx="935420" cy="550400"/>
          </a:xfrm>
          <a:prstGeom prst="wedgeRoundRectCallout">
            <a:avLst>
              <a:gd name="adj1" fmla="val 34788"/>
              <a:gd name="adj2" fmla="val -12073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Organise a blog with credible sources.</a:t>
            </a:r>
          </a:p>
        </p:txBody>
      </p:sp>
      <p:sp>
        <p:nvSpPr>
          <p:cNvPr id="327" name="Rounded Rectangular Callout 326"/>
          <p:cNvSpPr/>
          <p:nvPr/>
        </p:nvSpPr>
        <p:spPr>
          <a:xfrm>
            <a:off x="1118200" y="13191261"/>
            <a:ext cx="935420" cy="550400"/>
          </a:xfrm>
          <a:prstGeom prst="wedgeRoundRectCallout">
            <a:avLst>
              <a:gd name="adj1" fmla="val 31529"/>
              <a:gd name="adj2" fmla="val -10135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Construct a blog using appropriate software.</a:t>
            </a:r>
          </a:p>
        </p:txBody>
      </p:sp>
      <p:sp>
        <p:nvSpPr>
          <p:cNvPr id="328" name="Rounded Rectangular Callout 327"/>
          <p:cNvSpPr/>
          <p:nvPr/>
        </p:nvSpPr>
        <p:spPr>
          <a:xfrm>
            <a:off x="255589" y="12460963"/>
            <a:ext cx="892901" cy="646959"/>
          </a:xfrm>
          <a:prstGeom prst="wedgeRoundRectCallout">
            <a:avLst>
              <a:gd name="adj1" fmla="val 75751"/>
              <a:gd name="adj2" fmla="val -766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Compare how humans and computers understand instructions.</a:t>
            </a:r>
          </a:p>
        </p:txBody>
      </p:sp>
      <p:sp>
        <p:nvSpPr>
          <p:cNvPr id="329" name="Rounded Rectangular Callout 328"/>
          <p:cNvSpPr/>
          <p:nvPr/>
        </p:nvSpPr>
        <p:spPr>
          <a:xfrm>
            <a:off x="1628523" y="11931910"/>
            <a:ext cx="869376" cy="512662"/>
          </a:xfrm>
          <a:prstGeom prst="wedgeRoundRectCallout">
            <a:avLst>
              <a:gd name="adj1" fmla="val 5779"/>
              <a:gd name="adj2" fmla="val 9917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what a variable is.</a:t>
            </a:r>
          </a:p>
        </p:txBody>
      </p:sp>
      <p:sp>
        <p:nvSpPr>
          <p:cNvPr id="330" name="Rounded Rectangular Callout 329"/>
          <p:cNvSpPr/>
          <p:nvPr/>
        </p:nvSpPr>
        <p:spPr>
          <a:xfrm>
            <a:off x="241765" y="11547617"/>
            <a:ext cx="833771" cy="590466"/>
          </a:xfrm>
          <a:prstGeom prst="wedgeRoundRectCallout">
            <a:avLst>
              <a:gd name="adj1" fmla="val 58260"/>
              <a:gd name="adj2" fmla="val 7132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Understand IF and While statements.</a:t>
            </a:r>
          </a:p>
        </p:txBody>
      </p:sp>
      <p:sp>
        <p:nvSpPr>
          <p:cNvPr id="331" name="Rounded Rectangular Callout 330"/>
          <p:cNvSpPr/>
          <p:nvPr/>
        </p:nvSpPr>
        <p:spPr>
          <a:xfrm>
            <a:off x="344969" y="11002309"/>
            <a:ext cx="701607" cy="349400"/>
          </a:xfrm>
          <a:prstGeom prst="wedgeRoundRectCallout">
            <a:avLst>
              <a:gd name="adj1" fmla="val 64777"/>
              <a:gd name="adj2" fmla="val 3643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a condition.</a:t>
            </a:r>
          </a:p>
        </p:txBody>
      </p:sp>
      <p:sp>
        <p:nvSpPr>
          <p:cNvPr id="332" name="Rounded Rectangular Callout 331"/>
          <p:cNvSpPr/>
          <p:nvPr/>
        </p:nvSpPr>
        <p:spPr>
          <a:xfrm>
            <a:off x="2135294" y="11283885"/>
            <a:ext cx="868928" cy="512662"/>
          </a:xfrm>
          <a:prstGeom prst="wedgeRoundRectCallout">
            <a:avLst>
              <a:gd name="adj1" fmla="val -41334"/>
              <a:gd name="adj2" fmla="val -8958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Demonstrate how to use iteration.</a:t>
            </a:r>
          </a:p>
        </p:txBody>
      </p:sp>
      <p:sp>
        <p:nvSpPr>
          <p:cNvPr id="334" name="Rounded Rectangular Callout 333"/>
          <p:cNvSpPr/>
          <p:nvPr/>
        </p:nvSpPr>
        <p:spPr>
          <a:xfrm>
            <a:off x="468618" y="10384586"/>
            <a:ext cx="1023030" cy="512662"/>
          </a:xfrm>
          <a:prstGeom prst="wedgeRoundRectCallout">
            <a:avLst>
              <a:gd name="adj1" fmla="val 49537"/>
              <a:gd name="adj2" fmla="val 7985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Debug a program and correct errors.</a:t>
            </a:r>
          </a:p>
        </p:txBody>
      </p:sp>
      <p:sp>
        <p:nvSpPr>
          <p:cNvPr id="335" name="Rounded Rectangular Callout 334"/>
          <p:cNvSpPr/>
          <p:nvPr/>
        </p:nvSpPr>
        <p:spPr>
          <a:xfrm>
            <a:off x="1792233" y="10058172"/>
            <a:ext cx="1023030" cy="512662"/>
          </a:xfrm>
          <a:prstGeom prst="wedgeRoundRectCallout">
            <a:avLst>
              <a:gd name="adj1" fmla="val 20488"/>
              <a:gd name="adj2" fmla="val 9472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Identify columns, rows and cells.</a:t>
            </a:r>
          </a:p>
        </p:txBody>
      </p:sp>
      <p:sp>
        <p:nvSpPr>
          <p:cNvPr id="336" name="Rounded Rectangular Callout 335"/>
          <p:cNvSpPr/>
          <p:nvPr/>
        </p:nvSpPr>
        <p:spPr>
          <a:xfrm>
            <a:off x="3176846" y="11291286"/>
            <a:ext cx="1023030" cy="512662"/>
          </a:xfrm>
          <a:prstGeom prst="wedgeRoundRectCallout">
            <a:avLst>
              <a:gd name="adj1" fmla="val -41334"/>
              <a:gd name="adj2" fmla="val -8958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Perform calculations.</a:t>
            </a:r>
          </a:p>
        </p:txBody>
      </p:sp>
      <p:sp>
        <p:nvSpPr>
          <p:cNvPr id="337" name="Rounded Rectangular Callout 336"/>
          <p:cNvSpPr/>
          <p:nvPr/>
        </p:nvSpPr>
        <p:spPr>
          <a:xfrm>
            <a:off x="2995341" y="10043318"/>
            <a:ext cx="833088" cy="512662"/>
          </a:xfrm>
          <a:prstGeom prst="wedgeRoundRectCallout">
            <a:avLst>
              <a:gd name="adj1" fmla="val -37610"/>
              <a:gd name="adj2" fmla="val 9174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Create appropriate charts.</a:t>
            </a:r>
          </a:p>
        </p:txBody>
      </p:sp>
      <p:sp>
        <p:nvSpPr>
          <p:cNvPr id="338" name="Rounded Rectangular Callout 337"/>
          <p:cNvSpPr/>
          <p:nvPr/>
        </p:nvSpPr>
        <p:spPr>
          <a:xfrm>
            <a:off x="5289013" y="9992750"/>
            <a:ext cx="833088" cy="512662"/>
          </a:xfrm>
          <a:prstGeom prst="wedgeRoundRectCallout">
            <a:avLst>
              <a:gd name="adj1" fmla="val -17487"/>
              <a:gd name="adj2" fmla="val 9917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what HTML is.</a:t>
            </a:r>
          </a:p>
        </p:txBody>
      </p:sp>
      <p:sp>
        <p:nvSpPr>
          <p:cNvPr id="193" name="Rounded Rectangular Callout 192"/>
          <p:cNvSpPr/>
          <p:nvPr/>
        </p:nvSpPr>
        <p:spPr>
          <a:xfrm>
            <a:off x="5637042" y="11284934"/>
            <a:ext cx="833088" cy="512662"/>
          </a:xfrm>
          <a:prstGeom prst="wedgeRoundRectCallout">
            <a:avLst>
              <a:gd name="adj1" fmla="val 19862"/>
              <a:gd name="adj2" fmla="val -10395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Create Hyperlinks.</a:t>
            </a:r>
          </a:p>
        </p:txBody>
      </p:sp>
      <p:sp>
        <p:nvSpPr>
          <p:cNvPr id="196" name="Rounded Rectangular Callout 195"/>
          <p:cNvSpPr/>
          <p:nvPr/>
        </p:nvSpPr>
        <p:spPr>
          <a:xfrm>
            <a:off x="6542799" y="11276784"/>
            <a:ext cx="833088" cy="512662"/>
          </a:xfrm>
          <a:prstGeom prst="wedgeRoundRectCallout">
            <a:avLst>
              <a:gd name="adj1" fmla="val -44164"/>
              <a:gd name="adj2" fmla="val -9528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Design a webpage with HTML.</a:t>
            </a:r>
          </a:p>
        </p:txBody>
      </p:sp>
      <p:sp>
        <p:nvSpPr>
          <p:cNvPr id="253" name="Rounded Rectangular Callout 252"/>
          <p:cNvSpPr/>
          <p:nvPr/>
        </p:nvSpPr>
        <p:spPr>
          <a:xfrm>
            <a:off x="6448846" y="9995674"/>
            <a:ext cx="993491" cy="512662"/>
          </a:xfrm>
          <a:prstGeom prst="wedgeRoundRectCallout">
            <a:avLst>
              <a:gd name="adj1" fmla="val 34650"/>
              <a:gd name="adj2" fmla="val 9571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List examples of representation.</a:t>
            </a:r>
          </a:p>
        </p:txBody>
      </p:sp>
      <p:sp>
        <p:nvSpPr>
          <p:cNvPr id="261" name="Rounded Rectangular Callout 260"/>
          <p:cNvSpPr/>
          <p:nvPr/>
        </p:nvSpPr>
        <p:spPr>
          <a:xfrm>
            <a:off x="7699166" y="11287000"/>
            <a:ext cx="828581" cy="512662"/>
          </a:xfrm>
          <a:prstGeom prst="wedgeRoundRectCallout">
            <a:avLst>
              <a:gd name="adj1" fmla="val -25329"/>
              <a:gd name="adj2" fmla="val -9602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what binary is.</a:t>
            </a:r>
          </a:p>
        </p:txBody>
      </p:sp>
      <p:sp>
        <p:nvSpPr>
          <p:cNvPr id="262" name="Rounded Rectangular Callout 261"/>
          <p:cNvSpPr/>
          <p:nvPr/>
        </p:nvSpPr>
        <p:spPr>
          <a:xfrm>
            <a:off x="8641883" y="10880624"/>
            <a:ext cx="881319" cy="512662"/>
          </a:xfrm>
          <a:prstGeom prst="wedgeRoundRectCallout">
            <a:avLst>
              <a:gd name="adj1" fmla="val -66776"/>
              <a:gd name="adj2" fmla="val -3211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Convert binary and decimal numbers.</a:t>
            </a:r>
          </a:p>
        </p:txBody>
      </p:sp>
      <p:sp>
        <p:nvSpPr>
          <p:cNvPr id="263" name="Rounded Rectangular Callout 262"/>
          <p:cNvSpPr/>
          <p:nvPr/>
        </p:nvSpPr>
        <p:spPr>
          <a:xfrm>
            <a:off x="7286315" y="9310485"/>
            <a:ext cx="928325" cy="640575"/>
          </a:xfrm>
          <a:prstGeom prst="wedgeRoundRectCallout">
            <a:avLst>
              <a:gd name="adj1" fmla="val 47146"/>
              <a:gd name="adj2" fmla="val 7637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Use GUI elements to meet the needs of a user.</a:t>
            </a:r>
          </a:p>
        </p:txBody>
      </p:sp>
      <p:sp>
        <p:nvSpPr>
          <p:cNvPr id="264" name="Rounded Rectangular Callout 263"/>
          <p:cNvSpPr/>
          <p:nvPr/>
        </p:nvSpPr>
        <p:spPr>
          <a:xfrm>
            <a:off x="8749992" y="9400514"/>
            <a:ext cx="792429" cy="479527"/>
          </a:xfrm>
          <a:prstGeom prst="wedgeRoundRectCallout">
            <a:avLst>
              <a:gd name="adj1" fmla="val -66018"/>
              <a:gd name="adj2" fmla="val 4171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Use user inputs and variables.</a:t>
            </a:r>
          </a:p>
        </p:txBody>
      </p:sp>
      <p:sp>
        <p:nvSpPr>
          <p:cNvPr id="281" name="Rounded Rectangular Callout 280"/>
          <p:cNvSpPr/>
          <p:nvPr/>
        </p:nvSpPr>
        <p:spPr>
          <a:xfrm>
            <a:off x="8621434" y="8355741"/>
            <a:ext cx="912942" cy="594901"/>
          </a:xfrm>
          <a:prstGeom prst="wedgeRoundRectCallout">
            <a:avLst>
              <a:gd name="adj1" fmla="val -36173"/>
              <a:gd name="adj2" fmla="val 9394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Evaluate the success of a programming project.</a:t>
            </a:r>
          </a:p>
        </p:txBody>
      </p:sp>
      <p:sp>
        <p:nvSpPr>
          <p:cNvPr id="282" name="Rounded Rectangular Callout 281"/>
          <p:cNvSpPr/>
          <p:nvPr/>
        </p:nvSpPr>
        <p:spPr>
          <a:xfrm>
            <a:off x="7837050" y="7711767"/>
            <a:ext cx="912942" cy="594901"/>
          </a:xfrm>
          <a:prstGeom prst="wedgeRoundRectCallout">
            <a:avLst>
              <a:gd name="adj1" fmla="val -31165"/>
              <a:gd name="adj2" fmla="val 8241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Draw basic shapes with different properties.</a:t>
            </a:r>
          </a:p>
        </p:txBody>
      </p:sp>
      <p:sp>
        <p:nvSpPr>
          <p:cNvPr id="283" name="Rounded Rectangular Callout 282"/>
          <p:cNvSpPr/>
          <p:nvPr/>
        </p:nvSpPr>
        <p:spPr>
          <a:xfrm>
            <a:off x="6318001" y="9088636"/>
            <a:ext cx="912942" cy="594901"/>
          </a:xfrm>
          <a:prstGeom prst="wedgeRoundRectCallout">
            <a:avLst>
              <a:gd name="adj1" fmla="val 34773"/>
              <a:gd name="adj2" fmla="val -8538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what Vector graphics are.</a:t>
            </a:r>
          </a:p>
        </p:txBody>
      </p:sp>
      <p:sp>
        <p:nvSpPr>
          <p:cNvPr id="284" name="Rounded Rectangular Callout 283"/>
          <p:cNvSpPr/>
          <p:nvPr/>
        </p:nvSpPr>
        <p:spPr>
          <a:xfrm>
            <a:off x="6514825" y="7726179"/>
            <a:ext cx="1209679" cy="594901"/>
          </a:xfrm>
          <a:prstGeom prst="wedgeRoundRectCallout">
            <a:avLst>
              <a:gd name="adj1" fmla="val -15637"/>
              <a:gd name="adj2" fmla="val 8113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Provide examples where using Vector graphics would be appropriate.</a:t>
            </a:r>
          </a:p>
        </p:txBody>
      </p:sp>
      <p:sp>
        <p:nvSpPr>
          <p:cNvPr id="285" name="Rounded Rectangular Callout 284"/>
          <p:cNvSpPr/>
          <p:nvPr/>
        </p:nvSpPr>
        <p:spPr>
          <a:xfrm>
            <a:off x="5189246" y="9090423"/>
            <a:ext cx="1066976" cy="594901"/>
          </a:xfrm>
          <a:prstGeom prst="wedgeRoundRectCallout">
            <a:avLst>
              <a:gd name="adj1" fmla="val -23316"/>
              <a:gd name="adj2" fmla="val -7129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Recall what a general purpose computing system is.</a:t>
            </a:r>
          </a:p>
        </p:txBody>
      </p:sp>
      <p:sp>
        <p:nvSpPr>
          <p:cNvPr id="286" name="Rounded Rectangular Callout 285"/>
          <p:cNvSpPr/>
          <p:nvPr/>
        </p:nvSpPr>
        <p:spPr>
          <a:xfrm>
            <a:off x="4007906" y="9088669"/>
            <a:ext cx="1125444" cy="594901"/>
          </a:xfrm>
          <a:prstGeom prst="wedgeRoundRectCallout">
            <a:avLst>
              <a:gd name="adj1" fmla="val 33338"/>
              <a:gd name="adj2" fmla="val -7385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Identify the hardware components in a computer system.</a:t>
            </a:r>
          </a:p>
        </p:txBody>
      </p:sp>
      <p:sp>
        <p:nvSpPr>
          <p:cNvPr id="288" name="Rounded Rectangular Callout 287"/>
          <p:cNvSpPr/>
          <p:nvPr/>
        </p:nvSpPr>
        <p:spPr>
          <a:xfrm>
            <a:off x="5335428" y="7740144"/>
            <a:ext cx="1125444" cy="594901"/>
          </a:xfrm>
          <a:prstGeom prst="wedgeRoundRectCallout">
            <a:avLst>
              <a:gd name="adj1" fmla="val -21504"/>
              <a:gd name="adj2" fmla="val 7216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Describe the NOT, AND, and OR logical operators.</a:t>
            </a:r>
          </a:p>
        </p:txBody>
      </p:sp>
      <p:sp>
        <p:nvSpPr>
          <p:cNvPr id="289" name="Rounded Rectangular Callout 288"/>
          <p:cNvSpPr/>
          <p:nvPr/>
        </p:nvSpPr>
        <p:spPr>
          <a:xfrm>
            <a:off x="4100465" y="7767340"/>
            <a:ext cx="1125444" cy="594901"/>
          </a:xfrm>
          <a:prstGeom prst="wedgeRoundRectCallout">
            <a:avLst>
              <a:gd name="adj1" fmla="val -20150"/>
              <a:gd name="adj2" fmla="val 7729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how do algorithms and programs differ</a:t>
            </a:r>
          </a:p>
        </p:txBody>
      </p:sp>
      <p:sp>
        <p:nvSpPr>
          <p:cNvPr id="290" name="Rounded Rectangular Callout 289"/>
          <p:cNvSpPr/>
          <p:nvPr/>
        </p:nvSpPr>
        <p:spPr>
          <a:xfrm>
            <a:off x="2857408" y="9096602"/>
            <a:ext cx="1022325" cy="572803"/>
          </a:xfrm>
          <a:prstGeom prst="wedgeRoundRectCallout">
            <a:avLst>
              <a:gd name="adj1" fmla="val 29458"/>
              <a:gd name="adj2" fmla="val -826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Locate and correct common syntax errors.</a:t>
            </a:r>
          </a:p>
        </p:txBody>
      </p:sp>
      <p:sp>
        <p:nvSpPr>
          <p:cNvPr id="291" name="Rounded Rectangular Callout 290"/>
          <p:cNvSpPr/>
          <p:nvPr/>
        </p:nvSpPr>
        <p:spPr>
          <a:xfrm>
            <a:off x="2985581" y="7755394"/>
            <a:ext cx="1022325" cy="572803"/>
          </a:xfrm>
          <a:prstGeom prst="wedgeRoundRectCallout">
            <a:avLst>
              <a:gd name="adj1" fmla="val -18245"/>
              <a:gd name="adj2" fmla="val 7701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what iteration is in programming.</a:t>
            </a:r>
          </a:p>
        </p:txBody>
      </p:sp>
      <p:sp>
        <p:nvSpPr>
          <p:cNvPr id="179" name="Rounded Rectangular Callout 178"/>
          <p:cNvSpPr/>
          <p:nvPr/>
        </p:nvSpPr>
        <p:spPr>
          <a:xfrm>
            <a:off x="765123" y="9344700"/>
            <a:ext cx="1022325" cy="572803"/>
          </a:xfrm>
          <a:prstGeom prst="wedgeRoundRectCallout">
            <a:avLst>
              <a:gd name="adj1" fmla="val 15296"/>
              <a:gd name="adj2" fmla="val -17574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Write programs that display messages.</a:t>
            </a:r>
          </a:p>
        </p:txBody>
      </p:sp>
      <p:sp>
        <p:nvSpPr>
          <p:cNvPr id="180" name="Rounded Rectangular Callout 179"/>
          <p:cNvSpPr/>
          <p:nvPr/>
        </p:nvSpPr>
        <p:spPr>
          <a:xfrm>
            <a:off x="1882691" y="7459527"/>
            <a:ext cx="1022325" cy="572803"/>
          </a:xfrm>
          <a:prstGeom prst="wedgeRoundRectCallout">
            <a:avLst>
              <a:gd name="adj1" fmla="val -63899"/>
              <a:gd name="adj2" fmla="val 4042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Use variables to keep track of counts and sums.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2" name="Rounded Rectangular Callout 181"/>
          <p:cNvSpPr/>
          <p:nvPr/>
        </p:nvSpPr>
        <p:spPr>
          <a:xfrm>
            <a:off x="241659" y="8541478"/>
            <a:ext cx="1022325" cy="572803"/>
          </a:xfrm>
          <a:prstGeom prst="wedgeRoundRectCallout">
            <a:avLst>
              <a:gd name="adj1" fmla="val 38589"/>
              <a:gd name="adj2" fmla="val -10756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Write programs that receive keyboard inputs.</a:t>
            </a:r>
          </a:p>
        </p:txBody>
      </p:sp>
      <p:sp>
        <p:nvSpPr>
          <p:cNvPr id="183" name="Rounded Rectangular Callout 182"/>
          <p:cNvSpPr/>
          <p:nvPr/>
        </p:nvSpPr>
        <p:spPr>
          <a:xfrm>
            <a:off x="215527" y="6350774"/>
            <a:ext cx="849971" cy="453212"/>
          </a:xfrm>
          <a:prstGeom prst="wedgeRoundRectCallout">
            <a:avLst>
              <a:gd name="adj1" fmla="val 31891"/>
              <a:gd name="adj2" fmla="val 8341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Add, delete and move objects.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4" name="Rounded Rectangular Callout 183"/>
          <p:cNvSpPr/>
          <p:nvPr/>
        </p:nvSpPr>
        <p:spPr>
          <a:xfrm>
            <a:off x="1926128" y="6920762"/>
            <a:ext cx="849971" cy="453212"/>
          </a:xfrm>
          <a:prstGeom prst="wedgeRoundRectCallout">
            <a:avLst>
              <a:gd name="adj1" fmla="val -74568"/>
              <a:gd name="adj2" fmla="val -3008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Scale and rotate objects.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5" name="Rounded Rectangular Callout 184"/>
          <p:cNvSpPr/>
          <p:nvPr/>
        </p:nvSpPr>
        <p:spPr>
          <a:xfrm>
            <a:off x="542926" y="5634858"/>
            <a:ext cx="947558" cy="670787"/>
          </a:xfrm>
          <a:prstGeom prst="wedgeRoundRectCallout">
            <a:avLst>
              <a:gd name="adj1" fmla="val 47465"/>
              <a:gd name="adj2" fmla="val 9073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Add, move, and delete key frames to make basic animations.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7" name="Rounded Rectangular Callout 186"/>
          <p:cNvSpPr/>
          <p:nvPr/>
        </p:nvSpPr>
        <p:spPr>
          <a:xfrm>
            <a:off x="1668162" y="5671480"/>
            <a:ext cx="849971" cy="453212"/>
          </a:xfrm>
          <a:prstGeom prst="wedgeRoundRectCallout">
            <a:avLst>
              <a:gd name="adj1" fmla="val -19657"/>
              <a:gd name="adj2" fmla="val 11493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Define data science.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8" name="Rounded Rectangular Callout 187"/>
          <p:cNvSpPr/>
          <p:nvPr/>
        </p:nvSpPr>
        <p:spPr>
          <a:xfrm>
            <a:off x="2864196" y="6920762"/>
            <a:ext cx="849971" cy="453212"/>
          </a:xfrm>
          <a:prstGeom prst="wedgeRoundRectCallout">
            <a:avLst>
              <a:gd name="adj1" fmla="val -36467"/>
              <a:gd name="adj2" fmla="val -7841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What is the investigate cycle?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1" name="Rounded Rectangular Callout 190"/>
          <p:cNvSpPr/>
          <p:nvPr/>
        </p:nvSpPr>
        <p:spPr>
          <a:xfrm>
            <a:off x="2572642" y="5672214"/>
            <a:ext cx="845398" cy="453212"/>
          </a:xfrm>
          <a:prstGeom prst="wedgeRoundRectCallout">
            <a:avLst>
              <a:gd name="adj1" fmla="val -19657"/>
              <a:gd name="adj2" fmla="val 11493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Use software to visual data.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2" name="Rounded Rectangular Callout 191"/>
          <p:cNvSpPr/>
          <p:nvPr/>
        </p:nvSpPr>
        <p:spPr>
          <a:xfrm>
            <a:off x="3467033" y="5673644"/>
            <a:ext cx="849971" cy="453212"/>
          </a:xfrm>
          <a:prstGeom prst="wedgeRoundRectCallout">
            <a:avLst>
              <a:gd name="adj1" fmla="val -19658"/>
              <a:gd name="adj2" fmla="val 1023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a pixel.</a:t>
            </a:r>
          </a:p>
        </p:txBody>
      </p:sp>
      <p:sp>
        <p:nvSpPr>
          <p:cNvPr id="292" name="Rounded Rectangular Callout 291"/>
          <p:cNvSpPr/>
          <p:nvPr/>
        </p:nvSpPr>
        <p:spPr>
          <a:xfrm>
            <a:off x="4224196" y="5258230"/>
            <a:ext cx="1064817" cy="372026"/>
          </a:xfrm>
          <a:prstGeom prst="wedgeRoundRectCallout">
            <a:avLst>
              <a:gd name="adj1" fmla="val -19658"/>
              <a:gd name="adj2" fmla="val 21581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What happens to data online?</a:t>
            </a:r>
          </a:p>
        </p:txBody>
      </p:sp>
      <p:sp>
        <p:nvSpPr>
          <p:cNvPr id="293" name="Rounded Rectangular Callout 292"/>
          <p:cNvSpPr/>
          <p:nvPr/>
        </p:nvSpPr>
        <p:spPr>
          <a:xfrm>
            <a:off x="3744631" y="7149380"/>
            <a:ext cx="849971" cy="453212"/>
          </a:xfrm>
          <a:prstGeom prst="wedgeRoundRectCallout">
            <a:avLst>
              <a:gd name="adj1" fmla="val -24140"/>
              <a:gd name="adj2" fmla="val -12675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colour depth.</a:t>
            </a:r>
          </a:p>
        </p:txBody>
      </p:sp>
      <p:sp>
        <p:nvSpPr>
          <p:cNvPr id="294" name="Rounded Rectangular Callout 293"/>
          <p:cNvSpPr/>
          <p:nvPr/>
        </p:nvSpPr>
        <p:spPr>
          <a:xfrm>
            <a:off x="4670022" y="5700441"/>
            <a:ext cx="1047047" cy="453212"/>
          </a:xfrm>
          <a:prstGeom prst="wedgeRoundRectCallout">
            <a:avLst>
              <a:gd name="adj1" fmla="val -19658"/>
              <a:gd name="adj2" fmla="val 1023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Why do we need the Data Protection Act?</a:t>
            </a:r>
          </a:p>
        </p:txBody>
      </p:sp>
      <p:sp>
        <p:nvSpPr>
          <p:cNvPr id="295" name="Rounded Rectangular Callout 294"/>
          <p:cNvSpPr/>
          <p:nvPr/>
        </p:nvSpPr>
        <p:spPr>
          <a:xfrm>
            <a:off x="4625066" y="6961278"/>
            <a:ext cx="973300" cy="543563"/>
          </a:xfrm>
          <a:prstGeom prst="wedgeRoundRectCallout">
            <a:avLst>
              <a:gd name="adj1" fmla="val -42071"/>
              <a:gd name="adj2" fmla="val -10153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List the common malware threats.</a:t>
            </a:r>
          </a:p>
        </p:txBody>
      </p:sp>
      <p:sp>
        <p:nvSpPr>
          <p:cNvPr id="296" name="Rounded Rectangular Callout 295"/>
          <p:cNvSpPr/>
          <p:nvPr/>
        </p:nvSpPr>
        <p:spPr>
          <a:xfrm>
            <a:off x="5802233" y="5682013"/>
            <a:ext cx="849971" cy="453212"/>
          </a:xfrm>
          <a:prstGeom prst="wedgeRoundRectCallout">
            <a:avLst>
              <a:gd name="adj1" fmla="val -19658"/>
              <a:gd name="adj2" fmla="val 1023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Describe what the Micro:Bit is</a:t>
            </a:r>
          </a:p>
        </p:txBody>
      </p:sp>
      <p:sp>
        <p:nvSpPr>
          <p:cNvPr id="297" name="Rounded Rectangular Callout 296"/>
          <p:cNvSpPr/>
          <p:nvPr/>
        </p:nvSpPr>
        <p:spPr>
          <a:xfrm>
            <a:off x="5683530" y="6953828"/>
            <a:ext cx="1031253" cy="561626"/>
          </a:xfrm>
          <a:prstGeom prst="wedgeRoundRectCallout">
            <a:avLst>
              <a:gd name="adj1" fmla="val -33106"/>
              <a:gd name="adj2" fmla="val -9733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List the Micro:Bit input and output devices.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8009737" y="5828041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Computer Systems Part 1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ounded Rectangular Callout 117"/>
          <p:cNvSpPr/>
          <p:nvPr/>
        </p:nvSpPr>
        <p:spPr>
          <a:xfrm>
            <a:off x="7025228" y="5327616"/>
            <a:ext cx="1249610" cy="491695"/>
          </a:xfrm>
          <a:prstGeom prst="wedgeRoundRectCallout">
            <a:avLst>
              <a:gd name="adj1" fmla="val 33490"/>
              <a:gd name="adj2" fmla="val 8784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Describe the basic components of the CPU.</a:t>
            </a:r>
          </a:p>
        </p:txBody>
      </p:sp>
      <p:sp>
        <p:nvSpPr>
          <p:cNvPr id="119" name="Rounded Rectangular Callout 118"/>
          <p:cNvSpPr/>
          <p:nvPr/>
        </p:nvSpPr>
        <p:spPr>
          <a:xfrm>
            <a:off x="8386408" y="6447191"/>
            <a:ext cx="1088889" cy="754518"/>
          </a:xfrm>
          <a:prstGeom prst="wedgeRoundRectCallout">
            <a:avLst>
              <a:gd name="adj1" fmla="val -22000"/>
              <a:gd name="adj2" fmla="val -8840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Compare embedded and general purpose computer systems.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8055673" y="4713587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Computer Systems Part 2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ounded Rectangular Callout 121"/>
          <p:cNvSpPr/>
          <p:nvPr/>
        </p:nvSpPr>
        <p:spPr>
          <a:xfrm>
            <a:off x="7015518" y="4746261"/>
            <a:ext cx="1019240" cy="559022"/>
          </a:xfrm>
          <a:prstGeom prst="wedgeRoundRectCallout">
            <a:avLst>
              <a:gd name="adj1" fmla="val 65568"/>
              <a:gd name="adj2" fmla="val -2334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State the different types of secondary memory</a:t>
            </a:r>
          </a:p>
        </p:txBody>
      </p:sp>
      <p:sp>
        <p:nvSpPr>
          <p:cNvPr id="123" name="Rounded Rectangular Callout 122"/>
          <p:cNvSpPr/>
          <p:nvPr/>
        </p:nvSpPr>
        <p:spPr>
          <a:xfrm>
            <a:off x="8356829" y="3979373"/>
            <a:ext cx="1140628" cy="503707"/>
          </a:xfrm>
          <a:prstGeom prst="wedgeRoundRectCallout">
            <a:avLst>
              <a:gd name="adj1" fmla="val -17732"/>
              <a:gd name="adj2" fmla="val 10556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Describe the characteristic of RAM and ROM.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7049680" y="423023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Algorithms Part 1</a:t>
            </a:r>
          </a:p>
        </p:txBody>
      </p:sp>
      <p:sp>
        <p:nvSpPr>
          <p:cNvPr id="125" name="Rounded Rectangular Callout 124"/>
          <p:cNvSpPr/>
          <p:nvPr/>
        </p:nvSpPr>
        <p:spPr>
          <a:xfrm>
            <a:off x="7492773" y="3417112"/>
            <a:ext cx="963404" cy="701618"/>
          </a:xfrm>
          <a:prstGeom prst="wedgeRoundRectCallout">
            <a:avLst>
              <a:gd name="adj1" fmla="val -42125"/>
              <a:gd name="adj2" fmla="val 7138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i="0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What is  decomposition and abstraction?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6" name="Rounded Rectangular Callout 125"/>
          <p:cNvSpPr/>
          <p:nvPr/>
        </p:nvSpPr>
        <p:spPr>
          <a:xfrm>
            <a:off x="5885424" y="4729890"/>
            <a:ext cx="1090557" cy="891336"/>
          </a:xfrm>
          <a:prstGeom prst="wedgeRoundRectCallout">
            <a:avLst>
              <a:gd name="adj1" fmla="val 54279"/>
              <a:gd name="adj2" fmla="val -8010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i="0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Identify algorithms that are defined as written descriptions, flowcharts and code.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7" name="Rounded Rectangular Callout 126"/>
          <p:cNvSpPr/>
          <p:nvPr/>
        </p:nvSpPr>
        <p:spPr>
          <a:xfrm>
            <a:off x="6552027" y="3493923"/>
            <a:ext cx="847908" cy="589617"/>
          </a:xfrm>
          <a:prstGeom prst="wedgeRoundRectCallout">
            <a:avLst>
              <a:gd name="adj1" fmla="val 22694"/>
              <a:gd name="adj2" fmla="val 8240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Analyse and create flowcharts.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5341696" y="4181026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Algorithms Part 2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3526598" y="4211888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Data representation Part 1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ounded Rectangular Callout 130"/>
          <p:cNvSpPr/>
          <p:nvPr/>
        </p:nvSpPr>
        <p:spPr>
          <a:xfrm>
            <a:off x="5130821" y="3504712"/>
            <a:ext cx="1023037" cy="442557"/>
          </a:xfrm>
          <a:prstGeom prst="wedgeRoundRectCallout">
            <a:avLst>
              <a:gd name="adj1" fmla="val -11242"/>
              <a:gd name="adj2" fmla="val 11330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Describe the different types of searches.</a:t>
            </a:r>
          </a:p>
        </p:txBody>
      </p:sp>
      <p:sp>
        <p:nvSpPr>
          <p:cNvPr id="134" name="Rounded Rectangular Callout 133"/>
          <p:cNvSpPr/>
          <p:nvPr/>
        </p:nvSpPr>
        <p:spPr>
          <a:xfrm>
            <a:off x="4576055" y="4777254"/>
            <a:ext cx="1253795" cy="442557"/>
          </a:xfrm>
          <a:prstGeom prst="wedgeRoundRectCallout">
            <a:avLst>
              <a:gd name="adj1" fmla="val 33175"/>
              <a:gd name="adj2" fmla="val -10364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why computers search and sort data.</a:t>
            </a:r>
          </a:p>
        </p:txBody>
      </p:sp>
      <p:sp>
        <p:nvSpPr>
          <p:cNvPr id="137" name="Rounded Rectangular Callout 136"/>
          <p:cNvSpPr/>
          <p:nvPr/>
        </p:nvSpPr>
        <p:spPr>
          <a:xfrm>
            <a:off x="3892210" y="3494701"/>
            <a:ext cx="945504" cy="442557"/>
          </a:xfrm>
          <a:prstGeom prst="wedgeRoundRectCallout">
            <a:avLst>
              <a:gd name="adj1" fmla="val -15525"/>
              <a:gd name="adj2" fmla="val 12879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Give examples of the use of representation</a:t>
            </a:r>
          </a:p>
        </p:txBody>
      </p:sp>
      <p:sp>
        <p:nvSpPr>
          <p:cNvPr id="138" name="Rounded Rectangular Callout 137"/>
          <p:cNvSpPr/>
          <p:nvPr/>
        </p:nvSpPr>
        <p:spPr>
          <a:xfrm>
            <a:off x="3252597" y="4771971"/>
            <a:ext cx="1103860" cy="442557"/>
          </a:xfrm>
          <a:prstGeom prst="wedgeRoundRectCallout">
            <a:avLst>
              <a:gd name="adj1" fmla="val 19864"/>
              <a:gd name="adj2" fmla="val -9331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Convert decimal numbers to binary</a:t>
            </a:r>
          </a:p>
        </p:txBody>
      </p:sp>
      <p:sp>
        <p:nvSpPr>
          <p:cNvPr id="139" name="Rounded Rectangular Callout 138"/>
          <p:cNvSpPr/>
          <p:nvPr/>
        </p:nvSpPr>
        <p:spPr>
          <a:xfrm>
            <a:off x="2554791" y="3512303"/>
            <a:ext cx="1253795" cy="442557"/>
          </a:xfrm>
          <a:prstGeom prst="wedgeRoundRectCallout">
            <a:avLst>
              <a:gd name="adj1" fmla="val 36821"/>
              <a:gd name="adj2" fmla="val 10985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terms like “bit” and “byte”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1979446" y="4177497"/>
            <a:ext cx="1006135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Data representation Part 2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Rounded Rectangular Callout 144"/>
          <p:cNvSpPr/>
          <p:nvPr/>
        </p:nvSpPr>
        <p:spPr>
          <a:xfrm>
            <a:off x="1904336" y="4794510"/>
            <a:ext cx="1103860" cy="576282"/>
          </a:xfrm>
          <a:prstGeom prst="wedgeRoundRectCallout">
            <a:avLst>
              <a:gd name="adj1" fmla="val 14341"/>
              <a:gd name="adj2" fmla="val -9386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how bitmaps are used to represent data</a:t>
            </a:r>
          </a:p>
        </p:txBody>
      </p:sp>
      <p:sp>
        <p:nvSpPr>
          <p:cNvPr id="146" name="Rounded Rectangular Callout 145"/>
          <p:cNvSpPr/>
          <p:nvPr/>
        </p:nvSpPr>
        <p:spPr>
          <a:xfrm>
            <a:off x="627940" y="4431559"/>
            <a:ext cx="1106321" cy="576282"/>
          </a:xfrm>
          <a:prstGeom prst="wedgeRoundRectCallout">
            <a:avLst>
              <a:gd name="adj1" fmla="val 82688"/>
              <a:gd name="adj2" fmla="val -3965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bg1"/>
                </a:solidFill>
                <a:latin typeface="Comic Sans MS" panose="030F0702030302020204" pitchFamily="66" charset="0"/>
              </a:rPr>
              <a:t>Demonstrate how computers represent data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211713" y="2151603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Impacts of technology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4429237" y="202632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Security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5788108" y="2010666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Databases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ounded Rectangular Callout 150"/>
          <p:cNvSpPr/>
          <p:nvPr/>
        </p:nvSpPr>
        <p:spPr>
          <a:xfrm>
            <a:off x="247615" y="1375117"/>
            <a:ext cx="1253795" cy="719174"/>
          </a:xfrm>
          <a:prstGeom prst="wedgeRoundRectCallout">
            <a:avLst>
              <a:gd name="adj1" fmla="val 39859"/>
              <a:gd name="adj2" fmla="val 6853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Apply the terms ‘privacy’, ‘legal’, ‘ethical’, ‘environmental’, and ‘cultural’</a:t>
            </a:r>
          </a:p>
        </p:txBody>
      </p:sp>
      <p:sp>
        <p:nvSpPr>
          <p:cNvPr id="152" name="Rounded Rectangular Callout 151"/>
          <p:cNvSpPr/>
          <p:nvPr/>
        </p:nvSpPr>
        <p:spPr>
          <a:xfrm>
            <a:off x="1938567" y="2665126"/>
            <a:ext cx="1173680" cy="532259"/>
          </a:xfrm>
          <a:prstGeom prst="wedgeRoundRectCallout">
            <a:avLst>
              <a:gd name="adj1" fmla="val -39855"/>
              <a:gd name="adj2" fmla="val -8197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‘computer misuse’ and the associated offenses.</a:t>
            </a:r>
          </a:p>
        </p:txBody>
      </p:sp>
      <p:sp>
        <p:nvSpPr>
          <p:cNvPr id="156" name="Rounded Rectangular Callout 155"/>
          <p:cNvSpPr/>
          <p:nvPr/>
        </p:nvSpPr>
        <p:spPr>
          <a:xfrm>
            <a:off x="4323714" y="2646869"/>
            <a:ext cx="1027999" cy="648079"/>
          </a:xfrm>
          <a:prstGeom prst="wedgeRoundRectCallout">
            <a:avLst>
              <a:gd name="adj1" fmla="val 11925"/>
              <a:gd name="adj2" fmla="val -845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cybersecurity and network security.</a:t>
            </a:r>
          </a:p>
        </p:txBody>
      </p:sp>
      <p:sp>
        <p:nvSpPr>
          <p:cNvPr id="157" name="Rounded Rectangular Callout 156"/>
          <p:cNvSpPr/>
          <p:nvPr/>
        </p:nvSpPr>
        <p:spPr>
          <a:xfrm>
            <a:off x="3621815" y="1493650"/>
            <a:ext cx="1027999" cy="472614"/>
          </a:xfrm>
          <a:prstGeom prst="wedgeRoundRectCallout">
            <a:avLst>
              <a:gd name="adj1" fmla="val -50155"/>
              <a:gd name="adj2" fmla="val 9070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How can networks be protected?</a:t>
            </a:r>
          </a:p>
        </p:txBody>
      </p:sp>
      <p:sp>
        <p:nvSpPr>
          <p:cNvPr id="158" name="Rounded Rectangular Callout 157"/>
          <p:cNvSpPr/>
          <p:nvPr/>
        </p:nvSpPr>
        <p:spPr>
          <a:xfrm>
            <a:off x="5372667" y="1421169"/>
            <a:ext cx="894357" cy="435157"/>
          </a:xfrm>
          <a:prstGeom prst="wedgeRoundRectCallout">
            <a:avLst>
              <a:gd name="adj1" fmla="val 47570"/>
              <a:gd name="adj2" fmla="val 9516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Describe a database.</a:t>
            </a:r>
          </a:p>
        </p:txBody>
      </p:sp>
      <p:sp>
        <p:nvSpPr>
          <p:cNvPr id="159" name="Rounded Rectangular Callout 158"/>
          <p:cNvSpPr/>
          <p:nvPr/>
        </p:nvSpPr>
        <p:spPr>
          <a:xfrm>
            <a:off x="5505548" y="2570286"/>
            <a:ext cx="1387216" cy="495340"/>
          </a:xfrm>
          <a:prstGeom prst="wedgeRoundRectCallout">
            <a:avLst>
              <a:gd name="adj1" fmla="val 22232"/>
              <a:gd name="adj2" fmla="val -9227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key database terms such as tables, records and fields.</a:t>
            </a:r>
          </a:p>
        </p:txBody>
      </p:sp>
      <p:sp>
        <p:nvSpPr>
          <p:cNvPr id="120" name="Rounded Rectangular Callout 119"/>
          <p:cNvSpPr/>
          <p:nvPr/>
        </p:nvSpPr>
        <p:spPr>
          <a:xfrm>
            <a:off x="8640136" y="5171414"/>
            <a:ext cx="849971" cy="453212"/>
          </a:xfrm>
          <a:prstGeom prst="wedgeRoundRectCallout">
            <a:avLst>
              <a:gd name="adj1" fmla="val -24140"/>
              <a:gd name="adj2" fmla="val -8430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the FDE cycle.</a:t>
            </a:r>
          </a:p>
        </p:txBody>
      </p:sp>
      <p:sp>
        <p:nvSpPr>
          <p:cNvPr id="5" name="Rounded Rectangle 146">
            <a:extLst>
              <a:ext uri="{FF2B5EF4-FFF2-40B4-BE49-F238E27FC236}">
                <a16:creationId xmlns:a16="http://schemas.microsoft.com/office/drawing/2014/main" id="{0EF5C7BA-82B3-9D96-8BDB-8634A43F455E}"/>
              </a:ext>
            </a:extLst>
          </p:cNvPr>
          <p:cNvSpPr/>
          <p:nvPr/>
        </p:nvSpPr>
        <p:spPr>
          <a:xfrm>
            <a:off x="2719281" y="202632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Networks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ounded Rectangular Callout 152"/>
          <p:cNvSpPr/>
          <p:nvPr/>
        </p:nvSpPr>
        <p:spPr>
          <a:xfrm>
            <a:off x="1894363" y="1501468"/>
            <a:ext cx="881736" cy="358026"/>
          </a:xfrm>
          <a:prstGeom prst="wedgeRoundRectCallout">
            <a:avLst>
              <a:gd name="adj1" fmla="val 61464"/>
              <a:gd name="adj2" fmla="val 11908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what networks are</a:t>
            </a:r>
          </a:p>
        </p:txBody>
      </p:sp>
      <p:sp>
        <p:nvSpPr>
          <p:cNvPr id="155" name="Rounded Rectangular Callout 154"/>
          <p:cNvSpPr/>
          <p:nvPr/>
        </p:nvSpPr>
        <p:spPr>
          <a:xfrm>
            <a:off x="2815263" y="1458226"/>
            <a:ext cx="780813" cy="425277"/>
          </a:xfrm>
          <a:prstGeom prst="wedgeRoundRectCallout">
            <a:avLst>
              <a:gd name="adj1" fmla="val 18024"/>
              <a:gd name="adj2" fmla="val 10451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What are virtual networks?</a:t>
            </a:r>
          </a:p>
        </p:txBody>
      </p:sp>
      <p:sp>
        <p:nvSpPr>
          <p:cNvPr id="154" name="Rounded Rectangular Callout 153"/>
          <p:cNvSpPr/>
          <p:nvPr/>
        </p:nvSpPr>
        <p:spPr>
          <a:xfrm>
            <a:off x="3220587" y="2604197"/>
            <a:ext cx="1027999" cy="648079"/>
          </a:xfrm>
          <a:prstGeom prst="wedgeRoundRectCallout">
            <a:avLst>
              <a:gd name="adj1" fmla="val -24211"/>
              <a:gd name="adj2" fmla="val -9334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Analyse specific examples of network connections.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60B03B-E03C-1FB3-AE8D-65310CBDDA9A}"/>
              </a:ext>
            </a:extLst>
          </p:cNvPr>
          <p:cNvSpPr/>
          <p:nvPr/>
        </p:nvSpPr>
        <p:spPr>
          <a:xfrm>
            <a:off x="6935100" y="1846432"/>
            <a:ext cx="2429252" cy="7837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Throughout year 10 and 11 pupils will be taught various aspects of coding – as part of the GCSE requirement</a:t>
            </a:r>
            <a:r>
              <a:rPr lang="en-GB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8" name="Rounded Rectangular Callout 155">
            <a:extLst>
              <a:ext uri="{FF2B5EF4-FFF2-40B4-BE49-F238E27FC236}">
                <a16:creationId xmlns:a16="http://schemas.microsoft.com/office/drawing/2014/main" id="{59950F83-1BED-E9E1-210A-13C676B7AA35}"/>
              </a:ext>
            </a:extLst>
          </p:cNvPr>
          <p:cNvSpPr/>
          <p:nvPr/>
        </p:nvSpPr>
        <p:spPr>
          <a:xfrm>
            <a:off x="4355120" y="774354"/>
            <a:ext cx="1027999" cy="648079"/>
          </a:xfrm>
          <a:prstGeom prst="wedgeRoundRectCallout">
            <a:avLst>
              <a:gd name="adj1" fmla="val 26132"/>
              <a:gd name="adj2" fmla="val 14867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Describe different types of attacks in terms of cybersecurity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7880BA9BB28E4299C4B22BEE6CA3F0" ma:contentTypeVersion="16" ma:contentTypeDescription="Create a new document." ma:contentTypeScope="" ma:versionID="41359ad53b24b85b24609515d90935ba">
  <xsd:schema xmlns:xsd="http://www.w3.org/2001/XMLSchema" xmlns:xs="http://www.w3.org/2001/XMLSchema" xmlns:p="http://schemas.microsoft.com/office/2006/metadata/properties" xmlns:ns2="9e67e7ab-6cc3-4c63-9820-f8d6c09f0fe5" xmlns:ns3="e4f83aae-cbec-4995-9991-5e4c0989369d" targetNamespace="http://schemas.microsoft.com/office/2006/metadata/properties" ma:root="true" ma:fieldsID="2fa1784fc882e934e66ae94f2293caac" ns2:_="" ns3:_="">
    <xsd:import namespace="9e67e7ab-6cc3-4c63-9820-f8d6c09f0fe5"/>
    <xsd:import namespace="e4f83aae-cbec-4995-9991-5e4c098936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7e7ab-6cc3-4c63-9820-f8d6c09f0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d46ed7-1841-448b-8560-3b960dc031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83aae-cbec-4995-9991-5e4c0989369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7bdee7-a780-478b-918e-5c8311a7db4f}" ma:internalName="TaxCatchAll" ma:showField="CatchAllData" ma:web="e4f83aae-cbec-4995-9991-5e4c098936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67e7ab-6cc3-4c63-9820-f8d6c09f0fe5">
      <Terms xmlns="http://schemas.microsoft.com/office/infopath/2007/PartnerControls"/>
    </lcf76f155ced4ddcb4097134ff3c332f>
    <TaxCatchAll xmlns="e4f83aae-cbec-4995-9991-5e4c0989369d" xsi:nil="true"/>
  </documentManagement>
</p:properties>
</file>

<file path=customXml/itemProps1.xml><?xml version="1.0" encoding="utf-8"?>
<ds:datastoreItem xmlns:ds="http://schemas.openxmlformats.org/officeDocument/2006/customXml" ds:itemID="{E0F98B80-D5A1-4963-8F7A-D196B33267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6C121D-687C-4D54-BA43-45EA0C13F1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67e7ab-6cc3-4c63-9820-f8d6c09f0fe5"/>
    <ds:schemaRef ds:uri="e4f83aae-cbec-4995-9991-5e4c098936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FDFED8-2E2C-4A7C-AF9F-88C618BB7A38}">
  <ds:schemaRefs>
    <ds:schemaRef ds:uri="http://schemas.microsoft.com/office/2006/metadata/properties"/>
    <ds:schemaRef ds:uri="http://schemas.microsoft.com/office/infopath/2007/PartnerControls"/>
    <ds:schemaRef ds:uri="9e67e7ab-6cc3-4c63-9820-f8d6c09f0fe5"/>
    <ds:schemaRef ds:uri="e4f83aae-cbec-4995-9991-5e4c0989369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5536</TotalTime>
  <Words>718</Words>
  <Application>Microsoft Office PowerPoint</Application>
  <PresentationFormat>Custom</PresentationFormat>
  <Paragraphs>126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Gary Harrison</cp:lastModifiedBy>
  <cp:revision>318</cp:revision>
  <cp:lastPrinted>2018-09-02T17:44:52Z</cp:lastPrinted>
  <dcterms:created xsi:type="dcterms:W3CDTF">2018-02-08T08:28:53Z</dcterms:created>
  <dcterms:modified xsi:type="dcterms:W3CDTF">2022-09-03T20:30:17Z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0x010100967880BA9BB28E4299C4B22BEE6CA3F0</vt:lpwstr>
  </property>
  <property fmtid="{D5CDD505-2E9C-101B-9397-08002B2CF9AE}" pid="3" name="MediaServiceImageTags">
    <vt:lpwstr/>
  </property>
</Properties>
</file>