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7" r:id="rId5"/>
    <p:sldId id="261" r:id="rId6"/>
    <p:sldId id="259" r:id="rId7"/>
    <p:sldId id="268" r:id="rId8"/>
    <p:sldId id="260" r:id="rId9"/>
    <p:sldId id="269" r:id="rId10"/>
    <p:sldId id="262" r:id="rId11"/>
    <p:sldId id="263"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869" y="8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BD642ADF-C4AB-4BEC-9FAD-835F826C04B3}" type="datetimeFigureOut">
              <a:rPr lang="en-GB" smtClean="0"/>
              <a:t>27/06/2016</a:t>
            </a:fld>
            <a:endParaRPr lang="en-GB"/>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GB"/>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71319035-C53D-4FD9-B486-5CFFCEE144E9}"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642ADF-C4AB-4BEC-9FAD-835F826C04B3}" type="datetimeFigureOut">
              <a:rPr lang="en-GB" smtClean="0"/>
              <a:t>27/06/2016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319035-C53D-4FD9-B486-5CFFCEE144E9}"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642ADF-C4AB-4BEC-9FAD-835F826C04B3}" type="datetimeFigureOut">
              <a:rPr lang="en-GB" smtClean="0"/>
              <a:t>27/06/2016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319035-C53D-4FD9-B486-5CFFCEE144E9}"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BD642ADF-C4AB-4BEC-9FAD-835F826C04B3}" type="datetimeFigureOut">
              <a:rPr lang="en-GB" smtClean="0"/>
              <a:t>27/06/2016</a:t>
            </a:fld>
            <a:endParaRPr lang="en-GB"/>
          </a:p>
        </p:txBody>
      </p:sp>
      <p:sp>
        <p:nvSpPr>
          <p:cNvPr id="9" name="Slide Number Placeholder 8"/>
          <p:cNvSpPr>
            <a:spLocks noGrp="1"/>
          </p:cNvSpPr>
          <p:nvPr>
            <p:ph type="sldNum" sz="quarter" idx="15"/>
          </p:nvPr>
        </p:nvSpPr>
        <p:spPr/>
        <p:txBody>
          <a:bodyPr rtlCol="0"/>
          <a:lstStyle/>
          <a:p>
            <a:fld id="{71319035-C53D-4FD9-B486-5CFFCEE144E9}" type="slidenum">
              <a:rPr lang="en-GB" smtClean="0"/>
              <a:t>‹#›</a:t>
            </a:fld>
            <a:endParaRPr lang="en-GB"/>
          </a:p>
        </p:txBody>
      </p:sp>
      <p:sp>
        <p:nvSpPr>
          <p:cNvPr id="10" name="Footer Placeholder 9"/>
          <p:cNvSpPr>
            <a:spLocks noGrp="1"/>
          </p:cNvSpPr>
          <p:nvPr>
            <p:ph type="ftr" sz="quarter" idx="16"/>
          </p:nvPr>
        </p:nvSpPr>
        <p:spPr/>
        <p:txBody>
          <a:bodyPr rtlCol="0"/>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BD642ADF-C4AB-4BEC-9FAD-835F826C04B3}" type="datetimeFigureOut">
              <a:rPr lang="en-GB" smtClean="0"/>
              <a:t>27/06/2016</a:t>
            </a:fld>
            <a:endParaRPr lang="en-GB"/>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GB"/>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71319035-C53D-4FD9-B486-5CFFCEE144E9}"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D642ADF-C4AB-4BEC-9FAD-835F826C04B3}" type="datetimeFigureOut">
              <a:rPr lang="en-GB" smtClean="0"/>
              <a:t>27/06/2016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319035-C53D-4FD9-B486-5CFFCEE144E9}" type="slidenum">
              <a:rPr lang="en-GB" smtClean="0"/>
              <a:t>‹#›</a:t>
            </a:fld>
            <a:endParaRPr lang="en-GB"/>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BD642ADF-C4AB-4BEC-9FAD-835F826C04B3}" type="datetimeFigureOut">
              <a:rPr lang="en-GB" smtClean="0"/>
              <a:t>27/06/2016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1319035-C53D-4FD9-B486-5CFFCEE144E9}" type="slidenum">
              <a:rPr lang="en-GB" smtClean="0"/>
              <a:t>‹#›</a:t>
            </a:fld>
            <a:endParaRPr lang="en-GB"/>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BD642ADF-C4AB-4BEC-9FAD-835F826C04B3}" type="datetimeFigureOut">
              <a:rPr lang="en-GB" smtClean="0"/>
              <a:t>27/06/2016</a:t>
            </a:fld>
            <a:endParaRPr lang="en-GB"/>
          </a:p>
        </p:txBody>
      </p:sp>
      <p:sp>
        <p:nvSpPr>
          <p:cNvPr id="7" name="Slide Number Placeholder 6"/>
          <p:cNvSpPr>
            <a:spLocks noGrp="1"/>
          </p:cNvSpPr>
          <p:nvPr>
            <p:ph type="sldNum" sz="quarter" idx="11"/>
          </p:nvPr>
        </p:nvSpPr>
        <p:spPr/>
        <p:txBody>
          <a:bodyPr rtlCol="0"/>
          <a:lstStyle/>
          <a:p>
            <a:fld id="{71319035-C53D-4FD9-B486-5CFFCEE144E9}" type="slidenum">
              <a:rPr lang="en-GB" smtClean="0"/>
              <a:t>‹#›</a:t>
            </a:fld>
            <a:endParaRPr lang="en-GB"/>
          </a:p>
        </p:txBody>
      </p:sp>
      <p:sp>
        <p:nvSpPr>
          <p:cNvPr id="8" name="Footer Placeholder 7"/>
          <p:cNvSpPr>
            <a:spLocks noGrp="1"/>
          </p:cNvSpPr>
          <p:nvPr>
            <p:ph type="ftr" sz="quarter" idx="12"/>
          </p:nvPr>
        </p:nvSpPr>
        <p:spPr/>
        <p:txBody>
          <a:bodyPr rtlCol="0"/>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642ADF-C4AB-4BEC-9FAD-835F826C04B3}" type="datetimeFigureOut">
              <a:rPr lang="en-GB" smtClean="0"/>
              <a:t>27/06/2016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1319035-C53D-4FD9-B486-5CFFCEE144E9}"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BD642ADF-C4AB-4BEC-9FAD-835F826C04B3}" type="datetimeFigureOut">
              <a:rPr lang="en-GB" smtClean="0"/>
              <a:t>27/06/2016</a:t>
            </a:fld>
            <a:endParaRPr lang="en-GB"/>
          </a:p>
        </p:txBody>
      </p:sp>
      <p:sp>
        <p:nvSpPr>
          <p:cNvPr id="22" name="Slide Number Placeholder 21"/>
          <p:cNvSpPr>
            <a:spLocks noGrp="1"/>
          </p:cNvSpPr>
          <p:nvPr>
            <p:ph type="sldNum" sz="quarter" idx="15"/>
          </p:nvPr>
        </p:nvSpPr>
        <p:spPr/>
        <p:txBody>
          <a:bodyPr rtlCol="0"/>
          <a:lstStyle/>
          <a:p>
            <a:fld id="{71319035-C53D-4FD9-B486-5CFFCEE144E9}" type="slidenum">
              <a:rPr lang="en-GB" smtClean="0"/>
              <a:t>‹#›</a:t>
            </a:fld>
            <a:endParaRPr lang="en-GB"/>
          </a:p>
        </p:txBody>
      </p:sp>
      <p:sp>
        <p:nvSpPr>
          <p:cNvPr id="23" name="Footer Placeholder 22"/>
          <p:cNvSpPr>
            <a:spLocks noGrp="1"/>
          </p:cNvSpPr>
          <p:nvPr>
            <p:ph type="ftr" sz="quarter" idx="16"/>
          </p:nvPr>
        </p:nvSpPr>
        <p:spPr/>
        <p:txBody>
          <a:bodyPr rtlCol="0"/>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BD642ADF-C4AB-4BEC-9FAD-835F826C04B3}" type="datetimeFigureOut">
              <a:rPr lang="en-GB" smtClean="0"/>
              <a:t>27/06/2016</a:t>
            </a:fld>
            <a:endParaRPr lang="en-GB"/>
          </a:p>
        </p:txBody>
      </p:sp>
      <p:sp>
        <p:nvSpPr>
          <p:cNvPr id="18" name="Slide Number Placeholder 17"/>
          <p:cNvSpPr>
            <a:spLocks noGrp="1"/>
          </p:cNvSpPr>
          <p:nvPr>
            <p:ph type="sldNum" sz="quarter" idx="11"/>
          </p:nvPr>
        </p:nvSpPr>
        <p:spPr/>
        <p:txBody>
          <a:bodyPr rtlCol="0"/>
          <a:lstStyle/>
          <a:p>
            <a:fld id="{71319035-C53D-4FD9-B486-5CFFCEE144E9}" type="slidenum">
              <a:rPr lang="en-GB" smtClean="0"/>
              <a:t>‹#›</a:t>
            </a:fld>
            <a:endParaRPr lang="en-GB"/>
          </a:p>
        </p:txBody>
      </p:sp>
      <p:sp>
        <p:nvSpPr>
          <p:cNvPr id="21" name="Footer Placeholder 20"/>
          <p:cNvSpPr>
            <a:spLocks noGrp="1"/>
          </p:cNvSpPr>
          <p:nvPr>
            <p:ph type="ftr" sz="quarter" idx="12"/>
          </p:nvPr>
        </p:nvSpPr>
        <p:spPr/>
        <p:txBody>
          <a:bodyPr rtlCol="0"/>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D642ADF-C4AB-4BEC-9FAD-835F826C04B3}" type="datetimeFigureOut">
              <a:rPr lang="en-GB" smtClean="0"/>
              <a:t>27/06/2016</a:t>
            </a:fld>
            <a:endParaRPr lang="en-GB"/>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GB"/>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1319035-C53D-4FD9-B486-5CFFCEE144E9}"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English Language GCSE</a:t>
            </a:r>
            <a:endParaRPr lang="en-GB" dirty="0"/>
          </a:p>
        </p:txBody>
      </p:sp>
      <p:sp>
        <p:nvSpPr>
          <p:cNvPr id="3" name="Subtitle 2"/>
          <p:cNvSpPr>
            <a:spLocks noGrp="1"/>
          </p:cNvSpPr>
          <p:nvPr>
            <p:ph type="subTitle" idx="1"/>
          </p:nvPr>
        </p:nvSpPr>
        <p:spPr>
          <a:xfrm>
            <a:off x="2286000" y="5003322"/>
            <a:ext cx="6462464" cy="1371600"/>
          </a:xfrm>
        </p:spPr>
        <p:txBody>
          <a:bodyPr/>
          <a:lstStyle/>
          <a:p>
            <a:r>
              <a:rPr lang="en-GB" dirty="0" smtClean="0"/>
              <a:t>Component 2 – </a:t>
            </a:r>
            <a:r>
              <a:rPr lang="en-GB" dirty="0" smtClean="0"/>
              <a:t>Analysing how writers use language</a:t>
            </a:r>
            <a:endParaRPr lang="en-GB" dirty="0"/>
          </a:p>
        </p:txBody>
      </p:sp>
    </p:spTree>
    <p:extLst>
      <p:ext uri="{BB962C8B-B14F-4D97-AF65-F5344CB8AC3E}">
        <p14:creationId xmlns:p14="http://schemas.microsoft.com/office/powerpoint/2010/main" val="2681674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71400"/>
            <a:ext cx="7467600" cy="850106"/>
          </a:xfrm>
        </p:spPr>
        <p:txBody>
          <a:bodyPr/>
          <a:lstStyle/>
          <a:p>
            <a:r>
              <a:rPr lang="en-GB" dirty="0" smtClean="0"/>
              <a:t>Question and Mark Scheme</a:t>
            </a:r>
            <a:endParaRPr lang="en-GB"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247352307"/>
              </p:ext>
            </p:extLst>
          </p:nvPr>
        </p:nvGraphicFramePr>
        <p:xfrm>
          <a:off x="208104" y="1700808"/>
          <a:ext cx="8496944" cy="5039360"/>
        </p:xfrm>
        <a:graphic>
          <a:graphicData uri="http://schemas.openxmlformats.org/drawingml/2006/table">
            <a:tbl>
              <a:tblPr firstRow="1" bandRow="1">
                <a:tableStyleId>{5C22544A-7EE6-4342-B048-85BDC9FD1C3A}</a:tableStyleId>
              </a:tblPr>
              <a:tblGrid>
                <a:gridCol w="1147213"/>
                <a:gridCol w="7349731"/>
              </a:tblGrid>
              <a:tr h="370840">
                <a:tc>
                  <a:txBody>
                    <a:bodyPr/>
                    <a:lstStyle/>
                    <a:p>
                      <a:r>
                        <a:rPr lang="en-GB" dirty="0" smtClean="0"/>
                        <a:t>Mark</a:t>
                      </a:r>
                      <a:endParaRPr lang="en-GB" dirty="0"/>
                    </a:p>
                  </a:txBody>
                  <a:tcPr/>
                </a:tc>
                <a:tc>
                  <a:txBody>
                    <a:bodyPr/>
                    <a:lstStyle/>
                    <a:p>
                      <a:r>
                        <a:rPr lang="en-GB" dirty="0" smtClean="0"/>
                        <a:t>Criteria</a:t>
                      </a:r>
                      <a:endParaRPr lang="en-GB" dirty="0"/>
                    </a:p>
                  </a:txBody>
                  <a:tcPr/>
                </a:tc>
              </a:tr>
              <a:tr h="370840">
                <a:tc>
                  <a:txBody>
                    <a:bodyPr/>
                    <a:lstStyle/>
                    <a:p>
                      <a:pPr algn="ctr"/>
                      <a:r>
                        <a:rPr lang="en-GB" dirty="0" smtClean="0"/>
                        <a:t>0</a:t>
                      </a:r>
                      <a:endParaRPr lang="en-GB" dirty="0"/>
                    </a:p>
                  </a:txBody>
                  <a:tcPr/>
                </a:tc>
                <a:tc>
                  <a:txBody>
                    <a:bodyPr/>
                    <a:lstStyle/>
                    <a:p>
                      <a:pPr marL="285750" indent="-285750">
                        <a:buFont typeface="Arial" panose="020B0604020202020204" pitchFamily="34" charset="0"/>
                        <a:buChar char="•"/>
                      </a:pPr>
                      <a:r>
                        <a:rPr lang="en-GB" sz="1400" dirty="0" smtClean="0"/>
                        <a:t>Nothing worthy of credit.</a:t>
                      </a:r>
                      <a:endParaRPr lang="en-GB" sz="1400" dirty="0"/>
                    </a:p>
                  </a:txBody>
                  <a:tcPr/>
                </a:tc>
              </a:tr>
              <a:tr h="370840">
                <a:tc>
                  <a:txBody>
                    <a:bodyPr/>
                    <a:lstStyle/>
                    <a:p>
                      <a:pPr algn="ctr"/>
                      <a:r>
                        <a:rPr lang="en-GB" dirty="0" smtClean="0"/>
                        <a:t>1-2</a:t>
                      </a:r>
                      <a:endParaRPr lang="en-GB" dirty="0"/>
                    </a:p>
                  </a:txBody>
                  <a:tcPr/>
                </a:tc>
                <a:tc>
                  <a:txBody>
                    <a:bodyPr/>
                    <a:lstStyle/>
                    <a:p>
                      <a:pPr marL="285750" indent="-285750">
                        <a:buFont typeface="Arial" panose="020B0604020202020204" pitchFamily="34" charset="0"/>
                        <a:buChar char="•"/>
                      </a:pPr>
                      <a:r>
                        <a:rPr lang="en-GB" sz="1400" dirty="0" smtClean="0"/>
                        <a:t>Identifies</a:t>
                      </a:r>
                      <a:r>
                        <a:rPr lang="en-GB" sz="1400" baseline="0" dirty="0" smtClean="0"/>
                        <a:t> and begins to comment on some examples.</a:t>
                      </a:r>
                    </a:p>
                    <a:p>
                      <a:pPr marL="285750" indent="-285750">
                        <a:buFont typeface="Arial" panose="020B0604020202020204" pitchFamily="34" charset="0"/>
                        <a:buChar char="•"/>
                      </a:pPr>
                      <a:r>
                        <a:rPr lang="en-GB" sz="1400" baseline="0" dirty="0" smtClean="0"/>
                        <a:t>May struggle to engage with the text or the question.</a:t>
                      </a:r>
                      <a:endParaRPr lang="en-GB" sz="1400" dirty="0" smtClean="0"/>
                    </a:p>
                  </a:txBody>
                  <a:tcPr/>
                </a:tc>
              </a:tr>
              <a:tr h="370840">
                <a:tc>
                  <a:txBody>
                    <a:bodyPr/>
                    <a:lstStyle/>
                    <a:p>
                      <a:pPr algn="ctr"/>
                      <a:r>
                        <a:rPr lang="en-GB" dirty="0" smtClean="0"/>
                        <a:t>3-4</a:t>
                      </a:r>
                      <a:endParaRPr lang="en-GB" dirty="0"/>
                    </a:p>
                  </a:txBody>
                  <a:tcPr/>
                </a:tc>
                <a:tc>
                  <a:txBody>
                    <a:bodyPr/>
                    <a:lstStyle/>
                    <a:p>
                      <a:pPr marL="285750" indent="-285750">
                        <a:buFont typeface="Arial" panose="020B0604020202020204" pitchFamily="34" charset="0"/>
                        <a:buChar char="•"/>
                      </a:pPr>
                      <a:r>
                        <a:rPr lang="en-GB" sz="1400" dirty="0" smtClean="0"/>
                        <a:t>Identifies and gives straightforward comments on some examples.</a:t>
                      </a:r>
                    </a:p>
                    <a:p>
                      <a:pPr marL="285750" indent="-285750">
                        <a:buFont typeface="Arial" panose="020B0604020202020204" pitchFamily="34" charset="0"/>
                        <a:buChar char="•"/>
                      </a:pPr>
                      <a:r>
                        <a:rPr lang="en-GB" sz="1400" dirty="0" smtClean="0"/>
                        <a:t>Simply identifies some subject terminology.</a:t>
                      </a:r>
                    </a:p>
                  </a:txBody>
                  <a:tcPr/>
                </a:tc>
              </a:tr>
              <a:tr h="370840">
                <a:tc>
                  <a:txBody>
                    <a:bodyPr/>
                    <a:lstStyle/>
                    <a:p>
                      <a:pPr algn="ctr"/>
                      <a:r>
                        <a:rPr lang="en-GB" dirty="0" smtClean="0"/>
                        <a:t>5-6</a:t>
                      </a:r>
                      <a:endParaRPr lang="en-GB" dirty="0"/>
                    </a:p>
                  </a:txBody>
                  <a:tcPr/>
                </a:tc>
                <a:tc>
                  <a:txBody>
                    <a:bodyPr/>
                    <a:lstStyle/>
                    <a:p>
                      <a:pPr marL="285750" indent="-285750">
                        <a:buFont typeface="Arial" panose="020B0604020202020204" pitchFamily="34" charset="0"/>
                        <a:buChar char="•"/>
                      </a:pPr>
                      <a:r>
                        <a:rPr lang="en-GB" sz="1400" dirty="0" smtClean="0"/>
                        <a:t>Explains how a number of different examples create impressions.</a:t>
                      </a:r>
                    </a:p>
                    <a:p>
                      <a:pPr marL="285750" indent="-285750">
                        <a:buFont typeface="Arial" panose="020B0604020202020204" pitchFamily="34" charset="0"/>
                        <a:buChar char="•"/>
                      </a:pPr>
                      <a:r>
                        <a:rPr lang="en-GB" sz="1400" dirty="0" smtClean="0"/>
                        <a:t>Begins to show some understanding of language,</a:t>
                      </a:r>
                      <a:r>
                        <a:rPr lang="en-GB" sz="1400" baseline="0" dirty="0" smtClean="0"/>
                        <a:t> </a:t>
                      </a:r>
                      <a:r>
                        <a:rPr lang="en-GB" sz="1400" dirty="0" smtClean="0"/>
                        <a:t>structure</a:t>
                      </a:r>
                      <a:r>
                        <a:rPr lang="en-GB" sz="1400" baseline="0" dirty="0" smtClean="0"/>
                        <a:t> and tone are used to achieve effect.</a:t>
                      </a:r>
                    </a:p>
                    <a:p>
                      <a:pPr marL="285750" indent="-285750">
                        <a:buFont typeface="Arial" panose="020B0604020202020204" pitchFamily="34" charset="0"/>
                        <a:buChar char="•"/>
                      </a:pPr>
                      <a:r>
                        <a:rPr lang="en-GB" sz="1400" baseline="0" dirty="0" smtClean="0"/>
                        <a:t>Begins to use relevant subject terminology accurately to support their comments.</a:t>
                      </a:r>
                      <a:endParaRPr lang="en-GB" sz="1400" dirty="0"/>
                    </a:p>
                  </a:txBody>
                  <a:tcPr/>
                </a:tc>
              </a:tr>
              <a:tr h="370840">
                <a:tc>
                  <a:txBody>
                    <a:bodyPr/>
                    <a:lstStyle/>
                    <a:p>
                      <a:pPr algn="ctr"/>
                      <a:r>
                        <a:rPr lang="en-GB" dirty="0" smtClean="0"/>
                        <a:t>7-8</a:t>
                      </a:r>
                      <a:endParaRPr lang="en-GB" dirty="0"/>
                    </a:p>
                  </a:txBody>
                  <a:tcPr/>
                </a:tc>
                <a:tc>
                  <a:txBody>
                    <a:bodyPr/>
                    <a:lstStyle/>
                    <a:p>
                      <a:pPr marL="285750" indent="-285750">
                        <a:buFont typeface="Arial" panose="020B0604020202020204" pitchFamily="34" charset="0"/>
                        <a:buChar char="•"/>
                      </a:pPr>
                      <a:r>
                        <a:rPr lang="en-GB" sz="1400" dirty="0" smtClean="0"/>
                        <a:t>Makes accurate comments about how a range of different examples create impressions.</a:t>
                      </a:r>
                    </a:p>
                    <a:p>
                      <a:pPr marL="285750" indent="-285750">
                        <a:buFont typeface="Arial" panose="020B0604020202020204" pitchFamily="34" charset="0"/>
                        <a:buChar char="•"/>
                      </a:pPr>
                      <a:r>
                        <a:rPr lang="en-GB" sz="1400" dirty="0" smtClean="0"/>
                        <a:t>Begin to analyse how language</a:t>
                      </a:r>
                      <a:r>
                        <a:rPr lang="en-GB" sz="1400" baseline="0" dirty="0" smtClean="0"/>
                        <a:t>, structure and tone are used to achieve effects.</a:t>
                      </a:r>
                    </a:p>
                    <a:p>
                      <a:pPr marL="285750" indent="-285750">
                        <a:buFont typeface="Arial" panose="020B0604020202020204" pitchFamily="34" charset="0"/>
                        <a:buChar char="•"/>
                      </a:pPr>
                      <a:r>
                        <a:rPr lang="en-GB" sz="1400" baseline="0" dirty="0" smtClean="0"/>
                        <a:t>Subject terminology is used accurately to support comments effectively.</a:t>
                      </a:r>
                      <a:endParaRPr lang="en-GB" sz="1400" dirty="0"/>
                    </a:p>
                  </a:txBody>
                  <a:tcPr/>
                </a:tc>
              </a:tr>
              <a:tr h="370840">
                <a:tc>
                  <a:txBody>
                    <a:bodyPr/>
                    <a:lstStyle/>
                    <a:p>
                      <a:pPr algn="ctr"/>
                      <a:r>
                        <a:rPr lang="en-GB" dirty="0" smtClean="0"/>
                        <a:t>9-10</a:t>
                      </a:r>
                      <a:endParaRPr lang="en-GB" dirty="0"/>
                    </a:p>
                  </a:txBody>
                  <a:tcPr/>
                </a:tc>
                <a:tc>
                  <a:txBody>
                    <a:bodyPr/>
                    <a:lstStyle/>
                    <a:p>
                      <a:pPr marL="285750" indent="-285750">
                        <a:buFont typeface="Arial" panose="020B0604020202020204" pitchFamily="34" charset="0"/>
                        <a:buChar char="•"/>
                      </a:pPr>
                      <a:r>
                        <a:rPr lang="en-GB" sz="1400" dirty="0" smtClean="0"/>
                        <a:t>Makes accurate and perceptive comments about how a wide range of different examples</a:t>
                      </a:r>
                      <a:r>
                        <a:rPr lang="en-GB" sz="1400" baseline="0" dirty="0" smtClean="0"/>
                        <a:t> create impressions.</a:t>
                      </a:r>
                    </a:p>
                    <a:p>
                      <a:pPr marL="285750" indent="-285750">
                        <a:buFont typeface="Arial" panose="020B0604020202020204" pitchFamily="34" charset="0"/>
                        <a:buChar char="•"/>
                      </a:pPr>
                      <a:r>
                        <a:rPr lang="en-GB" sz="1400" baseline="0" dirty="0" smtClean="0"/>
                        <a:t>Provide detailed analysis of how language, structure and tone  are used to achieve effects.</a:t>
                      </a:r>
                    </a:p>
                    <a:p>
                      <a:pPr marL="285750" indent="-285750">
                        <a:buFont typeface="Arial" panose="020B0604020202020204" pitchFamily="34" charset="0"/>
                        <a:buChar char="•"/>
                      </a:pPr>
                      <a:r>
                        <a:rPr lang="en-GB" sz="1400" baseline="0" dirty="0" smtClean="0"/>
                        <a:t>Subtleties of the writer’s technique are explored.</a:t>
                      </a:r>
                    </a:p>
                    <a:p>
                      <a:pPr marL="285750" indent="-285750">
                        <a:buFont typeface="Arial" panose="020B0604020202020204" pitchFamily="34" charset="0"/>
                        <a:buChar char="•"/>
                      </a:pPr>
                      <a:r>
                        <a:rPr lang="en-GB" sz="1400" baseline="0" dirty="0" smtClean="0"/>
                        <a:t>Well-considered, accurate use of subject terminology supports comments effectively.</a:t>
                      </a:r>
                      <a:endParaRPr lang="en-GB" sz="1400" dirty="0"/>
                    </a:p>
                  </a:txBody>
                  <a:tcPr/>
                </a:tc>
              </a:tr>
            </a:tbl>
          </a:graphicData>
        </a:graphic>
      </p:graphicFrame>
      <p:sp>
        <p:nvSpPr>
          <p:cNvPr id="5" name="TextBox 4"/>
          <p:cNvSpPr txBox="1"/>
          <p:nvPr/>
        </p:nvSpPr>
        <p:spPr>
          <a:xfrm>
            <a:off x="188910" y="902296"/>
            <a:ext cx="6192688" cy="707886"/>
          </a:xfrm>
          <a:prstGeom prst="rect">
            <a:avLst/>
          </a:prstGeom>
          <a:noFill/>
        </p:spPr>
        <p:txBody>
          <a:bodyPr wrap="square" rtlCol="0">
            <a:spAutoFit/>
          </a:bodyPr>
          <a:lstStyle/>
          <a:p>
            <a:r>
              <a:rPr lang="en-GB" sz="2000" b="1" dirty="0" smtClean="0"/>
              <a:t>How does the writer make the experiences sound exciting and memorable? [10]</a:t>
            </a:r>
            <a:endParaRPr lang="en-GB" sz="2000"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7" y="60780"/>
            <a:ext cx="2811190" cy="1549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52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71400"/>
            <a:ext cx="7467600" cy="850106"/>
          </a:xfrm>
        </p:spPr>
        <p:txBody>
          <a:bodyPr/>
          <a:lstStyle/>
          <a:p>
            <a:r>
              <a:rPr lang="en-GB" dirty="0" smtClean="0"/>
              <a:t>Activity 3</a:t>
            </a:r>
            <a:endParaRPr lang="en-GB" dirty="0"/>
          </a:p>
        </p:txBody>
      </p:sp>
      <p:sp>
        <p:nvSpPr>
          <p:cNvPr id="5" name="TextBox 4"/>
          <p:cNvSpPr txBox="1"/>
          <p:nvPr/>
        </p:nvSpPr>
        <p:spPr>
          <a:xfrm>
            <a:off x="179512" y="708086"/>
            <a:ext cx="6192688" cy="707886"/>
          </a:xfrm>
          <a:prstGeom prst="rect">
            <a:avLst/>
          </a:prstGeom>
          <a:noFill/>
        </p:spPr>
        <p:txBody>
          <a:bodyPr wrap="square" rtlCol="0">
            <a:spAutoFit/>
          </a:bodyPr>
          <a:lstStyle/>
          <a:p>
            <a:r>
              <a:rPr lang="en-GB" sz="2000" b="1" dirty="0" smtClean="0"/>
              <a:t>How does the writer make the experiences sound exciting and memorable? [10]</a:t>
            </a:r>
          </a:p>
        </p:txBody>
      </p:sp>
      <p:sp>
        <p:nvSpPr>
          <p:cNvPr id="6" name="TextBox 5"/>
          <p:cNvSpPr txBox="1"/>
          <p:nvPr/>
        </p:nvSpPr>
        <p:spPr>
          <a:xfrm>
            <a:off x="539552" y="1844824"/>
            <a:ext cx="7920880" cy="1200329"/>
          </a:xfrm>
          <a:prstGeom prst="rect">
            <a:avLst/>
          </a:prstGeom>
          <a:noFill/>
        </p:spPr>
        <p:txBody>
          <a:bodyPr wrap="square" rtlCol="0">
            <a:spAutoFit/>
          </a:bodyPr>
          <a:lstStyle/>
          <a:p>
            <a:pPr marL="285750" indent="-285750">
              <a:buFont typeface="Arial" panose="020B0604020202020204" pitchFamily="34" charset="0"/>
              <a:buChar char="•"/>
            </a:pPr>
            <a:r>
              <a:rPr lang="en-GB" dirty="0" smtClean="0"/>
              <a:t>Write a response to the question. Comment on at least three language features, either from the list we have discussed or use your own ideas. Explain how they help to persuade the reader that the experience will be exciting and memorable.</a:t>
            </a:r>
            <a:endParaRPr lang="en-GB"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7" y="60780"/>
            <a:ext cx="2811190" cy="1549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4969" r="24237"/>
          <a:stretch/>
        </p:blipFill>
        <p:spPr bwMode="auto">
          <a:xfrm>
            <a:off x="539552" y="3897455"/>
            <a:ext cx="2220687"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1390" y="2990861"/>
            <a:ext cx="2386554" cy="2484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Oval 14"/>
          <p:cNvSpPr/>
          <p:nvPr/>
        </p:nvSpPr>
        <p:spPr>
          <a:xfrm>
            <a:off x="3437828" y="4966133"/>
            <a:ext cx="1494166" cy="1548172"/>
          </a:xfrm>
          <a:prstGeom prst="ellipse">
            <a:avLst/>
          </a:prstGeom>
          <a:solidFill>
            <a:srgbClr val="FFFFCC"/>
          </a:solidFill>
          <a:ln w="2540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a typeface="+mn-ea"/>
              <a:cs typeface="Arial"/>
            </a:endParaRPr>
          </a:p>
        </p:txBody>
      </p:sp>
      <p:sp>
        <p:nvSpPr>
          <p:cNvPr id="16" name="Oval 15"/>
          <p:cNvSpPr/>
          <p:nvPr/>
        </p:nvSpPr>
        <p:spPr>
          <a:xfrm>
            <a:off x="3437828" y="4966133"/>
            <a:ext cx="1494166" cy="1548172"/>
          </a:xfrm>
          <a:prstGeom prst="ellipse">
            <a:avLst/>
          </a:prstGeom>
          <a:solidFill>
            <a:srgbClr val="3333CC"/>
          </a:solidFill>
          <a:ln w="2540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2060"/>
              </a:solidFill>
              <a:effectLst/>
              <a:uLnTx/>
              <a:uFillTx/>
              <a:latin typeface="Arial"/>
              <a:ea typeface="+mn-ea"/>
              <a:cs typeface="Arial"/>
            </a:endParaRPr>
          </a:p>
        </p:txBody>
      </p:sp>
      <p:sp>
        <p:nvSpPr>
          <p:cNvPr id="17" name="TextBox 16"/>
          <p:cNvSpPr txBox="1"/>
          <p:nvPr/>
        </p:nvSpPr>
        <p:spPr>
          <a:xfrm>
            <a:off x="4852416" y="5035776"/>
            <a:ext cx="1231523" cy="276999"/>
          </a:xfrm>
          <a:prstGeom prst="rect">
            <a:avLst/>
          </a:prstGeom>
          <a:noFill/>
        </p:spPr>
        <p:txBody>
          <a:bodyPr wrap="square" rtlCol="0">
            <a:spAutoFit/>
          </a:bodyPr>
          <a:lstStyle/>
          <a:p>
            <a:pPr algn="ctr" fontAlgn="base">
              <a:spcBef>
                <a:spcPct val="0"/>
              </a:spcBef>
              <a:spcAft>
                <a:spcPct val="0"/>
              </a:spcAft>
            </a:pPr>
            <a:r>
              <a:rPr lang="en-GB" sz="1200" dirty="0">
                <a:solidFill>
                  <a:srgbClr val="000000"/>
                </a:solidFill>
                <a:latin typeface="Arial" charset="0"/>
                <a:cs typeface="Arial" charset="0"/>
              </a:rPr>
              <a:t>20 minutes</a:t>
            </a:r>
          </a:p>
        </p:txBody>
      </p:sp>
      <p:pic>
        <p:nvPicPr>
          <p:cNvPr id="18" name="MS90007479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2759531" y="3984004"/>
            <a:ext cx="155173" cy="155173"/>
          </a:xfrm>
          <a:prstGeom prst="rect">
            <a:avLst/>
          </a:prstGeom>
        </p:spPr>
      </p:pic>
      <p:sp>
        <p:nvSpPr>
          <p:cNvPr id="19" name="Oval 18"/>
          <p:cNvSpPr/>
          <p:nvPr/>
        </p:nvSpPr>
        <p:spPr>
          <a:xfrm>
            <a:off x="2483767" y="3897454"/>
            <a:ext cx="1302585" cy="1257387"/>
          </a:xfrm>
          <a:prstGeom prst="ellipse">
            <a:avLst/>
          </a:prstGeom>
          <a:solidFill>
            <a:srgbClr val="FFFFCC"/>
          </a:solidFill>
          <a:ln w="2540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FFFFFF"/>
              </a:solidFill>
              <a:effectLst/>
              <a:uLnTx/>
              <a:uFillTx/>
              <a:latin typeface="Arial"/>
              <a:ea typeface="+mn-ea"/>
              <a:cs typeface="Arial"/>
            </a:endParaRPr>
          </a:p>
        </p:txBody>
      </p:sp>
      <p:sp>
        <p:nvSpPr>
          <p:cNvPr id="20" name="Oval 19"/>
          <p:cNvSpPr/>
          <p:nvPr/>
        </p:nvSpPr>
        <p:spPr>
          <a:xfrm>
            <a:off x="2483767" y="3897454"/>
            <a:ext cx="1302585" cy="1257387"/>
          </a:xfrm>
          <a:prstGeom prst="ellipse">
            <a:avLst/>
          </a:prstGeom>
          <a:solidFill>
            <a:srgbClr val="FF0000"/>
          </a:solidFill>
          <a:ln w="2540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2060"/>
              </a:solidFill>
              <a:effectLst/>
              <a:uLnTx/>
              <a:uFillTx/>
              <a:latin typeface="Arial"/>
              <a:ea typeface="+mn-ea"/>
              <a:cs typeface="Arial"/>
            </a:endParaRPr>
          </a:p>
        </p:txBody>
      </p:sp>
      <p:sp>
        <p:nvSpPr>
          <p:cNvPr id="21" name="TextBox 20"/>
          <p:cNvSpPr txBox="1"/>
          <p:nvPr/>
        </p:nvSpPr>
        <p:spPr>
          <a:xfrm>
            <a:off x="3376503" y="3502096"/>
            <a:ext cx="1073618" cy="276999"/>
          </a:xfrm>
          <a:prstGeom prst="rect">
            <a:avLst/>
          </a:prstGeom>
          <a:noFill/>
        </p:spPr>
        <p:txBody>
          <a:bodyPr wrap="square" rtlCol="0">
            <a:spAutoFit/>
          </a:bodyPr>
          <a:lstStyle/>
          <a:p>
            <a:pPr algn="ctr" fontAlgn="base">
              <a:spcBef>
                <a:spcPct val="0"/>
              </a:spcBef>
              <a:spcAft>
                <a:spcPct val="0"/>
              </a:spcAft>
            </a:pPr>
            <a:r>
              <a:rPr lang="en-GB" sz="1200" dirty="0" smtClean="0">
                <a:solidFill>
                  <a:srgbClr val="000000"/>
                </a:solidFill>
                <a:latin typeface="Arial" charset="0"/>
                <a:cs typeface="Arial" charset="0"/>
              </a:rPr>
              <a:t>10 minutes</a:t>
            </a:r>
            <a:endParaRPr lang="en-GB" sz="1200" dirty="0">
              <a:solidFill>
                <a:srgbClr val="000000"/>
              </a:solidFill>
              <a:latin typeface="Arial" charset="0"/>
              <a:cs typeface="Arial" charset="0"/>
            </a:endParaRPr>
          </a:p>
        </p:txBody>
      </p:sp>
    </p:spTree>
    <p:extLst>
      <p:ext uri="{BB962C8B-B14F-4D97-AF65-F5344CB8AC3E}">
        <p14:creationId xmlns:p14="http://schemas.microsoft.com/office/powerpoint/2010/main" val="368376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5"/>
                    </p:tgtEl>
                  </p:cond>
                </p:stCondLst>
                <p:endSync evt="end" delay="0">
                  <p:rtn val="all"/>
                </p:endSync>
                <p:childTnLst>
                  <p:par>
                    <p:cTn id="11" fill="hold">
                      <p:stCondLst>
                        <p:cond delay="0"/>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heel(1)">
                                      <p:cBhvr>
                                        <p:cTn id="15" dur="1200000"/>
                                        <p:tgtEl>
                                          <p:spTgt spid="16"/>
                                        </p:tgtEl>
                                      </p:cBhvr>
                                    </p:animEffect>
                                  </p:childTnLst>
                                </p:cTn>
                              </p:par>
                            </p:childTnLst>
                          </p:cTn>
                        </p:par>
                      </p:childTnLst>
                    </p:cTn>
                  </p:par>
                </p:childTnLst>
              </p:cTn>
              <p:nextCondLst>
                <p:cond evt="onClick" delay="0">
                  <p:tgtEl>
                    <p:spTgt spid="15"/>
                  </p:tgtEl>
                </p:cond>
              </p:nextCondLst>
            </p:seq>
            <p:seq concurrent="1" nextAc="seek">
              <p:cTn id="16" restart="whenNotActive" fill="hold" evtFilter="cancelBubble" nodeType="interactiveSeq">
                <p:stCondLst>
                  <p:cond evt="onClick" delay="0">
                    <p:tgtEl>
                      <p:spTgt spid="19"/>
                    </p:tgtEl>
                  </p:cond>
                </p:stCondLst>
                <p:endSync evt="end" delay="0">
                  <p:rtn val="all"/>
                </p:endSync>
                <p:childTnLst>
                  <p:par>
                    <p:cTn id="17" fill="hold">
                      <p:stCondLst>
                        <p:cond delay="0"/>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heel(1)">
                                      <p:cBhvr>
                                        <p:cTn id="21" dur="600000"/>
                                        <p:tgtEl>
                                          <p:spTgt spid="20"/>
                                        </p:tgtEl>
                                      </p:cBhvr>
                                    </p:animEffect>
                                  </p:childTnLst>
                                </p:cTn>
                              </p:par>
                            </p:childTnLst>
                          </p:cTn>
                        </p:par>
                        <p:par>
                          <p:cTn id="22" fill="hold">
                            <p:stCondLst>
                              <p:cond delay="600000"/>
                            </p:stCondLst>
                            <p:childTnLst>
                              <p:par>
                                <p:cTn id="23" presetID="1" presetClass="mediacall" presetSubtype="0" fill="hold" nodeType="afterEffect">
                                  <p:stCondLst>
                                    <p:cond delay="0"/>
                                  </p:stCondLst>
                                  <p:childTnLst>
                                    <p:cmd type="call" cmd="playFrom(0.0)">
                                      <p:cBhvr>
                                        <p:cTn id="24" dur="2178" fill="hold"/>
                                        <p:tgtEl>
                                          <p:spTgt spid="18"/>
                                        </p:tgtEl>
                                      </p:cBhvr>
                                    </p:cmd>
                                  </p:childTnLst>
                                </p:cTn>
                              </p:par>
                            </p:childTnLst>
                          </p:cTn>
                        </p:par>
                      </p:childTnLst>
                    </p:cTn>
                  </p:par>
                </p:childTnLst>
              </p:cTn>
              <p:nextCondLst>
                <p:cond evt="onClick" delay="0">
                  <p:tgtEl>
                    <p:spTgt spid="19"/>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18"/>
                </p:tgtEl>
              </p:cMediaNode>
            </p:audio>
          </p:childTnLst>
        </p:cTn>
      </p:par>
    </p:tnLst>
    <p:bldLst>
      <p:bldP spid="6" grpId="0"/>
      <p:bldP spid="16"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71400"/>
            <a:ext cx="7467600" cy="850106"/>
          </a:xfrm>
        </p:spPr>
        <p:txBody>
          <a:bodyPr/>
          <a:lstStyle/>
          <a:p>
            <a:r>
              <a:rPr lang="en-GB" dirty="0" smtClean="0"/>
              <a:t>PEER assessment</a:t>
            </a:r>
            <a:endParaRPr lang="en-GB" dirty="0"/>
          </a:p>
        </p:txBody>
      </p:sp>
      <p:sp>
        <p:nvSpPr>
          <p:cNvPr id="5" name="TextBox 4"/>
          <p:cNvSpPr txBox="1"/>
          <p:nvPr/>
        </p:nvSpPr>
        <p:spPr>
          <a:xfrm>
            <a:off x="179512" y="708086"/>
            <a:ext cx="6192688" cy="707886"/>
          </a:xfrm>
          <a:prstGeom prst="rect">
            <a:avLst/>
          </a:prstGeom>
          <a:noFill/>
        </p:spPr>
        <p:txBody>
          <a:bodyPr wrap="square" rtlCol="0">
            <a:spAutoFit/>
          </a:bodyPr>
          <a:lstStyle/>
          <a:p>
            <a:r>
              <a:rPr lang="en-GB" sz="2000" b="1" dirty="0" smtClean="0"/>
              <a:t>How does the writer make the experiences sound exciting and memorable? [10]</a:t>
            </a:r>
          </a:p>
        </p:txBody>
      </p:sp>
      <p:sp>
        <p:nvSpPr>
          <p:cNvPr id="6" name="TextBox 5"/>
          <p:cNvSpPr txBox="1"/>
          <p:nvPr/>
        </p:nvSpPr>
        <p:spPr>
          <a:xfrm>
            <a:off x="196347" y="5877272"/>
            <a:ext cx="8389817" cy="923330"/>
          </a:xfrm>
          <a:prstGeom prst="rect">
            <a:avLst/>
          </a:prstGeom>
          <a:noFill/>
        </p:spPr>
        <p:txBody>
          <a:bodyPr wrap="square" rtlCol="0">
            <a:spAutoFit/>
          </a:bodyPr>
          <a:lstStyle/>
          <a:p>
            <a:pPr marL="285750" indent="-285750">
              <a:buFont typeface="Arial" panose="020B0604020202020204" pitchFamily="34" charset="0"/>
              <a:buChar char="•"/>
            </a:pPr>
            <a:r>
              <a:rPr lang="en-GB" b="1" dirty="0" smtClean="0"/>
              <a:t>Highlight examples of where your response fulfils top marks.</a:t>
            </a:r>
          </a:p>
          <a:p>
            <a:pPr marL="285750" indent="-285750">
              <a:buFont typeface="Arial" panose="020B0604020202020204" pitchFamily="34" charset="0"/>
              <a:buChar char="•"/>
            </a:pPr>
            <a:r>
              <a:rPr lang="en-GB" b="1" dirty="0" smtClean="0"/>
              <a:t>Write an WWW,EBI, and ACT comment.</a:t>
            </a:r>
          </a:p>
          <a:p>
            <a:pPr marL="285750" indent="-285750">
              <a:buFont typeface="Arial" panose="020B0604020202020204" pitchFamily="34" charset="0"/>
              <a:buChar char="•"/>
            </a:pPr>
            <a:r>
              <a:rPr lang="en-GB" b="1" dirty="0" smtClean="0"/>
              <a:t>Pass back </a:t>
            </a:r>
            <a:r>
              <a:rPr lang="en-GB" b="1" smtClean="0"/>
              <a:t>and improve </a:t>
            </a:r>
            <a:r>
              <a:rPr lang="en-GB" b="1" dirty="0" smtClean="0"/>
              <a:t>your response.</a:t>
            </a:r>
            <a:endParaRPr lang="en-GB" b="1" dirty="0"/>
          </a:p>
        </p:txBody>
      </p:sp>
      <p:pic>
        <p:nvPicPr>
          <p:cNvPr id="3" name="Picture 2"/>
          <p:cNvPicPr>
            <a:picLocks noChangeAspect="1"/>
          </p:cNvPicPr>
          <p:nvPr/>
        </p:nvPicPr>
        <p:blipFill>
          <a:blip r:embed="rId2"/>
          <a:stretch>
            <a:fillRect/>
          </a:stretch>
        </p:blipFill>
        <p:spPr>
          <a:xfrm>
            <a:off x="286146" y="1433386"/>
            <a:ext cx="7814246" cy="4443886"/>
          </a:xfrm>
          <a:prstGeom prst="rect">
            <a:avLst/>
          </a:prstGeom>
        </p:spPr>
      </p:pic>
      <p:pic>
        <p:nvPicPr>
          <p:cNvPr id="4" name="Picture 3"/>
          <p:cNvPicPr>
            <a:picLocks noChangeAspect="1"/>
          </p:cNvPicPr>
          <p:nvPr/>
        </p:nvPicPr>
        <p:blipFill>
          <a:blip r:embed="rId3"/>
          <a:stretch>
            <a:fillRect/>
          </a:stretch>
        </p:blipFill>
        <p:spPr>
          <a:xfrm>
            <a:off x="7236296" y="64292"/>
            <a:ext cx="1287587" cy="1287587"/>
          </a:xfrm>
          <a:prstGeom prst="rect">
            <a:avLst/>
          </a:prstGeom>
        </p:spPr>
      </p:pic>
    </p:spTree>
    <p:extLst>
      <p:ext uri="{BB962C8B-B14F-4D97-AF65-F5344CB8AC3E}">
        <p14:creationId xmlns:p14="http://schemas.microsoft.com/office/powerpoint/2010/main" val="12825780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15416"/>
            <a:ext cx="7467600" cy="1143000"/>
          </a:xfrm>
        </p:spPr>
        <p:txBody>
          <a:bodyPr/>
          <a:lstStyle/>
          <a:p>
            <a:r>
              <a:rPr lang="en-GB" dirty="0" smtClean="0"/>
              <a:t>Learning Objective:</a:t>
            </a:r>
            <a:endParaRPr lang="en-GB" dirty="0"/>
          </a:p>
        </p:txBody>
      </p:sp>
      <p:sp>
        <p:nvSpPr>
          <p:cNvPr id="3" name="Content Placeholder 2"/>
          <p:cNvSpPr>
            <a:spLocks noGrp="1"/>
          </p:cNvSpPr>
          <p:nvPr>
            <p:ph sz="quarter" idx="1"/>
          </p:nvPr>
        </p:nvSpPr>
        <p:spPr>
          <a:xfrm>
            <a:off x="400658" y="836712"/>
            <a:ext cx="7467600" cy="4873752"/>
          </a:xfrm>
        </p:spPr>
        <p:txBody>
          <a:bodyPr/>
          <a:lstStyle/>
          <a:p>
            <a:pPr marL="0" indent="0">
              <a:buNone/>
            </a:pPr>
            <a:endParaRPr lang="en-GB" dirty="0"/>
          </a:p>
          <a:p>
            <a:r>
              <a:rPr lang="en-GB" dirty="0" smtClean="0"/>
              <a:t>AO2 Skills</a:t>
            </a:r>
          </a:p>
          <a:p>
            <a:pPr lvl="1"/>
            <a:r>
              <a:rPr lang="en-GB" dirty="0" smtClean="0"/>
              <a:t>Comment on, explain and analyse how writers use language, using relevant subject terminology to support your views.</a:t>
            </a:r>
          </a:p>
          <a:p>
            <a:pPr marL="365760" lvl="1" indent="0">
              <a:buNone/>
            </a:pPr>
            <a:endParaRPr lang="en-GB" dirty="0" smtClean="0"/>
          </a:p>
          <a:p>
            <a:pPr marL="365760" lvl="1" indent="0">
              <a:buNone/>
            </a:pPr>
            <a:r>
              <a:rPr lang="en-GB" dirty="0" smtClean="0"/>
              <a:t>Key term:</a:t>
            </a:r>
          </a:p>
          <a:p>
            <a:pPr marL="365760" lvl="1" indent="0">
              <a:buNone/>
            </a:pPr>
            <a:r>
              <a:rPr lang="en-GB" b="1" dirty="0" smtClean="0"/>
              <a:t>Analyse</a:t>
            </a:r>
            <a:r>
              <a:rPr lang="en-GB" dirty="0"/>
              <a:t>: examine (something) methodically and in detail, typically in order to explain and interpret it.</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4326563"/>
            <a:ext cx="1728192" cy="2531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5695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71400"/>
            <a:ext cx="7467600" cy="1143000"/>
          </a:xfrm>
        </p:spPr>
        <p:txBody>
          <a:bodyPr/>
          <a:lstStyle/>
          <a:p>
            <a:r>
              <a:rPr lang="en-GB" dirty="0" smtClean="0"/>
              <a:t>In the exam:</a:t>
            </a:r>
            <a:endParaRPr lang="en-GB" dirty="0"/>
          </a:p>
        </p:txBody>
      </p:sp>
      <p:sp>
        <p:nvSpPr>
          <p:cNvPr id="3" name="Content Placeholder 2"/>
          <p:cNvSpPr>
            <a:spLocks noGrp="1"/>
          </p:cNvSpPr>
          <p:nvPr>
            <p:ph sz="quarter" idx="1"/>
          </p:nvPr>
        </p:nvSpPr>
        <p:spPr>
          <a:xfrm>
            <a:off x="467544" y="1268760"/>
            <a:ext cx="7467600" cy="3412976"/>
          </a:xfrm>
        </p:spPr>
        <p:txBody>
          <a:bodyPr/>
          <a:lstStyle/>
          <a:p>
            <a:r>
              <a:rPr lang="en-GB" dirty="0" smtClean="0"/>
              <a:t>There are many ways you can be asked to explain, comment upon and analyse. For example:</a:t>
            </a:r>
          </a:p>
          <a:p>
            <a:pPr lvl="1"/>
            <a:r>
              <a:rPr lang="en-GB" dirty="0" smtClean="0"/>
              <a:t>What impressions do you get of…?</a:t>
            </a:r>
          </a:p>
          <a:p>
            <a:pPr lvl="1"/>
            <a:r>
              <a:rPr lang="en-GB" dirty="0" smtClean="0"/>
              <a:t>What do you think and feel about …?</a:t>
            </a:r>
          </a:p>
          <a:p>
            <a:pPr lvl="1"/>
            <a:r>
              <a:rPr lang="en-GB" dirty="0" smtClean="0"/>
              <a:t>Explain how…</a:t>
            </a:r>
          </a:p>
          <a:p>
            <a:pPr lvl="1"/>
            <a:r>
              <a:rPr lang="en-GB" dirty="0" smtClean="0"/>
              <a:t>What are the writer’s thoughts and feelings about…?</a:t>
            </a:r>
          </a:p>
          <a:p>
            <a:pPr lvl="1"/>
            <a:r>
              <a:rPr lang="en-GB" dirty="0" smtClean="0"/>
              <a:t>How does the writer…?</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7398" y="4797152"/>
            <a:ext cx="5850355"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20751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71400"/>
            <a:ext cx="7467600" cy="1143000"/>
          </a:xfrm>
        </p:spPr>
        <p:txBody>
          <a:bodyPr/>
          <a:lstStyle/>
          <a:p>
            <a:r>
              <a:rPr lang="en-GB" dirty="0" smtClean="0"/>
              <a:t>In the exam:</a:t>
            </a:r>
            <a:endParaRPr lang="en-GB" dirty="0"/>
          </a:p>
        </p:txBody>
      </p:sp>
      <p:sp>
        <p:nvSpPr>
          <p:cNvPr id="3" name="Content Placeholder 2"/>
          <p:cNvSpPr>
            <a:spLocks noGrp="1"/>
          </p:cNvSpPr>
          <p:nvPr>
            <p:ph sz="quarter" idx="1"/>
          </p:nvPr>
        </p:nvSpPr>
        <p:spPr>
          <a:xfrm>
            <a:off x="539552" y="980728"/>
            <a:ext cx="7467600" cy="1944216"/>
          </a:xfrm>
        </p:spPr>
        <p:txBody>
          <a:bodyPr>
            <a:normAutofit lnSpcReduction="10000"/>
          </a:bodyPr>
          <a:lstStyle/>
          <a:p>
            <a:r>
              <a:rPr lang="en-GB" dirty="0" smtClean="0"/>
              <a:t>These questions will then often have bullet points which you need to follow too:</a:t>
            </a:r>
          </a:p>
          <a:p>
            <a:pPr lvl="1"/>
            <a:r>
              <a:rPr lang="en-GB" dirty="0" smtClean="0"/>
              <a:t>Comment on the language and tone of the writer.</a:t>
            </a:r>
          </a:p>
          <a:p>
            <a:pPr lvl="1"/>
            <a:r>
              <a:rPr lang="en-GB" dirty="0" smtClean="0"/>
              <a:t>Comment on the writer’s structure.</a:t>
            </a:r>
          </a:p>
          <a:p>
            <a:pPr lvl="1"/>
            <a:r>
              <a:rPr lang="en-GB" dirty="0" smtClean="0"/>
              <a:t>Comment on the writer’s choice of literary elements.</a:t>
            </a:r>
            <a:endParaRPr lang="en-GB"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3225" b="11552"/>
          <a:stretch/>
        </p:blipFill>
        <p:spPr bwMode="auto">
          <a:xfrm>
            <a:off x="2123728" y="2873830"/>
            <a:ext cx="4653905" cy="1034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323528" y="4038313"/>
            <a:ext cx="7878081" cy="2493438"/>
          </a:xfrm>
          <a:prstGeom prst="rect">
            <a:avLst/>
          </a:prstGeom>
        </p:spPr>
        <p:txBody>
          <a:bodyPr vert="horz">
            <a:normAutofit fontScale="85000" lnSpcReduction="2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GB" dirty="0" smtClean="0"/>
              <a:t>What you are being asked </a:t>
            </a:r>
            <a:r>
              <a:rPr lang="en-GB" b="1" u="sng" dirty="0" smtClean="0"/>
              <a:t>how a writer achieves a certain effect</a:t>
            </a:r>
            <a:r>
              <a:rPr lang="en-GB" dirty="0" smtClean="0"/>
              <a:t> or influences you to think or do something.</a:t>
            </a:r>
          </a:p>
          <a:p>
            <a:r>
              <a:rPr lang="en-GB" dirty="0" smtClean="0"/>
              <a:t>It doesn’t mean write a list of features with no explanation!</a:t>
            </a:r>
          </a:p>
          <a:p>
            <a:r>
              <a:rPr lang="en-GB" dirty="0" smtClean="0"/>
              <a:t>You </a:t>
            </a:r>
            <a:r>
              <a:rPr lang="en-GB" b="1" u="sng" dirty="0" smtClean="0"/>
              <a:t>must show an understanding of the words</a:t>
            </a:r>
            <a:r>
              <a:rPr lang="en-GB" dirty="0" smtClean="0"/>
              <a:t> and examples you select.</a:t>
            </a:r>
          </a:p>
          <a:p>
            <a:r>
              <a:rPr lang="en-GB" dirty="0" smtClean="0"/>
              <a:t>You will be rewarded for using appropriate vocabulary, just identifying the simile or short sentence is not enough.</a:t>
            </a:r>
          </a:p>
          <a:p>
            <a:r>
              <a:rPr lang="en-GB" dirty="0" smtClean="0"/>
              <a:t>Remember AO2 asks for “</a:t>
            </a:r>
            <a:r>
              <a:rPr lang="en-GB" b="1" u="sng" dirty="0" smtClean="0"/>
              <a:t>relevant subject terminology</a:t>
            </a:r>
            <a:r>
              <a:rPr lang="en-GB" dirty="0" smtClean="0"/>
              <a:t>”</a:t>
            </a:r>
            <a:endParaRPr lang="en-GB" dirty="0"/>
          </a:p>
        </p:txBody>
      </p:sp>
    </p:spTree>
    <p:extLst>
      <p:ext uri="{BB962C8B-B14F-4D97-AF65-F5344CB8AC3E}">
        <p14:creationId xmlns:p14="http://schemas.microsoft.com/office/powerpoint/2010/main" val="289378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20" y="-315416"/>
            <a:ext cx="7467600" cy="1143000"/>
          </a:xfrm>
        </p:spPr>
        <p:txBody>
          <a:bodyPr/>
          <a:lstStyle/>
          <a:p>
            <a:r>
              <a:rPr lang="en-GB" dirty="0" smtClean="0"/>
              <a:t>Our texts</a:t>
            </a:r>
            <a:endParaRPr lang="en-GB" dirty="0"/>
          </a:p>
        </p:txBody>
      </p:sp>
      <p:sp>
        <p:nvSpPr>
          <p:cNvPr id="3" name="Content Placeholder 2"/>
          <p:cNvSpPr>
            <a:spLocks noGrp="1"/>
          </p:cNvSpPr>
          <p:nvPr>
            <p:ph sz="quarter" idx="1"/>
          </p:nvPr>
        </p:nvSpPr>
        <p:spPr>
          <a:xfrm>
            <a:off x="323528" y="836712"/>
            <a:ext cx="8280920" cy="2952328"/>
          </a:xfrm>
        </p:spPr>
        <p:txBody>
          <a:bodyPr/>
          <a:lstStyle/>
          <a:p>
            <a:r>
              <a:rPr lang="en-GB" dirty="0" smtClean="0"/>
              <a:t>Promotional materials like leaflets and websites often use persuasive language about a place or experience in order to sell it to their target audience.</a:t>
            </a:r>
            <a:endParaRPr lang="en-GB" dirty="0"/>
          </a:p>
          <a:p>
            <a:r>
              <a:rPr lang="en-GB" dirty="0" smtClean="0"/>
              <a:t>Read the two extracts from the ‘Predator Experience’ leaflet.</a:t>
            </a:r>
            <a:endParaRPr lang="en-GB" dirty="0"/>
          </a:p>
        </p:txBody>
      </p:sp>
      <p:grpSp>
        <p:nvGrpSpPr>
          <p:cNvPr id="10" name="Group 9"/>
          <p:cNvGrpSpPr/>
          <p:nvPr/>
        </p:nvGrpSpPr>
        <p:grpSpPr>
          <a:xfrm>
            <a:off x="3419872" y="2578329"/>
            <a:ext cx="4536504" cy="4032448"/>
            <a:chOff x="4499992" y="2564904"/>
            <a:chExt cx="4157599" cy="3083603"/>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631" t="7058"/>
            <a:stretch/>
          </p:blipFill>
          <p:spPr>
            <a:xfrm>
              <a:off x="4572000" y="2564904"/>
              <a:ext cx="4085591" cy="3053738"/>
            </a:xfrm>
            <a:prstGeom prst="rect">
              <a:avLst/>
            </a:prstGeom>
          </p:spPr>
        </p:pic>
        <p:sp>
          <p:nvSpPr>
            <p:cNvPr id="9" name="Rectangle 8"/>
            <p:cNvSpPr/>
            <p:nvPr/>
          </p:nvSpPr>
          <p:spPr>
            <a:xfrm>
              <a:off x="4499992" y="3645024"/>
              <a:ext cx="2520279" cy="20034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 5"/>
          <p:cNvGrpSpPr/>
          <p:nvPr/>
        </p:nvGrpSpPr>
        <p:grpSpPr>
          <a:xfrm>
            <a:off x="971600" y="4162806"/>
            <a:ext cx="4327311" cy="2692557"/>
            <a:chOff x="2051720" y="2996952"/>
            <a:chExt cx="5915921" cy="3355684"/>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7088" t="16845" r="2883" b="14224"/>
            <a:stretch/>
          </p:blipFill>
          <p:spPr>
            <a:xfrm>
              <a:off x="2123728" y="2996952"/>
              <a:ext cx="5843913" cy="3355684"/>
            </a:xfrm>
            <a:prstGeom prst="rect">
              <a:avLst/>
            </a:prstGeom>
          </p:spPr>
        </p:pic>
        <p:sp>
          <p:nvSpPr>
            <p:cNvPr id="5" name="Rectangle 4"/>
            <p:cNvSpPr/>
            <p:nvPr/>
          </p:nvSpPr>
          <p:spPr>
            <a:xfrm>
              <a:off x="2051720" y="2996952"/>
              <a:ext cx="2160240" cy="9628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829053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528" y="1124744"/>
            <a:ext cx="7467600" cy="1800200"/>
          </a:xfrm>
        </p:spPr>
        <p:txBody>
          <a:bodyPr>
            <a:normAutofit/>
          </a:bodyPr>
          <a:lstStyle/>
          <a:p>
            <a:pPr marL="0" indent="0">
              <a:buNone/>
            </a:pPr>
            <a:endParaRPr lang="en-GB" b="1" u="sng" dirty="0" smtClean="0"/>
          </a:p>
          <a:p>
            <a:r>
              <a:rPr lang="en-GB" dirty="0" smtClean="0"/>
              <a:t>Make a list of words and phrases which help to persuade the reader that the experience will be exciting and memorable.</a:t>
            </a:r>
          </a:p>
          <a:p>
            <a:pPr marL="457200" indent="-457200">
              <a:buAutoNum type="alphaLcParenR"/>
            </a:pPr>
            <a:endParaRPr lang="en-GB" dirty="0"/>
          </a:p>
        </p:txBody>
      </p:sp>
      <p:sp>
        <p:nvSpPr>
          <p:cNvPr id="4" name="Title 3"/>
          <p:cNvSpPr>
            <a:spLocks noGrp="1"/>
          </p:cNvSpPr>
          <p:nvPr>
            <p:ph type="title"/>
          </p:nvPr>
        </p:nvSpPr>
        <p:spPr>
          <a:xfrm>
            <a:off x="323528" y="116632"/>
            <a:ext cx="7467600" cy="778098"/>
          </a:xfrm>
        </p:spPr>
        <p:txBody>
          <a:bodyPr/>
          <a:lstStyle/>
          <a:p>
            <a:r>
              <a:rPr lang="en-GB" dirty="0" smtClean="0"/>
              <a:t>Activity 1</a:t>
            </a:r>
            <a:endParaRPr lang="en-GB" dirty="0"/>
          </a:p>
        </p:txBody>
      </p:sp>
      <p:pic>
        <p:nvPicPr>
          <p:cNvPr id="6" name="MS90007479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7967423" y="1810512"/>
            <a:ext cx="141538" cy="141538"/>
          </a:xfrm>
          <a:prstGeom prst="rect">
            <a:avLst/>
          </a:prstGeom>
        </p:spPr>
      </p:pic>
      <p:sp>
        <p:nvSpPr>
          <p:cNvPr id="7" name="Oval 6"/>
          <p:cNvSpPr/>
          <p:nvPr/>
        </p:nvSpPr>
        <p:spPr>
          <a:xfrm>
            <a:off x="7596336" y="1124744"/>
            <a:ext cx="1026114" cy="1188132"/>
          </a:xfrm>
          <a:prstGeom prst="ellipse">
            <a:avLst/>
          </a:prstGeom>
          <a:solidFill>
            <a:srgbClr val="FFFFCC"/>
          </a:solidFill>
          <a:ln w="2540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a typeface="+mn-ea"/>
              <a:cs typeface="Arial"/>
            </a:endParaRPr>
          </a:p>
        </p:txBody>
      </p:sp>
      <p:sp>
        <p:nvSpPr>
          <p:cNvPr id="8" name="Oval 7"/>
          <p:cNvSpPr/>
          <p:nvPr/>
        </p:nvSpPr>
        <p:spPr>
          <a:xfrm>
            <a:off x="7596336" y="1124744"/>
            <a:ext cx="1026114" cy="1188132"/>
          </a:xfrm>
          <a:prstGeom prst="ellipse">
            <a:avLst/>
          </a:prstGeom>
          <a:solidFill>
            <a:srgbClr val="3333CC"/>
          </a:solidFill>
          <a:ln w="2540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2060"/>
              </a:solidFill>
              <a:effectLst/>
              <a:uLnTx/>
              <a:uFillTx/>
              <a:latin typeface="Arial"/>
              <a:ea typeface="+mn-ea"/>
              <a:cs typeface="Arial"/>
            </a:endParaRPr>
          </a:p>
        </p:txBody>
      </p:sp>
      <p:sp>
        <p:nvSpPr>
          <p:cNvPr id="9" name="TextBox 8"/>
          <p:cNvSpPr txBox="1"/>
          <p:nvPr/>
        </p:nvSpPr>
        <p:spPr>
          <a:xfrm>
            <a:off x="7596335" y="620689"/>
            <a:ext cx="845745" cy="461665"/>
          </a:xfrm>
          <a:prstGeom prst="rect">
            <a:avLst/>
          </a:prstGeom>
          <a:noFill/>
        </p:spPr>
        <p:txBody>
          <a:bodyPr wrap="square" rtlCol="0">
            <a:spAutoFit/>
          </a:bodyPr>
          <a:lstStyle/>
          <a:p>
            <a:pPr algn="ctr" fontAlgn="base">
              <a:spcBef>
                <a:spcPct val="0"/>
              </a:spcBef>
              <a:spcAft>
                <a:spcPct val="0"/>
              </a:spcAft>
            </a:pPr>
            <a:r>
              <a:rPr lang="en-GB" sz="1200" dirty="0">
                <a:solidFill>
                  <a:srgbClr val="000000"/>
                </a:solidFill>
                <a:latin typeface="Arial" charset="0"/>
                <a:cs typeface="Arial" charset="0"/>
              </a:rPr>
              <a:t>10 minutes</a:t>
            </a:r>
          </a:p>
        </p:txBody>
      </p:sp>
      <p:sp>
        <p:nvSpPr>
          <p:cNvPr id="5" name="Cloud Callout 4"/>
          <p:cNvSpPr/>
          <p:nvPr/>
        </p:nvSpPr>
        <p:spPr>
          <a:xfrm>
            <a:off x="2627784" y="3717032"/>
            <a:ext cx="3384376" cy="1584176"/>
          </a:xfrm>
          <a:prstGeom prst="cloudCallout">
            <a:avLst>
              <a:gd name="adj1" fmla="val -13757"/>
              <a:gd name="adj2" fmla="val 466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Exciting and memorable language and techniques</a:t>
            </a:r>
            <a:endParaRPr lang="en-GB" dirty="0"/>
          </a:p>
        </p:txBody>
      </p:sp>
      <p:cxnSp>
        <p:nvCxnSpPr>
          <p:cNvPr id="11" name="Straight Connector 10"/>
          <p:cNvCxnSpPr/>
          <p:nvPr/>
        </p:nvCxnSpPr>
        <p:spPr>
          <a:xfrm flipV="1">
            <a:off x="5980179" y="4329100"/>
            <a:ext cx="1224136" cy="36004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102892" y="3861048"/>
            <a:ext cx="2698175" cy="369332"/>
          </a:xfrm>
          <a:prstGeom prst="rect">
            <a:avLst/>
          </a:prstGeom>
          <a:noFill/>
        </p:spPr>
        <p:txBody>
          <a:bodyPr wrap="none" rtlCol="0">
            <a:spAutoFit/>
          </a:bodyPr>
          <a:lstStyle/>
          <a:p>
            <a:r>
              <a:rPr lang="en-GB" dirty="0" smtClean="0"/>
              <a:t>“Swoops to land gently”</a:t>
            </a:r>
          </a:p>
        </p:txBody>
      </p:sp>
    </p:spTree>
    <p:extLst>
      <p:ext uri="{BB962C8B-B14F-4D97-AF65-F5344CB8AC3E}">
        <p14:creationId xmlns:p14="http://schemas.microsoft.com/office/powerpoint/2010/main" val="126623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7"/>
                    </p:tgtEl>
                  </p:cond>
                </p:stCondLst>
                <p:endSync evt="end" delay="0">
                  <p:rtn val="all"/>
                </p:endSync>
                <p:childTnLst>
                  <p:par>
                    <p:cTn id="28" fill="hold">
                      <p:stCondLst>
                        <p:cond delay="0"/>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1)">
                                      <p:cBhvr>
                                        <p:cTn id="32" dur="600000"/>
                                        <p:tgtEl>
                                          <p:spTgt spid="8"/>
                                        </p:tgtEl>
                                      </p:cBhvr>
                                    </p:animEffect>
                                  </p:childTnLst>
                                </p:cTn>
                              </p:par>
                            </p:childTnLst>
                          </p:cTn>
                        </p:par>
                        <p:par>
                          <p:cTn id="33" fill="hold">
                            <p:stCondLst>
                              <p:cond delay="600000"/>
                            </p:stCondLst>
                            <p:childTnLst>
                              <p:par>
                                <p:cTn id="34" presetID="1" presetClass="mediacall" presetSubtype="0" fill="hold" nodeType="afterEffect">
                                  <p:stCondLst>
                                    <p:cond delay="0"/>
                                  </p:stCondLst>
                                  <p:childTnLst>
                                    <p:cmd type="call" cmd="playFrom(0.0)">
                                      <p:cBhvr>
                                        <p:cTn id="35" dur="2178" fill="hold"/>
                                        <p:tgtEl>
                                          <p:spTgt spid="6"/>
                                        </p:tgtEl>
                                      </p:cBhvr>
                                    </p:cmd>
                                  </p:childTnLst>
                                </p:cTn>
                              </p:par>
                            </p:childTnLst>
                          </p:cTn>
                        </p:par>
                      </p:childTnLst>
                    </p:cTn>
                  </p:par>
                </p:childTnLst>
              </p:cTn>
              <p:nextCondLst>
                <p:cond evt="onClick" delay="0">
                  <p:tgtEl>
                    <p:spTgt spid="7"/>
                  </p:tgtEl>
                </p:cond>
              </p:nextCondLst>
            </p:seq>
            <p:audio>
              <p:cMediaNode>
                <p:cTn id="36"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3" grpId="0" build="p"/>
      <p:bldP spid="8" grpId="0" animBg="1"/>
      <p:bldP spid="5"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528" y="1124744"/>
            <a:ext cx="7467600" cy="936104"/>
          </a:xfrm>
        </p:spPr>
        <p:txBody>
          <a:bodyPr>
            <a:normAutofit fontScale="85000" lnSpcReduction="20000"/>
          </a:bodyPr>
          <a:lstStyle/>
          <a:p>
            <a:pPr marL="0" indent="0">
              <a:buNone/>
            </a:pPr>
            <a:endParaRPr lang="en-GB" b="1" u="sng" dirty="0" smtClean="0"/>
          </a:p>
          <a:p>
            <a:r>
              <a:rPr lang="en-GB" dirty="0" smtClean="0"/>
              <a:t>Remember that in your exam you might be asked a question such as:</a:t>
            </a:r>
          </a:p>
          <a:p>
            <a:pPr marL="457200" indent="-457200">
              <a:buAutoNum type="alphaLcParenR"/>
            </a:pPr>
            <a:endParaRPr lang="en-GB" dirty="0"/>
          </a:p>
        </p:txBody>
      </p:sp>
      <p:sp>
        <p:nvSpPr>
          <p:cNvPr id="4" name="Title 3"/>
          <p:cNvSpPr>
            <a:spLocks noGrp="1"/>
          </p:cNvSpPr>
          <p:nvPr>
            <p:ph type="title"/>
          </p:nvPr>
        </p:nvSpPr>
        <p:spPr>
          <a:xfrm>
            <a:off x="323528" y="116632"/>
            <a:ext cx="7467600" cy="778098"/>
          </a:xfrm>
        </p:spPr>
        <p:txBody>
          <a:bodyPr/>
          <a:lstStyle/>
          <a:p>
            <a:r>
              <a:rPr lang="en-GB" dirty="0" smtClean="0"/>
              <a:t>Activity 2</a:t>
            </a:r>
            <a:endParaRPr lang="en-GB" dirty="0"/>
          </a:p>
        </p:txBody>
      </p:sp>
      <p:pic>
        <p:nvPicPr>
          <p:cNvPr id="6" name="MS90007479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7967423" y="1810512"/>
            <a:ext cx="141538" cy="141538"/>
          </a:xfrm>
          <a:prstGeom prst="rect">
            <a:avLst/>
          </a:prstGeom>
        </p:spPr>
      </p:pic>
      <p:sp>
        <p:nvSpPr>
          <p:cNvPr id="7" name="Oval 6"/>
          <p:cNvSpPr/>
          <p:nvPr/>
        </p:nvSpPr>
        <p:spPr>
          <a:xfrm>
            <a:off x="7596336" y="1124744"/>
            <a:ext cx="1026114" cy="1188132"/>
          </a:xfrm>
          <a:prstGeom prst="ellipse">
            <a:avLst/>
          </a:prstGeom>
          <a:solidFill>
            <a:srgbClr val="FFFFCC"/>
          </a:solidFill>
          <a:ln w="2540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a typeface="+mn-ea"/>
              <a:cs typeface="Arial"/>
            </a:endParaRPr>
          </a:p>
        </p:txBody>
      </p:sp>
      <p:sp>
        <p:nvSpPr>
          <p:cNvPr id="8" name="Oval 7"/>
          <p:cNvSpPr/>
          <p:nvPr/>
        </p:nvSpPr>
        <p:spPr>
          <a:xfrm>
            <a:off x="7596336" y="1124744"/>
            <a:ext cx="1026114" cy="1188132"/>
          </a:xfrm>
          <a:prstGeom prst="ellipse">
            <a:avLst/>
          </a:prstGeom>
          <a:solidFill>
            <a:srgbClr val="3333CC"/>
          </a:solidFill>
          <a:ln w="2540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2060"/>
              </a:solidFill>
              <a:effectLst/>
              <a:uLnTx/>
              <a:uFillTx/>
              <a:latin typeface="Arial"/>
              <a:ea typeface="+mn-ea"/>
              <a:cs typeface="Arial"/>
            </a:endParaRPr>
          </a:p>
        </p:txBody>
      </p:sp>
      <p:sp>
        <p:nvSpPr>
          <p:cNvPr id="9" name="TextBox 8"/>
          <p:cNvSpPr txBox="1"/>
          <p:nvPr/>
        </p:nvSpPr>
        <p:spPr>
          <a:xfrm>
            <a:off x="7596335" y="620689"/>
            <a:ext cx="845745" cy="461665"/>
          </a:xfrm>
          <a:prstGeom prst="rect">
            <a:avLst/>
          </a:prstGeom>
          <a:noFill/>
        </p:spPr>
        <p:txBody>
          <a:bodyPr wrap="square" rtlCol="0">
            <a:spAutoFit/>
          </a:bodyPr>
          <a:lstStyle/>
          <a:p>
            <a:pPr algn="ctr" fontAlgn="base">
              <a:spcBef>
                <a:spcPct val="0"/>
              </a:spcBef>
              <a:spcAft>
                <a:spcPct val="0"/>
              </a:spcAft>
            </a:pPr>
            <a:r>
              <a:rPr lang="en-GB" sz="1200" dirty="0">
                <a:solidFill>
                  <a:srgbClr val="000000"/>
                </a:solidFill>
                <a:latin typeface="Arial" charset="0"/>
                <a:cs typeface="Arial" charset="0"/>
              </a:rPr>
              <a:t>10 minutes</a:t>
            </a:r>
          </a:p>
        </p:txBody>
      </p:sp>
      <p:sp>
        <p:nvSpPr>
          <p:cNvPr id="2" name="Rectangle 1"/>
          <p:cNvSpPr/>
          <p:nvPr/>
        </p:nvSpPr>
        <p:spPr>
          <a:xfrm>
            <a:off x="278873" y="2060848"/>
            <a:ext cx="7830520" cy="707886"/>
          </a:xfrm>
          <a:prstGeom prst="rect">
            <a:avLst/>
          </a:prstGeom>
        </p:spPr>
        <p:txBody>
          <a:bodyPr wrap="square">
            <a:spAutoFit/>
          </a:bodyPr>
          <a:lstStyle/>
          <a:p>
            <a:pPr algn="ctr"/>
            <a:r>
              <a:rPr lang="en-GB" sz="2000" b="1" i="1" dirty="0" smtClean="0"/>
              <a:t>How does the writer make the experiences sound exciting and memorable? [10]</a:t>
            </a:r>
            <a:endParaRPr lang="en-GB" sz="2000" b="1" i="1" dirty="0"/>
          </a:p>
        </p:txBody>
      </p:sp>
      <p:sp>
        <p:nvSpPr>
          <p:cNvPr id="10" name="Content Placeholder 2"/>
          <p:cNvSpPr txBox="1">
            <a:spLocks/>
          </p:cNvSpPr>
          <p:nvPr/>
        </p:nvSpPr>
        <p:spPr>
          <a:xfrm>
            <a:off x="213927" y="2852936"/>
            <a:ext cx="8442938" cy="2016224"/>
          </a:xfrm>
          <a:prstGeom prst="rect">
            <a:avLst/>
          </a:prstGeom>
        </p:spPr>
        <p:txBody>
          <a:bodyPr vert="horz">
            <a:normAutofit fontScale="47500" lnSpcReduction="2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endParaRPr lang="en-GB" sz="3600" b="1" u="sng" dirty="0" smtClean="0"/>
          </a:p>
          <a:p>
            <a:r>
              <a:rPr lang="en-GB" sz="3600" dirty="0" smtClean="0"/>
              <a:t>To help decide which words and phrases are relevant, keep this question in mind. </a:t>
            </a:r>
          </a:p>
          <a:p>
            <a:r>
              <a:rPr lang="en-GB" sz="3600" dirty="0" smtClean="0"/>
              <a:t>“Does this word persuade me that the experience is exciting or memorable?” If it does ask Why? To help comment on  the reasons it persuades you.</a:t>
            </a:r>
          </a:p>
          <a:p>
            <a:r>
              <a:rPr lang="en-GB" sz="3600" dirty="0" smtClean="0"/>
              <a:t>Look back at your list.. Make sure all the words are relevant. Note down a few words to explain why they persuade you.</a:t>
            </a:r>
          </a:p>
          <a:p>
            <a:pPr marL="457200" indent="-457200">
              <a:buFont typeface="Wingdings"/>
              <a:buAutoNum type="alphaLcParenR"/>
            </a:pPr>
            <a:endParaRPr lang="en-GB" dirty="0"/>
          </a:p>
        </p:txBody>
      </p:sp>
      <p:grpSp>
        <p:nvGrpSpPr>
          <p:cNvPr id="18" name="Group 17"/>
          <p:cNvGrpSpPr/>
          <p:nvPr/>
        </p:nvGrpSpPr>
        <p:grpSpPr>
          <a:xfrm>
            <a:off x="993076" y="4557898"/>
            <a:ext cx="8142229" cy="2039454"/>
            <a:chOff x="993076" y="4557898"/>
            <a:chExt cx="8142229" cy="2039454"/>
          </a:xfrm>
        </p:grpSpPr>
        <p:sp>
          <p:nvSpPr>
            <p:cNvPr id="5" name="Cloud Callout 4"/>
            <p:cNvSpPr/>
            <p:nvPr/>
          </p:nvSpPr>
          <p:spPr>
            <a:xfrm>
              <a:off x="993076" y="5013176"/>
              <a:ext cx="3384376" cy="1584176"/>
            </a:xfrm>
            <a:prstGeom prst="cloudCallout">
              <a:avLst>
                <a:gd name="adj1" fmla="val -13757"/>
                <a:gd name="adj2" fmla="val 466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Exciting and memorable language and techniques</a:t>
              </a:r>
              <a:endParaRPr lang="en-GB" dirty="0"/>
            </a:p>
          </p:txBody>
        </p:sp>
        <p:cxnSp>
          <p:nvCxnSpPr>
            <p:cNvPr id="11" name="Straight Connector 10"/>
            <p:cNvCxnSpPr/>
            <p:nvPr/>
          </p:nvCxnSpPr>
          <p:spPr>
            <a:xfrm flipV="1">
              <a:off x="4194133" y="5949280"/>
              <a:ext cx="1025939" cy="252028"/>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400981" y="5575427"/>
              <a:ext cx="2698175" cy="369332"/>
            </a:xfrm>
            <a:prstGeom prst="rect">
              <a:avLst/>
            </a:prstGeom>
            <a:noFill/>
          </p:spPr>
          <p:txBody>
            <a:bodyPr wrap="none" rtlCol="0">
              <a:spAutoFit/>
            </a:bodyPr>
            <a:lstStyle/>
            <a:p>
              <a:r>
                <a:rPr lang="en-GB" dirty="0" smtClean="0"/>
                <a:t>“Swoops to land gently”</a:t>
              </a:r>
              <a:endParaRPr lang="en-GB" dirty="0"/>
            </a:p>
          </p:txBody>
        </p:sp>
        <p:cxnSp>
          <p:nvCxnSpPr>
            <p:cNvPr id="14" name="Straight Connector 13"/>
            <p:cNvCxnSpPr/>
            <p:nvPr/>
          </p:nvCxnSpPr>
          <p:spPr>
            <a:xfrm flipV="1">
              <a:off x="5604837" y="5229200"/>
              <a:ext cx="612068" cy="252028"/>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270982" y="4557898"/>
              <a:ext cx="2864323" cy="923330"/>
            </a:xfrm>
            <a:prstGeom prst="rect">
              <a:avLst/>
            </a:prstGeom>
            <a:noFill/>
          </p:spPr>
          <p:txBody>
            <a:bodyPr wrap="square" rtlCol="0">
              <a:spAutoFit/>
            </a:bodyPr>
            <a:lstStyle/>
            <a:p>
              <a:r>
                <a:rPr lang="en-GB" dirty="0" smtClean="0"/>
                <a:t>Oxymoron – bird plunging to the ground yet lands softly.</a:t>
              </a:r>
              <a:endParaRPr lang="en-GB" dirty="0"/>
            </a:p>
          </p:txBody>
        </p:sp>
      </p:grpSp>
    </p:spTree>
    <p:extLst>
      <p:ext uri="{BB962C8B-B14F-4D97-AF65-F5344CB8AC3E}">
        <p14:creationId xmlns:p14="http://schemas.microsoft.com/office/powerpoint/2010/main" val="271356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heel(1)">
                                      <p:cBhvr>
                                        <p:cTn id="28" dur="600000"/>
                                        <p:tgtEl>
                                          <p:spTgt spid="8"/>
                                        </p:tgtEl>
                                      </p:cBhvr>
                                    </p:animEffect>
                                  </p:childTnLst>
                                </p:cTn>
                              </p:par>
                            </p:childTnLst>
                          </p:cTn>
                        </p:par>
                        <p:par>
                          <p:cTn id="29" fill="hold">
                            <p:stCondLst>
                              <p:cond delay="600000"/>
                            </p:stCondLst>
                            <p:childTnLst>
                              <p:par>
                                <p:cTn id="30" presetID="1" presetClass="mediacall" presetSubtype="0" fill="hold" nodeType="afterEffect">
                                  <p:stCondLst>
                                    <p:cond delay="0"/>
                                  </p:stCondLst>
                                  <p:childTnLst>
                                    <p:cmd type="call" cmd="playFrom(0.0)">
                                      <p:cBhvr>
                                        <p:cTn id="31" dur="2178" fill="hold"/>
                                        <p:tgtEl>
                                          <p:spTgt spid="6"/>
                                        </p:tgtEl>
                                      </p:cBhvr>
                                    </p:cmd>
                                  </p:childTnLst>
                                </p:cTn>
                              </p:par>
                            </p:childTnLst>
                          </p:cTn>
                        </p:par>
                      </p:childTnLst>
                    </p:cTn>
                  </p:par>
                </p:childTnLst>
              </p:cTn>
              <p:nextCondLst>
                <p:cond evt="onClick" delay="0">
                  <p:tgtEl>
                    <p:spTgt spid="7"/>
                  </p:tgtEl>
                </p:cond>
              </p:nextCondLst>
            </p:seq>
            <p:audio>
              <p:cMediaNode>
                <p:cTn id="32"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3" grpId="0" build="p"/>
      <p:bldP spid="8"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15416"/>
            <a:ext cx="7467600" cy="1143000"/>
          </a:xfrm>
        </p:spPr>
        <p:txBody>
          <a:bodyPr/>
          <a:lstStyle/>
          <a:p>
            <a:r>
              <a:rPr lang="en-GB" dirty="0" smtClean="0"/>
              <a:t>Did you identify this terminology?</a:t>
            </a:r>
            <a:endParaRPr lang="en-GB" dirty="0"/>
          </a:p>
        </p:txBody>
      </p:sp>
      <p:sp>
        <p:nvSpPr>
          <p:cNvPr id="3" name="Content Placeholder 2"/>
          <p:cNvSpPr>
            <a:spLocks noGrp="1"/>
          </p:cNvSpPr>
          <p:nvPr>
            <p:ph sz="quarter" idx="1"/>
          </p:nvPr>
        </p:nvSpPr>
        <p:spPr>
          <a:xfrm>
            <a:off x="188842" y="836712"/>
            <a:ext cx="8291264" cy="2016224"/>
          </a:xfrm>
        </p:spPr>
        <p:txBody>
          <a:bodyPr/>
          <a:lstStyle/>
          <a:p>
            <a:r>
              <a:rPr lang="en-GB" dirty="0" smtClean="0"/>
              <a:t>Adjectives</a:t>
            </a:r>
          </a:p>
          <a:p>
            <a:pPr lvl="1"/>
            <a:r>
              <a:rPr lang="en-GB" dirty="0" smtClean="0"/>
              <a:t>‘</a:t>
            </a:r>
            <a:r>
              <a:rPr lang="en-GB" b="1" u="sng" dirty="0" smtClean="0"/>
              <a:t>iconic</a:t>
            </a:r>
            <a:r>
              <a:rPr lang="en-GB" dirty="0" smtClean="0"/>
              <a:t> Golden Eagle’ – specifically chosen to describe the noun as impressive. </a:t>
            </a:r>
          </a:p>
          <a:p>
            <a:pPr lvl="1"/>
            <a:r>
              <a:rPr lang="en-GB" dirty="0" smtClean="0"/>
              <a:t>‘</a:t>
            </a:r>
            <a:r>
              <a:rPr lang="en-GB" b="1" u="sng" dirty="0" smtClean="0"/>
              <a:t>precision</a:t>
            </a:r>
            <a:r>
              <a:rPr lang="en-GB" dirty="0" smtClean="0"/>
              <a:t> predators’ </a:t>
            </a:r>
            <a:r>
              <a:rPr lang="en-GB" dirty="0"/>
              <a:t>- specifically chosen to describe the noun as impressive. </a:t>
            </a:r>
          </a:p>
          <a:p>
            <a:pPr lvl="1"/>
            <a:endParaRPr lang="en-GB" dirty="0" smtClean="0"/>
          </a:p>
        </p:txBody>
      </p:sp>
      <p:sp>
        <p:nvSpPr>
          <p:cNvPr id="6" name="Content Placeholder 2"/>
          <p:cNvSpPr txBox="1">
            <a:spLocks/>
          </p:cNvSpPr>
          <p:nvPr/>
        </p:nvSpPr>
        <p:spPr>
          <a:xfrm>
            <a:off x="198038" y="2564904"/>
            <a:ext cx="8291264" cy="2016224"/>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GB" dirty="0" smtClean="0"/>
              <a:t>Superlatives</a:t>
            </a:r>
          </a:p>
          <a:p>
            <a:pPr lvl="1"/>
            <a:r>
              <a:rPr lang="en-GB" dirty="0" smtClean="0"/>
              <a:t>‘</a:t>
            </a:r>
            <a:r>
              <a:rPr lang="en-GB" b="1" u="sng" dirty="0" smtClean="0"/>
              <a:t>largest</a:t>
            </a:r>
            <a:r>
              <a:rPr lang="en-GB" dirty="0" smtClean="0"/>
              <a:t> British raptor’ – specifically chosen to impress and persuade, this can’t be beaten.</a:t>
            </a:r>
          </a:p>
          <a:p>
            <a:pPr lvl="1"/>
            <a:r>
              <a:rPr lang="en-GB" dirty="0" smtClean="0"/>
              <a:t>‘</a:t>
            </a:r>
            <a:r>
              <a:rPr lang="en-GB" b="1" u="sng" dirty="0" smtClean="0"/>
              <a:t>largest</a:t>
            </a:r>
            <a:r>
              <a:rPr lang="en-GB" dirty="0" smtClean="0"/>
              <a:t> of the owl family’ </a:t>
            </a:r>
            <a:r>
              <a:rPr lang="en-GB" dirty="0"/>
              <a:t>- specifically chosen to impress and </a:t>
            </a:r>
            <a:r>
              <a:rPr lang="en-GB" dirty="0" smtClean="0"/>
              <a:t>persuade</a:t>
            </a:r>
            <a:r>
              <a:rPr lang="en-GB" dirty="0"/>
              <a:t> </a:t>
            </a:r>
            <a:r>
              <a:rPr lang="en-GB" dirty="0" smtClean="0"/>
              <a:t>you that this can’t be bettered.</a:t>
            </a:r>
          </a:p>
        </p:txBody>
      </p:sp>
      <p:sp>
        <p:nvSpPr>
          <p:cNvPr id="8" name="Content Placeholder 2"/>
          <p:cNvSpPr txBox="1">
            <a:spLocks/>
          </p:cNvSpPr>
          <p:nvPr/>
        </p:nvSpPr>
        <p:spPr>
          <a:xfrm>
            <a:off x="191411" y="4437112"/>
            <a:ext cx="8291264" cy="2016224"/>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GB" dirty="0" smtClean="0"/>
              <a:t>Links, patterns (oxymoron)</a:t>
            </a:r>
          </a:p>
          <a:p>
            <a:pPr lvl="1"/>
            <a:r>
              <a:rPr lang="en-GB" dirty="0" smtClean="0"/>
              <a:t>Eagle flies </a:t>
            </a:r>
            <a:r>
              <a:rPr lang="en-GB" b="1" u="sng" dirty="0" smtClean="0"/>
              <a:t>dramatically, </a:t>
            </a:r>
            <a:r>
              <a:rPr lang="en-GB" dirty="0" smtClean="0"/>
              <a:t>but lands </a:t>
            </a:r>
            <a:r>
              <a:rPr lang="en-GB" b="1" u="sng" dirty="0" smtClean="0"/>
              <a:t>gently.</a:t>
            </a:r>
            <a:endParaRPr lang="en-GB" dirty="0" smtClean="0"/>
          </a:p>
          <a:p>
            <a:pPr lvl="1"/>
            <a:endParaRPr lang="en-GB" dirty="0" smtClean="0"/>
          </a:p>
        </p:txBody>
      </p:sp>
      <p:sp>
        <p:nvSpPr>
          <p:cNvPr id="9" name="Content Placeholder 2"/>
          <p:cNvSpPr txBox="1">
            <a:spLocks/>
          </p:cNvSpPr>
          <p:nvPr/>
        </p:nvSpPr>
        <p:spPr>
          <a:xfrm>
            <a:off x="177889" y="5445224"/>
            <a:ext cx="8291264" cy="1872208"/>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GB" dirty="0" smtClean="0"/>
              <a:t>Present tense verbs</a:t>
            </a:r>
          </a:p>
          <a:p>
            <a:pPr lvl="1"/>
            <a:r>
              <a:rPr lang="en-GB" dirty="0" smtClean="0"/>
              <a:t>‘</a:t>
            </a:r>
            <a:r>
              <a:rPr lang="en-GB" b="1" u="sng" dirty="0" smtClean="0"/>
              <a:t>soars’ ‘swoops’</a:t>
            </a:r>
            <a:r>
              <a:rPr lang="en-GB" dirty="0" smtClean="0"/>
              <a:t> used to visualise the flight of the Golden Eagle. </a:t>
            </a:r>
          </a:p>
        </p:txBody>
      </p:sp>
    </p:spTree>
    <p:extLst>
      <p:ext uri="{BB962C8B-B14F-4D97-AF65-F5344CB8AC3E}">
        <p14:creationId xmlns:p14="http://schemas.microsoft.com/office/powerpoint/2010/main" val="124183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15416"/>
            <a:ext cx="7467600" cy="1143000"/>
          </a:xfrm>
        </p:spPr>
        <p:txBody>
          <a:bodyPr/>
          <a:lstStyle/>
          <a:p>
            <a:r>
              <a:rPr lang="en-GB" dirty="0" smtClean="0"/>
              <a:t>Did you identify this terminology?</a:t>
            </a:r>
            <a:endParaRPr lang="en-GB" dirty="0"/>
          </a:p>
        </p:txBody>
      </p:sp>
      <p:sp>
        <p:nvSpPr>
          <p:cNvPr id="3" name="Content Placeholder 2"/>
          <p:cNvSpPr>
            <a:spLocks noGrp="1"/>
          </p:cNvSpPr>
          <p:nvPr>
            <p:ph sz="quarter" idx="1"/>
          </p:nvPr>
        </p:nvSpPr>
        <p:spPr>
          <a:xfrm>
            <a:off x="188842" y="836712"/>
            <a:ext cx="8291264" cy="1224136"/>
          </a:xfrm>
        </p:spPr>
        <p:txBody>
          <a:bodyPr/>
          <a:lstStyle/>
          <a:p>
            <a:r>
              <a:rPr lang="en-GB" dirty="0" smtClean="0"/>
              <a:t>Second-person pronoun</a:t>
            </a:r>
          </a:p>
          <a:p>
            <a:pPr lvl="1"/>
            <a:r>
              <a:rPr lang="en-GB" b="1" u="sng" dirty="0" smtClean="0"/>
              <a:t>‘you’</a:t>
            </a:r>
            <a:r>
              <a:rPr lang="en-GB" dirty="0" smtClean="0"/>
              <a:t> </a:t>
            </a:r>
            <a:r>
              <a:rPr lang="en-GB" b="1" u="sng" dirty="0" smtClean="0"/>
              <a:t>‘your’ </a:t>
            </a:r>
            <a:r>
              <a:rPr lang="en-GB" dirty="0" smtClean="0"/>
              <a:t>– puts the reader in control of the bird</a:t>
            </a:r>
          </a:p>
        </p:txBody>
      </p:sp>
      <p:sp>
        <p:nvSpPr>
          <p:cNvPr id="6" name="Content Placeholder 2"/>
          <p:cNvSpPr txBox="1">
            <a:spLocks/>
          </p:cNvSpPr>
          <p:nvPr/>
        </p:nvSpPr>
        <p:spPr>
          <a:xfrm>
            <a:off x="177889" y="1844824"/>
            <a:ext cx="8291264" cy="1152128"/>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GB" dirty="0" smtClean="0"/>
              <a:t>Suggestions that the birds have real personalities:</a:t>
            </a:r>
          </a:p>
          <a:p>
            <a:pPr lvl="1"/>
            <a:r>
              <a:rPr lang="en-GB" dirty="0" smtClean="0"/>
              <a:t>“</a:t>
            </a:r>
            <a:r>
              <a:rPr lang="en-GB" b="1" u="sng" dirty="0" smtClean="0"/>
              <a:t>some real characters”</a:t>
            </a:r>
            <a:endParaRPr lang="en-GB" dirty="0" smtClean="0"/>
          </a:p>
        </p:txBody>
      </p:sp>
      <p:sp>
        <p:nvSpPr>
          <p:cNvPr id="8" name="Content Placeholder 2"/>
          <p:cNvSpPr txBox="1">
            <a:spLocks/>
          </p:cNvSpPr>
          <p:nvPr/>
        </p:nvSpPr>
        <p:spPr>
          <a:xfrm>
            <a:off x="177889" y="2780928"/>
            <a:ext cx="8291264" cy="2016224"/>
          </a:xfrm>
          <a:prstGeom prst="rect">
            <a:avLst/>
          </a:prstGeom>
        </p:spPr>
        <p:txBody>
          <a:bodyPr vert="horz">
            <a:normAutofit fontScale="92500"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GB" dirty="0" smtClean="0"/>
              <a:t>Expressions and verbs that put the reader closer to the animals:</a:t>
            </a:r>
          </a:p>
          <a:p>
            <a:pPr lvl="1"/>
            <a:r>
              <a:rPr lang="en-GB" dirty="0" smtClean="0"/>
              <a:t>“</a:t>
            </a:r>
            <a:r>
              <a:rPr lang="en-GB" b="1" u="sng" dirty="0" smtClean="0"/>
              <a:t>on</a:t>
            </a:r>
            <a:r>
              <a:rPr lang="en-GB" dirty="0" smtClean="0"/>
              <a:t> your gloved hand”</a:t>
            </a:r>
          </a:p>
          <a:p>
            <a:pPr lvl="1"/>
            <a:r>
              <a:rPr lang="en-GB" dirty="0" smtClean="0"/>
              <a:t>“</a:t>
            </a:r>
            <a:r>
              <a:rPr lang="en-GB" b="1" u="sng" dirty="0" smtClean="0"/>
              <a:t>on</a:t>
            </a:r>
            <a:r>
              <a:rPr lang="en-GB" dirty="0" smtClean="0"/>
              <a:t> to your glove”</a:t>
            </a:r>
          </a:p>
          <a:p>
            <a:pPr lvl="1"/>
            <a:r>
              <a:rPr lang="en-GB" dirty="0" smtClean="0"/>
              <a:t>“</a:t>
            </a:r>
            <a:r>
              <a:rPr lang="en-GB" b="1" u="sng" dirty="0" smtClean="0"/>
              <a:t>pick up</a:t>
            </a:r>
            <a:r>
              <a:rPr lang="en-GB" dirty="0" smtClean="0"/>
              <a:t>”</a:t>
            </a:r>
          </a:p>
          <a:p>
            <a:pPr lvl="1"/>
            <a:r>
              <a:rPr lang="en-GB" dirty="0" smtClean="0"/>
              <a:t>“</a:t>
            </a:r>
            <a:r>
              <a:rPr lang="en-GB" b="1" u="sng" dirty="0" smtClean="0"/>
              <a:t>handle</a:t>
            </a:r>
            <a:r>
              <a:rPr lang="en-GB" dirty="0" smtClean="0"/>
              <a:t>”</a:t>
            </a:r>
          </a:p>
          <a:p>
            <a:pPr lvl="1"/>
            <a:endParaRPr lang="en-GB" dirty="0" smtClean="0"/>
          </a:p>
        </p:txBody>
      </p:sp>
      <p:sp>
        <p:nvSpPr>
          <p:cNvPr id="9" name="Content Placeholder 2"/>
          <p:cNvSpPr txBox="1">
            <a:spLocks/>
          </p:cNvSpPr>
          <p:nvPr/>
        </p:nvSpPr>
        <p:spPr>
          <a:xfrm>
            <a:off x="177889" y="4797152"/>
            <a:ext cx="8291264" cy="1872208"/>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GB" dirty="0" smtClean="0"/>
              <a:t>Adjectives</a:t>
            </a:r>
          </a:p>
          <a:p>
            <a:pPr lvl="1"/>
            <a:r>
              <a:rPr lang="en-GB" dirty="0" smtClean="0"/>
              <a:t>‘</a:t>
            </a:r>
            <a:r>
              <a:rPr lang="en-GB" b="1" u="sng" dirty="0" smtClean="0"/>
              <a:t>fun’</a:t>
            </a:r>
            <a:r>
              <a:rPr lang="en-GB" b="1" dirty="0" smtClean="0"/>
              <a:t> </a:t>
            </a:r>
            <a:r>
              <a:rPr lang="en-GB" b="1" u="sng" dirty="0" smtClean="0"/>
              <a:t>‘fantastic’ </a:t>
            </a:r>
            <a:r>
              <a:rPr lang="en-GB" dirty="0" smtClean="0"/>
              <a:t>used to suggest energy and enthusiasm, what a great time it will be!</a:t>
            </a:r>
          </a:p>
        </p:txBody>
      </p:sp>
    </p:spTree>
    <p:extLst>
      <p:ext uri="{BB962C8B-B14F-4D97-AF65-F5344CB8AC3E}">
        <p14:creationId xmlns:p14="http://schemas.microsoft.com/office/powerpoint/2010/main" val="366949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8" grpId="0"/>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3171</TotalTime>
  <Words>939</Words>
  <Application>Microsoft Office PowerPoint</Application>
  <PresentationFormat>On-screen Show (4:3)</PresentationFormat>
  <Paragraphs>105</Paragraphs>
  <Slides>12</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Century Schoolbook</vt:lpstr>
      <vt:lpstr>Wingdings</vt:lpstr>
      <vt:lpstr>Wingdings 2</vt:lpstr>
      <vt:lpstr>Oriel</vt:lpstr>
      <vt:lpstr>English Language GCSE</vt:lpstr>
      <vt:lpstr>Learning Objective:</vt:lpstr>
      <vt:lpstr>In the exam:</vt:lpstr>
      <vt:lpstr>In the exam:</vt:lpstr>
      <vt:lpstr>Our texts</vt:lpstr>
      <vt:lpstr>Activity 1</vt:lpstr>
      <vt:lpstr>Activity 2</vt:lpstr>
      <vt:lpstr>Did you identify this terminology?</vt:lpstr>
      <vt:lpstr>Did you identify this terminology?</vt:lpstr>
      <vt:lpstr>Question and Mark Scheme</vt:lpstr>
      <vt:lpstr>Activity 3</vt:lpstr>
      <vt:lpstr>PEER assessment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Language GCSE</dc:title>
  <dc:creator>Michelle Smith</dc:creator>
  <cp:lastModifiedBy>Smith, Michelle</cp:lastModifiedBy>
  <cp:revision>27</cp:revision>
  <dcterms:created xsi:type="dcterms:W3CDTF">2016-06-05T12:50:34Z</dcterms:created>
  <dcterms:modified xsi:type="dcterms:W3CDTF">2016-06-27T11:50:30Z</dcterms:modified>
</cp:coreProperties>
</file>