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Roboto"/>
      <p:regular r:id="rId6"/>
      <p:bold r:id="rId7"/>
      <p:italic r:id="rId8"/>
      <p:boldItalic r:id="rId9"/>
    </p:embeddedFont>
    <p:embeddedFont>
      <p:font typeface="Work Sans"/>
      <p:regular r:id="rId10"/>
      <p:bold r:id="rId11"/>
    </p:embeddedFont>
    <p:embeddedFont>
      <p:font typeface="Roboto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WorkSans-bold.fntdata"/><Relationship Id="rId10" Type="http://schemas.openxmlformats.org/officeDocument/2006/relationships/font" Target="fonts/WorkSans-regular.fntdata"/><Relationship Id="rId13" Type="http://schemas.openxmlformats.org/officeDocument/2006/relationships/font" Target="fonts/RobotoLight-bold.fntdata"/><Relationship Id="rId12" Type="http://schemas.openxmlformats.org/officeDocument/2006/relationships/font" Target="fonts/Roboto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Italic.fntdata"/><Relationship Id="rId15" Type="http://schemas.openxmlformats.org/officeDocument/2006/relationships/font" Target="fonts/RobotoLight-boldItalic.fntdata"/><Relationship Id="rId14" Type="http://schemas.openxmlformats.org/officeDocument/2006/relationships/font" Target="fonts/RobotoLight-italic.fntdata"/><Relationship Id="rId5" Type="http://schemas.openxmlformats.org/officeDocument/2006/relationships/slide" Target="slides/slide1.xml"/><Relationship Id="rId6" Type="http://schemas.openxmlformats.org/officeDocument/2006/relationships/font" Target="fonts/Roboto-regular.fntdata"/><Relationship Id="rId7" Type="http://schemas.openxmlformats.org/officeDocument/2006/relationships/font" Target="fonts/Roboto-bold.fntdata"/><Relationship Id="rId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992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3/31/North_America_1748.P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29:notes"/>
          <p:cNvSpPr/>
          <p:nvPr>
            <p:ph idx="2" type="sldImg"/>
          </p:nvPr>
        </p:nvSpPr>
        <p:spPr>
          <a:xfrm>
            <a:off x="2216992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Source: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https://upload.wikimedia.org/wikipedia/commons/3/31/North_America_1748.PNG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867056" y="6358087"/>
            <a:ext cx="40629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Font typeface="Roboto"/>
              <a:buNone/>
              <a:defRPr b="0" sz="49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verse">
  <p:cSld name="BLANK_1">
    <p:bg>
      <p:bgPr>
        <a:solidFill>
          <a:srgbClr val="000000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2675" y="9913375"/>
            <a:ext cx="583826" cy="58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ctrTitle"/>
          </p:nvPr>
        </p:nvSpPr>
        <p:spPr>
          <a:xfrm>
            <a:off x="837354" y="5192173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37354" y="7646129"/>
            <a:ext cx="4092600" cy="16314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491930" y="1776855"/>
            <a:ext cx="4259700" cy="72867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5080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400"/>
              <a:buChar char="▪"/>
              <a:defRPr i="1" sz="4400"/>
            </a:lvl1pPr>
            <a:lvl2pPr indent="-508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□"/>
              <a:defRPr i="1" sz="4400"/>
            </a:lvl2pPr>
            <a:lvl3pPr indent="-508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□"/>
              <a:defRPr i="1" sz="4400"/>
            </a:lvl3pPr>
            <a:lvl4pPr indent="-508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□"/>
              <a:defRPr i="1" sz="4400"/>
            </a:lvl4pPr>
            <a:lvl5pPr indent="-508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i="1" sz="4400"/>
            </a:lvl5pPr>
            <a:lvl6pPr indent="-508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i="1" sz="4400"/>
            </a:lvl6pPr>
            <a:lvl7pPr indent="-508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i="1" sz="4400"/>
            </a:lvl7pPr>
            <a:lvl8pPr indent="-508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i="1" sz="4400"/>
            </a:lvl8pPr>
            <a:lvl9pPr indent="-508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i="1" sz="4400"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416750" y="1711925"/>
            <a:ext cx="957600" cy="86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617757" y="1861649"/>
            <a:ext cx="555538" cy="564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body"/>
          </p:nvPr>
        </p:nvSpPr>
        <p:spPr>
          <a:xfrm>
            <a:off x="718589" y="4807970"/>
            <a:ext cx="6123000" cy="41661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400050" lvl="0" marL="457200">
              <a:spcBef>
                <a:spcPts val="800"/>
              </a:spcBef>
              <a:spcAft>
                <a:spcPts val="0"/>
              </a:spcAft>
              <a:buSzPts val="2700"/>
              <a:buChar char="▪"/>
              <a:defRPr/>
            </a:lvl1pPr>
            <a:lvl2pPr indent="-400050" lvl="1" marL="914400">
              <a:spcBef>
                <a:spcPts val="0"/>
              </a:spcBef>
              <a:spcAft>
                <a:spcPts val="0"/>
              </a:spcAft>
              <a:buSzPts val="2700"/>
              <a:buChar char="□"/>
              <a:defRPr/>
            </a:lvl2pPr>
            <a:lvl3pPr indent="-400050" lvl="2" marL="1371600">
              <a:spcBef>
                <a:spcPts val="0"/>
              </a:spcBef>
              <a:spcAft>
                <a:spcPts val="0"/>
              </a:spcAft>
              <a:buSzPts val="2700"/>
              <a:buChar char="□"/>
              <a:defRPr/>
            </a:lvl3pPr>
            <a:lvl4pPr indent="-400050" lvl="3" marL="1828800">
              <a:spcBef>
                <a:spcPts val="0"/>
              </a:spcBef>
              <a:spcAft>
                <a:spcPts val="0"/>
              </a:spcAft>
              <a:buSzPts val="2700"/>
              <a:buChar char="□"/>
              <a:defRPr/>
            </a:lvl4pPr>
            <a:lvl5pPr indent="-400050" lvl="4" marL="228600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ctrTitle"/>
          </p:nvPr>
        </p:nvSpPr>
        <p:spPr>
          <a:xfrm>
            <a:off x="777372" y="1970230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idx="1" type="body"/>
          </p:nvPr>
        </p:nvSpPr>
        <p:spPr>
          <a:xfrm>
            <a:off x="718589" y="4807970"/>
            <a:ext cx="2972100" cy="44346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68300" lvl="0" marL="457200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869480" y="4807970"/>
            <a:ext cx="2972100" cy="44346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68300" lvl="0" marL="457200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3" name="Google Shape;33;p6"/>
          <p:cNvSpPr txBox="1"/>
          <p:nvPr>
            <p:ph type="ctrTitle"/>
          </p:nvPr>
        </p:nvSpPr>
        <p:spPr>
          <a:xfrm>
            <a:off x="777372" y="1970230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idx="1" type="body"/>
          </p:nvPr>
        </p:nvSpPr>
        <p:spPr>
          <a:xfrm>
            <a:off x="718589" y="4807970"/>
            <a:ext cx="1956300" cy="42408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49250" lvl="0" marL="457200" rtl="0">
              <a:spcBef>
                <a:spcPts val="800"/>
              </a:spcBef>
              <a:spcAft>
                <a:spcPts val="0"/>
              </a:spcAft>
              <a:buSzPts val="1900"/>
              <a:buChar char="▪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2775257" y="4807970"/>
            <a:ext cx="1956300" cy="42408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49250" lvl="0" marL="457200" rtl="0">
              <a:spcBef>
                <a:spcPts val="800"/>
              </a:spcBef>
              <a:spcAft>
                <a:spcPts val="0"/>
              </a:spcAft>
              <a:buSzPts val="1900"/>
              <a:buChar char="▪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4831925" y="4807970"/>
            <a:ext cx="1956300" cy="42408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49250" lvl="0" marL="457200" rtl="0">
              <a:spcBef>
                <a:spcPts val="800"/>
              </a:spcBef>
              <a:spcAft>
                <a:spcPts val="0"/>
              </a:spcAft>
              <a:buSzPts val="1900"/>
              <a:buChar char="▪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40" name="Google Shape;40;p7"/>
          <p:cNvSpPr txBox="1"/>
          <p:nvPr>
            <p:ph type="ctrTitle"/>
          </p:nvPr>
        </p:nvSpPr>
        <p:spPr>
          <a:xfrm>
            <a:off x="777372" y="1970230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777372" y="1970230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694840" y="8209153"/>
            <a:ext cx="6170400" cy="10800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228600" lvl="0" marL="457200">
              <a:spcBef>
                <a:spcPts val="50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8589" y="1761940"/>
            <a:ext cx="42099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Roboto"/>
              <a:buNone/>
              <a:defRPr sz="4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8589" y="4807970"/>
            <a:ext cx="61230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400050" lvl="0" marL="457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▪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00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□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400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□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400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□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400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○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400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■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400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●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400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○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400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■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upload.wikimedia.org/wikipedia/commons/3/31/North_America_1748.PN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327100" y="364825"/>
            <a:ext cx="6889500" cy="10701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FIRST CONTACT WITH INDIA AND AMERICA </a:t>
            </a:r>
            <a:r>
              <a:rPr b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ACTIVITY 5</a:t>
            </a:r>
            <a:endParaRPr b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" name="Google Shape;60;p12"/>
          <p:cNvGrpSpPr/>
          <p:nvPr/>
        </p:nvGrpSpPr>
        <p:grpSpPr>
          <a:xfrm>
            <a:off x="310648" y="1483002"/>
            <a:ext cx="927126" cy="1070003"/>
            <a:chOff x="1922075" y="1629000"/>
            <a:chExt cx="437200" cy="437200"/>
          </a:xfrm>
        </p:grpSpPr>
        <p:sp>
          <p:nvSpPr>
            <p:cNvPr id="61" name="Google Shape;61;p12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12"/>
          <p:cNvSpPr/>
          <p:nvPr/>
        </p:nvSpPr>
        <p:spPr>
          <a:xfrm>
            <a:off x="1237775" y="1606075"/>
            <a:ext cx="5969400" cy="837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Complete the cause and effect table of the British contact with India and America.</a:t>
            </a:r>
            <a:endParaRPr sz="2000">
              <a:solidFill>
                <a:srgbClr val="1C1E2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327100" y="9532900"/>
            <a:ext cx="40683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RENAISSANCE AND REFORMATION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4547800" y="9314775"/>
            <a:ext cx="21708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Cause and Effect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327100" y="9533000"/>
            <a:ext cx="4068300" cy="975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 CONTACT WITH INDIA AND AMERICA</a:t>
            </a:r>
            <a:endParaRPr sz="2500">
              <a:solidFill>
                <a:srgbClr val="FFFFFF"/>
              </a:solidFill>
            </a:endParaRPr>
          </a:p>
        </p:txBody>
      </p:sp>
      <p:grpSp>
        <p:nvGrpSpPr>
          <p:cNvPr id="67" name="Google Shape;67;p12"/>
          <p:cNvGrpSpPr/>
          <p:nvPr/>
        </p:nvGrpSpPr>
        <p:grpSpPr>
          <a:xfrm>
            <a:off x="355075" y="2691191"/>
            <a:ext cx="5880506" cy="5808557"/>
            <a:chOff x="304800" y="1428750"/>
            <a:chExt cx="4037700" cy="3371775"/>
          </a:xfrm>
        </p:grpSpPr>
        <p:sp>
          <p:nvSpPr>
            <p:cNvPr id="68" name="Google Shape;68;p12"/>
            <p:cNvSpPr txBox="1"/>
            <p:nvPr/>
          </p:nvSpPr>
          <p:spPr>
            <a:xfrm>
              <a:off x="781050" y="1428750"/>
              <a:ext cx="13143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Roboto"/>
                  <a:ea typeface="Roboto"/>
                  <a:cs typeface="Roboto"/>
                  <a:sym typeface="Roboto"/>
                </a:rPr>
                <a:t>CAUSE</a:t>
              </a:r>
              <a:endParaRPr b="1" sz="2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12"/>
            <p:cNvSpPr txBox="1"/>
            <p:nvPr/>
          </p:nvSpPr>
          <p:spPr>
            <a:xfrm>
              <a:off x="2686050" y="1428750"/>
              <a:ext cx="13143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Roboto"/>
                  <a:ea typeface="Roboto"/>
                  <a:cs typeface="Roboto"/>
                  <a:sym typeface="Roboto"/>
                </a:rPr>
                <a:t>EFFECT</a:t>
              </a:r>
              <a:endParaRPr b="1" sz="2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70;p12"/>
            <p:cNvSpPr/>
            <p:nvPr/>
          </p:nvSpPr>
          <p:spPr>
            <a:xfrm>
              <a:off x="361950" y="1838325"/>
              <a:ext cx="1886100" cy="2962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2414588" y="1838325"/>
              <a:ext cx="1886100" cy="2962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304800" y="2095500"/>
              <a:ext cx="4037700" cy="466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857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304800" y="2781300"/>
              <a:ext cx="4037700" cy="466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857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304800" y="3390900"/>
              <a:ext cx="4037700" cy="466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857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304800" y="4000500"/>
              <a:ext cx="4037700" cy="466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857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" name="Google Shape;76;p12"/>
            <p:cNvGrpSpPr/>
            <p:nvPr/>
          </p:nvGrpSpPr>
          <p:grpSpPr>
            <a:xfrm>
              <a:off x="1954375" y="1952700"/>
              <a:ext cx="638100" cy="2695500"/>
              <a:chOff x="-1095300" y="1838325"/>
              <a:chExt cx="638100" cy="2695500"/>
            </a:xfrm>
          </p:grpSpPr>
          <p:sp>
            <p:nvSpPr>
              <p:cNvPr id="77" name="Google Shape;77;p12"/>
              <p:cNvSpPr/>
              <p:nvPr/>
            </p:nvSpPr>
            <p:spPr>
              <a:xfrm>
                <a:off x="-1095300" y="1838325"/>
                <a:ext cx="638100" cy="2695500"/>
              </a:xfrm>
              <a:prstGeom prst="roundRect">
                <a:avLst>
                  <a:gd fmla="val 16667" name="adj"/>
                </a:avLst>
              </a:prstGeom>
              <a:solidFill>
                <a:srgbClr val="98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" name="Google Shape;78;p12"/>
              <p:cNvSpPr txBox="1"/>
              <p:nvPr/>
            </p:nvSpPr>
            <p:spPr>
              <a:xfrm rot="-5400000">
                <a:off x="-1892950" y="2890925"/>
                <a:ext cx="2264400" cy="58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Great Britain  During the Age of Exploration</a:t>
                </a:r>
                <a:endParaRPr b="1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79" name="Google Shape;79;p12"/>
          <p:cNvSpPr txBox="1"/>
          <p:nvPr/>
        </p:nvSpPr>
        <p:spPr>
          <a:xfrm>
            <a:off x="2520075" y="9310310"/>
            <a:ext cx="46803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Image source: </a:t>
            </a:r>
            <a:r>
              <a:rPr lang="en" sz="800"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https://upload.wikimedia.org/wikipedia/commons/3/31/North_America_1748.PNG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401" y="6894874"/>
            <a:ext cx="2031200" cy="2419901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2"/>
          <p:cNvSpPr/>
          <p:nvPr/>
        </p:nvSpPr>
        <p:spPr>
          <a:xfrm>
            <a:off x="4928543" y="9016171"/>
            <a:ext cx="24687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FFF"/>
                </a:solidFill>
                <a:highlight>
                  <a:srgbClr val="980000"/>
                </a:highlight>
                <a:latin typeface="Roboto"/>
                <a:ea typeface="Roboto"/>
                <a:cs typeface="Roboto"/>
                <a:sym typeface="Roboto"/>
              </a:rPr>
              <a:t>The Thirteen Colonies by 1748</a:t>
            </a:r>
            <a:endParaRPr b="1" i="1" sz="1200">
              <a:solidFill>
                <a:srgbClr val="FFFFFF"/>
              </a:solidFill>
              <a:highlight>
                <a:srgbClr val="98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