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59" r:id="rId6"/>
    <p:sldId id="260" r:id="rId7"/>
    <p:sldId id="262"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B78A571-E7A2-43F7-AE71-77E86AC0B20E}" type="datetimeFigureOut">
              <a:rPr lang="en-GB" smtClean="0"/>
              <a:t>01/04/2020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FA722ED-470A-498D-A20B-D8A8ADC6D8BC}" type="slidenum">
              <a:rPr lang="en-GB" smtClean="0"/>
              <a:t>‹#›</a:t>
            </a:fld>
            <a:endParaRPr lang="en-GB" dirty="0"/>
          </a:p>
        </p:txBody>
      </p:sp>
    </p:spTree>
    <p:extLst>
      <p:ext uri="{BB962C8B-B14F-4D97-AF65-F5344CB8AC3E}">
        <p14:creationId xmlns:p14="http://schemas.microsoft.com/office/powerpoint/2010/main" val="1222976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B78A571-E7A2-43F7-AE71-77E86AC0B20E}" type="datetimeFigureOut">
              <a:rPr lang="en-GB" smtClean="0"/>
              <a:t>01/04/2020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FA722ED-470A-498D-A20B-D8A8ADC6D8BC}" type="slidenum">
              <a:rPr lang="en-GB" smtClean="0"/>
              <a:t>‹#›</a:t>
            </a:fld>
            <a:endParaRPr lang="en-GB" dirty="0"/>
          </a:p>
        </p:txBody>
      </p:sp>
    </p:spTree>
    <p:extLst>
      <p:ext uri="{BB962C8B-B14F-4D97-AF65-F5344CB8AC3E}">
        <p14:creationId xmlns:p14="http://schemas.microsoft.com/office/powerpoint/2010/main" val="396359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B78A571-E7A2-43F7-AE71-77E86AC0B20E}" type="datetimeFigureOut">
              <a:rPr lang="en-GB" smtClean="0"/>
              <a:t>01/04/2020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FA722ED-470A-498D-A20B-D8A8ADC6D8BC}" type="slidenum">
              <a:rPr lang="en-GB" smtClean="0"/>
              <a:t>‹#›</a:t>
            </a:fld>
            <a:endParaRPr lang="en-GB" dirty="0"/>
          </a:p>
        </p:txBody>
      </p:sp>
    </p:spTree>
    <p:extLst>
      <p:ext uri="{BB962C8B-B14F-4D97-AF65-F5344CB8AC3E}">
        <p14:creationId xmlns:p14="http://schemas.microsoft.com/office/powerpoint/2010/main" val="144290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B78A571-E7A2-43F7-AE71-77E86AC0B20E}" type="datetimeFigureOut">
              <a:rPr lang="en-GB" smtClean="0"/>
              <a:t>01/04/2020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FA722ED-470A-498D-A20B-D8A8ADC6D8BC}" type="slidenum">
              <a:rPr lang="en-GB" smtClean="0"/>
              <a:t>‹#›</a:t>
            </a:fld>
            <a:endParaRPr lang="en-GB" dirty="0"/>
          </a:p>
        </p:txBody>
      </p:sp>
    </p:spTree>
    <p:extLst>
      <p:ext uri="{BB962C8B-B14F-4D97-AF65-F5344CB8AC3E}">
        <p14:creationId xmlns:p14="http://schemas.microsoft.com/office/powerpoint/2010/main" val="1821259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78A571-E7A2-43F7-AE71-77E86AC0B20E}" type="datetimeFigureOut">
              <a:rPr lang="en-GB" smtClean="0"/>
              <a:t>01/04/2020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FA722ED-470A-498D-A20B-D8A8ADC6D8BC}" type="slidenum">
              <a:rPr lang="en-GB" smtClean="0"/>
              <a:t>‹#›</a:t>
            </a:fld>
            <a:endParaRPr lang="en-GB" dirty="0"/>
          </a:p>
        </p:txBody>
      </p:sp>
    </p:spTree>
    <p:extLst>
      <p:ext uri="{BB962C8B-B14F-4D97-AF65-F5344CB8AC3E}">
        <p14:creationId xmlns:p14="http://schemas.microsoft.com/office/powerpoint/2010/main" val="2322406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B78A571-E7A2-43F7-AE71-77E86AC0B20E}" type="datetimeFigureOut">
              <a:rPr lang="en-GB" smtClean="0"/>
              <a:t>01/04/2020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FA722ED-470A-498D-A20B-D8A8ADC6D8BC}" type="slidenum">
              <a:rPr lang="en-GB" smtClean="0"/>
              <a:t>‹#›</a:t>
            </a:fld>
            <a:endParaRPr lang="en-GB" dirty="0"/>
          </a:p>
        </p:txBody>
      </p:sp>
    </p:spTree>
    <p:extLst>
      <p:ext uri="{BB962C8B-B14F-4D97-AF65-F5344CB8AC3E}">
        <p14:creationId xmlns:p14="http://schemas.microsoft.com/office/powerpoint/2010/main" val="2327104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B78A571-E7A2-43F7-AE71-77E86AC0B20E}" type="datetimeFigureOut">
              <a:rPr lang="en-GB" smtClean="0"/>
              <a:t>01/04/2020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FA722ED-470A-498D-A20B-D8A8ADC6D8BC}" type="slidenum">
              <a:rPr lang="en-GB" smtClean="0"/>
              <a:t>‹#›</a:t>
            </a:fld>
            <a:endParaRPr lang="en-GB" dirty="0"/>
          </a:p>
        </p:txBody>
      </p:sp>
    </p:spTree>
    <p:extLst>
      <p:ext uri="{BB962C8B-B14F-4D97-AF65-F5344CB8AC3E}">
        <p14:creationId xmlns:p14="http://schemas.microsoft.com/office/powerpoint/2010/main" val="1521964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B78A571-E7A2-43F7-AE71-77E86AC0B20E}" type="datetimeFigureOut">
              <a:rPr lang="en-GB" smtClean="0"/>
              <a:t>01/04/2020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FA722ED-470A-498D-A20B-D8A8ADC6D8BC}" type="slidenum">
              <a:rPr lang="en-GB" smtClean="0"/>
              <a:t>‹#›</a:t>
            </a:fld>
            <a:endParaRPr lang="en-GB" dirty="0"/>
          </a:p>
        </p:txBody>
      </p:sp>
    </p:spTree>
    <p:extLst>
      <p:ext uri="{BB962C8B-B14F-4D97-AF65-F5344CB8AC3E}">
        <p14:creationId xmlns:p14="http://schemas.microsoft.com/office/powerpoint/2010/main" val="1616835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78A571-E7A2-43F7-AE71-77E86AC0B20E}" type="datetimeFigureOut">
              <a:rPr lang="en-GB" smtClean="0"/>
              <a:t>01/04/2020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FA722ED-470A-498D-A20B-D8A8ADC6D8BC}" type="slidenum">
              <a:rPr lang="en-GB" smtClean="0"/>
              <a:t>‹#›</a:t>
            </a:fld>
            <a:endParaRPr lang="en-GB" dirty="0"/>
          </a:p>
        </p:txBody>
      </p:sp>
    </p:spTree>
    <p:extLst>
      <p:ext uri="{BB962C8B-B14F-4D97-AF65-F5344CB8AC3E}">
        <p14:creationId xmlns:p14="http://schemas.microsoft.com/office/powerpoint/2010/main" val="18516136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78A571-E7A2-43F7-AE71-77E86AC0B20E}" type="datetimeFigureOut">
              <a:rPr lang="en-GB" smtClean="0"/>
              <a:t>01/04/2020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FA722ED-470A-498D-A20B-D8A8ADC6D8BC}" type="slidenum">
              <a:rPr lang="en-GB" smtClean="0"/>
              <a:t>‹#›</a:t>
            </a:fld>
            <a:endParaRPr lang="en-GB" dirty="0"/>
          </a:p>
        </p:txBody>
      </p:sp>
    </p:spTree>
    <p:extLst>
      <p:ext uri="{BB962C8B-B14F-4D97-AF65-F5344CB8AC3E}">
        <p14:creationId xmlns:p14="http://schemas.microsoft.com/office/powerpoint/2010/main" val="896335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78A571-E7A2-43F7-AE71-77E86AC0B20E}" type="datetimeFigureOut">
              <a:rPr lang="en-GB" smtClean="0"/>
              <a:t>01/04/2020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FA722ED-470A-498D-A20B-D8A8ADC6D8BC}" type="slidenum">
              <a:rPr lang="en-GB" smtClean="0"/>
              <a:t>‹#›</a:t>
            </a:fld>
            <a:endParaRPr lang="en-GB" dirty="0"/>
          </a:p>
        </p:txBody>
      </p:sp>
    </p:spTree>
    <p:extLst>
      <p:ext uri="{BB962C8B-B14F-4D97-AF65-F5344CB8AC3E}">
        <p14:creationId xmlns:p14="http://schemas.microsoft.com/office/powerpoint/2010/main" val="1430674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6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78A571-E7A2-43F7-AE71-77E86AC0B20E}" type="datetimeFigureOut">
              <a:rPr lang="en-GB" smtClean="0"/>
              <a:t>01/04/2020</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A722ED-470A-498D-A20B-D8A8ADC6D8BC}" type="slidenum">
              <a:rPr lang="en-GB" smtClean="0"/>
              <a:t>‹#›</a:t>
            </a:fld>
            <a:endParaRPr lang="en-GB" dirty="0"/>
          </a:p>
        </p:txBody>
      </p:sp>
    </p:spTree>
    <p:extLst>
      <p:ext uri="{BB962C8B-B14F-4D97-AF65-F5344CB8AC3E}">
        <p14:creationId xmlns:p14="http://schemas.microsoft.com/office/powerpoint/2010/main" val="1641004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www.bing.com/videos/search?q=Roald+Dahl+the+Landlady+Story&amp;&amp;view=detail&amp;mid=A4708103BBB3380CEDFDA4708103BBB3380CEDFD&amp;&amp;FORM=VRDGAR&amp;ru=%2Fvideos%2Fsearch%3Fq%3DRoald%2BDahl%2Bthe%2BLandlady%2BStory%26FORM%3DHDRSC3" TargetMode="Externa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91194" y="1512741"/>
            <a:ext cx="9144000" cy="975769"/>
          </a:xfrm>
        </p:spPr>
        <p:txBody>
          <a:bodyPr/>
          <a:lstStyle/>
          <a:p>
            <a:r>
              <a:rPr lang="en-GB" b="1" dirty="0" smtClean="0">
                <a:solidFill>
                  <a:schemeClr val="accent2">
                    <a:lumMod val="50000"/>
                  </a:schemeClr>
                </a:solidFill>
                <a:latin typeface="+mn-lt"/>
              </a:rPr>
              <a:t>The Landlady</a:t>
            </a:r>
            <a:endParaRPr lang="en-GB" b="1" dirty="0">
              <a:solidFill>
                <a:schemeClr val="accent2">
                  <a:lumMod val="50000"/>
                </a:schemeClr>
              </a:solidFill>
              <a:latin typeface="+mn-lt"/>
            </a:endParaRPr>
          </a:p>
        </p:txBody>
      </p:sp>
      <p:sp>
        <p:nvSpPr>
          <p:cNvPr id="3" name="Subtitle 2"/>
          <p:cNvSpPr>
            <a:spLocks noGrp="1"/>
          </p:cNvSpPr>
          <p:nvPr>
            <p:ph type="subTitle" idx="1"/>
          </p:nvPr>
        </p:nvSpPr>
        <p:spPr>
          <a:xfrm>
            <a:off x="396239" y="2844723"/>
            <a:ext cx="11133909" cy="2025676"/>
          </a:xfrm>
        </p:spPr>
        <p:txBody>
          <a:bodyPr>
            <a:normAutofit/>
          </a:bodyPr>
          <a:lstStyle/>
          <a:p>
            <a:r>
              <a:rPr lang="en-GB" sz="3900" b="1" dirty="0" smtClean="0">
                <a:solidFill>
                  <a:schemeClr val="accent2">
                    <a:lumMod val="50000"/>
                  </a:schemeClr>
                </a:solidFill>
              </a:rPr>
              <a:t>Roald Dahl</a:t>
            </a:r>
          </a:p>
          <a:p>
            <a:endParaRPr lang="en-GB" dirty="0"/>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9930" y="3857561"/>
            <a:ext cx="3226526" cy="227687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7385" y="143690"/>
            <a:ext cx="2187655" cy="2272937"/>
          </a:xfrm>
          <a:prstGeom prst="rect">
            <a:avLst/>
          </a:prstGeom>
          <a:effectLst>
            <a:softEdge rad="317500"/>
          </a:effectLst>
        </p:spPr>
      </p:pic>
    </p:spTree>
    <p:extLst>
      <p:ext uri="{BB962C8B-B14F-4D97-AF65-F5344CB8AC3E}">
        <p14:creationId xmlns:p14="http://schemas.microsoft.com/office/powerpoint/2010/main" val="2093128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1000"/>
            <a:lum/>
          </a:blip>
          <a:srcRect/>
          <a:stretch>
            <a:fillRect/>
          </a:stretch>
        </a:blipFill>
        <a:effectLst/>
      </p:bgPr>
    </p:bg>
    <p:spTree>
      <p:nvGrpSpPr>
        <p:cNvPr id="1" name=""/>
        <p:cNvGrpSpPr/>
        <p:nvPr/>
      </p:nvGrpSpPr>
      <p:grpSpPr>
        <a:xfrm>
          <a:off x="0" y="0"/>
          <a:ext cx="0" cy="0"/>
          <a:chOff x="0" y="0"/>
          <a:chExt cx="0" cy="0"/>
        </a:xfrm>
      </p:grpSpPr>
      <p:sp>
        <p:nvSpPr>
          <p:cNvPr id="3" name="Rectangle 2"/>
          <p:cNvSpPr/>
          <p:nvPr/>
        </p:nvSpPr>
        <p:spPr>
          <a:xfrm>
            <a:off x="140677" y="719868"/>
            <a:ext cx="12051323" cy="5724644"/>
          </a:xfrm>
          <a:prstGeom prst="rect">
            <a:avLst/>
          </a:prstGeom>
        </p:spPr>
        <p:txBody>
          <a:bodyPr wrap="square">
            <a:spAutoFit/>
          </a:bodyPr>
          <a:lstStyle/>
          <a:p>
            <a:endParaRPr lang="en-GB" sz="4000" b="1" u="sng" dirty="0">
              <a:solidFill>
                <a:schemeClr val="accent2">
                  <a:lumMod val="50000"/>
                </a:schemeClr>
              </a:solidFill>
            </a:endParaRPr>
          </a:p>
          <a:p>
            <a:endParaRPr lang="en-GB" sz="4000" b="1" u="sng" dirty="0">
              <a:solidFill>
                <a:schemeClr val="accent2">
                  <a:lumMod val="50000"/>
                </a:schemeClr>
              </a:solidFill>
            </a:endParaRPr>
          </a:p>
          <a:p>
            <a:endParaRPr lang="en-GB" sz="4000" dirty="0">
              <a:solidFill>
                <a:schemeClr val="accent2">
                  <a:lumMod val="50000"/>
                </a:schemeClr>
              </a:solidFill>
            </a:endParaRPr>
          </a:p>
          <a:p>
            <a:endParaRPr lang="en-GB" sz="3600" b="1" u="sng" dirty="0" smtClean="0">
              <a:solidFill>
                <a:schemeClr val="accent2">
                  <a:lumMod val="50000"/>
                </a:schemeClr>
              </a:solidFill>
            </a:endParaRPr>
          </a:p>
          <a:p>
            <a:endParaRPr lang="en-GB" sz="3600" b="1" u="sng" dirty="0" smtClean="0">
              <a:solidFill>
                <a:schemeClr val="accent2">
                  <a:lumMod val="50000"/>
                </a:schemeClr>
              </a:solidFill>
            </a:endParaRPr>
          </a:p>
          <a:p>
            <a:r>
              <a:rPr lang="en-GB" sz="3600" b="1" u="sng" dirty="0" smtClean="0">
                <a:solidFill>
                  <a:schemeClr val="accent2">
                    <a:lumMod val="50000"/>
                  </a:schemeClr>
                </a:solidFill>
              </a:rPr>
              <a:t>Learning Objective</a:t>
            </a:r>
            <a:r>
              <a:rPr lang="en-GB" sz="3600" b="1" dirty="0" smtClean="0">
                <a:solidFill>
                  <a:schemeClr val="accent2">
                    <a:lumMod val="50000"/>
                  </a:schemeClr>
                </a:solidFill>
              </a:rPr>
              <a:t>: </a:t>
            </a:r>
          </a:p>
          <a:p>
            <a:endParaRPr lang="en-GB" sz="3400" b="1" dirty="0" smtClean="0">
              <a:solidFill>
                <a:schemeClr val="accent2">
                  <a:lumMod val="50000"/>
                </a:schemeClr>
              </a:solidFill>
            </a:endParaRPr>
          </a:p>
          <a:p>
            <a:pPr marL="457200" indent="-457200">
              <a:buFont typeface="Arial" panose="020B0604020202020204" pitchFamily="34" charset="0"/>
              <a:buChar char="•"/>
            </a:pPr>
            <a:r>
              <a:rPr lang="en-GB" sz="3400" b="1" dirty="0">
                <a:solidFill>
                  <a:schemeClr val="accent2">
                    <a:lumMod val="50000"/>
                  </a:schemeClr>
                </a:solidFill>
              </a:rPr>
              <a:t>t</a:t>
            </a:r>
            <a:r>
              <a:rPr lang="en-GB" sz="3400" b="1" dirty="0" smtClean="0">
                <a:solidFill>
                  <a:schemeClr val="accent2">
                    <a:lumMod val="50000"/>
                  </a:schemeClr>
                </a:solidFill>
              </a:rPr>
              <a:t>o </a:t>
            </a:r>
            <a:r>
              <a:rPr lang="en-GB" sz="3400" b="1" dirty="0">
                <a:solidFill>
                  <a:schemeClr val="accent2">
                    <a:lumMod val="50000"/>
                  </a:schemeClr>
                </a:solidFill>
              </a:rPr>
              <a:t>develop our inference skills by exploring </a:t>
            </a:r>
            <a:r>
              <a:rPr lang="en-GB" sz="3400" b="1" u="sng" dirty="0">
                <a:solidFill>
                  <a:schemeClr val="accent2">
                    <a:lumMod val="50000"/>
                  </a:schemeClr>
                </a:solidFill>
              </a:rPr>
              <a:t>IMPLICIT</a:t>
            </a:r>
            <a:r>
              <a:rPr lang="en-GB" sz="3400" b="1" dirty="0">
                <a:solidFill>
                  <a:schemeClr val="accent2">
                    <a:lumMod val="50000"/>
                  </a:schemeClr>
                </a:solidFill>
              </a:rPr>
              <a:t> </a:t>
            </a:r>
            <a:r>
              <a:rPr lang="en-GB" sz="3400" b="1" dirty="0" smtClean="0">
                <a:solidFill>
                  <a:schemeClr val="accent2">
                    <a:lumMod val="50000"/>
                  </a:schemeClr>
                </a:solidFill>
              </a:rPr>
              <a:t>meaning.</a:t>
            </a:r>
            <a:r>
              <a:rPr lang="en-GB" sz="3600" dirty="0"/>
              <a:t> </a:t>
            </a:r>
            <a:endParaRPr lang="en-GB" sz="3400" b="1" dirty="0" smtClean="0">
              <a:solidFill>
                <a:schemeClr val="accent2">
                  <a:lumMod val="50000"/>
                </a:schemeClr>
              </a:solidFill>
            </a:endParaRPr>
          </a:p>
          <a:p>
            <a:endParaRPr lang="en-GB" sz="3400" b="1" dirty="0" smtClean="0">
              <a:solidFill>
                <a:schemeClr val="accent2">
                  <a:lumMod val="50000"/>
                </a:schemeClr>
              </a:solidFill>
            </a:endParaRPr>
          </a:p>
          <a:p>
            <a:pPr marL="457200" indent="-457200">
              <a:buFont typeface="Arial" panose="020B0604020202020204" pitchFamily="34" charset="0"/>
              <a:buChar char="•"/>
            </a:pPr>
            <a:endParaRPr lang="en-GB" sz="3400" b="1" dirty="0">
              <a:solidFill>
                <a:schemeClr val="accent2">
                  <a:lumMod val="50000"/>
                </a:schemeClr>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36369" y="945548"/>
            <a:ext cx="2187655" cy="2272937"/>
          </a:xfrm>
          <a:prstGeom prst="rect">
            <a:avLst/>
          </a:prstGeom>
          <a:effectLst>
            <a:softEdge rad="317500"/>
          </a:effectLst>
        </p:spPr>
      </p:pic>
      <p:sp>
        <p:nvSpPr>
          <p:cNvPr id="2" name="Cloud Callout 1"/>
          <p:cNvSpPr/>
          <p:nvPr/>
        </p:nvSpPr>
        <p:spPr>
          <a:xfrm>
            <a:off x="2996419" y="323553"/>
            <a:ext cx="4628270" cy="2894932"/>
          </a:xfrm>
          <a:prstGeom prst="cloudCallout">
            <a:avLst>
              <a:gd name="adj1" fmla="val 97862"/>
              <a:gd name="adj2" fmla="val -67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GB" dirty="0"/>
              <a:t>Finding the implicit (suggested) </a:t>
            </a:r>
            <a:r>
              <a:rPr lang="en-GB" dirty="0" smtClean="0"/>
              <a:t>meaning requires </a:t>
            </a:r>
            <a:r>
              <a:rPr lang="en-GB" dirty="0"/>
              <a:t>you to use the clues the writer gives you to find information that they do not directly tell you.</a:t>
            </a:r>
          </a:p>
        </p:txBody>
      </p:sp>
    </p:spTree>
    <p:extLst>
      <p:ext uri="{BB962C8B-B14F-4D97-AF65-F5344CB8AC3E}">
        <p14:creationId xmlns:p14="http://schemas.microsoft.com/office/powerpoint/2010/main" val="2661593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rotWithShape="1">
          <a:blip r:embed="rId2"/>
          <a:srcRect l="29203" t="18470" r="29851" b="5477"/>
          <a:stretch/>
        </p:blipFill>
        <p:spPr bwMode="auto">
          <a:xfrm rot="20049978">
            <a:off x="3535443" y="669675"/>
            <a:ext cx="5261790" cy="5567625"/>
          </a:xfrm>
          <a:prstGeom prst="rect">
            <a:avLst/>
          </a:prstGeom>
          <a:ln>
            <a:noFill/>
          </a:ln>
          <a:effectLst>
            <a:softEdge rad="317500"/>
          </a:effectLst>
          <a:extLst>
            <a:ext uri="{53640926-AAD7-44D8-BBD7-CCE9431645EC}">
              <a14:shadowObscured xmlns:a14="http://schemas.microsoft.com/office/drawing/2010/main"/>
            </a:ext>
          </a:extLst>
        </p:spPr>
      </p:pic>
      <p:sp>
        <p:nvSpPr>
          <p:cNvPr id="3" name="Rectangle 2"/>
          <p:cNvSpPr/>
          <p:nvPr/>
        </p:nvSpPr>
        <p:spPr>
          <a:xfrm>
            <a:off x="140677" y="719868"/>
            <a:ext cx="12051323" cy="2985433"/>
          </a:xfrm>
          <a:prstGeom prst="rect">
            <a:avLst/>
          </a:prstGeom>
        </p:spPr>
        <p:txBody>
          <a:bodyPr wrap="square">
            <a:spAutoFit/>
          </a:bodyPr>
          <a:lstStyle/>
          <a:p>
            <a:endParaRPr lang="en-GB" sz="4000" b="1" u="sng" dirty="0">
              <a:solidFill>
                <a:schemeClr val="accent2">
                  <a:lumMod val="50000"/>
                </a:schemeClr>
              </a:solidFill>
            </a:endParaRPr>
          </a:p>
          <a:p>
            <a:endParaRPr lang="en-GB" sz="4000" b="1" u="sng" dirty="0">
              <a:solidFill>
                <a:schemeClr val="accent2">
                  <a:lumMod val="50000"/>
                </a:schemeClr>
              </a:solidFill>
            </a:endParaRPr>
          </a:p>
          <a:p>
            <a:r>
              <a:rPr lang="en-GB" sz="4000" b="1" u="sng" dirty="0" smtClean="0">
                <a:solidFill>
                  <a:schemeClr val="accent2">
                    <a:lumMod val="50000"/>
                  </a:schemeClr>
                </a:solidFill>
              </a:rPr>
              <a:t>Task 1</a:t>
            </a:r>
            <a:r>
              <a:rPr lang="en-GB" sz="3600" b="1" dirty="0" smtClean="0">
                <a:solidFill>
                  <a:schemeClr val="accent2">
                    <a:lumMod val="50000"/>
                  </a:schemeClr>
                </a:solidFill>
              </a:rPr>
              <a:t>: </a:t>
            </a:r>
          </a:p>
          <a:p>
            <a:endParaRPr lang="en-GB" sz="3400" b="1" dirty="0" smtClean="0">
              <a:solidFill>
                <a:schemeClr val="accent2">
                  <a:lumMod val="50000"/>
                </a:schemeClr>
              </a:solidFill>
            </a:endParaRPr>
          </a:p>
          <a:p>
            <a:pPr marL="457200" indent="-457200">
              <a:buFont typeface="Arial" panose="020B0604020202020204" pitchFamily="34" charset="0"/>
              <a:buChar char="•"/>
            </a:pPr>
            <a:r>
              <a:rPr lang="en-GB" sz="3400" b="1" dirty="0" smtClean="0">
                <a:solidFill>
                  <a:schemeClr val="accent2">
                    <a:lumMod val="50000"/>
                  </a:schemeClr>
                </a:solidFill>
              </a:rPr>
              <a:t>Read the short story, “The Landlady” by Roald Dahl.</a:t>
            </a:r>
            <a:endParaRPr lang="en-GB" sz="3400" b="1" dirty="0">
              <a:solidFill>
                <a:schemeClr val="accent2">
                  <a:lumMod val="50000"/>
                </a:schemeClr>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7385" y="143690"/>
            <a:ext cx="2187655" cy="2272937"/>
          </a:xfrm>
          <a:prstGeom prst="rect">
            <a:avLst/>
          </a:prstGeom>
          <a:effectLst>
            <a:softEdge rad="317500"/>
          </a:effectLst>
        </p:spPr>
      </p:pic>
    </p:spTree>
    <p:extLst>
      <p:ext uri="{BB962C8B-B14F-4D97-AF65-F5344CB8AC3E}">
        <p14:creationId xmlns:p14="http://schemas.microsoft.com/office/powerpoint/2010/main" val="1055612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0677" y="452239"/>
            <a:ext cx="12051323" cy="7201972"/>
          </a:xfrm>
          <a:prstGeom prst="rect">
            <a:avLst/>
          </a:prstGeom>
        </p:spPr>
        <p:txBody>
          <a:bodyPr wrap="square">
            <a:spAutoFit/>
          </a:bodyPr>
          <a:lstStyle/>
          <a:p>
            <a:r>
              <a:rPr lang="en-GB" sz="4000" b="1" u="sng" dirty="0" smtClean="0">
                <a:solidFill>
                  <a:schemeClr val="accent2">
                    <a:lumMod val="50000"/>
                  </a:schemeClr>
                </a:solidFill>
              </a:rPr>
              <a:t>Task 2</a:t>
            </a:r>
            <a:r>
              <a:rPr lang="en-GB" sz="3600" b="1" dirty="0" smtClean="0">
                <a:solidFill>
                  <a:schemeClr val="accent2">
                    <a:lumMod val="50000"/>
                  </a:schemeClr>
                </a:solidFill>
              </a:rPr>
              <a:t>: </a:t>
            </a:r>
          </a:p>
          <a:p>
            <a:endParaRPr lang="en-GB" sz="3400" b="1" dirty="0" smtClean="0">
              <a:solidFill>
                <a:schemeClr val="accent2">
                  <a:lumMod val="50000"/>
                </a:schemeClr>
              </a:solidFill>
            </a:endParaRPr>
          </a:p>
          <a:p>
            <a:pPr marL="457200" indent="-457200">
              <a:buFont typeface="Arial" panose="020B0604020202020204" pitchFamily="34" charset="0"/>
              <a:buChar char="•"/>
            </a:pPr>
            <a:r>
              <a:rPr lang="en-GB" sz="3200" b="1" dirty="0" smtClean="0">
                <a:solidFill>
                  <a:schemeClr val="accent2">
                    <a:lumMod val="50000"/>
                  </a:schemeClr>
                </a:solidFill>
              </a:rPr>
              <a:t>Answer the following questions about the opening paragraphs of the short story.</a:t>
            </a:r>
          </a:p>
          <a:p>
            <a:pPr marL="457200" indent="-457200">
              <a:buFont typeface="Arial" panose="020B0604020202020204" pitchFamily="34" charset="0"/>
              <a:buChar char="•"/>
            </a:pPr>
            <a:endParaRPr lang="en-GB" sz="3400" b="1" dirty="0">
              <a:solidFill>
                <a:schemeClr val="accent2">
                  <a:lumMod val="50000"/>
                </a:schemeClr>
              </a:solidFill>
            </a:endParaRPr>
          </a:p>
          <a:p>
            <a:pPr marL="514350" indent="-514350">
              <a:buFont typeface="+mj-lt"/>
              <a:buAutoNum type="arabicPeriod"/>
            </a:pPr>
            <a:r>
              <a:rPr lang="en-GB" sz="2000" b="1" i="1" dirty="0" smtClean="0"/>
              <a:t>What are the names of the </a:t>
            </a:r>
            <a:r>
              <a:rPr lang="en-GB" sz="2000" b="1" i="1" u="sng" dirty="0" smtClean="0"/>
              <a:t>main</a:t>
            </a:r>
            <a:r>
              <a:rPr lang="en-GB" sz="2000" b="1" i="1" dirty="0" smtClean="0"/>
              <a:t> characters in the story?</a:t>
            </a:r>
          </a:p>
          <a:p>
            <a:pPr marL="514350" indent="-514350">
              <a:buFont typeface="+mj-lt"/>
              <a:buAutoNum type="arabicPeriod"/>
            </a:pPr>
            <a:r>
              <a:rPr lang="en-GB" sz="2000" b="1" i="1" dirty="0" smtClean="0"/>
              <a:t>Where is the story set (the setting)?</a:t>
            </a:r>
          </a:p>
          <a:p>
            <a:pPr marL="514350" indent="-514350">
              <a:buFont typeface="+mj-lt"/>
              <a:buAutoNum type="arabicPeriod"/>
            </a:pPr>
            <a:r>
              <a:rPr lang="en-GB" sz="2000" b="1" i="1" dirty="0" smtClean="0"/>
              <a:t>What time of year is Roald Dahl implying?</a:t>
            </a:r>
          </a:p>
          <a:p>
            <a:pPr marL="514350" indent="-514350">
              <a:buFont typeface="+mj-lt"/>
              <a:buAutoNum type="arabicPeriod"/>
            </a:pPr>
            <a:r>
              <a:rPr lang="en-GB" sz="2000" b="1" i="1" dirty="0" smtClean="0"/>
              <a:t>How do you know? Write down a quote to support your understanding.</a:t>
            </a:r>
            <a:r>
              <a:rPr lang="en-GB" sz="2000" b="1" i="1" dirty="0"/>
              <a:t> </a:t>
            </a:r>
            <a:endParaRPr lang="en-GB" sz="2000" b="1" i="1" dirty="0" smtClean="0"/>
          </a:p>
          <a:p>
            <a:pPr marL="514350" indent="-514350">
              <a:buFont typeface="+mj-lt"/>
              <a:buAutoNum type="arabicPeriod"/>
            </a:pPr>
            <a:r>
              <a:rPr lang="en-GB" sz="2000" b="1" i="1" dirty="0" smtClean="0"/>
              <a:t>Why </a:t>
            </a:r>
            <a:r>
              <a:rPr lang="en-GB" sz="2000" b="1" i="1" dirty="0"/>
              <a:t>is he travelling away from home – for what purpose?</a:t>
            </a:r>
          </a:p>
          <a:p>
            <a:pPr marL="514350" indent="-514350">
              <a:buFont typeface="+mj-lt"/>
              <a:buAutoNum type="arabicPeriod"/>
            </a:pPr>
            <a:r>
              <a:rPr lang="en-GB" sz="2000" b="1" i="1" dirty="0" smtClean="0"/>
              <a:t>What </a:t>
            </a:r>
            <a:r>
              <a:rPr lang="en-GB" sz="2000" b="1" i="1" dirty="0"/>
              <a:t>i</a:t>
            </a:r>
            <a:r>
              <a:rPr lang="en-GB" sz="2000" b="1" i="1" dirty="0" smtClean="0"/>
              <a:t>s the name of the establishment that is recommended by the porter?</a:t>
            </a:r>
          </a:p>
          <a:p>
            <a:pPr marL="514350" indent="-514350">
              <a:buFont typeface="+mj-lt"/>
              <a:buAutoNum type="arabicPeriod"/>
            </a:pPr>
            <a:r>
              <a:rPr lang="en-GB" sz="2000" b="1" i="1" dirty="0" smtClean="0"/>
              <a:t>How old is the young man?</a:t>
            </a:r>
          </a:p>
          <a:p>
            <a:pPr marL="514350" indent="-514350">
              <a:buFont typeface="+mj-lt"/>
              <a:buAutoNum type="arabicPeriod"/>
            </a:pPr>
            <a:r>
              <a:rPr lang="en-GB" sz="2000" b="1" i="1" dirty="0" smtClean="0"/>
              <a:t>What is he wearing?</a:t>
            </a:r>
          </a:p>
          <a:p>
            <a:pPr marL="514350" indent="-514350">
              <a:buFont typeface="+mj-lt"/>
              <a:buAutoNum type="arabicPeriod"/>
            </a:pPr>
            <a:r>
              <a:rPr lang="en-GB" sz="2000" b="1" i="1" dirty="0" smtClean="0"/>
              <a:t>What do the clothes he is wearing say about his type of job? What do you think he does?</a:t>
            </a:r>
          </a:p>
          <a:p>
            <a:pPr marL="514350" indent="-514350">
              <a:buFont typeface="+mj-lt"/>
              <a:buAutoNum type="arabicPeriod"/>
            </a:pPr>
            <a:r>
              <a:rPr lang="en-GB" sz="2000" b="1" i="1" dirty="0" smtClean="0"/>
              <a:t>How does the young man walk down the street? Write down a quote to describe how he is walking.</a:t>
            </a:r>
          </a:p>
          <a:p>
            <a:pPr marL="514350" indent="-514350">
              <a:buFont typeface="+mj-lt"/>
              <a:buAutoNum type="arabicPeriod"/>
            </a:pPr>
            <a:endParaRPr lang="en-GB" sz="2800" b="1" i="1" dirty="0" smtClean="0">
              <a:solidFill>
                <a:schemeClr val="accent2">
                  <a:lumMod val="50000"/>
                </a:schemeClr>
              </a:solidFill>
            </a:endParaRPr>
          </a:p>
          <a:p>
            <a:pPr marL="514350" indent="-514350">
              <a:buFont typeface="+mj-lt"/>
              <a:buAutoNum type="arabicPeriod"/>
            </a:pPr>
            <a:endParaRPr lang="en-GB" sz="2800" b="1" i="1" dirty="0" smtClean="0">
              <a:solidFill>
                <a:schemeClr val="accent2">
                  <a:lumMod val="50000"/>
                </a:schemeClr>
              </a:solidFill>
            </a:endParaRPr>
          </a:p>
          <a:p>
            <a:endParaRPr lang="en-GB" sz="3400" b="1" dirty="0">
              <a:solidFill>
                <a:schemeClr val="accent2">
                  <a:lumMod val="50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76412" y="156753"/>
            <a:ext cx="1532503" cy="1592245"/>
          </a:xfrm>
          <a:prstGeom prst="rect">
            <a:avLst/>
          </a:prstGeom>
          <a:effectLst>
            <a:softEdge rad="317500"/>
          </a:effectLst>
        </p:spPr>
      </p:pic>
    </p:spTree>
    <p:extLst>
      <p:ext uri="{BB962C8B-B14F-4D97-AF65-F5344CB8AC3E}">
        <p14:creationId xmlns:p14="http://schemas.microsoft.com/office/powerpoint/2010/main" val="6467203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6822" y="579549"/>
            <a:ext cx="11314783" cy="6093976"/>
          </a:xfrm>
          <a:prstGeom prst="rect">
            <a:avLst/>
          </a:prstGeom>
          <a:noFill/>
        </p:spPr>
        <p:txBody>
          <a:bodyPr wrap="square" rtlCol="0">
            <a:spAutoFit/>
          </a:bodyPr>
          <a:lstStyle/>
          <a:p>
            <a:r>
              <a:rPr lang="en-GB" sz="3600" b="1" u="sng" dirty="0" smtClean="0">
                <a:solidFill>
                  <a:schemeClr val="accent2">
                    <a:lumMod val="50000"/>
                  </a:schemeClr>
                </a:solidFill>
              </a:rPr>
              <a:t>Task 3</a:t>
            </a:r>
            <a:r>
              <a:rPr lang="en-GB" sz="3600" b="1" dirty="0" smtClean="0">
                <a:solidFill>
                  <a:schemeClr val="accent2">
                    <a:lumMod val="50000"/>
                  </a:schemeClr>
                </a:solidFill>
              </a:rPr>
              <a:t>: </a:t>
            </a:r>
          </a:p>
          <a:p>
            <a:endParaRPr lang="en-GB" sz="3600" b="1" dirty="0">
              <a:solidFill>
                <a:schemeClr val="accent2">
                  <a:lumMod val="50000"/>
                </a:schemeClr>
              </a:solidFill>
            </a:endParaRPr>
          </a:p>
          <a:p>
            <a:r>
              <a:rPr lang="en-GB" sz="3600" b="1" dirty="0" smtClean="0">
                <a:solidFill>
                  <a:schemeClr val="accent2">
                    <a:lumMod val="50000"/>
                  </a:schemeClr>
                </a:solidFill>
              </a:rPr>
              <a:t>Positive Phrases: Using lines </a:t>
            </a:r>
            <a:r>
              <a:rPr lang="en-GB" sz="3600" b="1" dirty="0">
                <a:solidFill>
                  <a:schemeClr val="accent2">
                    <a:lumMod val="50000"/>
                  </a:schemeClr>
                </a:solidFill>
              </a:rPr>
              <a:t>1-7</a:t>
            </a:r>
          </a:p>
          <a:p>
            <a:endParaRPr lang="en-GB" sz="3600" b="1" dirty="0"/>
          </a:p>
          <a:p>
            <a:pPr marL="514350" indent="-514350">
              <a:buAutoNum type="arabicPeriod"/>
            </a:pPr>
            <a:r>
              <a:rPr lang="en-GB" sz="3000" b="1" dirty="0" smtClean="0"/>
              <a:t>Find </a:t>
            </a:r>
            <a:r>
              <a:rPr lang="en-GB" sz="3000" b="1" dirty="0"/>
              <a:t>a positive phrase about the </a:t>
            </a:r>
            <a:r>
              <a:rPr lang="en-GB" sz="3000" b="1" dirty="0" smtClean="0"/>
              <a:t>setting (place) at </a:t>
            </a:r>
            <a:r>
              <a:rPr lang="en-GB" sz="3000" b="1" dirty="0"/>
              <a:t>the start of the story</a:t>
            </a:r>
            <a:r>
              <a:rPr lang="en-GB" sz="3000" b="1" dirty="0" smtClean="0"/>
              <a:t>.</a:t>
            </a:r>
          </a:p>
          <a:p>
            <a:pPr marL="457200" indent="-457200">
              <a:buBlip>
                <a:blip r:embed="rId2"/>
              </a:buBlip>
            </a:pPr>
            <a:r>
              <a:rPr lang="en-GB" sz="3200" b="1" dirty="0" smtClean="0"/>
              <a:t>	</a:t>
            </a:r>
            <a:r>
              <a:rPr lang="en-GB" sz="2800" b="1" i="1" dirty="0" smtClean="0"/>
              <a:t>Write down the positive phrase.</a:t>
            </a:r>
          </a:p>
          <a:p>
            <a:endParaRPr lang="en-GB" sz="3200" b="1" dirty="0"/>
          </a:p>
          <a:p>
            <a:r>
              <a:rPr lang="en-GB" sz="3200" b="1" dirty="0" smtClean="0"/>
              <a:t>2. </a:t>
            </a:r>
            <a:r>
              <a:rPr lang="en-GB" sz="3000" b="1" dirty="0" smtClean="0"/>
              <a:t>What </a:t>
            </a:r>
            <a:r>
              <a:rPr lang="en-GB" sz="3000" b="1" dirty="0"/>
              <a:t>does </a:t>
            </a:r>
            <a:r>
              <a:rPr lang="en-GB" sz="3000" b="1" dirty="0" smtClean="0"/>
              <a:t>the phrase ‘imply’ (suggest) </a:t>
            </a:r>
            <a:r>
              <a:rPr lang="en-GB" sz="3000" b="1" dirty="0"/>
              <a:t>to readers about the  </a:t>
            </a:r>
            <a:r>
              <a:rPr lang="en-GB" sz="3000" b="1" dirty="0" smtClean="0"/>
              <a:t>place  Billy </a:t>
            </a:r>
            <a:r>
              <a:rPr lang="en-GB" sz="3000" b="1" dirty="0"/>
              <a:t>has moved to</a:t>
            </a:r>
            <a:r>
              <a:rPr lang="en-GB" sz="3000" b="1" dirty="0" smtClean="0"/>
              <a:t>?</a:t>
            </a:r>
          </a:p>
          <a:p>
            <a:pPr marL="457200" indent="-457200">
              <a:buBlip>
                <a:blip r:embed="rId2"/>
              </a:buBlip>
            </a:pPr>
            <a:r>
              <a:rPr lang="en-GB" sz="2800" b="1" i="1" dirty="0" smtClean="0"/>
              <a:t>Using your own words, describe the place. Does the writer imply that the place is safe?</a:t>
            </a:r>
            <a:endParaRPr lang="en-GB" sz="2800" b="1" i="1" dirty="0"/>
          </a:p>
        </p:txBody>
      </p:sp>
    </p:spTree>
    <p:extLst>
      <p:ext uri="{BB962C8B-B14F-4D97-AF65-F5344CB8AC3E}">
        <p14:creationId xmlns:p14="http://schemas.microsoft.com/office/powerpoint/2010/main" val="1883855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81035393"/>
              </p:ext>
            </p:extLst>
          </p:nvPr>
        </p:nvGraphicFramePr>
        <p:xfrm>
          <a:off x="140677" y="956603"/>
          <a:ext cx="11798038" cy="5609654"/>
        </p:xfrm>
        <a:graphic>
          <a:graphicData uri="http://schemas.openxmlformats.org/drawingml/2006/table">
            <a:tbl>
              <a:tblPr firstRow="1" firstCol="1" bandRow="1">
                <a:tableStyleId>{5C22544A-7EE6-4342-B048-85BDC9FD1C3A}</a:tableStyleId>
              </a:tblPr>
              <a:tblGrid>
                <a:gridCol w="2395672">
                  <a:extLst>
                    <a:ext uri="{9D8B030D-6E8A-4147-A177-3AD203B41FA5}">
                      <a16:colId xmlns:a16="http://schemas.microsoft.com/office/drawing/2014/main" val="20000"/>
                    </a:ext>
                  </a:extLst>
                </a:gridCol>
                <a:gridCol w="2408551">
                  <a:extLst>
                    <a:ext uri="{9D8B030D-6E8A-4147-A177-3AD203B41FA5}">
                      <a16:colId xmlns:a16="http://schemas.microsoft.com/office/drawing/2014/main" val="20001"/>
                    </a:ext>
                  </a:extLst>
                </a:gridCol>
                <a:gridCol w="3647534">
                  <a:extLst>
                    <a:ext uri="{9D8B030D-6E8A-4147-A177-3AD203B41FA5}">
                      <a16:colId xmlns:a16="http://schemas.microsoft.com/office/drawing/2014/main" val="20002"/>
                    </a:ext>
                  </a:extLst>
                </a:gridCol>
                <a:gridCol w="3346281">
                  <a:extLst>
                    <a:ext uri="{9D8B030D-6E8A-4147-A177-3AD203B41FA5}">
                      <a16:colId xmlns:a16="http://schemas.microsoft.com/office/drawing/2014/main" val="20003"/>
                    </a:ext>
                  </a:extLst>
                </a:gridCol>
              </a:tblGrid>
              <a:tr h="1095200">
                <a:tc>
                  <a:txBody>
                    <a:bodyPr/>
                    <a:lstStyle/>
                    <a:p>
                      <a:pPr>
                        <a:lnSpc>
                          <a:spcPct val="107000"/>
                        </a:lnSpc>
                        <a:spcAft>
                          <a:spcPts val="0"/>
                        </a:spcAft>
                      </a:pPr>
                      <a:r>
                        <a:rPr lang="en-GB" sz="1800" b="1" dirty="0">
                          <a:solidFill>
                            <a:schemeClr val="tx1"/>
                          </a:solidFill>
                          <a:effectLst/>
                          <a:latin typeface="Century Gothic" panose="020B0502020202020204" pitchFamily="34" charset="0"/>
                        </a:rPr>
                        <a:t>Make a point about a technique</a:t>
                      </a:r>
                      <a:endParaRPr lang="en-GB" sz="18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2425" marR="52425" marT="0" marB="0"/>
                </a:tc>
                <a:tc>
                  <a:txBody>
                    <a:bodyPr/>
                    <a:lstStyle/>
                    <a:p>
                      <a:pPr>
                        <a:lnSpc>
                          <a:spcPct val="107000"/>
                        </a:lnSpc>
                        <a:spcAft>
                          <a:spcPts val="0"/>
                        </a:spcAft>
                      </a:pPr>
                      <a:r>
                        <a:rPr lang="en-GB" sz="1800" b="1" dirty="0">
                          <a:solidFill>
                            <a:schemeClr val="tx1"/>
                          </a:solidFill>
                          <a:effectLst/>
                          <a:latin typeface="Century Gothic" panose="020B0502020202020204" pitchFamily="34" charset="0"/>
                        </a:rPr>
                        <a:t>Support with a short quote</a:t>
                      </a:r>
                      <a:endParaRPr lang="en-GB" sz="18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2425" marR="52425" marT="0" marB="0"/>
                </a:tc>
                <a:tc>
                  <a:txBody>
                    <a:bodyPr/>
                    <a:lstStyle/>
                    <a:p>
                      <a:pPr>
                        <a:lnSpc>
                          <a:spcPct val="107000"/>
                        </a:lnSpc>
                        <a:spcAft>
                          <a:spcPts val="0"/>
                        </a:spcAft>
                      </a:pPr>
                      <a:r>
                        <a:rPr lang="en-GB" sz="1800" b="1" dirty="0">
                          <a:solidFill>
                            <a:schemeClr val="tx1"/>
                          </a:solidFill>
                          <a:effectLst/>
                          <a:latin typeface="Century Gothic" panose="020B0502020202020204" pitchFamily="34" charset="0"/>
                        </a:rPr>
                        <a:t>Briefly </a:t>
                      </a:r>
                      <a:r>
                        <a:rPr lang="en-GB" sz="1800" b="1" u="sng" dirty="0">
                          <a:solidFill>
                            <a:schemeClr val="tx1"/>
                          </a:solidFill>
                          <a:effectLst/>
                          <a:latin typeface="Century Gothic" panose="020B0502020202020204" pitchFamily="34" charset="0"/>
                        </a:rPr>
                        <a:t>explain the literal meaning </a:t>
                      </a:r>
                      <a:r>
                        <a:rPr lang="en-GB" sz="1800" b="1" dirty="0">
                          <a:solidFill>
                            <a:schemeClr val="tx1"/>
                          </a:solidFill>
                          <a:effectLst/>
                          <a:latin typeface="Century Gothic" panose="020B0502020202020204" pitchFamily="34" charset="0"/>
                        </a:rPr>
                        <a:t>of the words - why they interest the reader/ why they have been used</a:t>
                      </a:r>
                      <a:r>
                        <a:rPr lang="en-GB" sz="1800" b="1" dirty="0" smtClean="0">
                          <a:solidFill>
                            <a:schemeClr val="tx1"/>
                          </a:solidFill>
                          <a:effectLst/>
                          <a:latin typeface="Century Gothic" panose="020B0502020202020204" pitchFamily="34" charset="0"/>
                        </a:rPr>
                        <a:t>.</a:t>
                      </a:r>
                    </a:p>
                  </a:txBody>
                  <a:tcPr marL="52425" marR="52425" marT="0" marB="0"/>
                </a:tc>
                <a:tc>
                  <a:txBody>
                    <a:bodyPr/>
                    <a:lstStyle/>
                    <a:p>
                      <a:pPr>
                        <a:lnSpc>
                          <a:spcPct val="107000"/>
                        </a:lnSpc>
                        <a:spcAft>
                          <a:spcPts val="0"/>
                        </a:spcAft>
                      </a:pPr>
                      <a:r>
                        <a:rPr lang="en-GB" sz="1800" b="1" dirty="0">
                          <a:solidFill>
                            <a:schemeClr val="tx1"/>
                          </a:solidFill>
                          <a:effectLst/>
                          <a:latin typeface="Century Gothic" panose="020B0502020202020204" pitchFamily="34" charset="0"/>
                        </a:rPr>
                        <a:t>Give 2 deeper readings as to how it makes the reader feel.  Zoom in on a key word and give a different interpretation</a:t>
                      </a:r>
                      <a:endParaRPr lang="en-GB" sz="18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2425" marR="52425" marT="0" marB="0"/>
                </a:tc>
                <a:extLst>
                  <a:ext uri="{0D108BD9-81ED-4DB2-BD59-A6C34878D82A}">
                    <a16:rowId xmlns:a16="http://schemas.microsoft.com/office/drawing/2014/main" val="10000"/>
                  </a:ext>
                </a:extLst>
              </a:tr>
              <a:tr h="1947285">
                <a:tc rowSpan="2">
                  <a:txBody>
                    <a:bodyPr/>
                    <a:lstStyle/>
                    <a:p>
                      <a:pPr>
                        <a:lnSpc>
                          <a:spcPct val="107000"/>
                        </a:lnSpc>
                        <a:spcAft>
                          <a:spcPts val="0"/>
                        </a:spcAft>
                      </a:pPr>
                      <a:r>
                        <a:rPr lang="en-GB" sz="1600" b="1" dirty="0">
                          <a:solidFill>
                            <a:schemeClr val="tx1"/>
                          </a:solidFill>
                          <a:effectLst/>
                          <a:latin typeface="Century Gothic" panose="020B0502020202020204" pitchFamily="34" charset="0"/>
                        </a:rPr>
                        <a:t>The writer uses an effective simile to describe the weather at the start of the story.</a:t>
                      </a:r>
                      <a:endParaRPr lang="en-GB" sz="16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2425" marR="52425" marT="0" marB="0"/>
                </a:tc>
                <a:tc rowSpan="2">
                  <a:txBody>
                    <a:bodyPr/>
                    <a:lstStyle/>
                    <a:p>
                      <a:pPr>
                        <a:lnSpc>
                          <a:spcPct val="107000"/>
                        </a:lnSpc>
                        <a:spcAft>
                          <a:spcPts val="0"/>
                        </a:spcAft>
                      </a:pPr>
                      <a:r>
                        <a:rPr lang="en-GB" sz="1600" b="1" dirty="0">
                          <a:solidFill>
                            <a:schemeClr val="tx1"/>
                          </a:solidFill>
                          <a:effectLst/>
                          <a:latin typeface="Century Gothic" panose="020B0502020202020204" pitchFamily="34" charset="0"/>
                        </a:rPr>
                        <a:t>He tells us that it was “deadly cold and the wind was like a flat blade of ice”</a:t>
                      </a:r>
                      <a:endParaRPr lang="en-GB" sz="16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2425" marR="52425" marT="0" marB="0"/>
                </a:tc>
                <a:tc rowSpan="2">
                  <a:txBody>
                    <a:bodyPr/>
                    <a:lstStyle/>
                    <a:p>
                      <a:pPr>
                        <a:lnSpc>
                          <a:spcPct val="107000"/>
                        </a:lnSpc>
                        <a:spcAft>
                          <a:spcPts val="0"/>
                        </a:spcAft>
                      </a:pPr>
                      <a:r>
                        <a:rPr lang="en-GB" sz="1600" b="1" dirty="0">
                          <a:solidFill>
                            <a:schemeClr val="tx1"/>
                          </a:solidFill>
                          <a:effectLst/>
                          <a:latin typeface="Century Gothic" panose="020B0502020202020204" pitchFamily="34" charset="0"/>
                        </a:rPr>
                        <a:t>This shows that it is a freezing cold night.  It would have been painful for Billy to be outside and he would be keen to find a nice warm place to stay.</a:t>
                      </a:r>
                      <a:endParaRPr lang="en-GB" sz="16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2425" marR="52425" marT="0" marB="0"/>
                </a:tc>
                <a:tc>
                  <a:txBody>
                    <a:bodyPr/>
                    <a:lstStyle/>
                    <a:p>
                      <a:pPr>
                        <a:lnSpc>
                          <a:spcPct val="107000"/>
                        </a:lnSpc>
                        <a:spcAft>
                          <a:spcPts val="0"/>
                        </a:spcAft>
                      </a:pPr>
                      <a:r>
                        <a:rPr lang="en-GB" sz="1600" b="1" dirty="0">
                          <a:solidFill>
                            <a:schemeClr val="tx1"/>
                          </a:solidFill>
                          <a:effectLst/>
                          <a:latin typeface="Century Gothic" panose="020B0502020202020204" pitchFamily="34" charset="0"/>
                        </a:rPr>
                        <a:t>Dahl uses the noun “blade” in the simile, which makes the wind seem almost like a weapon, cutting into Billy’s face.  It could make readers suspect that Billy is going to be in danger.</a:t>
                      </a:r>
                    </a:p>
                    <a:p>
                      <a:pPr>
                        <a:lnSpc>
                          <a:spcPct val="107000"/>
                        </a:lnSpc>
                        <a:spcAft>
                          <a:spcPts val="0"/>
                        </a:spcAft>
                      </a:pPr>
                      <a:r>
                        <a:rPr lang="en-GB" sz="1600" b="1" dirty="0">
                          <a:solidFill>
                            <a:schemeClr val="tx1"/>
                          </a:solidFill>
                          <a:effectLst/>
                          <a:latin typeface="Century Gothic" panose="020B0502020202020204" pitchFamily="34" charset="0"/>
                        </a:rPr>
                        <a:t> </a:t>
                      </a:r>
                      <a:endParaRPr lang="en-GB" sz="16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2425" marR="52425" marT="0" marB="0"/>
                </a:tc>
                <a:extLst>
                  <a:ext uri="{0D108BD9-81ED-4DB2-BD59-A6C34878D82A}">
                    <a16:rowId xmlns:a16="http://schemas.microsoft.com/office/drawing/2014/main" val="10002"/>
                  </a:ext>
                </a:extLst>
              </a:tr>
              <a:tr h="2190696">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nSpc>
                          <a:spcPct val="107000"/>
                        </a:lnSpc>
                        <a:spcAft>
                          <a:spcPts val="0"/>
                        </a:spcAft>
                      </a:pPr>
                      <a:r>
                        <a:rPr lang="en-GB" sz="1600" b="1" dirty="0">
                          <a:solidFill>
                            <a:schemeClr val="tx1"/>
                          </a:solidFill>
                          <a:effectLst/>
                          <a:latin typeface="Century Gothic" panose="020B0502020202020204" pitchFamily="34" charset="0"/>
                        </a:rPr>
                        <a:t>The writer also uses the adjective “deadly” to describe the air.  This backs up the feeling that something bad is going to happen.  It adds the impression that Billy might not be safe in Bath.</a:t>
                      </a:r>
                    </a:p>
                    <a:p>
                      <a:pPr>
                        <a:lnSpc>
                          <a:spcPct val="107000"/>
                        </a:lnSpc>
                        <a:spcAft>
                          <a:spcPts val="0"/>
                        </a:spcAft>
                      </a:pPr>
                      <a:r>
                        <a:rPr lang="en-GB" sz="1600" b="1" dirty="0">
                          <a:solidFill>
                            <a:schemeClr val="tx1"/>
                          </a:solidFill>
                          <a:effectLst/>
                          <a:latin typeface="Century Gothic" panose="020B0502020202020204" pitchFamily="34" charset="0"/>
                        </a:rPr>
                        <a:t> </a:t>
                      </a:r>
                    </a:p>
                    <a:p>
                      <a:pPr>
                        <a:lnSpc>
                          <a:spcPct val="107000"/>
                        </a:lnSpc>
                        <a:spcAft>
                          <a:spcPts val="0"/>
                        </a:spcAft>
                      </a:pPr>
                      <a:r>
                        <a:rPr lang="en-GB" sz="1600" b="1" dirty="0">
                          <a:solidFill>
                            <a:schemeClr val="tx1"/>
                          </a:solidFill>
                          <a:effectLst/>
                          <a:latin typeface="Century Gothic" panose="020B0502020202020204" pitchFamily="34" charset="0"/>
                        </a:rPr>
                        <a:t> </a:t>
                      </a:r>
                      <a:endParaRPr lang="en-GB" sz="16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2425" marR="52425" marT="0" marB="0"/>
                </a:tc>
                <a:extLst>
                  <a:ext uri="{0D108BD9-81ED-4DB2-BD59-A6C34878D82A}">
                    <a16:rowId xmlns:a16="http://schemas.microsoft.com/office/drawing/2014/main" val="10003"/>
                  </a:ext>
                </a:extLst>
              </a:tr>
            </a:tbl>
          </a:graphicData>
        </a:graphic>
      </p:graphicFrame>
      <p:sp>
        <p:nvSpPr>
          <p:cNvPr id="3" name="Rectangle 2"/>
          <p:cNvSpPr/>
          <p:nvPr/>
        </p:nvSpPr>
        <p:spPr>
          <a:xfrm>
            <a:off x="5862" y="17585"/>
            <a:ext cx="12186138" cy="707886"/>
          </a:xfrm>
          <a:prstGeom prst="rect">
            <a:avLst/>
          </a:prstGeom>
        </p:spPr>
        <p:txBody>
          <a:bodyPr wrap="square">
            <a:spAutoFit/>
          </a:bodyPr>
          <a:lstStyle/>
          <a:p>
            <a:r>
              <a:rPr lang="en-GB" sz="4000" b="1" u="sng" dirty="0">
                <a:solidFill>
                  <a:schemeClr val="accent2">
                    <a:lumMod val="50000"/>
                  </a:schemeClr>
                </a:solidFill>
              </a:rPr>
              <a:t>Task </a:t>
            </a:r>
            <a:r>
              <a:rPr lang="en-GB" sz="4000" b="1" u="sng" dirty="0" smtClean="0">
                <a:solidFill>
                  <a:schemeClr val="accent2">
                    <a:lumMod val="50000"/>
                  </a:schemeClr>
                </a:solidFill>
              </a:rPr>
              <a:t>4</a:t>
            </a:r>
            <a:r>
              <a:rPr lang="en-GB" sz="4000" b="1" dirty="0" smtClean="0">
                <a:solidFill>
                  <a:schemeClr val="accent2">
                    <a:lumMod val="50000"/>
                  </a:schemeClr>
                </a:solidFill>
              </a:rPr>
              <a:t>:  </a:t>
            </a:r>
            <a:r>
              <a:rPr lang="en-GB" sz="3000" b="1" dirty="0" smtClean="0">
                <a:solidFill>
                  <a:schemeClr val="accent2">
                    <a:lumMod val="50000"/>
                  </a:schemeClr>
                </a:solidFill>
              </a:rPr>
              <a:t>Exploring writing techniques to communicate IMPLICIT meaning.</a:t>
            </a:r>
            <a:endParaRPr lang="en-GB" sz="3000" b="1" dirty="0">
              <a:solidFill>
                <a:schemeClr val="accent2">
                  <a:lumMod val="50000"/>
                </a:schemeClr>
              </a:solidFill>
            </a:endParaRPr>
          </a:p>
        </p:txBody>
      </p:sp>
    </p:spTree>
    <p:extLst>
      <p:ext uri="{BB962C8B-B14F-4D97-AF65-F5344CB8AC3E}">
        <p14:creationId xmlns:p14="http://schemas.microsoft.com/office/powerpoint/2010/main" val="26564299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5622" y="1191209"/>
            <a:ext cx="9144000" cy="975769"/>
          </a:xfrm>
        </p:spPr>
        <p:txBody>
          <a:bodyPr>
            <a:normAutofit/>
          </a:bodyPr>
          <a:lstStyle/>
          <a:p>
            <a:r>
              <a:rPr lang="en-GB" sz="4400" b="1" dirty="0" smtClean="0">
                <a:solidFill>
                  <a:schemeClr val="accent2">
                    <a:lumMod val="50000"/>
                  </a:schemeClr>
                </a:solidFill>
                <a:latin typeface="+mn-lt"/>
              </a:rPr>
              <a:t>The </a:t>
            </a:r>
            <a:r>
              <a:rPr lang="en-GB" sz="4400" b="1" dirty="0" smtClean="0">
                <a:solidFill>
                  <a:schemeClr val="accent2">
                    <a:lumMod val="50000"/>
                  </a:schemeClr>
                </a:solidFill>
                <a:latin typeface="+mn-lt"/>
              </a:rPr>
              <a:t>Landlady – Roald Dahl</a:t>
            </a:r>
            <a:endParaRPr lang="en-GB" sz="4400" b="1" dirty="0">
              <a:solidFill>
                <a:schemeClr val="accent2">
                  <a:lumMod val="50000"/>
                </a:schemeClr>
              </a:solidFill>
              <a:latin typeface="+mn-lt"/>
            </a:endParaRPr>
          </a:p>
        </p:txBody>
      </p:sp>
      <p:sp>
        <p:nvSpPr>
          <p:cNvPr id="3" name="Subtitle 2"/>
          <p:cNvSpPr>
            <a:spLocks noGrp="1"/>
          </p:cNvSpPr>
          <p:nvPr>
            <p:ph type="subTitle" idx="1"/>
          </p:nvPr>
        </p:nvSpPr>
        <p:spPr>
          <a:xfrm>
            <a:off x="450667" y="2166978"/>
            <a:ext cx="11133909" cy="1542873"/>
          </a:xfrm>
        </p:spPr>
        <p:txBody>
          <a:bodyPr>
            <a:normAutofit/>
          </a:bodyPr>
          <a:lstStyle/>
          <a:p>
            <a:endParaRPr lang="en-GB" dirty="0" smtClean="0">
              <a:hlinkClick r:id="rId2"/>
            </a:endParaRPr>
          </a:p>
          <a:p>
            <a:r>
              <a:rPr lang="en-GB" sz="1800" dirty="0" smtClean="0">
                <a:hlinkClick r:id="rId2"/>
              </a:rPr>
              <a:t>https</a:t>
            </a:r>
            <a:r>
              <a:rPr lang="en-GB" sz="1800" dirty="0">
                <a:hlinkClick r:id="rId2"/>
              </a:rPr>
              <a:t>://www.bing.com/videos/search?q=Roald+Dahl+the+Landlady+Story&amp;&amp;view=detail&amp;mid=A4708103BBB3380CEDFDA4708103BBB3380CEDFD&amp;&amp;FORM=VRDGAR&amp;ru=%</a:t>
            </a:r>
            <a:r>
              <a:rPr lang="en-GB" sz="1800" dirty="0" smtClean="0">
                <a:hlinkClick r:id="rId2"/>
              </a:rPr>
              <a:t>2Fvideos%2Fsearch%3Fq%3DRoald%2BDahl%2Bthe%2BLandlady%2BStory%26FORM%3DHDRSC3</a:t>
            </a:r>
            <a:endParaRPr lang="en-GB" sz="1800" dirty="0" smtClean="0"/>
          </a:p>
          <a:p>
            <a:endParaRPr lang="en-GB" dirty="0" smtClean="0"/>
          </a:p>
          <a:p>
            <a:endParaRPr lang="en-GB" dirty="0"/>
          </a:p>
          <a:p>
            <a:endParaRPr lang="en-GB"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7385" y="143690"/>
            <a:ext cx="2187655" cy="2272937"/>
          </a:xfrm>
          <a:prstGeom prst="rect">
            <a:avLst/>
          </a:prstGeom>
          <a:effectLst>
            <a:softEdge rad="317500"/>
          </a:effectLst>
        </p:spPr>
      </p:pic>
      <p:sp>
        <p:nvSpPr>
          <p:cNvPr id="6" name="Rectangle 5"/>
          <p:cNvSpPr/>
          <p:nvPr/>
        </p:nvSpPr>
        <p:spPr>
          <a:xfrm>
            <a:off x="561854" y="483323"/>
            <a:ext cx="10569207" cy="707886"/>
          </a:xfrm>
          <a:prstGeom prst="rect">
            <a:avLst/>
          </a:prstGeom>
        </p:spPr>
        <p:txBody>
          <a:bodyPr wrap="square">
            <a:spAutoFit/>
          </a:bodyPr>
          <a:lstStyle/>
          <a:p>
            <a:r>
              <a:rPr lang="en-GB" sz="4000" b="1" u="sng" dirty="0">
                <a:solidFill>
                  <a:schemeClr val="accent2">
                    <a:lumMod val="50000"/>
                  </a:schemeClr>
                </a:solidFill>
              </a:rPr>
              <a:t>Task </a:t>
            </a:r>
            <a:r>
              <a:rPr lang="en-GB" sz="4000" b="1" u="sng" dirty="0" smtClean="0">
                <a:solidFill>
                  <a:schemeClr val="accent2">
                    <a:lumMod val="50000"/>
                  </a:schemeClr>
                </a:solidFill>
              </a:rPr>
              <a:t>5:</a:t>
            </a:r>
            <a:r>
              <a:rPr lang="en-GB" sz="4000" dirty="0" smtClean="0">
                <a:solidFill>
                  <a:schemeClr val="accent2">
                    <a:lumMod val="50000"/>
                  </a:schemeClr>
                </a:solidFill>
              </a:rPr>
              <a:t> </a:t>
            </a:r>
            <a:r>
              <a:rPr lang="en-GB" sz="3200" b="1" dirty="0" smtClean="0">
                <a:solidFill>
                  <a:schemeClr val="accent2">
                    <a:lumMod val="50000"/>
                  </a:schemeClr>
                </a:solidFill>
              </a:rPr>
              <a:t>Comparing the text to the short </a:t>
            </a:r>
            <a:r>
              <a:rPr lang="en-GB" sz="3200" b="1" dirty="0" smtClean="0">
                <a:solidFill>
                  <a:schemeClr val="accent2">
                    <a:lumMod val="50000"/>
                  </a:schemeClr>
                </a:solidFill>
              </a:rPr>
              <a:t>film.</a:t>
            </a:r>
            <a:r>
              <a:rPr lang="en-GB" sz="3200" b="1" u="sng" dirty="0" smtClean="0">
                <a:solidFill>
                  <a:schemeClr val="accent2">
                    <a:lumMod val="50000"/>
                  </a:schemeClr>
                </a:solidFill>
              </a:rPr>
              <a:t> </a:t>
            </a:r>
            <a:endParaRPr lang="en-GB" sz="3200" b="1" u="sng" dirty="0">
              <a:solidFill>
                <a:schemeClr val="accent2">
                  <a:lumMod val="50000"/>
                </a:schemeClr>
              </a:solidFill>
            </a:endParaRPr>
          </a:p>
        </p:txBody>
      </p:sp>
      <p:sp>
        <p:nvSpPr>
          <p:cNvPr id="7" name="TextBox 6"/>
          <p:cNvSpPr txBox="1"/>
          <p:nvPr/>
        </p:nvSpPr>
        <p:spPr>
          <a:xfrm>
            <a:off x="561854" y="3840478"/>
            <a:ext cx="11022722" cy="2800767"/>
          </a:xfrm>
          <a:prstGeom prst="rect">
            <a:avLst/>
          </a:prstGeom>
          <a:noFill/>
        </p:spPr>
        <p:txBody>
          <a:bodyPr wrap="square" rtlCol="0">
            <a:spAutoFit/>
          </a:bodyPr>
          <a:lstStyle/>
          <a:p>
            <a:r>
              <a:rPr lang="en-GB" sz="3200" b="1" dirty="0" smtClean="0">
                <a:solidFill>
                  <a:schemeClr val="accent2">
                    <a:lumMod val="50000"/>
                  </a:schemeClr>
                </a:solidFill>
              </a:rPr>
              <a:t>DETECTIVE TIME: Similarities and Differences</a:t>
            </a:r>
          </a:p>
          <a:p>
            <a:endParaRPr lang="en-GB" dirty="0"/>
          </a:p>
          <a:p>
            <a:r>
              <a:rPr lang="en-GB" sz="2400" b="1" i="1" dirty="0" smtClean="0">
                <a:solidFill>
                  <a:schemeClr val="accent2">
                    <a:lumMod val="50000"/>
                  </a:schemeClr>
                </a:solidFill>
              </a:rPr>
              <a:t>Whilst watching the short film make some notes about the similarities and differences between the text and the film:</a:t>
            </a:r>
          </a:p>
          <a:p>
            <a:endParaRPr lang="en-GB" dirty="0"/>
          </a:p>
          <a:p>
            <a:r>
              <a:rPr lang="en-GB" sz="2000" b="1" u="sng" dirty="0" smtClean="0">
                <a:solidFill>
                  <a:schemeClr val="accent2">
                    <a:lumMod val="50000"/>
                  </a:schemeClr>
                </a:solidFill>
              </a:rPr>
              <a:t>For example: </a:t>
            </a:r>
          </a:p>
          <a:p>
            <a:pPr marL="342900" indent="-342900">
              <a:buBlip>
                <a:blip r:embed="rId4"/>
              </a:buBlip>
            </a:pPr>
            <a:r>
              <a:rPr lang="en-GB" sz="2000" b="1" dirty="0">
                <a:solidFill>
                  <a:schemeClr val="accent2">
                    <a:lumMod val="50000"/>
                  </a:schemeClr>
                </a:solidFill>
              </a:rPr>
              <a:t>D</a:t>
            </a:r>
            <a:r>
              <a:rPr lang="en-GB" sz="2000" b="1" dirty="0" smtClean="0">
                <a:solidFill>
                  <a:schemeClr val="accent2">
                    <a:lumMod val="50000"/>
                  </a:schemeClr>
                </a:solidFill>
              </a:rPr>
              <a:t>oes Roald Dahl mention a conversation between Billy and the Vicar on the train?</a:t>
            </a:r>
          </a:p>
          <a:p>
            <a:pPr marL="342900" indent="-342900">
              <a:buBlip>
                <a:blip r:embed="rId4"/>
              </a:buBlip>
            </a:pPr>
            <a:r>
              <a:rPr lang="en-GB" sz="2000" b="1" dirty="0" smtClean="0">
                <a:solidFill>
                  <a:schemeClr val="accent2">
                    <a:lumMod val="50000"/>
                  </a:schemeClr>
                </a:solidFill>
              </a:rPr>
              <a:t>Are Billy’s clothes the same colour in the film as stated in the text?</a:t>
            </a:r>
          </a:p>
        </p:txBody>
      </p:sp>
    </p:spTree>
    <p:extLst>
      <p:ext uri="{BB962C8B-B14F-4D97-AF65-F5344CB8AC3E}">
        <p14:creationId xmlns:p14="http://schemas.microsoft.com/office/powerpoint/2010/main" val="1443778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28917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7222</TotalTime>
  <Words>580</Words>
  <Application>Microsoft Office PowerPoint</Application>
  <PresentationFormat>Widescreen</PresentationFormat>
  <Paragraphs>65</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Century Gothic</vt:lpstr>
      <vt:lpstr>Times New Roman</vt:lpstr>
      <vt:lpstr>Office Theme</vt:lpstr>
      <vt:lpstr>The Landlady</vt:lpstr>
      <vt:lpstr>PowerPoint Presentation</vt:lpstr>
      <vt:lpstr>PowerPoint Presentation</vt:lpstr>
      <vt:lpstr>PowerPoint Presentation</vt:lpstr>
      <vt:lpstr>PowerPoint Presentation</vt:lpstr>
      <vt:lpstr>PowerPoint Presentation</vt:lpstr>
      <vt:lpstr>The Landlady – Roald Dahl</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Ailsa Harrigan</dc:creator>
  <cp:lastModifiedBy>Beverley Houghton</cp:lastModifiedBy>
  <cp:revision>28</cp:revision>
  <dcterms:created xsi:type="dcterms:W3CDTF">2014-07-08T20:27:36Z</dcterms:created>
  <dcterms:modified xsi:type="dcterms:W3CDTF">2020-04-01T16:45:16Z</dcterms:modified>
</cp:coreProperties>
</file>