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7" r:id="rId2"/>
    <p:sldId id="268" r:id="rId3"/>
    <p:sldId id="269" r:id="rId4"/>
    <p:sldId id="270" r:id="rId5"/>
  </p:sldIdLst>
  <p:sldSz cx="6858000" cy="9144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2292" y="8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774C98D-F6D4-4AAA-99E2-AD450F531E3A}" type="datetimeFigureOut">
              <a:rPr lang="en-US"/>
              <a:pPr>
                <a:defRPr/>
              </a:pPr>
              <a:t>4/21/2020</a:t>
            </a:fld>
            <a:endParaRPr lang="en-GB"/>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5FE03C7-E299-4156-B082-96D95680C475}" type="slidenum">
              <a:rPr lang="en-GB"/>
              <a:pPr>
                <a:defRPr/>
              </a:pPr>
              <a:t>‹#›</a:t>
            </a:fld>
            <a:endParaRPr lang="en-GB"/>
          </a:p>
        </p:txBody>
      </p:sp>
    </p:spTree>
    <p:extLst>
      <p:ext uri="{BB962C8B-B14F-4D97-AF65-F5344CB8AC3E}">
        <p14:creationId xmlns:p14="http://schemas.microsoft.com/office/powerpoint/2010/main" val="27392637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B779B54D-BD09-44E6-9AB6-C29DD286C81B}" type="slidenum">
              <a:rPr lang="en-GB" smtClean="0"/>
              <a:pPr>
                <a:defRPr/>
              </a:pPr>
              <a:t>1</a:t>
            </a:fld>
            <a:endParaRPr lang="en-GB"/>
          </a:p>
        </p:txBody>
      </p:sp>
    </p:spTree>
    <p:extLst>
      <p:ext uri="{BB962C8B-B14F-4D97-AF65-F5344CB8AC3E}">
        <p14:creationId xmlns:p14="http://schemas.microsoft.com/office/powerpoint/2010/main" val="4168227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p:spPr>
      </p:sp>
      <p:sp>
        <p:nvSpPr>
          <p:cNvPr id="61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
        <p:nvSpPr>
          <p:cNvPr id="4" name="Slide Number Placeholder 3"/>
          <p:cNvSpPr>
            <a:spLocks noGrp="1"/>
          </p:cNvSpPr>
          <p:nvPr>
            <p:ph type="sldNum" sz="quarter" idx="5"/>
          </p:nvPr>
        </p:nvSpPr>
        <p:spPr/>
        <p:txBody>
          <a:bodyPr/>
          <a:lstStyle/>
          <a:p>
            <a:pPr>
              <a:defRPr/>
            </a:pPr>
            <a:fld id="{AB055FD9-6751-448C-84B5-6F414CB7A39B}" type="slidenum">
              <a:rPr lang="en-GB" smtClean="0"/>
              <a:pPr>
                <a:defRPr/>
              </a:pPr>
              <a:t>2</a:t>
            </a:fld>
            <a:endParaRPr lang="en-GB"/>
          </a:p>
        </p:txBody>
      </p:sp>
    </p:spTree>
    <p:extLst>
      <p:ext uri="{BB962C8B-B14F-4D97-AF65-F5344CB8AC3E}">
        <p14:creationId xmlns:p14="http://schemas.microsoft.com/office/powerpoint/2010/main" val="1059298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67BB729-FC0B-4E41-AF78-8439428CA7CE}" type="slidenum">
              <a:rPr lang="en-GB" smtClean="0"/>
              <a:pPr>
                <a:defRPr/>
              </a:pPr>
              <a:t>3</a:t>
            </a:fld>
            <a:endParaRPr lang="en-GB"/>
          </a:p>
        </p:txBody>
      </p:sp>
    </p:spTree>
    <p:extLst>
      <p:ext uri="{BB962C8B-B14F-4D97-AF65-F5344CB8AC3E}">
        <p14:creationId xmlns:p14="http://schemas.microsoft.com/office/powerpoint/2010/main" val="2097610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p:spPr>
      </p:sp>
      <p:sp>
        <p:nvSpPr>
          <p:cNvPr id="81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879653A-ACFF-4BDB-BBDA-30AF7B2BFAD1}" type="slidenum">
              <a:rPr lang="en-GB" smtClean="0"/>
              <a:pPr>
                <a:defRPr/>
              </a:pPr>
              <a:t>4</a:t>
            </a:fld>
            <a:endParaRPr lang="en-GB"/>
          </a:p>
        </p:txBody>
      </p:sp>
    </p:spTree>
    <p:extLst>
      <p:ext uri="{BB962C8B-B14F-4D97-AF65-F5344CB8AC3E}">
        <p14:creationId xmlns:p14="http://schemas.microsoft.com/office/powerpoint/2010/main" val="257012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FBB22A00-6D27-4DE6-8ACD-FC86D85DA71F}" type="datetimeFigureOut">
              <a:rPr lang="en-US"/>
              <a:pPr>
                <a:defRPr/>
              </a:pPr>
              <a:t>4/21/2020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CFD1945-6000-4A91-B6D4-C190ED9106D3}"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BF47EFF-4624-4F7B-A652-5F48A1A47528}" type="datetimeFigureOut">
              <a:rPr lang="en-US"/>
              <a:pPr>
                <a:defRPr/>
              </a:pPr>
              <a:t>4/21/2020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6393BE1-FB62-493C-AC75-1A9627B8147B}"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E1DFC71-4638-49BF-97B3-B33DF21DC1C3}" type="datetimeFigureOut">
              <a:rPr lang="en-US"/>
              <a:pPr>
                <a:defRPr/>
              </a:pPr>
              <a:t>4/21/2020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25E0984-74A8-4E14-B675-ECE6B6AB2FF3}"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B5DA9C3-AF72-460B-A9A8-E2F353E308E3}" type="datetimeFigureOut">
              <a:rPr lang="en-US"/>
              <a:pPr>
                <a:defRPr/>
              </a:pPr>
              <a:t>4/21/2020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16FDF9B-4D6D-4BEA-9149-79CF75D7B999}"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8611F7C-6B66-479A-9BD8-71E556618883}" type="datetimeFigureOut">
              <a:rPr lang="en-US"/>
              <a:pPr>
                <a:defRPr/>
              </a:pPr>
              <a:t>4/21/2020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7EBF522-4074-4AC1-8D64-F35703357E7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D61D6C29-83F1-451D-B636-8415792DE600}" type="datetimeFigureOut">
              <a:rPr lang="en-US"/>
              <a:pPr>
                <a:defRPr/>
              </a:pPr>
              <a:t>4/21/2020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7DFD4C7-029D-498D-8727-4A9B9F00D2F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F5CD69E3-1CDA-47E0-8EF6-C18A6B8A802A}" type="datetimeFigureOut">
              <a:rPr lang="en-US"/>
              <a:pPr>
                <a:defRPr/>
              </a:pPr>
              <a:t>4/21/2020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713728CD-3C08-40CA-A201-ADBEAE8B179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06E35D36-2AC8-4478-804B-3944B43C4841}" type="datetimeFigureOut">
              <a:rPr lang="en-US"/>
              <a:pPr>
                <a:defRPr/>
              </a:pPr>
              <a:t>4/21/2020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E98BA181-C2AF-4941-8525-CA3FFFB1FD9B}"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44FD8E3-39F1-4E8D-ACBA-C03894C2671B}" type="datetimeFigureOut">
              <a:rPr lang="en-US"/>
              <a:pPr>
                <a:defRPr/>
              </a:pPr>
              <a:t>4/21/2020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9E231874-F1C5-497E-95B2-DD13DBA28662}"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4FD1319-BC17-42F2-9F38-05FC59DAC281}" type="datetimeFigureOut">
              <a:rPr lang="en-US"/>
              <a:pPr>
                <a:defRPr/>
              </a:pPr>
              <a:t>4/21/2020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F3D2451-D34C-419C-975A-719021C67BB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B84595A-5B13-4636-A027-3C895C837D61}" type="datetimeFigureOut">
              <a:rPr lang="en-US"/>
              <a:pPr>
                <a:defRPr/>
              </a:pPr>
              <a:t>4/21/2020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64B2E97-90EE-49E4-9AA3-20701C5DC69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4A99084-8C66-4EA4-AC8A-D14632130C9A}" type="datetimeFigureOut">
              <a:rPr lang="en-US"/>
              <a:pPr>
                <a:defRPr/>
              </a:pPr>
              <a:t>4/21/2020</a:t>
            </a:fld>
            <a:endParaRPr lang="en-GB"/>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AD63DC6-3FA4-4200-970D-00FA04262DA7}"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8680" y="1187624"/>
            <a:ext cx="5829300" cy="1960033"/>
          </a:xfrm>
        </p:spPr>
        <p:txBody>
          <a:bodyPr/>
          <a:lstStyle/>
          <a:p>
            <a:r>
              <a:rPr lang="en-GB" sz="3400" b="1" dirty="0" smtClean="0">
                <a:latin typeface="Monotype Corsiva" panose="03010101010201010101" pitchFamily="66" charset="0"/>
              </a:rPr>
              <a:t>The Life and Times of William Shakespeare</a:t>
            </a:r>
            <a:br>
              <a:rPr lang="en-GB" sz="3400" b="1" dirty="0" smtClean="0">
                <a:latin typeface="Monotype Corsiva" panose="03010101010201010101" pitchFamily="66" charset="0"/>
              </a:rPr>
            </a:br>
            <a:r>
              <a:rPr lang="en-GB" sz="3400" b="1" dirty="0" smtClean="0">
                <a:latin typeface="Monotype Corsiva" panose="03010101010201010101" pitchFamily="66" charset="0"/>
              </a:rPr>
              <a:t>Lesson 3</a:t>
            </a:r>
            <a:br>
              <a:rPr lang="en-GB" sz="3400" b="1" dirty="0" smtClean="0">
                <a:latin typeface="Monotype Corsiva" panose="03010101010201010101" pitchFamily="66" charset="0"/>
              </a:rPr>
            </a:br>
            <a:r>
              <a:rPr lang="en-GB" sz="3400" b="1" dirty="0" smtClean="0">
                <a:latin typeface="Monotype Corsiva" panose="03010101010201010101" pitchFamily="66" charset="0"/>
              </a:rPr>
              <a:t> </a:t>
            </a:r>
            <a:r>
              <a:rPr lang="en-GB" b="1" dirty="0" smtClean="0"/>
              <a:t/>
            </a:r>
            <a:br>
              <a:rPr lang="en-GB" b="1" dirty="0" smtClean="0"/>
            </a:br>
            <a:r>
              <a:rPr lang="en-GB" sz="3200" b="1" dirty="0" smtClean="0">
                <a:latin typeface="Felix Titling" panose="04060505060202020A04" pitchFamily="82" charset="0"/>
              </a:rPr>
              <a:t>Elizabethan </a:t>
            </a:r>
            <a:r>
              <a:rPr lang="en-GB" sz="3200" b="1" dirty="0" smtClean="0">
                <a:latin typeface="Felix Titling" panose="04060505060202020A04" pitchFamily="82" charset="0"/>
              </a:rPr>
              <a:t>Theatre</a:t>
            </a:r>
            <a:endParaRPr lang="en-GB" sz="3200" b="1" dirty="0">
              <a:latin typeface="Felix Titling" panose="04060505060202020A04" pitchFamily="82"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0840" y="3851920"/>
            <a:ext cx="3764979" cy="3631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332656" y="7710242"/>
            <a:ext cx="6525344" cy="954107"/>
          </a:xfrm>
          <a:prstGeom prst="rect">
            <a:avLst/>
          </a:prstGeom>
          <a:noFill/>
        </p:spPr>
        <p:txBody>
          <a:bodyPr wrap="square" rtlCol="0">
            <a:spAutoFit/>
          </a:bodyPr>
          <a:lstStyle/>
          <a:p>
            <a:r>
              <a:rPr lang="en-GB" sz="2800" dirty="0" smtClean="0">
                <a:latin typeface="Gabriola" panose="04040605051002020D02" pitchFamily="82" charset="0"/>
              </a:rPr>
              <a:t>LO:</a:t>
            </a:r>
          </a:p>
          <a:p>
            <a:r>
              <a:rPr lang="en-GB" sz="2800" dirty="0" smtClean="0">
                <a:latin typeface="Gabriola" panose="04040605051002020D02" pitchFamily="82" charset="0"/>
              </a:rPr>
              <a:t>To learn about the features of the Elizabethan theatre.</a:t>
            </a:r>
            <a:endParaRPr lang="en-GB" sz="2800" dirty="0">
              <a:latin typeface="Gabriola" panose="04040605051002020D02" pitchFamily="82" charset="0"/>
            </a:endParaRPr>
          </a:p>
        </p:txBody>
      </p:sp>
    </p:spTree>
    <p:extLst>
      <p:ext uri="{BB962C8B-B14F-4D97-AF65-F5344CB8AC3E}">
        <p14:creationId xmlns:p14="http://schemas.microsoft.com/office/powerpoint/2010/main" val="3957501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214313" y="1951038"/>
            <a:ext cx="2255837" cy="763587"/>
          </a:xfrm>
        </p:spPr>
        <p:txBody>
          <a:bodyPr/>
          <a:lstStyle/>
          <a:p>
            <a:pPr eaLnBrk="1" hangingPunct="1"/>
            <a:r>
              <a:rPr lang="en-GB" smtClean="0"/>
              <a:t>Street Entertainment</a:t>
            </a:r>
          </a:p>
        </p:txBody>
      </p:sp>
      <p:sp>
        <p:nvSpPr>
          <p:cNvPr id="2051" name="Text Placeholder 3"/>
          <p:cNvSpPr>
            <a:spLocks noGrp="1"/>
          </p:cNvSpPr>
          <p:nvPr>
            <p:ph type="body" sz="half" idx="2"/>
          </p:nvPr>
        </p:nvSpPr>
        <p:spPr>
          <a:xfrm>
            <a:off x="214313" y="2786063"/>
            <a:ext cx="2800350" cy="6143625"/>
          </a:xfrm>
        </p:spPr>
        <p:txBody>
          <a:bodyPr/>
          <a:lstStyle/>
          <a:p>
            <a:pPr eaLnBrk="1" hangingPunct="1">
              <a:buFont typeface="Wingdings" pitchFamily="2" charset="2"/>
              <a:buChar char="v"/>
            </a:pPr>
            <a:r>
              <a:rPr lang="en-GB" sz="1600" dirty="0" smtClean="0"/>
              <a:t>The Elizabethans were very fond of any type of entertainment and they had plenty of ways of enjoying themselves. Street theatre like acrobats, jugglers and musicians would play in streets. </a:t>
            </a:r>
          </a:p>
          <a:p>
            <a:pPr eaLnBrk="1" hangingPunct="1">
              <a:buFont typeface="Wingdings" pitchFamily="2" charset="2"/>
              <a:buChar char="v"/>
            </a:pPr>
            <a:r>
              <a:rPr lang="en-GB" sz="1600" dirty="0" smtClean="0"/>
              <a:t>Other, more gruesome forms of entertainment that always attracted crowds were public hangings or executions.</a:t>
            </a:r>
          </a:p>
          <a:p>
            <a:pPr eaLnBrk="1" hangingPunct="1">
              <a:buFont typeface="Wingdings" pitchFamily="2" charset="2"/>
              <a:buChar char="v"/>
            </a:pPr>
            <a:r>
              <a:rPr lang="en-GB" sz="1600" dirty="0" smtClean="0"/>
              <a:t>Another cruel sport that the Elizabethan’s enjoyed was animal fighting. Special arenas or yards were built with galleries all around where people could pay to see how many dogs would dare to attack a fierce bull or huge bear. This was called bull or bear baiting.</a:t>
            </a:r>
          </a:p>
          <a:p>
            <a:pPr eaLnBrk="1" hangingPunct="1">
              <a:buFont typeface="Wingdings" pitchFamily="2" charset="2"/>
              <a:buChar char="v"/>
            </a:pPr>
            <a:r>
              <a:rPr lang="en-GB" sz="1600" dirty="0" smtClean="0"/>
              <a:t>Queen Elizabeth I had her own bull and bear master to organise these tournaments.</a:t>
            </a:r>
          </a:p>
        </p:txBody>
      </p:sp>
      <p:sp>
        <p:nvSpPr>
          <p:cNvPr id="2052" name="Text Placeholder 3"/>
          <p:cNvSpPr>
            <a:spLocks noGrp="1"/>
          </p:cNvSpPr>
          <p:nvPr>
            <p:ph idx="1"/>
          </p:nvPr>
        </p:nvSpPr>
        <p:spPr>
          <a:xfrm>
            <a:off x="3071813" y="928688"/>
            <a:ext cx="3643312" cy="8072437"/>
          </a:xfrm>
        </p:spPr>
        <p:txBody>
          <a:bodyPr/>
          <a:lstStyle/>
          <a:p>
            <a:pPr eaLnBrk="1" hangingPunct="1"/>
            <a:r>
              <a:rPr lang="en-GB" sz="1700" dirty="0" smtClean="0"/>
              <a:t>Queen Elizabeth I loved theatre and if she visited the theatre, she would have sat in the Gentleman’s Rooms, a private box in the  galleries.</a:t>
            </a:r>
          </a:p>
          <a:p>
            <a:pPr eaLnBrk="1" hangingPunct="1"/>
            <a:r>
              <a:rPr lang="en-GB" sz="1700" dirty="0" smtClean="0"/>
              <a:t>Ordinary people could not afford to sit in the more expensive seats in the tiers of the Globe, so would pay to watch a play in the standing area at the front of the stage. This was the cheapest area and the people that watched from here were called groundlings. </a:t>
            </a:r>
          </a:p>
          <a:p>
            <a:pPr eaLnBrk="1" hangingPunct="1"/>
            <a:r>
              <a:rPr lang="en-GB" sz="1700" i="1" dirty="0" smtClean="0"/>
              <a:t>The Globe </a:t>
            </a:r>
            <a:r>
              <a:rPr lang="en-GB" sz="1700" dirty="0" smtClean="0"/>
              <a:t>is the most famous Elizabethan Theatre and it was owned and built by William Shakespeare. The Globe theatre that exists in London today is an exact reproduction of Shakespeare's  original Globe.</a:t>
            </a:r>
          </a:p>
          <a:p>
            <a:pPr eaLnBrk="1" hangingPunct="1"/>
            <a:r>
              <a:rPr lang="en-GB" sz="1700" dirty="0" smtClean="0"/>
              <a:t>Shakespeare’s theatre company was called ‘The Lord Chamberlain’s Men’.</a:t>
            </a:r>
          </a:p>
          <a:p>
            <a:pPr eaLnBrk="1" hangingPunct="1"/>
            <a:r>
              <a:rPr lang="en-GB" sz="1700" dirty="0" smtClean="0"/>
              <a:t>After Queen Elizabeth I’s death, King James took to the throne. He loved theatre too and in particular the works of Shakespeare. He sponsored Shakespeare’s theatre company and they came to be known as The King’s Men.</a:t>
            </a:r>
          </a:p>
        </p:txBody>
      </p:sp>
      <p:sp>
        <p:nvSpPr>
          <p:cNvPr id="7" name="Title 1"/>
          <p:cNvSpPr txBox="1">
            <a:spLocks/>
          </p:cNvSpPr>
          <p:nvPr/>
        </p:nvSpPr>
        <p:spPr bwMode="auto">
          <a:xfrm>
            <a:off x="3071813" y="285750"/>
            <a:ext cx="3714750" cy="549275"/>
          </a:xfrm>
          <a:prstGeom prst="rect">
            <a:avLst/>
          </a:prstGeom>
          <a:noFill/>
          <a:ln w="9525">
            <a:noFill/>
            <a:miter lim="800000"/>
            <a:headEnd/>
            <a:tailEnd/>
          </a:ln>
        </p:spPr>
        <p:txBody>
          <a:bodyPr anchor="b"/>
          <a:lstStyle/>
          <a:p>
            <a:pPr algn="ctr">
              <a:defRPr/>
            </a:pPr>
            <a:r>
              <a:rPr lang="en-GB" sz="3200" b="1" dirty="0">
                <a:latin typeface="+mj-lt"/>
                <a:ea typeface="+mj-ea"/>
                <a:cs typeface="+mj-cs"/>
              </a:rPr>
              <a:t>By Royal Approval</a:t>
            </a:r>
          </a:p>
        </p:txBody>
      </p:sp>
      <p:pic>
        <p:nvPicPr>
          <p:cNvPr id="2054" name="Picture 7" descr="http://www.richardbeard.info/wp-content/plugins/image-shadow/cache/aa587f72e071f30ccc61af31695682e0.jpg"/>
          <p:cNvPicPr>
            <a:picLocks noChangeAspect="1" noChangeArrowheads="1"/>
          </p:cNvPicPr>
          <p:nvPr/>
        </p:nvPicPr>
        <p:blipFill>
          <a:blip r:embed="rId3" cstate="print"/>
          <a:srcRect t="4478" r="4713"/>
          <a:stretch>
            <a:fillRect/>
          </a:stretch>
        </p:blipFill>
        <p:spPr bwMode="auto">
          <a:xfrm>
            <a:off x="1143000" y="196850"/>
            <a:ext cx="1643063" cy="2160588"/>
          </a:xfrm>
          <a:prstGeom prst="rect">
            <a:avLst/>
          </a:prstGeom>
          <a:noFill/>
          <a:ln w="9525">
            <a:noFill/>
            <a:miter lim="800000"/>
            <a:headEnd/>
            <a:tailEnd/>
          </a:ln>
        </p:spPr>
      </p:pic>
    </p:spTree>
    <p:extLst>
      <p:ext uri="{BB962C8B-B14F-4D97-AF65-F5344CB8AC3E}">
        <p14:creationId xmlns:p14="http://schemas.microsoft.com/office/powerpoint/2010/main" val="26126847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681288" y="214313"/>
            <a:ext cx="3962400" cy="8786812"/>
          </a:xfrm>
          <a:prstGeom prst="rect">
            <a:avLst/>
          </a:prstGeom>
        </p:spPr>
        <p:txBody>
          <a:bodyPr/>
          <a:lstStyle/>
          <a:p>
            <a:pPr marL="342900" indent="-342900">
              <a:spcBef>
                <a:spcPct val="20000"/>
              </a:spcBef>
              <a:buFont typeface="Arial" charset="0"/>
              <a:buChar char="•"/>
              <a:defRPr/>
            </a:pPr>
            <a:r>
              <a:rPr lang="en-GB" sz="3200" dirty="0">
                <a:latin typeface="+mn-lt"/>
                <a:cs typeface="+mn-cs"/>
              </a:rPr>
              <a:t>Blood, Guts and Other Special Effects</a:t>
            </a:r>
          </a:p>
          <a:p>
            <a:pPr marL="342900" indent="-342900">
              <a:spcBef>
                <a:spcPct val="20000"/>
              </a:spcBef>
              <a:buFont typeface="Arial" charset="0"/>
              <a:buChar char="•"/>
              <a:defRPr/>
            </a:pPr>
            <a:r>
              <a:rPr lang="en-GB" sz="1700" dirty="0">
                <a:latin typeface="+mn-lt"/>
                <a:cs typeface="+mn-cs"/>
              </a:rPr>
              <a:t>Elizabethan audiences loved blood, gore and guts. Popular plays of the day were full of witches, wizards, ghosts, murders  and battles and the actors used lots of ingenious ways to create special  effects. </a:t>
            </a:r>
          </a:p>
          <a:p>
            <a:pPr marL="342900" indent="-342900">
              <a:spcBef>
                <a:spcPct val="20000"/>
              </a:spcBef>
              <a:buFont typeface="Arial" charset="0"/>
              <a:buChar char="•"/>
              <a:defRPr/>
            </a:pPr>
            <a:r>
              <a:rPr lang="en-GB" sz="1700" dirty="0">
                <a:latin typeface="+mn-lt"/>
                <a:cs typeface="+mn-cs"/>
              </a:rPr>
              <a:t>For example, to recreate the effect of someone being killed in battle, actors used bladders </a:t>
            </a:r>
            <a:r>
              <a:rPr lang="en-GB" sz="1700" dirty="0" smtClean="0">
                <a:latin typeface="+mn-lt"/>
                <a:cs typeface="+mn-cs"/>
              </a:rPr>
              <a:t>full of </a:t>
            </a:r>
            <a:r>
              <a:rPr lang="en-GB" sz="1700" dirty="0">
                <a:latin typeface="+mn-lt"/>
                <a:cs typeface="+mn-cs"/>
              </a:rPr>
              <a:t>pigs blood  which burst when another actor pretended to stab them.</a:t>
            </a:r>
          </a:p>
          <a:p>
            <a:pPr marL="342900" indent="-342900">
              <a:spcBef>
                <a:spcPct val="20000"/>
              </a:spcBef>
              <a:buFont typeface="Arial" charset="0"/>
              <a:buChar char="•"/>
              <a:defRPr/>
            </a:pPr>
            <a:r>
              <a:rPr lang="en-GB" sz="1700" dirty="0">
                <a:latin typeface="+mn-lt"/>
                <a:cs typeface="+mn-cs"/>
              </a:rPr>
              <a:t>The sound of thunder was created  by </a:t>
            </a:r>
            <a:r>
              <a:rPr lang="en-GB" sz="1700" dirty="0" smtClean="0">
                <a:latin typeface="+mn-lt"/>
                <a:cs typeface="+mn-cs"/>
              </a:rPr>
              <a:t>rolling a cannon ball across the floor at the back of the stage or above the stage.</a:t>
            </a:r>
            <a:endParaRPr lang="en-GB" sz="1700" dirty="0">
              <a:latin typeface="+mn-lt"/>
              <a:cs typeface="+mn-cs"/>
            </a:endParaRPr>
          </a:p>
          <a:p>
            <a:pPr marL="342900" indent="-342900">
              <a:spcBef>
                <a:spcPct val="20000"/>
              </a:spcBef>
              <a:buFont typeface="Arial" charset="0"/>
              <a:buChar char="•"/>
              <a:defRPr/>
            </a:pPr>
            <a:r>
              <a:rPr lang="en-GB" sz="1700" dirty="0">
                <a:latin typeface="+mn-lt"/>
                <a:cs typeface="+mn-cs"/>
              </a:rPr>
              <a:t>Sometimes a trap door in the heavens was used to fly characters down to the stage, looking like they had appeared from the sky.</a:t>
            </a:r>
          </a:p>
          <a:p>
            <a:pPr marL="342900" indent="-342900">
              <a:spcBef>
                <a:spcPct val="20000"/>
              </a:spcBef>
              <a:buFont typeface="Arial" charset="0"/>
              <a:buChar char="•"/>
              <a:defRPr/>
            </a:pPr>
            <a:r>
              <a:rPr lang="en-GB" sz="1700" dirty="0">
                <a:latin typeface="+mn-lt"/>
                <a:cs typeface="+mn-cs"/>
              </a:rPr>
              <a:t>If the audience was not impressed with a show, they could add their own ‘special effects’ like boos and hisses and </a:t>
            </a:r>
            <a:r>
              <a:rPr lang="en-GB" sz="1700" dirty="0" smtClean="0">
                <a:latin typeface="+mn-lt"/>
                <a:cs typeface="+mn-cs"/>
              </a:rPr>
              <a:t>throw rotten </a:t>
            </a:r>
            <a:r>
              <a:rPr lang="en-GB" sz="1700" dirty="0">
                <a:latin typeface="+mn-lt"/>
                <a:cs typeface="+mn-cs"/>
              </a:rPr>
              <a:t>fruit, vegetables and eggs </a:t>
            </a:r>
            <a:r>
              <a:rPr lang="en-GB" sz="1700" dirty="0" smtClean="0">
                <a:latin typeface="+mn-lt"/>
                <a:cs typeface="+mn-cs"/>
              </a:rPr>
              <a:t>at </a:t>
            </a:r>
            <a:r>
              <a:rPr lang="en-GB" sz="1700" dirty="0">
                <a:latin typeface="+mn-lt"/>
                <a:cs typeface="+mn-cs"/>
              </a:rPr>
              <a:t>the actors!</a:t>
            </a:r>
          </a:p>
          <a:p>
            <a:pPr marL="342900" indent="-342900">
              <a:spcBef>
                <a:spcPct val="20000"/>
              </a:spcBef>
              <a:buFont typeface="Arial" charset="0"/>
              <a:buChar char="•"/>
              <a:defRPr/>
            </a:pPr>
            <a:endParaRPr lang="en-GB" dirty="0">
              <a:solidFill>
                <a:srgbClr val="FF0000"/>
              </a:solidFill>
              <a:latin typeface="+mn-lt"/>
              <a:cs typeface="+mn-cs"/>
            </a:endParaRPr>
          </a:p>
        </p:txBody>
      </p:sp>
      <p:sp>
        <p:nvSpPr>
          <p:cNvPr id="5" name="Text Placeholder 4"/>
          <p:cNvSpPr txBox="1">
            <a:spLocks/>
          </p:cNvSpPr>
          <p:nvPr/>
        </p:nvSpPr>
        <p:spPr>
          <a:xfrm>
            <a:off x="0" y="1674813"/>
            <a:ext cx="2714625" cy="6254750"/>
          </a:xfrm>
          <a:prstGeom prst="rect">
            <a:avLst/>
          </a:prstGeom>
        </p:spPr>
        <p:txBody>
          <a:bodyPr/>
          <a:lstStyle/>
          <a:p>
            <a:pPr marL="342900" indent="-342900" eaLnBrk="0" hangingPunct="0">
              <a:spcBef>
                <a:spcPct val="20000"/>
              </a:spcBef>
              <a:buFont typeface="Arial" charset="0"/>
              <a:buChar char="•"/>
              <a:defRPr/>
            </a:pPr>
            <a:r>
              <a:rPr lang="en-GB" sz="1600" dirty="0">
                <a:latin typeface="+mn-lt"/>
                <a:cs typeface="+mn-cs"/>
              </a:rPr>
              <a:t>In Elizabethan Theatre, all of the parts were played by men. Young men played the parts of women and girls while older men may have had parts like witches, wizards or hags.</a:t>
            </a:r>
          </a:p>
          <a:p>
            <a:pPr marL="342900" indent="-342900" eaLnBrk="0" hangingPunct="0">
              <a:spcBef>
                <a:spcPct val="20000"/>
              </a:spcBef>
              <a:buFont typeface="Arial" charset="0"/>
              <a:buChar char="•"/>
              <a:defRPr/>
            </a:pPr>
            <a:r>
              <a:rPr lang="en-GB" sz="1600" dirty="0">
                <a:latin typeface="+mn-lt"/>
                <a:cs typeface="+mn-cs"/>
              </a:rPr>
              <a:t>Women and girls were not allowed to act.</a:t>
            </a:r>
          </a:p>
          <a:p>
            <a:pPr marL="342900" indent="-342900" eaLnBrk="0" hangingPunct="0">
              <a:spcBef>
                <a:spcPct val="20000"/>
              </a:spcBef>
              <a:buFont typeface="Arial" charset="0"/>
              <a:buChar char="•"/>
              <a:defRPr/>
            </a:pPr>
            <a:r>
              <a:rPr lang="en-GB" sz="1600" dirty="0">
                <a:latin typeface="+mn-lt"/>
                <a:cs typeface="+mn-cs"/>
              </a:rPr>
              <a:t>Actors generally wore Elizabethan dress as costumes. They were very elaborate and sometimes very expensive. For example, costumes made of silk, satin and velvet and embroidered with gold and silver thread were often worn.</a:t>
            </a:r>
          </a:p>
          <a:p>
            <a:pPr marL="342900" indent="-342900" eaLnBrk="0" hangingPunct="0">
              <a:spcBef>
                <a:spcPct val="20000"/>
              </a:spcBef>
              <a:buFont typeface="Arial" charset="0"/>
              <a:buChar char="•"/>
              <a:defRPr/>
            </a:pPr>
            <a:r>
              <a:rPr lang="en-GB" sz="1600" dirty="0">
                <a:latin typeface="+mn-lt"/>
                <a:cs typeface="+mn-cs"/>
              </a:rPr>
              <a:t>If a play was set in historical times like Shakespeare’s play </a:t>
            </a:r>
            <a:r>
              <a:rPr lang="en-GB" sz="1600" dirty="0" err="1">
                <a:latin typeface="+mn-lt"/>
                <a:cs typeface="+mn-cs"/>
              </a:rPr>
              <a:t>Cymbleine</a:t>
            </a:r>
            <a:r>
              <a:rPr lang="en-GB" sz="1600" dirty="0">
                <a:latin typeface="+mn-lt"/>
                <a:cs typeface="+mn-cs"/>
              </a:rPr>
              <a:t> which was set in Roman times, actors may have worn Roman style costume so that audiences knew the characters were Roman.</a:t>
            </a:r>
          </a:p>
          <a:p>
            <a:pPr marL="342900" indent="-342900" eaLnBrk="0" hangingPunct="0">
              <a:spcBef>
                <a:spcPct val="20000"/>
              </a:spcBef>
              <a:buFont typeface="Arial" charset="0"/>
              <a:buChar char="•"/>
              <a:defRPr/>
            </a:pPr>
            <a:endParaRPr lang="en-GB" sz="1600" dirty="0">
              <a:latin typeface="+mn-lt"/>
              <a:cs typeface="+mn-cs"/>
            </a:endParaRPr>
          </a:p>
        </p:txBody>
      </p:sp>
      <p:pic>
        <p:nvPicPr>
          <p:cNvPr id="3076" name="Picture 7" descr="http://2.bp.blogspot.com/_gxq5uJIKars/SpddCRmrxqI/AAAAAAAABN0/gxbodlJvFTo/s400/witches.gif"/>
          <p:cNvPicPr>
            <a:picLocks noChangeAspect="1" noChangeArrowheads="1"/>
          </p:cNvPicPr>
          <p:nvPr/>
        </p:nvPicPr>
        <p:blipFill>
          <a:blip r:embed="rId3" cstate="print"/>
          <a:srcRect/>
          <a:stretch>
            <a:fillRect/>
          </a:stretch>
        </p:blipFill>
        <p:spPr bwMode="auto">
          <a:xfrm>
            <a:off x="4714876" y="7723638"/>
            <a:ext cx="1928812" cy="1268413"/>
          </a:xfrm>
          <a:prstGeom prst="rect">
            <a:avLst/>
          </a:prstGeom>
          <a:noFill/>
          <a:ln w="9525">
            <a:noFill/>
            <a:miter lim="800000"/>
            <a:headEnd/>
            <a:tailEnd/>
          </a:ln>
        </p:spPr>
      </p:pic>
      <p:pic>
        <p:nvPicPr>
          <p:cNvPr id="3077" name="Picture 6" descr="http://www.thegreatbookslist.com/elizabethan-theatre.jpg"/>
          <p:cNvPicPr>
            <a:picLocks noChangeAspect="1" noChangeArrowheads="1"/>
          </p:cNvPicPr>
          <p:nvPr/>
        </p:nvPicPr>
        <p:blipFill>
          <a:blip r:embed="rId4" cstate="print"/>
          <a:srcRect/>
          <a:stretch>
            <a:fillRect/>
          </a:stretch>
        </p:blipFill>
        <p:spPr bwMode="auto">
          <a:xfrm>
            <a:off x="466725" y="214313"/>
            <a:ext cx="2033588" cy="1420812"/>
          </a:xfrm>
          <a:prstGeom prst="rect">
            <a:avLst/>
          </a:prstGeom>
          <a:noFill/>
          <a:ln w="9525">
            <a:noFill/>
            <a:miter lim="800000"/>
            <a:headEnd/>
            <a:tailEnd/>
          </a:ln>
        </p:spPr>
      </p:pic>
    </p:spTree>
    <p:extLst>
      <p:ext uri="{BB962C8B-B14F-4D97-AF65-F5344CB8AC3E}">
        <p14:creationId xmlns:p14="http://schemas.microsoft.com/office/powerpoint/2010/main" val="10529831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3057525" y="363538"/>
            <a:ext cx="3657600" cy="8423275"/>
          </a:xfrm>
        </p:spPr>
        <p:txBody>
          <a:bodyPr/>
          <a:lstStyle/>
          <a:p>
            <a:pPr>
              <a:buFont typeface="Arial" charset="0"/>
              <a:buNone/>
            </a:pPr>
            <a:r>
              <a:rPr lang="en-GB" b="1" smtClean="0"/>
              <a:t>The Globe</a:t>
            </a:r>
          </a:p>
          <a:p>
            <a:pPr>
              <a:buFont typeface="Wingdings" pitchFamily="2" charset="2"/>
              <a:buChar char="v"/>
            </a:pPr>
            <a:r>
              <a:rPr lang="en-GB" sz="1900" smtClean="0"/>
              <a:t>The stage in the Globe theatre was open on three sides. </a:t>
            </a:r>
          </a:p>
          <a:p>
            <a:pPr>
              <a:buFont typeface="Wingdings" pitchFamily="2" charset="2"/>
              <a:buChar char="v"/>
            </a:pPr>
            <a:r>
              <a:rPr lang="en-GB" sz="1900" smtClean="0"/>
              <a:t>At the back of the stage there were doors for actors to make their entrances and exits.</a:t>
            </a:r>
          </a:p>
          <a:p>
            <a:pPr>
              <a:buFont typeface="Wingdings" pitchFamily="2" charset="2"/>
              <a:buChar char="v"/>
            </a:pPr>
            <a:r>
              <a:rPr lang="en-GB" sz="1900" smtClean="0"/>
              <a:t>There was a trap door in the floor of the stage which was used in particular for characters like witches and ghosts to “appear” or “disappear”.</a:t>
            </a:r>
          </a:p>
          <a:p>
            <a:pPr>
              <a:buFont typeface="Wingdings" pitchFamily="2" charset="2"/>
              <a:buChar char="v"/>
            </a:pPr>
            <a:r>
              <a:rPr lang="en-GB" sz="1900" smtClean="0"/>
              <a:t>The stage was usually called an “apron stage” because it stuck out into the audience like an apron.</a:t>
            </a:r>
          </a:p>
          <a:p>
            <a:pPr>
              <a:buFont typeface="Wingdings" pitchFamily="2" charset="2"/>
              <a:buChar char="v"/>
            </a:pPr>
            <a:r>
              <a:rPr lang="en-GB" sz="1900" smtClean="0"/>
              <a:t>At either side of an Elizabethan Theatre stage, there were two pillars to support the stage roof, but they were also used as part of the play by providing hiding places  for characters. </a:t>
            </a:r>
          </a:p>
          <a:p>
            <a:pPr>
              <a:buFont typeface="Wingdings" pitchFamily="2" charset="2"/>
              <a:buChar char="v"/>
            </a:pPr>
            <a:r>
              <a:rPr lang="en-GB" sz="1900" smtClean="0"/>
              <a:t>The balcony above the stage was used by musicians  who played during the performance or for scenes in plays like the balcony scene in Shakespeare’s Romeo and Juliet. </a:t>
            </a:r>
          </a:p>
          <a:p>
            <a:endParaRPr lang="en-GB" sz="2000" b="1" smtClean="0"/>
          </a:p>
        </p:txBody>
      </p:sp>
      <p:sp>
        <p:nvSpPr>
          <p:cNvPr id="4099" name="Text Placeholder 3"/>
          <p:cNvSpPr>
            <a:spLocks noGrp="1"/>
          </p:cNvSpPr>
          <p:nvPr>
            <p:ph type="body" sz="half" idx="2"/>
          </p:nvPr>
        </p:nvSpPr>
        <p:spPr>
          <a:xfrm>
            <a:off x="357188" y="4143375"/>
            <a:ext cx="2255837" cy="4643438"/>
          </a:xfrm>
        </p:spPr>
        <p:txBody>
          <a:bodyPr/>
          <a:lstStyle/>
          <a:p>
            <a:pPr>
              <a:buFont typeface="Wingdings" pitchFamily="2" charset="2"/>
              <a:buChar char="v"/>
            </a:pPr>
            <a:r>
              <a:rPr lang="en-GB" sz="1600" smtClean="0"/>
              <a:t>Theatres like the Globe could hold up to 2500 people, but as there were no lights, shows were put on during daylight hours. If there was a scene in a play that was supposed to be at night time, the actors would let the audience would know through words or actions.  For example, in Macbeth, one of the lines that lets the audience know it was set at night is “How goes the night boy?”</a:t>
            </a:r>
          </a:p>
        </p:txBody>
      </p:sp>
      <p:pic>
        <p:nvPicPr>
          <p:cNvPr id="4100" name="Picture 8" descr="http://rlv.zcache.com/hollars_globe_theatre_poster-p228514961955203732t5ta_400.jpg"/>
          <p:cNvPicPr>
            <a:picLocks noChangeAspect="1" noChangeArrowheads="1"/>
          </p:cNvPicPr>
          <p:nvPr/>
        </p:nvPicPr>
        <p:blipFill>
          <a:blip r:embed="rId3" cstate="print"/>
          <a:srcRect/>
          <a:stretch>
            <a:fillRect/>
          </a:stretch>
        </p:blipFill>
        <p:spPr bwMode="auto">
          <a:xfrm>
            <a:off x="71438" y="500063"/>
            <a:ext cx="3000375" cy="3429000"/>
          </a:xfrm>
          <a:prstGeom prst="rect">
            <a:avLst/>
          </a:prstGeom>
          <a:noFill/>
          <a:ln w="9525">
            <a:noFill/>
            <a:miter lim="800000"/>
            <a:headEnd/>
            <a:tailEnd/>
          </a:ln>
        </p:spPr>
      </p:pic>
    </p:spTree>
    <p:extLst>
      <p:ext uri="{BB962C8B-B14F-4D97-AF65-F5344CB8AC3E}">
        <p14:creationId xmlns:p14="http://schemas.microsoft.com/office/powerpoint/2010/main" val="3035737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TotalTime>
  <Words>832</Words>
  <Application>Microsoft Office PowerPoint</Application>
  <PresentationFormat>On-screen Show (4:3)</PresentationFormat>
  <Paragraphs>36</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Calibri</vt:lpstr>
      <vt:lpstr>Felix Titling</vt:lpstr>
      <vt:lpstr>Gabriola</vt:lpstr>
      <vt:lpstr>Monotype Corsiva</vt:lpstr>
      <vt:lpstr>Wingdings</vt:lpstr>
      <vt:lpstr>Office Theme</vt:lpstr>
      <vt:lpstr>The Life and Times of William Shakespeare Lesson 3   Elizabethan Theatre</vt:lpstr>
      <vt:lpstr>Street Entertainment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Certificate of Birth</dc:title>
  <dc:creator>Eiger</dc:creator>
  <cp:lastModifiedBy>Beverley Houghton</cp:lastModifiedBy>
  <cp:revision>56</cp:revision>
  <dcterms:created xsi:type="dcterms:W3CDTF">2010-03-28T20:47:10Z</dcterms:created>
  <dcterms:modified xsi:type="dcterms:W3CDTF">2020-04-21T09:06:44Z</dcterms:modified>
</cp:coreProperties>
</file>