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206924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2483008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311260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392210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4294557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223294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2625257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3788204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283206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1584133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217306-99F7-4EC2-8F48-F23729CAD011}" type="datetimeFigureOut">
              <a:rPr lang="en-GB" smtClean="0"/>
              <a:pPr/>
              <a:t>22/04/2020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1DBBB-D98A-470E-A555-2CFEB662BEBE}" type="slidenum">
              <a:rPr lang="en-GB" smtClean="0"/>
              <a:pPr/>
              <a:t>‹#›</a:t>
            </a:fld>
            <a:endParaRPr lang="en-GB"/>
          </a:p>
        </p:txBody>
      </p:sp>
    </p:spTree>
    <p:extLst>
      <p:ext uri="{BB962C8B-B14F-4D97-AF65-F5344CB8AC3E}">
        <p14:creationId xmlns:p14="http://schemas.microsoft.com/office/powerpoint/2010/main" val="394949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12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17306-99F7-4EC2-8F48-F23729CAD011}" type="datetimeFigureOut">
              <a:rPr lang="en-GB" smtClean="0"/>
              <a:pPr/>
              <a:t>22/04/2020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1DBBB-D98A-470E-A555-2CFEB662BEBE}" type="slidenum">
              <a:rPr lang="en-GB" smtClean="0"/>
              <a:pPr/>
              <a:t>‹#›</a:t>
            </a:fld>
            <a:endParaRPr lang="en-GB"/>
          </a:p>
        </p:txBody>
      </p:sp>
    </p:spTree>
    <p:extLst>
      <p:ext uri="{BB962C8B-B14F-4D97-AF65-F5344CB8AC3E}">
        <p14:creationId xmlns:p14="http://schemas.microsoft.com/office/powerpoint/2010/main" val="763044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76672"/>
            <a:ext cx="9144000" cy="2664296"/>
          </a:xfrm>
        </p:spPr>
        <p:txBody>
          <a:bodyPr>
            <a:noAutofit/>
          </a:bodyPr>
          <a:lstStyle/>
          <a:p>
            <a:r>
              <a:rPr lang="en-GB" sz="2400" b="1" u="sng" dirty="0" smtClean="0">
                <a:solidFill>
                  <a:srgbClr val="7030A0"/>
                </a:solidFill>
              </a:rPr>
              <a:t>Managing Money during the Coronavirus Pandemic</a:t>
            </a:r>
            <a:br>
              <a:rPr lang="en-GB" sz="2400" b="1" u="sng" dirty="0" smtClean="0">
                <a:solidFill>
                  <a:srgbClr val="7030A0"/>
                </a:solidFill>
              </a:rPr>
            </a:br>
            <a:r>
              <a:rPr lang="en-GB" sz="2400" dirty="0"/>
              <a:t/>
            </a:r>
            <a:br>
              <a:rPr lang="en-GB" sz="2400" dirty="0"/>
            </a:br>
            <a:r>
              <a:rPr lang="en-GB" sz="2300" dirty="0" smtClean="0">
                <a:solidFill>
                  <a:srgbClr val="7030A0"/>
                </a:solidFill>
              </a:rPr>
              <a:t>LO:  To understand the different ways in which we manage money and why it is important to manage it effectively.</a:t>
            </a:r>
            <a:r>
              <a:rPr lang="en-GB" sz="2400" dirty="0" smtClean="0">
                <a:solidFill>
                  <a:srgbClr val="7030A0"/>
                </a:solidFill>
              </a:rPr>
              <a:t/>
            </a:r>
            <a:br>
              <a:rPr lang="en-GB" sz="2400" dirty="0" smtClean="0">
                <a:solidFill>
                  <a:srgbClr val="7030A0"/>
                </a:solidFill>
              </a:rPr>
            </a:br>
            <a:r>
              <a:rPr lang="en-GB" sz="2400" dirty="0">
                <a:solidFill>
                  <a:srgbClr val="7030A0"/>
                </a:solidFill>
              </a:rPr>
              <a:t/>
            </a:r>
            <a:br>
              <a:rPr lang="en-GB" sz="2400" dirty="0">
                <a:solidFill>
                  <a:srgbClr val="7030A0"/>
                </a:solidFill>
              </a:rPr>
            </a:br>
            <a:r>
              <a:rPr lang="en-GB" sz="2300" dirty="0" smtClean="0">
                <a:solidFill>
                  <a:srgbClr val="FF0000"/>
                </a:solidFill>
              </a:rPr>
              <a:t>STARTER TASK:  Would the following be classed as </a:t>
            </a:r>
            <a:r>
              <a:rPr lang="en-GB" sz="2300" dirty="0" smtClean="0">
                <a:solidFill>
                  <a:srgbClr val="00B050"/>
                </a:solidFill>
              </a:rPr>
              <a:t>Essential Spending</a:t>
            </a:r>
            <a:r>
              <a:rPr lang="en-GB" sz="2300" dirty="0" smtClean="0">
                <a:solidFill>
                  <a:srgbClr val="FF0000"/>
                </a:solidFill>
              </a:rPr>
              <a:t> </a:t>
            </a:r>
            <a:r>
              <a:rPr lang="en-GB" sz="2300" dirty="0" smtClean="0">
                <a:solidFill>
                  <a:srgbClr val="0070C0"/>
                </a:solidFill>
              </a:rPr>
              <a:t>or </a:t>
            </a:r>
            <a:r>
              <a:rPr lang="en-GB" sz="2300" dirty="0" smtClean="0">
                <a:solidFill>
                  <a:srgbClr val="FF9900"/>
                </a:solidFill>
              </a:rPr>
              <a:t>Non- Essential Spending </a:t>
            </a:r>
            <a:r>
              <a:rPr lang="en-GB" sz="2300" dirty="0" smtClean="0">
                <a:solidFill>
                  <a:schemeClr val="accent5">
                    <a:lumMod val="75000"/>
                  </a:schemeClr>
                </a:solidFill>
              </a:rPr>
              <a:t>or</a:t>
            </a:r>
            <a:r>
              <a:rPr lang="en-GB" sz="2300" dirty="0" smtClean="0">
                <a:solidFill>
                  <a:srgbClr val="FF9900"/>
                </a:solidFill>
              </a:rPr>
              <a:t> </a:t>
            </a:r>
            <a:r>
              <a:rPr lang="en-GB" sz="2300" dirty="0" smtClean="0">
                <a:solidFill>
                  <a:srgbClr val="7030A0"/>
                </a:solidFill>
              </a:rPr>
              <a:t>BOTH</a:t>
            </a:r>
            <a:endParaRPr lang="en-GB" sz="2300" dirty="0">
              <a:solidFill>
                <a:srgbClr val="7030A0"/>
              </a:solidFill>
            </a:endParaRPr>
          </a:p>
        </p:txBody>
      </p:sp>
      <p:sp>
        <p:nvSpPr>
          <p:cNvPr id="3" name="Subtitle 2"/>
          <p:cNvSpPr>
            <a:spLocks noGrp="1"/>
          </p:cNvSpPr>
          <p:nvPr>
            <p:ph type="subTitle" idx="1"/>
          </p:nvPr>
        </p:nvSpPr>
        <p:spPr>
          <a:xfrm>
            <a:off x="827584" y="3284984"/>
            <a:ext cx="7632848" cy="3816424"/>
          </a:xfrm>
        </p:spPr>
        <p:txBody>
          <a:bodyPr>
            <a:normAutofit/>
          </a:bodyPr>
          <a:lstStyle/>
          <a:p>
            <a:pPr marL="514350" indent="-514350" algn="l">
              <a:buAutoNum type="arabicPeriod"/>
            </a:pPr>
            <a:r>
              <a:rPr lang="en-GB" sz="2300" dirty="0" smtClean="0">
                <a:solidFill>
                  <a:schemeClr val="tx1"/>
                </a:solidFill>
              </a:rPr>
              <a:t>Monthly gym membership</a:t>
            </a:r>
          </a:p>
          <a:p>
            <a:pPr marL="514350" indent="-514350" algn="l">
              <a:buAutoNum type="arabicPeriod"/>
            </a:pPr>
            <a:r>
              <a:rPr lang="en-GB" sz="2300" dirty="0" smtClean="0">
                <a:solidFill>
                  <a:schemeClr val="tx1"/>
                </a:solidFill>
              </a:rPr>
              <a:t>Chocolate and sweet treats</a:t>
            </a:r>
          </a:p>
          <a:p>
            <a:pPr marL="514350" indent="-514350" algn="l">
              <a:buAutoNum type="arabicPeriod"/>
            </a:pPr>
            <a:r>
              <a:rPr lang="en-GB" sz="2300" dirty="0" smtClean="0">
                <a:solidFill>
                  <a:schemeClr val="tx1"/>
                </a:solidFill>
              </a:rPr>
              <a:t>Clothes</a:t>
            </a:r>
          </a:p>
          <a:p>
            <a:pPr marL="514350" indent="-514350" algn="l">
              <a:buAutoNum type="arabicPeriod"/>
            </a:pPr>
            <a:r>
              <a:rPr lang="en-GB" sz="2300" dirty="0" smtClean="0">
                <a:solidFill>
                  <a:schemeClr val="tx1"/>
                </a:solidFill>
              </a:rPr>
              <a:t>Rent or mortgage</a:t>
            </a:r>
          </a:p>
          <a:p>
            <a:pPr marL="514350" indent="-514350" algn="l">
              <a:buAutoNum type="arabicPeriod"/>
            </a:pPr>
            <a:r>
              <a:rPr lang="en-GB" sz="2300" dirty="0" smtClean="0">
                <a:solidFill>
                  <a:schemeClr val="tx1"/>
                </a:solidFill>
              </a:rPr>
              <a:t>Electricity/gas</a:t>
            </a:r>
          </a:p>
          <a:p>
            <a:pPr marL="514350" indent="-514350" algn="l">
              <a:buAutoNum type="arabicPeriod"/>
            </a:pPr>
            <a:r>
              <a:rPr lang="en-GB" sz="2300" dirty="0" smtClean="0">
                <a:solidFill>
                  <a:schemeClr val="tx1"/>
                </a:solidFill>
              </a:rPr>
              <a:t>Food – collected or delivered</a:t>
            </a:r>
          </a:p>
          <a:p>
            <a:pPr marL="514350" indent="-514350" algn="l">
              <a:buAutoNum type="arabicPeriod"/>
            </a:pPr>
            <a:r>
              <a:rPr lang="en-GB" sz="2300" dirty="0" smtClean="0">
                <a:solidFill>
                  <a:schemeClr val="tx1"/>
                </a:solidFill>
              </a:rPr>
              <a:t>Toiletries, including toothpaste and shower gel</a:t>
            </a:r>
          </a:p>
          <a:p>
            <a:pPr marL="514350" indent="-514350" algn="l">
              <a:buAutoNum type="arabicPeriod"/>
            </a:pPr>
            <a:r>
              <a:rPr lang="en-GB" sz="2300" dirty="0" smtClean="0">
                <a:solidFill>
                  <a:schemeClr val="tx1"/>
                </a:solidFill>
              </a:rPr>
              <a:t>New PC games</a:t>
            </a:r>
          </a:p>
          <a:p>
            <a:pPr marL="514350" indent="-514350" algn="l">
              <a:buAutoNum type="arabicPeriod"/>
            </a:pPr>
            <a:endParaRPr lang="en-GB" sz="2400" dirty="0" smtClean="0">
              <a:solidFill>
                <a:srgbClr val="FF0000"/>
              </a:solidFill>
            </a:endParaRPr>
          </a:p>
          <a:p>
            <a:pPr marL="514350" indent="-514350" algn="l">
              <a:buAutoNum type="arabicPeriod"/>
            </a:pPr>
            <a:endParaRPr lang="en-GB" sz="2400" dirty="0" smtClean="0">
              <a:solidFill>
                <a:srgbClr val="FF0000"/>
              </a:solidFill>
            </a:endParaRPr>
          </a:p>
          <a:p>
            <a:pPr marL="514350" indent="-514350" algn="l">
              <a:buAutoNum type="arabicPeriod"/>
            </a:pPr>
            <a:endParaRPr lang="en-GB" sz="3000" dirty="0" smtClean="0">
              <a:solidFill>
                <a:srgbClr val="FF0000"/>
              </a:solidFill>
            </a:endParaRPr>
          </a:p>
          <a:p>
            <a:pPr marL="514350" indent="-514350" algn="l">
              <a:buAutoNum type="arabicPeriod"/>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58783">
            <a:off x="5617045" y="3692691"/>
            <a:ext cx="3004029" cy="1838234"/>
          </a:xfrm>
          <a:prstGeom prst="rect">
            <a:avLst/>
          </a:prstGeom>
        </p:spPr>
      </p:pic>
    </p:spTree>
    <p:extLst>
      <p:ext uri="{BB962C8B-B14F-4D97-AF65-F5344CB8AC3E}">
        <p14:creationId xmlns:p14="http://schemas.microsoft.com/office/powerpoint/2010/main" val="3856827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Evaluation Task:</a:t>
            </a:r>
            <a:endParaRPr lang="en-GB" dirty="0">
              <a:solidFill>
                <a:srgbClr val="FF0000"/>
              </a:solidFill>
            </a:endParaRPr>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GB" dirty="0" smtClean="0">
                <a:solidFill>
                  <a:srgbClr val="7030A0"/>
                </a:solidFill>
              </a:rPr>
              <a:t>Did you manage to save any money on the ‘birthday’ budgeting task?</a:t>
            </a:r>
          </a:p>
          <a:p>
            <a:pPr marL="514350" indent="-514350">
              <a:buAutoNum type="arabicPeriod"/>
            </a:pPr>
            <a:r>
              <a:rPr lang="en-GB" dirty="0" smtClean="0">
                <a:solidFill>
                  <a:srgbClr val="00B050"/>
                </a:solidFill>
              </a:rPr>
              <a:t>Did you find the budgeting task hard?  Why/Why not?</a:t>
            </a:r>
          </a:p>
          <a:p>
            <a:pPr marL="514350" indent="-514350">
              <a:buAutoNum type="arabicPeriod"/>
            </a:pPr>
            <a:r>
              <a:rPr lang="en-GB" dirty="0" smtClean="0">
                <a:solidFill>
                  <a:srgbClr val="7030A0"/>
                </a:solidFill>
              </a:rPr>
              <a:t>Have you learnt anything from this lesson?</a:t>
            </a:r>
          </a:p>
          <a:p>
            <a:pPr marL="514350" indent="-514350">
              <a:buAutoNum type="arabicPeriod"/>
            </a:pPr>
            <a:r>
              <a:rPr lang="en-GB" dirty="0" smtClean="0">
                <a:solidFill>
                  <a:srgbClr val="00B050"/>
                </a:solidFill>
              </a:rPr>
              <a:t>Why do you think it is important to think about how we pay for things?</a:t>
            </a:r>
          </a:p>
          <a:p>
            <a:pPr marL="514350" indent="-514350">
              <a:buAutoNum type="arabicPeriod"/>
            </a:pPr>
            <a:r>
              <a:rPr lang="en-GB" dirty="0" smtClean="0">
                <a:solidFill>
                  <a:srgbClr val="7030A0"/>
                </a:solidFill>
              </a:rPr>
              <a:t>Why do you think it is important to try and save some of our monthly income?</a:t>
            </a:r>
            <a:endParaRPr lang="en-GB" dirty="0">
              <a:solidFill>
                <a:srgbClr val="7030A0"/>
              </a:solidFill>
            </a:endParaRPr>
          </a:p>
        </p:txBody>
      </p:sp>
    </p:spTree>
    <p:extLst>
      <p:ext uri="{BB962C8B-B14F-4D97-AF65-F5344CB8AC3E}">
        <p14:creationId xmlns:p14="http://schemas.microsoft.com/office/powerpoint/2010/main" val="616797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It is important that we understand how to manage our money.</a:t>
            </a:r>
            <a:endParaRPr lang="en-GB" dirty="0">
              <a:solidFill>
                <a:srgbClr val="FF0000"/>
              </a:solidFill>
            </a:endParaRPr>
          </a:p>
        </p:txBody>
      </p:sp>
      <p:sp>
        <p:nvSpPr>
          <p:cNvPr id="3" name="Content Placeholder 2"/>
          <p:cNvSpPr>
            <a:spLocks noGrp="1"/>
          </p:cNvSpPr>
          <p:nvPr>
            <p:ph idx="1"/>
          </p:nvPr>
        </p:nvSpPr>
        <p:spPr/>
        <p:txBody>
          <a:bodyPr/>
          <a:lstStyle/>
          <a:p>
            <a:pPr marL="0" indent="0" algn="ctr">
              <a:buNone/>
            </a:pPr>
            <a:endParaRPr lang="en-GB" dirty="0"/>
          </a:p>
          <a:p>
            <a:pPr marL="0" indent="0" algn="ctr">
              <a:buNone/>
            </a:pPr>
            <a:r>
              <a:rPr lang="en-GB" dirty="0" smtClean="0">
                <a:solidFill>
                  <a:srgbClr val="00B050"/>
                </a:solidFill>
              </a:rPr>
              <a:t>TASK 2: </a:t>
            </a:r>
            <a:r>
              <a:rPr lang="en-GB" dirty="0" smtClean="0">
                <a:solidFill>
                  <a:srgbClr val="00B050"/>
                </a:solidFill>
              </a:rPr>
              <a:t>How many ways can you think of which help us (or our parents) to manage money?</a:t>
            </a:r>
            <a:endParaRPr lang="en-GB" dirty="0">
              <a:solidFill>
                <a:srgbClr val="00B050"/>
              </a:solidFill>
            </a:endParaRPr>
          </a:p>
        </p:txBody>
      </p:sp>
      <p:pic>
        <p:nvPicPr>
          <p:cNvPr id="1026" name="Picture 2" descr="undefin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4149080"/>
            <a:ext cx="2390775" cy="1914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4234804"/>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9767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274638"/>
            <a:ext cx="7139136" cy="1143000"/>
          </a:xfrm>
        </p:spPr>
        <p:txBody>
          <a:bodyPr>
            <a:noAutofit/>
          </a:bodyPr>
          <a:lstStyle/>
          <a:p>
            <a:r>
              <a:rPr lang="en-GB" sz="3600" dirty="0" smtClean="0">
                <a:solidFill>
                  <a:srgbClr val="00B050"/>
                </a:solidFill>
              </a:rPr>
              <a:t>Do you know the difference between a </a:t>
            </a:r>
            <a:r>
              <a:rPr lang="en-GB" sz="3600" dirty="0" smtClean="0">
                <a:solidFill>
                  <a:srgbClr val="FF0000"/>
                </a:solidFill>
              </a:rPr>
              <a:t>debit card </a:t>
            </a:r>
            <a:r>
              <a:rPr lang="en-GB" sz="3600" dirty="0" smtClean="0">
                <a:solidFill>
                  <a:srgbClr val="00B050"/>
                </a:solidFill>
              </a:rPr>
              <a:t>and a </a:t>
            </a:r>
            <a:r>
              <a:rPr lang="en-GB" sz="3600" dirty="0" smtClean="0">
                <a:solidFill>
                  <a:schemeClr val="accent5">
                    <a:lumMod val="75000"/>
                  </a:schemeClr>
                </a:solidFill>
              </a:rPr>
              <a:t>credit card?</a:t>
            </a:r>
            <a:endParaRPr lang="en-GB" sz="3600" dirty="0">
              <a:solidFill>
                <a:schemeClr val="accent5">
                  <a:lumMod val="75000"/>
                </a:schemeClr>
              </a:solidFill>
            </a:endParaRPr>
          </a:p>
        </p:txBody>
      </p:sp>
      <p:sp>
        <p:nvSpPr>
          <p:cNvPr id="3" name="Content Placeholder 2"/>
          <p:cNvSpPr>
            <a:spLocks noGrp="1"/>
          </p:cNvSpPr>
          <p:nvPr>
            <p:ph idx="1"/>
          </p:nvPr>
        </p:nvSpPr>
        <p:spPr>
          <a:xfrm>
            <a:off x="1835696" y="1600200"/>
            <a:ext cx="7308304" cy="5141168"/>
          </a:xfrm>
        </p:spPr>
        <p:txBody>
          <a:bodyPr>
            <a:normAutofit fontScale="70000" lnSpcReduction="20000"/>
          </a:bodyPr>
          <a:lstStyle/>
          <a:p>
            <a:pPr marL="0" indent="0" algn="ctr">
              <a:buNone/>
            </a:pPr>
            <a:r>
              <a:rPr lang="en-GB" dirty="0" smtClean="0">
                <a:solidFill>
                  <a:srgbClr val="FF0000"/>
                </a:solidFill>
              </a:rPr>
              <a:t>A debit card allows you to pay for goods using the money in your bank account electronically.  When you have used all the money in your account your debit card may be declined in the shop.</a:t>
            </a:r>
          </a:p>
          <a:p>
            <a:pPr marL="0" indent="0" algn="ctr">
              <a:buNone/>
            </a:pPr>
            <a:endParaRPr lang="en-GB" dirty="0">
              <a:solidFill>
                <a:srgbClr val="FF0000"/>
              </a:solidFill>
            </a:endParaRPr>
          </a:p>
          <a:p>
            <a:pPr marL="0" indent="0" algn="ctr">
              <a:buNone/>
            </a:pPr>
            <a:r>
              <a:rPr lang="en-GB" dirty="0" smtClean="0">
                <a:solidFill>
                  <a:schemeClr val="accent5">
                    <a:lumMod val="75000"/>
                  </a:schemeClr>
                </a:solidFill>
              </a:rPr>
              <a:t>A credit card allows you to spend a certain amount which the bank will lend you electronically.  You have a month to pay this back or the bank will charge you interest </a:t>
            </a:r>
            <a:r>
              <a:rPr lang="en-GB" i="1" dirty="0" smtClean="0">
                <a:solidFill>
                  <a:schemeClr val="accent5">
                    <a:lumMod val="75000"/>
                  </a:schemeClr>
                </a:solidFill>
              </a:rPr>
              <a:t>(e.g. you may have borrowed £100 but you will have to pay back £120).</a:t>
            </a:r>
          </a:p>
          <a:p>
            <a:pPr marL="0" indent="0">
              <a:buNone/>
            </a:pPr>
            <a:endParaRPr lang="en-GB" i="1" dirty="0"/>
          </a:p>
          <a:p>
            <a:pPr marL="0" indent="0" algn="ctr">
              <a:buNone/>
            </a:pPr>
            <a:r>
              <a:rPr lang="en-GB" b="1" i="1" u="sng" dirty="0" smtClean="0">
                <a:solidFill>
                  <a:srgbClr val="7030A0"/>
                </a:solidFill>
              </a:rPr>
              <a:t>What are the benefits to paying for things electronically?</a:t>
            </a:r>
          </a:p>
          <a:p>
            <a:pPr marL="0" indent="0" algn="ctr">
              <a:buNone/>
            </a:pPr>
            <a:endParaRPr lang="en-GB" b="1" i="1" u="sng" dirty="0">
              <a:solidFill>
                <a:srgbClr val="7030A0"/>
              </a:solidFill>
            </a:endParaRPr>
          </a:p>
          <a:p>
            <a:pPr marL="0" indent="0" algn="ctr">
              <a:buNone/>
            </a:pPr>
            <a:r>
              <a:rPr lang="en-GB" b="1" i="1" u="sng" dirty="0" smtClean="0">
                <a:solidFill>
                  <a:srgbClr val="7030A0"/>
                </a:solidFill>
              </a:rPr>
              <a:t>Can you think of any times when having a credit card would be useful?</a:t>
            </a:r>
          </a:p>
          <a:p>
            <a:pPr marL="0" indent="0" algn="ctr">
              <a:buNone/>
            </a:pPr>
            <a:endParaRPr lang="en-GB" b="1" i="1" u="sng" dirty="0" smtClean="0">
              <a:solidFill>
                <a:srgbClr val="7030A0"/>
              </a:solidFill>
            </a:endParaRPr>
          </a:p>
          <a:p>
            <a:pPr marL="0" indent="0" algn="ctr">
              <a:buNone/>
            </a:pPr>
            <a:r>
              <a:rPr lang="en-GB" b="1" i="1" u="sng" dirty="0" smtClean="0">
                <a:solidFill>
                  <a:srgbClr val="7030A0"/>
                </a:solidFill>
              </a:rPr>
              <a:t>Can you think of any dangers with using a credit card?</a:t>
            </a:r>
          </a:p>
        </p:txBody>
      </p:sp>
      <p:pic>
        <p:nvPicPr>
          <p:cNvPr id="2050" name="Picture 2" descr="http://t3.gstatic.com/images?q=tbn:ANd9GcTa5UsY276CfUSE4QpF8crb0bht8KI-I3V__ze4FnSgy7vJ0XB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844824"/>
            <a:ext cx="1691680" cy="5013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696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solidFill>
                  <a:srgbClr val="7030A0"/>
                </a:solidFill>
              </a:rPr>
              <a:t>Can you think of any other ways that you can pay for things?</a:t>
            </a:r>
            <a:endParaRPr lang="en-GB" b="1" u="sng" dirty="0">
              <a:solidFill>
                <a:srgbClr val="7030A0"/>
              </a:solidFill>
            </a:endParaRPr>
          </a:p>
        </p:txBody>
      </p:sp>
      <p:pic>
        <p:nvPicPr>
          <p:cNvPr id="3074" name="Picture 2" descr="undefin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1957" y="2074887"/>
            <a:ext cx="2686050" cy="17049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undefin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4437112"/>
            <a:ext cx="2152650" cy="212407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t0.gstatic.com/images?q=tbn:ANd9GcTr0rxyk22MJF5KCxEZE7RFnrouInbxakEkGtTN-8_S1nm_i2zfdQ"/>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79912" y="3068960"/>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777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u="sng" dirty="0" smtClean="0">
                <a:solidFill>
                  <a:srgbClr val="00B050"/>
                </a:solidFill>
              </a:rPr>
              <a:t>Task 3</a:t>
            </a:r>
            <a:r>
              <a:rPr lang="en-GB" sz="3600" dirty="0" smtClean="0">
                <a:solidFill>
                  <a:srgbClr val="00B050"/>
                </a:solidFill>
              </a:rPr>
              <a:t>: </a:t>
            </a:r>
            <a:r>
              <a:rPr lang="en-GB" sz="3200" dirty="0" smtClean="0">
                <a:solidFill>
                  <a:srgbClr val="00B050"/>
                </a:solidFill>
              </a:rPr>
              <a:t>Can you think of any other ways that you can pay for things?</a:t>
            </a:r>
            <a:endParaRPr lang="en-GB" sz="3200" dirty="0">
              <a:solidFill>
                <a:srgbClr val="00B050"/>
              </a:solidFill>
            </a:endParaRPr>
          </a:p>
        </p:txBody>
      </p:sp>
      <p:sp>
        <p:nvSpPr>
          <p:cNvPr id="3" name="Content Placeholder 2"/>
          <p:cNvSpPr>
            <a:spLocks noGrp="1"/>
          </p:cNvSpPr>
          <p:nvPr>
            <p:ph idx="1"/>
          </p:nvPr>
        </p:nvSpPr>
        <p:spPr>
          <a:xfrm>
            <a:off x="282352" y="1772816"/>
            <a:ext cx="8579296" cy="4525963"/>
          </a:xfrm>
        </p:spPr>
        <p:txBody>
          <a:bodyPr>
            <a:normAutofit fontScale="77500" lnSpcReduction="20000"/>
          </a:bodyPr>
          <a:lstStyle/>
          <a:p>
            <a:pPr marL="0" indent="0">
              <a:buNone/>
            </a:pPr>
            <a:r>
              <a:rPr lang="en-GB" b="1" u="sng" dirty="0" smtClean="0">
                <a:solidFill>
                  <a:srgbClr val="00B050"/>
                </a:solidFill>
              </a:rPr>
              <a:t>Matchup the types of finance in </a:t>
            </a:r>
            <a:r>
              <a:rPr lang="en-GB" b="1" u="sng" dirty="0" smtClean="0">
                <a:solidFill>
                  <a:srgbClr val="7030A0"/>
                </a:solidFill>
              </a:rPr>
              <a:t>purple</a:t>
            </a:r>
            <a:r>
              <a:rPr lang="en-GB" b="1" u="sng" dirty="0" smtClean="0">
                <a:solidFill>
                  <a:srgbClr val="00B050"/>
                </a:solidFill>
              </a:rPr>
              <a:t> to the definition in </a:t>
            </a:r>
            <a:r>
              <a:rPr lang="en-GB" b="1" u="sng" dirty="0" smtClean="0">
                <a:solidFill>
                  <a:srgbClr val="FF0000"/>
                </a:solidFill>
              </a:rPr>
              <a:t>red</a:t>
            </a:r>
            <a:r>
              <a:rPr lang="en-GB" b="1" u="sng" dirty="0" smtClean="0">
                <a:solidFill>
                  <a:srgbClr val="00B050"/>
                </a:solidFill>
              </a:rPr>
              <a:t>:</a:t>
            </a:r>
          </a:p>
          <a:p>
            <a:pPr marL="0" indent="0">
              <a:buNone/>
            </a:pPr>
            <a:endParaRPr lang="en-GB" dirty="0"/>
          </a:p>
          <a:p>
            <a:pPr marL="514350" indent="-514350">
              <a:buFont typeface="+mj-lt"/>
              <a:buAutoNum type="arabicPeriod"/>
            </a:pPr>
            <a:r>
              <a:rPr lang="en-GB" dirty="0" smtClean="0">
                <a:solidFill>
                  <a:srgbClr val="7030A0"/>
                </a:solidFill>
              </a:rPr>
              <a:t>Interest Free Credit</a:t>
            </a:r>
          </a:p>
          <a:p>
            <a:pPr marL="514350" indent="-514350">
              <a:buFont typeface="+mj-lt"/>
              <a:buAutoNum type="arabicPeriod"/>
            </a:pPr>
            <a:endParaRPr lang="en-GB" dirty="0">
              <a:solidFill>
                <a:srgbClr val="7030A0"/>
              </a:solidFill>
            </a:endParaRPr>
          </a:p>
          <a:p>
            <a:pPr marL="514350" indent="-514350">
              <a:buFont typeface="+mj-lt"/>
              <a:buAutoNum type="arabicPeriod"/>
            </a:pPr>
            <a:r>
              <a:rPr lang="en-GB" dirty="0" smtClean="0">
                <a:solidFill>
                  <a:srgbClr val="7030A0"/>
                </a:solidFill>
              </a:rPr>
              <a:t>Hire Purchase</a:t>
            </a:r>
          </a:p>
          <a:p>
            <a:pPr marL="514350" indent="-514350">
              <a:buFont typeface="+mj-lt"/>
              <a:buAutoNum type="arabicPeriod"/>
            </a:pPr>
            <a:endParaRPr lang="en-GB" dirty="0">
              <a:solidFill>
                <a:srgbClr val="7030A0"/>
              </a:solidFill>
            </a:endParaRPr>
          </a:p>
          <a:p>
            <a:pPr marL="514350" indent="-514350">
              <a:buFont typeface="+mj-lt"/>
              <a:buAutoNum type="arabicPeriod"/>
            </a:pPr>
            <a:r>
              <a:rPr lang="en-GB" dirty="0" smtClean="0">
                <a:solidFill>
                  <a:srgbClr val="7030A0"/>
                </a:solidFill>
              </a:rPr>
              <a:t>Subscription</a:t>
            </a:r>
          </a:p>
          <a:p>
            <a:pPr marL="514350" indent="-514350">
              <a:buFont typeface="+mj-lt"/>
              <a:buAutoNum type="arabicPeriod"/>
            </a:pPr>
            <a:endParaRPr lang="en-GB" dirty="0">
              <a:solidFill>
                <a:srgbClr val="7030A0"/>
              </a:solidFill>
            </a:endParaRPr>
          </a:p>
          <a:p>
            <a:pPr marL="514350" indent="-514350">
              <a:buFont typeface="+mj-lt"/>
              <a:buAutoNum type="arabicPeriod"/>
            </a:pPr>
            <a:r>
              <a:rPr lang="en-GB" dirty="0" smtClean="0">
                <a:solidFill>
                  <a:srgbClr val="7030A0"/>
                </a:solidFill>
              </a:rPr>
              <a:t>Internet banking</a:t>
            </a:r>
          </a:p>
          <a:p>
            <a:pPr marL="514350" indent="-514350">
              <a:buFont typeface="+mj-lt"/>
              <a:buAutoNum type="arabicPeriod"/>
            </a:pPr>
            <a:endParaRPr lang="en-GB" dirty="0">
              <a:solidFill>
                <a:srgbClr val="7030A0"/>
              </a:solidFill>
            </a:endParaRPr>
          </a:p>
          <a:p>
            <a:pPr marL="514350" indent="-514350">
              <a:buFont typeface="+mj-lt"/>
              <a:buAutoNum type="arabicPeriod"/>
            </a:pPr>
            <a:r>
              <a:rPr lang="en-GB" dirty="0" smtClean="0">
                <a:solidFill>
                  <a:srgbClr val="7030A0"/>
                </a:solidFill>
              </a:rPr>
              <a:t>Cash</a:t>
            </a:r>
            <a:endParaRPr lang="en-GB" dirty="0">
              <a:solidFill>
                <a:srgbClr val="7030A0"/>
              </a:solidFill>
            </a:endParaRPr>
          </a:p>
        </p:txBody>
      </p:sp>
      <p:sp>
        <p:nvSpPr>
          <p:cNvPr id="4" name="Content Placeholder 2"/>
          <p:cNvSpPr txBox="1">
            <a:spLocks/>
          </p:cNvSpPr>
          <p:nvPr/>
        </p:nvSpPr>
        <p:spPr>
          <a:xfrm>
            <a:off x="4220344" y="1988840"/>
            <a:ext cx="4923656" cy="5373216"/>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GB" dirty="0" smtClean="0"/>
          </a:p>
          <a:p>
            <a:pPr marL="514350" indent="-514350">
              <a:buFont typeface="Arial" pitchFamily="34" charset="0"/>
              <a:buAutoNum type="alphaLcParenR"/>
            </a:pPr>
            <a:r>
              <a:rPr lang="en-GB" dirty="0" smtClean="0">
                <a:solidFill>
                  <a:srgbClr val="FF0000"/>
                </a:solidFill>
              </a:rPr>
              <a:t>You pay with money in your pocket</a:t>
            </a:r>
          </a:p>
          <a:p>
            <a:pPr marL="514350" indent="-514350">
              <a:buFont typeface="Arial" pitchFamily="34" charset="0"/>
              <a:buAutoNum type="alphaLcParenR"/>
            </a:pPr>
            <a:r>
              <a:rPr lang="en-GB" dirty="0" smtClean="0">
                <a:solidFill>
                  <a:srgbClr val="FF0000"/>
                </a:solidFill>
              </a:rPr>
              <a:t>You make a payment by transferring money in your bank account online</a:t>
            </a:r>
          </a:p>
          <a:p>
            <a:pPr marL="514350" indent="-514350">
              <a:buFont typeface="Arial" pitchFamily="34" charset="0"/>
              <a:buAutoNum type="alphaLcParenR"/>
            </a:pPr>
            <a:r>
              <a:rPr lang="en-GB" dirty="0" smtClean="0">
                <a:solidFill>
                  <a:srgbClr val="FF0000"/>
                </a:solidFill>
              </a:rPr>
              <a:t>When you are making a big purchase you may pay in instalments  and this way you do not pay any interest</a:t>
            </a:r>
          </a:p>
          <a:p>
            <a:pPr marL="514350" indent="-514350">
              <a:buFont typeface="Arial" pitchFamily="34" charset="0"/>
              <a:buAutoNum type="alphaLcParenR"/>
            </a:pPr>
            <a:r>
              <a:rPr lang="en-GB" dirty="0" smtClean="0">
                <a:solidFill>
                  <a:srgbClr val="FF0000"/>
                </a:solidFill>
              </a:rPr>
              <a:t>When you are making a payment for a big purchase you may pay in instalments but you must pay a percentage interest</a:t>
            </a:r>
          </a:p>
          <a:p>
            <a:pPr marL="514350" indent="-514350">
              <a:buFont typeface="Arial" pitchFamily="34" charset="0"/>
              <a:buAutoNum type="alphaLcParenR"/>
            </a:pPr>
            <a:r>
              <a:rPr lang="en-GB" dirty="0" smtClean="0">
                <a:solidFill>
                  <a:srgbClr val="FF0000"/>
                </a:solidFill>
              </a:rPr>
              <a:t>When you are paying for a service you pay for it every month or week and this payment is on-going until you stop using the service</a:t>
            </a:r>
          </a:p>
        </p:txBody>
      </p:sp>
    </p:spTree>
    <p:extLst>
      <p:ext uri="{BB962C8B-B14F-4D97-AF65-F5344CB8AC3E}">
        <p14:creationId xmlns:p14="http://schemas.microsoft.com/office/powerpoint/2010/main" val="3003130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normAutofit fontScale="90000"/>
          </a:bodyPr>
          <a:lstStyle/>
          <a:p>
            <a:r>
              <a:rPr lang="en-GB" sz="4000" u="sng" dirty="0" smtClean="0">
                <a:solidFill>
                  <a:srgbClr val="00B050"/>
                </a:solidFill>
              </a:rPr>
              <a:t>Task 4:</a:t>
            </a:r>
            <a:r>
              <a:rPr lang="en-GB" dirty="0" smtClean="0">
                <a:solidFill>
                  <a:srgbClr val="00B050"/>
                </a:solidFill>
              </a:rPr>
              <a:t> </a:t>
            </a:r>
            <a:r>
              <a:rPr lang="en-GB" sz="3600" dirty="0" smtClean="0">
                <a:solidFill>
                  <a:srgbClr val="00B050"/>
                </a:solidFill>
              </a:rPr>
              <a:t>What do you think would be the best way to pay for the following?</a:t>
            </a:r>
            <a:r>
              <a:rPr lang="en-GB" dirty="0" smtClean="0"/>
              <a:t/>
            </a:r>
            <a:br>
              <a:rPr lang="en-GB" dirty="0" smtClean="0"/>
            </a:br>
            <a:endParaRPr lang="en-GB" dirty="0"/>
          </a:p>
        </p:txBody>
      </p:sp>
      <p:sp>
        <p:nvSpPr>
          <p:cNvPr id="3" name="Content Placeholder 2"/>
          <p:cNvSpPr>
            <a:spLocks noGrp="1"/>
          </p:cNvSpPr>
          <p:nvPr>
            <p:ph idx="1"/>
          </p:nvPr>
        </p:nvSpPr>
        <p:spPr>
          <a:xfrm>
            <a:off x="457200" y="1668876"/>
            <a:ext cx="8229600" cy="4525963"/>
          </a:xfrm>
        </p:spPr>
        <p:txBody>
          <a:bodyPr>
            <a:noAutofit/>
          </a:bodyPr>
          <a:lstStyle/>
          <a:p>
            <a:pPr marL="514350" indent="-514350">
              <a:buAutoNum type="arabicPeriod"/>
            </a:pPr>
            <a:r>
              <a:rPr lang="en-GB" sz="2800" dirty="0" smtClean="0">
                <a:solidFill>
                  <a:srgbClr val="FF0000"/>
                </a:solidFill>
              </a:rPr>
              <a:t>A chocolate bar and a can of coke from the corner shop (following the 2m/6ft rule!!)</a:t>
            </a:r>
          </a:p>
          <a:p>
            <a:pPr marL="514350" indent="-514350">
              <a:buAutoNum type="arabicPeriod"/>
            </a:pPr>
            <a:r>
              <a:rPr lang="en-GB" sz="2800" dirty="0" smtClean="0">
                <a:solidFill>
                  <a:srgbClr val="7030A0"/>
                </a:solidFill>
              </a:rPr>
              <a:t>A sofa </a:t>
            </a:r>
          </a:p>
          <a:p>
            <a:pPr marL="514350" indent="-514350">
              <a:buAutoNum type="arabicPeriod"/>
            </a:pPr>
            <a:r>
              <a:rPr lang="en-GB" sz="2800" dirty="0" smtClean="0">
                <a:solidFill>
                  <a:srgbClr val="FF0000"/>
                </a:solidFill>
              </a:rPr>
              <a:t>A car</a:t>
            </a:r>
          </a:p>
          <a:p>
            <a:pPr marL="514350" indent="-514350">
              <a:buAutoNum type="arabicPeriod"/>
            </a:pPr>
            <a:r>
              <a:rPr lang="en-GB" sz="2800" dirty="0" smtClean="0">
                <a:solidFill>
                  <a:srgbClr val="7030A0"/>
                </a:solidFill>
              </a:rPr>
              <a:t>A gas bill</a:t>
            </a:r>
          </a:p>
          <a:p>
            <a:pPr marL="514350" indent="-514350">
              <a:buAutoNum type="arabicPeriod"/>
            </a:pPr>
            <a:r>
              <a:rPr lang="en-GB" sz="2800" dirty="0" smtClean="0">
                <a:solidFill>
                  <a:srgbClr val="FF0000"/>
                </a:solidFill>
              </a:rPr>
              <a:t>A gym membership</a:t>
            </a:r>
          </a:p>
          <a:p>
            <a:pPr marL="514350" indent="-514350">
              <a:buAutoNum type="arabicPeriod"/>
            </a:pPr>
            <a:r>
              <a:rPr lang="en-GB" sz="2800" dirty="0" smtClean="0">
                <a:solidFill>
                  <a:srgbClr val="7030A0"/>
                </a:solidFill>
              </a:rPr>
              <a:t>Your grocery shopping for a month</a:t>
            </a:r>
          </a:p>
          <a:p>
            <a:pPr marL="514350" indent="-514350">
              <a:buAutoNum type="arabicPeriod"/>
            </a:pPr>
            <a:r>
              <a:rPr lang="en-GB" sz="2800" dirty="0" smtClean="0">
                <a:solidFill>
                  <a:srgbClr val="FF0000"/>
                </a:solidFill>
              </a:rPr>
              <a:t>A holiday</a:t>
            </a:r>
          </a:p>
          <a:p>
            <a:pPr marL="514350" indent="-514350">
              <a:buAutoNum type="arabicPeriod"/>
            </a:pPr>
            <a:r>
              <a:rPr lang="en-GB" sz="2800" dirty="0" smtClean="0">
                <a:solidFill>
                  <a:srgbClr val="7030A0"/>
                </a:solidFill>
              </a:rPr>
              <a:t>Bus fare</a:t>
            </a:r>
            <a:endParaRPr lang="en-GB" sz="2800" dirty="0">
              <a:solidFill>
                <a:srgbClr val="7030A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4168" y="4653136"/>
            <a:ext cx="2943686" cy="2118947"/>
          </a:xfrm>
          <a:prstGeom prst="rect">
            <a:avLst/>
          </a:prstGeom>
        </p:spPr>
      </p:pic>
    </p:spTree>
    <p:extLst>
      <p:ext uri="{BB962C8B-B14F-4D97-AF65-F5344CB8AC3E}">
        <p14:creationId xmlns:p14="http://schemas.microsoft.com/office/powerpoint/2010/main" val="3576584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As well as spending, you should also try to save…</a:t>
            </a:r>
            <a:endParaRPr lang="en-GB" b="1" dirty="0">
              <a:solidFill>
                <a:srgbClr val="7030A0"/>
              </a:solidFill>
            </a:endParaRPr>
          </a:p>
        </p:txBody>
      </p:sp>
      <p:sp>
        <p:nvSpPr>
          <p:cNvPr id="3" name="Content Placeholder 2"/>
          <p:cNvSpPr>
            <a:spLocks noGrp="1"/>
          </p:cNvSpPr>
          <p:nvPr>
            <p:ph idx="1"/>
          </p:nvPr>
        </p:nvSpPr>
        <p:spPr>
          <a:xfrm>
            <a:off x="457200" y="1600200"/>
            <a:ext cx="8686800" cy="4525963"/>
          </a:xfrm>
        </p:spPr>
        <p:txBody>
          <a:bodyPr/>
          <a:lstStyle/>
          <a:p>
            <a:pPr marL="0" indent="0">
              <a:buNone/>
            </a:pPr>
            <a:endParaRPr lang="en-GB" dirty="0" smtClean="0"/>
          </a:p>
          <a:p>
            <a:pPr marL="0" indent="0">
              <a:buNone/>
            </a:pPr>
            <a:r>
              <a:rPr lang="en-GB" u="sng" dirty="0" smtClean="0">
                <a:solidFill>
                  <a:srgbClr val="00B050"/>
                </a:solidFill>
              </a:rPr>
              <a:t>Task 5</a:t>
            </a:r>
            <a:r>
              <a:rPr lang="en-GB" dirty="0" smtClean="0">
                <a:solidFill>
                  <a:srgbClr val="00B050"/>
                </a:solidFill>
              </a:rPr>
              <a:t>: </a:t>
            </a:r>
            <a:r>
              <a:rPr lang="en-GB" sz="2800" dirty="0" smtClean="0">
                <a:solidFill>
                  <a:srgbClr val="00B050"/>
                </a:solidFill>
              </a:rPr>
              <a:t>Why do you believe that saving is important?</a:t>
            </a:r>
          </a:p>
          <a:p>
            <a:pPr marL="0" indent="0">
              <a:buNone/>
            </a:pPr>
            <a:r>
              <a:rPr lang="en-GB" dirty="0" smtClean="0">
                <a:solidFill>
                  <a:srgbClr val="00B050"/>
                </a:solidFill>
              </a:rPr>
              <a:t>Give three answers.</a:t>
            </a:r>
            <a:endParaRPr lang="en-GB" dirty="0">
              <a:solidFill>
                <a:srgbClr val="00B050"/>
              </a:solidFill>
            </a:endParaRPr>
          </a:p>
        </p:txBody>
      </p:sp>
      <p:pic>
        <p:nvPicPr>
          <p:cNvPr id="4098" name="Picture 2" descr="undefin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19155" y="4725144"/>
            <a:ext cx="3047073" cy="202034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0215" y="3657798"/>
            <a:ext cx="4032448" cy="1477328"/>
          </a:xfrm>
          <a:prstGeom prst="rect">
            <a:avLst/>
          </a:prstGeom>
          <a:noFill/>
        </p:spPr>
        <p:txBody>
          <a:bodyPr wrap="square" rtlCol="0">
            <a:spAutoFit/>
          </a:bodyPr>
          <a:lstStyle/>
          <a:p>
            <a:r>
              <a:rPr lang="en-GB" b="1" dirty="0" smtClean="0">
                <a:solidFill>
                  <a:srgbClr val="00B050"/>
                </a:solidFill>
              </a:rPr>
              <a:t>1.</a:t>
            </a:r>
          </a:p>
          <a:p>
            <a:endParaRPr lang="en-GB" b="1" dirty="0" smtClean="0">
              <a:solidFill>
                <a:srgbClr val="00B050"/>
              </a:solidFill>
            </a:endParaRPr>
          </a:p>
          <a:p>
            <a:r>
              <a:rPr lang="en-GB" b="1" dirty="0" smtClean="0">
                <a:solidFill>
                  <a:srgbClr val="00B050"/>
                </a:solidFill>
              </a:rPr>
              <a:t>2.</a:t>
            </a:r>
          </a:p>
          <a:p>
            <a:endParaRPr lang="en-GB" b="1" dirty="0" smtClean="0">
              <a:solidFill>
                <a:srgbClr val="00B050"/>
              </a:solidFill>
            </a:endParaRPr>
          </a:p>
          <a:p>
            <a:r>
              <a:rPr lang="en-GB" b="1" dirty="0" smtClean="0">
                <a:solidFill>
                  <a:srgbClr val="00B050"/>
                </a:solidFill>
              </a:rPr>
              <a:t>3.</a:t>
            </a:r>
            <a:endParaRPr lang="en-GB" b="1" dirty="0">
              <a:solidFill>
                <a:srgbClr val="00B050"/>
              </a:solidFill>
            </a:endParaRPr>
          </a:p>
        </p:txBody>
      </p:sp>
    </p:spTree>
    <p:extLst>
      <p:ext uri="{BB962C8B-B14F-4D97-AF65-F5344CB8AC3E}">
        <p14:creationId xmlns:p14="http://schemas.microsoft.com/office/powerpoint/2010/main" val="2013191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What are the different ways of saving?</a:t>
            </a:r>
            <a:endParaRPr lang="en-GB" dirty="0">
              <a:solidFill>
                <a:srgbClr val="FF0000"/>
              </a:solidFill>
            </a:endParaRPr>
          </a:p>
        </p:txBody>
      </p:sp>
      <p:sp>
        <p:nvSpPr>
          <p:cNvPr id="3" name="Content Placeholder 2"/>
          <p:cNvSpPr>
            <a:spLocks noGrp="1"/>
          </p:cNvSpPr>
          <p:nvPr>
            <p:ph idx="1"/>
          </p:nvPr>
        </p:nvSpPr>
        <p:spPr/>
        <p:txBody>
          <a:bodyPr/>
          <a:lstStyle/>
          <a:p>
            <a:pPr marL="514350" indent="-514350">
              <a:buAutoNum type="arabicPeriod"/>
            </a:pPr>
            <a:r>
              <a:rPr lang="en-GB" dirty="0" smtClean="0">
                <a:solidFill>
                  <a:srgbClr val="00B050"/>
                </a:solidFill>
              </a:rPr>
              <a:t>Pension schemes</a:t>
            </a:r>
          </a:p>
          <a:p>
            <a:pPr marL="514350" indent="-514350">
              <a:buAutoNum type="arabicPeriod"/>
            </a:pPr>
            <a:r>
              <a:rPr lang="en-GB" dirty="0" smtClean="0">
                <a:solidFill>
                  <a:srgbClr val="7030A0"/>
                </a:solidFill>
              </a:rPr>
              <a:t>Budgeting</a:t>
            </a:r>
          </a:p>
          <a:p>
            <a:pPr marL="514350" indent="-514350">
              <a:buAutoNum type="arabicPeriod"/>
            </a:pPr>
            <a:r>
              <a:rPr lang="en-GB" dirty="0" smtClean="0">
                <a:solidFill>
                  <a:srgbClr val="00B050"/>
                </a:solidFill>
              </a:rPr>
              <a:t>Buying Shares</a:t>
            </a:r>
          </a:p>
          <a:p>
            <a:pPr marL="514350" indent="-514350">
              <a:buAutoNum type="arabicPeriod"/>
            </a:pPr>
            <a:r>
              <a:rPr lang="en-GB" dirty="0" smtClean="0">
                <a:solidFill>
                  <a:srgbClr val="7030A0"/>
                </a:solidFill>
              </a:rPr>
              <a:t>Other types of investments</a:t>
            </a:r>
          </a:p>
          <a:p>
            <a:pPr marL="514350" indent="-514350">
              <a:buAutoNum type="arabicPeriod"/>
            </a:pPr>
            <a:r>
              <a:rPr lang="en-GB" dirty="0" smtClean="0">
                <a:solidFill>
                  <a:srgbClr val="00B050"/>
                </a:solidFill>
              </a:rPr>
              <a:t>ISA</a:t>
            </a:r>
          </a:p>
          <a:p>
            <a:pPr marL="514350" indent="-514350">
              <a:buAutoNum type="arabicPeriod"/>
            </a:pPr>
            <a:endParaRPr lang="en-GB" dirty="0">
              <a:solidFill>
                <a:srgbClr val="00B050"/>
              </a:solidFill>
            </a:endParaRPr>
          </a:p>
          <a:p>
            <a:pPr marL="0" indent="0">
              <a:buNone/>
            </a:pPr>
            <a:endParaRPr lang="en-GB" dirty="0" smtClean="0"/>
          </a:p>
        </p:txBody>
      </p:sp>
      <p:pic>
        <p:nvPicPr>
          <p:cNvPr id="5122" name="Picture 2" descr="undefin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4319707"/>
            <a:ext cx="3348980" cy="2220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2219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32327">
            <a:off x="7336073" y="2297381"/>
            <a:ext cx="1567949" cy="1567949"/>
          </a:xfrm>
          <a:prstGeom prst="rect">
            <a:avLst/>
          </a:prstGeom>
          <a:effectLst>
            <a:softEdge rad="127000"/>
          </a:effectLst>
        </p:spPr>
      </p:pic>
      <p:sp>
        <p:nvSpPr>
          <p:cNvPr id="2" name="Title 1"/>
          <p:cNvSpPr>
            <a:spLocks noGrp="1"/>
          </p:cNvSpPr>
          <p:nvPr>
            <p:ph type="title"/>
          </p:nvPr>
        </p:nvSpPr>
        <p:spPr/>
        <p:txBody>
          <a:bodyPr>
            <a:normAutofit fontScale="90000"/>
          </a:bodyPr>
          <a:lstStyle/>
          <a:p>
            <a:r>
              <a:rPr lang="en-GB" dirty="0" smtClean="0">
                <a:solidFill>
                  <a:srgbClr val="7030A0"/>
                </a:solidFill>
              </a:rPr>
              <a:t> </a:t>
            </a:r>
            <a:r>
              <a:rPr lang="en-GB" dirty="0">
                <a:solidFill>
                  <a:srgbClr val="7030A0"/>
                </a:solidFill>
              </a:rPr>
              <a:t>I</a:t>
            </a:r>
            <a:r>
              <a:rPr lang="en-GB" dirty="0" smtClean="0">
                <a:solidFill>
                  <a:srgbClr val="7030A0"/>
                </a:solidFill>
              </a:rPr>
              <a:t>t is your Mum’s and your best friend’s birthdays’ this month…</a:t>
            </a:r>
            <a:endParaRPr lang="en-GB" dirty="0">
              <a:solidFill>
                <a:srgbClr val="7030A0"/>
              </a:solidFill>
            </a:endParaRPr>
          </a:p>
        </p:txBody>
      </p:sp>
      <p:sp>
        <p:nvSpPr>
          <p:cNvPr id="3" name="Content Placeholder 2"/>
          <p:cNvSpPr>
            <a:spLocks noGrp="1"/>
          </p:cNvSpPr>
          <p:nvPr>
            <p:ph idx="1"/>
          </p:nvPr>
        </p:nvSpPr>
        <p:spPr>
          <a:xfrm>
            <a:off x="323528" y="1745251"/>
            <a:ext cx="8229600" cy="4525963"/>
          </a:xfrm>
        </p:spPr>
        <p:txBody>
          <a:bodyPr>
            <a:normAutofit fontScale="92500"/>
          </a:bodyPr>
          <a:lstStyle/>
          <a:p>
            <a:pPr marL="0" indent="0">
              <a:buNone/>
            </a:pPr>
            <a:r>
              <a:rPr lang="en-GB" dirty="0" smtClean="0">
                <a:solidFill>
                  <a:srgbClr val="FF0000"/>
                </a:solidFill>
              </a:rPr>
              <a:t>You are still in isolation at home but have £15 spare in your savings. </a:t>
            </a:r>
          </a:p>
          <a:p>
            <a:pPr marL="0" indent="0">
              <a:buNone/>
            </a:pPr>
            <a:endParaRPr lang="en-GB" sz="3000" u="sng" dirty="0" smtClean="0">
              <a:solidFill>
                <a:srgbClr val="00B050"/>
              </a:solidFill>
            </a:endParaRPr>
          </a:p>
          <a:p>
            <a:pPr marL="0" indent="0">
              <a:buNone/>
            </a:pPr>
            <a:r>
              <a:rPr lang="en-GB" sz="3000" u="sng" dirty="0" smtClean="0">
                <a:solidFill>
                  <a:srgbClr val="00B050"/>
                </a:solidFill>
              </a:rPr>
              <a:t>TASK 6</a:t>
            </a:r>
            <a:r>
              <a:rPr lang="en-GB" sz="3000" dirty="0" smtClean="0">
                <a:solidFill>
                  <a:srgbClr val="00B050"/>
                </a:solidFill>
              </a:rPr>
              <a:t>: </a:t>
            </a:r>
            <a:endParaRPr lang="en-GB" sz="3000" dirty="0" smtClean="0">
              <a:solidFill>
                <a:srgbClr val="00B050"/>
              </a:solidFill>
            </a:endParaRPr>
          </a:p>
          <a:p>
            <a:pPr marL="0" indent="0">
              <a:buNone/>
            </a:pPr>
            <a:r>
              <a:rPr lang="en-GB" sz="3000" dirty="0" smtClean="0">
                <a:solidFill>
                  <a:srgbClr val="00B050"/>
                </a:solidFill>
              </a:rPr>
              <a:t>1. How are you going to get a card each for them and a present?</a:t>
            </a:r>
          </a:p>
          <a:p>
            <a:pPr marL="0" indent="0">
              <a:buNone/>
            </a:pPr>
            <a:r>
              <a:rPr lang="en-GB" sz="3000" dirty="0" smtClean="0">
                <a:solidFill>
                  <a:srgbClr val="00B050"/>
                </a:solidFill>
              </a:rPr>
              <a:t>2. How much are you going to spend on each person?</a:t>
            </a:r>
          </a:p>
          <a:p>
            <a:pPr marL="0" indent="0">
              <a:buNone/>
            </a:pPr>
            <a:endParaRPr lang="en-GB" sz="3000" dirty="0">
              <a:solidFill>
                <a:srgbClr val="00B050"/>
              </a:solidFill>
            </a:endParaRPr>
          </a:p>
          <a:p>
            <a:pPr marL="0" indent="0">
              <a:buNone/>
            </a:pPr>
            <a:r>
              <a:rPr lang="en-GB" sz="3000" dirty="0" smtClean="0">
                <a:solidFill>
                  <a:srgbClr val="00B050"/>
                </a:solidFill>
              </a:rPr>
              <a:t>Give a detailed account on the sheet provided.</a:t>
            </a:r>
            <a:endParaRPr lang="en-GB" sz="3000" dirty="0">
              <a:solidFill>
                <a:srgbClr val="00B050"/>
              </a:solidFill>
            </a:endParaRPr>
          </a:p>
          <a:p>
            <a:pPr marL="0" indent="0" algn="ctr">
              <a:buNone/>
            </a:pPr>
            <a:endParaRPr lang="en-GB" sz="3000" dirty="0" smtClean="0">
              <a:solidFill>
                <a:srgbClr val="00B050"/>
              </a:solidFill>
            </a:endParaRPr>
          </a:p>
          <a:p>
            <a:pPr marL="0" indent="0" algn="ctr">
              <a:buNone/>
            </a:pPr>
            <a:endParaRPr lang="en-GB" dirty="0">
              <a:solidFill>
                <a:srgbClr val="00B050"/>
              </a:solidFill>
            </a:endParaRPr>
          </a:p>
          <a:p>
            <a:pPr marL="0" indent="0" algn="ctr">
              <a:buNone/>
            </a:pPr>
            <a:endParaRPr lang="en-GB" dirty="0">
              <a:solidFill>
                <a:srgbClr val="00B05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1920" y="2564904"/>
            <a:ext cx="1064136" cy="1064136"/>
          </a:xfrm>
          <a:prstGeom prst="rect">
            <a:avLst/>
          </a:prstGeom>
          <a:effectLst>
            <a:softEdge rad="127000"/>
          </a:effec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52320" y="5425462"/>
            <a:ext cx="1432538" cy="1432538"/>
          </a:xfrm>
          <a:prstGeom prst="rect">
            <a:avLst/>
          </a:prstGeom>
          <a:effectLst>
            <a:softEdge rad="127000"/>
          </a:effectLst>
        </p:spPr>
      </p:pic>
    </p:spTree>
    <p:extLst>
      <p:ext uri="{BB962C8B-B14F-4D97-AF65-F5344CB8AC3E}">
        <p14:creationId xmlns:p14="http://schemas.microsoft.com/office/powerpoint/2010/main" val="4247064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643</Words>
  <Application>Microsoft Office PowerPoint</Application>
  <PresentationFormat>On-screen Show (4:3)</PresentationFormat>
  <Paragraphs>82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Managing Money during the Coronavirus Pandemic  LO:  To understand the different ways in which we manage money and why it is important to manage it effectively.  STARTER TASK:  Would the following be classed as Essential Spending or Non- Essential Spending or BOTH</vt:lpstr>
      <vt:lpstr>It is important that we understand how to manage our money.</vt:lpstr>
      <vt:lpstr>Do you know the difference between a debit card and a credit card?</vt:lpstr>
      <vt:lpstr>Can you think of any other ways that you can pay for things?</vt:lpstr>
      <vt:lpstr>Task 3: Can you think of any other ways that you can pay for things?</vt:lpstr>
      <vt:lpstr>Task 4: What do you think would be the best way to pay for the following? </vt:lpstr>
      <vt:lpstr>As well as spending, you should also try to save…</vt:lpstr>
      <vt:lpstr>What are the different ways of saving?</vt:lpstr>
      <vt:lpstr> It is your Mum’s and your best friend’s birthdays’ this month…</vt:lpstr>
      <vt:lpstr>Evaluation Task:</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Money  LO:  To understand the different ways in which we manage money and why it is important to manage it effectively  STARTER:  Would the following be classed as Essential Spending or Non-Essential Spending or BOTH</dc:title>
  <dc:creator>Liz</dc:creator>
  <cp:lastModifiedBy>Beverley Houghton</cp:lastModifiedBy>
  <cp:revision>24</cp:revision>
  <dcterms:created xsi:type="dcterms:W3CDTF">2012-02-02T16:34:59Z</dcterms:created>
  <dcterms:modified xsi:type="dcterms:W3CDTF">2020-04-22T13:29:54Z</dcterms:modified>
</cp:coreProperties>
</file>