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Lst>
  <p:sldSz cy="10692000" cx="7560000"/>
  <p:notesSz cx="6858000" cy="9144000"/>
  <p:embeddedFontLst>
    <p:embeddedFont>
      <p:font typeface="Roboto"/>
      <p:regular r:id="rId16"/>
      <p:bold r:id="rId17"/>
      <p:italic r:id="rId18"/>
      <p:boldItalic r:id="rId19"/>
    </p:embeddedFont>
    <p:embeddedFont>
      <p:font typeface="Caveat"/>
      <p:regular r:id="rId20"/>
      <p:bold r:id="rId21"/>
    </p:embeddedFont>
    <p:embeddedFont>
      <p:font typeface="Work Sans"/>
      <p:regular r:id="rId22"/>
      <p:bold r:id="rId23"/>
    </p:embeddedFont>
    <p:embeddedFont>
      <p:font typeface="Roboto Light"/>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font" Target="fonts/Caveat-regular.fntdata"/><Relationship Id="rId22" Type="http://schemas.openxmlformats.org/officeDocument/2006/relationships/font" Target="fonts/WorkSans-regular.fntdata"/><Relationship Id="rId21" Type="http://schemas.openxmlformats.org/officeDocument/2006/relationships/font" Target="fonts/Caveat-bold.fntdata"/><Relationship Id="rId24" Type="http://schemas.openxmlformats.org/officeDocument/2006/relationships/font" Target="fonts/RobotoLight-regular.fntdata"/><Relationship Id="rId23" Type="http://schemas.openxmlformats.org/officeDocument/2006/relationships/font" Target="fonts/WorkSans-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obotoLight-italic.fntdata"/><Relationship Id="rId25" Type="http://schemas.openxmlformats.org/officeDocument/2006/relationships/font" Target="fonts/RobotoLight-bold.fntdata"/><Relationship Id="rId27" Type="http://schemas.openxmlformats.org/officeDocument/2006/relationships/font" Target="fonts/RobotoLight-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font" Target="fonts/Roboto-bold.fntdata"/><Relationship Id="rId16" Type="http://schemas.openxmlformats.org/officeDocument/2006/relationships/font" Target="fonts/Roboto-regular.fntdata"/><Relationship Id="rId19" Type="http://schemas.openxmlformats.org/officeDocument/2006/relationships/font" Target="fonts/Roboto-boldItalic.fntdata"/><Relationship Id="rId18" Type="http://schemas.openxmlformats.org/officeDocument/2006/relationships/font" Target="fonts/Roboto-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g35f391192_00: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g7d20abc1e9_0_240: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7d20abc1e9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Google Shape;345;g7d20abc1e9_0_314: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7d20abc1e9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g35f391192_029: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35f391192_0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7b6298302c_1_387: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7b6298302c_1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g7d20abc1e9_0_19: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7d20abc1e9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7d20abc1e9_0_70: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7d20abc1e9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7d20abc1e9_0_22: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7d20abc1e9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7d20abc1e9_0_97: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7d20abc1e9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g7d20abc1e9_0_178: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7d20abc1e9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7d20abc1e9_0_215:notes"/>
          <p:cNvSpPr/>
          <p:nvPr>
            <p:ph idx="2" type="sldImg"/>
          </p:nvPr>
        </p:nvSpPr>
        <p:spPr>
          <a:xfrm>
            <a:off x="2216992"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7d20abc1e9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spTree>
      <p:nvGrpSpPr>
        <p:cNvPr id="8" name="Shape 8"/>
        <p:cNvGrpSpPr/>
        <p:nvPr/>
      </p:nvGrpSpPr>
      <p:grpSpPr>
        <a:xfrm>
          <a:off x="0" y="0"/>
          <a:ext cx="0" cy="0"/>
          <a:chOff x="0" y="0"/>
          <a:chExt cx="0" cy="0"/>
        </a:xfrm>
      </p:grpSpPr>
      <p:sp>
        <p:nvSpPr>
          <p:cNvPr id="9" name="Google Shape;9;p2"/>
          <p:cNvSpPr/>
          <p:nvPr/>
        </p:nvSpPr>
        <p:spPr>
          <a:xfrm>
            <a:off x="158400" y="140700"/>
            <a:ext cx="7243200" cy="104106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125300" lIns="125300" spcFirstLastPara="1" rIns="125300" wrap="square" tIns="125300">
            <a:noAutofit/>
          </a:bodyPr>
          <a:lstStyle/>
          <a:p>
            <a:pPr indent="0" lvl="0" marL="0" rtl="0" algn="l">
              <a:spcBef>
                <a:spcPts val="0"/>
              </a:spcBef>
              <a:spcAft>
                <a:spcPts val="0"/>
              </a:spcAft>
              <a:buNone/>
            </a:pPr>
            <a:r>
              <a:t/>
            </a:r>
            <a:endParaRPr/>
          </a:p>
        </p:txBody>
      </p:sp>
      <p:sp>
        <p:nvSpPr>
          <p:cNvPr id="10" name="Google Shape;10;p2"/>
          <p:cNvSpPr txBox="1"/>
          <p:nvPr>
            <p:ph type="ctrTitle"/>
          </p:nvPr>
        </p:nvSpPr>
        <p:spPr>
          <a:xfrm>
            <a:off x="867056" y="6358087"/>
            <a:ext cx="4062900" cy="2411100"/>
          </a:xfrm>
          <a:prstGeom prst="rect">
            <a:avLst/>
          </a:prstGeom>
        </p:spPr>
        <p:txBody>
          <a:bodyPr anchorCtr="0" anchor="b" bIns="125300" lIns="125300" spcFirstLastPara="1" rIns="125300" wrap="square" tIns="125300">
            <a:noAutofit/>
          </a:bodyPr>
          <a:lstStyle>
            <a:lvl1pPr lvl="0" rtl="0">
              <a:spcBef>
                <a:spcPts val="0"/>
              </a:spcBef>
              <a:spcAft>
                <a:spcPts val="0"/>
              </a:spcAft>
              <a:buSzPts val="4900"/>
              <a:buFont typeface="Roboto"/>
              <a:buNone/>
              <a:defRPr b="0" sz="4900">
                <a:latin typeface="Roboto"/>
                <a:ea typeface="Roboto"/>
                <a:cs typeface="Roboto"/>
                <a:sym typeface="Roboto"/>
              </a:defRPr>
            </a:lvl1pPr>
            <a:lvl2pPr lvl="1" rtl="0">
              <a:spcBef>
                <a:spcPts val="0"/>
              </a:spcBef>
              <a:spcAft>
                <a:spcPts val="0"/>
              </a:spcAft>
              <a:buSzPts val="6600"/>
              <a:buNone/>
              <a:defRPr sz="6600"/>
            </a:lvl2pPr>
            <a:lvl3pPr lvl="2" rtl="0">
              <a:spcBef>
                <a:spcPts val="0"/>
              </a:spcBef>
              <a:spcAft>
                <a:spcPts val="0"/>
              </a:spcAft>
              <a:buSzPts val="6600"/>
              <a:buNone/>
              <a:defRPr sz="6600"/>
            </a:lvl3pPr>
            <a:lvl4pPr lvl="3" rtl="0">
              <a:spcBef>
                <a:spcPts val="0"/>
              </a:spcBef>
              <a:spcAft>
                <a:spcPts val="0"/>
              </a:spcAft>
              <a:buSzPts val="6600"/>
              <a:buNone/>
              <a:defRPr sz="6600"/>
            </a:lvl4pPr>
            <a:lvl5pPr lvl="4" rtl="0">
              <a:spcBef>
                <a:spcPts val="0"/>
              </a:spcBef>
              <a:spcAft>
                <a:spcPts val="0"/>
              </a:spcAft>
              <a:buSzPts val="6600"/>
              <a:buNone/>
              <a:defRPr sz="6600"/>
            </a:lvl5pPr>
            <a:lvl6pPr lvl="5" rtl="0">
              <a:spcBef>
                <a:spcPts val="0"/>
              </a:spcBef>
              <a:spcAft>
                <a:spcPts val="0"/>
              </a:spcAft>
              <a:buSzPts val="6600"/>
              <a:buNone/>
              <a:defRPr sz="6600"/>
            </a:lvl6pPr>
            <a:lvl7pPr lvl="6" rtl="0">
              <a:spcBef>
                <a:spcPts val="0"/>
              </a:spcBef>
              <a:spcAft>
                <a:spcPts val="0"/>
              </a:spcAft>
              <a:buSzPts val="6600"/>
              <a:buNone/>
              <a:defRPr sz="6600"/>
            </a:lvl7pPr>
            <a:lvl8pPr lvl="7" rtl="0">
              <a:spcBef>
                <a:spcPts val="0"/>
              </a:spcBef>
              <a:spcAft>
                <a:spcPts val="0"/>
              </a:spcAft>
              <a:buSzPts val="6600"/>
              <a:buNone/>
              <a:defRPr sz="6600"/>
            </a:lvl8pPr>
            <a:lvl9pPr lvl="8" rtl="0">
              <a:spcBef>
                <a:spcPts val="0"/>
              </a:spcBef>
              <a:spcAft>
                <a:spcPts val="0"/>
              </a:spcAft>
              <a:buSzPts val="6600"/>
              <a:buNone/>
              <a:defRPr sz="6600"/>
            </a:lvl9pPr>
          </a:lstStyle>
          <a:p/>
        </p:txBody>
      </p:sp>
      <p:pic>
        <p:nvPicPr>
          <p:cNvPr id="11" name="Google Shape;11;p2"/>
          <p:cNvPicPr preferRelativeResize="0"/>
          <p:nvPr/>
        </p:nvPicPr>
        <p:blipFill>
          <a:blip r:embed="rId2">
            <a:alphaModFix/>
          </a:blip>
          <a:stretch>
            <a:fillRect/>
          </a:stretch>
        </p:blipFill>
        <p:spPr>
          <a:xfrm>
            <a:off x="6817775" y="9967475"/>
            <a:ext cx="583826" cy="58382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reverse">
  <p:cSld name="BLANK_1">
    <p:bg>
      <p:bgPr>
        <a:solidFill>
          <a:srgbClr val="000000"/>
        </a:solidFill>
      </p:bgPr>
    </p:bg>
    <p:spTree>
      <p:nvGrpSpPr>
        <p:cNvPr id="52" name="Shape 52"/>
        <p:cNvGrpSpPr/>
        <p:nvPr/>
      </p:nvGrpSpPr>
      <p:grpSpPr>
        <a:xfrm>
          <a:off x="0" y="0"/>
          <a:ext cx="0" cy="0"/>
          <a:chOff x="0" y="0"/>
          <a:chExt cx="0" cy="0"/>
        </a:xfrm>
      </p:grpSpPr>
      <p:sp>
        <p:nvSpPr>
          <p:cNvPr id="53" name="Google Shape;53;p11"/>
          <p:cNvSpPr/>
          <p:nvPr/>
        </p:nvSpPr>
        <p:spPr>
          <a:xfrm>
            <a:off x="158400" y="140700"/>
            <a:ext cx="7243200" cy="10410600"/>
          </a:xfrm>
          <a:prstGeom prst="rect">
            <a:avLst/>
          </a:prstGeom>
          <a:noFill/>
          <a:ln cap="flat" cmpd="sng" w="76200">
            <a:solidFill>
              <a:srgbClr val="FFFFFF"/>
            </a:solidFill>
            <a:prstDash val="solid"/>
            <a:round/>
            <a:headEnd len="sm" w="sm" type="none"/>
            <a:tailEnd len="sm" w="sm" type="none"/>
          </a:ln>
        </p:spPr>
        <p:txBody>
          <a:bodyPr anchorCtr="0" anchor="ctr" bIns="125300" lIns="125300" spcFirstLastPara="1" rIns="125300" wrap="square" tIns="125300">
            <a:noAutofit/>
          </a:bodyPr>
          <a:lstStyle/>
          <a:p>
            <a:pPr indent="0" lvl="0" marL="0" rtl="0" algn="l">
              <a:spcBef>
                <a:spcPts val="0"/>
              </a:spcBef>
              <a:spcAft>
                <a:spcPts val="0"/>
              </a:spcAft>
              <a:buNone/>
            </a:pPr>
            <a:r>
              <a:t/>
            </a:r>
            <a:endParaRPr/>
          </a:p>
        </p:txBody>
      </p:sp>
      <p:pic>
        <p:nvPicPr>
          <p:cNvPr id="54" name="Google Shape;54;p11"/>
          <p:cNvPicPr preferRelativeResize="0"/>
          <p:nvPr/>
        </p:nvPicPr>
        <p:blipFill>
          <a:blip r:embed="rId2">
            <a:alphaModFix/>
          </a:blip>
          <a:stretch>
            <a:fillRect/>
          </a:stretch>
        </p:blipFill>
        <p:spPr>
          <a:xfrm>
            <a:off x="6762675" y="9913375"/>
            <a:ext cx="583826" cy="58382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spTree>
      <p:nvGrpSpPr>
        <p:cNvPr id="12" name="Shape 12"/>
        <p:cNvGrpSpPr/>
        <p:nvPr/>
      </p:nvGrpSpPr>
      <p:grpSpPr>
        <a:xfrm>
          <a:off x="0" y="0"/>
          <a:ext cx="0" cy="0"/>
          <a:chOff x="0" y="0"/>
          <a:chExt cx="0" cy="0"/>
        </a:xfrm>
      </p:grpSpPr>
      <p:sp>
        <p:nvSpPr>
          <p:cNvPr id="13" name="Google Shape;13;p3"/>
          <p:cNvSpPr/>
          <p:nvPr/>
        </p:nvSpPr>
        <p:spPr>
          <a:xfrm>
            <a:off x="158400" y="140700"/>
            <a:ext cx="7243200" cy="104106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125300" lIns="125300" spcFirstLastPara="1" rIns="125300" wrap="square" tIns="125300">
            <a:noAutofit/>
          </a:bodyPr>
          <a:lstStyle/>
          <a:p>
            <a:pPr indent="0" lvl="0" marL="0" rtl="0" algn="l">
              <a:spcBef>
                <a:spcPts val="0"/>
              </a:spcBef>
              <a:spcAft>
                <a:spcPts val="0"/>
              </a:spcAft>
              <a:buNone/>
            </a:pPr>
            <a:r>
              <a:t/>
            </a:r>
            <a:endParaRPr/>
          </a:p>
        </p:txBody>
      </p:sp>
      <p:pic>
        <p:nvPicPr>
          <p:cNvPr id="14" name="Google Shape;14;p3"/>
          <p:cNvPicPr preferRelativeResize="0"/>
          <p:nvPr/>
        </p:nvPicPr>
        <p:blipFill>
          <a:blip r:embed="rId2">
            <a:alphaModFix/>
          </a:blip>
          <a:stretch>
            <a:fillRect/>
          </a:stretch>
        </p:blipFill>
        <p:spPr>
          <a:xfrm>
            <a:off x="6817775" y="9967475"/>
            <a:ext cx="583826" cy="583826"/>
          </a:xfrm>
          <a:prstGeom prst="rect">
            <a:avLst/>
          </a:prstGeom>
          <a:noFill/>
          <a:ln>
            <a:noFill/>
          </a:ln>
        </p:spPr>
      </p:pic>
      <p:sp>
        <p:nvSpPr>
          <p:cNvPr id="15" name="Google Shape;15;p3"/>
          <p:cNvSpPr txBox="1"/>
          <p:nvPr>
            <p:ph type="ctrTitle"/>
          </p:nvPr>
        </p:nvSpPr>
        <p:spPr>
          <a:xfrm>
            <a:off x="837354" y="5192173"/>
            <a:ext cx="4092600" cy="2411100"/>
          </a:xfrm>
          <a:prstGeom prst="rect">
            <a:avLst/>
          </a:prstGeom>
        </p:spPr>
        <p:txBody>
          <a:bodyPr anchorCtr="0" anchor="b" bIns="125300" lIns="125300" spcFirstLastPara="1" rIns="125300" wrap="square" tIns="125300">
            <a:noAutofit/>
          </a:bodyPr>
          <a:lstStyle>
            <a:lvl1pPr lvl="0" rtl="0">
              <a:spcBef>
                <a:spcPts val="0"/>
              </a:spcBef>
              <a:spcAft>
                <a:spcPts val="0"/>
              </a:spcAft>
              <a:buSzPts val="4100"/>
              <a:buFont typeface="Roboto"/>
              <a:buNone/>
              <a:defRPr b="0" sz="4100">
                <a:latin typeface="Roboto"/>
                <a:ea typeface="Roboto"/>
                <a:cs typeface="Roboto"/>
                <a:sym typeface="Roboto"/>
              </a:defRPr>
            </a:lvl1pPr>
            <a:lvl2pPr lvl="1" rtl="0">
              <a:spcBef>
                <a:spcPts val="0"/>
              </a:spcBef>
              <a:spcAft>
                <a:spcPts val="0"/>
              </a:spcAft>
              <a:buSzPts val="6600"/>
              <a:buNone/>
              <a:defRPr sz="6600"/>
            </a:lvl2pPr>
            <a:lvl3pPr lvl="2" rtl="0">
              <a:spcBef>
                <a:spcPts val="0"/>
              </a:spcBef>
              <a:spcAft>
                <a:spcPts val="0"/>
              </a:spcAft>
              <a:buSzPts val="6600"/>
              <a:buNone/>
              <a:defRPr sz="6600"/>
            </a:lvl3pPr>
            <a:lvl4pPr lvl="3" rtl="0">
              <a:spcBef>
                <a:spcPts val="0"/>
              </a:spcBef>
              <a:spcAft>
                <a:spcPts val="0"/>
              </a:spcAft>
              <a:buSzPts val="6600"/>
              <a:buNone/>
              <a:defRPr sz="6600"/>
            </a:lvl4pPr>
            <a:lvl5pPr lvl="4" rtl="0">
              <a:spcBef>
                <a:spcPts val="0"/>
              </a:spcBef>
              <a:spcAft>
                <a:spcPts val="0"/>
              </a:spcAft>
              <a:buSzPts val="6600"/>
              <a:buNone/>
              <a:defRPr sz="6600"/>
            </a:lvl5pPr>
            <a:lvl6pPr lvl="5" rtl="0">
              <a:spcBef>
                <a:spcPts val="0"/>
              </a:spcBef>
              <a:spcAft>
                <a:spcPts val="0"/>
              </a:spcAft>
              <a:buSzPts val="6600"/>
              <a:buNone/>
              <a:defRPr sz="6600"/>
            </a:lvl6pPr>
            <a:lvl7pPr lvl="6" rtl="0">
              <a:spcBef>
                <a:spcPts val="0"/>
              </a:spcBef>
              <a:spcAft>
                <a:spcPts val="0"/>
              </a:spcAft>
              <a:buSzPts val="6600"/>
              <a:buNone/>
              <a:defRPr sz="6600"/>
            </a:lvl7pPr>
            <a:lvl8pPr lvl="7" rtl="0">
              <a:spcBef>
                <a:spcPts val="0"/>
              </a:spcBef>
              <a:spcAft>
                <a:spcPts val="0"/>
              </a:spcAft>
              <a:buSzPts val="6600"/>
              <a:buNone/>
              <a:defRPr sz="6600"/>
            </a:lvl8pPr>
            <a:lvl9pPr lvl="8" rtl="0">
              <a:spcBef>
                <a:spcPts val="0"/>
              </a:spcBef>
              <a:spcAft>
                <a:spcPts val="0"/>
              </a:spcAft>
              <a:buSzPts val="6600"/>
              <a:buNone/>
              <a:defRPr sz="6600"/>
            </a:lvl9pPr>
          </a:lstStyle>
          <a:p/>
        </p:txBody>
      </p:sp>
      <p:sp>
        <p:nvSpPr>
          <p:cNvPr id="16" name="Google Shape;16;p3"/>
          <p:cNvSpPr txBox="1"/>
          <p:nvPr>
            <p:ph idx="1" type="subTitle"/>
          </p:nvPr>
        </p:nvSpPr>
        <p:spPr>
          <a:xfrm>
            <a:off x="837354" y="7646129"/>
            <a:ext cx="4092600" cy="1631400"/>
          </a:xfrm>
          <a:prstGeom prst="rect">
            <a:avLst/>
          </a:prstGeom>
        </p:spPr>
        <p:txBody>
          <a:bodyPr anchorCtr="0" anchor="t" bIns="125300" lIns="125300" spcFirstLastPara="1" rIns="125300" wrap="square" tIns="125300">
            <a:noAutofit/>
          </a:bodyPr>
          <a:lstStyle>
            <a:lvl1pPr lvl="0" rtl="0">
              <a:spcBef>
                <a:spcPts val="0"/>
              </a:spcBef>
              <a:spcAft>
                <a:spcPts val="0"/>
              </a:spcAft>
              <a:buClr>
                <a:srgbClr val="000000"/>
              </a:buClr>
              <a:buSzPts val="2700"/>
              <a:buNone/>
              <a:defRPr>
                <a:solidFill>
                  <a:srgbClr val="000000"/>
                </a:solidFill>
              </a:defRPr>
            </a:lvl1pPr>
            <a:lvl2pPr lvl="1" rtl="0">
              <a:spcBef>
                <a:spcPts val="0"/>
              </a:spcBef>
              <a:spcAft>
                <a:spcPts val="0"/>
              </a:spcAft>
              <a:buClr>
                <a:srgbClr val="000000"/>
              </a:buClr>
              <a:buSzPts val="2700"/>
              <a:buNone/>
              <a:defRPr>
                <a:solidFill>
                  <a:srgbClr val="000000"/>
                </a:solidFill>
              </a:defRPr>
            </a:lvl2pPr>
            <a:lvl3pPr lvl="2" rtl="0">
              <a:spcBef>
                <a:spcPts val="0"/>
              </a:spcBef>
              <a:spcAft>
                <a:spcPts val="0"/>
              </a:spcAft>
              <a:buClr>
                <a:srgbClr val="000000"/>
              </a:buClr>
              <a:buSzPts val="2700"/>
              <a:buNone/>
              <a:defRPr>
                <a:solidFill>
                  <a:srgbClr val="000000"/>
                </a:solidFill>
              </a:defRPr>
            </a:lvl3pPr>
            <a:lvl4pPr lvl="3" rtl="0">
              <a:spcBef>
                <a:spcPts val="0"/>
              </a:spcBef>
              <a:spcAft>
                <a:spcPts val="0"/>
              </a:spcAft>
              <a:buClr>
                <a:srgbClr val="000000"/>
              </a:buClr>
              <a:buSzPts val="2700"/>
              <a:buNone/>
              <a:defRPr>
                <a:solidFill>
                  <a:srgbClr val="000000"/>
                </a:solidFill>
              </a:defRPr>
            </a:lvl4pPr>
            <a:lvl5pPr lvl="4" rtl="0">
              <a:spcBef>
                <a:spcPts val="0"/>
              </a:spcBef>
              <a:spcAft>
                <a:spcPts val="0"/>
              </a:spcAft>
              <a:buClr>
                <a:srgbClr val="000000"/>
              </a:buClr>
              <a:buSzPts val="2700"/>
              <a:buNone/>
              <a:defRPr>
                <a:solidFill>
                  <a:srgbClr val="000000"/>
                </a:solidFill>
              </a:defRPr>
            </a:lvl5pPr>
            <a:lvl6pPr lvl="5" rtl="0">
              <a:spcBef>
                <a:spcPts val="0"/>
              </a:spcBef>
              <a:spcAft>
                <a:spcPts val="0"/>
              </a:spcAft>
              <a:buClr>
                <a:srgbClr val="000000"/>
              </a:buClr>
              <a:buSzPts val="2700"/>
              <a:buNone/>
              <a:defRPr>
                <a:solidFill>
                  <a:srgbClr val="000000"/>
                </a:solidFill>
              </a:defRPr>
            </a:lvl6pPr>
            <a:lvl7pPr lvl="6" rtl="0">
              <a:spcBef>
                <a:spcPts val="0"/>
              </a:spcBef>
              <a:spcAft>
                <a:spcPts val="0"/>
              </a:spcAft>
              <a:buClr>
                <a:srgbClr val="000000"/>
              </a:buClr>
              <a:buSzPts val="2700"/>
              <a:buNone/>
              <a:defRPr>
                <a:solidFill>
                  <a:srgbClr val="000000"/>
                </a:solidFill>
              </a:defRPr>
            </a:lvl7pPr>
            <a:lvl8pPr lvl="7" rtl="0">
              <a:spcBef>
                <a:spcPts val="0"/>
              </a:spcBef>
              <a:spcAft>
                <a:spcPts val="0"/>
              </a:spcAft>
              <a:buClr>
                <a:srgbClr val="000000"/>
              </a:buClr>
              <a:buSzPts val="2700"/>
              <a:buNone/>
              <a:defRPr>
                <a:solidFill>
                  <a:srgbClr val="000000"/>
                </a:solidFill>
              </a:defRPr>
            </a:lvl8pPr>
            <a:lvl9pPr lvl="8" rtl="0">
              <a:spcBef>
                <a:spcPts val="0"/>
              </a:spcBef>
              <a:spcAft>
                <a:spcPts val="0"/>
              </a:spcAft>
              <a:buClr>
                <a:srgbClr val="000000"/>
              </a:buClr>
              <a:buSzPts val="2700"/>
              <a:buNone/>
              <a:defRPr>
                <a:solidFill>
                  <a:srgbClr val="000000"/>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spTree>
      <p:nvGrpSpPr>
        <p:cNvPr id="17" name="Shape 17"/>
        <p:cNvGrpSpPr/>
        <p:nvPr/>
      </p:nvGrpSpPr>
      <p:grpSpPr>
        <a:xfrm>
          <a:off x="0" y="0"/>
          <a:ext cx="0" cy="0"/>
          <a:chOff x="0" y="0"/>
          <a:chExt cx="0" cy="0"/>
        </a:xfrm>
      </p:grpSpPr>
      <p:sp>
        <p:nvSpPr>
          <p:cNvPr id="18" name="Google Shape;18;p4"/>
          <p:cNvSpPr/>
          <p:nvPr/>
        </p:nvSpPr>
        <p:spPr>
          <a:xfrm>
            <a:off x="158400" y="140700"/>
            <a:ext cx="7243200" cy="104106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125300" lIns="125300" spcFirstLastPara="1" rIns="125300" wrap="square" tIns="125300">
            <a:noAutofit/>
          </a:bodyPr>
          <a:lstStyle/>
          <a:p>
            <a:pPr indent="0" lvl="0" marL="0" rtl="0" algn="l">
              <a:spcBef>
                <a:spcPts val="0"/>
              </a:spcBef>
              <a:spcAft>
                <a:spcPts val="0"/>
              </a:spcAft>
              <a:buNone/>
            </a:pPr>
            <a:r>
              <a:t/>
            </a:r>
            <a:endParaRPr/>
          </a:p>
        </p:txBody>
      </p:sp>
      <p:pic>
        <p:nvPicPr>
          <p:cNvPr id="19" name="Google Shape;19;p4"/>
          <p:cNvPicPr preferRelativeResize="0"/>
          <p:nvPr/>
        </p:nvPicPr>
        <p:blipFill>
          <a:blip r:embed="rId2">
            <a:alphaModFix/>
          </a:blip>
          <a:stretch>
            <a:fillRect/>
          </a:stretch>
        </p:blipFill>
        <p:spPr>
          <a:xfrm>
            <a:off x="6817775" y="9967475"/>
            <a:ext cx="583826" cy="583826"/>
          </a:xfrm>
          <a:prstGeom prst="rect">
            <a:avLst/>
          </a:prstGeom>
          <a:noFill/>
          <a:ln>
            <a:noFill/>
          </a:ln>
        </p:spPr>
      </p:pic>
      <p:sp>
        <p:nvSpPr>
          <p:cNvPr id="20" name="Google Shape;20;p4"/>
          <p:cNvSpPr txBox="1"/>
          <p:nvPr>
            <p:ph idx="1" type="body"/>
          </p:nvPr>
        </p:nvSpPr>
        <p:spPr>
          <a:xfrm>
            <a:off x="1491930" y="1776855"/>
            <a:ext cx="4259700" cy="7286700"/>
          </a:xfrm>
          <a:prstGeom prst="rect">
            <a:avLst/>
          </a:prstGeom>
        </p:spPr>
        <p:txBody>
          <a:bodyPr anchorCtr="0" anchor="t" bIns="125300" lIns="125300" spcFirstLastPara="1" rIns="125300" wrap="square" tIns="125300">
            <a:noAutofit/>
          </a:bodyPr>
          <a:lstStyle>
            <a:lvl1pPr indent="-508000" lvl="0" marL="457200" rtl="0">
              <a:lnSpc>
                <a:spcPct val="115000"/>
              </a:lnSpc>
              <a:spcBef>
                <a:spcPts val="800"/>
              </a:spcBef>
              <a:spcAft>
                <a:spcPts val="0"/>
              </a:spcAft>
              <a:buSzPts val="4400"/>
              <a:buChar char="▪"/>
              <a:defRPr i="1" sz="4400"/>
            </a:lvl1pPr>
            <a:lvl2pPr indent="-508000" lvl="1" marL="914400" rtl="0">
              <a:lnSpc>
                <a:spcPct val="115000"/>
              </a:lnSpc>
              <a:spcBef>
                <a:spcPts val="0"/>
              </a:spcBef>
              <a:spcAft>
                <a:spcPts val="0"/>
              </a:spcAft>
              <a:buSzPts val="4400"/>
              <a:buChar char="□"/>
              <a:defRPr i="1" sz="4400"/>
            </a:lvl2pPr>
            <a:lvl3pPr indent="-508000" lvl="2" marL="1371600" rtl="0">
              <a:lnSpc>
                <a:spcPct val="115000"/>
              </a:lnSpc>
              <a:spcBef>
                <a:spcPts val="0"/>
              </a:spcBef>
              <a:spcAft>
                <a:spcPts val="0"/>
              </a:spcAft>
              <a:buSzPts val="4400"/>
              <a:buChar char="□"/>
              <a:defRPr i="1" sz="4400"/>
            </a:lvl3pPr>
            <a:lvl4pPr indent="-508000" lvl="3" marL="1828800" rtl="0">
              <a:lnSpc>
                <a:spcPct val="115000"/>
              </a:lnSpc>
              <a:spcBef>
                <a:spcPts val="0"/>
              </a:spcBef>
              <a:spcAft>
                <a:spcPts val="0"/>
              </a:spcAft>
              <a:buSzPts val="4400"/>
              <a:buChar char="□"/>
              <a:defRPr i="1" sz="4400"/>
            </a:lvl4pPr>
            <a:lvl5pPr indent="-508000" lvl="4" marL="2286000" rtl="0">
              <a:lnSpc>
                <a:spcPct val="115000"/>
              </a:lnSpc>
              <a:spcBef>
                <a:spcPts val="0"/>
              </a:spcBef>
              <a:spcAft>
                <a:spcPts val="0"/>
              </a:spcAft>
              <a:buSzPts val="4400"/>
              <a:buChar char="○"/>
              <a:defRPr i="1" sz="4400"/>
            </a:lvl5pPr>
            <a:lvl6pPr indent="-508000" lvl="5" marL="2743200" rtl="0">
              <a:lnSpc>
                <a:spcPct val="115000"/>
              </a:lnSpc>
              <a:spcBef>
                <a:spcPts val="0"/>
              </a:spcBef>
              <a:spcAft>
                <a:spcPts val="0"/>
              </a:spcAft>
              <a:buSzPts val="4400"/>
              <a:buChar char="■"/>
              <a:defRPr i="1" sz="4400"/>
            </a:lvl6pPr>
            <a:lvl7pPr indent="-508000" lvl="6" marL="3200400" rtl="0">
              <a:lnSpc>
                <a:spcPct val="115000"/>
              </a:lnSpc>
              <a:spcBef>
                <a:spcPts val="0"/>
              </a:spcBef>
              <a:spcAft>
                <a:spcPts val="0"/>
              </a:spcAft>
              <a:buSzPts val="4400"/>
              <a:buChar char="●"/>
              <a:defRPr i="1" sz="4400"/>
            </a:lvl7pPr>
            <a:lvl8pPr indent="-508000" lvl="7" marL="3657600" rtl="0">
              <a:lnSpc>
                <a:spcPct val="115000"/>
              </a:lnSpc>
              <a:spcBef>
                <a:spcPts val="0"/>
              </a:spcBef>
              <a:spcAft>
                <a:spcPts val="0"/>
              </a:spcAft>
              <a:buSzPts val="4400"/>
              <a:buChar char="○"/>
              <a:defRPr i="1" sz="4400"/>
            </a:lvl8pPr>
            <a:lvl9pPr indent="-508000" lvl="8" marL="4114800">
              <a:lnSpc>
                <a:spcPct val="115000"/>
              </a:lnSpc>
              <a:spcBef>
                <a:spcPts val="0"/>
              </a:spcBef>
              <a:spcAft>
                <a:spcPts val="0"/>
              </a:spcAft>
              <a:buSzPts val="4400"/>
              <a:buChar char="■"/>
              <a:defRPr i="1" sz="4400"/>
            </a:lvl9pPr>
          </a:lstStyle>
          <a:p/>
        </p:txBody>
      </p:sp>
      <p:sp>
        <p:nvSpPr>
          <p:cNvPr id="21" name="Google Shape;21;p4"/>
          <p:cNvSpPr/>
          <p:nvPr/>
        </p:nvSpPr>
        <p:spPr>
          <a:xfrm>
            <a:off x="416750" y="1711925"/>
            <a:ext cx="957600" cy="863700"/>
          </a:xfrm>
          <a:prstGeom prst="rect">
            <a:avLst/>
          </a:prstGeom>
          <a:solidFill>
            <a:srgbClr val="000000"/>
          </a:solidFill>
          <a:ln>
            <a:noFill/>
          </a:ln>
        </p:spPr>
        <p:txBody>
          <a:bodyPr anchorCtr="0" anchor="ctr" bIns="125300" lIns="125300" spcFirstLastPara="1" rIns="125300" wrap="square" tIns="125300">
            <a:noAutofit/>
          </a:bodyPr>
          <a:lstStyle/>
          <a:p>
            <a:pPr indent="0" lvl="0" marL="0" rtl="0" algn="l">
              <a:spcBef>
                <a:spcPts val="0"/>
              </a:spcBef>
              <a:spcAft>
                <a:spcPts val="0"/>
              </a:spcAft>
              <a:buNone/>
            </a:pPr>
            <a:r>
              <a:t/>
            </a:r>
            <a:endParaRPr/>
          </a:p>
        </p:txBody>
      </p:sp>
      <p:sp>
        <p:nvSpPr>
          <p:cNvPr id="22" name="Google Shape;22;p4"/>
          <p:cNvSpPr/>
          <p:nvPr/>
        </p:nvSpPr>
        <p:spPr>
          <a:xfrm>
            <a:off x="617757" y="1861649"/>
            <a:ext cx="555538" cy="564125"/>
          </a:xfrm>
          <a:prstGeom prst="rect">
            <a:avLst/>
          </a:prstGeom>
        </p:spPr>
        <p:txBody>
          <a:bodyPr>
            <a:prstTxWarp prst="textPlain"/>
          </a:bodyPr>
          <a:lstStyle/>
          <a:p>
            <a:pPr lvl="0" algn="ctr"/>
            <a:r>
              <a:rPr b="1" i="0">
                <a:ln>
                  <a:noFill/>
                </a:ln>
                <a:solidFill>
                  <a:srgbClr val="FFFFFF"/>
                </a:solidFill>
                <a:latin typeface="Arial"/>
              </a:rPr>
              <a: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23" name="Shape 23"/>
        <p:cNvGrpSpPr/>
        <p:nvPr/>
      </p:nvGrpSpPr>
      <p:grpSpPr>
        <a:xfrm>
          <a:off x="0" y="0"/>
          <a:ext cx="0" cy="0"/>
          <a:chOff x="0" y="0"/>
          <a:chExt cx="0" cy="0"/>
        </a:xfrm>
      </p:grpSpPr>
      <p:sp>
        <p:nvSpPr>
          <p:cNvPr id="24" name="Google Shape;24;p5"/>
          <p:cNvSpPr/>
          <p:nvPr/>
        </p:nvSpPr>
        <p:spPr>
          <a:xfrm>
            <a:off x="158400" y="140700"/>
            <a:ext cx="7243200" cy="104106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125300" lIns="125300" spcFirstLastPara="1" rIns="125300" wrap="square" tIns="125300">
            <a:noAutofit/>
          </a:bodyPr>
          <a:lstStyle/>
          <a:p>
            <a:pPr indent="0" lvl="0" marL="0" rtl="0" algn="l">
              <a:spcBef>
                <a:spcPts val="0"/>
              </a:spcBef>
              <a:spcAft>
                <a:spcPts val="0"/>
              </a:spcAft>
              <a:buNone/>
            </a:pPr>
            <a:r>
              <a:t/>
            </a:r>
            <a:endParaRPr/>
          </a:p>
        </p:txBody>
      </p:sp>
      <p:pic>
        <p:nvPicPr>
          <p:cNvPr id="25" name="Google Shape;25;p5"/>
          <p:cNvPicPr preferRelativeResize="0"/>
          <p:nvPr/>
        </p:nvPicPr>
        <p:blipFill>
          <a:blip r:embed="rId2">
            <a:alphaModFix/>
          </a:blip>
          <a:stretch>
            <a:fillRect/>
          </a:stretch>
        </p:blipFill>
        <p:spPr>
          <a:xfrm>
            <a:off x="6817775" y="9967475"/>
            <a:ext cx="583826" cy="583826"/>
          </a:xfrm>
          <a:prstGeom prst="rect">
            <a:avLst/>
          </a:prstGeom>
          <a:noFill/>
          <a:ln>
            <a:noFill/>
          </a:ln>
        </p:spPr>
      </p:pic>
      <p:sp>
        <p:nvSpPr>
          <p:cNvPr id="26" name="Google Shape;26;p5"/>
          <p:cNvSpPr txBox="1"/>
          <p:nvPr>
            <p:ph idx="1" type="body"/>
          </p:nvPr>
        </p:nvSpPr>
        <p:spPr>
          <a:xfrm>
            <a:off x="718589" y="4807970"/>
            <a:ext cx="6123000" cy="4166100"/>
          </a:xfrm>
          <a:prstGeom prst="rect">
            <a:avLst/>
          </a:prstGeom>
        </p:spPr>
        <p:txBody>
          <a:bodyPr anchorCtr="0" anchor="t" bIns="125300" lIns="125300" spcFirstLastPara="1" rIns="125300" wrap="square" tIns="125300">
            <a:noAutofit/>
          </a:bodyPr>
          <a:lstStyle>
            <a:lvl1pPr indent="-400050" lvl="0" marL="457200">
              <a:spcBef>
                <a:spcPts val="800"/>
              </a:spcBef>
              <a:spcAft>
                <a:spcPts val="0"/>
              </a:spcAft>
              <a:buSzPts val="2700"/>
              <a:buChar char="▪"/>
              <a:defRPr/>
            </a:lvl1pPr>
            <a:lvl2pPr indent="-400050" lvl="1" marL="914400">
              <a:spcBef>
                <a:spcPts val="0"/>
              </a:spcBef>
              <a:spcAft>
                <a:spcPts val="0"/>
              </a:spcAft>
              <a:buSzPts val="2700"/>
              <a:buChar char="□"/>
              <a:defRPr/>
            </a:lvl2pPr>
            <a:lvl3pPr indent="-400050" lvl="2" marL="1371600">
              <a:spcBef>
                <a:spcPts val="0"/>
              </a:spcBef>
              <a:spcAft>
                <a:spcPts val="0"/>
              </a:spcAft>
              <a:buSzPts val="2700"/>
              <a:buChar char="□"/>
              <a:defRPr/>
            </a:lvl3pPr>
            <a:lvl4pPr indent="-400050" lvl="3" marL="1828800">
              <a:spcBef>
                <a:spcPts val="0"/>
              </a:spcBef>
              <a:spcAft>
                <a:spcPts val="0"/>
              </a:spcAft>
              <a:buSzPts val="2700"/>
              <a:buChar char="□"/>
              <a:defRPr/>
            </a:lvl4pPr>
            <a:lvl5pPr indent="-400050" lvl="4" marL="2286000">
              <a:spcBef>
                <a:spcPts val="0"/>
              </a:spcBef>
              <a:spcAft>
                <a:spcPts val="0"/>
              </a:spcAft>
              <a:buSzPts val="2700"/>
              <a:buChar char="○"/>
              <a:defRPr/>
            </a:lvl5pPr>
            <a:lvl6pPr indent="-400050" lvl="5" marL="2743200">
              <a:spcBef>
                <a:spcPts val="0"/>
              </a:spcBef>
              <a:spcAft>
                <a:spcPts val="0"/>
              </a:spcAft>
              <a:buSzPts val="2700"/>
              <a:buChar char="■"/>
              <a:defRPr/>
            </a:lvl6pPr>
            <a:lvl7pPr indent="-400050" lvl="6" marL="3200400">
              <a:spcBef>
                <a:spcPts val="0"/>
              </a:spcBef>
              <a:spcAft>
                <a:spcPts val="0"/>
              </a:spcAft>
              <a:buSzPts val="2700"/>
              <a:buChar char="●"/>
              <a:defRPr/>
            </a:lvl7pPr>
            <a:lvl8pPr indent="-400050" lvl="7" marL="3657600">
              <a:spcBef>
                <a:spcPts val="0"/>
              </a:spcBef>
              <a:spcAft>
                <a:spcPts val="0"/>
              </a:spcAft>
              <a:buSzPts val="2700"/>
              <a:buChar char="○"/>
              <a:defRPr/>
            </a:lvl8pPr>
            <a:lvl9pPr indent="-400050" lvl="8" marL="4114800">
              <a:spcBef>
                <a:spcPts val="0"/>
              </a:spcBef>
              <a:spcAft>
                <a:spcPts val="0"/>
              </a:spcAft>
              <a:buSzPts val="2700"/>
              <a:buChar char="■"/>
              <a:defRPr/>
            </a:lvl9pPr>
          </a:lstStyle>
          <a:p/>
        </p:txBody>
      </p:sp>
      <p:sp>
        <p:nvSpPr>
          <p:cNvPr id="27" name="Google Shape;27;p5"/>
          <p:cNvSpPr txBox="1"/>
          <p:nvPr>
            <p:ph type="ctrTitle"/>
          </p:nvPr>
        </p:nvSpPr>
        <p:spPr>
          <a:xfrm>
            <a:off x="777372" y="1970230"/>
            <a:ext cx="4092600" cy="2411100"/>
          </a:xfrm>
          <a:prstGeom prst="rect">
            <a:avLst/>
          </a:prstGeom>
        </p:spPr>
        <p:txBody>
          <a:bodyPr anchorCtr="0" anchor="b" bIns="125300" lIns="125300" spcFirstLastPara="1" rIns="125300" wrap="square" tIns="125300">
            <a:noAutofit/>
          </a:bodyPr>
          <a:lstStyle>
            <a:lvl1pPr lvl="0" rtl="0">
              <a:spcBef>
                <a:spcPts val="0"/>
              </a:spcBef>
              <a:spcAft>
                <a:spcPts val="0"/>
              </a:spcAft>
              <a:buSzPts val="4100"/>
              <a:buFont typeface="Roboto"/>
              <a:buNone/>
              <a:defRPr b="0" sz="4100">
                <a:latin typeface="Roboto"/>
                <a:ea typeface="Roboto"/>
                <a:cs typeface="Roboto"/>
                <a:sym typeface="Roboto"/>
              </a:defRPr>
            </a:lvl1pPr>
            <a:lvl2pPr lvl="1" rtl="0">
              <a:spcBef>
                <a:spcPts val="0"/>
              </a:spcBef>
              <a:spcAft>
                <a:spcPts val="0"/>
              </a:spcAft>
              <a:buSzPts val="6600"/>
              <a:buNone/>
              <a:defRPr sz="6600"/>
            </a:lvl2pPr>
            <a:lvl3pPr lvl="2" rtl="0">
              <a:spcBef>
                <a:spcPts val="0"/>
              </a:spcBef>
              <a:spcAft>
                <a:spcPts val="0"/>
              </a:spcAft>
              <a:buSzPts val="6600"/>
              <a:buNone/>
              <a:defRPr sz="6600"/>
            </a:lvl3pPr>
            <a:lvl4pPr lvl="3" rtl="0">
              <a:spcBef>
                <a:spcPts val="0"/>
              </a:spcBef>
              <a:spcAft>
                <a:spcPts val="0"/>
              </a:spcAft>
              <a:buSzPts val="6600"/>
              <a:buNone/>
              <a:defRPr sz="6600"/>
            </a:lvl4pPr>
            <a:lvl5pPr lvl="4" rtl="0">
              <a:spcBef>
                <a:spcPts val="0"/>
              </a:spcBef>
              <a:spcAft>
                <a:spcPts val="0"/>
              </a:spcAft>
              <a:buSzPts val="6600"/>
              <a:buNone/>
              <a:defRPr sz="6600"/>
            </a:lvl5pPr>
            <a:lvl6pPr lvl="5" rtl="0">
              <a:spcBef>
                <a:spcPts val="0"/>
              </a:spcBef>
              <a:spcAft>
                <a:spcPts val="0"/>
              </a:spcAft>
              <a:buSzPts val="6600"/>
              <a:buNone/>
              <a:defRPr sz="6600"/>
            </a:lvl6pPr>
            <a:lvl7pPr lvl="6" rtl="0">
              <a:spcBef>
                <a:spcPts val="0"/>
              </a:spcBef>
              <a:spcAft>
                <a:spcPts val="0"/>
              </a:spcAft>
              <a:buSzPts val="6600"/>
              <a:buNone/>
              <a:defRPr sz="6600"/>
            </a:lvl7pPr>
            <a:lvl8pPr lvl="7" rtl="0">
              <a:spcBef>
                <a:spcPts val="0"/>
              </a:spcBef>
              <a:spcAft>
                <a:spcPts val="0"/>
              </a:spcAft>
              <a:buSzPts val="6600"/>
              <a:buNone/>
              <a:defRPr sz="6600"/>
            </a:lvl8pPr>
            <a:lvl9pPr lvl="8" rtl="0">
              <a:spcBef>
                <a:spcPts val="0"/>
              </a:spcBef>
              <a:spcAft>
                <a:spcPts val="0"/>
              </a:spcAft>
              <a:buSzPts val="6600"/>
              <a:buNone/>
              <a:defRPr sz="66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28" name="Shape 28"/>
        <p:cNvGrpSpPr/>
        <p:nvPr/>
      </p:nvGrpSpPr>
      <p:grpSpPr>
        <a:xfrm>
          <a:off x="0" y="0"/>
          <a:ext cx="0" cy="0"/>
          <a:chOff x="0" y="0"/>
          <a:chExt cx="0" cy="0"/>
        </a:xfrm>
      </p:grpSpPr>
      <p:sp>
        <p:nvSpPr>
          <p:cNvPr id="29" name="Google Shape;29;p6"/>
          <p:cNvSpPr/>
          <p:nvPr/>
        </p:nvSpPr>
        <p:spPr>
          <a:xfrm>
            <a:off x="158400" y="140700"/>
            <a:ext cx="7243200" cy="104106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125300" lIns="125300" spcFirstLastPara="1" rIns="125300" wrap="square" tIns="125300">
            <a:noAutofit/>
          </a:bodyPr>
          <a:lstStyle/>
          <a:p>
            <a:pPr indent="0" lvl="0" marL="0" rtl="0" algn="l">
              <a:spcBef>
                <a:spcPts val="0"/>
              </a:spcBef>
              <a:spcAft>
                <a:spcPts val="0"/>
              </a:spcAft>
              <a:buNone/>
            </a:pPr>
            <a:r>
              <a:t/>
            </a:r>
            <a:endParaRPr/>
          </a:p>
        </p:txBody>
      </p:sp>
      <p:pic>
        <p:nvPicPr>
          <p:cNvPr id="30" name="Google Shape;30;p6"/>
          <p:cNvPicPr preferRelativeResize="0"/>
          <p:nvPr/>
        </p:nvPicPr>
        <p:blipFill>
          <a:blip r:embed="rId2">
            <a:alphaModFix/>
          </a:blip>
          <a:stretch>
            <a:fillRect/>
          </a:stretch>
        </p:blipFill>
        <p:spPr>
          <a:xfrm>
            <a:off x="6817775" y="9967475"/>
            <a:ext cx="583826" cy="583826"/>
          </a:xfrm>
          <a:prstGeom prst="rect">
            <a:avLst/>
          </a:prstGeom>
          <a:noFill/>
          <a:ln>
            <a:noFill/>
          </a:ln>
        </p:spPr>
      </p:pic>
      <p:sp>
        <p:nvSpPr>
          <p:cNvPr id="31" name="Google Shape;31;p6"/>
          <p:cNvSpPr txBox="1"/>
          <p:nvPr>
            <p:ph idx="1" type="body"/>
          </p:nvPr>
        </p:nvSpPr>
        <p:spPr>
          <a:xfrm>
            <a:off x="718589" y="4807970"/>
            <a:ext cx="2972100" cy="4434600"/>
          </a:xfrm>
          <a:prstGeom prst="rect">
            <a:avLst/>
          </a:prstGeom>
        </p:spPr>
        <p:txBody>
          <a:bodyPr anchorCtr="0" anchor="t" bIns="125300" lIns="125300" spcFirstLastPara="1" rIns="125300" wrap="square" tIns="125300">
            <a:noAutofit/>
          </a:bodyPr>
          <a:lstStyle>
            <a:lvl1pPr indent="-368300" lvl="0" marL="457200">
              <a:spcBef>
                <a:spcPts val="800"/>
              </a:spcBef>
              <a:spcAft>
                <a:spcPts val="0"/>
              </a:spcAft>
              <a:buSzPts val="2200"/>
              <a:buChar char="▪"/>
              <a:defRPr sz="2200"/>
            </a:lvl1pPr>
            <a:lvl2pPr indent="-368300" lvl="1" marL="914400">
              <a:spcBef>
                <a:spcPts val="0"/>
              </a:spcBef>
              <a:spcAft>
                <a:spcPts val="0"/>
              </a:spcAft>
              <a:buSzPts val="2200"/>
              <a:buChar char="□"/>
              <a:defRPr sz="2200"/>
            </a:lvl2pPr>
            <a:lvl3pPr indent="-368300" lvl="2" marL="1371600">
              <a:spcBef>
                <a:spcPts val="0"/>
              </a:spcBef>
              <a:spcAft>
                <a:spcPts val="0"/>
              </a:spcAft>
              <a:buSzPts val="2200"/>
              <a:buChar char="□"/>
              <a:defRPr sz="2200"/>
            </a:lvl3pPr>
            <a:lvl4pPr indent="-368300" lvl="3" marL="1828800">
              <a:spcBef>
                <a:spcPts val="0"/>
              </a:spcBef>
              <a:spcAft>
                <a:spcPts val="0"/>
              </a:spcAft>
              <a:buSzPts val="2200"/>
              <a:buChar char="□"/>
              <a:defRPr sz="2200"/>
            </a:lvl4pPr>
            <a:lvl5pPr indent="-368300" lvl="4" marL="2286000">
              <a:spcBef>
                <a:spcPts val="0"/>
              </a:spcBef>
              <a:spcAft>
                <a:spcPts val="0"/>
              </a:spcAft>
              <a:buSzPts val="2200"/>
              <a:buChar char="○"/>
              <a:defRPr sz="2200"/>
            </a:lvl5pPr>
            <a:lvl6pPr indent="-368300" lvl="5" marL="2743200">
              <a:spcBef>
                <a:spcPts val="0"/>
              </a:spcBef>
              <a:spcAft>
                <a:spcPts val="0"/>
              </a:spcAft>
              <a:buSzPts val="2200"/>
              <a:buChar char="■"/>
              <a:defRPr sz="2200"/>
            </a:lvl6pPr>
            <a:lvl7pPr indent="-368300" lvl="6" marL="3200400">
              <a:spcBef>
                <a:spcPts val="0"/>
              </a:spcBef>
              <a:spcAft>
                <a:spcPts val="0"/>
              </a:spcAft>
              <a:buSzPts val="2200"/>
              <a:buChar char="●"/>
              <a:defRPr sz="2200"/>
            </a:lvl7pPr>
            <a:lvl8pPr indent="-368300" lvl="7" marL="3657600">
              <a:spcBef>
                <a:spcPts val="0"/>
              </a:spcBef>
              <a:spcAft>
                <a:spcPts val="0"/>
              </a:spcAft>
              <a:buSzPts val="2200"/>
              <a:buChar char="○"/>
              <a:defRPr sz="2200"/>
            </a:lvl8pPr>
            <a:lvl9pPr indent="-368300" lvl="8" marL="4114800">
              <a:spcBef>
                <a:spcPts val="0"/>
              </a:spcBef>
              <a:spcAft>
                <a:spcPts val="0"/>
              </a:spcAft>
              <a:buSzPts val="2200"/>
              <a:buChar char="■"/>
              <a:defRPr sz="2200"/>
            </a:lvl9pPr>
          </a:lstStyle>
          <a:p/>
        </p:txBody>
      </p:sp>
      <p:sp>
        <p:nvSpPr>
          <p:cNvPr id="32" name="Google Shape;32;p6"/>
          <p:cNvSpPr txBox="1"/>
          <p:nvPr>
            <p:ph idx="2" type="body"/>
          </p:nvPr>
        </p:nvSpPr>
        <p:spPr>
          <a:xfrm>
            <a:off x="3869480" y="4807970"/>
            <a:ext cx="2972100" cy="4434600"/>
          </a:xfrm>
          <a:prstGeom prst="rect">
            <a:avLst/>
          </a:prstGeom>
        </p:spPr>
        <p:txBody>
          <a:bodyPr anchorCtr="0" anchor="t" bIns="125300" lIns="125300" spcFirstLastPara="1" rIns="125300" wrap="square" tIns="125300">
            <a:noAutofit/>
          </a:bodyPr>
          <a:lstStyle>
            <a:lvl1pPr indent="-368300" lvl="0" marL="457200">
              <a:spcBef>
                <a:spcPts val="800"/>
              </a:spcBef>
              <a:spcAft>
                <a:spcPts val="0"/>
              </a:spcAft>
              <a:buSzPts val="2200"/>
              <a:buChar char="▪"/>
              <a:defRPr sz="2200"/>
            </a:lvl1pPr>
            <a:lvl2pPr indent="-368300" lvl="1" marL="914400">
              <a:spcBef>
                <a:spcPts val="0"/>
              </a:spcBef>
              <a:spcAft>
                <a:spcPts val="0"/>
              </a:spcAft>
              <a:buSzPts val="2200"/>
              <a:buChar char="□"/>
              <a:defRPr sz="2200"/>
            </a:lvl2pPr>
            <a:lvl3pPr indent="-368300" lvl="2" marL="1371600">
              <a:spcBef>
                <a:spcPts val="0"/>
              </a:spcBef>
              <a:spcAft>
                <a:spcPts val="0"/>
              </a:spcAft>
              <a:buSzPts val="2200"/>
              <a:buChar char="□"/>
              <a:defRPr sz="2200"/>
            </a:lvl3pPr>
            <a:lvl4pPr indent="-368300" lvl="3" marL="1828800">
              <a:spcBef>
                <a:spcPts val="0"/>
              </a:spcBef>
              <a:spcAft>
                <a:spcPts val="0"/>
              </a:spcAft>
              <a:buSzPts val="2200"/>
              <a:buChar char="□"/>
              <a:defRPr sz="2200"/>
            </a:lvl4pPr>
            <a:lvl5pPr indent="-368300" lvl="4" marL="2286000">
              <a:spcBef>
                <a:spcPts val="0"/>
              </a:spcBef>
              <a:spcAft>
                <a:spcPts val="0"/>
              </a:spcAft>
              <a:buSzPts val="2200"/>
              <a:buChar char="○"/>
              <a:defRPr sz="2200"/>
            </a:lvl5pPr>
            <a:lvl6pPr indent="-368300" lvl="5" marL="2743200">
              <a:spcBef>
                <a:spcPts val="0"/>
              </a:spcBef>
              <a:spcAft>
                <a:spcPts val="0"/>
              </a:spcAft>
              <a:buSzPts val="2200"/>
              <a:buChar char="■"/>
              <a:defRPr sz="2200"/>
            </a:lvl6pPr>
            <a:lvl7pPr indent="-368300" lvl="6" marL="3200400">
              <a:spcBef>
                <a:spcPts val="0"/>
              </a:spcBef>
              <a:spcAft>
                <a:spcPts val="0"/>
              </a:spcAft>
              <a:buSzPts val="2200"/>
              <a:buChar char="●"/>
              <a:defRPr sz="2200"/>
            </a:lvl7pPr>
            <a:lvl8pPr indent="-368300" lvl="7" marL="3657600">
              <a:spcBef>
                <a:spcPts val="0"/>
              </a:spcBef>
              <a:spcAft>
                <a:spcPts val="0"/>
              </a:spcAft>
              <a:buSzPts val="2200"/>
              <a:buChar char="○"/>
              <a:defRPr sz="2200"/>
            </a:lvl8pPr>
            <a:lvl9pPr indent="-368300" lvl="8" marL="4114800">
              <a:spcBef>
                <a:spcPts val="0"/>
              </a:spcBef>
              <a:spcAft>
                <a:spcPts val="0"/>
              </a:spcAft>
              <a:buSzPts val="2200"/>
              <a:buChar char="■"/>
              <a:defRPr sz="2200"/>
            </a:lvl9pPr>
          </a:lstStyle>
          <a:p/>
        </p:txBody>
      </p:sp>
      <p:sp>
        <p:nvSpPr>
          <p:cNvPr id="33" name="Google Shape;33;p6"/>
          <p:cNvSpPr txBox="1"/>
          <p:nvPr>
            <p:ph type="ctrTitle"/>
          </p:nvPr>
        </p:nvSpPr>
        <p:spPr>
          <a:xfrm>
            <a:off x="777372" y="1970230"/>
            <a:ext cx="4092600" cy="2411100"/>
          </a:xfrm>
          <a:prstGeom prst="rect">
            <a:avLst/>
          </a:prstGeom>
        </p:spPr>
        <p:txBody>
          <a:bodyPr anchorCtr="0" anchor="b" bIns="125300" lIns="125300" spcFirstLastPara="1" rIns="125300" wrap="square" tIns="125300">
            <a:noAutofit/>
          </a:bodyPr>
          <a:lstStyle>
            <a:lvl1pPr lvl="0" rtl="0">
              <a:spcBef>
                <a:spcPts val="0"/>
              </a:spcBef>
              <a:spcAft>
                <a:spcPts val="0"/>
              </a:spcAft>
              <a:buSzPts val="4100"/>
              <a:buFont typeface="Roboto"/>
              <a:buNone/>
              <a:defRPr b="0" sz="4100">
                <a:latin typeface="Roboto"/>
                <a:ea typeface="Roboto"/>
                <a:cs typeface="Roboto"/>
                <a:sym typeface="Roboto"/>
              </a:defRPr>
            </a:lvl1pPr>
            <a:lvl2pPr lvl="1" rtl="0">
              <a:spcBef>
                <a:spcPts val="0"/>
              </a:spcBef>
              <a:spcAft>
                <a:spcPts val="0"/>
              </a:spcAft>
              <a:buSzPts val="6600"/>
              <a:buNone/>
              <a:defRPr sz="6600"/>
            </a:lvl2pPr>
            <a:lvl3pPr lvl="2" rtl="0">
              <a:spcBef>
                <a:spcPts val="0"/>
              </a:spcBef>
              <a:spcAft>
                <a:spcPts val="0"/>
              </a:spcAft>
              <a:buSzPts val="6600"/>
              <a:buNone/>
              <a:defRPr sz="6600"/>
            </a:lvl3pPr>
            <a:lvl4pPr lvl="3" rtl="0">
              <a:spcBef>
                <a:spcPts val="0"/>
              </a:spcBef>
              <a:spcAft>
                <a:spcPts val="0"/>
              </a:spcAft>
              <a:buSzPts val="6600"/>
              <a:buNone/>
              <a:defRPr sz="6600"/>
            </a:lvl4pPr>
            <a:lvl5pPr lvl="4" rtl="0">
              <a:spcBef>
                <a:spcPts val="0"/>
              </a:spcBef>
              <a:spcAft>
                <a:spcPts val="0"/>
              </a:spcAft>
              <a:buSzPts val="6600"/>
              <a:buNone/>
              <a:defRPr sz="6600"/>
            </a:lvl5pPr>
            <a:lvl6pPr lvl="5" rtl="0">
              <a:spcBef>
                <a:spcPts val="0"/>
              </a:spcBef>
              <a:spcAft>
                <a:spcPts val="0"/>
              </a:spcAft>
              <a:buSzPts val="6600"/>
              <a:buNone/>
              <a:defRPr sz="6600"/>
            </a:lvl6pPr>
            <a:lvl7pPr lvl="6" rtl="0">
              <a:spcBef>
                <a:spcPts val="0"/>
              </a:spcBef>
              <a:spcAft>
                <a:spcPts val="0"/>
              </a:spcAft>
              <a:buSzPts val="6600"/>
              <a:buNone/>
              <a:defRPr sz="6600"/>
            </a:lvl7pPr>
            <a:lvl8pPr lvl="7" rtl="0">
              <a:spcBef>
                <a:spcPts val="0"/>
              </a:spcBef>
              <a:spcAft>
                <a:spcPts val="0"/>
              </a:spcAft>
              <a:buSzPts val="6600"/>
              <a:buNone/>
              <a:defRPr sz="6600"/>
            </a:lvl8pPr>
            <a:lvl9pPr lvl="8" rtl="0">
              <a:spcBef>
                <a:spcPts val="0"/>
              </a:spcBef>
              <a:spcAft>
                <a:spcPts val="0"/>
              </a:spcAft>
              <a:buSzPts val="6600"/>
              <a:buNone/>
              <a:defRPr sz="66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34" name="Shape 34"/>
        <p:cNvGrpSpPr/>
        <p:nvPr/>
      </p:nvGrpSpPr>
      <p:grpSpPr>
        <a:xfrm>
          <a:off x="0" y="0"/>
          <a:ext cx="0" cy="0"/>
          <a:chOff x="0" y="0"/>
          <a:chExt cx="0" cy="0"/>
        </a:xfrm>
      </p:grpSpPr>
      <p:sp>
        <p:nvSpPr>
          <p:cNvPr id="35" name="Google Shape;35;p7"/>
          <p:cNvSpPr/>
          <p:nvPr/>
        </p:nvSpPr>
        <p:spPr>
          <a:xfrm>
            <a:off x="158400" y="140700"/>
            <a:ext cx="7243200" cy="104106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125300" lIns="125300" spcFirstLastPara="1" rIns="125300" wrap="square" tIns="125300">
            <a:noAutofit/>
          </a:bodyPr>
          <a:lstStyle/>
          <a:p>
            <a:pPr indent="0" lvl="0" marL="0" rtl="0" algn="l">
              <a:spcBef>
                <a:spcPts val="0"/>
              </a:spcBef>
              <a:spcAft>
                <a:spcPts val="0"/>
              </a:spcAft>
              <a:buNone/>
            </a:pPr>
            <a:r>
              <a:t/>
            </a:r>
            <a:endParaRPr/>
          </a:p>
        </p:txBody>
      </p:sp>
      <p:pic>
        <p:nvPicPr>
          <p:cNvPr id="36" name="Google Shape;36;p7"/>
          <p:cNvPicPr preferRelativeResize="0"/>
          <p:nvPr/>
        </p:nvPicPr>
        <p:blipFill>
          <a:blip r:embed="rId2">
            <a:alphaModFix/>
          </a:blip>
          <a:stretch>
            <a:fillRect/>
          </a:stretch>
        </p:blipFill>
        <p:spPr>
          <a:xfrm>
            <a:off x="6817775" y="9967475"/>
            <a:ext cx="583826" cy="583826"/>
          </a:xfrm>
          <a:prstGeom prst="rect">
            <a:avLst/>
          </a:prstGeom>
          <a:noFill/>
          <a:ln>
            <a:noFill/>
          </a:ln>
        </p:spPr>
      </p:pic>
      <p:sp>
        <p:nvSpPr>
          <p:cNvPr id="37" name="Google Shape;37;p7"/>
          <p:cNvSpPr txBox="1"/>
          <p:nvPr>
            <p:ph idx="1" type="body"/>
          </p:nvPr>
        </p:nvSpPr>
        <p:spPr>
          <a:xfrm>
            <a:off x="718589" y="4807970"/>
            <a:ext cx="1956300" cy="4240800"/>
          </a:xfrm>
          <a:prstGeom prst="rect">
            <a:avLst/>
          </a:prstGeom>
        </p:spPr>
        <p:txBody>
          <a:bodyPr anchorCtr="0" anchor="t" bIns="125300" lIns="125300" spcFirstLastPara="1" rIns="125300" wrap="square" tIns="125300">
            <a:noAutofit/>
          </a:bodyPr>
          <a:lstStyle>
            <a:lvl1pPr indent="-349250" lvl="0" marL="457200" rtl="0">
              <a:spcBef>
                <a:spcPts val="800"/>
              </a:spcBef>
              <a:spcAft>
                <a:spcPts val="0"/>
              </a:spcAft>
              <a:buSzPts val="1900"/>
              <a:buChar char="▪"/>
              <a:defRPr sz="1900"/>
            </a:lvl1pPr>
            <a:lvl2pPr indent="-349250" lvl="1" marL="914400" rtl="0">
              <a:spcBef>
                <a:spcPts val="0"/>
              </a:spcBef>
              <a:spcAft>
                <a:spcPts val="0"/>
              </a:spcAft>
              <a:buSzPts val="1900"/>
              <a:buChar char="□"/>
              <a:defRPr sz="1900"/>
            </a:lvl2pPr>
            <a:lvl3pPr indent="-349250" lvl="2" marL="1371600" rtl="0">
              <a:spcBef>
                <a:spcPts val="0"/>
              </a:spcBef>
              <a:spcAft>
                <a:spcPts val="0"/>
              </a:spcAft>
              <a:buSzPts val="1900"/>
              <a:buChar char="□"/>
              <a:defRPr sz="1900"/>
            </a:lvl3pPr>
            <a:lvl4pPr indent="-349250" lvl="3" marL="1828800" rtl="0">
              <a:spcBef>
                <a:spcPts val="0"/>
              </a:spcBef>
              <a:spcAft>
                <a:spcPts val="0"/>
              </a:spcAft>
              <a:buSzPts val="1900"/>
              <a:buChar char="□"/>
              <a:defRPr sz="1900"/>
            </a:lvl4pPr>
            <a:lvl5pPr indent="-349250" lvl="4" marL="2286000" rtl="0">
              <a:spcBef>
                <a:spcPts val="0"/>
              </a:spcBef>
              <a:spcAft>
                <a:spcPts val="0"/>
              </a:spcAft>
              <a:buSzPts val="1900"/>
              <a:buChar char="○"/>
              <a:defRPr sz="1900"/>
            </a:lvl5pPr>
            <a:lvl6pPr indent="-349250" lvl="5" marL="2743200" rtl="0">
              <a:spcBef>
                <a:spcPts val="0"/>
              </a:spcBef>
              <a:spcAft>
                <a:spcPts val="0"/>
              </a:spcAft>
              <a:buSzPts val="1900"/>
              <a:buChar char="■"/>
              <a:defRPr sz="1900"/>
            </a:lvl6pPr>
            <a:lvl7pPr indent="-349250" lvl="6" marL="3200400" rtl="0">
              <a:spcBef>
                <a:spcPts val="0"/>
              </a:spcBef>
              <a:spcAft>
                <a:spcPts val="0"/>
              </a:spcAft>
              <a:buSzPts val="1900"/>
              <a:buChar char="●"/>
              <a:defRPr sz="1900"/>
            </a:lvl7pPr>
            <a:lvl8pPr indent="-349250" lvl="7" marL="3657600" rtl="0">
              <a:spcBef>
                <a:spcPts val="0"/>
              </a:spcBef>
              <a:spcAft>
                <a:spcPts val="0"/>
              </a:spcAft>
              <a:buSzPts val="1900"/>
              <a:buChar char="○"/>
              <a:defRPr sz="1900"/>
            </a:lvl8pPr>
            <a:lvl9pPr indent="-349250" lvl="8" marL="4114800" rtl="0">
              <a:spcBef>
                <a:spcPts val="0"/>
              </a:spcBef>
              <a:spcAft>
                <a:spcPts val="0"/>
              </a:spcAft>
              <a:buSzPts val="1900"/>
              <a:buChar char="■"/>
              <a:defRPr sz="1900"/>
            </a:lvl9pPr>
          </a:lstStyle>
          <a:p/>
        </p:txBody>
      </p:sp>
      <p:sp>
        <p:nvSpPr>
          <p:cNvPr id="38" name="Google Shape;38;p7"/>
          <p:cNvSpPr txBox="1"/>
          <p:nvPr>
            <p:ph idx="2" type="body"/>
          </p:nvPr>
        </p:nvSpPr>
        <p:spPr>
          <a:xfrm>
            <a:off x="2775257" y="4807970"/>
            <a:ext cx="1956300" cy="4240800"/>
          </a:xfrm>
          <a:prstGeom prst="rect">
            <a:avLst/>
          </a:prstGeom>
        </p:spPr>
        <p:txBody>
          <a:bodyPr anchorCtr="0" anchor="t" bIns="125300" lIns="125300" spcFirstLastPara="1" rIns="125300" wrap="square" tIns="125300">
            <a:noAutofit/>
          </a:bodyPr>
          <a:lstStyle>
            <a:lvl1pPr indent="-349250" lvl="0" marL="457200" rtl="0">
              <a:spcBef>
                <a:spcPts val="800"/>
              </a:spcBef>
              <a:spcAft>
                <a:spcPts val="0"/>
              </a:spcAft>
              <a:buSzPts val="1900"/>
              <a:buChar char="▪"/>
              <a:defRPr sz="1900"/>
            </a:lvl1pPr>
            <a:lvl2pPr indent="-349250" lvl="1" marL="914400" rtl="0">
              <a:spcBef>
                <a:spcPts val="0"/>
              </a:spcBef>
              <a:spcAft>
                <a:spcPts val="0"/>
              </a:spcAft>
              <a:buSzPts val="1900"/>
              <a:buChar char="□"/>
              <a:defRPr sz="1900"/>
            </a:lvl2pPr>
            <a:lvl3pPr indent="-349250" lvl="2" marL="1371600" rtl="0">
              <a:spcBef>
                <a:spcPts val="0"/>
              </a:spcBef>
              <a:spcAft>
                <a:spcPts val="0"/>
              </a:spcAft>
              <a:buSzPts val="1900"/>
              <a:buChar char="□"/>
              <a:defRPr sz="1900"/>
            </a:lvl3pPr>
            <a:lvl4pPr indent="-349250" lvl="3" marL="1828800" rtl="0">
              <a:spcBef>
                <a:spcPts val="0"/>
              </a:spcBef>
              <a:spcAft>
                <a:spcPts val="0"/>
              </a:spcAft>
              <a:buSzPts val="1900"/>
              <a:buChar char="□"/>
              <a:defRPr sz="1900"/>
            </a:lvl4pPr>
            <a:lvl5pPr indent="-349250" lvl="4" marL="2286000" rtl="0">
              <a:spcBef>
                <a:spcPts val="0"/>
              </a:spcBef>
              <a:spcAft>
                <a:spcPts val="0"/>
              </a:spcAft>
              <a:buSzPts val="1900"/>
              <a:buChar char="○"/>
              <a:defRPr sz="1900"/>
            </a:lvl5pPr>
            <a:lvl6pPr indent="-349250" lvl="5" marL="2743200" rtl="0">
              <a:spcBef>
                <a:spcPts val="0"/>
              </a:spcBef>
              <a:spcAft>
                <a:spcPts val="0"/>
              </a:spcAft>
              <a:buSzPts val="1900"/>
              <a:buChar char="■"/>
              <a:defRPr sz="1900"/>
            </a:lvl6pPr>
            <a:lvl7pPr indent="-349250" lvl="6" marL="3200400" rtl="0">
              <a:spcBef>
                <a:spcPts val="0"/>
              </a:spcBef>
              <a:spcAft>
                <a:spcPts val="0"/>
              </a:spcAft>
              <a:buSzPts val="1900"/>
              <a:buChar char="●"/>
              <a:defRPr sz="1900"/>
            </a:lvl7pPr>
            <a:lvl8pPr indent="-349250" lvl="7" marL="3657600" rtl="0">
              <a:spcBef>
                <a:spcPts val="0"/>
              </a:spcBef>
              <a:spcAft>
                <a:spcPts val="0"/>
              </a:spcAft>
              <a:buSzPts val="1900"/>
              <a:buChar char="○"/>
              <a:defRPr sz="1900"/>
            </a:lvl8pPr>
            <a:lvl9pPr indent="-349250" lvl="8" marL="4114800" rtl="0">
              <a:spcBef>
                <a:spcPts val="0"/>
              </a:spcBef>
              <a:spcAft>
                <a:spcPts val="0"/>
              </a:spcAft>
              <a:buSzPts val="1900"/>
              <a:buChar char="■"/>
              <a:defRPr sz="1900"/>
            </a:lvl9pPr>
          </a:lstStyle>
          <a:p/>
        </p:txBody>
      </p:sp>
      <p:sp>
        <p:nvSpPr>
          <p:cNvPr id="39" name="Google Shape;39;p7"/>
          <p:cNvSpPr txBox="1"/>
          <p:nvPr>
            <p:ph idx="3" type="body"/>
          </p:nvPr>
        </p:nvSpPr>
        <p:spPr>
          <a:xfrm>
            <a:off x="4831925" y="4807970"/>
            <a:ext cx="1956300" cy="4240800"/>
          </a:xfrm>
          <a:prstGeom prst="rect">
            <a:avLst/>
          </a:prstGeom>
        </p:spPr>
        <p:txBody>
          <a:bodyPr anchorCtr="0" anchor="t" bIns="125300" lIns="125300" spcFirstLastPara="1" rIns="125300" wrap="square" tIns="125300">
            <a:noAutofit/>
          </a:bodyPr>
          <a:lstStyle>
            <a:lvl1pPr indent="-349250" lvl="0" marL="457200" rtl="0">
              <a:spcBef>
                <a:spcPts val="800"/>
              </a:spcBef>
              <a:spcAft>
                <a:spcPts val="0"/>
              </a:spcAft>
              <a:buSzPts val="1900"/>
              <a:buChar char="▪"/>
              <a:defRPr sz="1900"/>
            </a:lvl1pPr>
            <a:lvl2pPr indent="-349250" lvl="1" marL="914400" rtl="0">
              <a:spcBef>
                <a:spcPts val="0"/>
              </a:spcBef>
              <a:spcAft>
                <a:spcPts val="0"/>
              </a:spcAft>
              <a:buSzPts val="1900"/>
              <a:buChar char="□"/>
              <a:defRPr sz="1900"/>
            </a:lvl2pPr>
            <a:lvl3pPr indent="-349250" lvl="2" marL="1371600" rtl="0">
              <a:spcBef>
                <a:spcPts val="0"/>
              </a:spcBef>
              <a:spcAft>
                <a:spcPts val="0"/>
              </a:spcAft>
              <a:buSzPts val="1900"/>
              <a:buChar char="□"/>
              <a:defRPr sz="1900"/>
            </a:lvl3pPr>
            <a:lvl4pPr indent="-349250" lvl="3" marL="1828800" rtl="0">
              <a:spcBef>
                <a:spcPts val="0"/>
              </a:spcBef>
              <a:spcAft>
                <a:spcPts val="0"/>
              </a:spcAft>
              <a:buSzPts val="1900"/>
              <a:buChar char="□"/>
              <a:defRPr sz="1900"/>
            </a:lvl4pPr>
            <a:lvl5pPr indent="-349250" lvl="4" marL="2286000" rtl="0">
              <a:spcBef>
                <a:spcPts val="0"/>
              </a:spcBef>
              <a:spcAft>
                <a:spcPts val="0"/>
              </a:spcAft>
              <a:buSzPts val="1900"/>
              <a:buChar char="○"/>
              <a:defRPr sz="1900"/>
            </a:lvl5pPr>
            <a:lvl6pPr indent="-349250" lvl="5" marL="2743200" rtl="0">
              <a:spcBef>
                <a:spcPts val="0"/>
              </a:spcBef>
              <a:spcAft>
                <a:spcPts val="0"/>
              </a:spcAft>
              <a:buSzPts val="1900"/>
              <a:buChar char="■"/>
              <a:defRPr sz="1900"/>
            </a:lvl6pPr>
            <a:lvl7pPr indent="-349250" lvl="6" marL="3200400" rtl="0">
              <a:spcBef>
                <a:spcPts val="0"/>
              </a:spcBef>
              <a:spcAft>
                <a:spcPts val="0"/>
              </a:spcAft>
              <a:buSzPts val="1900"/>
              <a:buChar char="●"/>
              <a:defRPr sz="1900"/>
            </a:lvl7pPr>
            <a:lvl8pPr indent="-349250" lvl="7" marL="3657600" rtl="0">
              <a:spcBef>
                <a:spcPts val="0"/>
              </a:spcBef>
              <a:spcAft>
                <a:spcPts val="0"/>
              </a:spcAft>
              <a:buSzPts val="1900"/>
              <a:buChar char="○"/>
              <a:defRPr sz="1900"/>
            </a:lvl8pPr>
            <a:lvl9pPr indent="-349250" lvl="8" marL="4114800" rtl="0">
              <a:spcBef>
                <a:spcPts val="0"/>
              </a:spcBef>
              <a:spcAft>
                <a:spcPts val="0"/>
              </a:spcAft>
              <a:buSzPts val="1900"/>
              <a:buChar char="■"/>
              <a:defRPr sz="1900"/>
            </a:lvl9pPr>
          </a:lstStyle>
          <a:p/>
        </p:txBody>
      </p:sp>
      <p:sp>
        <p:nvSpPr>
          <p:cNvPr id="40" name="Google Shape;40;p7"/>
          <p:cNvSpPr txBox="1"/>
          <p:nvPr>
            <p:ph type="ctrTitle"/>
          </p:nvPr>
        </p:nvSpPr>
        <p:spPr>
          <a:xfrm>
            <a:off x="777372" y="1970230"/>
            <a:ext cx="4092600" cy="2411100"/>
          </a:xfrm>
          <a:prstGeom prst="rect">
            <a:avLst/>
          </a:prstGeom>
        </p:spPr>
        <p:txBody>
          <a:bodyPr anchorCtr="0" anchor="b" bIns="125300" lIns="125300" spcFirstLastPara="1" rIns="125300" wrap="square" tIns="125300">
            <a:noAutofit/>
          </a:bodyPr>
          <a:lstStyle>
            <a:lvl1pPr lvl="0" rtl="0">
              <a:spcBef>
                <a:spcPts val="0"/>
              </a:spcBef>
              <a:spcAft>
                <a:spcPts val="0"/>
              </a:spcAft>
              <a:buSzPts val="4100"/>
              <a:buFont typeface="Roboto"/>
              <a:buNone/>
              <a:defRPr b="0" sz="4100">
                <a:latin typeface="Roboto"/>
                <a:ea typeface="Roboto"/>
                <a:cs typeface="Roboto"/>
                <a:sym typeface="Roboto"/>
              </a:defRPr>
            </a:lvl1pPr>
            <a:lvl2pPr lvl="1" rtl="0">
              <a:spcBef>
                <a:spcPts val="0"/>
              </a:spcBef>
              <a:spcAft>
                <a:spcPts val="0"/>
              </a:spcAft>
              <a:buSzPts val="6600"/>
              <a:buNone/>
              <a:defRPr sz="6600"/>
            </a:lvl2pPr>
            <a:lvl3pPr lvl="2" rtl="0">
              <a:spcBef>
                <a:spcPts val="0"/>
              </a:spcBef>
              <a:spcAft>
                <a:spcPts val="0"/>
              </a:spcAft>
              <a:buSzPts val="6600"/>
              <a:buNone/>
              <a:defRPr sz="6600"/>
            </a:lvl3pPr>
            <a:lvl4pPr lvl="3" rtl="0">
              <a:spcBef>
                <a:spcPts val="0"/>
              </a:spcBef>
              <a:spcAft>
                <a:spcPts val="0"/>
              </a:spcAft>
              <a:buSzPts val="6600"/>
              <a:buNone/>
              <a:defRPr sz="6600"/>
            </a:lvl4pPr>
            <a:lvl5pPr lvl="4" rtl="0">
              <a:spcBef>
                <a:spcPts val="0"/>
              </a:spcBef>
              <a:spcAft>
                <a:spcPts val="0"/>
              </a:spcAft>
              <a:buSzPts val="6600"/>
              <a:buNone/>
              <a:defRPr sz="6600"/>
            </a:lvl5pPr>
            <a:lvl6pPr lvl="5" rtl="0">
              <a:spcBef>
                <a:spcPts val="0"/>
              </a:spcBef>
              <a:spcAft>
                <a:spcPts val="0"/>
              </a:spcAft>
              <a:buSzPts val="6600"/>
              <a:buNone/>
              <a:defRPr sz="6600"/>
            </a:lvl6pPr>
            <a:lvl7pPr lvl="6" rtl="0">
              <a:spcBef>
                <a:spcPts val="0"/>
              </a:spcBef>
              <a:spcAft>
                <a:spcPts val="0"/>
              </a:spcAft>
              <a:buSzPts val="6600"/>
              <a:buNone/>
              <a:defRPr sz="6600"/>
            </a:lvl7pPr>
            <a:lvl8pPr lvl="7" rtl="0">
              <a:spcBef>
                <a:spcPts val="0"/>
              </a:spcBef>
              <a:spcAft>
                <a:spcPts val="0"/>
              </a:spcAft>
              <a:buSzPts val="6600"/>
              <a:buNone/>
              <a:defRPr sz="6600"/>
            </a:lvl8pPr>
            <a:lvl9pPr lvl="8" rtl="0">
              <a:spcBef>
                <a:spcPts val="0"/>
              </a:spcBef>
              <a:spcAft>
                <a:spcPts val="0"/>
              </a:spcAft>
              <a:buSzPts val="6600"/>
              <a:buNone/>
              <a:defRPr sz="66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1" name="Shape 41"/>
        <p:cNvGrpSpPr/>
        <p:nvPr/>
      </p:nvGrpSpPr>
      <p:grpSpPr>
        <a:xfrm>
          <a:off x="0" y="0"/>
          <a:ext cx="0" cy="0"/>
          <a:chOff x="0" y="0"/>
          <a:chExt cx="0" cy="0"/>
        </a:xfrm>
      </p:grpSpPr>
      <p:sp>
        <p:nvSpPr>
          <p:cNvPr id="42" name="Google Shape;42;p8"/>
          <p:cNvSpPr/>
          <p:nvPr/>
        </p:nvSpPr>
        <p:spPr>
          <a:xfrm>
            <a:off x="158400" y="140700"/>
            <a:ext cx="7243200" cy="104106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125300" lIns="125300" spcFirstLastPara="1" rIns="125300" wrap="square" tIns="125300">
            <a:noAutofit/>
          </a:bodyPr>
          <a:lstStyle/>
          <a:p>
            <a:pPr indent="0" lvl="0" marL="0" rtl="0" algn="l">
              <a:spcBef>
                <a:spcPts val="0"/>
              </a:spcBef>
              <a:spcAft>
                <a:spcPts val="0"/>
              </a:spcAft>
              <a:buNone/>
            </a:pPr>
            <a:r>
              <a:t/>
            </a:r>
            <a:endParaRPr/>
          </a:p>
        </p:txBody>
      </p:sp>
      <p:pic>
        <p:nvPicPr>
          <p:cNvPr id="43" name="Google Shape;43;p8"/>
          <p:cNvPicPr preferRelativeResize="0"/>
          <p:nvPr/>
        </p:nvPicPr>
        <p:blipFill>
          <a:blip r:embed="rId2">
            <a:alphaModFix/>
          </a:blip>
          <a:stretch>
            <a:fillRect/>
          </a:stretch>
        </p:blipFill>
        <p:spPr>
          <a:xfrm>
            <a:off x="6817775" y="9967475"/>
            <a:ext cx="583826" cy="583826"/>
          </a:xfrm>
          <a:prstGeom prst="rect">
            <a:avLst/>
          </a:prstGeom>
          <a:noFill/>
          <a:ln>
            <a:noFill/>
          </a:ln>
        </p:spPr>
      </p:pic>
      <p:sp>
        <p:nvSpPr>
          <p:cNvPr id="44" name="Google Shape;44;p8"/>
          <p:cNvSpPr txBox="1"/>
          <p:nvPr>
            <p:ph type="ctrTitle"/>
          </p:nvPr>
        </p:nvSpPr>
        <p:spPr>
          <a:xfrm>
            <a:off x="777372" y="1970230"/>
            <a:ext cx="4092600" cy="2411100"/>
          </a:xfrm>
          <a:prstGeom prst="rect">
            <a:avLst/>
          </a:prstGeom>
        </p:spPr>
        <p:txBody>
          <a:bodyPr anchorCtr="0" anchor="b" bIns="125300" lIns="125300" spcFirstLastPara="1" rIns="125300" wrap="square" tIns="125300">
            <a:noAutofit/>
          </a:bodyPr>
          <a:lstStyle>
            <a:lvl1pPr lvl="0" rtl="0">
              <a:spcBef>
                <a:spcPts val="0"/>
              </a:spcBef>
              <a:spcAft>
                <a:spcPts val="0"/>
              </a:spcAft>
              <a:buSzPts val="4100"/>
              <a:buFont typeface="Roboto"/>
              <a:buNone/>
              <a:defRPr b="0" sz="4100">
                <a:latin typeface="Roboto"/>
                <a:ea typeface="Roboto"/>
                <a:cs typeface="Roboto"/>
                <a:sym typeface="Roboto"/>
              </a:defRPr>
            </a:lvl1pPr>
            <a:lvl2pPr lvl="1" rtl="0">
              <a:spcBef>
                <a:spcPts val="0"/>
              </a:spcBef>
              <a:spcAft>
                <a:spcPts val="0"/>
              </a:spcAft>
              <a:buSzPts val="6600"/>
              <a:buNone/>
              <a:defRPr sz="6600"/>
            </a:lvl2pPr>
            <a:lvl3pPr lvl="2" rtl="0">
              <a:spcBef>
                <a:spcPts val="0"/>
              </a:spcBef>
              <a:spcAft>
                <a:spcPts val="0"/>
              </a:spcAft>
              <a:buSzPts val="6600"/>
              <a:buNone/>
              <a:defRPr sz="6600"/>
            </a:lvl3pPr>
            <a:lvl4pPr lvl="3" rtl="0">
              <a:spcBef>
                <a:spcPts val="0"/>
              </a:spcBef>
              <a:spcAft>
                <a:spcPts val="0"/>
              </a:spcAft>
              <a:buSzPts val="6600"/>
              <a:buNone/>
              <a:defRPr sz="6600"/>
            </a:lvl4pPr>
            <a:lvl5pPr lvl="4" rtl="0">
              <a:spcBef>
                <a:spcPts val="0"/>
              </a:spcBef>
              <a:spcAft>
                <a:spcPts val="0"/>
              </a:spcAft>
              <a:buSzPts val="6600"/>
              <a:buNone/>
              <a:defRPr sz="6600"/>
            </a:lvl5pPr>
            <a:lvl6pPr lvl="5" rtl="0">
              <a:spcBef>
                <a:spcPts val="0"/>
              </a:spcBef>
              <a:spcAft>
                <a:spcPts val="0"/>
              </a:spcAft>
              <a:buSzPts val="6600"/>
              <a:buNone/>
              <a:defRPr sz="6600"/>
            </a:lvl6pPr>
            <a:lvl7pPr lvl="6" rtl="0">
              <a:spcBef>
                <a:spcPts val="0"/>
              </a:spcBef>
              <a:spcAft>
                <a:spcPts val="0"/>
              </a:spcAft>
              <a:buSzPts val="6600"/>
              <a:buNone/>
              <a:defRPr sz="6600"/>
            </a:lvl7pPr>
            <a:lvl8pPr lvl="7" rtl="0">
              <a:spcBef>
                <a:spcPts val="0"/>
              </a:spcBef>
              <a:spcAft>
                <a:spcPts val="0"/>
              </a:spcAft>
              <a:buSzPts val="6600"/>
              <a:buNone/>
              <a:defRPr sz="6600"/>
            </a:lvl8pPr>
            <a:lvl9pPr lvl="8" rtl="0">
              <a:spcBef>
                <a:spcPts val="0"/>
              </a:spcBef>
              <a:spcAft>
                <a:spcPts val="0"/>
              </a:spcAft>
              <a:buSzPts val="6600"/>
              <a:buNone/>
              <a:defRPr sz="66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5" name="Shape 45"/>
        <p:cNvGrpSpPr/>
        <p:nvPr/>
      </p:nvGrpSpPr>
      <p:grpSpPr>
        <a:xfrm>
          <a:off x="0" y="0"/>
          <a:ext cx="0" cy="0"/>
          <a:chOff x="0" y="0"/>
          <a:chExt cx="0" cy="0"/>
        </a:xfrm>
      </p:grpSpPr>
      <p:sp>
        <p:nvSpPr>
          <p:cNvPr id="46" name="Google Shape;46;p9"/>
          <p:cNvSpPr/>
          <p:nvPr/>
        </p:nvSpPr>
        <p:spPr>
          <a:xfrm>
            <a:off x="158400" y="140700"/>
            <a:ext cx="7243200" cy="104106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125300" lIns="125300" spcFirstLastPara="1" rIns="125300" wrap="square" tIns="125300">
            <a:noAutofit/>
          </a:bodyPr>
          <a:lstStyle/>
          <a:p>
            <a:pPr indent="0" lvl="0" marL="0" rtl="0" algn="l">
              <a:spcBef>
                <a:spcPts val="0"/>
              </a:spcBef>
              <a:spcAft>
                <a:spcPts val="0"/>
              </a:spcAft>
              <a:buNone/>
            </a:pPr>
            <a:r>
              <a:t/>
            </a:r>
            <a:endParaRPr/>
          </a:p>
        </p:txBody>
      </p:sp>
      <p:pic>
        <p:nvPicPr>
          <p:cNvPr id="47" name="Google Shape;47;p9"/>
          <p:cNvPicPr preferRelativeResize="0"/>
          <p:nvPr/>
        </p:nvPicPr>
        <p:blipFill>
          <a:blip r:embed="rId2">
            <a:alphaModFix/>
          </a:blip>
          <a:stretch>
            <a:fillRect/>
          </a:stretch>
        </p:blipFill>
        <p:spPr>
          <a:xfrm>
            <a:off x="6817775" y="9967475"/>
            <a:ext cx="583826" cy="583826"/>
          </a:xfrm>
          <a:prstGeom prst="rect">
            <a:avLst/>
          </a:prstGeom>
          <a:noFill/>
          <a:ln>
            <a:noFill/>
          </a:ln>
        </p:spPr>
      </p:pic>
      <p:sp>
        <p:nvSpPr>
          <p:cNvPr id="48" name="Google Shape;48;p9"/>
          <p:cNvSpPr txBox="1"/>
          <p:nvPr>
            <p:ph idx="1" type="body"/>
          </p:nvPr>
        </p:nvSpPr>
        <p:spPr>
          <a:xfrm>
            <a:off x="694840" y="8209153"/>
            <a:ext cx="6170400" cy="1080000"/>
          </a:xfrm>
          <a:prstGeom prst="rect">
            <a:avLst/>
          </a:prstGeom>
        </p:spPr>
        <p:txBody>
          <a:bodyPr anchorCtr="0" anchor="t" bIns="125300" lIns="125300" spcFirstLastPara="1" rIns="125300" wrap="square" tIns="125300">
            <a:noAutofit/>
          </a:bodyPr>
          <a:lstStyle>
            <a:lvl1pPr indent="-228600" lvl="0" marL="457200">
              <a:spcBef>
                <a:spcPts val="500"/>
              </a:spcBef>
              <a:spcAft>
                <a:spcPts val="0"/>
              </a:spcAft>
              <a:buSzPts val="2500"/>
              <a:buFont typeface="Roboto"/>
              <a:buNone/>
              <a:defRPr sz="2500">
                <a:latin typeface="Roboto"/>
                <a:ea typeface="Roboto"/>
                <a:cs typeface="Roboto"/>
                <a:sym typeface="Roboto"/>
              </a:defRPr>
            </a:lvl1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9" name="Shape 49"/>
        <p:cNvGrpSpPr/>
        <p:nvPr/>
      </p:nvGrpSpPr>
      <p:grpSpPr>
        <a:xfrm>
          <a:off x="0" y="0"/>
          <a:ext cx="0" cy="0"/>
          <a:chOff x="0" y="0"/>
          <a:chExt cx="0" cy="0"/>
        </a:xfrm>
      </p:grpSpPr>
      <p:sp>
        <p:nvSpPr>
          <p:cNvPr id="50" name="Google Shape;50;p10"/>
          <p:cNvSpPr/>
          <p:nvPr/>
        </p:nvSpPr>
        <p:spPr>
          <a:xfrm>
            <a:off x="158400" y="140700"/>
            <a:ext cx="7243200" cy="10410600"/>
          </a:xfrm>
          <a:prstGeom prst="rect">
            <a:avLst/>
          </a:prstGeom>
          <a:solidFill>
            <a:srgbClr val="FFFFFF"/>
          </a:solidFill>
          <a:ln cap="flat" cmpd="sng" w="76200">
            <a:solidFill>
              <a:srgbClr val="000000"/>
            </a:solidFill>
            <a:prstDash val="solid"/>
            <a:round/>
            <a:headEnd len="sm" w="sm" type="none"/>
            <a:tailEnd len="sm" w="sm" type="none"/>
          </a:ln>
        </p:spPr>
        <p:txBody>
          <a:bodyPr anchorCtr="0" anchor="ctr" bIns="125300" lIns="125300" spcFirstLastPara="1" rIns="125300" wrap="square" tIns="125300">
            <a:noAutofit/>
          </a:bodyPr>
          <a:lstStyle/>
          <a:p>
            <a:pPr indent="0" lvl="0" marL="0" rtl="0" algn="l">
              <a:spcBef>
                <a:spcPts val="0"/>
              </a:spcBef>
              <a:spcAft>
                <a:spcPts val="0"/>
              </a:spcAft>
              <a:buNone/>
            </a:pPr>
            <a:r>
              <a:t/>
            </a:r>
            <a:endParaRPr/>
          </a:p>
        </p:txBody>
      </p:sp>
      <p:pic>
        <p:nvPicPr>
          <p:cNvPr id="51" name="Google Shape;51;p10"/>
          <p:cNvPicPr preferRelativeResize="0"/>
          <p:nvPr/>
        </p:nvPicPr>
        <p:blipFill>
          <a:blip r:embed="rId2">
            <a:alphaModFix/>
          </a:blip>
          <a:stretch>
            <a:fillRect/>
          </a:stretch>
        </p:blipFill>
        <p:spPr>
          <a:xfrm>
            <a:off x="6817775" y="9967475"/>
            <a:ext cx="583826" cy="58382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8589" y="1761940"/>
            <a:ext cx="4209900" cy="2827200"/>
          </a:xfrm>
          <a:prstGeom prst="rect">
            <a:avLst/>
          </a:prstGeom>
          <a:noFill/>
          <a:ln>
            <a:noFill/>
          </a:ln>
        </p:spPr>
        <p:txBody>
          <a:bodyPr anchorCtr="0" anchor="b" bIns="125300" lIns="125300" spcFirstLastPara="1" rIns="125300" wrap="square" tIns="125300">
            <a:noAutofit/>
          </a:bodyPr>
          <a:lstStyle>
            <a:lvl1pPr lvl="0" rtl="0">
              <a:spcBef>
                <a:spcPts val="0"/>
              </a:spcBef>
              <a:spcAft>
                <a:spcPts val="0"/>
              </a:spcAft>
              <a:buClr>
                <a:schemeClr val="dk1"/>
              </a:buClr>
              <a:buSzPts val="4100"/>
              <a:buFont typeface="Roboto"/>
              <a:buNone/>
              <a:defRPr sz="4100">
                <a:solidFill>
                  <a:schemeClr val="dk1"/>
                </a:solidFill>
                <a:latin typeface="Roboto"/>
                <a:ea typeface="Roboto"/>
                <a:cs typeface="Roboto"/>
                <a:sym typeface="Roboto"/>
              </a:defRPr>
            </a:lvl1pPr>
            <a:lvl2pPr lvl="1" rtl="0">
              <a:spcBef>
                <a:spcPts val="0"/>
              </a:spcBef>
              <a:spcAft>
                <a:spcPts val="0"/>
              </a:spcAft>
              <a:buClr>
                <a:schemeClr val="dk1"/>
              </a:buClr>
              <a:buSzPts val="5500"/>
              <a:buFont typeface="Work Sans"/>
              <a:buNone/>
              <a:defRPr b="1" sz="5500">
                <a:solidFill>
                  <a:schemeClr val="dk1"/>
                </a:solidFill>
                <a:latin typeface="Work Sans"/>
                <a:ea typeface="Work Sans"/>
                <a:cs typeface="Work Sans"/>
                <a:sym typeface="Work Sans"/>
              </a:defRPr>
            </a:lvl2pPr>
            <a:lvl3pPr lvl="2" rtl="0">
              <a:spcBef>
                <a:spcPts val="0"/>
              </a:spcBef>
              <a:spcAft>
                <a:spcPts val="0"/>
              </a:spcAft>
              <a:buClr>
                <a:schemeClr val="dk1"/>
              </a:buClr>
              <a:buSzPts val="5500"/>
              <a:buFont typeface="Work Sans"/>
              <a:buNone/>
              <a:defRPr b="1" sz="5500">
                <a:solidFill>
                  <a:schemeClr val="dk1"/>
                </a:solidFill>
                <a:latin typeface="Work Sans"/>
                <a:ea typeface="Work Sans"/>
                <a:cs typeface="Work Sans"/>
                <a:sym typeface="Work Sans"/>
              </a:defRPr>
            </a:lvl3pPr>
            <a:lvl4pPr lvl="3" rtl="0">
              <a:spcBef>
                <a:spcPts val="0"/>
              </a:spcBef>
              <a:spcAft>
                <a:spcPts val="0"/>
              </a:spcAft>
              <a:buClr>
                <a:schemeClr val="dk1"/>
              </a:buClr>
              <a:buSzPts val="5500"/>
              <a:buFont typeface="Work Sans"/>
              <a:buNone/>
              <a:defRPr b="1" sz="5500">
                <a:solidFill>
                  <a:schemeClr val="dk1"/>
                </a:solidFill>
                <a:latin typeface="Work Sans"/>
                <a:ea typeface="Work Sans"/>
                <a:cs typeface="Work Sans"/>
                <a:sym typeface="Work Sans"/>
              </a:defRPr>
            </a:lvl4pPr>
            <a:lvl5pPr lvl="4" rtl="0">
              <a:spcBef>
                <a:spcPts val="0"/>
              </a:spcBef>
              <a:spcAft>
                <a:spcPts val="0"/>
              </a:spcAft>
              <a:buClr>
                <a:schemeClr val="dk1"/>
              </a:buClr>
              <a:buSzPts val="5500"/>
              <a:buFont typeface="Work Sans"/>
              <a:buNone/>
              <a:defRPr b="1" sz="5500">
                <a:solidFill>
                  <a:schemeClr val="dk1"/>
                </a:solidFill>
                <a:latin typeface="Work Sans"/>
                <a:ea typeface="Work Sans"/>
                <a:cs typeface="Work Sans"/>
                <a:sym typeface="Work Sans"/>
              </a:defRPr>
            </a:lvl5pPr>
            <a:lvl6pPr lvl="5" rtl="0">
              <a:spcBef>
                <a:spcPts val="0"/>
              </a:spcBef>
              <a:spcAft>
                <a:spcPts val="0"/>
              </a:spcAft>
              <a:buClr>
                <a:schemeClr val="dk1"/>
              </a:buClr>
              <a:buSzPts val="5500"/>
              <a:buFont typeface="Work Sans"/>
              <a:buNone/>
              <a:defRPr b="1" sz="5500">
                <a:solidFill>
                  <a:schemeClr val="dk1"/>
                </a:solidFill>
                <a:latin typeface="Work Sans"/>
                <a:ea typeface="Work Sans"/>
                <a:cs typeface="Work Sans"/>
                <a:sym typeface="Work Sans"/>
              </a:defRPr>
            </a:lvl6pPr>
            <a:lvl7pPr lvl="6" rtl="0">
              <a:spcBef>
                <a:spcPts val="0"/>
              </a:spcBef>
              <a:spcAft>
                <a:spcPts val="0"/>
              </a:spcAft>
              <a:buClr>
                <a:schemeClr val="dk1"/>
              </a:buClr>
              <a:buSzPts val="5500"/>
              <a:buFont typeface="Work Sans"/>
              <a:buNone/>
              <a:defRPr b="1" sz="5500">
                <a:solidFill>
                  <a:schemeClr val="dk1"/>
                </a:solidFill>
                <a:latin typeface="Work Sans"/>
                <a:ea typeface="Work Sans"/>
                <a:cs typeface="Work Sans"/>
                <a:sym typeface="Work Sans"/>
              </a:defRPr>
            </a:lvl7pPr>
            <a:lvl8pPr lvl="7" rtl="0">
              <a:spcBef>
                <a:spcPts val="0"/>
              </a:spcBef>
              <a:spcAft>
                <a:spcPts val="0"/>
              </a:spcAft>
              <a:buClr>
                <a:schemeClr val="dk1"/>
              </a:buClr>
              <a:buSzPts val="5500"/>
              <a:buFont typeface="Work Sans"/>
              <a:buNone/>
              <a:defRPr b="1" sz="5500">
                <a:solidFill>
                  <a:schemeClr val="dk1"/>
                </a:solidFill>
                <a:latin typeface="Work Sans"/>
                <a:ea typeface="Work Sans"/>
                <a:cs typeface="Work Sans"/>
                <a:sym typeface="Work Sans"/>
              </a:defRPr>
            </a:lvl8pPr>
            <a:lvl9pPr lvl="8" rtl="0">
              <a:spcBef>
                <a:spcPts val="0"/>
              </a:spcBef>
              <a:spcAft>
                <a:spcPts val="0"/>
              </a:spcAft>
              <a:buClr>
                <a:schemeClr val="dk1"/>
              </a:buClr>
              <a:buSzPts val="5500"/>
              <a:buFont typeface="Work Sans"/>
              <a:buNone/>
              <a:defRPr b="1" sz="5500">
                <a:solidFill>
                  <a:schemeClr val="dk1"/>
                </a:solidFill>
                <a:latin typeface="Work Sans"/>
                <a:ea typeface="Work Sans"/>
                <a:cs typeface="Work Sans"/>
                <a:sym typeface="Work Sans"/>
              </a:defRPr>
            </a:lvl9pPr>
          </a:lstStyle>
          <a:p/>
        </p:txBody>
      </p:sp>
      <p:sp>
        <p:nvSpPr>
          <p:cNvPr id="7" name="Google Shape;7;p1"/>
          <p:cNvSpPr txBox="1"/>
          <p:nvPr>
            <p:ph idx="1" type="body"/>
          </p:nvPr>
        </p:nvSpPr>
        <p:spPr>
          <a:xfrm>
            <a:off x="718589" y="4807970"/>
            <a:ext cx="6123000" cy="4166100"/>
          </a:xfrm>
          <a:prstGeom prst="rect">
            <a:avLst/>
          </a:prstGeom>
          <a:noFill/>
          <a:ln>
            <a:noFill/>
          </a:ln>
        </p:spPr>
        <p:txBody>
          <a:bodyPr anchorCtr="0" anchor="t" bIns="125300" lIns="125300" spcFirstLastPara="1" rIns="125300" wrap="square" tIns="125300">
            <a:noAutofit/>
          </a:bodyPr>
          <a:lstStyle>
            <a:lvl1pPr indent="-400050" lvl="0" marL="457200">
              <a:spcBef>
                <a:spcPts val="800"/>
              </a:spcBef>
              <a:spcAft>
                <a:spcPts val="0"/>
              </a:spcAft>
              <a:buClr>
                <a:schemeClr val="dk1"/>
              </a:buClr>
              <a:buSzPts val="2700"/>
              <a:buFont typeface="Roboto Light"/>
              <a:buChar char="▪"/>
              <a:defRPr sz="2700">
                <a:solidFill>
                  <a:schemeClr val="dk1"/>
                </a:solidFill>
                <a:latin typeface="Roboto Light"/>
                <a:ea typeface="Roboto Light"/>
                <a:cs typeface="Roboto Light"/>
                <a:sym typeface="Roboto Light"/>
              </a:defRPr>
            </a:lvl1pPr>
            <a:lvl2pPr indent="-400050" lvl="1" marL="914400">
              <a:spcBef>
                <a:spcPts val="0"/>
              </a:spcBef>
              <a:spcAft>
                <a:spcPts val="0"/>
              </a:spcAft>
              <a:buClr>
                <a:schemeClr val="dk1"/>
              </a:buClr>
              <a:buSzPts val="2700"/>
              <a:buFont typeface="Roboto Light"/>
              <a:buChar char="□"/>
              <a:defRPr sz="2700">
                <a:solidFill>
                  <a:schemeClr val="dk1"/>
                </a:solidFill>
                <a:latin typeface="Roboto Light"/>
                <a:ea typeface="Roboto Light"/>
                <a:cs typeface="Roboto Light"/>
                <a:sym typeface="Roboto Light"/>
              </a:defRPr>
            </a:lvl2pPr>
            <a:lvl3pPr indent="-400050" lvl="2" marL="1371600">
              <a:spcBef>
                <a:spcPts val="0"/>
              </a:spcBef>
              <a:spcAft>
                <a:spcPts val="0"/>
              </a:spcAft>
              <a:buClr>
                <a:schemeClr val="dk1"/>
              </a:buClr>
              <a:buSzPts val="2700"/>
              <a:buFont typeface="Roboto Light"/>
              <a:buChar char="□"/>
              <a:defRPr sz="2700">
                <a:solidFill>
                  <a:schemeClr val="dk1"/>
                </a:solidFill>
                <a:latin typeface="Roboto Light"/>
                <a:ea typeface="Roboto Light"/>
                <a:cs typeface="Roboto Light"/>
                <a:sym typeface="Roboto Light"/>
              </a:defRPr>
            </a:lvl3pPr>
            <a:lvl4pPr indent="-400050" lvl="3" marL="1828800">
              <a:spcBef>
                <a:spcPts val="0"/>
              </a:spcBef>
              <a:spcAft>
                <a:spcPts val="0"/>
              </a:spcAft>
              <a:buClr>
                <a:schemeClr val="dk1"/>
              </a:buClr>
              <a:buSzPts val="2700"/>
              <a:buFont typeface="Roboto Light"/>
              <a:buChar char="□"/>
              <a:defRPr sz="2700">
                <a:solidFill>
                  <a:schemeClr val="dk1"/>
                </a:solidFill>
                <a:latin typeface="Roboto Light"/>
                <a:ea typeface="Roboto Light"/>
                <a:cs typeface="Roboto Light"/>
                <a:sym typeface="Roboto Light"/>
              </a:defRPr>
            </a:lvl4pPr>
            <a:lvl5pPr indent="-400050" lvl="4" marL="2286000">
              <a:spcBef>
                <a:spcPts val="0"/>
              </a:spcBef>
              <a:spcAft>
                <a:spcPts val="0"/>
              </a:spcAft>
              <a:buClr>
                <a:schemeClr val="dk1"/>
              </a:buClr>
              <a:buSzPts val="2700"/>
              <a:buFont typeface="Roboto Light"/>
              <a:buChar char="○"/>
              <a:defRPr sz="2700">
                <a:solidFill>
                  <a:schemeClr val="dk1"/>
                </a:solidFill>
                <a:latin typeface="Roboto Light"/>
                <a:ea typeface="Roboto Light"/>
                <a:cs typeface="Roboto Light"/>
                <a:sym typeface="Roboto Light"/>
              </a:defRPr>
            </a:lvl5pPr>
            <a:lvl6pPr indent="-400050" lvl="5" marL="2743200">
              <a:spcBef>
                <a:spcPts val="0"/>
              </a:spcBef>
              <a:spcAft>
                <a:spcPts val="0"/>
              </a:spcAft>
              <a:buClr>
                <a:schemeClr val="dk1"/>
              </a:buClr>
              <a:buSzPts val="2700"/>
              <a:buFont typeface="Roboto Light"/>
              <a:buChar char="■"/>
              <a:defRPr sz="2700">
                <a:solidFill>
                  <a:schemeClr val="dk1"/>
                </a:solidFill>
                <a:latin typeface="Roboto Light"/>
                <a:ea typeface="Roboto Light"/>
                <a:cs typeface="Roboto Light"/>
                <a:sym typeface="Roboto Light"/>
              </a:defRPr>
            </a:lvl6pPr>
            <a:lvl7pPr indent="-400050" lvl="6" marL="3200400">
              <a:spcBef>
                <a:spcPts val="0"/>
              </a:spcBef>
              <a:spcAft>
                <a:spcPts val="0"/>
              </a:spcAft>
              <a:buClr>
                <a:schemeClr val="dk1"/>
              </a:buClr>
              <a:buSzPts val="2700"/>
              <a:buFont typeface="Roboto Light"/>
              <a:buChar char="●"/>
              <a:defRPr sz="2700">
                <a:solidFill>
                  <a:schemeClr val="dk1"/>
                </a:solidFill>
                <a:latin typeface="Roboto Light"/>
                <a:ea typeface="Roboto Light"/>
                <a:cs typeface="Roboto Light"/>
                <a:sym typeface="Roboto Light"/>
              </a:defRPr>
            </a:lvl7pPr>
            <a:lvl8pPr indent="-400050" lvl="7" marL="3657600">
              <a:spcBef>
                <a:spcPts val="0"/>
              </a:spcBef>
              <a:spcAft>
                <a:spcPts val="0"/>
              </a:spcAft>
              <a:buClr>
                <a:schemeClr val="dk1"/>
              </a:buClr>
              <a:buSzPts val="2700"/>
              <a:buFont typeface="Roboto Light"/>
              <a:buChar char="○"/>
              <a:defRPr sz="2700">
                <a:solidFill>
                  <a:schemeClr val="dk1"/>
                </a:solidFill>
                <a:latin typeface="Roboto Light"/>
                <a:ea typeface="Roboto Light"/>
                <a:cs typeface="Roboto Light"/>
                <a:sym typeface="Roboto Light"/>
              </a:defRPr>
            </a:lvl8pPr>
            <a:lvl9pPr indent="-400050" lvl="8" marL="4114800">
              <a:spcBef>
                <a:spcPts val="0"/>
              </a:spcBef>
              <a:spcAft>
                <a:spcPts val="0"/>
              </a:spcAft>
              <a:buClr>
                <a:schemeClr val="dk1"/>
              </a:buClr>
              <a:buSzPts val="2700"/>
              <a:buFont typeface="Roboto Light"/>
              <a:buChar char="■"/>
              <a:defRPr sz="2700">
                <a:solidFill>
                  <a:schemeClr val="dk1"/>
                </a:solidFill>
                <a:latin typeface="Roboto Light"/>
                <a:ea typeface="Roboto Light"/>
                <a:cs typeface="Roboto Light"/>
                <a:sym typeface="Roboto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2.png"/><Relationship Id="rId6" Type="http://schemas.openxmlformats.org/officeDocument/2006/relationships/image" Target="../media/image17.png"/><Relationship Id="rId7"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14.png"/><Relationship Id="rId6" Type="http://schemas.openxmlformats.org/officeDocument/2006/relationships/image" Target="../media/image3.png"/><Relationship Id="rId7"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10.png"/><Relationship Id="rId7"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28.png"/><Relationship Id="rId5" Type="http://schemas.openxmlformats.org/officeDocument/2006/relationships/image" Target="../media/image24.png"/><Relationship Id="rId6"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34.png"/><Relationship Id="rId5" Type="http://schemas.openxmlformats.org/officeDocument/2006/relationships/image" Target="../media/image20.png"/><Relationship Id="rId6" Type="http://schemas.openxmlformats.org/officeDocument/2006/relationships/image" Target="../media/image16.png"/><Relationship Id="rId7"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3.png"/><Relationship Id="rId4" Type="http://schemas.openxmlformats.org/officeDocument/2006/relationships/image" Target="../media/image22.png"/><Relationship Id="rId5" Type="http://schemas.openxmlformats.org/officeDocument/2006/relationships/image" Target="../media/image30.png"/><Relationship Id="rId6" Type="http://schemas.openxmlformats.org/officeDocument/2006/relationships/image" Target="../media/image29.png"/><Relationship Id="rId7" Type="http://schemas.openxmlformats.org/officeDocument/2006/relationships/image" Target="../media/image27.png"/><Relationship Id="rId8"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32.png"/><Relationship Id="rId5" Type="http://schemas.openxmlformats.org/officeDocument/2006/relationships/image" Target="../media/image31.png"/><Relationship Id="rId6"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id="59" name="Google Shape;59;p12"/>
          <p:cNvPicPr preferRelativeResize="0"/>
          <p:nvPr/>
        </p:nvPicPr>
        <p:blipFill>
          <a:blip r:embed="rId3">
            <a:alphaModFix/>
          </a:blip>
          <a:stretch>
            <a:fillRect/>
          </a:stretch>
        </p:blipFill>
        <p:spPr>
          <a:xfrm>
            <a:off x="1257898" y="352675"/>
            <a:ext cx="5044201" cy="1238550"/>
          </a:xfrm>
          <a:prstGeom prst="rect">
            <a:avLst/>
          </a:prstGeom>
          <a:noFill/>
          <a:ln>
            <a:noFill/>
          </a:ln>
        </p:spPr>
      </p:pic>
      <p:sp>
        <p:nvSpPr>
          <p:cNvPr id="60" name="Google Shape;60;p12"/>
          <p:cNvSpPr txBox="1"/>
          <p:nvPr/>
        </p:nvSpPr>
        <p:spPr>
          <a:xfrm>
            <a:off x="714300" y="3858350"/>
            <a:ext cx="6236100" cy="995700"/>
          </a:xfrm>
          <a:prstGeom prst="rect">
            <a:avLst/>
          </a:prstGeom>
          <a:noFill/>
          <a:ln>
            <a:noFill/>
          </a:ln>
        </p:spPr>
        <p:txBody>
          <a:bodyPr anchorCtr="0" anchor="b" bIns="125300" lIns="125300" spcFirstLastPara="1" rIns="125300" wrap="square" tIns="125300">
            <a:noAutofit/>
          </a:bodyPr>
          <a:lstStyle/>
          <a:p>
            <a:pPr indent="0" lvl="0" marL="0" rtl="0" algn="ctr">
              <a:spcBef>
                <a:spcPts val="0"/>
              </a:spcBef>
              <a:spcAft>
                <a:spcPts val="0"/>
              </a:spcAft>
              <a:buNone/>
            </a:pPr>
            <a:r>
              <a:t/>
            </a:r>
            <a:endParaRPr b="1" sz="4900">
              <a:solidFill>
                <a:srgbClr val="980000"/>
              </a:solidFill>
              <a:latin typeface="Roboto"/>
              <a:ea typeface="Roboto"/>
              <a:cs typeface="Roboto"/>
              <a:sym typeface="Roboto"/>
            </a:endParaRPr>
          </a:p>
        </p:txBody>
      </p:sp>
      <p:sp>
        <p:nvSpPr>
          <p:cNvPr id="61" name="Google Shape;61;p12"/>
          <p:cNvSpPr txBox="1"/>
          <p:nvPr/>
        </p:nvSpPr>
        <p:spPr>
          <a:xfrm>
            <a:off x="1459200" y="3247675"/>
            <a:ext cx="4701600" cy="8286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3600">
                <a:solidFill>
                  <a:srgbClr val="980000"/>
                </a:solidFill>
                <a:latin typeface="Roboto"/>
                <a:ea typeface="Roboto"/>
                <a:cs typeface="Roboto"/>
                <a:sym typeface="Roboto"/>
              </a:rPr>
              <a:t>PEASANTS’ REVOLT</a:t>
            </a:r>
            <a:endParaRPr b="1" sz="2500">
              <a:solidFill>
                <a:srgbClr val="980000"/>
              </a:solidFill>
              <a:latin typeface="Roboto"/>
              <a:ea typeface="Roboto"/>
              <a:cs typeface="Roboto"/>
              <a:sym typeface="Roboto"/>
            </a:endParaRPr>
          </a:p>
        </p:txBody>
      </p:sp>
      <p:sp>
        <p:nvSpPr>
          <p:cNvPr id="62" name="Google Shape;62;p12"/>
          <p:cNvSpPr txBox="1"/>
          <p:nvPr/>
        </p:nvSpPr>
        <p:spPr>
          <a:xfrm>
            <a:off x="380550" y="4457275"/>
            <a:ext cx="6903600" cy="1714800"/>
          </a:xfrm>
          <a:prstGeom prst="rect">
            <a:avLst/>
          </a:prstGeom>
          <a:noFill/>
          <a:ln>
            <a:noFill/>
          </a:ln>
        </p:spPr>
        <p:txBody>
          <a:bodyPr anchorCtr="0" anchor="t" bIns="91425" lIns="91425" spcFirstLastPara="1" rIns="91425" wrap="square" tIns="91425">
            <a:noAutofit/>
          </a:bodyPr>
          <a:lstStyle/>
          <a:p>
            <a:pPr indent="0" lvl="0" marL="76200" marR="76200" rtl="0" algn="l">
              <a:lnSpc>
                <a:spcPct val="115000"/>
              </a:lnSpc>
              <a:spcBef>
                <a:spcPts val="3000"/>
              </a:spcBef>
              <a:spcAft>
                <a:spcPts val="0"/>
              </a:spcAft>
              <a:buNone/>
            </a:pPr>
            <a:r>
              <a:rPr b="1" i="1" lang="en" sz="1500">
                <a:solidFill>
                  <a:srgbClr val="980000"/>
                </a:solidFill>
                <a:latin typeface="Roboto"/>
                <a:ea typeface="Roboto"/>
                <a:cs typeface="Roboto"/>
                <a:sym typeface="Roboto"/>
              </a:rPr>
              <a:t>“Things cannot go well in England, nor ever will, until all goods are held in common, and until there will be neither serfs nor gentlemen, and we shall be equal.”</a:t>
            </a:r>
            <a:endParaRPr b="1" i="1" sz="1500">
              <a:solidFill>
                <a:srgbClr val="980000"/>
              </a:solidFill>
              <a:latin typeface="Roboto"/>
              <a:ea typeface="Roboto"/>
              <a:cs typeface="Roboto"/>
              <a:sym typeface="Roboto"/>
            </a:endParaRPr>
          </a:p>
          <a:p>
            <a:pPr indent="-323850" lvl="0" marL="457200" marR="76200" rtl="0" algn="l">
              <a:lnSpc>
                <a:spcPct val="115000"/>
              </a:lnSpc>
              <a:spcBef>
                <a:spcPts val="2100"/>
              </a:spcBef>
              <a:spcAft>
                <a:spcPts val="0"/>
              </a:spcAft>
              <a:buClr>
                <a:srgbClr val="000000"/>
              </a:buClr>
              <a:buSzPts val="1500"/>
              <a:buFont typeface="Roboto"/>
              <a:buChar char="-"/>
            </a:pPr>
            <a:r>
              <a:rPr lang="en" sz="1500">
                <a:latin typeface="Roboto"/>
                <a:ea typeface="Roboto"/>
                <a:cs typeface="Roboto"/>
                <a:sym typeface="Roboto"/>
              </a:rPr>
              <a:t>John Ball, in his speech during Peasants Revolt, 1381</a:t>
            </a:r>
            <a:endParaRPr i="1" sz="1500">
              <a:latin typeface="Roboto Light"/>
              <a:ea typeface="Roboto Light"/>
              <a:cs typeface="Roboto Light"/>
              <a:sym typeface="Roboto Light"/>
            </a:endParaRPr>
          </a:p>
        </p:txBody>
      </p:sp>
      <p:sp>
        <p:nvSpPr>
          <p:cNvPr id="63" name="Google Shape;63;p12"/>
          <p:cNvSpPr txBox="1"/>
          <p:nvPr/>
        </p:nvSpPr>
        <p:spPr>
          <a:xfrm>
            <a:off x="248350" y="7301275"/>
            <a:ext cx="6667800" cy="40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Roboto"/>
                <a:ea typeface="Roboto"/>
                <a:cs typeface="Roboto"/>
                <a:sym typeface="Roboto"/>
              </a:rPr>
              <a:t>The development of Church, state and society in Medieval Britain 1066-1509</a:t>
            </a:r>
            <a:endParaRPr b="1" sz="2000">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Google Shape;320;p21"/>
          <p:cNvSpPr txBox="1"/>
          <p:nvPr/>
        </p:nvSpPr>
        <p:spPr>
          <a:xfrm>
            <a:off x="271675" y="240450"/>
            <a:ext cx="1353000" cy="342900"/>
          </a:xfrm>
          <a:prstGeom prst="rect">
            <a:avLst/>
          </a:prstGeom>
          <a:solidFill>
            <a:srgbClr val="990000"/>
          </a:solidFill>
          <a:ln cap="flat" cmpd="sng" w="19050">
            <a:solidFill>
              <a:srgbClr val="99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FFFFFF"/>
                </a:solidFill>
                <a:latin typeface="Roboto"/>
                <a:ea typeface="Roboto"/>
                <a:cs typeface="Roboto"/>
                <a:sym typeface="Roboto"/>
              </a:rPr>
              <a:t>OUTCOMES</a:t>
            </a:r>
            <a:endParaRPr b="1" sz="1500">
              <a:solidFill>
                <a:srgbClr val="FFFFFF"/>
              </a:solidFill>
              <a:latin typeface="Roboto"/>
              <a:ea typeface="Roboto"/>
              <a:cs typeface="Roboto"/>
              <a:sym typeface="Roboto"/>
            </a:endParaRPr>
          </a:p>
        </p:txBody>
      </p:sp>
      <p:sp>
        <p:nvSpPr>
          <p:cNvPr id="321" name="Google Shape;321;p21"/>
          <p:cNvSpPr txBox="1"/>
          <p:nvPr/>
        </p:nvSpPr>
        <p:spPr>
          <a:xfrm>
            <a:off x="1867000" y="240450"/>
            <a:ext cx="2453100" cy="342900"/>
          </a:xfrm>
          <a:prstGeom prst="rect">
            <a:avLst/>
          </a:prstGeom>
          <a:solidFill>
            <a:srgbClr val="990000"/>
          </a:solidFill>
          <a:ln cap="flat" cmpd="sng" w="19050">
            <a:solidFill>
              <a:srgbClr val="99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Richard II’s broken promises</a:t>
            </a:r>
            <a:endParaRPr b="1">
              <a:solidFill>
                <a:srgbClr val="FFFFFF"/>
              </a:solidFill>
              <a:latin typeface="Roboto"/>
              <a:ea typeface="Roboto"/>
              <a:cs typeface="Roboto"/>
              <a:sym typeface="Roboto"/>
            </a:endParaRPr>
          </a:p>
        </p:txBody>
      </p:sp>
      <p:sp>
        <p:nvSpPr>
          <p:cNvPr id="322" name="Google Shape;322;p21"/>
          <p:cNvSpPr txBox="1"/>
          <p:nvPr/>
        </p:nvSpPr>
        <p:spPr>
          <a:xfrm>
            <a:off x="1867000" y="654150"/>
            <a:ext cx="5413500" cy="18615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lnSpc>
                <a:spcPct val="100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Richard II traveled south and revoked his promises to end serfdom, telling peasants they’d remain in bondage.</a:t>
            </a:r>
            <a:endParaRPr sz="1200">
              <a:solidFill>
                <a:srgbClr val="000000"/>
              </a:solidFill>
              <a:latin typeface="Roboto"/>
              <a:ea typeface="Roboto"/>
              <a:cs typeface="Roboto"/>
              <a:sym typeface="Roboto"/>
            </a:endParaRPr>
          </a:p>
          <a:p>
            <a:pPr indent="-304800" lvl="0" marL="457200" rtl="0" algn="just">
              <a:lnSpc>
                <a:spcPct val="100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Many rebels were granted amnesty, but most of the leaders and 1,000 others were rounded up and executed.</a:t>
            </a:r>
            <a:endParaRPr sz="1200">
              <a:solidFill>
                <a:srgbClr val="000000"/>
              </a:solidFill>
              <a:latin typeface="Roboto"/>
              <a:ea typeface="Roboto"/>
              <a:cs typeface="Roboto"/>
              <a:sym typeface="Roboto"/>
            </a:endParaRPr>
          </a:p>
          <a:p>
            <a:pPr indent="-304800" lvl="0" marL="457200" rtl="0" algn="just">
              <a:lnSpc>
                <a:spcPct val="100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Serfdom was re-established through new laws and people forced back to the land.</a:t>
            </a:r>
            <a:endParaRPr sz="1200">
              <a:solidFill>
                <a:srgbClr val="000000"/>
              </a:solidFill>
              <a:latin typeface="Roboto"/>
              <a:ea typeface="Roboto"/>
              <a:cs typeface="Roboto"/>
              <a:sym typeface="Roboto"/>
            </a:endParaRPr>
          </a:p>
          <a:p>
            <a:pPr indent="-304800" lvl="0" marL="457200" rtl="0" algn="just">
              <a:lnSpc>
                <a:spcPct val="100000"/>
              </a:lnSpc>
              <a:spcBef>
                <a:spcPts val="0"/>
              </a:spcBef>
              <a:spcAft>
                <a:spcPts val="0"/>
              </a:spcAft>
              <a:buClr>
                <a:srgbClr val="000000"/>
              </a:buClr>
              <a:buSzPts val="1200"/>
              <a:buFont typeface="Roboto"/>
              <a:buChar char="●"/>
            </a:pPr>
            <a:r>
              <a:rPr b="1" lang="en" sz="1200">
                <a:solidFill>
                  <a:srgbClr val="980000"/>
                </a:solidFill>
                <a:latin typeface="Roboto"/>
                <a:ea typeface="Roboto"/>
                <a:cs typeface="Roboto"/>
                <a:sym typeface="Roboto"/>
              </a:rPr>
              <a:t>Gains from the Revolt: </a:t>
            </a:r>
            <a:r>
              <a:rPr lang="en" sz="1200">
                <a:solidFill>
                  <a:srgbClr val="000000"/>
                </a:solidFill>
                <a:latin typeface="Roboto"/>
                <a:ea typeface="Roboto"/>
                <a:cs typeface="Roboto"/>
                <a:sym typeface="Roboto"/>
              </a:rPr>
              <a:t>Very little achieved.</a:t>
            </a:r>
            <a:endParaRPr sz="1200">
              <a:solidFill>
                <a:srgbClr val="000000"/>
              </a:solidFill>
              <a:latin typeface="Roboto"/>
              <a:ea typeface="Roboto"/>
              <a:cs typeface="Roboto"/>
              <a:sym typeface="Roboto"/>
            </a:endParaRPr>
          </a:p>
          <a:p>
            <a:pPr indent="-304800" lvl="0" marL="457200" rtl="0" algn="just">
              <a:lnSpc>
                <a:spcPct val="100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Richard II, now mindful of dangers of disobedience, developed absolutist attitudes that later prove fatal to his reign.</a:t>
            </a:r>
            <a:endParaRPr sz="1200">
              <a:solidFill>
                <a:srgbClr val="000000"/>
              </a:solidFill>
              <a:latin typeface="Roboto"/>
              <a:ea typeface="Roboto"/>
              <a:cs typeface="Roboto"/>
              <a:sym typeface="Roboto"/>
            </a:endParaRPr>
          </a:p>
        </p:txBody>
      </p:sp>
      <p:pic>
        <p:nvPicPr>
          <p:cNvPr id="323" name="Google Shape;323;p21"/>
          <p:cNvPicPr preferRelativeResize="0"/>
          <p:nvPr/>
        </p:nvPicPr>
        <p:blipFill>
          <a:blip r:embed="rId3">
            <a:alphaModFix/>
          </a:blip>
          <a:stretch>
            <a:fillRect/>
          </a:stretch>
        </p:blipFill>
        <p:spPr>
          <a:xfrm>
            <a:off x="271675" y="654150"/>
            <a:ext cx="1353000" cy="1842796"/>
          </a:xfrm>
          <a:prstGeom prst="rect">
            <a:avLst/>
          </a:prstGeom>
          <a:noFill/>
          <a:ln>
            <a:noFill/>
          </a:ln>
        </p:spPr>
      </p:pic>
      <p:sp>
        <p:nvSpPr>
          <p:cNvPr id="324" name="Google Shape;324;p21"/>
          <p:cNvSpPr txBox="1"/>
          <p:nvPr/>
        </p:nvSpPr>
        <p:spPr>
          <a:xfrm>
            <a:off x="271675" y="2586450"/>
            <a:ext cx="2147700" cy="1873500"/>
          </a:xfrm>
          <a:prstGeom prst="rect">
            <a:avLst/>
          </a:prstGeom>
          <a:solidFill>
            <a:srgbClr val="98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Roboto"/>
                <a:ea typeface="Roboto"/>
                <a:cs typeface="Roboto"/>
                <a:sym typeface="Roboto"/>
              </a:rPr>
              <a:t>In the aftermath of the Peasants’ Revolt, Richard II’s reign became much more authoritarian. By the 1380s he’d come of age and was able to have much more influence on affairs of the state. </a:t>
            </a:r>
            <a:endParaRPr sz="1200">
              <a:solidFill>
                <a:srgbClr val="FFFFFF"/>
              </a:solidFill>
              <a:latin typeface="Roboto"/>
              <a:ea typeface="Roboto"/>
              <a:cs typeface="Roboto"/>
              <a:sym typeface="Roboto"/>
            </a:endParaRPr>
          </a:p>
        </p:txBody>
      </p:sp>
      <p:sp>
        <p:nvSpPr>
          <p:cNvPr id="325" name="Google Shape;325;p21"/>
          <p:cNvSpPr txBox="1"/>
          <p:nvPr/>
        </p:nvSpPr>
        <p:spPr>
          <a:xfrm>
            <a:off x="271675" y="4530750"/>
            <a:ext cx="2370300" cy="18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Roboto Light"/>
                <a:ea typeface="Roboto Light"/>
                <a:cs typeface="Roboto Light"/>
                <a:sym typeface="Roboto Light"/>
              </a:rPr>
              <a:t>By 1387-8, a crisis emerged when a group of nobility known as The Lords Appellant tried to take over government and prosecuted some of the king’s advisers. Richard II was able to recover his power, however, and appointed a new group of ministers.</a:t>
            </a:r>
            <a:endParaRPr sz="1200">
              <a:latin typeface="Roboto Light"/>
              <a:ea typeface="Roboto Light"/>
              <a:cs typeface="Roboto Light"/>
              <a:sym typeface="Roboto Light"/>
            </a:endParaRPr>
          </a:p>
        </p:txBody>
      </p:sp>
      <p:sp>
        <p:nvSpPr>
          <p:cNvPr id="326" name="Google Shape;326;p21"/>
          <p:cNvSpPr txBox="1"/>
          <p:nvPr/>
        </p:nvSpPr>
        <p:spPr>
          <a:xfrm>
            <a:off x="2495575" y="2586450"/>
            <a:ext cx="2453100" cy="417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Roboto Light"/>
                <a:ea typeface="Roboto Light"/>
                <a:cs typeface="Roboto Light"/>
                <a:sym typeface="Roboto Light"/>
              </a:rPr>
              <a:t>This time, Richard had plans to create a much stronger monarchy, to reassert social hierarchy, and to enforce loyalty to him.</a:t>
            </a:r>
            <a:endParaRPr sz="1200">
              <a:latin typeface="Roboto Light"/>
              <a:ea typeface="Roboto Light"/>
              <a:cs typeface="Roboto Light"/>
              <a:sym typeface="Roboto Light"/>
            </a:endParaRPr>
          </a:p>
          <a:p>
            <a:pPr indent="0" lvl="0" marL="0" rtl="0" algn="l">
              <a:spcBef>
                <a:spcPts val="0"/>
              </a:spcBef>
              <a:spcAft>
                <a:spcPts val="0"/>
              </a:spcAft>
              <a:buNone/>
            </a:pPr>
            <a:r>
              <a:t/>
            </a:r>
            <a:endParaRPr sz="1200">
              <a:latin typeface="Roboto Light"/>
              <a:ea typeface="Roboto Light"/>
              <a:cs typeface="Roboto Light"/>
              <a:sym typeface="Roboto Light"/>
            </a:endParaRPr>
          </a:p>
          <a:p>
            <a:pPr indent="0" lvl="0" marL="0" rtl="0" algn="l">
              <a:spcBef>
                <a:spcPts val="0"/>
              </a:spcBef>
              <a:spcAft>
                <a:spcPts val="0"/>
              </a:spcAft>
              <a:buNone/>
            </a:pPr>
            <a:r>
              <a:rPr lang="en" sz="1200">
                <a:latin typeface="Roboto Light"/>
                <a:ea typeface="Roboto Light"/>
                <a:cs typeface="Roboto Light"/>
                <a:sym typeface="Roboto Light"/>
              </a:rPr>
              <a:t>His support began to wane, however, when from 1397, his policies became increasingly arbitrary and he disregarded the advice of his council. </a:t>
            </a:r>
            <a:endParaRPr sz="1200">
              <a:latin typeface="Roboto Light"/>
              <a:ea typeface="Roboto Light"/>
              <a:cs typeface="Roboto Light"/>
              <a:sym typeface="Roboto Light"/>
            </a:endParaRPr>
          </a:p>
          <a:p>
            <a:pPr indent="0" lvl="0" marL="0" rtl="0" algn="l">
              <a:spcBef>
                <a:spcPts val="0"/>
              </a:spcBef>
              <a:spcAft>
                <a:spcPts val="0"/>
              </a:spcAft>
              <a:buNone/>
            </a:pPr>
            <a:r>
              <a:t/>
            </a:r>
            <a:endParaRPr sz="1200">
              <a:latin typeface="Roboto Light"/>
              <a:ea typeface="Roboto Light"/>
              <a:cs typeface="Roboto Light"/>
              <a:sym typeface="Roboto Light"/>
            </a:endParaRPr>
          </a:p>
          <a:p>
            <a:pPr indent="0" lvl="0" marL="0" rtl="0" algn="l">
              <a:spcBef>
                <a:spcPts val="0"/>
              </a:spcBef>
              <a:spcAft>
                <a:spcPts val="0"/>
              </a:spcAft>
              <a:buNone/>
            </a:pPr>
            <a:r>
              <a:t/>
            </a:r>
            <a:endParaRPr sz="1200">
              <a:latin typeface="Roboto Light"/>
              <a:ea typeface="Roboto Light"/>
              <a:cs typeface="Roboto Light"/>
              <a:sym typeface="Roboto Light"/>
            </a:endParaRPr>
          </a:p>
          <a:p>
            <a:pPr indent="0" lvl="0" marL="0" rtl="0" algn="l">
              <a:spcBef>
                <a:spcPts val="0"/>
              </a:spcBef>
              <a:spcAft>
                <a:spcPts val="0"/>
              </a:spcAft>
              <a:buNone/>
            </a:pPr>
            <a:r>
              <a:rPr lang="en" sz="1200">
                <a:latin typeface="Roboto Light"/>
                <a:ea typeface="Roboto Light"/>
                <a:cs typeface="Roboto Light"/>
                <a:sym typeface="Roboto Light"/>
              </a:rPr>
              <a:t>The final piece of the puzzle came when, in 1398, Richard banished Henry Bolingbroke from England for 10 years. Henry IV was Richard’s cousin and the son of his uncle, John of Gaunt. </a:t>
            </a:r>
            <a:endParaRPr sz="1200">
              <a:latin typeface="Roboto Light"/>
              <a:ea typeface="Roboto Light"/>
              <a:cs typeface="Roboto Light"/>
              <a:sym typeface="Roboto Light"/>
            </a:endParaRPr>
          </a:p>
        </p:txBody>
      </p:sp>
      <p:sp>
        <p:nvSpPr>
          <p:cNvPr id="327" name="Google Shape;327;p21"/>
          <p:cNvSpPr txBox="1"/>
          <p:nvPr/>
        </p:nvSpPr>
        <p:spPr>
          <a:xfrm>
            <a:off x="4871874" y="2605650"/>
            <a:ext cx="2370300" cy="384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Roboto Light"/>
                <a:ea typeface="Roboto Light"/>
                <a:cs typeface="Roboto Light"/>
                <a:sym typeface="Roboto Light"/>
              </a:rPr>
              <a:t>Richard was threatened by Henry and when John of Gaunt died, Richard seized all of John’s estates and lengthened Henry’s </a:t>
            </a:r>
            <a:br>
              <a:rPr lang="en" sz="1200">
                <a:latin typeface="Roboto Light"/>
                <a:ea typeface="Roboto Light"/>
                <a:cs typeface="Roboto Light"/>
                <a:sym typeface="Roboto Light"/>
              </a:rPr>
            </a:br>
            <a:r>
              <a:rPr lang="en" sz="1200">
                <a:latin typeface="Roboto Light"/>
                <a:ea typeface="Roboto Light"/>
                <a:cs typeface="Roboto Light"/>
                <a:sym typeface="Roboto Light"/>
              </a:rPr>
              <a:t>exile to life. </a:t>
            </a:r>
            <a:endParaRPr sz="1200">
              <a:latin typeface="Roboto Light"/>
              <a:ea typeface="Roboto Light"/>
              <a:cs typeface="Roboto Light"/>
              <a:sym typeface="Roboto Light"/>
            </a:endParaRPr>
          </a:p>
          <a:p>
            <a:pPr indent="0" lvl="0" marL="0" rtl="0" algn="l">
              <a:spcBef>
                <a:spcPts val="0"/>
              </a:spcBef>
              <a:spcAft>
                <a:spcPts val="0"/>
              </a:spcAft>
              <a:buNone/>
            </a:pPr>
            <a:r>
              <a:t/>
            </a:r>
            <a:endParaRPr sz="1200">
              <a:latin typeface="Roboto Light"/>
              <a:ea typeface="Roboto Light"/>
              <a:cs typeface="Roboto Light"/>
              <a:sym typeface="Roboto Light"/>
            </a:endParaRPr>
          </a:p>
          <a:p>
            <a:pPr indent="0" lvl="0" marL="0" rtl="0" algn="l">
              <a:spcBef>
                <a:spcPts val="0"/>
              </a:spcBef>
              <a:spcAft>
                <a:spcPts val="0"/>
              </a:spcAft>
              <a:buNone/>
            </a:pPr>
            <a:r>
              <a:rPr lang="en" sz="1200">
                <a:latin typeface="Roboto Light"/>
                <a:ea typeface="Roboto Light"/>
                <a:cs typeface="Roboto Light"/>
                <a:sym typeface="Roboto Light"/>
              </a:rPr>
              <a:t>This threatened and upset all the nobility, who felt insecure. In 1399, therefore, Henry came back to England while Richard was on an expedition to Ireland. </a:t>
            </a:r>
            <a:endParaRPr sz="1200">
              <a:latin typeface="Roboto Light"/>
              <a:ea typeface="Roboto Light"/>
              <a:cs typeface="Roboto Light"/>
              <a:sym typeface="Roboto Light"/>
            </a:endParaRPr>
          </a:p>
          <a:p>
            <a:pPr indent="0" lvl="0" marL="0" rtl="0" algn="l">
              <a:spcBef>
                <a:spcPts val="0"/>
              </a:spcBef>
              <a:spcAft>
                <a:spcPts val="0"/>
              </a:spcAft>
              <a:buNone/>
            </a:pPr>
            <a:r>
              <a:t/>
            </a:r>
            <a:endParaRPr sz="1200">
              <a:latin typeface="Roboto Light"/>
              <a:ea typeface="Roboto Light"/>
              <a:cs typeface="Roboto Light"/>
              <a:sym typeface="Roboto Light"/>
            </a:endParaRPr>
          </a:p>
          <a:p>
            <a:pPr indent="0" lvl="0" marL="0" rtl="0" algn="l">
              <a:spcBef>
                <a:spcPts val="0"/>
              </a:spcBef>
              <a:spcAft>
                <a:spcPts val="0"/>
              </a:spcAft>
              <a:buNone/>
            </a:pPr>
            <a:r>
              <a:t/>
            </a:r>
            <a:endParaRPr sz="1200">
              <a:latin typeface="Roboto Light"/>
              <a:ea typeface="Roboto Light"/>
              <a:cs typeface="Roboto Light"/>
              <a:sym typeface="Roboto Light"/>
            </a:endParaRPr>
          </a:p>
          <a:p>
            <a:pPr indent="0" lvl="0" marL="0" rtl="0" algn="l">
              <a:spcBef>
                <a:spcPts val="0"/>
              </a:spcBef>
              <a:spcAft>
                <a:spcPts val="0"/>
              </a:spcAft>
              <a:buNone/>
            </a:pPr>
            <a:r>
              <a:rPr lang="en" sz="1200">
                <a:latin typeface="Roboto Light"/>
                <a:ea typeface="Roboto Light"/>
                <a:cs typeface="Roboto Light"/>
                <a:sym typeface="Roboto Light"/>
              </a:rPr>
              <a:t>With little support for Richard, Henry was able to depose Richard and become King of England. </a:t>
            </a:r>
            <a:endParaRPr sz="1200">
              <a:latin typeface="Roboto Light"/>
              <a:ea typeface="Roboto Light"/>
              <a:cs typeface="Roboto Light"/>
              <a:sym typeface="Roboto Light"/>
            </a:endParaRPr>
          </a:p>
          <a:p>
            <a:pPr indent="0" lvl="0" marL="0" rtl="0" algn="l">
              <a:spcBef>
                <a:spcPts val="0"/>
              </a:spcBef>
              <a:spcAft>
                <a:spcPts val="0"/>
              </a:spcAft>
              <a:buNone/>
            </a:pPr>
            <a:r>
              <a:t/>
            </a:r>
            <a:endParaRPr sz="1200">
              <a:latin typeface="Roboto Light"/>
              <a:ea typeface="Roboto Light"/>
              <a:cs typeface="Roboto Light"/>
              <a:sym typeface="Roboto Light"/>
            </a:endParaRPr>
          </a:p>
          <a:p>
            <a:pPr indent="0" lvl="0" marL="0" rtl="0" algn="l">
              <a:spcBef>
                <a:spcPts val="0"/>
              </a:spcBef>
              <a:spcAft>
                <a:spcPts val="0"/>
              </a:spcAft>
              <a:buNone/>
            </a:pPr>
            <a:r>
              <a:t/>
            </a:r>
            <a:endParaRPr sz="1200">
              <a:latin typeface="Roboto Light"/>
              <a:ea typeface="Roboto Light"/>
              <a:cs typeface="Roboto Light"/>
              <a:sym typeface="Roboto Light"/>
            </a:endParaRPr>
          </a:p>
          <a:p>
            <a:pPr indent="0" lvl="0" marL="0" rtl="0" algn="l">
              <a:spcBef>
                <a:spcPts val="0"/>
              </a:spcBef>
              <a:spcAft>
                <a:spcPts val="0"/>
              </a:spcAft>
              <a:buNone/>
            </a:pPr>
            <a:r>
              <a:t/>
            </a:r>
            <a:endParaRPr sz="1200">
              <a:latin typeface="Roboto Light"/>
              <a:ea typeface="Roboto Light"/>
              <a:cs typeface="Roboto Light"/>
              <a:sym typeface="Roboto Light"/>
            </a:endParaRPr>
          </a:p>
        </p:txBody>
      </p:sp>
      <p:sp>
        <p:nvSpPr>
          <p:cNvPr id="328" name="Google Shape;328;p21"/>
          <p:cNvSpPr/>
          <p:nvPr/>
        </p:nvSpPr>
        <p:spPr>
          <a:xfrm rot="5400000">
            <a:off x="4333375" y="3429000"/>
            <a:ext cx="431400" cy="493200"/>
          </a:xfrm>
          <a:prstGeom prst="rightArrow">
            <a:avLst>
              <a:gd fmla="val 50000" name="adj1"/>
              <a:gd fmla="val 50000" name="adj2"/>
            </a:avLst>
          </a:prstGeom>
          <a:solidFill>
            <a:srgbClr val="E0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1"/>
          <p:cNvSpPr/>
          <p:nvPr/>
        </p:nvSpPr>
        <p:spPr>
          <a:xfrm rot="5400000">
            <a:off x="4250450" y="4596484"/>
            <a:ext cx="431400" cy="493200"/>
          </a:xfrm>
          <a:prstGeom prst="rightArrow">
            <a:avLst>
              <a:gd fmla="val 50000" name="adj1"/>
              <a:gd fmla="val 50000" name="adj2"/>
            </a:avLst>
          </a:prstGeom>
          <a:solidFill>
            <a:srgbClr val="E0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1"/>
          <p:cNvSpPr/>
          <p:nvPr/>
        </p:nvSpPr>
        <p:spPr>
          <a:xfrm rot="5400000">
            <a:off x="6894400" y="3377559"/>
            <a:ext cx="431400" cy="493200"/>
          </a:xfrm>
          <a:prstGeom prst="rightArrow">
            <a:avLst>
              <a:gd fmla="val 50000" name="adj1"/>
              <a:gd fmla="val 50000" name="adj2"/>
            </a:avLst>
          </a:prstGeom>
          <a:solidFill>
            <a:srgbClr val="E0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1"/>
          <p:cNvSpPr/>
          <p:nvPr/>
        </p:nvSpPr>
        <p:spPr>
          <a:xfrm rot="5400000">
            <a:off x="6894400" y="4701759"/>
            <a:ext cx="431400" cy="493200"/>
          </a:xfrm>
          <a:prstGeom prst="rightArrow">
            <a:avLst>
              <a:gd fmla="val 50000" name="adj1"/>
              <a:gd fmla="val 50000" name="adj2"/>
            </a:avLst>
          </a:prstGeom>
          <a:solidFill>
            <a:srgbClr val="E0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1"/>
          <p:cNvSpPr txBox="1"/>
          <p:nvPr/>
        </p:nvSpPr>
        <p:spPr>
          <a:xfrm>
            <a:off x="364675" y="6391200"/>
            <a:ext cx="2127300" cy="16176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lang="en" sz="1300">
                <a:latin typeface="Roboto"/>
                <a:ea typeface="Roboto"/>
                <a:cs typeface="Roboto"/>
                <a:sym typeface="Roboto"/>
              </a:rPr>
              <a:t>Lack of </a:t>
            </a:r>
            <a:r>
              <a:rPr b="1" lang="en" sz="1300">
                <a:latin typeface="Roboto"/>
                <a:ea typeface="Roboto"/>
                <a:cs typeface="Roboto"/>
                <a:sym typeface="Roboto"/>
              </a:rPr>
              <a:t>labour</a:t>
            </a:r>
            <a:r>
              <a:rPr lang="en" sz="1300">
                <a:latin typeface="Roboto"/>
                <a:ea typeface="Roboto"/>
                <a:cs typeface="Roboto"/>
                <a:sym typeface="Roboto"/>
              </a:rPr>
              <a:t> fueled </a:t>
            </a:r>
            <a:r>
              <a:rPr b="1" lang="en" sz="1300">
                <a:latin typeface="Roboto"/>
                <a:ea typeface="Roboto"/>
                <a:cs typeface="Roboto"/>
                <a:sym typeface="Roboto"/>
              </a:rPr>
              <a:t>competition</a:t>
            </a:r>
            <a:r>
              <a:rPr lang="en" sz="1300">
                <a:latin typeface="Roboto"/>
                <a:ea typeface="Roboto"/>
                <a:cs typeface="Roboto"/>
                <a:sym typeface="Roboto"/>
              </a:rPr>
              <a:t> and drove up wages. Edward III implemented Statues of Labourers. Ineffective but alienating.</a:t>
            </a:r>
            <a:endParaRPr sz="1300">
              <a:latin typeface="Roboto"/>
              <a:ea typeface="Roboto"/>
              <a:cs typeface="Roboto"/>
              <a:sym typeface="Roboto"/>
            </a:endParaRPr>
          </a:p>
        </p:txBody>
      </p:sp>
      <p:sp>
        <p:nvSpPr>
          <p:cNvPr id="333" name="Google Shape;333;p21"/>
          <p:cNvSpPr txBox="1"/>
          <p:nvPr/>
        </p:nvSpPr>
        <p:spPr>
          <a:xfrm>
            <a:off x="2800995" y="6391200"/>
            <a:ext cx="2005200" cy="15399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b="1" lang="en" sz="1300">
                <a:latin typeface="Roboto"/>
                <a:ea typeface="Roboto"/>
                <a:cs typeface="Roboto"/>
                <a:sym typeface="Roboto"/>
              </a:rPr>
              <a:t>Richard II</a:t>
            </a:r>
            <a:r>
              <a:rPr lang="en" sz="1300">
                <a:latin typeface="Roboto"/>
                <a:ea typeface="Roboto"/>
                <a:cs typeface="Roboto"/>
                <a:sym typeface="Roboto"/>
              </a:rPr>
              <a:t> needed to </a:t>
            </a:r>
            <a:r>
              <a:rPr b="1" lang="en" sz="1300">
                <a:latin typeface="Roboto"/>
                <a:ea typeface="Roboto"/>
                <a:cs typeface="Roboto"/>
                <a:sym typeface="Roboto"/>
              </a:rPr>
              <a:t>fund the of war</a:t>
            </a:r>
            <a:r>
              <a:rPr lang="en" sz="1300">
                <a:latin typeface="Roboto"/>
                <a:ea typeface="Roboto"/>
                <a:cs typeface="Roboto"/>
                <a:sym typeface="Roboto"/>
              </a:rPr>
              <a:t> with France and implemented blanket </a:t>
            </a:r>
            <a:r>
              <a:rPr b="1" lang="en" sz="1300">
                <a:latin typeface="Roboto"/>
                <a:ea typeface="Roboto"/>
                <a:cs typeface="Roboto"/>
                <a:sym typeface="Roboto"/>
              </a:rPr>
              <a:t>poll taxes</a:t>
            </a:r>
            <a:r>
              <a:rPr lang="en" sz="1300">
                <a:latin typeface="Roboto"/>
                <a:ea typeface="Roboto"/>
                <a:cs typeface="Roboto"/>
                <a:sym typeface="Roboto"/>
              </a:rPr>
              <a:t>. </a:t>
            </a:r>
            <a:r>
              <a:rPr b="1" lang="en" sz="1300">
                <a:latin typeface="Roboto"/>
                <a:ea typeface="Roboto"/>
                <a:cs typeface="Roboto"/>
                <a:sym typeface="Roboto"/>
              </a:rPr>
              <a:t>Breeds discontent.</a:t>
            </a:r>
            <a:endParaRPr b="1" sz="1300">
              <a:latin typeface="Roboto"/>
              <a:ea typeface="Roboto"/>
              <a:cs typeface="Roboto"/>
              <a:sym typeface="Roboto"/>
            </a:endParaRPr>
          </a:p>
        </p:txBody>
      </p:sp>
      <p:sp>
        <p:nvSpPr>
          <p:cNvPr id="334" name="Google Shape;334;p21"/>
          <p:cNvSpPr txBox="1"/>
          <p:nvPr/>
        </p:nvSpPr>
        <p:spPr>
          <a:xfrm>
            <a:off x="5191467" y="6391200"/>
            <a:ext cx="2127300" cy="15399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Clr>
                <a:srgbClr val="000000"/>
              </a:buClr>
              <a:buSzPts val="1100"/>
              <a:buFont typeface="Arial"/>
              <a:buNone/>
            </a:pPr>
            <a:r>
              <a:rPr b="1" lang="en" sz="1300">
                <a:solidFill>
                  <a:srgbClr val="000000"/>
                </a:solidFill>
                <a:latin typeface="Roboto"/>
                <a:ea typeface="Roboto"/>
                <a:cs typeface="Roboto"/>
                <a:sym typeface="Roboto"/>
              </a:rPr>
              <a:t>Rebellions</a:t>
            </a:r>
            <a:r>
              <a:rPr b="1" lang="en" sz="1300">
                <a:latin typeface="Roboto"/>
                <a:ea typeface="Roboto"/>
                <a:cs typeface="Roboto"/>
                <a:sym typeface="Roboto"/>
              </a:rPr>
              <a:t> </a:t>
            </a:r>
            <a:r>
              <a:rPr lang="en" sz="1300">
                <a:solidFill>
                  <a:srgbClr val="000000"/>
                </a:solidFill>
                <a:latin typeface="Roboto"/>
                <a:ea typeface="Roboto"/>
                <a:cs typeface="Roboto"/>
                <a:sym typeface="Roboto"/>
              </a:rPr>
              <a:t>begin breaking out in south-eastern and south-western England. </a:t>
            </a:r>
            <a:r>
              <a:rPr b="1" lang="en" sz="1300">
                <a:solidFill>
                  <a:srgbClr val="000000"/>
                </a:solidFill>
                <a:latin typeface="Roboto"/>
                <a:ea typeface="Roboto"/>
                <a:cs typeface="Roboto"/>
                <a:sym typeface="Roboto"/>
              </a:rPr>
              <a:t>London is stormed</a:t>
            </a:r>
            <a:r>
              <a:rPr lang="en" sz="1300">
                <a:solidFill>
                  <a:srgbClr val="000000"/>
                </a:solidFill>
                <a:latin typeface="Roboto"/>
                <a:ea typeface="Roboto"/>
                <a:cs typeface="Roboto"/>
                <a:sym typeface="Roboto"/>
              </a:rPr>
              <a:t>.</a:t>
            </a:r>
            <a:endParaRPr sz="1300">
              <a:solidFill>
                <a:srgbClr val="000000"/>
              </a:solidFill>
              <a:latin typeface="Roboto"/>
              <a:ea typeface="Roboto"/>
              <a:cs typeface="Roboto"/>
              <a:sym typeface="Roboto"/>
            </a:endParaRPr>
          </a:p>
          <a:p>
            <a:pPr indent="0" lvl="0" marL="0" rtl="0" algn="just">
              <a:spcBef>
                <a:spcPts val="0"/>
              </a:spcBef>
              <a:spcAft>
                <a:spcPts val="0"/>
              </a:spcAft>
              <a:buNone/>
            </a:pPr>
            <a:r>
              <a:t/>
            </a:r>
            <a:endParaRPr sz="1300">
              <a:latin typeface="Roboto"/>
              <a:ea typeface="Roboto"/>
              <a:cs typeface="Roboto"/>
              <a:sym typeface="Roboto"/>
            </a:endParaRPr>
          </a:p>
        </p:txBody>
      </p:sp>
      <p:sp>
        <p:nvSpPr>
          <p:cNvPr id="335" name="Google Shape;335;p21"/>
          <p:cNvSpPr txBox="1"/>
          <p:nvPr/>
        </p:nvSpPr>
        <p:spPr>
          <a:xfrm>
            <a:off x="2879170" y="8218700"/>
            <a:ext cx="2069400" cy="18396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b="1" lang="en" sz="1300">
                <a:latin typeface="Roboto"/>
                <a:ea typeface="Roboto"/>
                <a:cs typeface="Roboto"/>
                <a:sym typeface="Roboto"/>
              </a:rPr>
              <a:t>Richard II</a:t>
            </a:r>
            <a:r>
              <a:rPr lang="en" sz="1300">
                <a:latin typeface="Roboto"/>
                <a:ea typeface="Roboto"/>
                <a:cs typeface="Roboto"/>
                <a:sym typeface="Roboto"/>
              </a:rPr>
              <a:t> squashes rebellions in the south and </a:t>
            </a:r>
            <a:r>
              <a:rPr b="1" lang="en" sz="1300">
                <a:latin typeface="Roboto"/>
                <a:ea typeface="Roboto"/>
                <a:cs typeface="Roboto"/>
                <a:sym typeface="Roboto"/>
              </a:rPr>
              <a:t>revokes charter of freedoms</a:t>
            </a:r>
            <a:r>
              <a:rPr lang="en" sz="1300">
                <a:latin typeface="Roboto"/>
                <a:ea typeface="Roboto"/>
                <a:cs typeface="Roboto"/>
                <a:sym typeface="Roboto"/>
              </a:rPr>
              <a:t>. </a:t>
            </a:r>
            <a:r>
              <a:rPr b="1" lang="en" sz="1300">
                <a:latin typeface="Roboto"/>
                <a:ea typeface="Roboto"/>
                <a:cs typeface="Roboto"/>
                <a:sym typeface="Roboto"/>
              </a:rPr>
              <a:t>Serfdom reinstated by law</a:t>
            </a:r>
            <a:r>
              <a:rPr lang="en" sz="1300">
                <a:latin typeface="Roboto"/>
                <a:ea typeface="Roboto"/>
                <a:cs typeface="Roboto"/>
                <a:sym typeface="Roboto"/>
              </a:rPr>
              <a:t>. </a:t>
            </a:r>
            <a:endParaRPr sz="1300">
              <a:latin typeface="Roboto"/>
              <a:ea typeface="Roboto"/>
              <a:cs typeface="Roboto"/>
              <a:sym typeface="Roboto"/>
            </a:endParaRPr>
          </a:p>
        </p:txBody>
      </p:sp>
      <p:sp>
        <p:nvSpPr>
          <p:cNvPr id="336" name="Google Shape;336;p21"/>
          <p:cNvSpPr txBox="1"/>
          <p:nvPr/>
        </p:nvSpPr>
        <p:spPr>
          <a:xfrm>
            <a:off x="5249250" y="8231075"/>
            <a:ext cx="2005200" cy="1839600"/>
          </a:xfrm>
          <a:prstGeom prst="rect">
            <a:avLst/>
          </a:prstGeom>
          <a:noFill/>
          <a:ln cap="flat" cmpd="sng" w="19050">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b="1" lang="en" sz="2800">
                <a:latin typeface="Roboto"/>
                <a:ea typeface="Roboto"/>
                <a:cs typeface="Roboto"/>
                <a:sym typeface="Roboto"/>
              </a:rPr>
              <a:t>What</a:t>
            </a:r>
            <a:endParaRPr b="1" sz="2800">
              <a:latin typeface="Roboto"/>
              <a:ea typeface="Roboto"/>
              <a:cs typeface="Roboto"/>
              <a:sym typeface="Roboto"/>
            </a:endParaRPr>
          </a:p>
          <a:p>
            <a:pPr indent="0" lvl="0" marL="0" rtl="0" algn="just">
              <a:spcBef>
                <a:spcPts val="0"/>
              </a:spcBef>
              <a:spcAft>
                <a:spcPts val="0"/>
              </a:spcAft>
              <a:buNone/>
            </a:pPr>
            <a:r>
              <a:rPr b="1" lang="en" sz="2800">
                <a:latin typeface="Roboto"/>
                <a:ea typeface="Roboto"/>
                <a:cs typeface="Roboto"/>
                <a:sym typeface="Roboto"/>
              </a:rPr>
              <a:t>Happens</a:t>
            </a:r>
            <a:endParaRPr b="1" sz="2800">
              <a:latin typeface="Roboto"/>
              <a:ea typeface="Roboto"/>
              <a:cs typeface="Roboto"/>
              <a:sym typeface="Roboto"/>
            </a:endParaRPr>
          </a:p>
          <a:p>
            <a:pPr indent="0" lvl="0" marL="0" rtl="0" algn="just">
              <a:spcBef>
                <a:spcPts val="0"/>
              </a:spcBef>
              <a:spcAft>
                <a:spcPts val="0"/>
              </a:spcAft>
              <a:buNone/>
            </a:pPr>
            <a:r>
              <a:rPr b="1" lang="en" sz="2800">
                <a:latin typeface="Roboto"/>
                <a:ea typeface="Roboto"/>
                <a:cs typeface="Roboto"/>
                <a:sym typeface="Roboto"/>
              </a:rPr>
              <a:t>Next?</a:t>
            </a:r>
            <a:endParaRPr sz="2800">
              <a:latin typeface="Roboto"/>
              <a:ea typeface="Roboto"/>
              <a:cs typeface="Roboto"/>
              <a:sym typeface="Roboto"/>
            </a:endParaRPr>
          </a:p>
        </p:txBody>
      </p:sp>
      <p:sp>
        <p:nvSpPr>
          <p:cNvPr id="337" name="Google Shape;337;p21"/>
          <p:cNvSpPr txBox="1"/>
          <p:nvPr/>
        </p:nvSpPr>
        <p:spPr>
          <a:xfrm>
            <a:off x="364675" y="8218950"/>
            <a:ext cx="2195700" cy="18615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b="1" lang="en" sz="1300">
                <a:latin typeface="Roboto"/>
                <a:ea typeface="Roboto"/>
                <a:cs typeface="Roboto"/>
                <a:sym typeface="Roboto"/>
              </a:rPr>
              <a:t>Richard II</a:t>
            </a:r>
            <a:r>
              <a:rPr lang="en" sz="1300">
                <a:latin typeface="Roboto"/>
                <a:ea typeface="Roboto"/>
                <a:cs typeface="Roboto"/>
                <a:sym typeface="Roboto"/>
              </a:rPr>
              <a:t> meets with rebels and </a:t>
            </a:r>
            <a:r>
              <a:rPr b="1" lang="en" sz="1300">
                <a:latin typeface="Roboto"/>
                <a:ea typeface="Roboto"/>
                <a:cs typeface="Roboto"/>
                <a:sym typeface="Roboto"/>
              </a:rPr>
              <a:t>agrees to their demands</a:t>
            </a:r>
            <a:r>
              <a:rPr lang="en" sz="1300">
                <a:latin typeface="Roboto"/>
                <a:ea typeface="Roboto"/>
                <a:cs typeface="Roboto"/>
                <a:sym typeface="Roboto"/>
              </a:rPr>
              <a:t> to </a:t>
            </a:r>
            <a:r>
              <a:rPr b="1" lang="en" sz="1300">
                <a:latin typeface="Roboto"/>
                <a:ea typeface="Roboto"/>
                <a:cs typeface="Roboto"/>
                <a:sym typeface="Roboto"/>
              </a:rPr>
              <a:t>end serfdom</a:t>
            </a:r>
            <a:r>
              <a:rPr lang="en" sz="1300">
                <a:latin typeface="Roboto"/>
                <a:ea typeface="Roboto"/>
                <a:cs typeface="Roboto"/>
                <a:sym typeface="Roboto"/>
              </a:rPr>
              <a:t>. Many </a:t>
            </a:r>
            <a:r>
              <a:rPr b="1" lang="en" sz="1300">
                <a:latin typeface="Roboto"/>
                <a:ea typeface="Roboto"/>
                <a:cs typeface="Roboto"/>
                <a:sym typeface="Roboto"/>
              </a:rPr>
              <a:t>rebels remain in London</a:t>
            </a:r>
            <a:r>
              <a:rPr lang="en" sz="1300">
                <a:latin typeface="Roboto"/>
                <a:ea typeface="Roboto"/>
                <a:cs typeface="Roboto"/>
                <a:sym typeface="Roboto"/>
              </a:rPr>
              <a:t>. </a:t>
            </a:r>
            <a:r>
              <a:rPr b="1" lang="en" sz="1300">
                <a:latin typeface="Roboto"/>
                <a:ea typeface="Roboto"/>
                <a:cs typeface="Roboto"/>
                <a:sym typeface="Roboto"/>
              </a:rPr>
              <a:t>Wat Tyler killed</a:t>
            </a:r>
            <a:r>
              <a:rPr lang="en" sz="1300">
                <a:latin typeface="Roboto"/>
                <a:ea typeface="Roboto"/>
                <a:cs typeface="Roboto"/>
                <a:sym typeface="Roboto"/>
              </a:rPr>
              <a:t> in follow-up negotiation to end rebellion.</a:t>
            </a:r>
            <a:endParaRPr sz="1300">
              <a:latin typeface="Roboto"/>
              <a:ea typeface="Roboto"/>
              <a:cs typeface="Roboto"/>
              <a:sym typeface="Roboto"/>
            </a:endParaRPr>
          </a:p>
        </p:txBody>
      </p:sp>
      <p:sp>
        <p:nvSpPr>
          <p:cNvPr id="338" name="Google Shape;338;p21"/>
          <p:cNvSpPr/>
          <p:nvPr/>
        </p:nvSpPr>
        <p:spPr>
          <a:xfrm>
            <a:off x="317050" y="6277700"/>
            <a:ext cx="242700" cy="2427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1"/>
          <p:cNvSpPr/>
          <p:nvPr/>
        </p:nvSpPr>
        <p:spPr>
          <a:xfrm>
            <a:off x="2630925" y="6237750"/>
            <a:ext cx="242700" cy="2427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1"/>
          <p:cNvSpPr/>
          <p:nvPr/>
        </p:nvSpPr>
        <p:spPr>
          <a:xfrm>
            <a:off x="5173400" y="6237750"/>
            <a:ext cx="242700" cy="2427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1"/>
          <p:cNvSpPr/>
          <p:nvPr/>
        </p:nvSpPr>
        <p:spPr>
          <a:xfrm>
            <a:off x="174825" y="8085000"/>
            <a:ext cx="242700" cy="2427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1"/>
          <p:cNvSpPr/>
          <p:nvPr/>
        </p:nvSpPr>
        <p:spPr>
          <a:xfrm>
            <a:off x="2750138" y="8085000"/>
            <a:ext cx="242700" cy="2427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1"/>
          <p:cNvSpPr/>
          <p:nvPr/>
        </p:nvSpPr>
        <p:spPr>
          <a:xfrm>
            <a:off x="5097200" y="8113025"/>
            <a:ext cx="242700" cy="2427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grpSp>
        <p:nvGrpSpPr>
          <p:cNvPr id="348" name="Google Shape;348;p22"/>
          <p:cNvGrpSpPr/>
          <p:nvPr/>
        </p:nvGrpSpPr>
        <p:grpSpPr>
          <a:xfrm>
            <a:off x="748837" y="328598"/>
            <a:ext cx="312646" cy="395400"/>
            <a:chOff x="584925" y="238125"/>
            <a:chExt cx="415200" cy="525100"/>
          </a:xfrm>
        </p:grpSpPr>
        <p:sp>
          <p:nvSpPr>
            <p:cNvPr id="349" name="Google Shape;349;p22"/>
            <p:cNvSpPr/>
            <p:nvPr/>
          </p:nvSpPr>
          <p:spPr>
            <a:xfrm>
              <a:off x="621550" y="299175"/>
              <a:ext cx="378575" cy="464050"/>
            </a:xfrm>
            <a:custGeom>
              <a:rect b="b" l="l" r="r" t="t"/>
              <a:pathLst>
                <a:path extrusionOk="0" h="18562" w="15143">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2"/>
            <p:cNvSpPr/>
            <p:nvPr/>
          </p:nvSpPr>
          <p:spPr>
            <a:xfrm>
              <a:off x="633750" y="238125"/>
              <a:ext cx="29350" cy="63500"/>
            </a:xfrm>
            <a:custGeom>
              <a:rect b="b" l="l" r="r" t="t"/>
              <a:pathLst>
                <a:path extrusionOk="0" h="2540" w="1174">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2"/>
            <p:cNvSpPr/>
            <p:nvPr/>
          </p:nvSpPr>
          <p:spPr>
            <a:xfrm>
              <a:off x="716800" y="238125"/>
              <a:ext cx="29325" cy="63500"/>
            </a:xfrm>
            <a:custGeom>
              <a:rect b="b" l="l" r="r" t="t"/>
              <a:pathLst>
                <a:path extrusionOk="0" h="2540" w="1173">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2"/>
            <p:cNvSpPr/>
            <p:nvPr/>
          </p:nvSpPr>
          <p:spPr>
            <a:xfrm>
              <a:off x="799825" y="238125"/>
              <a:ext cx="29350" cy="63500"/>
            </a:xfrm>
            <a:custGeom>
              <a:rect b="b" l="l" r="r" t="t"/>
              <a:pathLst>
                <a:path extrusionOk="0" h="2540" w="1174">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2"/>
            <p:cNvSpPr/>
            <p:nvPr/>
          </p:nvSpPr>
          <p:spPr>
            <a:xfrm>
              <a:off x="882875" y="238125"/>
              <a:ext cx="29325" cy="63500"/>
            </a:xfrm>
            <a:custGeom>
              <a:rect b="b" l="l" r="r" t="t"/>
              <a:pathLst>
                <a:path extrusionOk="0" h="2540" w="1173">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2"/>
            <p:cNvSpPr/>
            <p:nvPr/>
          </p:nvSpPr>
          <p:spPr>
            <a:xfrm>
              <a:off x="584925" y="261325"/>
              <a:ext cx="378575" cy="464050"/>
            </a:xfrm>
            <a:custGeom>
              <a:rect b="b" l="l" r="r" t="t"/>
              <a:pathLst>
                <a:path extrusionOk="0" h="18562" w="15143">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5" name="Google Shape;355;p22"/>
          <p:cNvSpPr/>
          <p:nvPr/>
        </p:nvSpPr>
        <p:spPr>
          <a:xfrm>
            <a:off x="334375" y="329500"/>
            <a:ext cx="40419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SUPPLEMENTARY ACTIVITY</a:t>
            </a:r>
            <a:endParaRPr b="1" sz="2000">
              <a:solidFill>
                <a:srgbClr val="FFFFFF"/>
              </a:solidFill>
              <a:latin typeface="Roboto"/>
              <a:ea typeface="Roboto"/>
              <a:cs typeface="Roboto"/>
              <a:sym typeface="Roboto"/>
            </a:endParaRPr>
          </a:p>
        </p:txBody>
      </p:sp>
      <p:grpSp>
        <p:nvGrpSpPr>
          <p:cNvPr id="356" name="Google Shape;356;p22"/>
          <p:cNvGrpSpPr/>
          <p:nvPr/>
        </p:nvGrpSpPr>
        <p:grpSpPr>
          <a:xfrm>
            <a:off x="500136" y="361689"/>
            <a:ext cx="329212" cy="329212"/>
            <a:chOff x="1922075" y="1629000"/>
            <a:chExt cx="437200" cy="437200"/>
          </a:xfrm>
        </p:grpSpPr>
        <p:sp>
          <p:nvSpPr>
            <p:cNvPr id="357" name="Google Shape;357;p22"/>
            <p:cNvSpPr/>
            <p:nvPr/>
          </p:nvSpPr>
          <p:spPr>
            <a:xfrm>
              <a:off x="2208425" y="1629000"/>
              <a:ext cx="150850" cy="150850"/>
            </a:xfrm>
            <a:custGeom>
              <a:rect b="b" l="l" r="r" t="t"/>
              <a:pathLst>
                <a:path extrusionOk="0" h="6034" w="6034">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2"/>
            <p:cNvSpPr/>
            <p:nvPr/>
          </p:nvSpPr>
          <p:spPr>
            <a:xfrm>
              <a:off x="1922075" y="1686400"/>
              <a:ext cx="379800" cy="379800"/>
            </a:xfrm>
            <a:custGeom>
              <a:rect b="b" l="l" r="r" t="t"/>
              <a:pathLst>
                <a:path extrusionOk="0" h="15192" w="15192">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9" name="Google Shape;359;p22"/>
          <p:cNvSpPr/>
          <p:nvPr/>
        </p:nvSpPr>
        <p:spPr>
          <a:xfrm>
            <a:off x="334375" y="816575"/>
            <a:ext cx="6927000" cy="1184700"/>
          </a:xfrm>
          <a:prstGeom prst="roundRect">
            <a:avLst>
              <a:gd fmla="val 16667" name="adj"/>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lang="en">
                <a:latin typeface="Roboto"/>
                <a:ea typeface="Roboto"/>
                <a:cs typeface="Roboto"/>
                <a:sym typeface="Roboto"/>
              </a:rPr>
              <a:t>John of Gaunt was the mastermind of the poll taxation that led to the Peasants’ Revolt in 1381. He avoided the uprisings by staying away from London. What became of him and his leadership when the rebellion ended? Research and then illustrate your findings in the spaces provided. Make sure to provide supporting captions.</a:t>
            </a:r>
            <a:endParaRPr>
              <a:latin typeface="Roboto"/>
              <a:ea typeface="Roboto"/>
              <a:cs typeface="Roboto"/>
              <a:sym typeface="Roboto"/>
            </a:endParaRPr>
          </a:p>
        </p:txBody>
      </p:sp>
      <p:pic>
        <p:nvPicPr>
          <p:cNvPr id="360" name="Google Shape;360;p22"/>
          <p:cNvPicPr preferRelativeResize="0"/>
          <p:nvPr/>
        </p:nvPicPr>
        <p:blipFill>
          <a:blip r:embed="rId3">
            <a:alphaModFix/>
          </a:blip>
          <a:stretch>
            <a:fillRect/>
          </a:stretch>
        </p:blipFill>
        <p:spPr>
          <a:xfrm flipH="1">
            <a:off x="375900" y="263025"/>
            <a:ext cx="504275" cy="460076"/>
          </a:xfrm>
          <a:prstGeom prst="rect">
            <a:avLst/>
          </a:prstGeom>
          <a:noFill/>
          <a:ln>
            <a:noFill/>
          </a:ln>
        </p:spPr>
      </p:pic>
      <p:sp>
        <p:nvSpPr>
          <p:cNvPr id="361" name="Google Shape;361;p22"/>
          <p:cNvSpPr/>
          <p:nvPr/>
        </p:nvSpPr>
        <p:spPr>
          <a:xfrm>
            <a:off x="1816738" y="2094750"/>
            <a:ext cx="1890600" cy="1864800"/>
          </a:xfrm>
          <a:prstGeom prst="rect">
            <a:avLst/>
          </a:prstGeom>
          <a:solidFill>
            <a:srgbClr val="FFFFFF"/>
          </a:solidFill>
          <a:ln cap="flat" cmpd="sng" w="2857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2"/>
          <p:cNvSpPr/>
          <p:nvPr/>
        </p:nvSpPr>
        <p:spPr>
          <a:xfrm>
            <a:off x="3852664" y="2094750"/>
            <a:ext cx="1890600" cy="1864800"/>
          </a:xfrm>
          <a:prstGeom prst="rect">
            <a:avLst/>
          </a:prstGeom>
          <a:solidFill>
            <a:srgbClr val="FFFFFF"/>
          </a:solidFill>
          <a:ln cap="flat" cmpd="sng" w="2857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2"/>
          <p:cNvSpPr/>
          <p:nvPr/>
        </p:nvSpPr>
        <p:spPr>
          <a:xfrm>
            <a:off x="441775" y="4053025"/>
            <a:ext cx="6819600" cy="929100"/>
          </a:xfrm>
          <a:prstGeom prst="roundRect">
            <a:avLst>
              <a:gd fmla="val 16667" name="adj"/>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lang="en">
                <a:latin typeface="Roboto"/>
                <a:ea typeface="Roboto"/>
                <a:cs typeface="Roboto"/>
                <a:sym typeface="Roboto"/>
              </a:rPr>
              <a:t>Demonstrate your understanding of the following topics of discussion by summarising the key points in line with the Peasants’ Revolt. Do some additional research if you must.</a:t>
            </a:r>
            <a:endParaRPr>
              <a:latin typeface="Roboto"/>
              <a:ea typeface="Roboto"/>
              <a:cs typeface="Roboto"/>
              <a:sym typeface="Roboto"/>
            </a:endParaRPr>
          </a:p>
        </p:txBody>
      </p:sp>
      <p:sp>
        <p:nvSpPr>
          <p:cNvPr id="364" name="Google Shape;364;p22"/>
          <p:cNvSpPr txBox="1"/>
          <p:nvPr/>
        </p:nvSpPr>
        <p:spPr>
          <a:xfrm>
            <a:off x="1768737" y="5169143"/>
            <a:ext cx="2156100" cy="553200"/>
          </a:xfrm>
          <a:prstGeom prst="rect">
            <a:avLst/>
          </a:prstGeom>
          <a:solidFill>
            <a:srgbClr val="980000"/>
          </a:solidFill>
          <a:ln cap="flat" cmpd="sng" w="1905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rPr>
              <a:t>Richard II’s Broken Promises</a:t>
            </a:r>
            <a:endParaRPr b="1">
              <a:solidFill>
                <a:srgbClr val="FFFFFF"/>
              </a:solidFill>
            </a:endParaRPr>
          </a:p>
        </p:txBody>
      </p:sp>
      <p:sp>
        <p:nvSpPr>
          <p:cNvPr id="365" name="Google Shape;365;p22"/>
          <p:cNvSpPr txBox="1"/>
          <p:nvPr/>
        </p:nvSpPr>
        <p:spPr>
          <a:xfrm>
            <a:off x="1768738" y="6709100"/>
            <a:ext cx="2156100" cy="494400"/>
          </a:xfrm>
          <a:prstGeom prst="rect">
            <a:avLst/>
          </a:prstGeom>
          <a:solidFill>
            <a:srgbClr val="980000"/>
          </a:solidFill>
          <a:ln cap="flat" cmpd="sng" w="1905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rPr>
              <a:t>Control of Wages</a:t>
            </a:r>
            <a:endParaRPr b="1">
              <a:solidFill>
                <a:srgbClr val="FFFFFF"/>
              </a:solidFill>
            </a:endParaRPr>
          </a:p>
        </p:txBody>
      </p:sp>
      <p:sp>
        <p:nvSpPr>
          <p:cNvPr id="366" name="Google Shape;366;p22"/>
          <p:cNvSpPr txBox="1"/>
          <p:nvPr/>
        </p:nvSpPr>
        <p:spPr>
          <a:xfrm>
            <a:off x="4068413" y="5854242"/>
            <a:ext cx="1866000" cy="609000"/>
          </a:xfrm>
          <a:prstGeom prst="rect">
            <a:avLst/>
          </a:prstGeom>
          <a:solidFill>
            <a:srgbClr val="980000"/>
          </a:solidFill>
          <a:ln cap="flat" cmpd="sng" w="1905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rPr>
              <a:t>Position of Peasants</a:t>
            </a:r>
            <a:endParaRPr b="1">
              <a:solidFill>
                <a:srgbClr val="FFFFFF"/>
              </a:solidFill>
            </a:endParaRPr>
          </a:p>
        </p:txBody>
      </p:sp>
      <p:sp>
        <p:nvSpPr>
          <p:cNvPr id="367" name="Google Shape;367;p22"/>
          <p:cNvSpPr txBox="1"/>
          <p:nvPr/>
        </p:nvSpPr>
        <p:spPr>
          <a:xfrm>
            <a:off x="1768738" y="5911219"/>
            <a:ext cx="2156100" cy="609000"/>
          </a:xfrm>
          <a:prstGeom prst="rect">
            <a:avLst/>
          </a:prstGeom>
          <a:solidFill>
            <a:srgbClr val="980000"/>
          </a:solidFill>
          <a:ln cap="flat" cmpd="sng" w="1905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rPr>
              <a:t>Poll Taxes</a:t>
            </a:r>
            <a:endParaRPr b="1">
              <a:solidFill>
                <a:srgbClr val="FFFFFF"/>
              </a:solidFill>
            </a:endParaRPr>
          </a:p>
        </p:txBody>
      </p:sp>
      <p:sp>
        <p:nvSpPr>
          <p:cNvPr id="368" name="Google Shape;368;p22"/>
          <p:cNvSpPr txBox="1"/>
          <p:nvPr/>
        </p:nvSpPr>
        <p:spPr>
          <a:xfrm>
            <a:off x="4068408" y="5075600"/>
            <a:ext cx="1866000" cy="553200"/>
          </a:xfrm>
          <a:prstGeom prst="rect">
            <a:avLst/>
          </a:prstGeom>
          <a:solidFill>
            <a:srgbClr val="980000"/>
          </a:solidFill>
          <a:ln cap="flat" cmpd="sng" w="1905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rPr>
              <a:t>Decline of Serfdom</a:t>
            </a:r>
            <a:endParaRPr b="1">
              <a:solidFill>
                <a:srgbClr val="FFFFFF"/>
              </a:solidFill>
            </a:endParaRPr>
          </a:p>
        </p:txBody>
      </p:sp>
      <p:sp>
        <p:nvSpPr>
          <p:cNvPr id="369" name="Google Shape;369;p22"/>
          <p:cNvSpPr txBox="1"/>
          <p:nvPr/>
        </p:nvSpPr>
        <p:spPr>
          <a:xfrm>
            <a:off x="4068413" y="6632900"/>
            <a:ext cx="1866000" cy="628200"/>
          </a:xfrm>
          <a:prstGeom prst="rect">
            <a:avLst/>
          </a:prstGeom>
          <a:solidFill>
            <a:srgbClr val="980000"/>
          </a:solidFill>
          <a:ln cap="flat" cmpd="sng" w="1905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rPr>
              <a:t>Effects of the 100 Years’ War</a:t>
            </a:r>
            <a:endParaRPr b="1">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Google Shape;68;p13"/>
          <p:cNvSpPr/>
          <p:nvPr/>
        </p:nvSpPr>
        <p:spPr>
          <a:xfrm>
            <a:off x="258175" y="329500"/>
            <a:ext cx="36387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LEARNING OBJECTIVES</a:t>
            </a:r>
            <a:endParaRPr b="1" sz="2000">
              <a:solidFill>
                <a:srgbClr val="FFFFFF"/>
              </a:solidFill>
              <a:latin typeface="Roboto"/>
              <a:ea typeface="Roboto"/>
              <a:cs typeface="Roboto"/>
              <a:sym typeface="Roboto"/>
            </a:endParaRPr>
          </a:p>
        </p:txBody>
      </p:sp>
      <p:grpSp>
        <p:nvGrpSpPr>
          <p:cNvPr id="69" name="Google Shape;69;p13"/>
          <p:cNvGrpSpPr/>
          <p:nvPr/>
        </p:nvGrpSpPr>
        <p:grpSpPr>
          <a:xfrm>
            <a:off x="384476" y="354347"/>
            <a:ext cx="322773" cy="343914"/>
            <a:chOff x="5970800" y="1619250"/>
            <a:chExt cx="428650" cy="456725"/>
          </a:xfrm>
        </p:grpSpPr>
        <p:sp>
          <p:nvSpPr>
            <p:cNvPr id="70" name="Google Shape;70;p13"/>
            <p:cNvSpPr/>
            <p:nvPr/>
          </p:nvSpPr>
          <p:spPr>
            <a:xfrm>
              <a:off x="5970800" y="1674200"/>
              <a:ext cx="377975" cy="377950"/>
            </a:xfrm>
            <a:custGeom>
              <a:rect b="b" l="l" r="r" t="t"/>
              <a:pathLst>
                <a:path extrusionOk="0" h="15118" w="15119">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p:nvPr/>
          </p:nvSpPr>
          <p:spPr>
            <a:xfrm>
              <a:off x="6068500" y="1771875"/>
              <a:ext cx="182575" cy="182600"/>
            </a:xfrm>
            <a:custGeom>
              <a:rect b="b" l="l" r="r" t="t"/>
              <a:pathLst>
                <a:path extrusionOk="0" h="7304" w="7303">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3"/>
            <p:cNvSpPr/>
            <p:nvPr/>
          </p:nvSpPr>
          <p:spPr>
            <a:xfrm>
              <a:off x="5981175" y="2005125"/>
              <a:ext cx="75125" cy="70850"/>
            </a:xfrm>
            <a:custGeom>
              <a:rect b="b" l="l" r="r" t="t"/>
              <a:pathLst>
                <a:path extrusionOk="0" h="2834" w="3005">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3"/>
            <p:cNvSpPr/>
            <p:nvPr/>
          </p:nvSpPr>
          <p:spPr>
            <a:xfrm>
              <a:off x="6263875" y="2005125"/>
              <a:ext cx="74525" cy="70850"/>
            </a:xfrm>
            <a:custGeom>
              <a:rect b="b" l="l" r="r" t="t"/>
              <a:pathLst>
                <a:path extrusionOk="0" h="2834" w="2981">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3"/>
            <p:cNvSpPr/>
            <p:nvPr/>
          </p:nvSpPr>
          <p:spPr>
            <a:xfrm>
              <a:off x="6147875" y="1619250"/>
              <a:ext cx="251575" cy="255850"/>
            </a:xfrm>
            <a:custGeom>
              <a:rect b="b" l="l" r="r" t="t"/>
              <a:pathLst>
                <a:path extrusionOk="0" h="10234" w="10063">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 name="Google Shape;75;p13"/>
          <p:cNvSpPr/>
          <p:nvPr/>
        </p:nvSpPr>
        <p:spPr>
          <a:xfrm>
            <a:off x="258175" y="806725"/>
            <a:ext cx="7040100" cy="1032900"/>
          </a:xfrm>
          <a:prstGeom prst="roundRect">
            <a:avLst>
              <a:gd fmla="val 16667" name="adj"/>
            </a:avLst>
          </a:prstGeom>
          <a:solidFill>
            <a:srgbClr val="F4CCCC"/>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000000"/>
                </a:solidFill>
                <a:latin typeface="Roboto"/>
                <a:ea typeface="Roboto"/>
                <a:cs typeface="Roboto"/>
                <a:sym typeface="Roboto"/>
              </a:rPr>
              <a:t>At the end of the module, students should be able to:</a:t>
            </a:r>
            <a:endParaRPr b="1">
              <a:solidFill>
                <a:srgbClr val="000000"/>
              </a:solidFill>
              <a:latin typeface="Roboto"/>
              <a:ea typeface="Roboto"/>
              <a:cs typeface="Roboto"/>
              <a:sym typeface="Roboto"/>
            </a:endParaRPr>
          </a:p>
          <a:p>
            <a:pPr indent="-317500" lvl="0" marL="457200" rtl="0" algn="l">
              <a:spcBef>
                <a:spcPts val="0"/>
              </a:spcBef>
              <a:spcAft>
                <a:spcPts val="0"/>
              </a:spcAft>
              <a:buClr>
                <a:srgbClr val="000000"/>
              </a:buClr>
              <a:buSzPts val="1400"/>
              <a:buFont typeface="Roboto"/>
              <a:buChar char="❖"/>
            </a:pPr>
            <a:r>
              <a:rPr lang="en">
                <a:latin typeface="Roboto"/>
                <a:ea typeface="Roboto"/>
                <a:cs typeface="Roboto"/>
                <a:sym typeface="Roboto"/>
              </a:rPr>
              <a:t>Analyse the tensions and triggers of the Peasants’ Revolt in 1381</a:t>
            </a:r>
            <a:endParaRPr>
              <a:latin typeface="Roboto"/>
              <a:ea typeface="Roboto"/>
              <a:cs typeface="Roboto"/>
              <a:sym typeface="Roboto"/>
            </a:endParaRPr>
          </a:p>
          <a:p>
            <a:pPr indent="-317500" lvl="0" marL="457200" rtl="0" algn="l">
              <a:spcBef>
                <a:spcPts val="0"/>
              </a:spcBef>
              <a:spcAft>
                <a:spcPts val="0"/>
              </a:spcAft>
              <a:buClr>
                <a:srgbClr val="000000"/>
              </a:buClr>
              <a:buSzPts val="1400"/>
              <a:buFont typeface="Roboto"/>
              <a:buChar char="❖"/>
            </a:pPr>
            <a:r>
              <a:rPr lang="en">
                <a:latin typeface="Roboto"/>
                <a:ea typeface="Roboto"/>
                <a:cs typeface="Roboto"/>
                <a:sym typeface="Roboto"/>
              </a:rPr>
              <a:t>Identify the leaders of the royal government and the leaders of the revolt</a:t>
            </a:r>
            <a:endParaRPr>
              <a:latin typeface="Roboto"/>
              <a:ea typeface="Roboto"/>
              <a:cs typeface="Roboto"/>
              <a:sym typeface="Roboto"/>
            </a:endParaRPr>
          </a:p>
          <a:p>
            <a:pPr indent="-317500" lvl="0" marL="457200" rtl="0" algn="l">
              <a:spcBef>
                <a:spcPts val="0"/>
              </a:spcBef>
              <a:spcAft>
                <a:spcPts val="0"/>
              </a:spcAft>
              <a:buClr>
                <a:srgbClr val="000000"/>
              </a:buClr>
              <a:buSzPts val="1400"/>
              <a:buFont typeface="Roboto"/>
              <a:buChar char="❖"/>
            </a:pPr>
            <a:r>
              <a:rPr lang="en">
                <a:latin typeface="Roboto"/>
                <a:ea typeface="Roboto"/>
                <a:cs typeface="Roboto"/>
                <a:sym typeface="Roboto"/>
              </a:rPr>
              <a:t>Discuss the major events that occurred during the Peasants’ Revolt and its aftermath</a:t>
            </a:r>
            <a:endParaRPr>
              <a:latin typeface="Roboto"/>
              <a:ea typeface="Roboto"/>
              <a:cs typeface="Roboto"/>
              <a:sym typeface="Roboto"/>
            </a:endParaRPr>
          </a:p>
        </p:txBody>
      </p:sp>
      <p:pic>
        <p:nvPicPr>
          <p:cNvPr id="76" name="Google Shape;76;p13"/>
          <p:cNvPicPr preferRelativeResize="0"/>
          <p:nvPr/>
        </p:nvPicPr>
        <p:blipFill>
          <a:blip r:embed="rId3">
            <a:alphaModFix/>
          </a:blip>
          <a:stretch>
            <a:fillRect/>
          </a:stretch>
        </p:blipFill>
        <p:spPr>
          <a:xfrm>
            <a:off x="258175" y="1927400"/>
            <a:ext cx="548700" cy="661101"/>
          </a:xfrm>
          <a:prstGeom prst="rect">
            <a:avLst/>
          </a:prstGeom>
          <a:noFill/>
          <a:ln>
            <a:noFill/>
          </a:ln>
        </p:spPr>
      </p:pic>
      <p:pic>
        <p:nvPicPr>
          <p:cNvPr id="77" name="Google Shape;77;p13"/>
          <p:cNvPicPr preferRelativeResize="0"/>
          <p:nvPr/>
        </p:nvPicPr>
        <p:blipFill>
          <a:blip r:embed="rId4">
            <a:alphaModFix/>
          </a:blip>
          <a:stretch>
            <a:fillRect/>
          </a:stretch>
        </p:blipFill>
        <p:spPr>
          <a:xfrm>
            <a:off x="296677" y="2018634"/>
            <a:ext cx="376751" cy="405754"/>
          </a:xfrm>
          <a:prstGeom prst="rect">
            <a:avLst/>
          </a:prstGeom>
          <a:noFill/>
          <a:ln>
            <a:noFill/>
          </a:ln>
        </p:spPr>
      </p:pic>
      <p:sp>
        <p:nvSpPr>
          <p:cNvPr id="78" name="Google Shape;78;p13"/>
          <p:cNvSpPr/>
          <p:nvPr/>
        </p:nvSpPr>
        <p:spPr>
          <a:xfrm>
            <a:off x="864000" y="2059775"/>
            <a:ext cx="17220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Roboto"/>
                <a:ea typeface="Roboto"/>
                <a:cs typeface="Roboto"/>
                <a:sym typeface="Roboto"/>
              </a:rPr>
              <a:t>KEY WORDS</a:t>
            </a:r>
            <a:endParaRPr b="1" sz="2000">
              <a:solidFill>
                <a:srgbClr val="FFFFFF"/>
              </a:solidFill>
              <a:latin typeface="Roboto"/>
              <a:ea typeface="Roboto"/>
              <a:cs typeface="Roboto"/>
              <a:sym typeface="Roboto"/>
            </a:endParaRPr>
          </a:p>
        </p:txBody>
      </p:sp>
      <p:sp>
        <p:nvSpPr>
          <p:cNvPr id="79" name="Google Shape;79;p13"/>
          <p:cNvSpPr/>
          <p:nvPr/>
        </p:nvSpPr>
        <p:spPr>
          <a:xfrm>
            <a:off x="258175" y="2659175"/>
            <a:ext cx="7040100" cy="661200"/>
          </a:xfrm>
          <a:prstGeom prst="roundRect">
            <a:avLst>
              <a:gd fmla="val 16667" name="adj"/>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Peasants		Poll taxes</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Serfdom		Reform</a:t>
            </a:r>
            <a:endParaRPr>
              <a:latin typeface="Roboto"/>
              <a:ea typeface="Roboto"/>
              <a:cs typeface="Roboto"/>
              <a:sym typeface="Roboto"/>
            </a:endParaRPr>
          </a:p>
        </p:txBody>
      </p:sp>
      <p:sp>
        <p:nvSpPr>
          <p:cNvPr id="80" name="Google Shape;80;p13"/>
          <p:cNvSpPr/>
          <p:nvPr/>
        </p:nvSpPr>
        <p:spPr>
          <a:xfrm>
            <a:off x="258175" y="3453700"/>
            <a:ext cx="36387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MODULE CONTENT</a:t>
            </a:r>
            <a:endParaRPr b="1" sz="2000">
              <a:solidFill>
                <a:srgbClr val="FFFFFF"/>
              </a:solidFill>
              <a:latin typeface="Roboto"/>
              <a:ea typeface="Roboto"/>
              <a:cs typeface="Roboto"/>
              <a:sym typeface="Roboto"/>
            </a:endParaRPr>
          </a:p>
        </p:txBody>
      </p:sp>
      <p:grpSp>
        <p:nvGrpSpPr>
          <p:cNvPr id="81" name="Google Shape;81;p13"/>
          <p:cNvGrpSpPr/>
          <p:nvPr/>
        </p:nvGrpSpPr>
        <p:grpSpPr>
          <a:xfrm>
            <a:off x="358205" y="3516231"/>
            <a:ext cx="322773" cy="268520"/>
            <a:chOff x="1926350" y="995225"/>
            <a:chExt cx="428650" cy="356600"/>
          </a:xfrm>
        </p:grpSpPr>
        <p:sp>
          <p:nvSpPr>
            <p:cNvPr id="82" name="Google Shape;82;p13"/>
            <p:cNvSpPr/>
            <p:nvPr/>
          </p:nvSpPr>
          <p:spPr>
            <a:xfrm>
              <a:off x="1926350" y="1298075"/>
              <a:ext cx="208225" cy="53750"/>
            </a:xfrm>
            <a:custGeom>
              <a:rect b="b" l="l" r="r" t="t"/>
              <a:pathLst>
                <a:path extrusionOk="0" h="2150" w="8329">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3"/>
            <p:cNvSpPr/>
            <p:nvPr/>
          </p:nvSpPr>
          <p:spPr>
            <a:xfrm>
              <a:off x="2146775" y="1298075"/>
              <a:ext cx="208225" cy="53750"/>
            </a:xfrm>
            <a:custGeom>
              <a:rect b="b" l="l" r="r" t="t"/>
              <a:pathLst>
                <a:path extrusionOk="0" h="2150" w="8329">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3"/>
            <p:cNvSpPr/>
            <p:nvPr/>
          </p:nvSpPr>
          <p:spPr>
            <a:xfrm>
              <a:off x="1926350" y="995225"/>
              <a:ext cx="208225" cy="332175"/>
            </a:xfrm>
            <a:custGeom>
              <a:rect b="b" l="l" r="r" t="t"/>
              <a:pathLst>
                <a:path extrusionOk="0" h="13287" w="8329">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3"/>
            <p:cNvSpPr/>
            <p:nvPr/>
          </p:nvSpPr>
          <p:spPr>
            <a:xfrm>
              <a:off x="2146775" y="995225"/>
              <a:ext cx="208225" cy="332175"/>
            </a:xfrm>
            <a:custGeom>
              <a:rect b="b" l="l" r="r" t="t"/>
              <a:pathLst>
                <a:path extrusionOk="0" h="13287" w="8329">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 name="Google Shape;86;p13"/>
          <p:cNvSpPr/>
          <p:nvPr/>
        </p:nvSpPr>
        <p:spPr>
          <a:xfrm>
            <a:off x="308275" y="3923500"/>
            <a:ext cx="6990000" cy="1860600"/>
          </a:xfrm>
          <a:prstGeom prst="roundRect">
            <a:avLst>
              <a:gd fmla="val 16667" name="adj"/>
            </a:avLst>
          </a:prstGeom>
          <a:solidFill>
            <a:srgbClr val="F4CCCC"/>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a:solidFill>
                  <a:srgbClr val="000000"/>
                </a:solidFill>
                <a:latin typeface="Roboto"/>
                <a:ea typeface="Roboto"/>
                <a:cs typeface="Roboto"/>
                <a:sym typeface="Roboto"/>
              </a:rPr>
              <a:t>This module includes the</a:t>
            </a:r>
            <a:endParaRPr b="1">
              <a:solidFill>
                <a:srgbClr val="000000"/>
              </a:solidFill>
              <a:latin typeface="Roboto"/>
              <a:ea typeface="Roboto"/>
              <a:cs typeface="Roboto"/>
              <a:sym typeface="Roboto"/>
            </a:endParaRPr>
          </a:p>
          <a:p>
            <a:pPr indent="0" lvl="0" marL="0" rtl="0" algn="l">
              <a:spcBef>
                <a:spcPts val="0"/>
              </a:spcBef>
              <a:spcAft>
                <a:spcPts val="0"/>
              </a:spcAft>
              <a:buClr>
                <a:srgbClr val="000000"/>
              </a:buClr>
              <a:buSzPts val="1100"/>
              <a:buFont typeface="Arial"/>
              <a:buNone/>
            </a:pPr>
            <a:r>
              <a:rPr b="1" lang="en">
                <a:solidFill>
                  <a:srgbClr val="000000"/>
                </a:solidFill>
                <a:latin typeface="Roboto"/>
                <a:ea typeface="Roboto"/>
                <a:cs typeface="Roboto"/>
                <a:sym typeface="Roboto"/>
              </a:rPr>
              <a:t> following topics:</a:t>
            </a:r>
            <a:endParaRPr b="1">
              <a:solidFill>
                <a:srgbClr val="000000"/>
              </a:solidFill>
              <a:latin typeface="Roboto"/>
              <a:ea typeface="Roboto"/>
              <a:cs typeface="Roboto"/>
              <a:sym typeface="Roboto"/>
            </a:endParaRPr>
          </a:p>
          <a:p>
            <a:pPr indent="-317500" lvl="0" marL="457200" rtl="0" algn="l">
              <a:spcBef>
                <a:spcPts val="0"/>
              </a:spcBef>
              <a:spcAft>
                <a:spcPts val="0"/>
              </a:spcAft>
              <a:buClr>
                <a:srgbClr val="000000"/>
              </a:buClr>
              <a:buSzPts val="1400"/>
              <a:buFont typeface="Roboto"/>
              <a:buChar char="●"/>
            </a:pPr>
            <a:r>
              <a:rPr lang="en">
                <a:latin typeface="Roboto"/>
                <a:ea typeface="Roboto"/>
                <a:cs typeface="Roboto"/>
                <a:sym typeface="Roboto"/>
              </a:rPr>
              <a:t>Peasants’ Discontent</a:t>
            </a:r>
            <a:endParaRPr>
              <a:latin typeface="Roboto"/>
              <a:ea typeface="Roboto"/>
              <a:cs typeface="Roboto"/>
              <a:sym typeface="Roboto"/>
            </a:endParaRPr>
          </a:p>
          <a:p>
            <a:pPr indent="-317500" lvl="0" marL="457200" rtl="0" algn="l">
              <a:spcBef>
                <a:spcPts val="0"/>
              </a:spcBef>
              <a:spcAft>
                <a:spcPts val="0"/>
              </a:spcAft>
              <a:buClr>
                <a:srgbClr val="000000"/>
              </a:buClr>
              <a:buSzPts val="1400"/>
              <a:buFont typeface="Roboto"/>
              <a:buChar char="●"/>
            </a:pPr>
            <a:r>
              <a:rPr lang="en">
                <a:latin typeface="Roboto"/>
                <a:ea typeface="Roboto"/>
                <a:cs typeface="Roboto"/>
                <a:sym typeface="Roboto"/>
              </a:rPr>
              <a:t>Key Figure</a:t>
            </a:r>
            <a:endParaRPr>
              <a:latin typeface="Roboto"/>
              <a:ea typeface="Roboto"/>
              <a:cs typeface="Roboto"/>
              <a:sym typeface="Roboto"/>
            </a:endParaRPr>
          </a:p>
          <a:p>
            <a:pPr indent="-317500" lvl="0" marL="457200" rtl="0" algn="l">
              <a:spcBef>
                <a:spcPts val="0"/>
              </a:spcBef>
              <a:spcAft>
                <a:spcPts val="0"/>
              </a:spcAft>
              <a:buClr>
                <a:srgbClr val="000000"/>
              </a:buClr>
              <a:buSzPts val="1400"/>
              <a:buFont typeface="Roboto"/>
              <a:buChar char="●"/>
            </a:pPr>
            <a:r>
              <a:rPr lang="en">
                <a:latin typeface="Roboto"/>
                <a:ea typeface="Roboto"/>
                <a:cs typeface="Roboto"/>
                <a:sym typeface="Roboto"/>
              </a:rPr>
              <a:t>Peasants’ Revolt</a:t>
            </a:r>
            <a:endParaRPr>
              <a:latin typeface="Roboto"/>
              <a:ea typeface="Roboto"/>
              <a:cs typeface="Roboto"/>
              <a:sym typeface="Roboto"/>
            </a:endParaRPr>
          </a:p>
        </p:txBody>
      </p:sp>
      <p:sp>
        <p:nvSpPr>
          <p:cNvPr id="87" name="Google Shape;87;p13"/>
          <p:cNvSpPr txBox="1"/>
          <p:nvPr/>
        </p:nvSpPr>
        <p:spPr>
          <a:xfrm>
            <a:off x="5541575" y="4359225"/>
            <a:ext cx="1598700" cy="581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i="1" lang="en" sz="1000">
                <a:latin typeface="Roboto"/>
                <a:ea typeface="Roboto"/>
                <a:cs typeface="Roboto"/>
                <a:sym typeface="Roboto"/>
              </a:rPr>
              <a:t>Scene from the Peasants’ Revolt of 1381 with John Ball leading the rebels.</a:t>
            </a:r>
            <a:endParaRPr b="1" i="1" sz="1000">
              <a:latin typeface="Roboto"/>
              <a:ea typeface="Roboto"/>
              <a:cs typeface="Roboto"/>
              <a:sym typeface="Roboto"/>
            </a:endParaRPr>
          </a:p>
        </p:txBody>
      </p:sp>
      <p:pic>
        <p:nvPicPr>
          <p:cNvPr id="88" name="Google Shape;88;p13"/>
          <p:cNvPicPr preferRelativeResize="0"/>
          <p:nvPr/>
        </p:nvPicPr>
        <p:blipFill>
          <a:blip r:embed="rId5">
            <a:alphaModFix/>
          </a:blip>
          <a:stretch>
            <a:fillRect/>
          </a:stretch>
        </p:blipFill>
        <p:spPr>
          <a:xfrm>
            <a:off x="2828075" y="4070191"/>
            <a:ext cx="2637300" cy="1472488"/>
          </a:xfrm>
          <a:prstGeom prst="rect">
            <a:avLst/>
          </a:prstGeom>
          <a:noFill/>
          <a:ln>
            <a:noFill/>
          </a:ln>
        </p:spPr>
      </p:pic>
      <p:sp>
        <p:nvSpPr>
          <p:cNvPr id="89" name="Google Shape;89;p13"/>
          <p:cNvSpPr/>
          <p:nvPr/>
        </p:nvSpPr>
        <p:spPr>
          <a:xfrm>
            <a:off x="296675" y="5922850"/>
            <a:ext cx="38022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 </a:t>
            </a:r>
            <a:r>
              <a:rPr b="1" lang="en" sz="2000">
                <a:solidFill>
                  <a:srgbClr val="FFFFFF"/>
                </a:solidFill>
                <a:latin typeface="Roboto"/>
                <a:ea typeface="Roboto"/>
                <a:cs typeface="Roboto"/>
                <a:sym typeface="Roboto"/>
              </a:rPr>
              <a:t>PEASANTS’ </a:t>
            </a:r>
            <a:r>
              <a:rPr b="1" lang="en" sz="2000">
                <a:solidFill>
                  <a:srgbClr val="EA9999"/>
                </a:solidFill>
                <a:latin typeface="Roboto"/>
                <a:ea typeface="Roboto"/>
                <a:cs typeface="Roboto"/>
                <a:sym typeface="Roboto"/>
              </a:rPr>
              <a:t>DISCONTENT</a:t>
            </a:r>
            <a:endParaRPr b="1" sz="2000">
              <a:solidFill>
                <a:srgbClr val="EA9999"/>
              </a:solidFill>
              <a:latin typeface="Roboto"/>
              <a:ea typeface="Roboto"/>
              <a:cs typeface="Roboto"/>
              <a:sym typeface="Roboto"/>
            </a:endParaRPr>
          </a:p>
        </p:txBody>
      </p:sp>
      <p:sp>
        <p:nvSpPr>
          <p:cNvPr id="90" name="Google Shape;90;p13"/>
          <p:cNvSpPr/>
          <p:nvPr/>
        </p:nvSpPr>
        <p:spPr>
          <a:xfrm>
            <a:off x="563649" y="5983876"/>
            <a:ext cx="151142" cy="171436"/>
          </a:xfrm>
          <a:custGeom>
            <a:rect b="b" l="l" r="r" t="t"/>
            <a:pathLst>
              <a:path extrusionOk="0" h="16120" w="15290">
                <a:moveTo>
                  <a:pt x="7645" y="1"/>
                </a:moveTo>
                <a:lnTo>
                  <a:pt x="7303" y="25"/>
                </a:lnTo>
                <a:lnTo>
                  <a:pt x="7010" y="98"/>
                </a:lnTo>
                <a:lnTo>
                  <a:pt x="6766" y="172"/>
                </a:lnTo>
                <a:lnTo>
                  <a:pt x="6546" y="294"/>
                </a:lnTo>
                <a:lnTo>
                  <a:pt x="6351" y="391"/>
                </a:lnTo>
                <a:lnTo>
                  <a:pt x="6204" y="538"/>
                </a:lnTo>
                <a:lnTo>
                  <a:pt x="6058" y="660"/>
                </a:lnTo>
                <a:lnTo>
                  <a:pt x="5960" y="782"/>
                </a:lnTo>
                <a:lnTo>
                  <a:pt x="5569" y="856"/>
                </a:lnTo>
                <a:lnTo>
                  <a:pt x="5203" y="978"/>
                </a:lnTo>
                <a:lnTo>
                  <a:pt x="4885" y="1149"/>
                </a:lnTo>
                <a:lnTo>
                  <a:pt x="4617" y="1320"/>
                </a:lnTo>
                <a:lnTo>
                  <a:pt x="4372" y="1539"/>
                </a:lnTo>
                <a:lnTo>
                  <a:pt x="4177" y="1759"/>
                </a:lnTo>
                <a:lnTo>
                  <a:pt x="4030" y="2028"/>
                </a:lnTo>
                <a:lnTo>
                  <a:pt x="3908" y="2296"/>
                </a:lnTo>
                <a:lnTo>
                  <a:pt x="3811" y="2565"/>
                </a:lnTo>
                <a:lnTo>
                  <a:pt x="3737" y="2834"/>
                </a:lnTo>
                <a:lnTo>
                  <a:pt x="3689" y="3127"/>
                </a:lnTo>
                <a:lnTo>
                  <a:pt x="3640" y="3420"/>
                </a:lnTo>
                <a:lnTo>
                  <a:pt x="3640" y="3713"/>
                </a:lnTo>
                <a:lnTo>
                  <a:pt x="3640" y="3982"/>
                </a:lnTo>
                <a:lnTo>
                  <a:pt x="3689" y="4495"/>
                </a:lnTo>
                <a:lnTo>
                  <a:pt x="3689" y="4519"/>
                </a:lnTo>
                <a:lnTo>
                  <a:pt x="3566" y="4568"/>
                </a:lnTo>
                <a:lnTo>
                  <a:pt x="3469" y="4666"/>
                </a:lnTo>
                <a:lnTo>
                  <a:pt x="3395" y="4812"/>
                </a:lnTo>
                <a:lnTo>
                  <a:pt x="3322" y="4983"/>
                </a:lnTo>
                <a:lnTo>
                  <a:pt x="3273" y="5178"/>
                </a:lnTo>
                <a:lnTo>
                  <a:pt x="3249" y="5398"/>
                </a:lnTo>
                <a:lnTo>
                  <a:pt x="3224" y="5642"/>
                </a:lnTo>
                <a:lnTo>
                  <a:pt x="3249" y="5887"/>
                </a:lnTo>
                <a:lnTo>
                  <a:pt x="3298" y="6155"/>
                </a:lnTo>
                <a:lnTo>
                  <a:pt x="3347" y="6400"/>
                </a:lnTo>
                <a:lnTo>
                  <a:pt x="3444" y="6619"/>
                </a:lnTo>
                <a:lnTo>
                  <a:pt x="3542" y="6790"/>
                </a:lnTo>
                <a:lnTo>
                  <a:pt x="3640" y="6961"/>
                </a:lnTo>
                <a:lnTo>
                  <a:pt x="3762" y="7059"/>
                </a:lnTo>
                <a:lnTo>
                  <a:pt x="3884" y="7132"/>
                </a:lnTo>
                <a:lnTo>
                  <a:pt x="4030" y="7132"/>
                </a:lnTo>
                <a:lnTo>
                  <a:pt x="4104" y="7108"/>
                </a:lnTo>
                <a:lnTo>
                  <a:pt x="4275" y="7523"/>
                </a:lnTo>
                <a:lnTo>
                  <a:pt x="4494" y="7889"/>
                </a:lnTo>
                <a:lnTo>
                  <a:pt x="4714" y="8256"/>
                </a:lnTo>
                <a:lnTo>
                  <a:pt x="4983" y="8598"/>
                </a:lnTo>
                <a:lnTo>
                  <a:pt x="5252" y="8891"/>
                </a:lnTo>
                <a:lnTo>
                  <a:pt x="5545" y="9159"/>
                </a:lnTo>
                <a:lnTo>
                  <a:pt x="5862" y="9404"/>
                </a:lnTo>
                <a:lnTo>
                  <a:pt x="6180" y="9623"/>
                </a:lnTo>
                <a:lnTo>
                  <a:pt x="6180" y="10698"/>
                </a:lnTo>
                <a:lnTo>
                  <a:pt x="5667" y="10747"/>
                </a:lnTo>
                <a:lnTo>
                  <a:pt x="5081" y="10845"/>
                </a:lnTo>
                <a:lnTo>
                  <a:pt x="4519" y="10967"/>
                </a:lnTo>
                <a:lnTo>
                  <a:pt x="3957" y="11089"/>
                </a:lnTo>
                <a:lnTo>
                  <a:pt x="3420" y="11260"/>
                </a:lnTo>
                <a:lnTo>
                  <a:pt x="2931" y="11455"/>
                </a:lnTo>
                <a:lnTo>
                  <a:pt x="2467" y="11675"/>
                </a:lnTo>
                <a:lnTo>
                  <a:pt x="2028" y="11919"/>
                </a:lnTo>
                <a:lnTo>
                  <a:pt x="1637" y="12188"/>
                </a:lnTo>
                <a:lnTo>
                  <a:pt x="1271" y="12456"/>
                </a:lnTo>
                <a:lnTo>
                  <a:pt x="953" y="12774"/>
                </a:lnTo>
                <a:lnTo>
                  <a:pt x="684" y="13116"/>
                </a:lnTo>
                <a:lnTo>
                  <a:pt x="440" y="13458"/>
                </a:lnTo>
                <a:lnTo>
                  <a:pt x="269" y="13849"/>
                </a:lnTo>
                <a:lnTo>
                  <a:pt x="123" y="14239"/>
                </a:lnTo>
                <a:lnTo>
                  <a:pt x="49" y="14679"/>
                </a:lnTo>
                <a:lnTo>
                  <a:pt x="1" y="15119"/>
                </a:lnTo>
                <a:lnTo>
                  <a:pt x="49" y="15167"/>
                </a:lnTo>
                <a:lnTo>
                  <a:pt x="245" y="15265"/>
                </a:lnTo>
                <a:lnTo>
                  <a:pt x="416" y="15338"/>
                </a:lnTo>
                <a:lnTo>
                  <a:pt x="636" y="15436"/>
                </a:lnTo>
                <a:lnTo>
                  <a:pt x="904" y="15534"/>
                </a:lnTo>
                <a:lnTo>
                  <a:pt x="1271" y="15607"/>
                </a:lnTo>
                <a:lnTo>
                  <a:pt x="1710" y="15705"/>
                </a:lnTo>
                <a:lnTo>
                  <a:pt x="2223" y="15802"/>
                </a:lnTo>
                <a:lnTo>
                  <a:pt x="2834" y="15876"/>
                </a:lnTo>
                <a:lnTo>
                  <a:pt x="3566" y="15973"/>
                </a:lnTo>
                <a:lnTo>
                  <a:pt x="4397" y="16022"/>
                </a:lnTo>
                <a:lnTo>
                  <a:pt x="5325" y="16071"/>
                </a:lnTo>
                <a:lnTo>
                  <a:pt x="6399" y="16096"/>
                </a:lnTo>
                <a:lnTo>
                  <a:pt x="7621" y="16120"/>
                </a:lnTo>
                <a:lnTo>
                  <a:pt x="8817" y="16096"/>
                </a:lnTo>
                <a:lnTo>
                  <a:pt x="9892" y="16071"/>
                </a:lnTo>
                <a:lnTo>
                  <a:pt x="10844" y="16022"/>
                </a:lnTo>
                <a:lnTo>
                  <a:pt x="11675" y="15973"/>
                </a:lnTo>
                <a:lnTo>
                  <a:pt x="12408" y="15876"/>
                </a:lnTo>
                <a:lnTo>
                  <a:pt x="13018" y="15802"/>
                </a:lnTo>
                <a:lnTo>
                  <a:pt x="13555" y="15705"/>
                </a:lnTo>
                <a:lnTo>
                  <a:pt x="13995" y="15607"/>
                </a:lnTo>
                <a:lnTo>
                  <a:pt x="14361" y="15534"/>
                </a:lnTo>
                <a:lnTo>
                  <a:pt x="14654" y="15436"/>
                </a:lnTo>
                <a:lnTo>
                  <a:pt x="14874" y="15338"/>
                </a:lnTo>
                <a:lnTo>
                  <a:pt x="15045" y="15265"/>
                </a:lnTo>
                <a:lnTo>
                  <a:pt x="15216" y="15167"/>
                </a:lnTo>
                <a:lnTo>
                  <a:pt x="15289" y="15119"/>
                </a:lnTo>
                <a:lnTo>
                  <a:pt x="15241" y="14655"/>
                </a:lnTo>
                <a:lnTo>
                  <a:pt x="15167" y="14215"/>
                </a:lnTo>
                <a:lnTo>
                  <a:pt x="15045" y="13800"/>
                </a:lnTo>
                <a:lnTo>
                  <a:pt x="14874" y="13409"/>
                </a:lnTo>
                <a:lnTo>
                  <a:pt x="14630" y="13043"/>
                </a:lnTo>
                <a:lnTo>
                  <a:pt x="14361" y="12701"/>
                </a:lnTo>
                <a:lnTo>
                  <a:pt x="14044" y="12408"/>
                </a:lnTo>
                <a:lnTo>
                  <a:pt x="13678" y="12115"/>
                </a:lnTo>
                <a:lnTo>
                  <a:pt x="13287" y="11846"/>
                </a:lnTo>
                <a:lnTo>
                  <a:pt x="12847" y="11626"/>
                </a:lnTo>
                <a:lnTo>
                  <a:pt x="12359" y="11406"/>
                </a:lnTo>
                <a:lnTo>
                  <a:pt x="11846" y="11235"/>
                </a:lnTo>
                <a:lnTo>
                  <a:pt x="11284" y="11064"/>
                </a:lnTo>
                <a:lnTo>
                  <a:pt x="10698" y="10942"/>
                </a:lnTo>
                <a:lnTo>
                  <a:pt x="10063" y="10820"/>
                </a:lnTo>
                <a:lnTo>
                  <a:pt x="9428" y="10747"/>
                </a:lnTo>
                <a:lnTo>
                  <a:pt x="9110" y="10722"/>
                </a:lnTo>
                <a:lnTo>
                  <a:pt x="9110" y="9623"/>
                </a:lnTo>
                <a:lnTo>
                  <a:pt x="9428" y="9404"/>
                </a:lnTo>
                <a:lnTo>
                  <a:pt x="9745" y="9159"/>
                </a:lnTo>
                <a:lnTo>
                  <a:pt x="10039" y="8891"/>
                </a:lnTo>
                <a:lnTo>
                  <a:pt x="10332" y="8598"/>
                </a:lnTo>
                <a:lnTo>
                  <a:pt x="10576" y="8256"/>
                </a:lnTo>
                <a:lnTo>
                  <a:pt x="10796" y="7889"/>
                </a:lnTo>
                <a:lnTo>
                  <a:pt x="11015" y="7523"/>
                </a:lnTo>
                <a:lnTo>
                  <a:pt x="11186" y="7108"/>
                </a:lnTo>
                <a:lnTo>
                  <a:pt x="11260" y="7132"/>
                </a:lnTo>
                <a:lnTo>
                  <a:pt x="11406" y="7132"/>
                </a:lnTo>
                <a:lnTo>
                  <a:pt x="11528" y="7059"/>
                </a:lnTo>
                <a:lnTo>
                  <a:pt x="11650" y="6961"/>
                </a:lnTo>
                <a:lnTo>
                  <a:pt x="11748" y="6790"/>
                </a:lnTo>
                <a:lnTo>
                  <a:pt x="11846" y="6619"/>
                </a:lnTo>
                <a:lnTo>
                  <a:pt x="11944" y="6400"/>
                </a:lnTo>
                <a:lnTo>
                  <a:pt x="11992" y="6155"/>
                </a:lnTo>
                <a:lnTo>
                  <a:pt x="12041" y="5887"/>
                </a:lnTo>
                <a:lnTo>
                  <a:pt x="12066" y="5642"/>
                </a:lnTo>
                <a:lnTo>
                  <a:pt x="12041" y="5398"/>
                </a:lnTo>
                <a:lnTo>
                  <a:pt x="12017" y="5203"/>
                </a:lnTo>
                <a:lnTo>
                  <a:pt x="11968" y="5007"/>
                </a:lnTo>
                <a:lnTo>
                  <a:pt x="11919" y="4836"/>
                </a:lnTo>
                <a:lnTo>
                  <a:pt x="11846" y="4690"/>
                </a:lnTo>
                <a:lnTo>
                  <a:pt x="11748" y="4592"/>
                </a:lnTo>
                <a:lnTo>
                  <a:pt x="11626" y="4519"/>
                </a:lnTo>
                <a:lnTo>
                  <a:pt x="11699" y="4153"/>
                </a:lnTo>
                <a:lnTo>
                  <a:pt x="11724" y="3811"/>
                </a:lnTo>
                <a:lnTo>
                  <a:pt x="11724" y="3493"/>
                </a:lnTo>
                <a:lnTo>
                  <a:pt x="11724" y="3200"/>
                </a:lnTo>
                <a:lnTo>
                  <a:pt x="11699" y="2907"/>
                </a:lnTo>
                <a:lnTo>
                  <a:pt x="11650" y="2638"/>
                </a:lnTo>
                <a:lnTo>
                  <a:pt x="11577" y="2394"/>
                </a:lnTo>
                <a:lnTo>
                  <a:pt x="11504" y="2150"/>
                </a:lnTo>
                <a:lnTo>
                  <a:pt x="11406" y="1930"/>
                </a:lnTo>
                <a:lnTo>
                  <a:pt x="11309" y="1710"/>
                </a:lnTo>
                <a:lnTo>
                  <a:pt x="11186" y="1515"/>
                </a:lnTo>
                <a:lnTo>
                  <a:pt x="11040" y="1344"/>
                </a:lnTo>
                <a:lnTo>
                  <a:pt x="10893" y="1173"/>
                </a:lnTo>
                <a:lnTo>
                  <a:pt x="10747" y="1026"/>
                </a:lnTo>
                <a:lnTo>
                  <a:pt x="10429" y="758"/>
                </a:lnTo>
                <a:lnTo>
                  <a:pt x="10063" y="562"/>
                </a:lnTo>
                <a:lnTo>
                  <a:pt x="9697" y="367"/>
                </a:lnTo>
                <a:lnTo>
                  <a:pt x="9330" y="245"/>
                </a:lnTo>
                <a:lnTo>
                  <a:pt x="8964" y="147"/>
                </a:lnTo>
                <a:lnTo>
                  <a:pt x="8598" y="74"/>
                </a:lnTo>
                <a:lnTo>
                  <a:pt x="8256" y="25"/>
                </a:lnTo>
                <a:lnTo>
                  <a:pt x="793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792249" y="6060076"/>
            <a:ext cx="151142" cy="171436"/>
          </a:xfrm>
          <a:custGeom>
            <a:rect b="b" l="l" r="r" t="t"/>
            <a:pathLst>
              <a:path extrusionOk="0" h="16120" w="15290">
                <a:moveTo>
                  <a:pt x="7645" y="1"/>
                </a:moveTo>
                <a:lnTo>
                  <a:pt x="7303" y="25"/>
                </a:lnTo>
                <a:lnTo>
                  <a:pt x="7010" y="98"/>
                </a:lnTo>
                <a:lnTo>
                  <a:pt x="6766" y="172"/>
                </a:lnTo>
                <a:lnTo>
                  <a:pt x="6546" y="294"/>
                </a:lnTo>
                <a:lnTo>
                  <a:pt x="6351" y="391"/>
                </a:lnTo>
                <a:lnTo>
                  <a:pt x="6204" y="538"/>
                </a:lnTo>
                <a:lnTo>
                  <a:pt x="6058" y="660"/>
                </a:lnTo>
                <a:lnTo>
                  <a:pt x="5960" y="782"/>
                </a:lnTo>
                <a:lnTo>
                  <a:pt x="5569" y="856"/>
                </a:lnTo>
                <a:lnTo>
                  <a:pt x="5203" y="978"/>
                </a:lnTo>
                <a:lnTo>
                  <a:pt x="4885" y="1149"/>
                </a:lnTo>
                <a:lnTo>
                  <a:pt x="4617" y="1320"/>
                </a:lnTo>
                <a:lnTo>
                  <a:pt x="4372" y="1539"/>
                </a:lnTo>
                <a:lnTo>
                  <a:pt x="4177" y="1759"/>
                </a:lnTo>
                <a:lnTo>
                  <a:pt x="4030" y="2028"/>
                </a:lnTo>
                <a:lnTo>
                  <a:pt x="3908" y="2296"/>
                </a:lnTo>
                <a:lnTo>
                  <a:pt x="3811" y="2565"/>
                </a:lnTo>
                <a:lnTo>
                  <a:pt x="3737" y="2834"/>
                </a:lnTo>
                <a:lnTo>
                  <a:pt x="3689" y="3127"/>
                </a:lnTo>
                <a:lnTo>
                  <a:pt x="3640" y="3420"/>
                </a:lnTo>
                <a:lnTo>
                  <a:pt x="3640" y="3713"/>
                </a:lnTo>
                <a:lnTo>
                  <a:pt x="3640" y="3982"/>
                </a:lnTo>
                <a:lnTo>
                  <a:pt x="3689" y="4495"/>
                </a:lnTo>
                <a:lnTo>
                  <a:pt x="3689" y="4519"/>
                </a:lnTo>
                <a:lnTo>
                  <a:pt x="3566" y="4568"/>
                </a:lnTo>
                <a:lnTo>
                  <a:pt x="3469" y="4666"/>
                </a:lnTo>
                <a:lnTo>
                  <a:pt x="3395" y="4812"/>
                </a:lnTo>
                <a:lnTo>
                  <a:pt x="3322" y="4983"/>
                </a:lnTo>
                <a:lnTo>
                  <a:pt x="3273" y="5178"/>
                </a:lnTo>
                <a:lnTo>
                  <a:pt x="3249" y="5398"/>
                </a:lnTo>
                <a:lnTo>
                  <a:pt x="3224" y="5642"/>
                </a:lnTo>
                <a:lnTo>
                  <a:pt x="3249" y="5887"/>
                </a:lnTo>
                <a:lnTo>
                  <a:pt x="3298" y="6155"/>
                </a:lnTo>
                <a:lnTo>
                  <a:pt x="3347" y="6400"/>
                </a:lnTo>
                <a:lnTo>
                  <a:pt x="3444" y="6619"/>
                </a:lnTo>
                <a:lnTo>
                  <a:pt x="3542" y="6790"/>
                </a:lnTo>
                <a:lnTo>
                  <a:pt x="3640" y="6961"/>
                </a:lnTo>
                <a:lnTo>
                  <a:pt x="3762" y="7059"/>
                </a:lnTo>
                <a:lnTo>
                  <a:pt x="3884" y="7132"/>
                </a:lnTo>
                <a:lnTo>
                  <a:pt x="4030" y="7132"/>
                </a:lnTo>
                <a:lnTo>
                  <a:pt x="4104" y="7108"/>
                </a:lnTo>
                <a:lnTo>
                  <a:pt x="4275" y="7523"/>
                </a:lnTo>
                <a:lnTo>
                  <a:pt x="4494" y="7889"/>
                </a:lnTo>
                <a:lnTo>
                  <a:pt x="4714" y="8256"/>
                </a:lnTo>
                <a:lnTo>
                  <a:pt x="4983" y="8598"/>
                </a:lnTo>
                <a:lnTo>
                  <a:pt x="5252" y="8891"/>
                </a:lnTo>
                <a:lnTo>
                  <a:pt x="5545" y="9159"/>
                </a:lnTo>
                <a:lnTo>
                  <a:pt x="5862" y="9404"/>
                </a:lnTo>
                <a:lnTo>
                  <a:pt x="6180" y="9623"/>
                </a:lnTo>
                <a:lnTo>
                  <a:pt x="6180" y="10698"/>
                </a:lnTo>
                <a:lnTo>
                  <a:pt x="5667" y="10747"/>
                </a:lnTo>
                <a:lnTo>
                  <a:pt x="5081" y="10845"/>
                </a:lnTo>
                <a:lnTo>
                  <a:pt x="4519" y="10967"/>
                </a:lnTo>
                <a:lnTo>
                  <a:pt x="3957" y="11089"/>
                </a:lnTo>
                <a:lnTo>
                  <a:pt x="3420" y="11260"/>
                </a:lnTo>
                <a:lnTo>
                  <a:pt x="2931" y="11455"/>
                </a:lnTo>
                <a:lnTo>
                  <a:pt x="2467" y="11675"/>
                </a:lnTo>
                <a:lnTo>
                  <a:pt x="2028" y="11919"/>
                </a:lnTo>
                <a:lnTo>
                  <a:pt x="1637" y="12188"/>
                </a:lnTo>
                <a:lnTo>
                  <a:pt x="1271" y="12456"/>
                </a:lnTo>
                <a:lnTo>
                  <a:pt x="953" y="12774"/>
                </a:lnTo>
                <a:lnTo>
                  <a:pt x="684" y="13116"/>
                </a:lnTo>
                <a:lnTo>
                  <a:pt x="440" y="13458"/>
                </a:lnTo>
                <a:lnTo>
                  <a:pt x="269" y="13849"/>
                </a:lnTo>
                <a:lnTo>
                  <a:pt x="123" y="14239"/>
                </a:lnTo>
                <a:lnTo>
                  <a:pt x="49" y="14679"/>
                </a:lnTo>
                <a:lnTo>
                  <a:pt x="1" y="15119"/>
                </a:lnTo>
                <a:lnTo>
                  <a:pt x="49" y="15167"/>
                </a:lnTo>
                <a:lnTo>
                  <a:pt x="245" y="15265"/>
                </a:lnTo>
                <a:lnTo>
                  <a:pt x="416" y="15338"/>
                </a:lnTo>
                <a:lnTo>
                  <a:pt x="636" y="15436"/>
                </a:lnTo>
                <a:lnTo>
                  <a:pt x="904" y="15534"/>
                </a:lnTo>
                <a:lnTo>
                  <a:pt x="1271" y="15607"/>
                </a:lnTo>
                <a:lnTo>
                  <a:pt x="1710" y="15705"/>
                </a:lnTo>
                <a:lnTo>
                  <a:pt x="2223" y="15802"/>
                </a:lnTo>
                <a:lnTo>
                  <a:pt x="2834" y="15876"/>
                </a:lnTo>
                <a:lnTo>
                  <a:pt x="3566" y="15973"/>
                </a:lnTo>
                <a:lnTo>
                  <a:pt x="4397" y="16022"/>
                </a:lnTo>
                <a:lnTo>
                  <a:pt x="5325" y="16071"/>
                </a:lnTo>
                <a:lnTo>
                  <a:pt x="6399" y="16096"/>
                </a:lnTo>
                <a:lnTo>
                  <a:pt x="7621" y="16120"/>
                </a:lnTo>
                <a:lnTo>
                  <a:pt x="8817" y="16096"/>
                </a:lnTo>
                <a:lnTo>
                  <a:pt x="9892" y="16071"/>
                </a:lnTo>
                <a:lnTo>
                  <a:pt x="10844" y="16022"/>
                </a:lnTo>
                <a:lnTo>
                  <a:pt x="11675" y="15973"/>
                </a:lnTo>
                <a:lnTo>
                  <a:pt x="12408" y="15876"/>
                </a:lnTo>
                <a:lnTo>
                  <a:pt x="13018" y="15802"/>
                </a:lnTo>
                <a:lnTo>
                  <a:pt x="13555" y="15705"/>
                </a:lnTo>
                <a:lnTo>
                  <a:pt x="13995" y="15607"/>
                </a:lnTo>
                <a:lnTo>
                  <a:pt x="14361" y="15534"/>
                </a:lnTo>
                <a:lnTo>
                  <a:pt x="14654" y="15436"/>
                </a:lnTo>
                <a:lnTo>
                  <a:pt x="14874" y="15338"/>
                </a:lnTo>
                <a:lnTo>
                  <a:pt x="15045" y="15265"/>
                </a:lnTo>
                <a:lnTo>
                  <a:pt x="15216" y="15167"/>
                </a:lnTo>
                <a:lnTo>
                  <a:pt x="15289" y="15119"/>
                </a:lnTo>
                <a:lnTo>
                  <a:pt x="15241" y="14655"/>
                </a:lnTo>
                <a:lnTo>
                  <a:pt x="15167" y="14215"/>
                </a:lnTo>
                <a:lnTo>
                  <a:pt x="15045" y="13800"/>
                </a:lnTo>
                <a:lnTo>
                  <a:pt x="14874" y="13409"/>
                </a:lnTo>
                <a:lnTo>
                  <a:pt x="14630" y="13043"/>
                </a:lnTo>
                <a:lnTo>
                  <a:pt x="14361" y="12701"/>
                </a:lnTo>
                <a:lnTo>
                  <a:pt x="14044" y="12408"/>
                </a:lnTo>
                <a:lnTo>
                  <a:pt x="13678" y="12115"/>
                </a:lnTo>
                <a:lnTo>
                  <a:pt x="13287" y="11846"/>
                </a:lnTo>
                <a:lnTo>
                  <a:pt x="12847" y="11626"/>
                </a:lnTo>
                <a:lnTo>
                  <a:pt x="12359" y="11406"/>
                </a:lnTo>
                <a:lnTo>
                  <a:pt x="11846" y="11235"/>
                </a:lnTo>
                <a:lnTo>
                  <a:pt x="11284" y="11064"/>
                </a:lnTo>
                <a:lnTo>
                  <a:pt x="10698" y="10942"/>
                </a:lnTo>
                <a:lnTo>
                  <a:pt x="10063" y="10820"/>
                </a:lnTo>
                <a:lnTo>
                  <a:pt x="9428" y="10747"/>
                </a:lnTo>
                <a:lnTo>
                  <a:pt x="9110" y="10722"/>
                </a:lnTo>
                <a:lnTo>
                  <a:pt x="9110" y="9623"/>
                </a:lnTo>
                <a:lnTo>
                  <a:pt x="9428" y="9404"/>
                </a:lnTo>
                <a:lnTo>
                  <a:pt x="9745" y="9159"/>
                </a:lnTo>
                <a:lnTo>
                  <a:pt x="10039" y="8891"/>
                </a:lnTo>
                <a:lnTo>
                  <a:pt x="10332" y="8598"/>
                </a:lnTo>
                <a:lnTo>
                  <a:pt x="10576" y="8256"/>
                </a:lnTo>
                <a:lnTo>
                  <a:pt x="10796" y="7889"/>
                </a:lnTo>
                <a:lnTo>
                  <a:pt x="11015" y="7523"/>
                </a:lnTo>
                <a:lnTo>
                  <a:pt x="11186" y="7108"/>
                </a:lnTo>
                <a:lnTo>
                  <a:pt x="11260" y="7132"/>
                </a:lnTo>
                <a:lnTo>
                  <a:pt x="11406" y="7132"/>
                </a:lnTo>
                <a:lnTo>
                  <a:pt x="11528" y="7059"/>
                </a:lnTo>
                <a:lnTo>
                  <a:pt x="11650" y="6961"/>
                </a:lnTo>
                <a:lnTo>
                  <a:pt x="11748" y="6790"/>
                </a:lnTo>
                <a:lnTo>
                  <a:pt x="11846" y="6619"/>
                </a:lnTo>
                <a:lnTo>
                  <a:pt x="11944" y="6400"/>
                </a:lnTo>
                <a:lnTo>
                  <a:pt x="11992" y="6155"/>
                </a:lnTo>
                <a:lnTo>
                  <a:pt x="12041" y="5887"/>
                </a:lnTo>
                <a:lnTo>
                  <a:pt x="12066" y="5642"/>
                </a:lnTo>
                <a:lnTo>
                  <a:pt x="12041" y="5398"/>
                </a:lnTo>
                <a:lnTo>
                  <a:pt x="12017" y="5203"/>
                </a:lnTo>
                <a:lnTo>
                  <a:pt x="11968" y="5007"/>
                </a:lnTo>
                <a:lnTo>
                  <a:pt x="11919" y="4836"/>
                </a:lnTo>
                <a:lnTo>
                  <a:pt x="11846" y="4690"/>
                </a:lnTo>
                <a:lnTo>
                  <a:pt x="11748" y="4592"/>
                </a:lnTo>
                <a:lnTo>
                  <a:pt x="11626" y="4519"/>
                </a:lnTo>
                <a:lnTo>
                  <a:pt x="11699" y="4153"/>
                </a:lnTo>
                <a:lnTo>
                  <a:pt x="11724" y="3811"/>
                </a:lnTo>
                <a:lnTo>
                  <a:pt x="11724" y="3493"/>
                </a:lnTo>
                <a:lnTo>
                  <a:pt x="11724" y="3200"/>
                </a:lnTo>
                <a:lnTo>
                  <a:pt x="11699" y="2907"/>
                </a:lnTo>
                <a:lnTo>
                  <a:pt x="11650" y="2638"/>
                </a:lnTo>
                <a:lnTo>
                  <a:pt x="11577" y="2394"/>
                </a:lnTo>
                <a:lnTo>
                  <a:pt x="11504" y="2150"/>
                </a:lnTo>
                <a:lnTo>
                  <a:pt x="11406" y="1930"/>
                </a:lnTo>
                <a:lnTo>
                  <a:pt x="11309" y="1710"/>
                </a:lnTo>
                <a:lnTo>
                  <a:pt x="11186" y="1515"/>
                </a:lnTo>
                <a:lnTo>
                  <a:pt x="11040" y="1344"/>
                </a:lnTo>
                <a:lnTo>
                  <a:pt x="10893" y="1173"/>
                </a:lnTo>
                <a:lnTo>
                  <a:pt x="10747" y="1026"/>
                </a:lnTo>
                <a:lnTo>
                  <a:pt x="10429" y="758"/>
                </a:lnTo>
                <a:lnTo>
                  <a:pt x="10063" y="562"/>
                </a:lnTo>
                <a:lnTo>
                  <a:pt x="9697" y="367"/>
                </a:lnTo>
                <a:lnTo>
                  <a:pt x="9330" y="245"/>
                </a:lnTo>
                <a:lnTo>
                  <a:pt x="8964" y="147"/>
                </a:lnTo>
                <a:lnTo>
                  <a:pt x="8598" y="74"/>
                </a:lnTo>
                <a:lnTo>
                  <a:pt x="8256" y="25"/>
                </a:lnTo>
                <a:lnTo>
                  <a:pt x="793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3"/>
          <p:cNvSpPr/>
          <p:nvPr/>
        </p:nvSpPr>
        <p:spPr>
          <a:xfrm>
            <a:off x="335049" y="6060076"/>
            <a:ext cx="151142" cy="171436"/>
          </a:xfrm>
          <a:custGeom>
            <a:rect b="b" l="l" r="r" t="t"/>
            <a:pathLst>
              <a:path extrusionOk="0" h="16120" w="15290">
                <a:moveTo>
                  <a:pt x="7645" y="1"/>
                </a:moveTo>
                <a:lnTo>
                  <a:pt x="7303" y="25"/>
                </a:lnTo>
                <a:lnTo>
                  <a:pt x="7010" y="98"/>
                </a:lnTo>
                <a:lnTo>
                  <a:pt x="6766" y="172"/>
                </a:lnTo>
                <a:lnTo>
                  <a:pt x="6546" y="294"/>
                </a:lnTo>
                <a:lnTo>
                  <a:pt x="6351" y="391"/>
                </a:lnTo>
                <a:lnTo>
                  <a:pt x="6204" y="538"/>
                </a:lnTo>
                <a:lnTo>
                  <a:pt x="6058" y="660"/>
                </a:lnTo>
                <a:lnTo>
                  <a:pt x="5960" y="782"/>
                </a:lnTo>
                <a:lnTo>
                  <a:pt x="5569" y="856"/>
                </a:lnTo>
                <a:lnTo>
                  <a:pt x="5203" y="978"/>
                </a:lnTo>
                <a:lnTo>
                  <a:pt x="4885" y="1149"/>
                </a:lnTo>
                <a:lnTo>
                  <a:pt x="4617" y="1320"/>
                </a:lnTo>
                <a:lnTo>
                  <a:pt x="4372" y="1539"/>
                </a:lnTo>
                <a:lnTo>
                  <a:pt x="4177" y="1759"/>
                </a:lnTo>
                <a:lnTo>
                  <a:pt x="4030" y="2028"/>
                </a:lnTo>
                <a:lnTo>
                  <a:pt x="3908" y="2296"/>
                </a:lnTo>
                <a:lnTo>
                  <a:pt x="3811" y="2565"/>
                </a:lnTo>
                <a:lnTo>
                  <a:pt x="3737" y="2834"/>
                </a:lnTo>
                <a:lnTo>
                  <a:pt x="3689" y="3127"/>
                </a:lnTo>
                <a:lnTo>
                  <a:pt x="3640" y="3420"/>
                </a:lnTo>
                <a:lnTo>
                  <a:pt x="3640" y="3713"/>
                </a:lnTo>
                <a:lnTo>
                  <a:pt x="3640" y="3982"/>
                </a:lnTo>
                <a:lnTo>
                  <a:pt x="3689" y="4495"/>
                </a:lnTo>
                <a:lnTo>
                  <a:pt x="3689" y="4519"/>
                </a:lnTo>
                <a:lnTo>
                  <a:pt x="3566" y="4568"/>
                </a:lnTo>
                <a:lnTo>
                  <a:pt x="3469" y="4666"/>
                </a:lnTo>
                <a:lnTo>
                  <a:pt x="3395" y="4812"/>
                </a:lnTo>
                <a:lnTo>
                  <a:pt x="3322" y="4983"/>
                </a:lnTo>
                <a:lnTo>
                  <a:pt x="3273" y="5178"/>
                </a:lnTo>
                <a:lnTo>
                  <a:pt x="3249" y="5398"/>
                </a:lnTo>
                <a:lnTo>
                  <a:pt x="3224" y="5642"/>
                </a:lnTo>
                <a:lnTo>
                  <a:pt x="3249" y="5887"/>
                </a:lnTo>
                <a:lnTo>
                  <a:pt x="3298" y="6155"/>
                </a:lnTo>
                <a:lnTo>
                  <a:pt x="3347" y="6400"/>
                </a:lnTo>
                <a:lnTo>
                  <a:pt x="3444" y="6619"/>
                </a:lnTo>
                <a:lnTo>
                  <a:pt x="3542" y="6790"/>
                </a:lnTo>
                <a:lnTo>
                  <a:pt x="3640" y="6961"/>
                </a:lnTo>
                <a:lnTo>
                  <a:pt x="3762" y="7059"/>
                </a:lnTo>
                <a:lnTo>
                  <a:pt x="3884" y="7132"/>
                </a:lnTo>
                <a:lnTo>
                  <a:pt x="4030" y="7132"/>
                </a:lnTo>
                <a:lnTo>
                  <a:pt x="4104" y="7108"/>
                </a:lnTo>
                <a:lnTo>
                  <a:pt x="4275" y="7523"/>
                </a:lnTo>
                <a:lnTo>
                  <a:pt x="4494" y="7889"/>
                </a:lnTo>
                <a:lnTo>
                  <a:pt x="4714" y="8256"/>
                </a:lnTo>
                <a:lnTo>
                  <a:pt x="4983" y="8598"/>
                </a:lnTo>
                <a:lnTo>
                  <a:pt x="5252" y="8891"/>
                </a:lnTo>
                <a:lnTo>
                  <a:pt x="5545" y="9159"/>
                </a:lnTo>
                <a:lnTo>
                  <a:pt x="5862" y="9404"/>
                </a:lnTo>
                <a:lnTo>
                  <a:pt x="6180" y="9623"/>
                </a:lnTo>
                <a:lnTo>
                  <a:pt x="6180" y="10698"/>
                </a:lnTo>
                <a:lnTo>
                  <a:pt x="5667" y="10747"/>
                </a:lnTo>
                <a:lnTo>
                  <a:pt x="5081" y="10845"/>
                </a:lnTo>
                <a:lnTo>
                  <a:pt x="4519" y="10967"/>
                </a:lnTo>
                <a:lnTo>
                  <a:pt x="3957" y="11089"/>
                </a:lnTo>
                <a:lnTo>
                  <a:pt x="3420" y="11260"/>
                </a:lnTo>
                <a:lnTo>
                  <a:pt x="2931" y="11455"/>
                </a:lnTo>
                <a:lnTo>
                  <a:pt x="2467" y="11675"/>
                </a:lnTo>
                <a:lnTo>
                  <a:pt x="2028" y="11919"/>
                </a:lnTo>
                <a:lnTo>
                  <a:pt x="1637" y="12188"/>
                </a:lnTo>
                <a:lnTo>
                  <a:pt x="1271" y="12456"/>
                </a:lnTo>
                <a:lnTo>
                  <a:pt x="953" y="12774"/>
                </a:lnTo>
                <a:lnTo>
                  <a:pt x="684" y="13116"/>
                </a:lnTo>
                <a:lnTo>
                  <a:pt x="440" y="13458"/>
                </a:lnTo>
                <a:lnTo>
                  <a:pt x="269" y="13849"/>
                </a:lnTo>
                <a:lnTo>
                  <a:pt x="123" y="14239"/>
                </a:lnTo>
                <a:lnTo>
                  <a:pt x="49" y="14679"/>
                </a:lnTo>
                <a:lnTo>
                  <a:pt x="1" y="15119"/>
                </a:lnTo>
                <a:lnTo>
                  <a:pt x="49" y="15167"/>
                </a:lnTo>
                <a:lnTo>
                  <a:pt x="245" y="15265"/>
                </a:lnTo>
                <a:lnTo>
                  <a:pt x="416" y="15338"/>
                </a:lnTo>
                <a:lnTo>
                  <a:pt x="636" y="15436"/>
                </a:lnTo>
                <a:lnTo>
                  <a:pt x="904" y="15534"/>
                </a:lnTo>
                <a:lnTo>
                  <a:pt x="1271" y="15607"/>
                </a:lnTo>
                <a:lnTo>
                  <a:pt x="1710" y="15705"/>
                </a:lnTo>
                <a:lnTo>
                  <a:pt x="2223" y="15802"/>
                </a:lnTo>
                <a:lnTo>
                  <a:pt x="2834" y="15876"/>
                </a:lnTo>
                <a:lnTo>
                  <a:pt x="3566" y="15973"/>
                </a:lnTo>
                <a:lnTo>
                  <a:pt x="4397" y="16022"/>
                </a:lnTo>
                <a:lnTo>
                  <a:pt x="5325" y="16071"/>
                </a:lnTo>
                <a:lnTo>
                  <a:pt x="6399" y="16096"/>
                </a:lnTo>
                <a:lnTo>
                  <a:pt x="7621" y="16120"/>
                </a:lnTo>
                <a:lnTo>
                  <a:pt x="8817" y="16096"/>
                </a:lnTo>
                <a:lnTo>
                  <a:pt x="9892" y="16071"/>
                </a:lnTo>
                <a:lnTo>
                  <a:pt x="10844" y="16022"/>
                </a:lnTo>
                <a:lnTo>
                  <a:pt x="11675" y="15973"/>
                </a:lnTo>
                <a:lnTo>
                  <a:pt x="12408" y="15876"/>
                </a:lnTo>
                <a:lnTo>
                  <a:pt x="13018" y="15802"/>
                </a:lnTo>
                <a:lnTo>
                  <a:pt x="13555" y="15705"/>
                </a:lnTo>
                <a:lnTo>
                  <a:pt x="13995" y="15607"/>
                </a:lnTo>
                <a:lnTo>
                  <a:pt x="14361" y="15534"/>
                </a:lnTo>
                <a:lnTo>
                  <a:pt x="14654" y="15436"/>
                </a:lnTo>
                <a:lnTo>
                  <a:pt x="14874" y="15338"/>
                </a:lnTo>
                <a:lnTo>
                  <a:pt x="15045" y="15265"/>
                </a:lnTo>
                <a:lnTo>
                  <a:pt x="15216" y="15167"/>
                </a:lnTo>
                <a:lnTo>
                  <a:pt x="15289" y="15119"/>
                </a:lnTo>
                <a:lnTo>
                  <a:pt x="15241" y="14655"/>
                </a:lnTo>
                <a:lnTo>
                  <a:pt x="15167" y="14215"/>
                </a:lnTo>
                <a:lnTo>
                  <a:pt x="15045" y="13800"/>
                </a:lnTo>
                <a:lnTo>
                  <a:pt x="14874" y="13409"/>
                </a:lnTo>
                <a:lnTo>
                  <a:pt x="14630" y="13043"/>
                </a:lnTo>
                <a:lnTo>
                  <a:pt x="14361" y="12701"/>
                </a:lnTo>
                <a:lnTo>
                  <a:pt x="14044" y="12408"/>
                </a:lnTo>
                <a:lnTo>
                  <a:pt x="13678" y="12115"/>
                </a:lnTo>
                <a:lnTo>
                  <a:pt x="13287" y="11846"/>
                </a:lnTo>
                <a:lnTo>
                  <a:pt x="12847" y="11626"/>
                </a:lnTo>
                <a:lnTo>
                  <a:pt x="12359" y="11406"/>
                </a:lnTo>
                <a:lnTo>
                  <a:pt x="11846" y="11235"/>
                </a:lnTo>
                <a:lnTo>
                  <a:pt x="11284" y="11064"/>
                </a:lnTo>
                <a:lnTo>
                  <a:pt x="10698" y="10942"/>
                </a:lnTo>
                <a:lnTo>
                  <a:pt x="10063" y="10820"/>
                </a:lnTo>
                <a:lnTo>
                  <a:pt x="9428" y="10747"/>
                </a:lnTo>
                <a:lnTo>
                  <a:pt x="9110" y="10722"/>
                </a:lnTo>
                <a:lnTo>
                  <a:pt x="9110" y="9623"/>
                </a:lnTo>
                <a:lnTo>
                  <a:pt x="9428" y="9404"/>
                </a:lnTo>
                <a:lnTo>
                  <a:pt x="9745" y="9159"/>
                </a:lnTo>
                <a:lnTo>
                  <a:pt x="10039" y="8891"/>
                </a:lnTo>
                <a:lnTo>
                  <a:pt x="10332" y="8598"/>
                </a:lnTo>
                <a:lnTo>
                  <a:pt x="10576" y="8256"/>
                </a:lnTo>
                <a:lnTo>
                  <a:pt x="10796" y="7889"/>
                </a:lnTo>
                <a:lnTo>
                  <a:pt x="11015" y="7523"/>
                </a:lnTo>
                <a:lnTo>
                  <a:pt x="11186" y="7108"/>
                </a:lnTo>
                <a:lnTo>
                  <a:pt x="11260" y="7132"/>
                </a:lnTo>
                <a:lnTo>
                  <a:pt x="11406" y="7132"/>
                </a:lnTo>
                <a:lnTo>
                  <a:pt x="11528" y="7059"/>
                </a:lnTo>
                <a:lnTo>
                  <a:pt x="11650" y="6961"/>
                </a:lnTo>
                <a:lnTo>
                  <a:pt x="11748" y="6790"/>
                </a:lnTo>
                <a:lnTo>
                  <a:pt x="11846" y="6619"/>
                </a:lnTo>
                <a:lnTo>
                  <a:pt x="11944" y="6400"/>
                </a:lnTo>
                <a:lnTo>
                  <a:pt x="11992" y="6155"/>
                </a:lnTo>
                <a:lnTo>
                  <a:pt x="12041" y="5887"/>
                </a:lnTo>
                <a:lnTo>
                  <a:pt x="12066" y="5642"/>
                </a:lnTo>
                <a:lnTo>
                  <a:pt x="12041" y="5398"/>
                </a:lnTo>
                <a:lnTo>
                  <a:pt x="12017" y="5203"/>
                </a:lnTo>
                <a:lnTo>
                  <a:pt x="11968" y="5007"/>
                </a:lnTo>
                <a:lnTo>
                  <a:pt x="11919" y="4836"/>
                </a:lnTo>
                <a:lnTo>
                  <a:pt x="11846" y="4690"/>
                </a:lnTo>
                <a:lnTo>
                  <a:pt x="11748" y="4592"/>
                </a:lnTo>
                <a:lnTo>
                  <a:pt x="11626" y="4519"/>
                </a:lnTo>
                <a:lnTo>
                  <a:pt x="11699" y="4153"/>
                </a:lnTo>
                <a:lnTo>
                  <a:pt x="11724" y="3811"/>
                </a:lnTo>
                <a:lnTo>
                  <a:pt x="11724" y="3493"/>
                </a:lnTo>
                <a:lnTo>
                  <a:pt x="11724" y="3200"/>
                </a:lnTo>
                <a:lnTo>
                  <a:pt x="11699" y="2907"/>
                </a:lnTo>
                <a:lnTo>
                  <a:pt x="11650" y="2638"/>
                </a:lnTo>
                <a:lnTo>
                  <a:pt x="11577" y="2394"/>
                </a:lnTo>
                <a:lnTo>
                  <a:pt x="11504" y="2150"/>
                </a:lnTo>
                <a:lnTo>
                  <a:pt x="11406" y="1930"/>
                </a:lnTo>
                <a:lnTo>
                  <a:pt x="11309" y="1710"/>
                </a:lnTo>
                <a:lnTo>
                  <a:pt x="11186" y="1515"/>
                </a:lnTo>
                <a:lnTo>
                  <a:pt x="11040" y="1344"/>
                </a:lnTo>
                <a:lnTo>
                  <a:pt x="10893" y="1173"/>
                </a:lnTo>
                <a:lnTo>
                  <a:pt x="10747" y="1026"/>
                </a:lnTo>
                <a:lnTo>
                  <a:pt x="10429" y="758"/>
                </a:lnTo>
                <a:lnTo>
                  <a:pt x="10063" y="562"/>
                </a:lnTo>
                <a:lnTo>
                  <a:pt x="9697" y="367"/>
                </a:lnTo>
                <a:lnTo>
                  <a:pt x="9330" y="245"/>
                </a:lnTo>
                <a:lnTo>
                  <a:pt x="8964" y="147"/>
                </a:lnTo>
                <a:lnTo>
                  <a:pt x="8598" y="74"/>
                </a:lnTo>
                <a:lnTo>
                  <a:pt x="8256" y="25"/>
                </a:lnTo>
                <a:lnTo>
                  <a:pt x="793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3"/>
          <p:cNvSpPr txBox="1"/>
          <p:nvPr/>
        </p:nvSpPr>
        <p:spPr>
          <a:xfrm>
            <a:off x="258175" y="6379000"/>
            <a:ext cx="6990000" cy="740700"/>
          </a:xfrm>
          <a:prstGeom prst="rect">
            <a:avLst/>
          </a:prstGeom>
          <a:solidFill>
            <a:srgbClr val="980000"/>
          </a:solidFill>
          <a:ln cap="flat" cmpd="sng" w="1905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b="1" lang="en" sz="1200">
                <a:solidFill>
                  <a:srgbClr val="FFFFFF"/>
                </a:solidFill>
                <a:latin typeface="Roboto"/>
                <a:ea typeface="Roboto"/>
                <a:cs typeface="Roboto"/>
                <a:sym typeface="Roboto"/>
              </a:rPr>
              <a:t>Society in the Late Middle Ages was feudal-based and hierarchical with clear-cut social strata. There was little room for social climbing. 90% of the population were peasants and 75% of the land was owned by the elite. The church occupied high rank but was not a separate class.</a:t>
            </a:r>
            <a:endParaRPr b="1" sz="1200">
              <a:solidFill>
                <a:srgbClr val="FFFFFF"/>
              </a:solidFill>
              <a:latin typeface="Roboto"/>
              <a:ea typeface="Roboto"/>
              <a:cs typeface="Roboto"/>
              <a:sym typeface="Roboto"/>
            </a:endParaRPr>
          </a:p>
        </p:txBody>
      </p:sp>
      <p:sp>
        <p:nvSpPr>
          <p:cNvPr id="94" name="Google Shape;94;p13"/>
          <p:cNvSpPr txBox="1"/>
          <p:nvPr/>
        </p:nvSpPr>
        <p:spPr>
          <a:xfrm>
            <a:off x="296675" y="7267200"/>
            <a:ext cx="3802200" cy="1138200"/>
          </a:xfrm>
          <a:prstGeom prst="rect">
            <a:avLst/>
          </a:prstGeom>
          <a:noFill/>
          <a:ln cap="flat" cmpd="sng" w="19050">
            <a:solidFill>
              <a:srgbClr val="980000"/>
            </a:solidFill>
            <a:prstDash val="dot"/>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Clr>
                <a:srgbClr val="000000"/>
              </a:buClr>
              <a:buSzPts val="1100"/>
              <a:buFont typeface="Arial"/>
              <a:buNone/>
            </a:pPr>
            <a:r>
              <a:rPr b="1" lang="en" sz="1200">
                <a:latin typeface="Roboto"/>
                <a:ea typeface="Roboto"/>
                <a:cs typeface="Roboto"/>
                <a:sym typeface="Roboto"/>
              </a:rPr>
              <a:t>Peasants</a:t>
            </a:r>
            <a:r>
              <a:rPr lang="en" sz="1200">
                <a:latin typeface="Roboto"/>
                <a:ea typeface="Roboto"/>
                <a:cs typeface="Roboto"/>
                <a:sym typeface="Roboto"/>
              </a:rPr>
              <a:t> were the lowest class and had their own ranks. </a:t>
            </a:r>
            <a:r>
              <a:rPr b="1" lang="en" sz="1200">
                <a:latin typeface="Roboto"/>
                <a:ea typeface="Roboto"/>
                <a:cs typeface="Roboto"/>
                <a:sym typeface="Roboto"/>
              </a:rPr>
              <a:t>Freemen/yeomen</a:t>
            </a:r>
            <a:r>
              <a:rPr lang="en" sz="1200">
                <a:latin typeface="Roboto"/>
                <a:ea typeface="Roboto"/>
                <a:cs typeface="Roboto"/>
                <a:sym typeface="Roboto"/>
              </a:rPr>
              <a:t> (poor farmers) held some rights and land. </a:t>
            </a:r>
            <a:r>
              <a:rPr b="1" lang="en" sz="1200">
                <a:latin typeface="Roboto"/>
                <a:ea typeface="Roboto"/>
                <a:cs typeface="Roboto"/>
                <a:sym typeface="Roboto"/>
              </a:rPr>
              <a:t>Serfs</a:t>
            </a:r>
            <a:r>
              <a:rPr lang="en" sz="1200">
                <a:latin typeface="Roboto"/>
                <a:ea typeface="Roboto"/>
                <a:cs typeface="Roboto"/>
                <a:sym typeface="Roboto"/>
              </a:rPr>
              <a:t> had no rights nor property and lived on the land of a vassal. They exchanged work for permission to live on the land.</a:t>
            </a:r>
            <a:endParaRPr sz="1200">
              <a:latin typeface="Roboto"/>
              <a:ea typeface="Roboto"/>
              <a:cs typeface="Roboto"/>
              <a:sym typeface="Roboto"/>
            </a:endParaRPr>
          </a:p>
        </p:txBody>
      </p:sp>
      <p:pic>
        <p:nvPicPr>
          <p:cNvPr id="95" name="Google Shape;95;p13"/>
          <p:cNvPicPr preferRelativeResize="0"/>
          <p:nvPr/>
        </p:nvPicPr>
        <p:blipFill>
          <a:blip r:embed="rId6">
            <a:alphaModFix/>
          </a:blip>
          <a:stretch>
            <a:fillRect/>
          </a:stretch>
        </p:blipFill>
        <p:spPr>
          <a:xfrm>
            <a:off x="4230926" y="7267200"/>
            <a:ext cx="3017251" cy="1584057"/>
          </a:xfrm>
          <a:prstGeom prst="rect">
            <a:avLst/>
          </a:prstGeom>
          <a:noFill/>
          <a:ln>
            <a:noFill/>
          </a:ln>
        </p:spPr>
      </p:pic>
      <p:sp>
        <p:nvSpPr>
          <p:cNvPr id="96" name="Google Shape;96;p13"/>
          <p:cNvSpPr txBox="1"/>
          <p:nvPr/>
        </p:nvSpPr>
        <p:spPr>
          <a:xfrm>
            <a:off x="4230925" y="8698850"/>
            <a:ext cx="3017400" cy="48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800">
                <a:solidFill>
                  <a:srgbClr val="FFFFFF"/>
                </a:solidFill>
                <a:highlight>
                  <a:srgbClr val="980000"/>
                </a:highlight>
              </a:rPr>
              <a:t>A lord and serfs in medieval England.</a:t>
            </a:r>
            <a:endParaRPr b="1" i="1" sz="800">
              <a:highlight>
                <a:srgbClr val="980000"/>
              </a:highlight>
            </a:endParaRPr>
          </a:p>
        </p:txBody>
      </p:sp>
      <p:sp>
        <p:nvSpPr>
          <p:cNvPr id="97" name="Google Shape;97;p13"/>
          <p:cNvSpPr txBox="1"/>
          <p:nvPr/>
        </p:nvSpPr>
        <p:spPr>
          <a:xfrm>
            <a:off x="264625" y="8552900"/>
            <a:ext cx="2003400" cy="1472400"/>
          </a:xfrm>
          <a:prstGeom prst="rect">
            <a:avLst/>
          </a:prstGeom>
          <a:noFill/>
          <a:ln>
            <a:noFill/>
          </a:ln>
        </p:spPr>
        <p:txBody>
          <a:bodyPr anchorCtr="0" anchor="ctr" bIns="91425" lIns="91425" spcFirstLastPara="1" rIns="91425" wrap="square" tIns="91425">
            <a:noAutofit/>
          </a:bodyPr>
          <a:lstStyle/>
          <a:p>
            <a:pPr indent="0" lvl="0" marL="0" rtl="0" algn="l">
              <a:spcBef>
                <a:spcPts val="600"/>
              </a:spcBef>
              <a:spcAft>
                <a:spcPts val="0"/>
              </a:spcAft>
              <a:buNone/>
            </a:pPr>
            <a:r>
              <a:rPr b="1" lang="en" sz="1200">
                <a:solidFill>
                  <a:srgbClr val="990000"/>
                </a:solidFill>
                <a:latin typeface="Roboto"/>
                <a:ea typeface="Roboto"/>
                <a:cs typeface="Roboto"/>
                <a:sym typeface="Roboto"/>
              </a:rPr>
              <a:t>Livelihoods for Peasants</a:t>
            </a:r>
            <a:endParaRPr b="1" sz="1200">
              <a:solidFill>
                <a:srgbClr val="990000"/>
              </a:solidFill>
              <a:latin typeface="Roboto"/>
              <a:ea typeface="Roboto"/>
              <a:cs typeface="Roboto"/>
              <a:sym typeface="Roboto"/>
            </a:endParaRPr>
          </a:p>
          <a:p>
            <a:pPr indent="0" lvl="0" marL="0" rtl="0" algn="l">
              <a:spcBef>
                <a:spcPts val="600"/>
              </a:spcBef>
              <a:spcAft>
                <a:spcPts val="0"/>
              </a:spcAft>
              <a:buNone/>
            </a:pPr>
            <a:r>
              <a:rPr lang="en" sz="1200">
                <a:solidFill>
                  <a:srgbClr val="000000"/>
                </a:solidFill>
                <a:latin typeface="Roboto Light"/>
                <a:ea typeface="Roboto Light"/>
                <a:cs typeface="Roboto Light"/>
                <a:sym typeface="Roboto Light"/>
              </a:rPr>
              <a:t>Peasant women rarely learned craft occupations. Their roles were divided by gender and confined to domestic activities and child-rearing.</a:t>
            </a:r>
            <a:endParaRPr sz="1200">
              <a:solidFill>
                <a:srgbClr val="222222"/>
              </a:solidFill>
              <a:highlight>
                <a:srgbClr val="FFFFFF"/>
              </a:highlight>
            </a:endParaRPr>
          </a:p>
          <a:p>
            <a:pPr indent="0" lvl="0" marL="0" rtl="0" algn="l">
              <a:spcBef>
                <a:spcPts val="600"/>
              </a:spcBef>
              <a:spcAft>
                <a:spcPts val="0"/>
              </a:spcAft>
              <a:buNone/>
            </a:pPr>
            <a:r>
              <a:t/>
            </a:r>
            <a:endParaRPr sz="1200">
              <a:solidFill>
                <a:srgbClr val="000000"/>
              </a:solidFill>
              <a:latin typeface="Roboto Light"/>
              <a:ea typeface="Roboto Light"/>
              <a:cs typeface="Roboto Light"/>
              <a:sym typeface="Roboto Light"/>
            </a:endParaRPr>
          </a:p>
        </p:txBody>
      </p:sp>
      <p:pic>
        <p:nvPicPr>
          <p:cNvPr id="98" name="Google Shape;98;p13"/>
          <p:cNvPicPr preferRelativeResize="0"/>
          <p:nvPr/>
        </p:nvPicPr>
        <p:blipFill>
          <a:blip r:embed="rId7">
            <a:alphaModFix/>
          </a:blip>
          <a:stretch>
            <a:fillRect/>
          </a:stretch>
        </p:blipFill>
        <p:spPr>
          <a:xfrm>
            <a:off x="4230927" y="8998750"/>
            <a:ext cx="2324198" cy="1472400"/>
          </a:xfrm>
          <a:prstGeom prst="rect">
            <a:avLst/>
          </a:prstGeom>
          <a:noFill/>
          <a:ln>
            <a:noFill/>
          </a:ln>
        </p:spPr>
      </p:pic>
      <p:sp>
        <p:nvSpPr>
          <p:cNvPr id="99" name="Google Shape;99;p13"/>
          <p:cNvSpPr txBox="1"/>
          <p:nvPr/>
        </p:nvSpPr>
        <p:spPr>
          <a:xfrm>
            <a:off x="4251275" y="10247275"/>
            <a:ext cx="3705600" cy="48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800">
                <a:solidFill>
                  <a:srgbClr val="FFFFFF"/>
                </a:solidFill>
                <a:highlight>
                  <a:srgbClr val="980000"/>
                </a:highlight>
              </a:rPr>
              <a:t>Peasants shown benefitting from a good harvest</a:t>
            </a:r>
            <a:endParaRPr b="1" i="1" sz="800">
              <a:highlight>
                <a:srgbClr val="980000"/>
              </a:highlight>
            </a:endParaRPr>
          </a:p>
        </p:txBody>
      </p:sp>
      <p:sp>
        <p:nvSpPr>
          <p:cNvPr id="100" name="Google Shape;100;p13"/>
          <p:cNvSpPr txBox="1"/>
          <p:nvPr/>
        </p:nvSpPr>
        <p:spPr>
          <a:xfrm>
            <a:off x="2142775" y="8339651"/>
            <a:ext cx="2003400" cy="15840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None/>
            </a:pPr>
            <a:r>
              <a:rPr b="1" lang="en" sz="1200">
                <a:solidFill>
                  <a:srgbClr val="990000"/>
                </a:solidFill>
                <a:latin typeface="Roboto"/>
                <a:ea typeface="Roboto"/>
                <a:cs typeface="Roboto"/>
                <a:sym typeface="Roboto"/>
              </a:rPr>
              <a:t>Single Peasant Ladies</a:t>
            </a:r>
            <a:endParaRPr b="1" sz="1200">
              <a:solidFill>
                <a:srgbClr val="990000"/>
              </a:solidFill>
              <a:latin typeface="Roboto"/>
              <a:ea typeface="Roboto"/>
              <a:cs typeface="Roboto"/>
              <a:sym typeface="Roboto"/>
            </a:endParaRPr>
          </a:p>
          <a:p>
            <a:pPr indent="0" lvl="0" marL="0" rtl="0" algn="l">
              <a:spcBef>
                <a:spcPts val="600"/>
              </a:spcBef>
              <a:spcAft>
                <a:spcPts val="0"/>
              </a:spcAft>
              <a:buNone/>
            </a:pPr>
            <a:r>
              <a:rPr lang="en" sz="1200">
                <a:solidFill>
                  <a:srgbClr val="000000"/>
                </a:solidFill>
                <a:latin typeface="Roboto Light"/>
                <a:ea typeface="Roboto Light"/>
                <a:cs typeface="Roboto Light"/>
                <a:sym typeface="Roboto Light"/>
              </a:rPr>
              <a:t>All peasants and maidservants were property of their vassal and required permission from their master to marry. Ignoring this was punishable by law.</a:t>
            </a:r>
            <a:endParaRPr sz="1200">
              <a:solidFill>
                <a:srgbClr val="000000"/>
              </a:solidFill>
              <a:latin typeface="Roboto Light"/>
              <a:ea typeface="Roboto Light"/>
              <a:cs typeface="Roboto Light"/>
              <a:sym typeface="Roboto Light"/>
            </a:endParaRPr>
          </a:p>
          <a:p>
            <a:pPr indent="0" lvl="0" marL="0" rtl="0" algn="l">
              <a:spcBef>
                <a:spcPts val="600"/>
              </a:spcBef>
              <a:spcAft>
                <a:spcPts val="0"/>
              </a:spcAft>
              <a:buNone/>
            </a:pPr>
            <a:r>
              <a:t/>
            </a:r>
            <a:endParaRPr sz="1200">
              <a:solidFill>
                <a:srgbClr val="000000"/>
              </a:solidFill>
              <a:latin typeface="Roboto Light"/>
              <a:ea typeface="Roboto Light"/>
              <a:cs typeface="Roboto Light"/>
              <a:sym typeface="Roboto Light"/>
            </a:endParaRPr>
          </a:p>
          <a:p>
            <a:pPr indent="0" lvl="0" marL="0" rtl="0" algn="l">
              <a:spcBef>
                <a:spcPts val="600"/>
              </a:spcBef>
              <a:spcAft>
                <a:spcPts val="0"/>
              </a:spcAft>
              <a:buNone/>
            </a:pPr>
            <a:r>
              <a:t/>
            </a:r>
            <a:endParaRPr sz="1200">
              <a:solidFill>
                <a:srgbClr val="000000"/>
              </a:solidFill>
              <a:latin typeface="Roboto Light"/>
              <a:ea typeface="Roboto Light"/>
              <a:cs typeface="Roboto Light"/>
              <a:sym typeface="Roboto Light"/>
            </a:endParaRPr>
          </a:p>
          <a:p>
            <a:pPr indent="0" lvl="0" marL="0" rtl="0" algn="l">
              <a:spcBef>
                <a:spcPts val="600"/>
              </a:spcBef>
              <a:spcAft>
                <a:spcPts val="0"/>
              </a:spcAft>
              <a:buNone/>
            </a:pPr>
            <a:r>
              <a:t/>
            </a:r>
            <a:endParaRPr sz="1200">
              <a:solidFill>
                <a:srgbClr val="000000"/>
              </a:solidFill>
              <a:latin typeface="Roboto Light"/>
              <a:ea typeface="Roboto Light"/>
              <a:cs typeface="Roboto Light"/>
              <a:sym typeface="Roboto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14"/>
          <p:cNvSpPr txBox="1"/>
          <p:nvPr/>
        </p:nvSpPr>
        <p:spPr>
          <a:xfrm>
            <a:off x="323700" y="336125"/>
            <a:ext cx="6912600" cy="703800"/>
          </a:xfrm>
          <a:prstGeom prst="rect">
            <a:avLst/>
          </a:prstGeom>
          <a:solidFill>
            <a:srgbClr val="98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Roboto"/>
                <a:ea typeface="Roboto"/>
                <a:cs typeface="Roboto"/>
                <a:sym typeface="Roboto"/>
              </a:rPr>
              <a:t>Disputes between peasants and landowners were not uncommon in the 12th and 13th centuries. The peasants often lost and had to abide with their duties within the feudal system. The 14th century was different, however, with the Black Death, crop failure, and poll taxes leading to revolt. </a:t>
            </a:r>
            <a:endParaRPr sz="1200">
              <a:solidFill>
                <a:srgbClr val="FFFFFF"/>
              </a:solidFill>
              <a:latin typeface="Roboto"/>
              <a:ea typeface="Roboto"/>
              <a:cs typeface="Roboto"/>
              <a:sym typeface="Roboto"/>
            </a:endParaRPr>
          </a:p>
        </p:txBody>
      </p:sp>
      <p:sp>
        <p:nvSpPr>
          <p:cNvPr id="106" name="Google Shape;106;p14"/>
          <p:cNvSpPr txBox="1"/>
          <p:nvPr/>
        </p:nvSpPr>
        <p:spPr>
          <a:xfrm>
            <a:off x="323700" y="1162550"/>
            <a:ext cx="1563000" cy="1433400"/>
          </a:xfrm>
          <a:prstGeom prst="rect">
            <a:avLst/>
          </a:prstGeom>
          <a:solidFill>
            <a:srgbClr val="FFFFFF"/>
          </a:solidFill>
          <a:ln cap="flat" cmpd="sng" w="1905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highlight>
                  <a:srgbClr val="FFFFFF"/>
                </a:highlight>
                <a:latin typeface="Roboto Light"/>
                <a:ea typeface="Roboto Light"/>
                <a:cs typeface="Roboto Light"/>
                <a:sym typeface="Roboto Light"/>
              </a:rPr>
              <a:t>Following the Black Death, peasants became more mobile, abandoning their landlords to follow better wages.</a:t>
            </a:r>
            <a:endParaRPr b="1" sz="1200">
              <a:solidFill>
                <a:srgbClr val="1155CC"/>
              </a:solidFill>
              <a:highlight>
                <a:srgbClr val="FFFFFF"/>
              </a:highlight>
              <a:latin typeface="Roboto"/>
              <a:ea typeface="Roboto"/>
              <a:cs typeface="Roboto"/>
              <a:sym typeface="Roboto"/>
            </a:endParaRPr>
          </a:p>
        </p:txBody>
      </p:sp>
      <p:sp>
        <p:nvSpPr>
          <p:cNvPr id="107" name="Google Shape;107;p14"/>
          <p:cNvSpPr txBox="1"/>
          <p:nvPr/>
        </p:nvSpPr>
        <p:spPr>
          <a:xfrm>
            <a:off x="2007225" y="1162550"/>
            <a:ext cx="4097100" cy="1620000"/>
          </a:xfrm>
          <a:prstGeom prst="rect">
            <a:avLst/>
          </a:prstGeom>
          <a:solidFill>
            <a:srgbClr val="FFFFFF"/>
          </a:solidFill>
          <a:ln cap="flat" cmpd="sng" w="1905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highlight>
                  <a:srgbClr val="FFFFFF"/>
                </a:highlight>
                <a:latin typeface="Roboto Light"/>
                <a:ea typeface="Roboto Light"/>
                <a:cs typeface="Roboto Light"/>
                <a:sym typeface="Roboto Light"/>
              </a:rPr>
              <a:t>This upset the nobility who lobbied Parliament. In 1351, Edward III’s Parliament passed the </a:t>
            </a:r>
            <a:r>
              <a:rPr b="1" lang="en" sz="1200">
                <a:solidFill>
                  <a:srgbClr val="E69138"/>
                </a:solidFill>
                <a:highlight>
                  <a:srgbClr val="FFFFFF"/>
                </a:highlight>
                <a:latin typeface="Roboto"/>
                <a:ea typeface="Roboto"/>
                <a:cs typeface="Roboto"/>
                <a:sym typeface="Roboto"/>
              </a:rPr>
              <a:t>Statute of Labourers</a:t>
            </a:r>
            <a:r>
              <a:rPr lang="en" sz="1200">
                <a:highlight>
                  <a:srgbClr val="FFFFFF"/>
                </a:highlight>
                <a:latin typeface="Roboto Light"/>
                <a:ea typeface="Roboto Light"/>
                <a:cs typeface="Roboto Light"/>
                <a:sym typeface="Roboto Light"/>
              </a:rPr>
              <a:t>. </a:t>
            </a:r>
            <a:endParaRPr sz="1200">
              <a:highlight>
                <a:srgbClr val="FFFFFF"/>
              </a:highlight>
              <a:latin typeface="Roboto Light"/>
              <a:ea typeface="Roboto Light"/>
              <a:cs typeface="Roboto Light"/>
              <a:sym typeface="Roboto Light"/>
            </a:endParaRPr>
          </a:p>
          <a:p>
            <a:pPr indent="457200" lvl="0" marL="0" rtl="0" algn="l">
              <a:lnSpc>
                <a:spcPct val="115000"/>
              </a:lnSpc>
              <a:spcBef>
                <a:spcPts val="0"/>
              </a:spcBef>
              <a:spcAft>
                <a:spcPts val="0"/>
              </a:spcAft>
              <a:buNone/>
            </a:pPr>
            <a:r>
              <a:rPr b="1" lang="en" sz="1200">
                <a:highlight>
                  <a:srgbClr val="FFFFFF"/>
                </a:highlight>
                <a:latin typeface="Roboto"/>
                <a:ea typeface="Roboto"/>
                <a:cs typeface="Roboto"/>
                <a:sym typeface="Roboto"/>
              </a:rPr>
              <a:t>EVERYONE UNDER 60 MUST WORK</a:t>
            </a:r>
            <a:endParaRPr b="1" sz="1200">
              <a:highlight>
                <a:srgbClr val="FFFFFF"/>
              </a:highlight>
              <a:latin typeface="Roboto"/>
              <a:ea typeface="Roboto"/>
              <a:cs typeface="Roboto"/>
              <a:sym typeface="Roboto"/>
            </a:endParaRPr>
          </a:p>
          <a:p>
            <a:pPr indent="457200" lvl="0" marL="0" rtl="0" algn="l">
              <a:lnSpc>
                <a:spcPct val="115000"/>
              </a:lnSpc>
              <a:spcBef>
                <a:spcPts val="0"/>
              </a:spcBef>
              <a:spcAft>
                <a:spcPts val="0"/>
              </a:spcAft>
              <a:buNone/>
            </a:pPr>
            <a:r>
              <a:rPr b="1" lang="en" sz="1200">
                <a:highlight>
                  <a:srgbClr val="FFFFFF"/>
                </a:highlight>
                <a:latin typeface="Roboto"/>
                <a:ea typeface="Roboto"/>
                <a:cs typeface="Roboto"/>
                <a:sym typeface="Roboto"/>
              </a:rPr>
              <a:t>NO PAY RAISE </a:t>
            </a:r>
            <a:endParaRPr b="1" sz="1200">
              <a:highlight>
                <a:srgbClr val="FFFFFF"/>
              </a:highlight>
              <a:latin typeface="Roboto"/>
              <a:ea typeface="Roboto"/>
              <a:cs typeface="Roboto"/>
              <a:sym typeface="Roboto"/>
            </a:endParaRPr>
          </a:p>
          <a:p>
            <a:pPr indent="457200" lvl="0" marL="0" rtl="0" algn="l">
              <a:lnSpc>
                <a:spcPct val="115000"/>
              </a:lnSpc>
              <a:spcBef>
                <a:spcPts val="0"/>
              </a:spcBef>
              <a:spcAft>
                <a:spcPts val="0"/>
              </a:spcAft>
              <a:buNone/>
            </a:pPr>
            <a:r>
              <a:rPr b="1" lang="en" sz="1200">
                <a:highlight>
                  <a:srgbClr val="FFFFFF"/>
                </a:highlight>
                <a:latin typeface="Roboto"/>
                <a:ea typeface="Roboto"/>
                <a:cs typeface="Roboto"/>
                <a:sym typeface="Roboto"/>
              </a:rPr>
              <a:t>NO MIGRATION ALLOWED</a:t>
            </a:r>
            <a:endParaRPr b="1" sz="1200">
              <a:highlight>
                <a:srgbClr val="FFFFFF"/>
              </a:highlight>
              <a:latin typeface="Roboto"/>
              <a:ea typeface="Roboto"/>
              <a:cs typeface="Roboto"/>
              <a:sym typeface="Roboto"/>
            </a:endParaRPr>
          </a:p>
          <a:p>
            <a:pPr indent="0" lvl="0" marL="457200" rtl="0" algn="l">
              <a:lnSpc>
                <a:spcPct val="115000"/>
              </a:lnSpc>
              <a:spcBef>
                <a:spcPts val="0"/>
              </a:spcBef>
              <a:spcAft>
                <a:spcPts val="0"/>
              </a:spcAft>
              <a:buNone/>
            </a:pPr>
            <a:r>
              <a:rPr b="1" lang="en" sz="1200">
                <a:highlight>
                  <a:srgbClr val="FFFFFF"/>
                </a:highlight>
                <a:latin typeface="Roboto"/>
                <a:ea typeface="Roboto"/>
                <a:cs typeface="Roboto"/>
                <a:sym typeface="Roboto"/>
              </a:rPr>
              <a:t>Was poorly enforced and didn’t stop pay raises and falling rent</a:t>
            </a:r>
            <a:endParaRPr b="1" sz="1200">
              <a:highlight>
                <a:srgbClr val="FFFFFF"/>
              </a:highlight>
              <a:latin typeface="Roboto"/>
              <a:ea typeface="Roboto"/>
              <a:cs typeface="Roboto"/>
              <a:sym typeface="Roboto"/>
            </a:endParaRPr>
          </a:p>
        </p:txBody>
      </p:sp>
      <p:pic>
        <p:nvPicPr>
          <p:cNvPr id="108" name="Google Shape;108;p14"/>
          <p:cNvPicPr preferRelativeResize="0"/>
          <p:nvPr/>
        </p:nvPicPr>
        <p:blipFill rotWithShape="1">
          <a:blip r:embed="rId3">
            <a:alphaModFix/>
          </a:blip>
          <a:srcRect b="18704" l="24554" r="21575" t="14495"/>
          <a:stretch/>
        </p:blipFill>
        <p:spPr>
          <a:xfrm>
            <a:off x="6232225" y="1162550"/>
            <a:ext cx="1004075" cy="1433300"/>
          </a:xfrm>
          <a:prstGeom prst="rect">
            <a:avLst/>
          </a:prstGeom>
          <a:noFill/>
          <a:ln>
            <a:noFill/>
          </a:ln>
        </p:spPr>
      </p:pic>
      <p:pic>
        <p:nvPicPr>
          <p:cNvPr id="109" name="Google Shape;109;p14"/>
          <p:cNvPicPr preferRelativeResize="0"/>
          <p:nvPr/>
        </p:nvPicPr>
        <p:blipFill>
          <a:blip r:embed="rId4">
            <a:alphaModFix/>
          </a:blip>
          <a:stretch>
            <a:fillRect/>
          </a:stretch>
        </p:blipFill>
        <p:spPr>
          <a:xfrm flipH="1">
            <a:off x="6314825" y="1463840"/>
            <a:ext cx="578700" cy="557242"/>
          </a:xfrm>
          <a:prstGeom prst="rect">
            <a:avLst/>
          </a:prstGeom>
          <a:noFill/>
          <a:ln>
            <a:noFill/>
          </a:ln>
        </p:spPr>
      </p:pic>
      <p:pic>
        <p:nvPicPr>
          <p:cNvPr id="110" name="Google Shape;110;p14"/>
          <p:cNvPicPr preferRelativeResize="0"/>
          <p:nvPr/>
        </p:nvPicPr>
        <p:blipFill>
          <a:blip r:embed="rId5">
            <a:alphaModFix/>
          </a:blip>
          <a:stretch>
            <a:fillRect/>
          </a:stretch>
        </p:blipFill>
        <p:spPr>
          <a:xfrm>
            <a:off x="6801608" y="1285005"/>
            <a:ext cx="337190" cy="324688"/>
          </a:xfrm>
          <a:prstGeom prst="rect">
            <a:avLst/>
          </a:prstGeom>
          <a:noFill/>
          <a:ln>
            <a:noFill/>
          </a:ln>
        </p:spPr>
      </p:pic>
      <p:sp>
        <p:nvSpPr>
          <p:cNvPr id="111" name="Google Shape;111;p14"/>
          <p:cNvSpPr txBox="1"/>
          <p:nvPr/>
        </p:nvSpPr>
        <p:spPr>
          <a:xfrm>
            <a:off x="3041700" y="2905175"/>
            <a:ext cx="4097100" cy="1059000"/>
          </a:xfrm>
          <a:prstGeom prst="rect">
            <a:avLst/>
          </a:prstGeom>
          <a:noFill/>
          <a:ln cap="flat" cmpd="sng" w="1905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highlight>
                  <a:srgbClr val="FFFFFF"/>
                </a:highlight>
                <a:latin typeface="Roboto Light"/>
                <a:ea typeface="Roboto Light"/>
                <a:cs typeface="Roboto Light"/>
                <a:sym typeface="Roboto Light"/>
              </a:rPr>
              <a:t>The lives of the English people improved in the years after the Black Death. With more money to spend on luxury items, </a:t>
            </a:r>
            <a:r>
              <a:rPr b="1" lang="en" sz="1200">
                <a:solidFill>
                  <a:srgbClr val="E69138"/>
                </a:solidFill>
                <a:highlight>
                  <a:srgbClr val="FFFFFF"/>
                </a:highlight>
                <a:latin typeface="Roboto"/>
                <a:ea typeface="Roboto"/>
                <a:cs typeface="Roboto"/>
                <a:sym typeface="Roboto"/>
              </a:rPr>
              <a:t>Sumptuary Laws</a:t>
            </a:r>
            <a:r>
              <a:rPr lang="en" sz="1200">
                <a:highlight>
                  <a:srgbClr val="FFFFFF"/>
                </a:highlight>
                <a:latin typeface="Roboto Light"/>
                <a:ea typeface="Roboto Light"/>
                <a:cs typeface="Roboto Light"/>
                <a:sym typeface="Roboto Light"/>
              </a:rPr>
              <a:t> were established to ensure people didn’t live and dress above their class. </a:t>
            </a:r>
            <a:endParaRPr b="1" sz="1200">
              <a:solidFill>
                <a:srgbClr val="1155CC"/>
              </a:solidFill>
              <a:highlight>
                <a:srgbClr val="FFFFFF"/>
              </a:highlight>
              <a:latin typeface="Roboto"/>
              <a:ea typeface="Roboto"/>
              <a:cs typeface="Roboto"/>
              <a:sym typeface="Roboto"/>
            </a:endParaRPr>
          </a:p>
        </p:txBody>
      </p:sp>
      <p:sp>
        <p:nvSpPr>
          <p:cNvPr id="112" name="Google Shape;112;p14"/>
          <p:cNvSpPr txBox="1"/>
          <p:nvPr/>
        </p:nvSpPr>
        <p:spPr>
          <a:xfrm>
            <a:off x="323700" y="2905250"/>
            <a:ext cx="2573400" cy="1059000"/>
          </a:xfrm>
          <a:prstGeom prst="rect">
            <a:avLst/>
          </a:prstGeom>
          <a:noFill/>
          <a:ln cap="flat" cmpd="sng" w="1905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E69138"/>
                </a:solidFill>
                <a:highlight>
                  <a:srgbClr val="FFFFFF"/>
                </a:highlight>
                <a:latin typeface="Roboto"/>
                <a:ea typeface="Roboto"/>
                <a:cs typeface="Roboto"/>
                <a:sym typeface="Roboto"/>
              </a:rPr>
              <a:t>Game Laws</a:t>
            </a:r>
            <a:r>
              <a:rPr lang="en" sz="1200">
                <a:highlight>
                  <a:srgbClr val="FFFFFF"/>
                </a:highlight>
                <a:latin typeface="Roboto Light"/>
                <a:ea typeface="Roboto Light"/>
                <a:cs typeface="Roboto Light"/>
                <a:sym typeface="Roboto Light"/>
              </a:rPr>
              <a:t> came into effect to prevent ordinary people poaching deer and rabbits on land not belonging to them.</a:t>
            </a:r>
            <a:endParaRPr b="1" sz="1200">
              <a:solidFill>
                <a:srgbClr val="1155CC"/>
              </a:solidFill>
              <a:highlight>
                <a:srgbClr val="FFFFFF"/>
              </a:highlight>
              <a:latin typeface="Roboto"/>
              <a:ea typeface="Roboto"/>
              <a:cs typeface="Roboto"/>
              <a:sym typeface="Roboto"/>
            </a:endParaRPr>
          </a:p>
        </p:txBody>
      </p:sp>
      <p:sp>
        <p:nvSpPr>
          <p:cNvPr id="113" name="Google Shape;113;p14"/>
          <p:cNvSpPr/>
          <p:nvPr/>
        </p:nvSpPr>
        <p:spPr>
          <a:xfrm>
            <a:off x="1715325" y="1696200"/>
            <a:ext cx="578700" cy="1524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4"/>
          <p:cNvSpPr txBox="1"/>
          <p:nvPr/>
        </p:nvSpPr>
        <p:spPr>
          <a:xfrm>
            <a:off x="323700" y="4101625"/>
            <a:ext cx="3879900" cy="2168700"/>
          </a:xfrm>
          <a:prstGeom prst="rect">
            <a:avLst/>
          </a:prstGeom>
          <a:noFill/>
          <a:ln cap="flat" cmpd="sng" w="19050">
            <a:solidFill>
              <a:srgbClr val="980000"/>
            </a:solidFill>
            <a:prstDash val="dot"/>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Clr>
                <a:srgbClr val="000000"/>
              </a:buClr>
              <a:buSzPts val="1100"/>
              <a:buFont typeface="Arial"/>
              <a:buNone/>
            </a:pPr>
            <a:r>
              <a:rPr lang="en" sz="1200">
                <a:latin typeface="Roboto"/>
                <a:ea typeface="Roboto"/>
                <a:cs typeface="Roboto"/>
                <a:sym typeface="Roboto"/>
              </a:rPr>
              <a:t>The </a:t>
            </a:r>
            <a:r>
              <a:rPr b="1" lang="en" sz="1200">
                <a:latin typeface="Roboto"/>
                <a:ea typeface="Roboto"/>
                <a:cs typeface="Roboto"/>
                <a:sym typeface="Roboto"/>
              </a:rPr>
              <a:t>Black Death</a:t>
            </a:r>
            <a:r>
              <a:rPr lang="en" sz="1200">
                <a:latin typeface="Roboto"/>
                <a:ea typeface="Roboto"/>
                <a:cs typeface="Roboto"/>
                <a:sym typeface="Roboto"/>
              </a:rPr>
              <a:t> that swept through Europe in the 1300s was </a:t>
            </a:r>
            <a:r>
              <a:rPr b="1" lang="en" sz="1200">
                <a:latin typeface="Roboto"/>
                <a:ea typeface="Roboto"/>
                <a:cs typeface="Roboto"/>
                <a:sym typeface="Roboto"/>
              </a:rPr>
              <a:t>devastating</a:t>
            </a:r>
            <a:r>
              <a:rPr lang="en" sz="1200">
                <a:latin typeface="Roboto"/>
                <a:ea typeface="Roboto"/>
                <a:cs typeface="Roboto"/>
                <a:sym typeface="Roboto"/>
              </a:rPr>
              <a:t> and had </a:t>
            </a:r>
            <a:r>
              <a:rPr b="1" lang="en" sz="1200">
                <a:latin typeface="Roboto"/>
                <a:ea typeface="Roboto"/>
                <a:cs typeface="Roboto"/>
                <a:sym typeface="Roboto"/>
              </a:rPr>
              <a:t>long-lasting consequences</a:t>
            </a:r>
            <a:r>
              <a:rPr lang="en" sz="1200">
                <a:latin typeface="Roboto"/>
                <a:ea typeface="Roboto"/>
                <a:cs typeface="Roboto"/>
                <a:sym typeface="Roboto"/>
              </a:rPr>
              <a:t>. </a:t>
            </a:r>
            <a:r>
              <a:rPr b="1" lang="en" sz="1200">
                <a:latin typeface="Roboto"/>
                <a:ea typeface="Roboto"/>
                <a:cs typeface="Roboto"/>
                <a:sym typeface="Roboto"/>
              </a:rPr>
              <a:t>Social upheaval </a:t>
            </a:r>
            <a:r>
              <a:rPr lang="en" sz="1200">
                <a:latin typeface="Roboto"/>
                <a:ea typeface="Roboto"/>
                <a:cs typeface="Roboto"/>
                <a:sym typeface="Roboto"/>
              </a:rPr>
              <a:t>came with the death of millions leaving </a:t>
            </a:r>
            <a:r>
              <a:rPr b="1" lang="en" sz="1200">
                <a:latin typeface="Roboto"/>
                <a:ea typeface="Roboto"/>
                <a:cs typeface="Roboto"/>
                <a:sym typeface="Roboto"/>
              </a:rPr>
              <a:t>gaps</a:t>
            </a:r>
            <a:r>
              <a:rPr lang="en" sz="1200">
                <a:latin typeface="Roboto"/>
                <a:ea typeface="Roboto"/>
                <a:cs typeface="Roboto"/>
                <a:sym typeface="Roboto"/>
              </a:rPr>
              <a:t> in the </a:t>
            </a:r>
            <a:r>
              <a:rPr b="1" lang="en" sz="1200">
                <a:latin typeface="Roboto"/>
                <a:ea typeface="Roboto"/>
                <a:cs typeface="Roboto"/>
                <a:sym typeface="Roboto"/>
              </a:rPr>
              <a:t>workforce</a:t>
            </a:r>
            <a:r>
              <a:rPr lang="en" sz="1200">
                <a:latin typeface="Roboto"/>
                <a:ea typeface="Roboto"/>
                <a:cs typeface="Roboto"/>
                <a:sym typeface="Roboto"/>
              </a:rPr>
              <a:t>, </a:t>
            </a:r>
            <a:r>
              <a:rPr b="1" lang="en" sz="1200">
                <a:latin typeface="Roboto"/>
                <a:ea typeface="Roboto"/>
                <a:cs typeface="Roboto"/>
                <a:sym typeface="Roboto"/>
              </a:rPr>
              <a:t>Church,</a:t>
            </a:r>
            <a:r>
              <a:rPr lang="en" sz="1200">
                <a:latin typeface="Roboto"/>
                <a:ea typeface="Roboto"/>
                <a:cs typeface="Roboto"/>
                <a:sym typeface="Roboto"/>
              </a:rPr>
              <a:t> and </a:t>
            </a:r>
            <a:r>
              <a:rPr b="1" lang="en" sz="1200">
                <a:latin typeface="Roboto"/>
                <a:ea typeface="Roboto"/>
                <a:cs typeface="Roboto"/>
                <a:sym typeface="Roboto"/>
              </a:rPr>
              <a:t>noble strata</a:t>
            </a:r>
            <a:r>
              <a:rPr lang="en" sz="1200">
                <a:latin typeface="Roboto"/>
                <a:ea typeface="Roboto"/>
                <a:cs typeface="Roboto"/>
                <a:sym typeface="Roboto"/>
              </a:rPr>
              <a:t>. The failings of the Church opened the way for radicals, while</a:t>
            </a:r>
            <a:r>
              <a:rPr b="1" lang="en" sz="1200">
                <a:latin typeface="Roboto"/>
                <a:ea typeface="Roboto"/>
                <a:cs typeface="Roboto"/>
                <a:sym typeface="Roboto"/>
              </a:rPr>
              <a:t> nobility’s resistance</a:t>
            </a:r>
            <a:r>
              <a:rPr lang="en" sz="1200">
                <a:latin typeface="Roboto"/>
                <a:ea typeface="Roboto"/>
                <a:cs typeface="Roboto"/>
                <a:sym typeface="Roboto"/>
              </a:rPr>
              <a:t> to </a:t>
            </a:r>
            <a:r>
              <a:rPr b="1" lang="en" sz="1200">
                <a:latin typeface="Roboto"/>
                <a:ea typeface="Roboto"/>
                <a:cs typeface="Roboto"/>
                <a:sym typeface="Roboto"/>
              </a:rPr>
              <a:t>higher wages and freedom</a:t>
            </a:r>
            <a:r>
              <a:rPr lang="en" sz="1200">
                <a:latin typeface="Roboto"/>
                <a:ea typeface="Roboto"/>
                <a:cs typeface="Roboto"/>
                <a:sym typeface="Roboto"/>
              </a:rPr>
              <a:t> for workers lead to resentment and eventual revolt. </a:t>
            </a:r>
            <a:r>
              <a:rPr b="1" lang="en" sz="1200">
                <a:latin typeface="Roboto"/>
                <a:ea typeface="Roboto"/>
                <a:cs typeface="Roboto"/>
                <a:sym typeface="Roboto"/>
              </a:rPr>
              <a:t>King Richard II</a:t>
            </a:r>
            <a:r>
              <a:rPr lang="en" sz="1200">
                <a:latin typeface="Roboto"/>
                <a:ea typeface="Roboto"/>
                <a:cs typeface="Roboto"/>
                <a:sym typeface="Roboto"/>
              </a:rPr>
              <a:t>’s response to </a:t>
            </a:r>
            <a:r>
              <a:rPr b="1" lang="en" sz="1200">
                <a:latin typeface="Roboto"/>
                <a:ea typeface="Roboto"/>
                <a:cs typeface="Roboto"/>
                <a:sym typeface="Roboto"/>
              </a:rPr>
              <a:t>rising debt</a:t>
            </a:r>
            <a:r>
              <a:rPr lang="en" sz="1200">
                <a:latin typeface="Roboto"/>
                <a:ea typeface="Roboto"/>
                <a:cs typeface="Roboto"/>
                <a:sym typeface="Roboto"/>
              </a:rPr>
              <a:t> and the costs of war in France was to impose </a:t>
            </a:r>
            <a:r>
              <a:rPr b="1" lang="en" sz="1200">
                <a:latin typeface="Roboto"/>
                <a:ea typeface="Roboto"/>
                <a:cs typeface="Roboto"/>
                <a:sym typeface="Roboto"/>
              </a:rPr>
              <a:t>poll taxes</a:t>
            </a:r>
            <a:r>
              <a:rPr lang="en" sz="1200">
                <a:latin typeface="Roboto"/>
                <a:ea typeface="Roboto"/>
                <a:cs typeface="Roboto"/>
                <a:sym typeface="Roboto"/>
              </a:rPr>
              <a:t>, which set the stage for uprisings led by </a:t>
            </a:r>
            <a:r>
              <a:rPr b="1" lang="en" sz="1200">
                <a:latin typeface="Roboto"/>
                <a:ea typeface="Roboto"/>
                <a:cs typeface="Roboto"/>
                <a:sym typeface="Roboto"/>
              </a:rPr>
              <a:t>Wat Tyler</a:t>
            </a:r>
            <a:r>
              <a:rPr lang="en" sz="1200">
                <a:latin typeface="Roboto"/>
                <a:ea typeface="Roboto"/>
                <a:cs typeface="Roboto"/>
                <a:sym typeface="Roboto"/>
              </a:rPr>
              <a:t> and </a:t>
            </a:r>
            <a:r>
              <a:rPr b="1" lang="en" sz="1200">
                <a:latin typeface="Roboto"/>
                <a:ea typeface="Roboto"/>
                <a:cs typeface="Roboto"/>
                <a:sym typeface="Roboto"/>
              </a:rPr>
              <a:t>John Ball</a:t>
            </a:r>
            <a:r>
              <a:rPr lang="en" sz="1200">
                <a:latin typeface="Roboto"/>
                <a:ea typeface="Roboto"/>
                <a:cs typeface="Roboto"/>
                <a:sym typeface="Roboto"/>
              </a:rPr>
              <a:t>.</a:t>
            </a:r>
            <a:endParaRPr sz="1200">
              <a:latin typeface="Roboto"/>
              <a:ea typeface="Roboto"/>
              <a:cs typeface="Roboto"/>
              <a:sym typeface="Roboto"/>
            </a:endParaRPr>
          </a:p>
        </p:txBody>
      </p:sp>
      <p:pic>
        <p:nvPicPr>
          <p:cNvPr id="115" name="Google Shape;115;p14"/>
          <p:cNvPicPr preferRelativeResize="0"/>
          <p:nvPr/>
        </p:nvPicPr>
        <p:blipFill>
          <a:blip r:embed="rId6">
            <a:alphaModFix/>
          </a:blip>
          <a:stretch>
            <a:fillRect/>
          </a:stretch>
        </p:blipFill>
        <p:spPr>
          <a:xfrm>
            <a:off x="4279800" y="4177821"/>
            <a:ext cx="2935200" cy="1700816"/>
          </a:xfrm>
          <a:prstGeom prst="rect">
            <a:avLst/>
          </a:prstGeom>
          <a:noFill/>
          <a:ln cap="flat" cmpd="sng" w="19050">
            <a:solidFill>
              <a:srgbClr val="000000"/>
            </a:solidFill>
            <a:prstDash val="solid"/>
            <a:round/>
            <a:headEnd len="sm" w="sm" type="none"/>
            <a:tailEnd len="sm" w="sm" type="none"/>
          </a:ln>
        </p:spPr>
      </p:pic>
      <p:sp>
        <p:nvSpPr>
          <p:cNvPr id="116" name="Google Shape;116;p14"/>
          <p:cNvSpPr txBox="1"/>
          <p:nvPr/>
        </p:nvSpPr>
        <p:spPr>
          <a:xfrm>
            <a:off x="4203600" y="5857225"/>
            <a:ext cx="3705600" cy="48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800">
                <a:solidFill>
                  <a:srgbClr val="FFFFFF"/>
                </a:solidFill>
                <a:highlight>
                  <a:srgbClr val="980000"/>
                </a:highlight>
              </a:rPr>
              <a:t>Depiction of the effect of Black Death in England</a:t>
            </a:r>
            <a:endParaRPr b="1" i="1" sz="800">
              <a:highlight>
                <a:srgbClr val="980000"/>
              </a:highlight>
            </a:endParaRPr>
          </a:p>
        </p:txBody>
      </p:sp>
      <p:sp>
        <p:nvSpPr>
          <p:cNvPr id="117" name="Google Shape;117;p14"/>
          <p:cNvSpPr txBox="1"/>
          <p:nvPr/>
        </p:nvSpPr>
        <p:spPr>
          <a:xfrm>
            <a:off x="323700" y="6814800"/>
            <a:ext cx="4250400" cy="3400800"/>
          </a:xfrm>
          <a:prstGeom prst="rect">
            <a:avLst/>
          </a:prstGeom>
          <a:noFill/>
          <a:ln cap="flat" cmpd="sng" w="19050">
            <a:solidFill>
              <a:srgbClr val="98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Serfdom had been in practice since the ancient world.</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In European and English agricultural economies, feudal lords encouraged serfdom to cultivate their lands.</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Serfdom was entrenched legally and economically.</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The Black Death drastically reduced the rural population and increased the bargaining power of workers.</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Workers were no longer tied to the land and mobile.</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Serfdom was already on the decline pre-plague and non-existent in parts of Europe.</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Because of the economic upheavals of inflation and rising wages, and nobility falling on hard times,</a:t>
            </a:r>
            <a:r>
              <a:rPr lang="en" sz="1200">
                <a:latin typeface="Roboto"/>
                <a:ea typeface="Roboto"/>
                <a:cs typeface="Roboto"/>
                <a:sym typeface="Roboto"/>
              </a:rPr>
              <a:t> </a:t>
            </a:r>
            <a:r>
              <a:rPr lang="en" sz="1200">
                <a:solidFill>
                  <a:srgbClr val="000000"/>
                </a:solidFill>
                <a:latin typeface="Roboto"/>
                <a:ea typeface="Roboto"/>
                <a:cs typeface="Roboto"/>
                <a:sym typeface="Roboto"/>
              </a:rPr>
              <a:t>lords were known to release their serfs for payment.</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Serfdom was all but dead following the Peasants' Revolt in 1381. </a:t>
            </a:r>
            <a:endParaRPr sz="1200">
              <a:solidFill>
                <a:srgbClr val="000000"/>
              </a:solidFill>
              <a:latin typeface="Roboto"/>
              <a:ea typeface="Roboto"/>
              <a:cs typeface="Roboto"/>
              <a:sym typeface="Roboto"/>
            </a:endParaRPr>
          </a:p>
        </p:txBody>
      </p:sp>
      <p:sp>
        <p:nvSpPr>
          <p:cNvPr id="118" name="Google Shape;118;p14"/>
          <p:cNvSpPr txBox="1"/>
          <p:nvPr/>
        </p:nvSpPr>
        <p:spPr>
          <a:xfrm>
            <a:off x="314850" y="6346525"/>
            <a:ext cx="3592800" cy="370500"/>
          </a:xfrm>
          <a:prstGeom prst="rect">
            <a:avLst/>
          </a:prstGeom>
          <a:solidFill>
            <a:srgbClr val="99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FFFFF"/>
                </a:solidFill>
              </a:rPr>
              <a:t>The issue of serfdom pre- &amp; post-Black Death</a:t>
            </a:r>
            <a:endParaRPr b="1" sz="1200">
              <a:solidFill>
                <a:srgbClr val="FFFFFF"/>
              </a:solidFill>
            </a:endParaRPr>
          </a:p>
        </p:txBody>
      </p:sp>
      <p:pic>
        <p:nvPicPr>
          <p:cNvPr id="119" name="Google Shape;119;p14"/>
          <p:cNvPicPr preferRelativeResize="0"/>
          <p:nvPr/>
        </p:nvPicPr>
        <p:blipFill>
          <a:blip r:embed="rId7">
            <a:alphaModFix/>
          </a:blip>
          <a:stretch>
            <a:fillRect/>
          </a:stretch>
        </p:blipFill>
        <p:spPr>
          <a:xfrm>
            <a:off x="4655000" y="6346525"/>
            <a:ext cx="2573400" cy="2980486"/>
          </a:xfrm>
          <a:prstGeom prst="rect">
            <a:avLst/>
          </a:prstGeom>
          <a:noFill/>
          <a:ln>
            <a:noFill/>
          </a:ln>
        </p:spPr>
      </p:pic>
      <p:sp>
        <p:nvSpPr>
          <p:cNvPr id="120" name="Google Shape;120;p14"/>
          <p:cNvSpPr txBox="1"/>
          <p:nvPr/>
        </p:nvSpPr>
        <p:spPr>
          <a:xfrm>
            <a:off x="4708250" y="9421200"/>
            <a:ext cx="2093400" cy="7506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r">
              <a:spcBef>
                <a:spcPts val="0"/>
              </a:spcBef>
              <a:spcAft>
                <a:spcPts val="0"/>
              </a:spcAft>
              <a:buNone/>
            </a:pPr>
            <a:r>
              <a:rPr b="1" lang="en" sz="800">
                <a:solidFill>
                  <a:srgbClr val="990000"/>
                </a:solidFill>
              </a:rPr>
              <a:t>Serfdom: </a:t>
            </a:r>
            <a:r>
              <a:rPr lang="en" sz="800"/>
              <a:t>a feudal condition of bondage. Serfs cultivated portions</a:t>
            </a:r>
            <a:endParaRPr sz="800"/>
          </a:p>
          <a:p>
            <a:pPr indent="0" lvl="0" marL="0" rtl="0" algn="r">
              <a:spcBef>
                <a:spcPts val="0"/>
              </a:spcBef>
              <a:spcAft>
                <a:spcPts val="0"/>
              </a:spcAft>
              <a:buNone/>
            </a:pPr>
            <a:r>
              <a:rPr lang="en" sz="800"/>
              <a:t> of the master’s land for their own sustenance in exchange for labour.</a:t>
            </a:r>
            <a:endParaRPr sz="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pic>
        <p:nvPicPr>
          <p:cNvPr id="125" name="Google Shape;125;p15"/>
          <p:cNvPicPr preferRelativeResize="0"/>
          <p:nvPr/>
        </p:nvPicPr>
        <p:blipFill>
          <a:blip r:embed="rId3">
            <a:alphaModFix/>
          </a:blip>
          <a:stretch>
            <a:fillRect/>
          </a:stretch>
        </p:blipFill>
        <p:spPr>
          <a:xfrm>
            <a:off x="522450" y="4832675"/>
            <a:ext cx="1360050" cy="1924875"/>
          </a:xfrm>
          <a:prstGeom prst="rect">
            <a:avLst/>
          </a:prstGeom>
          <a:noFill/>
          <a:ln>
            <a:noFill/>
          </a:ln>
        </p:spPr>
      </p:pic>
      <p:sp>
        <p:nvSpPr>
          <p:cNvPr id="126" name="Google Shape;126;p15"/>
          <p:cNvSpPr txBox="1"/>
          <p:nvPr/>
        </p:nvSpPr>
        <p:spPr>
          <a:xfrm>
            <a:off x="293850" y="627800"/>
            <a:ext cx="3879900" cy="4281000"/>
          </a:xfrm>
          <a:prstGeom prst="rect">
            <a:avLst/>
          </a:prstGeom>
          <a:noFill/>
          <a:ln cap="flat" cmpd="sng" w="19050">
            <a:solidFill>
              <a:srgbClr val="98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The Church played a significant role in people’s daily life during the Middle Ages.</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When the Black Death struck in 1347, the Church struggled to cope with the plague’s damaging consequences and its reputation suffered.</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Mass casualties in the clergy meant vacancies were quickly filled with inexperienced and poor-quality clergy.</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With many gaps in the Church, its hierarchical bureaucracy crumbled.</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Pre-plague, the Church had a secular focus: high-ranking officials had noble status, which came with wealth, power, and political influence. </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Though faith in God remained strong, confidence and faith in the Church as a source of stability and guidance declined. </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Mass deaths meant improper Christian burials, which left survivors concerned for the souls of the departed as well as their own. </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The lack of clergy meant the Church was unable to maintain religious law and order.</a:t>
            </a:r>
            <a:endParaRPr sz="1200">
              <a:solidFill>
                <a:srgbClr val="000000"/>
              </a:solidFill>
              <a:latin typeface="Roboto"/>
              <a:ea typeface="Roboto"/>
              <a:cs typeface="Roboto"/>
              <a:sym typeface="Roboto"/>
            </a:endParaRPr>
          </a:p>
        </p:txBody>
      </p:sp>
      <p:pic>
        <p:nvPicPr>
          <p:cNvPr id="127" name="Google Shape;127;p15"/>
          <p:cNvPicPr preferRelativeResize="0"/>
          <p:nvPr/>
        </p:nvPicPr>
        <p:blipFill>
          <a:blip r:embed="rId4">
            <a:alphaModFix/>
          </a:blip>
          <a:stretch>
            <a:fillRect/>
          </a:stretch>
        </p:blipFill>
        <p:spPr>
          <a:xfrm>
            <a:off x="4249950" y="266800"/>
            <a:ext cx="2935201" cy="2201401"/>
          </a:xfrm>
          <a:prstGeom prst="rect">
            <a:avLst/>
          </a:prstGeom>
          <a:noFill/>
          <a:ln>
            <a:noFill/>
          </a:ln>
        </p:spPr>
      </p:pic>
      <p:sp>
        <p:nvSpPr>
          <p:cNvPr id="128" name="Google Shape;128;p15"/>
          <p:cNvSpPr txBox="1"/>
          <p:nvPr/>
        </p:nvSpPr>
        <p:spPr>
          <a:xfrm>
            <a:off x="4249950" y="2462350"/>
            <a:ext cx="3168600" cy="48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800">
                <a:solidFill>
                  <a:srgbClr val="FFFFFF"/>
                </a:solidFill>
                <a:highlight>
                  <a:srgbClr val="980000"/>
                </a:highlight>
              </a:rPr>
              <a:t>19th-century illustration depicting John Wycliffe giving the Bible translation that bore his name to his Lollard followers</a:t>
            </a:r>
            <a:endParaRPr b="1" i="1" sz="800">
              <a:highlight>
                <a:srgbClr val="980000"/>
              </a:highlight>
            </a:endParaRPr>
          </a:p>
        </p:txBody>
      </p:sp>
      <p:sp>
        <p:nvSpPr>
          <p:cNvPr id="129" name="Google Shape;129;p15"/>
          <p:cNvSpPr txBox="1"/>
          <p:nvPr/>
        </p:nvSpPr>
        <p:spPr>
          <a:xfrm>
            <a:off x="293850" y="266800"/>
            <a:ext cx="1998900" cy="315600"/>
          </a:xfrm>
          <a:prstGeom prst="rect">
            <a:avLst/>
          </a:prstGeom>
          <a:solidFill>
            <a:srgbClr val="99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FFFFF"/>
                </a:solidFill>
              </a:rPr>
              <a:t>The Church in crisis</a:t>
            </a:r>
            <a:endParaRPr b="1" sz="1200">
              <a:solidFill>
                <a:srgbClr val="FFFFFF"/>
              </a:solidFill>
            </a:endParaRPr>
          </a:p>
        </p:txBody>
      </p:sp>
      <p:sp>
        <p:nvSpPr>
          <p:cNvPr id="130" name="Google Shape;130;p15"/>
          <p:cNvSpPr txBox="1"/>
          <p:nvPr/>
        </p:nvSpPr>
        <p:spPr>
          <a:xfrm>
            <a:off x="1774725" y="4947150"/>
            <a:ext cx="2399100" cy="2376600"/>
          </a:xfrm>
          <a:prstGeom prst="rect">
            <a:avLst/>
          </a:prstGeom>
          <a:solidFill>
            <a:srgbClr val="000000"/>
          </a:solid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i="1" lang="en" sz="1000">
                <a:solidFill>
                  <a:srgbClr val="EFEFEF"/>
                </a:solidFill>
              </a:rPr>
              <a:t>“In this great affliction and misery of</a:t>
            </a:r>
            <a:endParaRPr b="1" i="1" sz="1000">
              <a:solidFill>
                <a:srgbClr val="EFEFEF"/>
              </a:solidFill>
            </a:endParaRPr>
          </a:p>
          <a:p>
            <a:pPr indent="0" lvl="0" marL="0" rtl="0" algn="l">
              <a:spcBef>
                <a:spcPts val="0"/>
              </a:spcBef>
              <a:spcAft>
                <a:spcPts val="0"/>
              </a:spcAft>
              <a:buNone/>
            </a:pPr>
            <a:r>
              <a:rPr b="1" i="1" lang="en" sz="1000">
                <a:solidFill>
                  <a:srgbClr val="EFEFEF"/>
                </a:solidFill>
              </a:rPr>
              <a:t>our city, the revered authority of both divine and human laws was left to fall and decay by those who administered them. They too, just as other men, were all either dead or sick or so destitute of their families, that they were unable to fulfill any office. As a result, everyone could do just as he pleased.”</a:t>
            </a:r>
            <a:endParaRPr b="1" i="1" sz="1000">
              <a:solidFill>
                <a:srgbClr val="EFEFEF"/>
              </a:solidFill>
            </a:endParaRPr>
          </a:p>
          <a:p>
            <a:pPr indent="0" lvl="0" marL="0" rtl="0" algn="l">
              <a:spcBef>
                <a:spcPts val="0"/>
              </a:spcBef>
              <a:spcAft>
                <a:spcPts val="0"/>
              </a:spcAft>
              <a:buClr>
                <a:srgbClr val="000000"/>
              </a:buClr>
              <a:buSzPts val="1100"/>
              <a:buFont typeface="Arial"/>
              <a:buNone/>
            </a:pPr>
            <a:r>
              <a:t/>
            </a:r>
            <a:endParaRPr b="1" i="1" sz="1000">
              <a:solidFill>
                <a:srgbClr val="EFEFEF"/>
              </a:solidFill>
            </a:endParaRPr>
          </a:p>
          <a:p>
            <a:pPr indent="-292100" lvl="0" marL="457200" rtl="0" algn="r">
              <a:spcBef>
                <a:spcPts val="0"/>
              </a:spcBef>
              <a:spcAft>
                <a:spcPts val="0"/>
              </a:spcAft>
              <a:buClr>
                <a:srgbClr val="EFEFEF"/>
              </a:buClr>
              <a:buSzPts val="1000"/>
              <a:buChar char="-"/>
            </a:pPr>
            <a:r>
              <a:rPr b="1" lang="en" sz="1000">
                <a:solidFill>
                  <a:srgbClr val="EFEFEF"/>
                </a:solidFill>
              </a:rPr>
              <a:t>Giovanni Boccaccio</a:t>
            </a:r>
            <a:endParaRPr b="1" sz="1000">
              <a:solidFill>
                <a:srgbClr val="EFEFEF"/>
              </a:solidFill>
            </a:endParaRPr>
          </a:p>
        </p:txBody>
      </p:sp>
      <p:sp>
        <p:nvSpPr>
          <p:cNvPr id="131" name="Google Shape;131;p15"/>
          <p:cNvSpPr txBox="1"/>
          <p:nvPr/>
        </p:nvSpPr>
        <p:spPr>
          <a:xfrm>
            <a:off x="194825" y="6531675"/>
            <a:ext cx="1844400" cy="315600"/>
          </a:xfrm>
          <a:prstGeom prst="rect">
            <a:avLst/>
          </a:prstGeom>
          <a:solidFill>
            <a:srgbClr val="99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800">
                <a:solidFill>
                  <a:srgbClr val="FFFFFF"/>
                </a:solidFill>
                <a:latin typeface="Roboto"/>
                <a:ea typeface="Roboto"/>
                <a:cs typeface="Roboto"/>
                <a:sym typeface="Roboto"/>
              </a:rPr>
              <a:t>Giovanni Boccaccio</a:t>
            </a:r>
            <a:br>
              <a:rPr b="1" i="1" lang="en" sz="800">
                <a:solidFill>
                  <a:srgbClr val="FFFFFF"/>
                </a:solidFill>
                <a:latin typeface="Roboto"/>
                <a:ea typeface="Roboto"/>
                <a:cs typeface="Roboto"/>
                <a:sym typeface="Roboto"/>
              </a:rPr>
            </a:br>
            <a:r>
              <a:rPr b="1" i="1" lang="en" sz="800">
                <a:solidFill>
                  <a:srgbClr val="FFFFFF"/>
                </a:solidFill>
                <a:latin typeface="Roboto"/>
                <a:ea typeface="Roboto"/>
                <a:cs typeface="Roboto"/>
                <a:sym typeface="Roboto"/>
              </a:rPr>
              <a:t>Italian writer, poet, correspondent</a:t>
            </a:r>
            <a:endParaRPr b="1" i="1" sz="800">
              <a:solidFill>
                <a:srgbClr val="FFFFFF"/>
              </a:solidFill>
              <a:latin typeface="Roboto"/>
              <a:ea typeface="Roboto"/>
              <a:cs typeface="Roboto"/>
              <a:sym typeface="Roboto"/>
            </a:endParaRPr>
          </a:p>
        </p:txBody>
      </p:sp>
      <p:sp>
        <p:nvSpPr>
          <p:cNvPr id="132" name="Google Shape;132;p15"/>
          <p:cNvSpPr txBox="1"/>
          <p:nvPr/>
        </p:nvSpPr>
        <p:spPr>
          <a:xfrm>
            <a:off x="4265000" y="2909075"/>
            <a:ext cx="3015600" cy="913500"/>
          </a:xfrm>
          <a:prstGeom prst="rect">
            <a:avLst/>
          </a:prstGeom>
          <a:noFill/>
          <a:ln cap="flat" cmpd="sng" w="19050">
            <a:solidFill>
              <a:srgbClr val="98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With a lack of manpower in the Church to maintain its leadership and power, other views started to take hold.</a:t>
            </a:r>
            <a:endParaRPr sz="1200">
              <a:solidFill>
                <a:srgbClr val="000000"/>
              </a:solidFill>
              <a:latin typeface="Roboto"/>
              <a:ea typeface="Roboto"/>
              <a:cs typeface="Roboto"/>
              <a:sym typeface="Roboto"/>
            </a:endParaRPr>
          </a:p>
        </p:txBody>
      </p:sp>
      <p:pic>
        <p:nvPicPr>
          <p:cNvPr id="133" name="Google Shape;133;p15"/>
          <p:cNvPicPr preferRelativeResize="0"/>
          <p:nvPr/>
        </p:nvPicPr>
        <p:blipFill>
          <a:blip r:embed="rId5">
            <a:alphaModFix/>
          </a:blip>
          <a:stretch>
            <a:fillRect/>
          </a:stretch>
        </p:blipFill>
        <p:spPr>
          <a:xfrm>
            <a:off x="4765925" y="3954900"/>
            <a:ext cx="1220350" cy="913525"/>
          </a:xfrm>
          <a:prstGeom prst="rect">
            <a:avLst/>
          </a:prstGeom>
          <a:noFill/>
          <a:ln>
            <a:noFill/>
          </a:ln>
        </p:spPr>
      </p:pic>
      <p:pic>
        <p:nvPicPr>
          <p:cNvPr id="134" name="Google Shape;134;p15"/>
          <p:cNvPicPr preferRelativeResize="0"/>
          <p:nvPr/>
        </p:nvPicPr>
        <p:blipFill rotWithShape="1">
          <a:blip r:embed="rId6">
            <a:alphaModFix/>
          </a:blip>
          <a:srcRect b="15411" l="0" r="0" t="0"/>
          <a:stretch/>
        </p:blipFill>
        <p:spPr>
          <a:xfrm>
            <a:off x="6209738" y="3954888"/>
            <a:ext cx="1015425" cy="1410200"/>
          </a:xfrm>
          <a:prstGeom prst="rect">
            <a:avLst/>
          </a:prstGeom>
          <a:noFill/>
          <a:ln>
            <a:noFill/>
          </a:ln>
        </p:spPr>
      </p:pic>
      <p:sp>
        <p:nvSpPr>
          <p:cNvPr id="135" name="Google Shape;135;p15"/>
          <p:cNvSpPr txBox="1"/>
          <p:nvPr/>
        </p:nvSpPr>
        <p:spPr>
          <a:xfrm>
            <a:off x="5112550" y="4832673"/>
            <a:ext cx="1280400" cy="48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800">
                <a:solidFill>
                  <a:srgbClr val="990000"/>
                </a:solidFill>
                <a:latin typeface="Roboto"/>
                <a:ea typeface="Roboto"/>
                <a:cs typeface="Roboto"/>
                <a:sym typeface="Roboto"/>
              </a:rPr>
              <a:t>Top:</a:t>
            </a:r>
            <a:r>
              <a:rPr b="1" i="1" lang="en" sz="800">
                <a:latin typeface="Roboto"/>
                <a:ea typeface="Roboto"/>
                <a:cs typeface="Roboto"/>
                <a:sym typeface="Roboto"/>
              </a:rPr>
              <a:t> Flagellants</a:t>
            </a:r>
            <a:endParaRPr b="1" i="1" sz="800">
              <a:latin typeface="Roboto"/>
              <a:ea typeface="Roboto"/>
              <a:cs typeface="Roboto"/>
              <a:sym typeface="Roboto"/>
            </a:endParaRPr>
          </a:p>
          <a:p>
            <a:pPr indent="0" lvl="0" marL="0" rtl="0" algn="l">
              <a:spcBef>
                <a:spcPts val="0"/>
              </a:spcBef>
              <a:spcAft>
                <a:spcPts val="0"/>
              </a:spcAft>
              <a:buNone/>
            </a:pPr>
            <a:r>
              <a:rPr b="1" i="1" lang="en" sz="800">
                <a:solidFill>
                  <a:srgbClr val="990000"/>
                </a:solidFill>
                <a:latin typeface="Roboto"/>
                <a:ea typeface="Roboto"/>
                <a:cs typeface="Roboto"/>
                <a:sym typeface="Roboto"/>
              </a:rPr>
              <a:t>Right:</a:t>
            </a:r>
            <a:r>
              <a:rPr b="1" i="1" lang="en" sz="800">
                <a:latin typeface="Roboto"/>
                <a:ea typeface="Roboto"/>
                <a:cs typeface="Roboto"/>
                <a:sym typeface="Roboto"/>
              </a:rPr>
              <a:t> John Wycliffe</a:t>
            </a:r>
            <a:endParaRPr b="1" i="1" sz="800">
              <a:latin typeface="Roboto"/>
              <a:ea typeface="Roboto"/>
              <a:cs typeface="Roboto"/>
              <a:sym typeface="Roboto"/>
            </a:endParaRPr>
          </a:p>
        </p:txBody>
      </p:sp>
      <p:sp>
        <p:nvSpPr>
          <p:cNvPr id="136" name="Google Shape;136;p15"/>
          <p:cNvSpPr txBox="1"/>
          <p:nvPr/>
        </p:nvSpPr>
        <p:spPr>
          <a:xfrm rot="1866245">
            <a:off x="6562977" y="4057142"/>
            <a:ext cx="966329" cy="209143"/>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990000"/>
                </a:solidFill>
                <a:latin typeface="Caveat"/>
                <a:ea typeface="Caveat"/>
                <a:cs typeface="Caveat"/>
                <a:sym typeface="Caveat"/>
              </a:rPr>
              <a:t>HERETIC</a:t>
            </a:r>
            <a:endParaRPr b="1">
              <a:solidFill>
                <a:srgbClr val="990000"/>
              </a:solidFill>
              <a:latin typeface="Caveat"/>
              <a:ea typeface="Caveat"/>
              <a:cs typeface="Caveat"/>
              <a:sym typeface="Caveat"/>
            </a:endParaRPr>
          </a:p>
        </p:txBody>
      </p:sp>
      <p:sp>
        <p:nvSpPr>
          <p:cNvPr id="137" name="Google Shape;137;p15"/>
          <p:cNvSpPr txBox="1"/>
          <p:nvPr/>
        </p:nvSpPr>
        <p:spPr>
          <a:xfrm rot="1866245">
            <a:off x="5289627" y="4012392"/>
            <a:ext cx="966329" cy="209143"/>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990000"/>
                </a:solidFill>
                <a:latin typeface="Caveat"/>
                <a:ea typeface="Caveat"/>
                <a:cs typeface="Caveat"/>
                <a:sym typeface="Caveat"/>
              </a:rPr>
              <a:t>HERETIC</a:t>
            </a:r>
            <a:endParaRPr b="1">
              <a:solidFill>
                <a:srgbClr val="990000"/>
              </a:solidFill>
              <a:latin typeface="Caveat"/>
              <a:ea typeface="Caveat"/>
              <a:cs typeface="Caveat"/>
              <a:sym typeface="Caveat"/>
            </a:endParaRPr>
          </a:p>
        </p:txBody>
      </p:sp>
      <p:sp>
        <p:nvSpPr>
          <p:cNvPr id="138" name="Google Shape;138;p15"/>
          <p:cNvSpPr txBox="1"/>
          <p:nvPr/>
        </p:nvSpPr>
        <p:spPr>
          <a:xfrm>
            <a:off x="4232525" y="5281838"/>
            <a:ext cx="1441200" cy="315600"/>
          </a:xfrm>
          <a:prstGeom prst="rect">
            <a:avLst/>
          </a:prstGeom>
          <a:solidFill>
            <a:srgbClr val="99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Flagellants</a:t>
            </a:r>
            <a:endParaRPr b="1">
              <a:solidFill>
                <a:srgbClr val="FFFFFF"/>
              </a:solidFill>
              <a:latin typeface="Roboto"/>
              <a:ea typeface="Roboto"/>
              <a:cs typeface="Roboto"/>
              <a:sym typeface="Roboto"/>
            </a:endParaRPr>
          </a:p>
        </p:txBody>
      </p:sp>
      <p:sp>
        <p:nvSpPr>
          <p:cNvPr id="139" name="Google Shape;139;p15"/>
          <p:cNvSpPr txBox="1"/>
          <p:nvPr/>
        </p:nvSpPr>
        <p:spPr>
          <a:xfrm>
            <a:off x="4156325" y="5698525"/>
            <a:ext cx="3168600" cy="1802400"/>
          </a:xfrm>
          <a:prstGeom prst="rect">
            <a:avLst/>
          </a:prstGeom>
          <a:noFill/>
          <a:ln cap="flat" cmpd="sng" w="19050">
            <a:solidFill>
              <a:srgbClr val="98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Radicals of the Catholic Church.</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Believed in extreme form of penance through beating themselves.</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Traveled from town to town to purge sins in the Black Death.</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Spread non-conformist views about repentance and sin.</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Condemned by the Catholic Church as heretical and banned in 1349.</a:t>
            </a:r>
            <a:endParaRPr sz="1200">
              <a:solidFill>
                <a:srgbClr val="000000"/>
              </a:solidFill>
              <a:latin typeface="Roboto"/>
              <a:ea typeface="Roboto"/>
              <a:cs typeface="Roboto"/>
              <a:sym typeface="Roboto"/>
            </a:endParaRPr>
          </a:p>
        </p:txBody>
      </p:sp>
      <p:sp>
        <p:nvSpPr>
          <p:cNvPr id="140" name="Google Shape;140;p15"/>
          <p:cNvSpPr txBox="1"/>
          <p:nvPr/>
        </p:nvSpPr>
        <p:spPr>
          <a:xfrm>
            <a:off x="4599125" y="7561788"/>
            <a:ext cx="1622400" cy="315600"/>
          </a:xfrm>
          <a:prstGeom prst="rect">
            <a:avLst/>
          </a:prstGeom>
          <a:solidFill>
            <a:srgbClr val="99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Lollards</a:t>
            </a:r>
            <a:endParaRPr b="1">
              <a:solidFill>
                <a:srgbClr val="FFFFFF"/>
              </a:solidFill>
              <a:latin typeface="Roboto"/>
              <a:ea typeface="Roboto"/>
              <a:cs typeface="Roboto"/>
              <a:sym typeface="Roboto"/>
            </a:endParaRPr>
          </a:p>
        </p:txBody>
      </p:sp>
      <p:sp>
        <p:nvSpPr>
          <p:cNvPr id="141" name="Google Shape;141;p15"/>
          <p:cNvSpPr txBox="1"/>
          <p:nvPr/>
        </p:nvSpPr>
        <p:spPr>
          <a:xfrm>
            <a:off x="4555050" y="7963025"/>
            <a:ext cx="2725500" cy="2453700"/>
          </a:xfrm>
          <a:prstGeom prst="rect">
            <a:avLst/>
          </a:prstGeom>
          <a:noFill/>
          <a:ln cap="flat" cmpd="sng" w="19050">
            <a:solidFill>
              <a:srgbClr val="98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A pre-Protestant Christian movement led by John Wycliffe.</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Expelled from Oxford University for heretical views.</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In favour of translation of the Bible into vernacular scripture.</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Wanted reform of Western Christianity.</a:t>
            </a:r>
            <a:endParaRPr sz="1200">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Made recommendations in</a:t>
            </a:r>
            <a:br>
              <a:rPr lang="en" sz="1200">
                <a:solidFill>
                  <a:srgbClr val="000000"/>
                </a:solidFill>
                <a:latin typeface="Roboto"/>
                <a:ea typeface="Roboto"/>
                <a:cs typeface="Roboto"/>
                <a:sym typeface="Roboto"/>
              </a:rPr>
            </a:br>
            <a:r>
              <a:rPr lang="en" sz="1200">
                <a:solidFill>
                  <a:srgbClr val="000000"/>
                </a:solidFill>
                <a:latin typeface="Roboto"/>
                <a:ea typeface="Roboto"/>
                <a:cs typeface="Roboto"/>
                <a:sym typeface="Roboto"/>
              </a:rPr>
              <a:t>the </a:t>
            </a:r>
            <a:r>
              <a:rPr i="1" lang="en" sz="1200">
                <a:solidFill>
                  <a:srgbClr val="000000"/>
                </a:solidFill>
                <a:latin typeface="Roboto"/>
                <a:ea typeface="Roboto"/>
                <a:cs typeface="Roboto"/>
                <a:sym typeface="Roboto"/>
              </a:rPr>
              <a:t>Twelve Conclusions of</a:t>
            </a:r>
            <a:br>
              <a:rPr i="1" lang="en" sz="1200">
                <a:solidFill>
                  <a:srgbClr val="000000"/>
                </a:solidFill>
                <a:latin typeface="Roboto"/>
                <a:ea typeface="Roboto"/>
                <a:cs typeface="Roboto"/>
                <a:sym typeface="Roboto"/>
              </a:rPr>
            </a:br>
            <a:r>
              <a:rPr i="1" lang="en" sz="1200">
                <a:solidFill>
                  <a:srgbClr val="000000"/>
                </a:solidFill>
                <a:latin typeface="Roboto"/>
                <a:ea typeface="Roboto"/>
                <a:cs typeface="Roboto"/>
                <a:sym typeface="Roboto"/>
              </a:rPr>
              <a:t>the Lollards</a:t>
            </a:r>
            <a:r>
              <a:rPr lang="en" sz="1200">
                <a:solidFill>
                  <a:srgbClr val="000000"/>
                </a:solidFill>
                <a:latin typeface="Roboto"/>
                <a:ea typeface="Roboto"/>
                <a:cs typeface="Roboto"/>
                <a:sym typeface="Roboto"/>
              </a:rPr>
              <a:t>.</a:t>
            </a:r>
            <a:endParaRPr sz="1200">
              <a:solidFill>
                <a:srgbClr val="000000"/>
              </a:solidFill>
              <a:latin typeface="Roboto"/>
              <a:ea typeface="Roboto"/>
              <a:cs typeface="Roboto"/>
              <a:sym typeface="Roboto"/>
            </a:endParaRPr>
          </a:p>
        </p:txBody>
      </p:sp>
      <p:sp>
        <p:nvSpPr>
          <p:cNvPr id="142" name="Google Shape;142;p15"/>
          <p:cNvSpPr txBox="1"/>
          <p:nvPr/>
        </p:nvSpPr>
        <p:spPr>
          <a:xfrm>
            <a:off x="2292750" y="7868300"/>
            <a:ext cx="2262300" cy="2591100"/>
          </a:xfrm>
          <a:prstGeom prst="rect">
            <a:avLst/>
          </a:prstGeom>
          <a:noFill/>
          <a:ln cap="flat" cmpd="sng" w="19050">
            <a:solidFill>
              <a:srgbClr val="98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Some Jewish communities were accused of poisoning Christians’ drinking water.</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Flagellants added fuel to the fire accusing Jews of angering God.</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Entire villages and Jewish communities were attacked, killed, or driven out of England.</a:t>
            </a:r>
            <a:endParaRPr sz="1200">
              <a:solidFill>
                <a:srgbClr val="000000"/>
              </a:solidFill>
              <a:latin typeface="Roboto"/>
              <a:ea typeface="Roboto"/>
              <a:cs typeface="Roboto"/>
              <a:sym typeface="Roboto"/>
            </a:endParaRPr>
          </a:p>
        </p:txBody>
      </p:sp>
      <p:pic>
        <p:nvPicPr>
          <p:cNvPr id="143" name="Google Shape;143;p15"/>
          <p:cNvPicPr preferRelativeResize="0"/>
          <p:nvPr/>
        </p:nvPicPr>
        <p:blipFill>
          <a:blip r:embed="rId7">
            <a:alphaModFix/>
          </a:blip>
          <a:stretch>
            <a:fillRect/>
          </a:stretch>
        </p:blipFill>
        <p:spPr>
          <a:xfrm>
            <a:off x="290225" y="6999875"/>
            <a:ext cx="2129276" cy="1619925"/>
          </a:xfrm>
          <a:prstGeom prst="rect">
            <a:avLst/>
          </a:prstGeom>
          <a:noFill/>
          <a:ln>
            <a:noFill/>
          </a:ln>
        </p:spPr>
      </p:pic>
      <p:sp>
        <p:nvSpPr>
          <p:cNvPr id="144" name="Google Shape;144;p15"/>
          <p:cNvSpPr txBox="1"/>
          <p:nvPr/>
        </p:nvSpPr>
        <p:spPr>
          <a:xfrm>
            <a:off x="293850" y="8656925"/>
            <a:ext cx="1998900" cy="1802400"/>
          </a:xfrm>
          <a:prstGeom prst="rect">
            <a:avLst/>
          </a:prstGeom>
          <a:noFill/>
          <a:ln cap="flat" cmpd="sng" w="19050">
            <a:solidFill>
              <a:srgbClr val="98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Jewish people were largely blamed for the spread of the Black Death.</a:t>
            </a:r>
            <a:r>
              <a:rPr lang="en" sz="1200">
                <a:latin typeface="Roboto"/>
                <a:ea typeface="Roboto"/>
                <a:cs typeface="Roboto"/>
                <a:sym typeface="Roboto"/>
              </a:rPr>
              <a:t> </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chemeClr val="dk1"/>
                </a:solidFill>
                <a:latin typeface="Roboto"/>
                <a:ea typeface="Roboto"/>
                <a:cs typeface="Roboto"/>
                <a:sym typeface="Roboto"/>
              </a:rPr>
              <a:t>Their ritual washing meant they were less affected, but that raised suspicion.</a:t>
            </a:r>
            <a:endParaRPr sz="1200">
              <a:solidFill>
                <a:srgbClr val="000000"/>
              </a:solidFill>
              <a:latin typeface="Roboto"/>
              <a:ea typeface="Roboto"/>
              <a:cs typeface="Roboto"/>
              <a:sym typeface="Roboto"/>
            </a:endParaRPr>
          </a:p>
        </p:txBody>
      </p:sp>
      <p:sp>
        <p:nvSpPr>
          <p:cNvPr id="145" name="Google Shape;145;p15"/>
          <p:cNvSpPr txBox="1"/>
          <p:nvPr/>
        </p:nvSpPr>
        <p:spPr>
          <a:xfrm>
            <a:off x="2292750" y="7438225"/>
            <a:ext cx="1998900" cy="315600"/>
          </a:xfrm>
          <a:prstGeom prst="rect">
            <a:avLst/>
          </a:prstGeom>
          <a:solidFill>
            <a:srgbClr val="99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Persecution of Jews</a:t>
            </a:r>
            <a:endParaRPr b="1">
              <a:solidFill>
                <a:srgbClr val="FFFFFF"/>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16"/>
          <p:cNvSpPr txBox="1"/>
          <p:nvPr/>
        </p:nvSpPr>
        <p:spPr>
          <a:xfrm>
            <a:off x="279675" y="283850"/>
            <a:ext cx="1931100" cy="370500"/>
          </a:xfrm>
          <a:prstGeom prst="rect">
            <a:avLst/>
          </a:prstGeom>
          <a:solidFill>
            <a:srgbClr val="99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FFFFF"/>
                </a:solidFill>
              </a:rPr>
              <a:t>The rising costs of war</a:t>
            </a:r>
            <a:endParaRPr b="1" sz="1200">
              <a:solidFill>
                <a:srgbClr val="FFFFFF"/>
              </a:solidFill>
            </a:endParaRPr>
          </a:p>
        </p:txBody>
      </p:sp>
      <p:pic>
        <p:nvPicPr>
          <p:cNvPr id="151" name="Google Shape;151;p16"/>
          <p:cNvPicPr preferRelativeResize="0"/>
          <p:nvPr/>
        </p:nvPicPr>
        <p:blipFill>
          <a:blip r:embed="rId3">
            <a:alphaModFix/>
          </a:blip>
          <a:stretch>
            <a:fillRect/>
          </a:stretch>
        </p:blipFill>
        <p:spPr>
          <a:xfrm>
            <a:off x="279675" y="773575"/>
            <a:ext cx="1087375" cy="1456300"/>
          </a:xfrm>
          <a:prstGeom prst="rect">
            <a:avLst/>
          </a:prstGeom>
          <a:noFill/>
          <a:ln cap="flat" cmpd="sng" w="19050">
            <a:solidFill>
              <a:srgbClr val="980000"/>
            </a:solidFill>
            <a:prstDash val="solid"/>
            <a:round/>
            <a:headEnd len="sm" w="sm" type="none"/>
            <a:tailEnd len="sm" w="sm" type="none"/>
          </a:ln>
        </p:spPr>
      </p:pic>
      <p:sp>
        <p:nvSpPr>
          <p:cNvPr id="152" name="Google Shape;152;p16"/>
          <p:cNvSpPr txBox="1"/>
          <p:nvPr/>
        </p:nvSpPr>
        <p:spPr>
          <a:xfrm>
            <a:off x="1542125" y="697375"/>
            <a:ext cx="5738400" cy="3792300"/>
          </a:xfrm>
          <a:prstGeom prst="rect">
            <a:avLst/>
          </a:prstGeom>
          <a:noFill/>
          <a:ln cap="flat" cmpd="sng" w="19050">
            <a:solidFill>
              <a:srgbClr val="98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lnSpc>
                <a:spcPct val="100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Edward III died. Richard II took the throne in 1377, age 10. </a:t>
            </a:r>
            <a:endParaRPr sz="1200">
              <a:solidFill>
                <a:srgbClr val="000000"/>
              </a:solidFill>
              <a:latin typeface="Roboto"/>
              <a:ea typeface="Roboto"/>
              <a:cs typeface="Roboto"/>
              <a:sym typeface="Roboto"/>
            </a:endParaRPr>
          </a:p>
          <a:p>
            <a:pPr indent="-304800" lvl="0" marL="457200" rtl="0" algn="just">
              <a:lnSpc>
                <a:spcPct val="100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He inherited exorbitant debt from the 100 Years’ War, ongoing conflict with Scotland, and resentment of the Statute of Labourers.</a:t>
            </a:r>
            <a:endParaRPr sz="1200">
              <a:solidFill>
                <a:srgbClr val="000000"/>
              </a:solidFill>
              <a:latin typeface="Roboto"/>
              <a:ea typeface="Roboto"/>
              <a:cs typeface="Roboto"/>
              <a:sym typeface="Roboto"/>
            </a:endParaRPr>
          </a:p>
          <a:p>
            <a:pPr indent="-304800" lvl="0" marL="457200" rtl="0" algn="just">
              <a:lnSpc>
                <a:spcPct val="100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England’s coffers were diminished and now a third of the population had succumbed to the plague.</a:t>
            </a:r>
            <a:endParaRPr sz="1200">
              <a:solidFill>
                <a:srgbClr val="000000"/>
              </a:solidFill>
              <a:latin typeface="Roboto"/>
              <a:ea typeface="Roboto"/>
              <a:cs typeface="Roboto"/>
              <a:sym typeface="Roboto"/>
            </a:endParaRPr>
          </a:p>
          <a:p>
            <a:pPr indent="-304800" lvl="0" marL="457200" rtl="0" algn="just">
              <a:lnSpc>
                <a:spcPct val="100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Survivors demanded higher wages, while labour shortages in agriculture drove up food prices (aka inflation). </a:t>
            </a:r>
            <a:endParaRPr sz="1200">
              <a:solidFill>
                <a:srgbClr val="000000"/>
              </a:solidFill>
              <a:latin typeface="Roboto"/>
              <a:ea typeface="Roboto"/>
              <a:cs typeface="Roboto"/>
              <a:sym typeface="Roboto"/>
            </a:endParaRPr>
          </a:p>
          <a:p>
            <a:pPr indent="-304800" lvl="0" marL="457200" rtl="0" algn="just">
              <a:lnSpc>
                <a:spcPct val="100000"/>
              </a:lnSpc>
              <a:spcBef>
                <a:spcPts val="0"/>
              </a:spcBef>
              <a:spcAft>
                <a:spcPts val="0"/>
              </a:spcAft>
              <a:buClr>
                <a:srgbClr val="000000"/>
              </a:buClr>
              <a:buSzPts val="1200"/>
              <a:buFont typeface="Roboto"/>
              <a:buChar char="●"/>
            </a:pPr>
            <a:r>
              <a:rPr lang="en" sz="1200">
                <a:solidFill>
                  <a:schemeClr val="dk1"/>
                </a:solidFill>
                <a:latin typeface="Roboto"/>
                <a:ea typeface="Roboto"/>
                <a:cs typeface="Roboto"/>
                <a:sym typeface="Roboto"/>
              </a:rPr>
              <a:t>The war was not going well for England.</a:t>
            </a:r>
            <a:endParaRPr sz="1200">
              <a:solidFill>
                <a:schemeClr val="dk1"/>
              </a:solidFill>
              <a:latin typeface="Roboto"/>
              <a:ea typeface="Roboto"/>
              <a:cs typeface="Roboto"/>
              <a:sym typeface="Roboto"/>
            </a:endParaRPr>
          </a:p>
          <a:p>
            <a:pPr indent="-304800" lvl="0" marL="457200" rtl="0" algn="just">
              <a:lnSpc>
                <a:spcPct val="100000"/>
              </a:lnSpc>
              <a:spcBef>
                <a:spcPts val="0"/>
              </a:spcBef>
              <a:spcAft>
                <a:spcPts val="0"/>
              </a:spcAft>
              <a:buClr>
                <a:srgbClr val="000000"/>
              </a:buClr>
              <a:buSzPts val="1200"/>
              <a:buFont typeface="Roboto"/>
              <a:buChar char="●"/>
            </a:pPr>
            <a:r>
              <a:rPr lang="en" sz="1200">
                <a:solidFill>
                  <a:schemeClr val="dk1"/>
                </a:solidFill>
                <a:latin typeface="Roboto"/>
                <a:ea typeface="Roboto"/>
                <a:cs typeface="Roboto"/>
                <a:sym typeface="Roboto"/>
              </a:rPr>
              <a:t>Between 1377 and 1381 a series of poll taxes were implemented.</a:t>
            </a:r>
            <a:endParaRPr sz="1200">
              <a:solidFill>
                <a:schemeClr val="dk1"/>
              </a:solidFill>
              <a:latin typeface="Roboto"/>
              <a:ea typeface="Roboto"/>
              <a:cs typeface="Roboto"/>
              <a:sym typeface="Roboto"/>
            </a:endParaRPr>
          </a:p>
          <a:p>
            <a:pPr indent="-304800" lvl="0" marL="457200" rtl="0" algn="just">
              <a:lnSpc>
                <a:spcPct val="100000"/>
              </a:lnSpc>
              <a:spcBef>
                <a:spcPts val="0"/>
              </a:spcBef>
              <a:spcAft>
                <a:spcPts val="0"/>
              </a:spcAft>
              <a:buClr>
                <a:srgbClr val="000000"/>
              </a:buClr>
              <a:buSzPts val="1200"/>
              <a:buFont typeface="Roboto"/>
              <a:buChar char="●"/>
            </a:pPr>
            <a:r>
              <a:rPr lang="en" sz="1200">
                <a:solidFill>
                  <a:schemeClr val="dk1"/>
                </a:solidFill>
                <a:latin typeface="Roboto"/>
                <a:ea typeface="Roboto"/>
                <a:cs typeface="Roboto"/>
                <a:sym typeface="Roboto"/>
              </a:rPr>
              <a:t>Poll taxes drew resentment and priest John Ball became a vocal critic and leader in the Peasants’ Revolt of 1381.</a:t>
            </a:r>
            <a:endParaRPr sz="1200">
              <a:solidFill>
                <a:schemeClr val="dk1"/>
              </a:solidFill>
              <a:latin typeface="Roboto"/>
              <a:ea typeface="Roboto"/>
              <a:cs typeface="Roboto"/>
              <a:sym typeface="Roboto"/>
            </a:endParaRPr>
          </a:p>
          <a:p>
            <a:pPr indent="-304800" lvl="0" marL="457200" rtl="0" algn="just">
              <a:lnSpc>
                <a:spcPct val="100000"/>
              </a:lnSpc>
              <a:spcBef>
                <a:spcPts val="0"/>
              </a:spcBef>
              <a:spcAft>
                <a:spcPts val="0"/>
              </a:spcAft>
              <a:buClr>
                <a:srgbClr val="000000"/>
              </a:buClr>
              <a:buSzPts val="1200"/>
              <a:buFont typeface="Roboto"/>
              <a:buChar char="●"/>
            </a:pPr>
            <a:r>
              <a:rPr lang="en" sz="1200">
                <a:solidFill>
                  <a:schemeClr val="dk1"/>
                </a:solidFill>
                <a:latin typeface="Roboto"/>
                <a:ea typeface="Roboto"/>
                <a:cs typeface="Roboto"/>
                <a:sym typeface="Roboto"/>
              </a:rPr>
              <a:t>Wat Tyler, another leader of the revolt, marched rebels to the capital to oppose poll taxes and demand economic and social reforms.</a:t>
            </a:r>
            <a:endParaRPr sz="1200">
              <a:solidFill>
                <a:schemeClr val="dk1"/>
              </a:solidFill>
              <a:latin typeface="Roboto"/>
              <a:ea typeface="Roboto"/>
              <a:cs typeface="Roboto"/>
              <a:sym typeface="Roboto"/>
            </a:endParaRPr>
          </a:p>
          <a:p>
            <a:pPr indent="-304800" lvl="0" marL="457200" rtl="0" algn="just">
              <a:lnSpc>
                <a:spcPct val="100000"/>
              </a:lnSpc>
              <a:spcBef>
                <a:spcPts val="0"/>
              </a:spcBef>
              <a:spcAft>
                <a:spcPts val="0"/>
              </a:spcAft>
              <a:buSzPts val="1200"/>
              <a:buFont typeface="Roboto"/>
              <a:buChar char="●"/>
            </a:pPr>
            <a:r>
              <a:rPr lang="en" sz="1200">
                <a:latin typeface="Roboto"/>
                <a:ea typeface="Roboto"/>
                <a:cs typeface="Roboto"/>
                <a:sym typeface="Roboto"/>
              </a:rPr>
              <a:t>Tensions had been building between peasants and landowners as a result of social and economic upheaval from the plague. </a:t>
            </a:r>
            <a:endParaRPr sz="1200">
              <a:latin typeface="Roboto"/>
              <a:ea typeface="Roboto"/>
              <a:cs typeface="Roboto"/>
              <a:sym typeface="Roboto"/>
            </a:endParaRPr>
          </a:p>
          <a:p>
            <a:pPr indent="-304800" lvl="0" marL="457200" rtl="0" algn="just">
              <a:lnSpc>
                <a:spcPct val="100000"/>
              </a:lnSpc>
              <a:spcBef>
                <a:spcPts val="0"/>
              </a:spcBef>
              <a:spcAft>
                <a:spcPts val="0"/>
              </a:spcAft>
              <a:buSzPts val="1200"/>
              <a:buFont typeface="Roboto"/>
              <a:buChar char="●"/>
            </a:pPr>
            <a:r>
              <a:rPr lang="en" sz="1200">
                <a:latin typeface="Roboto"/>
                <a:ea typeface="Roboto"/>
                <a:cs typeface="Roboto"/>
                <a:sym typeface="Roboto"/>
              </a:rPr>
              <a:t>The rebellion started in Kent and Essex with bands of peasants led by Wat Tyler, John Ball, and Jack Straw. </a:t>
            </a:r>
            <a:endParaRPr sz="1200">
              <a:latin typeface="Roboto"/>
              <a:ea typeface="Roboto"/>
              <a:cs typeface="Roboto"/>
              <a:sym typeface="Roboto"/>
            </a:endParaRPr>
          </a:p>
          <a:p>
            <a:pPr indent="-304800" lvl="0" marL="457200" rtl="0" algn="just">
              <a:lnSpc>
                <a:spcPct val="100000"/>
              </a:lnSpc>
              <a:spcBef>
                <a:spcPts val="0"/>
              </a:spcBef>
              <a:spcAft>
                <a:spcPts val="0"/>
              </a:spcAft>
              <a:buSzPts val="1200"/>
              <a:buFont typeface="Roboto"/>
              <a:buChar char="●"/>
            </a:pPr>
            <a:r>
              <a:rPr lang="en" sz="1200">
                <a:latin typeface="Roboto"/>
                <a:ea typeface="Roboto"/>
                <a:cs typeface="Roboto"/>
                <a:sym typeface="Roboto"/>
              </a:rPr>
              <a:t>They demanded complete abolition of serfdom. Richard II (14 years old) decided to negotiate, knowing he didn’t have the forces to quash the uprising.</a:t>
            </a:r>
            <a:endParaRPr sz="1200">
              <a:solidFill>
                <a:srgbClr val="000000"/>
              </a:solidFill>
              <a:latin typeface="Roboto"/>
              <a:ea typeface="Roboto"/>
              <a:cs typeface="Roboto"/>
              <a:sym typeface="Roboto"/>
            </a:endParaRPr>
          </a:p>
        </p:txBody>
      </p:sp>
      <p:sp>
        <p:nvSpPr>
          <p:cNvPr id="153" name="Google Shape;153;p16"/>
          <p:cNvSpPr txBox="1"/>
          <p:nvPr/>
        </p:nvSpPr>
        <p:spPr>
          <a:xfrm>
            <a:off x="279675" y="2210875"/>
            <a:ext cx="1262400" cy="54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800">
                <a:latin typeface="Roboto"/>
                <a:ea typeface="Roboto"/>
                <a:cs typeface="Roboto"/>
                <a:sym typeface="Roboto"/>
              </a:rPr>
              <a:t>King Richard II of England</a:t>
            </a:r>
            <a:endParaRPr b="1" i="1" sz="800">
              <a:latin typeface="Roboto"/>
              <a:ea typeface="Roboto"/>
              <a:cs typeface="Roboto"/>
              <a:sym typeface="Roboto"/>
            </a:endParaRPr>
          </a:p>
        </p:txBody>
      </p:sp>
      <p:sp>
        <p:nvSpPr>
          <p:cNvPr id="154" name="Google Shape;154;p16"/>
          <p:cNvSpPr txBox="1"/>
          <p:nvPr/>
        </p:nvSpPr>
        <p:spPr>
          <a:xfrm>
            <a:off x="281200" y="2573750"/>
            <a:ext cx="1262400" cy="1771500"/>
          </a:xfrm>
          <a:prstGeom prst="rect">
            <a:avLst/>
          </a:prstGeom>
          <a:solidFill>
            <a:srgbClr val="990000"/>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457200" lvl="0" marL="0" rtl="0" algn="l">
              <a:spcBef>
                <a:spcPts val="0"/>
              </a:spcBef>
              <a:spcAft>
                <a:spcPts val="0"/>
              </a:spcAft>
              <a:buNone/>
            </a:pPr>
            <a:r>
              <a:rPr b="1" lang="en" sz="1000">
                <a:solidFill>
                  <a:srgbClr val="FFFFFF"/>
                </a:solidFill>
              </a:rPr>
              <a:t>Poll tax </a:t>
            </a:r>
            <a:r>
              <a:rPr lang="en" sz="1000">
                <a:solidFill>
                  <a:srgbClr val="FFFFFF"/>
                </a:solidFill>
              </a:rPr>
              <a:t>a fixed head or capital tax levied on all able-bodied individuals from peasants to nobility and an important source of revenue for the crown. Hugely unpopular.</a:t>
            </a:r>
            <a:endParaRPr sz="1000">
              <a:solidFill>
                <a:srgbClr val="FFFFFF"/>
              </a:solidFill>
            </a:endParaRPr>
          </a:p>
        </p:txBody>
      </p:sp>
      <p:sp>
        <p:nvSpPr>
          <p:cNvPr id="155" name="Google Shape;155;p16"/>
          <p:cNvSpPr txBox="1"/>
          <p:nvPr/>
        </p:nvSpPr>
        <p:spPr>
          <a:xfrm rot="-5400000">
            <a:off x="296750" y="2412400"/>
            <a:ext cx="548700" cy="58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000">
                <a:solidFill>
                  <a:srgbClr val="F3F3F3"/>
                </a:solidFill>
              </a:rPr>
              <a:t>🔑</a:t>
            </a:r>
            <a:endParaRPr sz="2000">
              <a:solidFill>
                <a:srgbClr val="F3F3F3"/>
              </a:solidFill>
            </a:endParaRPr>
          </a:p>
        </p:txBody>
      </p:sp>
      <p:pic>
        <p:nvPicPr>
          <p:cNvPr id="156" name="Google Shape;156;p16"/>
          <p:cNvPicPr preferRelativeResize="0"/>
          <p:nvPr/>
        </p:nvPicPr>
        <p:blipFill>
          <a:blip r:embed="rId4">
            <a:alphaModFix/>
          </a:blip>
          <a:stretch>
            <a:fillRect/>
          </a:stretch>
        </p:blipFill>
        <p:spPr>
          <a:xfrm>
            <a:off x="281191" y="4565875"/>
            <a:ext cx="2149309" cy="1771499"/>
          </a:xfrm>
          <a:prstGeom prst="rect">
            <a:avLst/>
          </a:prstGeom>
          <a:noFill/>
          <a:ln>
            <a:noFill/>
          </a:ln>
        </p:spPr>
      </p:pic>
      <p:sp>
        <p:nvSpPr>
          <p:cNvPr id="157" name="Google Shape;157;p16"/>
          <p:cNvSpPr txBox="1"/>
          <p:nvPr/>
        </p:nvSpPr>
        <p:spPr>
          <a:xfrm>
            <a:off x="244475" y="4387800"/>
            <a:ext cx="3705600" cy="48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000">
                <a:solidFill>
                  <a:srgbClr val="FFFFFF"/>
                </a:solidFill>
                <a:highlight>
                  <a:srgbClr val="980000"/>
                </a:highlight>
              </a:rPr>
              <a:t>Death of Wat Tyler</a:t>
            </a:r>
            <a:endParaRPr b="1" i="1" sz="1000">
              <a:highlight>
                <a:srgbClr val="980000"/>
              </a:highlight>
            </a:endParaRPr>
          </a:p>
        </p:txBody>
      </p:sp>
      <p:sp>
        <p:nvSpPr>
          <p:cNvPr id="158" name="Google Shape;158;p16"/>
          <p:cNvSpPr txBox="1"/>
          <p:nvPr/>
        </p:nvSpPr>
        <p:spPr>
          <a:xfrm>
            <a:off x="2430500" y="4560750"/>
            <a:ext cx="4850100" cy="1771500"/>
          </a:xfrm>
          <a:prstGeom prst="rect">
            <a:avLst/>
          </a:prstGeom>
          <a:noFill/>
          <a:ln cap="flat" cmpd="sng" w="19050">
            <a:solidFill>
              <a:srgbClr val="98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lnSpc>
                <a:spcPct val="100000"/>
              </a:lnSpc>
              <a:spcBef>
                <a:spcPts val="0"/>
              </a:spcBef>
              <a:spcAft>
                <a:spcPts val="0"/>
              </a:spcAft>
              <a:buSzPts val="1200"/>
              <a:buFont typeface="Roboto"/>
              <a:buChar char="●"/>
            </a:pPr>
            <a:r>
              <a:rPr lang="en" sz="1200">
                <a:latin typeface="Roboto"/>
                <a:ea typeface="Roboto"/>
                <a:cs typeface="Roboto"/>
                <a:sym typeface="Roboto"/>
              </a:rPr>
              <a:t>Richard II met with Wat Tyler and agreed to the rebels' demands, but this move only emboldened them and they continued looting and killing. </a:t>
            </a:r>
            <a:endParaRPr sz="1200">
              <a:latin typeface="Roboto"/>
              <a:ea typeface="Roboto"/>
              <a:cs typeface="Roboto"/>
              <a:sym typeface="Roboto"/>
            </a:endParaRPr>
          </a:p>
          <a:p>
            <a:pPr indent="-304800" lvl="0" marL="457200" rtl="0" algn="just">
              <a:lnSpc>
                <a:spcPct val="100000"/>
              </a:lnSpc>
              <a:spcBef>
                <a:spcPts val="0"/>
              </a:spcBef>
              <a:spcAft>
                <a:spcPts val="0"/>
              </a:spcAft>
              <a:buSzPts val="1200"/>
              <a:buFont typeface="Roboto"/>
              <a:buChar char="●"/>
            </a:pPr>
            <a:r>
              <a:rPr lang="en" sz="1200">
                <a:latin typeface="Roboto"/>
                <a:ea typeface="Roboto"/>
                <a:cs typeface="Roboto"/>
                <a:sym typeface="Roboto"/>
              </a:rPr>
              <a:t>The pair meet again, however, Wat Tyler was killed in a skirmish.</a:t>
            </a:r>
            <a:endParaRPr sz="1200">
              <a:latin typeface="Roboto"/>
              <a:ea typeface="Roboto"/>
              <a:cs typeface="Roboto"/>
              <a:sym typeface="Roboto"/>
            </a:endParaRPr>
          </a:p>
          <a:p>
            <a:pPr indent="-304800" lvl="0" marL="457200" rtl="0" algn="just">
              <a:lnSpc>
                <a:spcPct val="100000"/>
              </a:lnSpc>
              <a:spcBef>
                <a:spcPts val="0"/>
              </a:spcBef>
              <a:spcAft>
                <a:spcPts val="0"/>
              </a:spcAft>
              <a:buSzPts val="1200"/>
              <a:buFont typeface="Roboto"/>
              <a:buChar char="●"/>
            </a:pPr>
            <a:r>
              <a:rPr lang="en" sz="1200">
                <a:latin typeface="Roboto"/>
                <a:ea typeface="Roboto"/>
                <a:cs typeface="Roboto"/>
                <a:sym typeface="Roboto"/>
              </a:rPr>
              <a:t>The king revoked the charters of freedom and pardons and suppressed the rebellion. </a:t>
            </a:r>
            <a:endParaRPr sz="1200">
              <a:latin typeface="Roboto"/>
              <a:ea typeface="Roboto"/>
              <a:cs typeface="Roboto"/>
              <a:sym typeface="Roboto"/>
            </a:endParaRPr>
          </a:p>
          <a:p>
            <a:pPr indent="-304800" lvl="0" marL="457200" rtl="0" algn="just">
              <a:lnSpc>
                <a:spcPct val="100000"/>
              </a:lnSpc>
              <a:spcBef>
                <a:spcPts val="0"/>
              </a:spcBef>
              <a:spcAft>
                <a:spcPts val="0"/>
              </a:spcAft>
              <a:buSzPts val="1200"/>
              <a:buFont typeface="Roboto"/>
              <a:buChar char="●"/>
            </a:pPr>
            <a:r>
              <a:rPr lang="en" sz="1200">
                <a:latin typeface="Roboto"/>
                <a:ea typeface="Roboto"/>
                <a:cs typeface="Roboto"/>
                <a:sym typeface="Roboto"/>
              </a:rPr>
              <a:t>On 28 June at Billericay, he defeated the last rebels in a small-scale battle, which ended the Peasants' Revolt.</a:t>
            </a:r>
            <a:endParaRPr sz="1200">
              <a:solidFill>
                <a:srgbClr val="000000"/>
              </a:solidFill>
              <a:latin typeface="Roboto"/>
              <a:ea typeface="Roboto"/>
              <a:cs typeface="Roboto"/>
              <a:sym typeface="Roboto"/>
            </a:endParaRPr>
          </a:p>
        </p:txBody>
      </p:sp>
      <p:sp>
        <p:nvSpPr>
          <p:cNvPr id="159" name="Google Shape;159;p16"/>
          <p:cNvSpPr txBox="1"/>
          <p:nvPr/>
        </p:nvSpPr>
        <p:spPr>
          <a:xfrm>
            <a:off x="440198" y="6544200"/>
            <a:ext cx="2075100" cy="16176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lang="en">
                <a:latin typeface="Roboto"/>
                <a:ea typeface="Roboto"/>
                <a:cs typeface="Roboto"/>
                <a:sym typeface="Roboto"/>
              </a:rPr>
              <a:t>Lack of </a:t>
            </a:r>
            <a:r>
              <a:rPr b="1" lang="en">
                <a:latin typeface="Roboto"/>
                <a:ea typeface="Roboto"/>
                <a:cs typeface="Roboto"/>
                <a:sym typeface="Roboto"/>
              </a:rPr>
              <a:t>labour</a:t>
            </a:r>
            <a:r>
              <a:rPr lang="en">
                <a:latin typeface="Roboto"/>
                <a:ea typeface="Roboto"/>
                <a:cs typeface="Roboto"/>
                <a:sym typeface="Roboto"/>
              </a:rPr>
              <a:t> fueled </a:t>
            </a:r>
            <a:r>
              <a:rPr b="1" lang="en">
                <a:latin typeface="Roboto"/>
                <a:ea typeface="Roboto"/>
                <a:cs typeface="Roboto"/>
                <a:sym typeface="Roboto"/>
              </a:rPr>
              <a:t>competition</a:t>
            </a:r>
            <a:r>
              <a:rPr lang="en">
                <a:latin typeface="Roboto"/>
                <a:ea typeface="Roboto"/>
                <a:cs typeface="Roboto"/>
                <a:sym typeface="Roboto"/>
              </a:rPr>
              <a:t> and drove up wages. Edward III implemented Statues of Labourers. Ineffective but alienating.</a:t>
            </a:r>
            <a:endParaRPr>
              <a:latin typeface="Roboto"/>
              <a:ea typeface="Roboto"/>
              <a:cs typeface="Roboto"/>
              <a:sym typeface="Roboto"/>
            </a:endParaRPr>
          </a:p>
        </p:txBody>
      </p:sp>
      <p:sp>
        <p:nvSpPr>
          <p:cNvPr id="160" name="Google Shape;160;p16"/>
          <p:cNvSpPr txBox="1"/>
          <p:nvPr/>
        </p:nvSpPr>
        <p:spPr>
          <a:xfrm>
            <a:off x="2816619" y="6544200"/>
            <a:ext cx="1956000" cy="15399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b="1" lang="en">
                <a:latin typeface="Roboto"/>
                <a:ea typeface="Roboto"/>
                <a:cs typeface="Roboto"/>
                <a:sym typeface="Roboto"/>
              </a:rPr>
              <a:t>Richard II</a:t>
            </a:r>
            <a:r>
              <a:rPr lang="en">
                <a:latin typeface="Roboto"/>
                <a:ea typeface="Roboto"/>
                <a:cs typeface="Roboto"/>
                <a:sym typeface="Roboto"/>
              </a:rPr>
              <a:t> needed to </a:t>
            </a:r>
            <a:r>
              <a:rPr b="1" lang="en">
                <a:latin typeface="Roboto"/>
                <a:ea typeface="Roboto"/>
                <a:cs typeface="Roboto"/>
                <a:sym typeface="Roboto"/>
              </a:rPr>
              <a:t>fund the cost of war</a:t>
            </a:r>
            <a:r>
              <a:rPr lang="en">
                <a:latin typeface="Roboto"/>
                <a:ea typeface="Roboto"/>
                <a:cs typeface="Roboto"/>
                <a:sym typeface="Roboto"/>
              </a:rPr>
              <a:t> with France and implemented blanket </a:t>
            </a:r>
            <a:r>
              <a:rPr b="1" lang="en">
                <a:latin typeface="Roboto"/>
                <a:ea typeface="Roboto"/>
                <a:cs typeface="Roboto"/>
                <a:sym typeface="Roboto"/>
              </a:rPr>
              <a:t>poll taxes</a:t>
            </a:r>
            <a:r>
              <a:rPr lang="en">
                <a:latin typeface="Roboto"/>
                <a:ea typeface="Roboto"/>
                <a:cs typeface="Roboto"/>
                <a:sym typeface="Roboto"/>
              </a:rPr>
              <a:t>. </a:t>
            </a:r>
            <a:r>
              <a:rPr b="1" lang="en">
                <a:latin typeface="Roboto"/>
                <a:ea typeface="Roboto"/>
                <a:cs typeface="Roboto"/>
                <a:sym typeface="Roboto"/>
              </a:rPr>
              <a:t>Bred discontent.</a:t>
            </a:r>
            <a:endParaRPr b="1">
              <a:latin typeface="Roboto"/>
              <a:ea typeface="Roboto"/>
              <a:cs typeface="Roboto"/>
              <a:sym typeface="Roboto"/>
            </a:endParaRPr>
          </a:p>
        </p:txBody>
      </p:sp>
      <p:sp>
        <p:nvSpPr>
          <p:cNvPr id="161" name="Google Shape;161;p16"/>
          <p:cNvSpPr txBox="1"/>
          <p:nvPr/>
        </p:nvSpPr>
        <p:spPr>
          <a:xfrm>
            <a:off x="5148319" y="6544200"/>
            <a:ext cx="2075100" cy="15399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Clr>
                <a:srgbClr val="000000"/>
              </a:buClr>
              <a:buSzPts val="1100"/>
              <a:buFont typeface="Arial"/>
              <a:buNone/>
            </a:pPr>
            <a:r>
              <a:rPr b="1" lang="en">
                <a:solidFill>
                  <a:srgbClr val="000000"/>
                </a:solidFill>
                <a:latin typeface="Roboto"/>
                <a:ea typeface="Roboto"/>
                <a:cs typeface="Roboto"/>
                <a:sym typeface="Roboto"/>
              </a:rPr>
              <a:t>Church</a:t>
            </a:r>
            <a:r>
              <a:rPr lang="en">
                <a:solidFill>
                  <a:srgbClr val="000000"/>
                </a:solidFill>
                <a:latin typeface="Roboto"/>
                <a:ea typeface="Roboto"/>
                <a:cs typeface="Roboto"/>
                <a:sym typeface="Roboto"/>
              </a:rPr>
              <a:t> had </a:t>
            </a:r>
            <a:r>
              <a:rPr b="1" lang="en">
                <a:solidFill>
                  <a:srgbClr val="000000"/>
                </a:solidFill>
                <a:latin typeface="Roboto"/>
                <a:ea typeface="Roboto"/>
                <a:cs typeface="Roboto"/>
                <a:sym typeface="Roboto"/>
              </a:rPr>
              <a:t>lost</a:t>
            </a:r>
            <a:r>
              <a:rPr lang="en">
                <a:solidFill>
                  <a:srgbClr val="000000"/>
                </a:solidFill>
                <a:latin typeface="Roboto"/>
                <a:ea typeface="Roboto"/>
                <a:cs typeface="Roboto"/>
                <a:sym typeface="Roboto"/>
              </a:rPr>
              <a:t> a lot of </a:t>
            </a:r>
            <a:r>
              <a:rPr b="1" lang="en">
                <a:solidFill>
                  <a:srgbClr val="000000"/>
                </a:solidFill>
                <a:latin typeface="Roboto"/>
                <a:ea typeface="Roboto"/>
                <a:cs typeface="Roboto"/>
                <a:sym typeface="Roboto"/>
              </a:rPr>
              <a:t>power</a:t>
            </a:r>
            <a:r>
              <a:rPr lang="en">
                <a:solidFill>
                  <a:srgbClr val="000000"/>
                </a:solidFill>
                <a:latin typeface="Roboto"/>
                <a:ea typeface="Roboto"/>
                <a:cs typeface="Roboto"/>
                <a:sym typeface="Roboto"/>
              </a:rPr>
              <a:t> in the wake of the plague. </a:t>
            </a:r>
            <a:r>
              <a:rPr b="1" lang="en">
                <a:solidFill>
                  <a:srgbClr val="000000"/>
                </a:solidFill>
                <a:latin typeface="Roboto"/>
                <a:ea typeface="Roboto"/>
                <a:cs typeface="Roboto"/>
                <a:sym typeface="Roboto"/>
              </a:rPr>
              <a:t>Lollards</a:t>
            </a:r>
            <a:r>
              <a:rPr lang="en">
                <a:solidFill>
                  <a:srgbClr val="000000"/>
                </a:solidFill>
                <a:latin typeface="Roboto"/>
                <a:ea typeface="Roboto"/>
                <a:cs typeface="Roboto"/>
                <a:sym typeface="Roboto"/>
              </a:rPr>
              <a:t> (John Wycliffe and John Ball) </a:t>
            </a:r>
            <a:r>
              <a:rPr b="1" lang="en">
                <a:solidFill>
                  <a:srgbClr val="000000"/>
                </a:solidFill>
                <a:latin typeface="Roboto"/>
                <a:ea typeface="Roboto"/>
                <a:cs typeface="Roboto"/>
                <a:sym typeface="Roboto"/>
              </a:rPr>
              <a:t>emerged preaching reform</a:t>
            </a:r>
            <a:r>
              <a:rPr lang="en">
                <a:solidFill>
                  <a:srgbClr val="000000"/>
                </a:solidFill>
                <a:latin typeface="Roboto"/>
                <a:ea typeface="Roboto"/>
                <a:cs typeface="Roboto"/>
                <a:sym typeface="Roboto"/>
              </a:rPr>
              <a:t>.</a:t>
            </a:r>
            <a:endParaRPr>
              <a:solidFill>
                <a:srgbClr val="000000"/>
              </a:solidFill>
              <a:latin typeface="Roboto"/>
              <a:ea typeface="Roboto"/>
              <a:cs typeface="Roboto"/>
              <a:sym typeface="Roboto"/>
            </a:endParaRPr>
          </a:p>
          <a:p>
            <a:pPr indent="0" lvl="0" marL="0" rtl="0" algn="just">
              <a:spcBef>
                <a:spcPts val="0"/>
              </a:spcBef>
              <a:spcAft>
                <a:spcPts val="0"/>
              </a:spcAft>
              <a:buNone/>
            </a:pPr>
            <a:r>
              <a:t/>
            </a:r>
            <a:endParaRPr>
              <a:latin typeface="Roboto"/>
              <a:ea typeface="Roboto"/>
              <a:cs typeface="Roboto"/>
              <a:sym typeface="Roboto"/>
            </a:endParaRPr>
          </a:p>
        </p:txBody>
      </p:sp>
      <p:sp>
        <p:nvSpPr>
          <p:cNvPr id="162" name="Google Shape;162;p16"/>
          <p:cNvSpPr txBox="1"/>
          <p:nvPr/>
        </p:nvSpPr>
        <p:spPr>
          <a:xfrm>
            <a:off x="2774774" y="8295500"/>
            <a:ext cx="2075100" cy="18396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b="1" lang="en">
                <a:latin typeface="Roboto"/>
                <a:ea typeface="Roboto"/>
                <a:cs typeface="Roboto"/>
                <a:sym typeface="Roboto"/>
              </a:rPr>
              <a:t>Richard II</a:t>
            </a:r>
            <a:r>
              <a:rPr lang="en">
                <a:latin typeface="Roboto"/>
                <a:ea typeface="Roboto"/>
                <a:cs typeface="Roboto"/>
                <a:sym typeface="Roboto"/>
              </a:rPr>
              <a:t> meets with </a:t>
            </a:r>
            <a:r>
              <a:rPr b="1" lang="en">
                <a:latin typeface="Roboto"/>
                <a:ea typeface="Roboto"/>
                <a:cs typeface="Roboto"/>
                <a:sym typeface="Roboto"/>
              </a:rPr>
              <a:t>Wat Tyler</a:t>
            </a:r>
            <a:r>
              <a:rPr lang="en">
                <a:latin typeface="Roboto"/>
                <a:ea typeface="Roboto"/>
                <a:cs typeface="Roboto"/>
                <a:sym typeface="Roboto"/>
              </a:rPr>
              <a:t> and agrees to reform. </a:t>
            </a:r>
            <a:r>
              <a:rPr b="1" lang="en">
                <a:latin typeface="Roboto"/>
                <a:ea typeface="Roboto"/>
                <a:cs typeface="Roboto"/>
                <a:sym typeface="Roboto"/>
              </a:rPr>
              <a:t>Rebellions continue</a:t>
            </a:r>
            <a:r>
              <a:rPr lang="en">
                <a:latin typeface="Roboto"/>
                <a:ea typeface="Roboto"/>
                <a:cs typeface="Roboto"/>
                <a:sym typeface="Roboto"/>
              </a:rPr>
              <a:t>. They meet again and </a:t>
            </a:r>
            <a:r>
              <a:rPr b="1" lang="en">
                <a:latin typeface="Roboto"/>
                <a:ea typeface="Roboto"/>
                <a:cs typeface="Roboto"/>
                <a:sym typeface="Roboto"/>
              </a:rPr>
              <a:t>Wat Tyler</a:t>
            </a:r>
            <a:r>
              <a:rPr lang="en">
                <a:latin typeface="Roboto"/>
                <a:ea typeface="Roboto"/>
                <a:cs typeface="Roboto"/>
                <a:sym typeface="Roboto"/>
              </a:rPr>
              <a:t> is </a:t>
            </a:r>
            <a:r>
              <a:rPr b="1" lang="en">
                <a:latin typeface="Roboto"/>
                <a:ea typeface="Roboto"/>
                <a:cs typeface="Roboto"/>
                <a:sym typeface="Roboto"/>
              </a:rPr>
              <a:t>killed</a:t>
            </a:r>
            <a:r>
              <a:rPr lang="en">
                <a:latin typeface="Roboto"/>
                <a:ea typeface="Roboto"/>
                <a:cs typeface="Roboto"/>
                <a:sym typeface="Roboto"/>
              </a:rPr>
              <a:t>. The </a:t>
            </a:r>
            <a:r>
              <a:rPr b="1" lang="en">
                <a:latin typeface="Roboto"/>
                <a:ea typeface="Roboto"/>
                <a:cs typeface="Roboto"/>
                <a:sym typeface="Roboto"/>
              </a:rPr>
              <a:t>rebellion is squashed</a:t>
            </a:r>
            <a:r>
              <a:rPr lang="en">
                <a:latin typeface="Roboto"/>
                <a:ea typeface="Roboto"/>
                <a:cs typeface="Roboto"/>
                <a:sym typeface="Roboto"/>
              </a:rPr>
              <a:t>.</a:t>
            </a:r>
            <a:endParaRPr>
              <a:latin typeface="Roboto"/>
              <a:ea typeface="Roboto"/>
              <a:cs typeface="Roboto"/>
              <a:sym typeface="Roboto"/>
            </a:endParaRPr>
          </a:p>
        </p:txBody>
      </p:sp>
      <p:sp>
        <p:nvSpPr>
          <p:cNvPr id="163" name="Google Shape;163;p16"/>
          <p:cNvSpPr txBox="1"/>
          <p:nvPr/>
        </p:nvSpPr>
        <p:spPr>
          <a:xfrm>
            <a:off x="5248575" y="8278350"/>
            <a:ext cx="1746000" cy="1839600"/>
          </a:xfrm>
          <a:prstGeom prst="rect">
            <a:avLst/>
          </a:prstGeom>
          <a:noFill/>
          <a:ln cap="flat" cmpd="sng" w="19050">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rPr b="1" lang="en" sz="2800">
                <a:latin typeface="Roboto"/>
                <a:ea typeface="Roboto"/>
                <a:cs typeface="Roboto"/>
                <a:sym typeface="Roboto"/>
              </a:rPr>
              <a:t>What</a:t>
            </a:r>
            <a:endParaRPr b="1" sz="2800">
              <a:latin typeface="Roboto"/>
              <a:ea typeface="Roboto"/>
              <a:cs typeface="Roboto"/>
              <a:sym typeface="Roboto"/>
            </a:endParaRPr>
          </a:p>
          <a:p>
            <a:pPr indent="0" lvl="0" marL="0" rtl="0" algn="just">
              <a:spcBef>
                <a:spcPts val="0"/>
              </a:spcBef>
              <a:spcAft>
                <a:spcPts val="0"/>
              </a:spcAft>
              <a:buNone/>
            </a:pPr>
            <a:r>
              <a:rPr b="1" lang="en" sz="2800">
                <a:latin typeface="Roboto"/>
                <a:ea typeface="Roboto"/>
                <a:cs typeface="Roboto"/>
                <a:sym typeface="Roboto"/>
              </a:rPr>
              <a:t>Happens</a:t>
            </a:r>
            <a:endParaRPr b="1" sz="2800">
              <a:latin typeface="Roboto"/>
              <a:ea typeface="Roboto"/>
              <a:cs typeface="Roboto"/>
              <a:sym typeface="Roboto"/>
            </a:endParaRPr>
          </a:p>
          <a:p>
            <a:pPr indent="0" lvl="0" marL="0" rtl="0" algn="just">
              <a:spcBef>
                <a:spcPts val="0"/>
              </a:spcBef>
              <a:spcAft>
                <a:spcPts val="0"/>
              </a:spcAft>
              <a:buNone/>
            </a:pPr>
            <a:r>
              <a:rPr b="1" lang="en" sz="2800">
                <a:latin typeface="Roboto"/>
                <a:ea typeface="Roboto"/>
                <a:cs typeface="Roboto"/>
                <a:sym typeface="Roboto"/>
              </a:rPr>
              <a:t>Next?</a:t>
            </a:r>
            <a:endParaRPr sz="2800">
              <a:latin typeface="Roboto"/>
              <a:ea typeface="Roboto"/>
              <a:cs typeface="Roboto"/>
              <a:sym typeface="Roboto"/>
            </a:endParaRPr>
          </a:p>
        </p:txBody>
      </p:sp>
      <p:sp>
        <p:nvSpPr>
          <p:cNvPr id="164" name="Google Shape;164;p16"/>
          <p:cNvSpPr txBox="1"/>
          <p:nvPr/>
        </p:nvSpPr>
        <p:spPr>
          <a:xfrm>
            <a:off x="363999" y="8295750"/>
            <a:ext cx="2149200" cy="18396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b="1" lang="en">
                <a:latin typeface="Roboto"/>
                <a:ea typeface="Roboto"/>
                <a:cs typeface="Roboto"/>
                <a:sym typeface="Roboto"/>
              </a:rPr>
              <a:t>Growing intolerance</a:t>
            </a:r>
            <a:r>
              <a:rPr lang="en">
                <a:latin typeface="Roboto"/>
                <a:ea typeface="Roboto"/>
                <a:cs typeface="Roboto"/>
                <a:sym typeface="Roboto"/>
              </a:rPr>
              <a:t> for a series of </a:t>
            </a:r>
            <a:r>
              <a:rPr b="1" lang="en">
                <a:latin typeface="Roboto"/>
                <a:ea typeface="Roboto"/>
                <a:cs typeface="Roboto"/>
                <a:sym typeface="Roboto"/>
              </a:rPr>
              <a:t>poll taxes</a:t>
            </a:r>
            <a:r>
              <a:rPr lang="en">
                <a:latin typeface="Roboto"/>
                <a:ea typeface="Roboto"/>
                <a:cs typeface="Roboto"/>
                <a:sym typeface="Roboto"/>
              </a:rPr>
              <a:t> and </a:t>
            </a:r>
            <a:r>
              <a:rPr b="1" lang="en">
                <a:latin typeface="Roboto"/>
                <a:ea typeface="Roboto"/>
                <a:cs typeface="Roboto"/>
                <a:sym typeface="Roboto"/>
              </a:rPr>
              <a:t>Wat Tyler</a:t>
            </a:r>
            <a:r>
              <a:rPr lang="en">
                <a:latin typeface="Roboto"/>
                <a:ea typeface="Roboto"/>
                <a:cs typeface="Roboto"/>
                <a:sym typeface="Roboto"/>
              </a:rPr>
              <a:t> teamed up with </a:t>
            </a:r>
            <a:r>
              <a:rPr b="1" lang="en">
                <a:latin typeface="Roboto"/>
                <a:ea typeface="Roboto"/>
                <a:cs typeface="Roboto"/>
                <a:sym typeface="Roboto"/>
              </a:rPr>
              <a:t>John Ball</a:t>
            </a:r>
            <a:r>
              <a:rPr lang="en">
                <a:latin typeface="Roboto"/>
                <a:ea typeface="Roboto"/>
                <a:cs typeface="Roboto"/>
                <a:sym typeface="Roboto"/>
              </a:rPr>
              <a:t> calling for </a:t>
            </a:r>
            <a:r>
              <a:rPr b="1" lang="en">
                <a:latin typeface="Roboto"/>
                <a:ea typeface="Roboto"/>
                <a:cs typeface="Roboto"/>
                <a:sym typeface="Roboto"/>
              </a:rPr>
              <a:t>reform</a:t>
            </a:r>
            <a:r>
              <a:rPr lang="en">
                <a:latin typeface="Roboto"/>
                <a:ea typeface="Roboto"/>
                <a:cs typeface="Roboto"/>
                <a:sym typeface="Roboto"/>
              </a:rPr>
              <a:t>. John of Gaunt’s palace is burned down in a </a:t>
            </a:r>
            <a:r>
              <a:rPr b="1" lang="en">
                <a:latin typeface="Roboto"/>
                <a:ea typeface="Roboto"/>
                <a:cs typeface="Roboto"/>
                <a:sym typeface="Roboto"/>
              </a:rPr>
              <a:t>peasant rebellion</a:t>
            </a:r>
            <a:r>
              <a:rPr lang="en">
                <a:latin typeface="Roboto"/>
                <a:ea typeface="Roboto"/>
                <a:cs typeface="Roboto"/>
                <a:sym typeface="Roboto"/>
              </a:rPr>
              <a:t>.</a:t>
            </a:r>
            <a:endParaRPr>
              <a:latin typeface="Roboto"/>
              <a:ea typeface="Roboto"/>
              <a:cs typeface="Roboto"/>
              <a:sym typeface="Roboto"/>
            </a:endParaRPr>
          </a:p>
        </p:txBody>
      </p:sp>
      <p:sp>
        <p:nvSpPr>
          <p:cNvPr id="165" name="Google Shape;165;p16"/>
          <p:cNvSpPr/>
          <p:nvPr/>
        </p:nvSpPr>
        <p:spPr>
          <a:xfrm>
            <a:off x="333088" y="6405600"/>
            <a:ext cx="259200" cy="2592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6"/>
          <p:cNvSpPr/>
          <p:nvPr/>
        </p:nvSpPr>
        <p:spPr>
          <a:xfrm>
            <a:off x="2774288" y="6405600"/>
            <a:ext cx="259200" cy="2592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6"/>
          <p:cNvSpPr/>
          <p:nvPr/>
        </p:nvSpPr>
        <p:spPr>
          <a:xfrm>
            <a:off x="5063088" y="6405600"/>
            <a:ext cx="259200" cy="2592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6"/>
          <p:cNvSpPr/>
          <p:nvPr/>
        </p:nvSpPr>
        <p:spPr>
          <a:xfrm>
            <a:off x="212288" y="8161800"/>
            <a:ext cx="259200" cy="2592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6"/>
          <p:cNvSpPr/>
          <p:nvPr/>
        </p:nvSpPr>
        <p:spPr>
          <a:xfrm>
            <a:off x="2621888" y="8161800"/>
            <a:ext cx="259200" cy="2592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6"/>
          <p:cNvSpPr/>
          <p:nvPr/>
        </p:nvSpPr>
        <p:spPr>
          <a:xfrm>
            <a:off x="5063088" y="8197250"/>
            <a:ext cx="259200" cy="2592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Google Shape;175;p17"/>
          <p:cNvSpPr/>
          <p:nvPr/>
        </p:nvSpPr>
        <p:spPr>
          <a:xfrm>
            <a:off x="353275" y="253225"/>
            <a:ext cx="27957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GUIDE QUESTION</a:t>
            </a:r>
            <a:endParaRPr b="1" sz="2000">
              <a:solidFill>
                <a:srgbClr val="FFFFFF"/>
              </a:solidFill>
              <a:latin typeface="Roboto"/>
              <a:ea typeface="Roboto"/>
              <a:cs typeface="Roboto"/>
              <a:sym typeface="Roboto"/>
            </a:endParaRPr>
          </a:p>
        </p:txBody>
      </p:sp>
      <p:grpSp>
        <p:nvGrpSpPr>
          <p:cNvPr id="176" name="Google Shape;176;p17"/>
          <p:cNvGrpSpPr/>
          <p:nvPr/>
        </p:nvGrpSpPr>
        <p:grpSpPr>
          <a:xfrm>
            <a:off x="462937" y="252323"/>
            <a:ext cx="312646" cy="395400"/>
            <a:chOff x="584925" y="238125"/>
            <a:chExt cx="415200" cy="525100"/>
          </a:xfrm>
        </p:grpSpPr>
        <p:sp>
          <p:nvSpPr>
            <p:cNvPr id="177" name="Google Shape;177;p17"/>
            <p:cNvSpPr/>
            <p:nvPr/>
          </p:nvSpPr>
          <p:spPr>
            <a:xfrm>
              <a:off x="621550" y="299175"/>
              <a:ext cx="378575" cy="464050"/>
            </a:xfrm>
            <a:custGeom>
              <a:rect b="b" l="l" r="r" t="t"/>
              <a:pathLst>
                <a:path extrusionOk="0" h="18562" w="15143">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7"/>
            <p:cNvSpPr/>
            <p:nvPr/>
          </p:nvSpPr>
          <p:spPr>
            <a:xfrm>
              <a:off x="633750" y="238125"/>
              <a:ext cx="29350" cy="63500"/>
            </a:xfrm>
            <a:custGeom>
              <a:rect b="b" l="l" r="r" t="t"/>
              <a:pathLst>
                <a:path extrusionOk="0" h="2540" w="1174">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7"/>
            <p:cNvSpPr/>
            <p:nvPr/>
          </p:nvSpPr>
          <p:spPr>
            <a:xfrm>
              <a:off x="716800" y="238125"/>
              <a:ext cx="29325" cy="63500"/>
            </a:xfrm>
            <a:custGeom>
              <a:rect b="b" l="l" r="r" t="t"/>
              <a:pathLst>
                <a:path extrusionOk="0" h="2540" w="1173">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7"/>
            <p:cNvSpPr/>
            <p:nvPr/>
          </p:nvSpPr>
          <p:spPr>
            <a:xfrm>
              <a:off x="799825" y="238125"/>
              <a:ext cx="29350" cy="63500"/>
            </a:xfrm>
            <a:custGeom>
              <a:rect b="b" l="l" r="r" t="t"/>
              <a:pathLst>
                <a:path extrusionOk="0" h="2540" w="1174">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7"/>
            <p:cNvSpPr/>
            <p:nvPr/>
          </p:nvSpPr>
          <p:spPr>
            <a:xfrm>
              <a:off x="882875" y="238125"/>
              <a:ext cx="29325" cy="63500"/>
            </a:xfrm>
            <a:custGeom>
              <a:rect b="b" l="l" r="r" t="t"/>
              <a:pathLst>
                <a:path extrusionOk="0" h="2540" w="1173">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7"/>
            <p:cNvSpPr/>
            <p:nvPr/>
          </p:nvSpPr>
          <p:spPr>
            <a:xfrm>
              <a:off x="584925" y="261325"/>
              <a:ext cx="378575" cy="464050"/>
            </a:xfrm>
            <a:custGeom>
              <a:rect b="b" l="l" r="r" t="t"/>
              <a:pathLst>
                <a:path extrusionOk="0" h="18562" w="15143">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3" name="Google Shape;183;p17"/>
          <p:cNvSpPr/>
          <p:nvPr/>
        </p:nvSpPr>
        <p:spPr>
          <a:xfrm>
            <a:off x="353275" y="730450"/>
            <a:ext cx="6908100" cy="1747200"/>
          </a:xfrm>
          <a:prstGeom prst="roundRect">
            <a:avLst>
              <a:gd fmla="val 16667" name="adj"/>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After learning about the Peasants’ Discontent, take note of the following questions: </a:t>
            </a:r>
            <a:endParaRPr b="1">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317500" lvl="0" marL="457200" rtl="0" algn="l">
              <a:spcBef>
                <a:spcPts val="0"/>
              </a:spcBef>
              <a:spcAft>
                <a:spcPts val="0"/>
              </a:spcAft>
              <a:buClr>
                <a:srgbClr val="000000"/>
              </a:buClr>
              <a:buSzPts val="1400"/>
              <a:buFont typeface="Roboto"/>
              <a:buChar char="●"/>
            </a:pPr>
            <a:r>
              <a:rPr lang="en">
                <a:solidFill>
                  <a:srgbClr val="000000"/>
                </a:solidFill>
                <a:latin typeface="Roboto"/>
                <a:ea typeface="Roboto"/>
                <a:cs typeface="Roboto"/>
                <a:sym typeface="Roboto"/>
              </a:rPr>
              <a:t>Who were considered peasants?</a:t>
            </a:r>
            <a:endParaRPr>
              <a:solidFill>
                <a:srgbClr val="000000"/>
              </a:solidFill>
              <a:latin typeface="Roboto"/>
              <a:ea typeface="Roboto"/>
              <a:cs typeface="Roboto"/>
              <a:sym typeface="Roboto"/>
            </a:endParaRPr>
          </a:p>
          <a:p>
            <a:pPr indent="-317500" lvl="0" marL="457200" rtl="0" algn="l">
              <a:spcBef>
                <a:spcPts val="0"/>
              </a:spcBef>
              <a:spcAft>
                <a:spcPts val="0"/>
              </a:spcAft>
              <a:buClr>
                <a:srgbClr val="000000"/>
              </a:buClr>
              <a:buSzPts val="1400"/>
              <a:buFont typeface="Roboto"/>
              <a:buChar char="●"/>
            </a:pPr>
            <a:r>
              <a:rPr lang="en">
                <a:solidFill>
                  <a:srgbClr val="000000"/>
                </a:solidFill>
                <a:latin typeface="Roboto"/>
                <a:ea typeface="Roboto"/>
                <a:cs typeface="Roboto"/>
                <a:sym typeface="Roboto"/>
              </a:rPr>
              <a:t>What was the role of peasants?</a:t>
            </a:r>
            <a:endParaRPr>
              <a:solidFill>
                <a:srgbClr val="000000"/>
              </a:solidFill>
              <a:latin typeface="Roboto"/>
              <a:ea typeface="Roboto"/>
              <a:cs typeface="Roboto"/>
              <a:sym typeface="Roboto"/>
            </a:endParaRPr>
          </a:p>
          <a:p>
            <a:pPr indent="-317500" lvl="0" marL="457200" rtl="0" algn="l">
              <a:spcBef>
                <a:spcPts val="0"/>
              </a:spcBef>
              <a:spcAft>
                <a:spcPts val="0"/>
              </a:spcAft>
              <a:buClr>
                <a:srgbClr val="000000"/>
              </a:buClr>
              <a:buSzPts val="1400"/>
              <a:buFont typeface="Roboto"/>
              <a:buChar char="●"/>
            </a:pPr>
            <a:r>
              <a:rPr lang="en">
                <a:solidFill>
                  <a:srgbClr val="000000"/>
                </a:solidFill>
                <a:latin typeface="Roboto"/>
                <a:ea typeface="Roboto"/>
                <a:cs typeface="Roboto"/>
                <a:sym typeface="Roboto"/>
              </a:rPr>
              <a:t>Who were serfs? Flagellants? Lollards?</a:t>
            </a:r>
            <a:endParaRPr>
              <a:solidFill>
                <a:srgbClr val="000000"/>
              </a:solidFill>
              <a:latin typeface="Roboto"/>
              <a:ea typeface="Roboto"/>
              <a:cs typeface="Roboto"/>
              <a:sym typeface="Roboto"/>
            </a:endParaRPr>
          </a:p>
          <a:p>
            <a:pPr indent="-317500" lvl="0" marL="457200" rtl="0" algn="l">
              <a:spcBef>
                <a:spcPts val="0"/>
              </a:spcBef>
              <a:spcAft>
                <a:spcPts val="0"/>
              </a:spcAft>
              <a:buClr>
                <a:srgbClr val="000000"/>
              </a:buClr>
              <a:buSzPts val="1400"/>
              <a:buFont typeface="Roboto"/>
              <a:buChar char="●"/>
            </a:pPr>
            <a:r>
              <a:rPr lang="en">
                <a:solidFill>
                  <a:srgbClr val="000000"/>
                </a:solidFill>
                <a:latin typeface="Roboto"/>
                <a:ea typeface="Roboto"/>
                <a:cs typeface="Roboto"/>
                <a:sym typeface="Roboto"/>
              </a:rPr>
              <a:t>What caused the peasants’ discontent?</a:t>
            </a:r>
            <a:endParaRPr>
              <a:solidFill>
                <a:srgbClr val="000000"/>
              </a:solidFill>
              <a:latin typeface="Roboto"/>
              <a:ea typeface="Roboto"/>
              <a:cs typeface="Roboto"/>
              <a:sym typeface="Roboto"/>
            </a:endParaRPr>
          </a:p>
          <a:p>
            <a:pPr indent="-317500" lvl="0" marL="457200" rtl="0" algn="l">
              <a:spcBef>
                <a:spcPts val="0"/>
              </a:spcBef>
              <a:spcAft>
                <a:spcPts val="0"/>
              </a:spcAft>
              <a:buClr>
                <a:srgbClr val="000000"/>
              </a:buClr>
              <a:buSzPts val="1400"/>
              <a:buFont typeface="Roboto"/>
              <a:buChar char="●"/>
            </a:pPr>
            <a:r>
              <a:rPr lang="en">
                <a:solidFill>
                  <a:srgbClr val="000000"/>
                </a:solidFill>
                <a:latin typeface="Roboto"/>
                <a:ea typeface="Roboto"/>
                <a:cs typeface="Roboto"/>
                <a:sym typeface="Roboto"/>
              </a:rPr>
              <a:t>Why did Richard II implement poll taxes?</a:t>
            </a:r>
            <a:endParaRPr>
              <a:solidFill>
                <a:srgbClr val="000000"/>
              </a:solidFill>
              <a:latin typeface="Roboto"/>
              <a:ea typeface="Roboto"/>
              <a:cs typeface="Roboto"/>
              <a:sym typeface="Roboto"/>
            </a:endParaRPr>
          </a:p>
        </p:txBody>
      </p:sp>
      <p:sp>
        <p:nvSpPr>
          <p:cNvPr id="184" name="Google Shape;184;p17"/>
          <p:cNvSpPr/>
          <p:nvPr/>
        </p:nvSpPr>
        <p:spPr>
          <a:xfrm>
            <a:off x="353275" y="2560375"/>
            <a:ext cx="27957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ACTIVITY</a:t>
            </a:r>
            <a:endParaRPr b="1" sz="2000">
              <a:solidFill>
                <a:srgbClr val="FFFFFF"/>
              </a:solidFill>
              <a:latin typeface="Roboto"/>
              <a:ea typeface="Roboto"/>
              <a:cs typeface="Roboto"/>
              <a:sym typeface="Roboto"/>
            </a:endParaRPr>
          </a:p>
        </p:txBody>
      </p:sp>
      <p:grpSp>
        <p:nvGrpSpPr>
          <p:cNvPr id="185" name="Google Shape;185;p17"/>
          <p:cNvGrpSpPr/>
          <p:nvPr/>
        </p:nvGrpSpPr>
        <p:grpSpPr>
          <a:xfrm>
            <a:off x="519036" y="2592564"/>
            <a:ext cx="329212" cy="329212"/>
            <a:chOff x="1922075" y="1629000"/>
            <a:chExt cx="437200" cy="437200"/>
          </a:xfrm>
        </p:grpSpPr>
        <p:sp>
          <p:nvSpPr>
            <p:cNvPr id="186" name="Google Shape;186;p17"/>
            <p:cNvSpPr/>
            <p:nvPr/>
          </p:nvSpPr>
          <p:spPr>
            <a:xfrm>
              <a:off x="2208425" y="1629000"/>
              <a:ext cx="150850" cy="150850"/>
            </a:xfrm>
            <a:custGeom>
              <a:rect b="b" l="l" r="r" t="t"/>
              <a:pathLst>
                <a:path extrusionOk="0" h="6034" w="6034">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7"/>
            <p:cNvSpPr/>
            <p:nvPr/>
          </p:nvSpPr>
          <p:spPr>
            <a:xfrm>
              <a:off x="1922075" y="1686400"/>
              <a:ext cx="379800" cy="379800"/>
            </a:xfrm>
            <a:custGeom>
              <a:rect b="b" l="l" r="r" t="t"/>
              <a:pathLst>
                <a:path extrusionOk="0" h="15192" w="15192">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8" name="Google Shape;188;p17"/>
          <p:cNvSpPr/>
          <p:nvPr/>
        </p:nvSpPr>
        <p:spPr>
          <a:xfrm>
            <a:off x="353275" y="3030175"/>
            <a:ext cx="6908100" cy="1002000"/>
          </a:xfrm>
          <a:prstGeom prst="roundRect">
            <a:avLst>
              <a:gd fmla="val 16667" name="adj"/>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The Church weakened significantly in the wake of the Black Death. Outline the factors that led to a loss of faith and confidence in the Church and how significant clergy loss broke down hierarchical bureaucracy. Then, explain how the Church’s lack of manpower and authority saw Lollardy take root.</a:t>
            </a:r>
            <a:endParaRPr>
              <a:latin typeface="Roboto"/>
              <a:ea typeface="Roboto"/>
              <a:cs typeface="Roboto"/>
              <a:sym typeface="Roboto"/>
            </a:endParaRPr>
          </a:p>
        </p:txBody>
      </p:sp>
      <p:sp>
        <p:nvSpPr>
          <p:cNvPr id="189" name="Google Shape;189;p17"/>
          <p:cNvSpPr/>
          <p:nvPr/>
        </p:nvSpPr>
        <p:spPr>
          <a:xfrm>
            <a:off x="353250" y="4203725"/>
            <a:ext cx="6908100" cy="1162800"/>
          </a:xfrm>
          <a:prstGeom prst="foldedCorner">
            <a:avLst>
              <a:gd fmla="val 16667" name="adj"/>
            </a:avLst>
          </a:prstGeom>
          <a:solidFill>
            <a:srgbClr val="FFFFFF"/>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0" name="Google Shape;190;p17"/>
          <p:cNvCxnSpPr/>
          <p:nvPr/>
        </p:nvCxnSpPr>
        <p:spPr>
          <a:xfrm>
            <a:off x="755169" y="4525612"/>
            <a:ext cx="6126300" cy="7200"/>
          </a:xfrm>
          <a:prstGeom prst="straightConnector1">
            <a:avLst/>
          </a:prstGeom>
          <a:noFill/>
          <a:ln cap="flat" cmpd="sng" w="28575">
            <a:solidFill>
              <a:srgbClr val="000000"/>
            </a:solidFill>
            <a:prstDash val="solid"/>
            <a:round/>
            <a:headEnd len="med" w="med" type="none"/>
            <a:tailEnd len="med" w="med" type="none"/>
          </a:ln>
        </p:spPr>
      </p:cxnSp>
      <p:cxnSp>
        <p:nvCxnSpPr>
          <p:cNvPr id="191" name="Google Shape;191;p17"/>
          <p:cNvCxnSpPr/>
          <p:nvPr/>
        </p:nvCxnSpPr>
        <p:spPr>
          <a:xfrm>
            <a:off x="755169" y="4716159"/>
            <a:ext cx="6126300" cy="7200"/>
          </a:xfrm>
          <a:prstGeom prst="straightConnector1">
            <a:avLst/>
          </a:prstGeom>
          <a:noFill/>
          <a:ln cap="flat" cmpd="sng" w="28575">
            <a:solidFill>
              <a:srgbClr val="000000"/>
            </a:solidFill>
            <a:prstDash val="solid"/>
            <a:round/>
            <a:headEnd len="med" w="med" type="none"/>
            <a:tailEnd len="med" w="med" type="none"/>
          </a:ln>
        </p:spPr>
      </p:cxnSp>
      <p:cxnSp>
        <p:nvCxnSpPr>
          <p:cNvPr id="192" name="Google Shape;192;p17"/>
          <p:cNvCxnSpPr/>
          <p:nvPr/>
        </p:nvCxnSpPr>
        <p:spPr>
          <a:xfrm>
            <a:off x="755169" y="4906706"/>
            <a:ext cx="6126300" cy="7200"/>
          </a:xfrm>
          <a:prstGeom prst="straightConnector1">
            <a:avLst/>
          </a:prstGeom>
          <a:noFill/>
          <a:ln cap="flat" cmpd="sng" w="28575">
            <a:solidFill>
              <a:srgbClr val="000000"/>
            </a:solidFill>
            <a:prstDash val="solid"/>
            <a:round/>
            <a:headEnd len="med" w="med" type="none"/>
            <a:tailEnd len="med" w="med" type="none"/>
          </a:ln>
        </p:spPr>
      </p:cxnSp>
      <p:cxnSp>
        <p:nvCxnSpPr>
          <p:cNvPr id="193" name="Google Shape;193;p17"/>
          <p:cNvCxnSpPr/>
          <p:nvPr/>
        </p:nvCxnSpPr>
        <p:spPr>
          <a:xfrm>
            <a:off x="755169" y="5097253"/>
            <a:ext cx="6126300" cy="7200"/>
          </a:xfrm>
          <a:prstGeom prst="straightConnector1">
            <a:avLst/>
          </a:prstGeom>
          <a:noFill/>
          <a:ln cap="flat" cmpd="sng" w="28575">
            <a:solidFill>
              <a:srgbClr val="000000"/>
            </a:solidFill>
            <a:prstDash val="solid"/>
            <a:round/>
            <a:headEnd len="med" w="med" type="none"/>
            <a:tailEnd len="med" w="med" type="none"/>
          </a:ln>
        </p:spPr>
      </p:cxnSp>
      <p:sp>
        <p:nvSpPr>
          <p:cNvPr id="194" name="Google Shape;194;p17"/>
          <p:cNvSpPr/>
          <p:nvPr/>
        </p:nvSpPr>
        <p:spPr>
          <a:xfrm>
            <a:off x="342500" y="5500825"/>
            <a:ext cx="24087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KEY </a:t>
            </a:r>
            <a:r>
              <a:rPr b="1" lang="en" sz="2000">
                <a:solidFill>
                  <a:srgbClr val="EA9999"/>
                </a:solidFill>
                <a:latin typeface="Roboto"/>
                <a:ea typeface="Roboto"/>
                <a:cs typeface="Roboto"/>
                <a:sym typeface="Roboto"/>
              </a:rPr>
              <a:t>FIGURES</a:t>
            </a:r>
            <a:endParaRPr b="1" sz="2000">
              <a:solidFill>
                <a:srgbClr val="EA9999"/>
              </a:solidFill>
              <a:latin typeface="Roboto"/>
              <a:ea typeface="Roboto"/>
              <a:cs typeface="Roboto"/>
              <a:sym typeface="Roboto"/>
            </a:endParaRPr>
          </a:p>
        </p:txBody>
      </p:sp>
      <p:pic>
        <p:nvPicPr>
          <p:cNvPr id="195" name="Google Shape;195;p17"/>
          <p:cNvPicPr preferRelativeResize="0"/>
          <p:nvPr/>
        </p:nvPicPr>
        <p:blipFill>
          <a:blip r:embed="rId3">
            <a:alphaModFix/>
          </a:blip>
          <a:stretch>
            <a:fillRect/>
          </a:stretch>
        </p:blipFill>
        <p:spPr>
          <a:xfrm>
            <a:off x="361400" y="5402141"/>
            <a:ext cx="481275" cy="512834"/>
          </a:xfrm>
          <a:prstGeom prst="rect">
            <a:avLst/>
          </a:prstGeom>
          <a:noFill/>
          <a:ln>
            <a:noFill/>
          </a:ln>
        </p:spPr>
      </p:pic>
      <p:sp>
        <p:nvSpPr>
          <p:cNvPr id="196" name="Google Shape;196;p17"/>
          <p:cNvSpPr/>
          <p:nvPr/>
        </p:nvSpPr>
        <p:spPr>
          <a:xfrm>
            <a:off x="2751200" y="5502575"/>
            <a:ext cx="2868900" cy="395400"/>
          </a:xfrm>
          <a:prstGeom prst="ribbon2">
            <a:avLst>
              <a:gd fmla="val 16667" name="adj1"/>
              <a:gd fmla="val 75000" name="adj2"/>
            </a:avLst>
          </a:prstGeom>
          <a:solidFill>
            <a:srgbClr val="FFFFFF"/>
          </a:solid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980000"/>
                </a:solidFill>
              </a:rPr>
              <a:t>Richard II of England</a:t>
            </a:r>
            <a:endParaRPr b="1" sz="1500">
              <a:solidFill>
                <a:srgbClr val="980000"/>
              </a:solidFill>
            </a:endParaRPr>
          </a:p>
        </p:txBody>
      </p:sp>
      <p:pic>
        <p:nvPicPr>
          <p:cNvPr id="197" name="Google Shape;197;p17"/>
          <p:cNvPicPr preferRelativeResize="0"/>
          <p:nvPr/>
        </p:nvPicPr>
        <p:blipFill>
          <a:blip r:embed="rId4">
            <a:alphaModFix/>
          </a:blip>
          <a:stretch>
            <a:fillRect/>
          </a:stretch>
        </p:blipFill>
        <p:spPr>
          <a:xfrm>
            <a:off x="342500" y="6034025"/>
            <a:ext cx="1923301" cy="1934035"/>
          </a:xfrm>
          <a:prstGeom prst="rect">
            <a:avLst/>
          </a:prstGeom>
          <a:noFill/>
          <a:ln cap="flat" cmpd="sng" w="19050">
            <a:solidFill>
              <a:srgbClr val="980000"/>
            </a:solidFill>
            <a:prstDash val="solid"/>
            <a:round/>
            <a:headEnd len="sm" w="sm" type="none"/>
            <a:tailEnd len="sm" w="sm" type="none"/>
          </a:ln>
        </p:spPr>
      </p:pic>
      <p:sp>
        <p:nvSpPr>
          <p:cNvPr id="198" name="Google Shape;198;p17"/>
          <p:cNvSpPr txBox="1"/>
          <p:nvPr/>
        </p:nvSpPr>
        <p:spPr>
          <a:xfrm>
            <a:off x="266300" y="7934700"/>
            <a:ext cx="2230500" cy="48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800">
                <a:solidFill>
                  <a:srgbClr val="FFFFFF"/>
                </a:solidFill>
                <a:highlight>
                  <a:srgbClr val="980000"/>
                </a:highlight>
              </a:rPr>
              <a:t>Richard II in the English court after his coronation</a:t>
            </a:r>
            <a:endParaRPr b="1" i="1" sz="800">
              <a:highlight>
                <a:srgbClr val="980000"/>
              </a:highlight>
            </a:endParaRPr>
          </a:p>
        </p:txBody>
      </p:sp>
      <p:sp>
        <p:nvSpPr>
          <p:cNvPr id="199" name="Google Shape;199;p17"/>
          <p:cNvSpPr txBox="1"/>
          <p:nvPr/>
        </p:nvSpPr>
        <p:spPr>
          <a:xfrm>
            <a:off x="2649200" y="6034025"/>
            <a:ext cx="3182700" cy="2818500"/>
          </a:xfrm>
          <a:prstGeom prst="rect">
            <a:avLst/>
          </a:prstGeom>
          <a:noFill/>
          <a:ln cap="flat" cmpd="sng" w="1905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Clr>
                <a:srgbClr val="000000"/>
              </a:buClr>
              <a:buSzPts val="1100"/>
              <a:buFont typeface="Arial"/>
              <a:buNone/>
            </a:pPr>
            <a:r>
              <a:rPr lang="en" sz="1200">
                <a:latin typeface="Roboto"/>
                <a:ea typeface="Roboto"/>
                <a:cs typeface="Roboto"/>
                <a:sym typeface="Roboto"/>
              </a:rPr>
              <a:t>Richard II was aged 10 when he became king and was 14 during the Peasants’ Revolt. He is the son of the Black Prince and the grandson of Edward III.</a:t>
            </a:r>
            <a:endParaRPr sz="1200">
              <a:latin typeface="Roboto"/>
              <a:ea typeface="Roboto"/>
              <a:cs typeface="Roboto"/>
              <a:sym typeface="Roboto"/>
            </a:endParaRPr>
          </a:p>
          <a:p>
            <a:pPr indent="0" lvl="0" marL="0" rtl="0" algn="just">
              <a:spcBef>
                <a:spcPts val="0"/>
              </a:spcBef>
              <a:spcAft>
                <a:spcPts val="0"/>
              </a:spcAft>
              <a:buClr>
                <a:srgbClr val="000000"/>
              </a:buClr>
              <a:buSzPts val="1100"/>
              <a:buFont typeface="Arial"/>
              <a:buNone/>
            </a:pPr>
            <a:r>
              <a:t/>
            </a:r>
            <a:endParaRPr sz="1200">
              <a:latin typeface="Roboto"/>
              <a:ea typeface="Roboto"/>
              <a:cs typeface="Roboto"/>
              <a:sym typeface="Roboto"/>
            </a:endParaRPr>
          </a:p>
          <a:p>
            <a:pPr indent="0" lvl="0" marL="0" rtl="0" algn="just">
              <a:spcBef>
                <a:spcPts val="0"/>
              </a:spcBef>
              <a:spcAft>
                <a:spcPts val="0"/>
              </a:spcAft>
              <a:buClr>
                <a:srgbClr val="000000"/>
              </a:buClr>
              <a:buSzPts val="1100"/>
              <a:buFont typeface="Arial"/>
              <a:buNone/>
            </a:pPr>
            <a:r>
              <a:rPr lang="en" sz="1200">
                <a:latin typeface="Roboto"/>
                <a:ea typeface="Roboto"/>
                <a:cs typeface="Roboto"/>
                <a:sym typeface="Roboto"/>
              </a:rPr>
              <a:t>During the first years of his reign, England faced many problems. The Hundred Years' War was the biggest of them. State affairs were mostly handled by his councillors, Sir Simon de Burley and Robert de Vere, Duke of Ireland. Between 1377 and 1381, </a:t>
            </a:r>
            <a:r>
              <a:rPr b="1" lang="en" sz="1200">
                <a:latin typeface="Roboto"/>
                <a:ea typeface="Roboto"/>
                <a:cs typeface="Roboto"/>
                <a:sym typeface="Roboto"/>
              </a:rPr>
              <a:t>heavy poll taxation</a:t>
            </a:r>
            <a:r>
              <a:rPr lang="en" sz="1200">
                <a:latin typeface="Roboto"/>
                <a:ea typeface="Roboto"/>
                <a:cs typeface="Roboto"/>
                <a:sym typeface="Roboto"/>
              </a:rPr>
              <a:t> was implemented to spend on war and military recovery. The taxes brought about the discontent of the English people, particularly the lower classes of society.</a:t>
            </a:r>
            <a:endParaRPr sz="1200">
              <a:latin typeface="Roboto"/>
              <a:ea typeface="Roboto"/>
              <a:cs typeface="Roboto"/>
              <a:sym typeface="Roboto"/>
            </a:endParaRPr>
          </a:p>
        </p:txBody>
      </p:sp>
      <p:pic>
        <p:nvPicPr>
          <p:cNvPr id="200" name="Google Shape;200;p17"/>
          <p:cNvPicPr preferRelativeResize="0"/>
          <p:nvPr/>
        </p:nvPicPr>
        <p:blipFill>
          <a:blip r:embed="rId5">
            <a:alphaModFix/>
          </a:blip>
          <a:stretch>
            <a:fillRect/>
          </a:stretch>
        </p:blipFill>
        <p:spPr>
          <a:xfrm>
            <a:off x="5984349" y="5538075"/>
            <a:ext cx="1282807" cy="1747200"/>
          </a:xfrm>
          <a:prstGeom prst="rect">
            <a:avLst/>
          </a:prstGeom>
          <a:noFill/>
          <a:ln cap="flat" cmpd="sng" w="19050">
            <a:solidFill>
              <a:srgbClr val="980000"/>
            </a:solidFill>
            <a:prstDash val="solid"/>
            <a:round/>
            <a:headEnd len="sm" w="sm" type="none"/>
            <a:tailEnd len="sm" w="sm" type="none"/>
          </a:ln>
        </p:spPr>
      </p:pic>
      <p:sp>
        <p:nvSpPr>
          <p:cNvPr id="201" name="Google Shape;201;p17"/>
          <p:cNvSpPr txBox="1"/>
          <p:nvPr/>
        </p:nvSpPr>
        <p:spPr>
          <a:xfrm>
            <a:off x="5923800" y="7342950"/>
            <a:ext cx="1923300" cy="48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800">
                <a:solidFill>
                  <a:srgbClr val="FFFFFF"/>
                </a:solidFill>
                <a:highlight>
                  <a:srgbClr val="980000"/>
                </a:highlight>
              </a:rPr>
              <a:t>Richard II, King of England</a:t>
            </a:r>
            <a:endParaRPr b="1" i="1" sz="800">
              <a:highlight>
                <a:srgbClr val="980000"/>
              </a:highlight>
            </a:endParaRPr>
          </a:p>
        </p:txBody>
      </p:sp>
      <p:sp>
        <p:nvSpPr>
          <p:cNvPr id="202" name="Google Shape;202;p17"/>
          <p:cNvSpPr txBox="1"/>
          <p:nvPr/>
        </p:nvSpPr>
        <p:spPr>
          <a:xfrm>
            <a:off x="2649200" y="8988575"/>
            <a:ext cx="4116600" cy="1093500"/>
          </a:xfrm>
          <a:prstGeom prst="rect">
            <a:avLst/>
          </a:prstGeom>
          <a:noFill/>
          <a:ln cap="flat" cmpd="sng" w="19050">
            <a:solidFill>
              <a:srgbClr val="980000"/>
            </a:solidFill>
            <a:prstDash val="dash"/>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Clr>
                <a:srgbClr val="000000"/>
              </a:buClr>
              <a:buSzPts val="1100"/>
              <a:buFont typeface="Arial"/>
              <a:buNone/>
            </a:pPr>
            <a:r>
              <a:rPr lang="en" sz="1200">
                <a:latin typeface="Roboto"/>
                <a:ea typeface="Roboto"/>
                <a:cs typeface="Roboto"/>
                <a:sym typeface="Roboto"/>
              </a:rPr>
              <a:t>The taxation triggered the Peasants’ Revolt, but the fuel to the fire was the existing tension between the landowners and the peasants. King Richard II agreed that the only way to handle the revolt successfully was to negotiate with the peasants.</a:t>
            </a:r>
            <a:endParaRPr sz="1200">
              <a:latin typeface="Roboto"/>
              <a:ea typeface="Roboto"/>
              <a:cs typeface="Roboto"/>
              <a:sym typeface="Roboto"/>
            </a:endParaRPr>
          </a:p>
        </p:txBody>
      </p:sp>
      <p:pic>
        <p:nvPicPr>
          <p:cNvPr id="203" name="Google Shape;203;p17"/>
          <p:cNvPicPr preferRelativeResize="0"/>
          <p:nvPr/>
        </p:nvPicPr>
        <p:blipFill>
          <a:blip r:embed="rId6">
            <a:alphaModFix/>
          </a:blip>
          <a:stretch>
            <a:fillRect/>
          </a:stretch>
        </p:blipFill>
        <p:spPr>
          <a:xfrm>
            <a:off x="342500" y="8363146"/>
            <a:ext cx="1923301" cy="1719002"/>
          </a:xfrm>
          <a:prstGeom prst="rect">
            <a:avLst/>
          </a:prstGeom>
          <a:noFill/>
          <a:ln cap="flat" cmpd="sng" w="19050">
            <a:solidFill>
              <a:srgbClr val="980000"/>
            </a:solidFill>
            <a:prstDash val="solid"/>
            <a:round/>
            <a:headEnd len="sm" w="sm" type="none"/>
            <a:tailEnd len="sm" w="sm" type="none"/>
          </a:ln>
        </p:spPr>
      </p:pic>
      <p:sp>
        <p:nvSpPr>
          <p:cNvPr id="204" name="Google Shape;204;p17"/>
          <p:cNvSpPr txBox="1"/>
          <p:nvPr/>
        </p:nvSpPr>
        <p:spPr>
          <a:xfrm>
            <a:off x="342500" y="10048850"/>
            <a:ext cx="3324600" cy="48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800">
                <a:solidFill>
                  <a:srgbClr val="FFFFFF"/>
                </a:solidFill>
                <a:highlight>
                  <a:srgbClr val="980000"/>
                </a:highlight>
              </a:rPr>
              <a:t>Richard II watches the death of Wat Tyler</a:t>
            </a:r>
            <a:endParaRPr b="1" i="1" sz="800">
              <a:highlight>
                <a:srgbClr val="980000"/>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Google Shape;209;p18"/>
          <p:cNvSpPr txBox="1"/>
          <p:nvPr/>
        </p:nvSpPr>
        <p:spPr>
          <a:xfrm>
            <a:off x="266850" y="221500"/>
            <a:ext cx="7051800" cy="894600"/>
          </a:xfrm>
          <a:prstGeom prst="rect">
            <a:avLst/>
          </a:prstGeom>
          <a:noFill/>
          <a:ln cap="flat" cmpd="sng" w="19050">
            <a:solidFill>
              <a:srgbClr val="980000"/>
            </a:solidFill>
            <a:prstDash val="dash"/>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Clr>
                <a:srgbClr val="000000"/>
              </a:buClr>
              <a:buSzPts val="1100"/>
              <a:buFont typeface="Arial"/>
              <a:buNone/>
            </a:pPr>
            <a:r>
              <a:rPr lang="en" sz="1200">
                <a:latin typeface="Roboto"/>
                <a:ea typeface="Roboto"/>
                <a:cs typeface="Roboto"/>
                <a:sym typeface="Roboto"/>
              </a:rPr>
              <a:t>T</a:t>
            </a:r>
            <a:r>
              <a:rPr lang="en" sz="1200">
                <a:latin typeface="Roboto"/>
                <a:ea typeface="Roboto"/>
                <a:cs typeface="Roboto"/>
                <a:sym typeface="Roboto"/>
              </a:rPr>
              <a:t>he king agreed to the demands of the rebels, but that did not put an end to the violence of the revolt. When Richard met revolt leader Wat Tyler, a heated disagreement ensued resulting in the killing of Wat Tyler by the Mayor of London, William Walworth. Although Walworth gathered a force to surround the rebel army, the king allowed the peasants to return to their homes.</a:t>
            </a:r>
            <a:endParaRPr sz="1200">
              <a:latin typeface="Roboto"/>
              <a:ea typeface="Roboto"/>
              <a:cs typeface="Roboto"/>
              <a:sym typeface="Roboto"/>
            </a:endParaRPr>
          </a:p>
        </p:txBody>
      </p:sp>
      <p:sp>
        <p:nvSpPr>
          <p:cNvPr id="210" name="Google Shape;210;p18"/>
          <p:cNvSpPr/>
          <p:nvPr/>
        </p:nvSpPr>
        <p:spPr>
          <a:xfrm>
            <a:off x="353275" y="1211950"/>
            <a:ext cx="2351400" cy="380700"/>
          </a:xfrm>
          <a:prstGeom prst="ribbon2">
            <a:avLst>
              <a:gd fmla="val 16667" name="adj1"/>
              <a:gd fmla="val 75000" name="adj2"/>
            </a:avLst>
          </a:prstGeom>
          <a:solidFill>
            <a:srgbClr val="FFFFFF"/>
          </a:solid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980000"/>
                </a:solidFill>
              </a:rPr>
              <a:t>John Ball</a:t>
            </a:r>
            <a:endParaRPr b="1" sz="1500">
              <a:solidFill>
                <a:srgbClr val="980000"/>
              </a:solidFill>
            </a:endParaRPr>
          </a:p>
        </p:txBody>
      </p:sp>
      <p:pic>
        <p:nvPicPr>
          <p:cNvPr id="211" name="Google Shape;211;p18"/>
          <p:cNvPicPr preferRelativeResize="0"/>
          <p:nvPr/>
        </p:nvPicPr>
        <p:blipFill>
          <a:blip r:embed="rId3">
            <a:alphaModFix/>
          </a:blip>
          <a:stretch>
            <a:fillRect/>
          </a:stretch>
        </p:blipFill>
        <p:spPr>
          <a:xfrm>
            <a:off x="302350" y="1789525"/>
            <a:ext cx="1064019" cy="1216975"/>
          </a:xfrm>
          <a:prstGeom prst="rect">
            <a:avLst/>
          </a:prstGeom>
          <a:noFill/>
          <a:ln cap="flat" cmpd="sng" w="19050">
            <a:solidFill>
              <a:srgbClr val="980000"/>
            </a:solidFill>
            <a:prstDash val="solid"/>
            <a:round/>
            <a:headEnd len="sm" w="sm" type="none"/>
            <a:tailEnd len="sm" w="sm" type="none"/>
          </a:ln>
        </p:spPr>
      </p:pic>
      <p:sp>
        <p:nvSpPr>
          <p:cNvPr id="212" name="Google Shape;212;p18"/>
          <p:cNvSpPr txBox="1"/>
          <p:nvPr/>
        </p:nvSpPr>
        <p:spPr>
          <a:xfrm>
            <a:off x="253271" y="3006489"/>
            <a:ext cx="1162200" cy="26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1000">
                <a:solidFill>
                  <a:srgbClr val="FFFFFF"/>
                </a:solidFill>
                <a:highlight>
                  <a:srgbClr val="980000"/>
                </a:highlight>
              </a:rPr>
              <a:t>John Ball</a:t>
            </a:r>
            <a:endParaRPr b="1" i="1" sz="1000">
              <a:highlight>
                <a:srgbClr val="980000"/>
              </a:highlight>
            </a:endParaRPr>
          </a:p>
        </p:txBody>
      </p:sp>
      <p:sp>
        <p:nvSpPr>
          <p:cNvPr id="213" name="Google Shape;213;p18"/>
          <p:cNvSpPr txBox="1"/>
          <p:nvPr/>
        </p:nvSpPr>
        <p:spPr>
          <a:xfrm>
            <a:off x="1463800" y="1688500"/>
            <a:ext cx="3270900" cy="1450500"/>
          </a:xfrm>
          <a:prstGeom prst="rect">
            <a:avLst/>
          </a:prstGeom>
          <a:noFill/>
          <a:ln cap="flat" cmpd="sng" w="1905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Clr>
                <a:srgbClr val="000000"/>
              </a:buClr>
              <a:buSzPts val="1100"/>
              <a:buFont typeface="Arial"/>
              <a:buNone/>
            </a:pPr>
            <a:r>
              <a:rPr lang="en" sz="1200">
                <a:latin typeface="Roboto"/>
                <a:ea typeface="Roboto"/>
                <a:cs typeface="Roboto"/>
                <a:sym typeface="Roboto"/>
              </a:rPr>
              <a:t>John Ball was an English priest who was one of the leaders of the Peasants’ Revolt. He was known to advocate for a classless society. Although he was excommunicated in 1366 for radical sermons, he carried on with preaching in public. For this he was often arrested and put in prison. </a:t>
            </a:r>
            <a:endParaRPr sz="1200">
              <a:latin typeface="Roboto"/>
              <a:ea typeface="Roboto"/>
              <a:cs typeface="Roboto"/>
              <a:sym typeface="Roboto"/>
            </a:endParaRPr>
          </a:p>
        </p:txBody>
      </p:sp>
      <p:pic>
        <p:nvPicPr>
          <p:cNvPr id="214" name="Google Shape;214;p18"/>
          <p:cNvPicPr preferRelativeResize="0"/>
          <p:nvPr/>
        </p:nvPicPr>
        <p:blipFill>
          <a:blip r:embed="rId4">
            <a:alphaModFix/>
          </a:blip>
          <a:stretch>
            <a:fillRect/>
          </a:stretch>
        </p:blipFill>
        <p:spPr>
          <a:xfrm>
            <a:off x="4880467" y="1185263"/>
            <a:ext cx="2339034" cy="2011162"/>
          </a:xfrm>
          <a:prstGeom prst="rect">
            <a:avLst/>
          </a:prstGeom>
          <a:noFill/>
          <a:ln cap="flat" cmpd="sng" w="19050">
            <a:solidFill>
              <a:srgbClr val="980000"/>
            </a:solidFill>
            <a:prstDash val="solid"/>
            <a:round/>
            <a:headEnd len="sm" w="sm" type="none"/>
            <a:tailEnd len="sm" w="sm" type="none"/>
          </a:ln>
        </p:spPr>
      </p:pic>
      <p:sp>
        <p:nvSpPr>
          <p:cNvPr id="215" name="Google Shape;215;p18"/>
          <p:cNvSpPr txBox="1"/>
          <p:nvPr/>
        </p:nvSpPr>
        <p:spPr>
          <a:xfrm>
            <a:off x="3433125" y="1204038"/>
            <a:ext cx="2844300" cy="38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800">
                <a:solidFill>
                  <a:srgbClr val="FFFFFF"/>
                </a:solidFill>
                <a:highlight>
                  <a:srgbClr val="980000"/>
                </a:highlight>
              </a:rPr>
              <a:t>John Ball on a horse encouraging Wat Tyler’s rebels</a:t>
            </a:r>
            <a:endParaRPr b="1" i="1" sz="800">
              <a:highlight>
                <a:srgbClr val="980000"/>
              </a:highlight>
            </a:endParaRPr>
          </a:p>
        </p:txBody>
      </p:sp>
      <p:sp>
        <p:nvSpPr>
          <p:cNvPr id="216" name="Google Shape;216;p18"/>
          <p:cNvSpPr txBox="1"/>
          <p:nvPr/>
        </p:nvSpPr>
        <p:spPr>
          <a:xfrm>
            <a:off x="253275" y="3318950"/>
            <a:ext cx="6972600" cy="1103700"/>
          </a:xfrm>
          <a:prstGeom prst="rect">
            <a:avLst/>
          </a:prstGeom>
          <a:noFill/>
          <a:ln cap="flat" cmpd="sng" w="19050">
            <a:solidFill>
              <a:srgbClr val="980000"/>
            </a:solidFill>
            <a:prstDash val="dash"/>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When the Peasants’ Revolt broke out, Ball was rescued from prison by Kentish rebels. He accompanied the rebels all the way to London and preached to them often so as to encourage them. He preached that peasants were no different than nobility, royalty, and clergy in God’s eyes. He supported the crown and common people, but not oppressive statesmen. </a:t>
            </a:r>
            <a:r>
              <a:rPr lang="en" sz="1200">
                <a:latin typeface="Roboto"/>
                <a:ea typeface="Roboto"/>
                <a:cs typeface="Roboto"/>
                <a:sym typeface="Roboto"/>
              </a:rPr>
              <a:t>When the revolt dissolved, Ball was imprisoned at Coventry. He was tried and hanged at St Albans on July 15, 1381. </a:t>
            </a:r>
            <a:endParaRPr sz="1200">
              <a:latin typeface="Roboto"/>
              <a:ea typeface="Roboto"/>
              <a:cs typeface="Roboto"/>
              <a:sym typeface="Roboto"/>
            </a:endParaRPr>
          </a:p>
        </p:txBody>
      </p:sp>
      <p:sp>
        <p:nvSpPr>
          <p:cNvPr id="217" name="Google Shape;217;p18"/>
          <p:cNvSpPr/>
          <p:nvPr/>
        </p:nvSpPr>
        <p:spPr>
          <a:xfrm>
            <a:off x="257875" y="4540400"/>
            <a:ext cx="2389800" cy="380700"/>
          </a:xfrm>
          <a:prstGeom prst="ribbon2">
            <a:avLst>
              <a:gd fmla="val 16667" name="adj1"/>
              <a:gd fmla="val 75000" name="adj2"/>
            </a:avLst>
          </a:prstGeom>
          <a:solidFill>
            <a:srgbClr val="FFFFFF"/>
          </a:solid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980000"/>
                </a:solidFill>
              </a:rPr>
              <a:t>John of Gaunt</a:t>
            </a:r>
            <a:endParaRPr b="1" sz="1500">
              <a:solidFill>
                <a:srgbClr val="980000"/>
              </a:solidFill>
            </a:endParaRPr>
          </a:p>
        </p:txBody>
      </p:sp>
      <p:pic>
        <p:nvPicPr>
          <p:cNvPr id="218" name="Google Shape;218;p18"/>
          <p:cNvPicPr preferRelativeResize="0"/>
          <p:nvPr/>
        </p:nvPicPr>
        <p:blipFill>
          <a:blip r:embed="rId5">
            <a:alphaModFix/>
          </a:blip>
          <a:stretch>
            <a:fillRect/>
          </a:stretch>
        </p:blipFill>
        <p:spPr>
          <a:xfrm>
            <a:off x="302350" y="5047850"/>
            <a:ext cx="1391754" cy="1780500"/>
          </a:xfrm>
          <a:prstGeom prst="rect">
            <a:avLst/>
          </a:prstGeom>
          <a:noFill/>
          <a:ln cap="flat" cmpd="sng" w="19050">
            <a:solidFill>
              <a:srgbClr val="980000"/>
            </a:solidFill>
            <a:prstDash val="solid"/>
            <a:round/>
            <a:headEnd len="sm" w="sm" type="none"/>
            <a:tailEnd len="sm" w="sm" type="none"/>
          </a:ln>
        </p:spPr>
      </p:pic>
      <p:sp>
        <p:nvSpPr>
          <p:cNvPr id="219" name="Google Shape;219;p18"/>
          <p:cNvSpPr txBox="1"/>
          <p:nvPr/>
        </p:nvSpPr>
        <p:spPr>
          <a:xfrm>
            <a:off x="277075" y="6802700"/>
            <a:ext cx="1391700" cy="38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800">
                <a:solidFill>
                  <a:srgbClr val="FFFFFF"/>
                </a:solidFill>
                <a:highlight>
                  <a:srgbClr val="980000"/>
                </a:highlight>
              </a:rPr>
              <a:t>John of Gaunt</a:t>
            </a:r>
            <a:endParaRPr b="1" i="1" sz="800">
              <a:highlight>
                <a:srgbClr val="980000"/>
              </a:highlight>
            </a:endParaRPr>
          </a:p>
        </p:txBody>
      </p:sp>
      <p:sp>
        <p:nvSpPr>
          <p:cNvPr id="220" name="Google Shape;220;p18"/>
          <p:cNvSpPr txBox="1"/>
          <p:nvPr/>
        </p:nvSpPr>
        <p:spPr>
          <a:xfrm>
            <a:off x="1842725" y="5047850"/>
            <a:ext cx="5383200" cy="1780500"/>
          </a:xfrm>
          <a:prstGeom prst="rect">
            <a:avLst/>
          </a:prstGeom>
          <a:noFill/>
          <a:ln cap="flat" cmpd="sng" w="1905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Clr>
                <a:srgbClr val="000000"/>
              </a:buClr>
              <a:buSzPts val="1100"/>
              <a:buFont typeface="Arial"/>
              <a:buNone/>
            </a:pPr>
            <a:r>
              <a:rPr lang="en" sz="1200">
                <a:latin typeface="Roboto"/>
                <a:ea typeface="Roboto"/>
                <a:cs typeface="Roboto"/>
                <a:sym typeface="Roboto"/>
              </a:rPr>
              <a:t>John of Gaunt, duke of Lancaster, was the third surviving son of the King Edward III. When his nephew Richard II succeeded the English throne at a young age, John exercised influence in the royal government. John was rich, powerful, and extremely unpopular among the English.</a:t>
            </a:r>
            <a:endParaRPr sz="1200">
              <a:latin typeface="Roboto"/>
              <a:ea typeface="Roboto"/>
              <a:cs typeface="Roboto"/>
              <a:sym typeface="Roboto"/>
            </a:endParaRPr>
          </a:p>
          <a:p>
            <a:pPr indent="0" lvl="0" marL="0" rtl="0" algn="just">
              <a:spcBef>
                <a:spcPts val="0"/>
              </a:spcBef>
              <a:spcAft>
                <a:spcPts val="0"/>
              </a:spcAft>
              <a:buClr>
                <a:srgbClr val="000000"/>
              </a:buClr>
              <a:buSzPts val="1100"/>
              <a:buFont typeface="Arial"/>
              <a:buNone/>
            </a:pPr>
            <a:r>
              <a:t/>
            </a:r>
            <a:endParaRPr sz="1200">
              <a:latin typeface="Roboto"/>
              <a:ea typeface="Roboto"/>
              <a:cs typeface="Roboto"/>
              <a:sym typeface="Roboto"/>
            </a:endParaRPr>
          </a:p>
          <a:p>
            <a:pPr indent="0" lvl="0" marL="0" rtl="0" algn="just">
              <a:spcBef>
                <a:spcPts val="0"/>
              </a:spcBef>
              <a:spcAft>
                <a:spcPts val="0"/>
              </a:spcAft>
              <a:buClr>
                <a:srgbClr val="000000"/>
              </a:buClr>
              <a:buSzPts val="1100"/>
              <a:buFont typeface="Arial"/>
              <a:buNone/>
            </a:pPr>
            <a:r>
              <a:rPr lang="en" sz="1200">
                <a:latin typeface="Roboto"/>
                <a:ea typeface="Roboto"/>
                <a:cs typeface="Roboto"/>
                <a:sym typeface="Roboto"/>
              </a:rPr>
              <a:t>He was the one who made the rash decision of heavy poll taxes that triggered the Peasants’ Revolt. John’s home in London was attacked and destroyed by rebels. During the rebellion, John was not in London and was able to avoid the uprisings.</a:t>
            </a:r>
            <a:endParaRPr sz="1200">
              <a:latin typeface="Roboto"/>
              <a:ea typeface="Roboto"/>
              <a:cs typeface="Roboto"/>
              <a:sym typeface="Roboto"/>
            </a:endParaRPr>
          </a:p>
        </p:txBody>
      </p:sp>
      <p:sp>
        <p:nvSpPr>
          <p:cNvPr id="221" name="Google Shape;221;p18"/>
          <p:cNvSpPr/>
          <p:nvPr/>
        </p:nvSpPr>
        <p:spPr>
          <a:xfrm>
            <a:off x="353275" y="7141700"/>
            <a:ext cx="27957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GUIDE QUESTION</a:t>
            </a:r>
            <a:endParaRPr b="1" sz="2000">
              <a:solidFill>
                <a:srgbClr val="FFFFFF"/>
              </a:solidFill>
              <a:latin typeface="Roboto"/>
              <a:ea typeface="Roboto"/>
              <a:cs typeface="Roboto"/>
              <a:sym typeface="Roboto"/>
            </a:endParaRPr>
          </a:p>
        </p:txBody>
      </p:sp>
      <p:grpSp>
        <p:nvGrpSpPr>
          <p:cNvPr id="222" name="Google Shape;222;p18"/>
          <p:cNvGrpSpPr/>
          <p:nvPr/>
        </p:nvGrpSpPr>
        <p:grpSpPr>
          <a:xfrm>
            <a:off x="462937" y="7140798"/>
            <a:ext cx="312646" cy="395400"/>
            <a:chOff x="584925" y="238125"/>
            <a:chExt cx="415200" cy="525100"/>
          </a:xfrm>
        </p:grpSpPr>
        <p:sp>
          <p:nvSpPr>
            <p:cNvPr id="223" name="Google Shape;223;p18"/>
            <p:cNvSpPr/>
            <p:nvPr/>
          </p:nvSpPr>
          <p:spPr>
            <a:xfrm>
              <a:off x="621550" y="299175"/>
              <a:ext cx="378575" cy="464050"/>
            </a:xfrm>
            <a:custGeom>
              <a:rect b="b" l="l" r="r" t="t"/>
              <a:pathLst>
                <a:path extrusionOk="0" h="18562" w="15143">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8"/>
            <p:cNvSpPr/>
            <p:nvPr/>
          </p:nvSpPr>
          <p:spPr>
            <a:xfrm>
              <a:off x="633750" y="238125"/>
              <a:ext cx="29350" cy="63500"/>
            </a:xfrm>
            <a:custGeom>
              <a:rect b="b" l="l" r="r" t="t"/>
              <a:pathLst>
                <a:path extrusionOk="0" h="2540" w="1174">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8"/>
            <p:cNvSpPr/>
            <p:nvPr/>
          </p:nvSpPr>
          <p:spPr>
            <a:xfrm>
              <a:off x="716800" y="238125"/>
              <a:ext cx="29325" cy="63500"/>
            </a:xfrm>
            <a:custGeom>
              <a:rect b="b" l="l" r="r" t="t"/>
              <a:pathLst>
                <a:path extrusionOk="0" h="2540" w="1173">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8"/>
            <p:cNvSpPr/>
            <p:nvPr/>
          </p:nvSpPr>
          <p:spPr>
            <a:xfrm>
              <a:off x="799825" y="238125"/>
              <a:ext cx="29350" cy="63500"/>
            </a:xfrm>
            <a:custGeom>
              <a:rect b="b" l="l" r="r" t="t"/>
              <a:pathLst>
                <a:path extrusionOk="0" h="2540" w="1174">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8"/>
            <p:cNvSpPr/>
            <p:nvPr/>
          </p:nvSpPr>
          <p:spPr>
            <a:xfrm>
              <a:off x="882875" y="238125"/>
              <a:ext cx="29325" cy="63500"/>
            </a:xfrm>
            <a:custGeom>
              <a:rect b="b" l="l" r="r" t="t"/>
              <a:pathLst>
                <a:path extrusionOk="0" h="2540" w="1173">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8"/>
            <p:cNvSpPr/>
            <p:nvPr/>
          </p:nvSpPr>
          <p:spPr>
            <a:xfrm>
              <a:off x="584925" y="261325"/>
              <a:ext cx="378575" cy="464050"/>
            </a:xfrm>
            <a:custGeom>
              <a:rect b="b" l="l" r="r" t="t"/>
              <a:pathLst>
                <a:path extrusionOk="0" h="18562" w="15143">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9" name="Google Shape;229;p18"/>
          <p:cNvSpPr/>
          <p:nvPr/>
        </p:nvSpPr>
        <p:spPr>
          <a:xfrm>
            <a:off x="353275" y="7706150"/>
            <a:ext cx="2795700" cy="2011200"/>
          </a:xfrm>
          <a:prstGeom prst="roundRect">
            <a:avLst>
              <a:gd fmla="val 16667" name="adj"/>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After learning about the Peasants’ Revolt, take note of the following questions: </a:t>
            </a:r>
            <a:endParaRPr b="1">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317500" lvl="0" marL="457200" rtl="0" algn="l">
              <a:spcBef>
                <a:spcPts val="0"/>
              </a:spcBef>
              <a:spcAft>
                <a:spcPts val="0"/>
              </a:spcAft>
              <a:buClr>
                <a:srgbClr val="000000"/>
              </a:buClr>
              <a:buSzPts val="1400"/>
              <a:buFont typeface="Roboto"/>
              <a:buChar char="●"/>
            </a:pPr>
            <a:r>
              <a:rPr lang="en">
                <a:solidFill>
                  <a:srgbClr val="000000"/>
                </a:solidFill>
                <a:latin typeface="Roboto"/>
                <a:ea typeface="Roboto"/>
                <a:cs typeface="Roboto"/>
                <a:sym typeface="Roboto"/>
              </a:rPr>
              <a:t>Who is Richard II?</a:t>
            </a:r>
            <a:endParaRPr>
              <a:solidFill>
                <a:srgbClr val="000000"/>
              </a:solidFill>
              <a:latin typeface="Roboto"/>
              <a:ea typeface="Roboto"/>
              <a:cs typeface="Roboto"/>
              <a:sym typeface="Roboto"/>
            </a:endParaRPr>
          </a:p>
          <a:p>
            <a:pPr indent="-317500" lvl="0" marL="457200" rtl="0" algn="l">
              <a:spcBef>
                <a:spcPts val="0"/>
              </a:spcBef>
              <a:spcAft>
                <a:spcPts val="0"/>
              </a:spcAft>
              <a:buClr>
                <a:srgbClr val="000000"/>
              </a:buClr>
              <a:buSzPts val="1400"/>
              <a:buFont typeface="Roboto"/>
              <a:buChar char="●"/>
            </a:pPr>
            <a:r>
              <a:rPr lang="en">
                <a:solidFill>
                  <a:srgbClr val="000000"/>
                </a:solidFill>
                <a:latin typeface="Roboto"/>
                <a:ea typeface="Roboto"/>
                <a:cs typeface="Roboto"/>
                <a:sym typeface="Roboto"/>
              </a:rPr>
              <a:t>Who is John Ball?</a:t>
            </a:r>
            <a:endParaRPr>
              <a:solidFill>
                <a:srgbClr val="000000"/>
              </a:solidFill>
              <a:latin typeface="Roboto"/>
              <a:ea typeface="Roboto"/>
              <a:cs typeface="Roboto"/>
              <a:sym typeface="Roboto"/>
            </a:endParaRPr>
          </a:p>
          <a:p>
            <a:pPr indent="-317500" lvl="0" marL="457200" rtl="0" algn="l">
              <a:spcBef>
                <a:spcPts val="0"/>
              </a:spcBef>
              <a:spcAft>
                <a:spcPts val="0"/>
              </a:spcAft>
              <a:buClr>
                <a:srgbClr val="000000"/>
              </a:buClr>
              <a:buSzPts val="1400"/>
              <a:buFont typeface="Roboto"/>
              <a:buChar char="●"/>
            </a:pPr>
            <a:r>
              <a:rPr lang="en">
                <a:solidFill>
                  <a:srgbClr val="000000"/>
                </a:solidFill>
                <a:latin typeface="Roboto"/>
                <a:ea typeface="Roboto"/>
                <a:cs typeface="Roboto"/>
                <a:sym typeface="Roboto"/>
              </a:rPr>
              <a:t>Who is Wat Tyler?</a:t>
            </a:r>
            <a:endParaRPr>
              <a:solidFill>
                <a:srgbClr val="000000"/>
              </a:solidFill>
              <a:latin typeface="Roboto"/>
              <a:ea typeface="Roboto"/>
              <a:cs typeface="Roboto"/>
              <a:sym typeface="Roboto"/>
            </a:endParaRPr>
          </a:p>
          <a:p>
            <a:pPr indent="-317500" lvl="0" marL="457200" rtl="0" algn="l">
              <a:spcBef>
                <a:spcPts val="0"/>
              </a:spcBef>
              <a:spcAft>
                <a:spcPts val="0"/>
              </a:spcAft>
              <a:buClr>
                <a:srgbClr val="000000"/>
              </a:buClr>
              <a:buSzPts val="1400"/>
              <a:buFont typeface="Roboto"/>
              <a:buChar char="●"/>
            </a:pPr>
            <a:r>
              <a:rPr lang="en">
                <a:solidFill>
                  <a:srgbClr val="000000"/>
                </a:solidFill>
                <a:latin typeface="Roboto"/>
                <a:ea typeface="Roboto"/>
                <a:cs typeface="Roboto"/>
                <a:sym typeface="Roboto"/>
              </a:rPr>
              <a:t>Who is John of Gaunt?</a:t>
            </a:r>
            <a:endParaRPr>
              <a:solidFill>
                <a:srgbClr val="000000"/>
              </a:solidFill>
              <a:latin typeface="Roboto"/>
              <a:ea typeface="Roboto"/>
              <a:cs typeface="Roboto"/>
              <a:sym typeface="Roboto"/>
            </a:endParaRPr>
          </a:p>
        </p:txBody>
      </p:sp>
      <p:sp>
        <p:nvSpPr>
          <p:cNvPr id="230" name="Google Shape;230;p18"/>
          <p:cNvSpPr/>
          <p:nvPr/>
        </p:nvSpPr>
        <p:spPr>
          <a:xfrm>
            <a:off x="3267375" y="6913100"/>
            <a:ext cx="27957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ACTIVITY</a:t>
            </a:r>
            <a:endParaRPr b="1" sz="2000">
              <a:solidFill>
                <a:srgbClr val="FFFFFF"/>
              </a:solidFill>
              <a:latin typeface="Roboto"/>
              <a:ea typeface="Roboto"/>
              <a:cs typeface="Roboto"/>
              <a:sym typeface="Roboto"/>
            </a:endParaRPr>
          </a:p>
        </p:txBody>
      </p:sp>
      <p:grpSp>
        <p:nvGrpSpPr>
          <p:cNvPr id="231" name="Google Shape;231;p18"/>
          <p:cNvGrpSpPr/>
          <p:nvPr/>
        </p:nvGrpSpPr>
        <p:grpSpPr>
          <a:xfrm>
            <a:off x="3433136" y="6945289"/>
            <a:ext cx="329212" cy="329212"/>
            <a:chOff x="1922075" y="1629000"/>
            <a:chExt cx="437200" cy="437200"/>
          </a:xfrm>
        </p:grpSpPr>
        <p:sp>
          <p:nvSpPr>
            <p:cNvPr id="232" name="Google Shape;232;p18"/>
            <p:cNvSpPr/>
            <p:nvPr/>
          </p:nvSpPr>
          <p:spPr>
            <a:xfrm>
              <a:off x="2208425" y="1629000"/>
              <a:ext cx="150850" cy="150850"/>
            </a:xfrm>
            <a:custGeom>
              <a:rect b="b" l="l" r="r" t="t"/>
              <a:pathLst>
                <a:path extrusionOk="0" h="6034" w="6034">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8"/>
            <p:cNvSpPr/>
            <p:nvPr/>
          </p:nvSpPr>
          <p:spPr>
            <a:xfrm>
              <a:off x="1922075" y="1686400"/>
              <a:ext cx="379800" cy="379800"/>
            </a:xfrm>
            <a:custGeom>
              <a:rect b="b" l="l" r="r" t="t"/>
              <a:pathLst>
                <a:path extrusionOk="0" h="15192" w="15192">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4" name="Google Shape;234;p18"/>
          <p:cNvSpPr/>
          <p:nvPr/>
        </p:nvSpPr>
        <p:spPr>
          <a:xfrm>
            <a:off x="3267375" y="7401350"/>
            <a:ext cx="3978300" cy="1103700"/>
          </a:xfrm>
          <a:prstGeom prst="roundRect">
            <a:avLst>
              <a:gd fmla="val 16667" name="adj"/>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Make a brief profile of each of the key figures in the Peasants’ Revolt in 1381. Make sure to include their background and major role in the uprisings. You may include quotes they have uttered in relation to the revolt.</a:t>
            </a:r>
            <a:endParaRPr>
              <a:latin typeface="Roboto"/>
              <a:ea typeface="Roboto"/>
              <a:cs typeface="Roboto"/>
              <a:sym typeface="Roboto"/>
            </a:endParaRPr>
          </a:p>
        </p:txBody>
      </p:sp>
      <p:pic>
        <p:nvPicPr>
          <p:cNvPr id="235" name="Google Shape;235;p18"/>
          <p:cNvPicPr preferRelativeResize="0"/>
          <p:nvPr/>
        </p:nvPicPr>
        <p:blipFill rotWithShape="1">
          <a:blip r:embed="rId5">
            <a:alphaModFix/>
          </a:blip>
          <a:srcRect b="55468" l="29845" r="31993" t="0"/>
          <a:stretch/>
        </p:blipFill>
        <p:spPr>
          <a:xfrm>
            <a:off x="3419775" y="8875125"/>
            <a:ext cx="729275" cy="1088749"/>
          </a:xfrm>
          <a:prstGeom prst="rect">
            <a:avLst/>
          </a:prstGeom>
          <a:noFill/>
          <a:ln cap="flat" cmpd="sng" w="19050">
            <a:solidFill>
              <a:srgbClr val="000000"/>
            </a:solidFill>
            <a:prstDash val="solid"/>
            <a:round/>
            <a:headEnd len="sm" w="sm" type="none"/>
            <a:tailEnd len="sm" w="sm" type="none"/>
          </a:ln>
        </p:spPr>
      </p:pic>
      <p:sp>
        <p:nvSpPr>
          <p:cNvPr id="236" name="Google Shape;236;p18"/>
          <p:cNvSpPr txBox="1"/>
          <p:nvPr/>
        </p:nvSpPr>
        <p:spPr>
          <a:xfrm>
            <a:off x="3191175" y="8523500"/>
            <a:ext cx="11622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980000"/>
                </a:solidFill>
                <a:latin typeface="Roboto"/>
                <a:ea typeface="Roboto"/>
                <a:cs typeface="Roboto"/>
                <a:sym typeface="Roboto"/>
              </a:rPr>
              <a:t>JOHN OF GAUNT</a:t>
            </a:r>
            <a:endParaRPr b="1" sz="1000">
              <a:solidFill>
                <a:srgbClr val="980000"/>
              </a:solidFill>
              <a:latin typeface="Roboto"/>
              <a:ea typeface="Roboto"/>
              <a:cs typeface="Roboto"/>
              <a:sym typeface="Roboto"/>
            </a:endParaRPr>
          </a:p>
        </p:txBody>
      </p:sp>
      <p:pic>
        <p:nvPicPr>
          <p:cNvPr id="237" name="Google Shape;237;p18"/>
          <p:cNvPicPr preferRelativeResize="0"/>
          <p:nvPr/>
        </p:nvPicPr>
        <p:blipFill>
          <a:blip r:embed="rId6">
            <a:alphaModFix/>
          </a:blip>
          <a:stretch>
            <a:fillRect/>
          </a:stretch>
        </p:blipFill>
        <p:spPr>
          <a:xfrm>
            <a:off x="4258762" y="8875124"/>
            <a:ext cx="812924" cy="1088750"/>
          </a:xfrm>
          <a:prstGeom prst="rect">
            <a:avLst/>
          </a:prstGeom>
          <a:noFill/>
          <a:ln cap="flat" cmpd="sng" w="19050">
            <a:solidFill>
              <a:srgbClr val="000000"/>
            </a:solidFill>
            <a:prstDash val="solid"/>
            <a:round/>
            <a:headEnd len="sm" w="sm" type="none"/>
            <a:tailEnd len="sm" w="sm" type="none"/>
          </a:ln>
        </p:spPr>
      </p:pic>
      <p:pic>
        <p:nvPicPr>
          <p:cNvPr id="238" name="Google Shape;238;p18"/>
          <p:cNvPicPr preferRelativeResize="0"/>
          <p:nvPr/>
        </p:nvPicPr>
        <p:blipFill>
          <a:blip r:embed="rId3">
            <a:alphaModFix/>
          </a:blip>
          <a:stretch>
            <a:fillRect/>
          </a:stretch>
        </p:blipFill>
        <p:spPr>
          <a:xfrm>
            <a:off x="5181375" y="8875125"/>
            <a:ext cx="812925" cy="1088750"/>
          </a:xfrm>
          <a:prstGeom prst="rect">
            <a:avLst/>
          </a:prstGeom>
          <a:noFill/>
          <a:ln cap="flat" cmpd="sng" w="19050">
            <a:solidFill>
              <a:srgbClr val="000000"/>
            </a:solidFill>
            <a:prstDash val="solid"/>
            <a:round/>
            <a:headEnd len="sm" w="sm" type="none"/>
            <a:tailEnd len="sm" w="sm" type="none"/>
          </a:ln>
        </p:spPr>
      </p:pic>
      <p:pic>
        <p:nvPicPr>
          <p:cNvPr id="239" name="Google Shape;239;p18"/>
          <p:cNvPicPr preferRelativeResize="0"/>
          <p:nvPr/>
        </p:nvPicPr>
        <p:blipFill rotWithShape="1">
          <a:blip r:embed="rId7">
            <a:alphaModFix/>
          </a:blip>
          <a:srcRect b="0" l="0" r="0" t="7561"/>
          <a:stretch/>
        </p:blipFill>
        <p:spPr>
          <a:xfrm>
            <a:off x="6104000" y="8875125"/>
            <a:ext cx="812925" cy="1088750"/>
          </a:xfrm>
          <a:prstGeom prst="rect">
            <a:avLst/>
          </a:prstGeom>
          <a:noFill/>
          <a:ln cap="flat" cmpd="sng" w="19050">
            <a:solidFill>
              <a:srgbClr val="000000"/>
            </a:solidFill>
            <a:prstDash val="solid"/>
            <a:round/>
            <a:headEnd len="sm" w="sm" type="none"/>
            <a:tailEnd len="sm" w="sm" type="none"/>
          </a:ln>
        </p:spPr>
      </p:pic>
      <p:sp>
        <p:nvSpPr>
          <p:cNvPr id="240" name="Google Shape;240;p18"/>
          <p:cNvSpPr txBox="1"/>
          <p:nvPr/>
        </p:nvSpPr>
        <p:spPr>
          <a:xfrm>
            <a:off x="4334175" y="8523500"/>
            <a:ext cx="11622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980000"/>
                </a:solidFill>
                <a:latin typeface="Roboto"/>
                <a:ea typeface="Roboto"/>
                <a:cs typeface="Roboto"/>
                <a:sym typeface="Roboto"/>
              </a:rPr>
              <a:t>RICHARD II</a:t>
            </a:r>
            <a:endParaRPr b="1" sz="1000">
              <a:solidFill>
                <a:srgbClr val="980000"/>
              </a:solidFill>
              <a:latin typeface="Roboto"/>
              <a:ea typeface="Roboto"/>
              <a:cs typeface="Roboto"/>
              <a:sym typeface="Roboto"/>
            </a:endParaRPr>
          </a:p>
        </p:txBody>
      </p:sp>
      <p:sp>
        <p:nvSpPr>
          <p:cNvPr id="241" name="Google Shape;241;p18"/>
          <p:cNvSpPr txBox="1"/>
          <p:nvPr/>
        </p:nvSpPr>
        <p:spPr>
          <a:xfrm>
            <a:off x="5172375" y="8523500"/>
            <a:ext cx="11622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980000"/>
                </a:solidFill>
                <a:latin typeface="Roboto"/>
                <a:ea typeface="Roboto"/>
                <a:cs typeface="Roboto"/>
                <a:sym typeface="Roboto"/>
              </a:rPr>
              <a:t>JOHN BALL</a:t>
            </a:r>
            <a:endParaRPr b="1" sz="1000">
              <a:solidFill>
                <a:srgbClr val="980000"/>
              </a:solidFill>
              <a:latin typeface="Roboto"/>
              <a:ea typeface="Roboto"/>
              <a:cs typeface="Roboto"/>
              <a:sym typeface="Roboto"/>
            </a:endParaRPr>
          </a:p>
        </p:txBody>
      </p:sp>
      <p:sp>
        <p:nvSpPr>
          <p:cNvPr id="242" name="Google Shape;242;p18"/>
          <p:cNvSpPr txBox="1"/>
          <p:nvPr/>
        </p:nvSpPr>
        <p:spPr>
          <a:xfrm>
            <a:off x="6162975" y="8523500"/>
            <a:ext cx="11622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980000"/>
                </a:solidFill>
                <a:latin typeface="Roboto"/>
                <a:ea typeface="Roboto"/>
                <a:cs typeface="Roboto"/>
                <a:sym typeface="Roboto"/>
              </a:rPr>
              <a:t>WAT TYLER</a:t>
            </a:r>
            <a:endParaRPr b="1" sz="1000">
              <a:solidFill>
                <a:srgbClr val="980000"/>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19"/>
          <p:cNvSpPr/>
          <p:nvPr/>
        </p:nvSpPr>
        <p:spPr>
          <a:xfrm>
            <a:off x="334375" y="329500"/>
            <a:ext cx="3366900" cy="3936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b="1" lang="en" sz="2000">
                <a:solidFill>
                  <a:srgbClr val="FFFFFF"/>
                </a:solidFill>
                <a:latin typeface="Roboto"/>
                <a:ea typeface="Roboto"/>
                <a:cs typeface="Roboto"/>
                <a:sym typeface="Roboto"/>
              </a:rPr>
              <a:t>PEASANTS’ </a:t>
            </a:r>
            <a:r>
              <a:rPr b="1" lang="en" sz="2000">
                <a:solidFill>
                  <a:srgbClr val="EA9999"/>
                </a:solidFill>
                <a:latin typeface="Roboto"/>
                <a:ea typeface="Roboto"/>
                <a:cs typeface="Roboto"/>
                <a:sym typeface="Roboto"/>
              </a:rPr>
              <a:t>REVOLT</a:t>
            </a:r>
            <a:endParaRPr b="1" sz="2000">
              <a:solidFill>
                <a:srgbClr val="EA9999"/>
              </a:solidFill>
              <a:latin typeface="Roboto"/>
              <a:ea typeface="Roboto"/>
              <a:cs typeface="Roboto"/>
              <a:sym typeface="Roboto"/>
            </a:endParaRPr>
          </a:p>
        </p:txBody>
      </p:sp>
      <p:sp>
        <p:nvSpPr>
          <p:cNvPr id="248" name="Google Shape;248;p19"/>
          <p:cNvSpPr txBox="1"/>
          <p:nvPr/>
        </p:nvSpPr>
        <p:spPr>
          <a:xfrm>
            <a:off x="264675" y="806175"/>
            <a:ext cx="4274400" cy="393600"/>
          </a:xfrm>
          <a:prstGeom prst="rect">
            <a:avLst/>
          </a:prstGeom>
          <a:solidFill>
            <a:srgbClr val="98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FFFFFF"/>
                </a:solidFill>
                <a:latin typeface="Roboto"/>
                <a:ea typeface="Roboto"/>
                <a:cs typeface="Roboto"/>
                <a:sym typeface="Roboto"/>
              </a:rPr>
              <a:t>THE PEASANTS’ REVOLT</a:t>
            </a:r>
            <a:endParaRPr b="1" sz="1500">
              <a:solidFill>
                <a:srgbClr val="FFFFFF"/>
              </a:solidFill>
              <a:latin typeface="Roboto"/>
              <a:ea typeface="Roboto"/>
              <a:cs typeface="Roboto"/>
              <a:sym typeface="Roboto"/>
            </a:endParaRPr>
          </a:p>
        </p:txBody>
      </p:sp>
      <p:sp>
        <p:nvSpPr>
          <p:cNvPr id="249" name="Google Shape;249;p19"/>
          <p:cNvSpPr txBox="1"/>
          <p:nvPr/>
        </p:nvSpPr>
        <p:spPr>
          <a:xfrm>
            <a:off x="264675" y="1254000"/>
            <a:ext cx="4127100" cy="2808000"/>
          </a:xfrm>
          <a:prstGeom prst="rect">
            <a:avLst/>
          </a:prstGeom>
          <a:solidFill>
            <a:srgbClr val="D9D9D9"/>
          </a:solidFill>
          <a:ln cap="flat" cmpd="sng" w="19050">
            <a:solidFill>
              <a:srgbClr val="1C458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
        <p:nvSpPr>
          <p:cNvPr id="250" name="Google Shape;250;p19"/>
          <p:cNvSpPr txBox="1"/>
          <p:nvPr/>
        </p:nvSpPr>
        <p:spPr>
          <a:xfrm>
            <a:off x="348325" y="1315125"/>
            <a:ext cx="4127100" cy="2896800"/>
          </a:xfrm>
          <a:prstGeom prst="rect">
            <a:avLst/>
          </a:prstGeom>
          <a:solidFill>
            <a:srgbClr val="FFFFFF"/>
          </a:solidFill>
          <a:ln cap="flat" cmpd="sng" w="19050">
            <a:solidFill>
              <a:srgbClr val="1C458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Roboto"/>
                <a:ea typeface="Roboto"/>
                <a:cs typeface="Roboto"/>
                <a:sym typeface="Roboto"/>
              </a:rPr>
              <a:t>WHAT</a:t>
            </a:r>
            <a:r>
              <a:rPr lang="en" sz="1200">
                <a:latin typeface="Roboto"/>
                <a:ea typeface="Roboto"/>
                <a:cs typeface="Roboto"/>
                <a:sym typeface="Roboto"/>
              </a:rPr>
              <a:t> Poll taxes were a form of taxation on the common people generally enforced to fund wars. In the 14th century, this was to fund the </a:t>
            </a:r>
            <a:r>
              <a:rPr b="1" lang="en" sz="1200">
                <a:solidFill>
                  <a:srgbClr val="E69138"/>
                </a:solidFill>
                <a:latin typeface="Roboto"/>
                <a:ea typeface="Roboto"/>
                <a:cs typeface="Roboto"/>
                <a:sym typeface="Roboto"/>
              </a:rPr>
              <a:t>100 Years’ War</a:t>
            </a:r>
            <a:r>
              <a:rPr lang="en" sz="1200">
                <a:latin typeface="Roboto"/>
                <a:ea typeface="Roboto"/>
                <a:cs typeface="Roboto"/>
                <a:sym typeface="Roboto"/>
              </a:rPr>
              <a:t>. </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b="1" lang="en" sz="1200">
                <a:latin typeface="Roboto"/>
                <a:ea typeface="Roboto"/>
                <a:cs typeface="Roboto"/>
                <a:sym typeface="Roboto"/>
              </a:rPr>
              <a:t>WHEN</a:t>
            </a:r>
            <a:r>
              <a:rPr lang="en" sz="1200">
                <a:latin typeface="Roboto"/>
                <a:ea typeface="Roboto"/>
                <a:cs typeface="Roboto"/>
                <a:sym typeface="Roboto"/>
              </a:rPr>
              <a:t> In 1377, John of Gaunt was the de facto head of government and instated a poll tax. It was levied again in 1379 and </a:t>
            </a:r>
            <a:r>
              <a:rPr b="1" lang="en" sz="1200">
                <a:solidFill>
                  <a:srgbClr val="E69138"/>
                </a:solidFill>
                <a:latin typeface="Roboto"/>
                <a:ea typeface="Roboto"/>
                <a:cs typeface="Roboto"/>
                <a:sym typeface="Roboto"/>
              </a:rPr>
              <a:t>1381</a:t>
            </a:r>
            <a:r>
              <a:rPr lang="en" sz="1200">
                <a:latin typeface="Roboto"/>
                <a:ea typeface="Roboto"/>
                <a:cs typeface="Roboto"/>
                <a:sym typeface="Roboto"/>
              </a:rPr>
              <a:t>. They were hugely unpopular.</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b="1" lang="en" sz="1200">
                <a:latin typeface="Roboto"/>
                <a:ea typeface="Roboto"/>
                <a:cs typeface="Roboto"/>
                <a:sym typeface="Roboto"/>
              </a:rPr>
              <a:t>OUTCOME</a:t>
            </a:r>
            <a:r>
              <a:rPr lang="en" sz="1200">
                <a:latin typeface="Roboto"/>
                <a:ea typeface="Roboto"/>
                <a:cs typeface="Roboto"/>
                <a:sym typeface="Roboto"/>
              </a:rPr>
              <a:t> In 1381, King Richard II sent his tax collectors to </a:t>
            </a:r>
            <a:r>
              <a:rPr b="1" lang="en" sz="1200">
                <a:solidFill>
                  <a:srgbClr val="E69138"/>
                </a:solidFill>
                <a:latin typeface="Roboto"/>
                <a:ea typeface="Roboto"/>
                <a:cs typeface="Roboto"/>
                <a:sym typeface="Roboto"/>
              </a:rPr>
              <a:t>Essex</a:t>
            </a:r>
            <a:r>
              <a:rPr lang="en" sz="1200">
                <a:latin typeface="Roboto"/>
                <a:ea typeface="Roboto"/>
                <a:cs typeface="Roboto"/>
                <a:sym typeface="Roboto"/>
              </a:rPr>
              <a:t> to collect unpaid poll taxes. In June, representatives were asked to explain themselves. A villager, </a:t>
            </a:r>
            <a:r>
              <a:rPr b="1" lang="en" sz="1200">
                <a:solidFill>
                  <a:srgbClr val="E69138"/>
                </a:solidFill>
                <a:latin typeface="Roboto"/>
                <a:ea typeface="Roboto"/>
                <a:cs typeface="Roboto"/>
                <a:sym typeface="Roboto"/>
              </a:rPr>
              <a:t>Thomas Baker</a:t>
            </a:r>
            <a:r>
              <a:rPr lang="en" sz="1200">
                <a:latin typeface="Roboto"/>
                <a:ea typeface="Roboto"/>
                <a:cs typeface="Roboto"/>
                <a:sym typeface="Roboto"/>
              </a:rPr>
              <a:t>, said they’d paid their taxes and wouldn’t pay more. A dispute broke out when the tax collectors tried to arrest him. They fled and word quickly spread about the Essex protest.</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p:txBody>
      </p:sp>
      <p:pic>
        <p:nvPicPr>
          <p:cNvPr id="251" name="Google Shape;251;p19"/>
          <p:cNvPicPr preferRelativeResize="0"/>
          <p:nvPr/>
        </p:nvPicPr>
        <p:blipFill>
          <a:blip r:embed="rId3">
            <a:alphaModFix/>
          </a:blip>
          <a:stretch>
            <a:fillRect/>
          </a:stretch>
        </p:blipFill>
        <p:spPr>
          <a:xfrm flipH="1">
            <a:off x="375900" y="263025"/>
            <a:ext cx="504275" cy="460076"/>
          </a:xfrm>
          <a:prstGeom prst="rect">
            <a:avLst/>
          </a:prstGeom>
          <a:noFill/>
          <a:ln>
            <a:noFill/>
          </a:ln>
        </p:spPr>
      </p:pic>
      <p:pic>
        <p:nvPicPr>
          <p:cNvPr id="252" name="Google Shape;252;p19"/>
          <p:cNvPicPr preferRelativeResize="0"/>
          <p:nvPr/>
        </p:nvPicPr>
        <p:blipFill>
          <a:blip r:embed="rId4">
            <a:alphaModFix/>
          </a:blip>
          <a:stretch>
            <a:fillRect/>
          </a:stretch>
        </p:blipFill>
        <p:spPr>
          <a:xfrm>
            <a:off x="6742468" y="3244504"/>
            <a:ext cx="624721" cy="754242"/>
          </a:xfrm>
          <a:prstGeom prst="rect">
            <a:avLst/>
          </a:prstGeom>
          <a:noFill/>
          <a:ln>
            <a:noFill/>
          </a:ln>
        </p:spPr>
      </p:pic>
      <p:pic>
        <p:nvPicPr>
          <p:cNvPr id="253" name="Google Shape;253;p19"/>
          <p:cNvPicPr preferRelativeResize="0"/>
          <p:nvPr/>
        </p:nvPicPr>
        <p:blipFill>
          <a:blip r:embed="rId5">
            <a:alphaModFix/>
          </a:blip>
          <a:stretch>
            <a:fillRect/>
          </a:stretch>
        </p:blipFill>
        <p:spPr>
          <a:xfrm rot="1161189">
            <a:off x="6765126" y="2868146"/>
            <a:ext cx="738112" cy="662600"/>
          </a:xfrm>
          <a:prstGeom prst="rect">
            <a:avLst/>
          </a:prstGeom>
          <a:noFill/>
          <a:ln>
            <a:noFill/>
          </a:ln>
        </p:spPr>
      </p:pic>
      <p:pic>
        <p:nvPicPr>
          <p:cNvPr id="254" name="Google Shape;254;p19"/>
          <p:cNvPicPr preferRelativeResize="0"/>
          <p:nvPr/>
        </p:nvPicPr>
        <p:blipFill rotWithShape="1">
          <a:blip r:embed="rId6">
            <a:alphaModFix/>
          </a:blip>
          <a:srcRect b="4989" l="0" r="0" t="35180"/>
          <a:stretch/>
        </p:blipFill>
        <p:spPr>
          <a:xfrm>
            <a:off x="4637381" y="263025"/>
            <a:ext cx="2232839" cy="2492042"/>
          </a:xfrm>
          <a:prstGeom prst="rect">
            <a:avLst/>
          </a:prstGeom>
          <a:noFill/>
          <a:ln>
            <a:noFill/>
          </a:ln>
        </p:spPr>
      </p:pic>
      <p:sp>
        <p:nvSpPr>
          <p:cNvPr id="255" name="Google Shape;255;p19"/>
          <p:cNvSpPr txBox="1"/>
          <p:nvPr/>
        </p:nvSpPr>
        <p:spPr>
          <a:xfrm>
            <a:off x="4539075" y="1884700"/>
            <a:ext cx="2331300" cy="2250900"/>
          </a:xfrm>
          <a:prstGeom prst="rect">
            <a:avLst/>
          </a:prstGeom>
          <a:solidFill>
            <a:srgbClr val="FFFFFF"/>
          </a:solid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lang="en" sz="1200">
                <a:latin typeface="Roboto Light"/>
                <a:ea typeface="Roboto Light"/>
                <a:cs typeface="Roboto Light"/>
                <a:sym typeface="Roboto Light"/>
              </a:rPr>
              <a:t>By 12 June, thousands of rebels arrived in </a:t>
            </a:r>
            <a:r>
              <a:rPr b="1" lang="en" sz="1200">
                <a:solidFill>
                  <a:srgbClr val="E69138"/>
                </a:solidFill>
                <a:latin typeface="Roboto"/>
                <a:ea typeface="Roboto"/>
                <a:cs typeface="Roboto"/>
                <a:sym typeface="Roboto"/>
              </a:rPr>
              <a:t>Blackheath</a:t>
            </a:r>
            <a:r>
              <a:rPr lang="en" sz="1200">
                <a:latin typeface="Roboto Light"/>
                <a:ea typeface="Roboto Light"/>
                <a:cs typeface="Roboto Light"/>
                <a:sym typeface="Roboto Light"/>
              </a:rPr>
              <a:t>, London. </a:t>
            </a:r>
            <a:r>
              <a:rPr lang="en" sz="1200">
                <a:solidFill>
                  <a:srgbClr val="000000"/>
                </a:solidFill>
                <a:latin typeface="Roboto Light"/>
                <a:ea typeface="Roboto Light"/>
                <a:cs typeface="Roboto Light"/>
                <a:sym typeface="Roboto Light"/>
              </a:rPr>
              <a:t>The rebellion drew in the urban poor, merchant and artisan classes, </a:t>
            </a:r>
            <a:r>
              <a:rPr lang="en" sz="1200">
                <a:latin typeface="Roboto Light"/>
                <a:ea typeface="Roboto Light"/>
                <a:cs typeface="Roboto Light"/>
                <a:sym typeface="Roboto Light"/>
              </a:rPr>
              <a:t>and </a:t>
            </a:r>
            <a:r>
              <a:rPr lang="en" sz="1200">
                <a:solidFill>
                  <a:srgbClr val="000000"/>
                </a:solidFill>
                <a:latin typeface="Roboto Light"/>
                <a:ea typeface="Roboto Light"/>
                <a:cs typeface="Roboto Light"/>
                <a:sym typeface="Roboto Light"/>
              </a:rPr>
              <a:t>more peasants demanding reform.</a:t>
            </a:r>
            <a:r>
              <a:rPr lang="en" sz="1200">
                <a:latin typeface="Roboto Light"/>
                <a:ea typeface="Roboto Light"/>
                <a:cs typeface="Roboto Light"/>
                <a:sym typeface="Roboto Light"/>
              </a:rPr>
              <a:t> </a:t>
            </a:r>
            <a:endParaRPr sz="1200">
              <a:latin typeface="Roboto Light"/>
              <a:ea typeface="Roboto Light"/>
              <a:cs typeface="Roboto Light"/>
              <a:sym typeface="Roboto Light"/>
            </a:endParaRPr>
          </a:p>
          <a:p>
            <a:pPr indent="0" lvl="0" marL="0" rtl="0" algn="just">
              <a:spcBef>
                <a:spcPts val="0"/>
              </a:spcBef>
              <a:spcAft>
                <a:spcPts val="0"/>
              </a:spcAft>
              <a:buNone/>
            </a:pPr>
            <a:r>
              <a:rPr b="1" lang="en" sz="1200">
                <a:solidFill>
                  <a:srgbClr val="CC0000"/>
                </a:solidFill>
                <a:latin typeface="Roboto"/>
                <a:ea typeface="Roboto"/>
                <a:cs typeface="Roboto"/>
                <a:sym typeface="Roboto"/>
              </a:rPr>
              <a:t>Richard II</a:t>
            </a:r>
            <a:r>
              <a:rPr lang="en" sz="1200">
                <a:latin typeface="Roboto Light"/>
                <a:ea typeface="Roboto Light"/>
                <a:cs typeface="Roboto Light"/>
                <a:sym typeface="Roboto Light"/>
              </a:rPr>
              <a:t> eventually agreed to meet Wat Tyler at Smithfield to end the rebellion. A skirmish broke out and Tyler was killed. The rebellion was quickly squashed.</a:t>
            </a:r>
            <a:endParaRPr sz="1200">
              <a:latin typeface="Roboto Light"/>
              <a:ea typeface="Roboto Light"/>
              <a:cs typeface="Roboto Light"/>
              <a:sym typeface="Roboto Light"/>
            </a:endParaRPr>
          </a:p>
        </p:txBody>
      </p:sp>
      <p:pic>
        <p:nvPicPr>
          <p:cNvPr id="256" name="Google Shape;256;p19"/>
          <p:cNvPicPr preferRelativeResize="0"/>
          <p:nvPr/>
        </p:nvPicPr>
        <p:blipFill>
          <a:blip r:embed="rId7">
            <a:alphaModFix/>
          </a:blip>
          <a:stretch>
            <a:fillRect/>
          </a:stretch>
        </p:blipFill>
        <p:spPr>
          <a:xfrm>
            <a:off x="4627920" y="4594553"/>
            <a:ext cx="2686558" cy="2250900"/>
          </a:xfrm>
          <a:prstGeom prst="rect">
            <a:avLst/>
          </a:prstGeom>
          <a:noFill/>
          <a:ln>
            <a:noFill/>
          </a:ln>
        </p:spPr>
      </p:pic>
      <p:sp>
        <p:nvSpPr>
          <p:cNvPr id="257" name="Google Shape;257;p19"/>
          <p:cNvSpPr txBox="1"/>
          <p:nvPr/>
        </p:nvSpPr>
        <p:spPr>
          <a:xfrm>
            <a:off x="4343800" y="6643800"/>
            <a:ext cx="2987700" cy="888600"/>
          </a:xfrm>
          <a:prstGeom prst="rect">
            <a:avLst/>
          </a:prstGeom>
          <a:solidFill>
            <a:srgbClr val="000000"/>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457200" lvl="0" marL="0" rtl="0" algn="l">
              <a:spcBef>
                <a:spcPts val="0"/>
              </a:spcBef>
              <a:spcAft>
                <a:spcPts val="0"/>
              </a:spcAft>
              <a:buNone/>
            </a:pPr>
            <a:r>
              <a:rPr b="1" lang="en" sz="900">
                <a:solidFill>
                  <a:srgbClr val="990000"/>
                </a:solidFill>
              </a:rPr>
              <a:t>The Great Rumour: </a:t>
            </a:r>
            <a:r>
              <a:rPr lang="en" sz="900">
                <a:solidFill>
                  <a:srgbClr val="FFFFFF"/>
                </a:solidFill>
              </a:rPr>
              <a:t>a protest movement in south-eastern and south-western England in 1377. Rural workers refused to work for their lords, arguing that they were exempt from requests for serfdom. The rumour was that they’d support France if it invaded.</a:t>
            </a:r>
            <a:endParaRPr sz="900">
              <a:solidFill>
                <a:srgbClr val="FFFFFF"/>
              </a:solidFill>
            </a:endParaRPr>
          </a:p>
        </p:txBody>
      </p:sp>
      <p:sp>
        <p:nvSpPr>
          <p:cNvPr id="258" name="Google Shape;258;p19"/>
          <p:cNvSpPr txBox="1"/>
          <p:nvPr/>
        </p:nvSpPr>
        <p:spPr>
          <a:xfrm>
            <a:off x="264675" y="4641575"/>
            <a:ext cx="4274400" cy="22038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lnSpc>
                <a:spcPct val="115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Poll taxes and oppressive legislations were hugely unpopular and many peasants, artisans, craftsmen, and nobles alike refused to comply.</a:t>
            </a:r>
            <a:endParaRPr sz="1200">
              <a:solidFill>
                <a:srgbClr val="000000"/>
              </a:solidFill>
              <a:latin typeface="Roboto"/>
              <a:ea typeface="Roboto"/>
              <a:cs typeface="Roboto"/>
              <a:sym typeface="Roboto"/>
            </a:endParaRPr>
          </a:p>
          <a:p>
            <a:pPr indent="-304800" lvl="0" marL="457200" rtl="0" algn="just">
              <a:lnSpc>
                <a:spcPct val="115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London’s elite despised John of Gaunt, believing he was undermining their rights by expanding the crown’s laws.</a:t>
            </a:r>
            <a:endParaRPr sz="1200">
              <a:solidFill>
                <a:srgbClr val="000000"/>
              </a:solidFill>
              <a:latin typeface="Roboto"/>
              <a:ea typeface="Roboto"/>
              <a:cs typeface="Roboto"/>
              <a:sym typeface="Roboto"/>
            </a:endParaRPr>
          </a:p>
          <a:p>
            <a:pPr indent="-304800" lvl="0" marL="457200" rtl="0" algn="just">
              <a:lnSpc>
                <a:spcPct val="115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Nobility also distrusted the rural communities because of </a:t>
            </a:r>
            <a:r>
              <a:rPr b="1" lang="en" sz="1200">
                <a:solidFill>
                  <a:srgbClr val="000000"/>
                </a:solidFill>
                <a:latin typeface="Roboto"/>
                <a:ea typeface="Roboto"/>
                <a:cs typeface="Roboto"/>
                <a:sym typeface="Roboto"/>
              </a:rPr>
              <a:t>The Great Rumour</a:t>
            </a:r>
            <a:r>
              <a:rPr lang="en" sz="1200">
                <a:solidFill>
                  <a:srgbClr val="000000"/>
                </a:solidFill>
                <a:latin typeface="Roboto"/>
                <a:ea typeface="Roboto"/>
                <a:cs typeface="Roboto"/>
                <a:sym typeface="Roboto"/>
              </a:rPr>
              <a:t>.</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Protests, riots, and general disobedience became commonplace.</a:t>
            </a:r>
            <a:endParaRPr sz="1200">
              <a:solidFill>
                <a:srgbClr val="000000"/>
              </a:solidFill>
              <a:latin typeface="Roboto"/>
              <a:ea typeface="Roboto"/>
              <a:cs typeface="Roboto"/>
              <a:sym typeface="Roboto"/>
            </a:endParaRPr>
          </a:p>
        </p:txBody>
      </p:sp>
      <p:sp>
        <p:nvSpPr>
          <p:cNvPr id="259" name="Google Shape;259;p19"/>
          <p:cNvSpPr txBox="1"/>
          <p:nvPr/>
        </p:nvSpPr>
        <p:spPr>
          <a:xfrm rot="5400000">
            <a:off x="4362400" y="6499275"/>
            <a:ext cx="548700" cy="58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000">
                <a:solidFill>
                  <a:srgbClr val="FFFFFF"/>
                </a:solidFill>
              </a:rPr>
              <a:t>🔑</a:t>
            </a:r>
            <a:endParaRPr sz="2000">
              <a:solidFill>
                <a:srgbClr val="FFFFFF"/>
              </a:solidFill>
            </a:endParaRPr>
          </a:p>
        </p:txBody>
      </p:sp>
      <p:sp>
        <p:nvSpPr>
          <p:cNvPr id="260" name="Google Shape;260;p19"/>
          <p:cNvSpPr txBox="1"/>
          <p:nvPr/>
        </p:nvSpPr>
        <p:spPr>
          <a:xfrm>
            <a:off x="264663" y="4261450"/>
            <a:ext cx="4844400" cy="330600"/>
          </a:xfrm>
          <a:prstGeom prst="rect">
            <a:avLst/>
          </a:prstGeom>
          <a:solidFill>
            <a:srgbClr val="98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FFFFFF"/>
                </a:solidFill>
                <a:latin typeface="Roboto"/>
                <a:ea typeface="Roboto"/>
                <a:cs typeface="Roboto"/>
                <a:sym typeface="Roboto"/>
              </a:rPr>
              <a:t>The issues leading up to the Peasants’ Revolt 1381</a:t>
            </a:r>
            <a:endParaRPr b="1" sz="1500">
              <a:solidFill>
                <a:srgbClr val="FFFFFF"/>
              </a:solidFill>
              <a:latin typeface="Roboto"/>
              <a:ea typeface="Roboto"/>
              <a:cs typeface="Roboto"/>
              <a:sym typeface="Roboto"/>
            </a:endParaRPr>
          </a:p>
        </p:txBody>
      </p:sp>
      <p:sp>
        <p:nvSpPr>
          <p:cNvPr id="261" name="Google Shape;261;p19"/>
          <p:cNvSpPr txBox="1"/>
          <p:nvPr/>
        </p:nvSpPr>
        <p:spPr>
          <a:xfrm>
            <a:off x="323300" y="7299925"/>
            <a:ext cx="4785900" cy="12354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In late May 1381, an MP attempted to collect</a:t>
            </a:r>
            <a:br>
              <a:rPr lang="en" sz="1200">
                <a:latin typeface="Roboto"/>
                <a:ea typeface="Roboto"/>
                <a:cs typeface="Roboto"/>
                <a:sym typeface="Roboto"/>
              </a:rPr>
            </a:br>
            <a:r>
              <a:rPr lang="en" sz="1200">
                <a:solidFill>
                  <a:srgbClr val="000000"/>
                </a:solidFill>
                <a:latin typeface="Roboto"/>
                <a:ea typeface="Roboto"/>
                <a:cs typeface="Roboto"/>
                <a:sym typeface="Roboto"/>
              </a:rPr>
              <a:t>unpaid taxes in Essex and was chased away in a violent revolt.</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In June, a man believed to be an escaped serf was imprisoned in Rochester Castle and sparked an uprising by local peasants who easily took the undefended castle.</a:t>
            </a:r>
            <a:endParaRPr sz="1200">
              <a:solidFill>
                <a:srgbClr val="000000"/>
              </a:solidFill>
              <a:latin typeface="Roboto"/>
              <a:ea typeface="Roboto"/>
              <a:cs typeface="Roboto"/>
              <a:sym typeface="Roboto"/>
            </a:endParaRPr>
          </a:p>
          <a:p>
            <a:pPr indent="0" lvl="0" marL="0" rtl="0" algn="just">
              <a:spcBef>
                <a:spcPts val="0"/>
              </a:spcBef>
              <a:spcAft>
                <a:spcPts val="0"/>
              </a:spcAft>
              <a:buNone/>
            </a:pPr>
            <a:r>
              <a:t/>
            </a:r>
            <a:endParaRPr sz="1200">
              <a:solidFill>
                <a:srgbClr val="000000"/>
              </a:solidFill>
              <a:latin typeface="Roboto"/>
              <a:ea typeface="Roboto"/>
              <a:cs typeface="Roboto"/>
              <a:sym typeface="Roboto"/>
            </a:endParaRPr>
          </a:p>
          <a:p>
            <a:pPr indent="0" lvl="0" marL="0" rtl="0" algn="just">
              <a:spcBef>
                <a:spcPts val="0"/>
              </a:spcBef>
              <a:spcAft>
                <a:spcPts val="0"/>
              </a:spcAft>
              <a:buNone/>
            </a:pPr>
            <a:r>
              <a:t/>
            </a:r>
            <a:endParaRPr sz="1200">
              <a:solidFill>
                <a:srgbClr val="000000"/>
              </a:solidFill>
              <a:latin typeface="Roboto"/>
              <a:ea typeface="Roboto"/>
              <a:cs typeface="Roboto"/>
              <a:sym typeface="Roboto"/>
            </a:endParaRPr>
          </a:p>
        </p:txBody>
      </p:sp>
      <p:sp>
        <p:nvSpPr>
          <p:cNvPr id="262" name="Google Shape;262;p19"/>
          <p:cNvSpPr txBox="1"/>
          <p:nvPr/>
        </p:nvSpPr>
        <p:spPr>
          <a:xfrm>
            <a:off x="264675" y="6894900"/>
            <a:ext cx="3596100" cy="330600"/>
          </a:xfrm>
          <a:prstGeom prst="rect">
            <a:avLst/>
          </a:prstGeom>
          <a:solidFill>
            <a:srgbClr val="98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FFFFFF"/>
                </a:solidFill>
                <a:latin typeface="Roboto"/>
                <a:ea typeface="Roboto"/>
                <a:cs typeface="Roboto"/>
                <a:sym typeface="Roboto"/>
              </a:rPr>
              <a:t>The Peasants’ Revolt gets underway</a:t>
            </a:r>
            <a:endParaRPr b="1" sz="1500">
              <a:solidFill>
                <a:srgbClr val="FFFFFF"/>
              </a:solidFill>
              <a:latin typeface="Roboto"/>
              <a:ea typeface="Roboto"/>
              <a:cs typeface="Roboto"/>
              <a:sym typeface="Roboto"/>
            </a:endParaRPr>
          </a:p>
        </p:txBody>
      </p:sp>
      <p:pic>
        <p:nvPicPr>
          <p:cNvPr id="263" name="Google Shape;263;p19"/>
          <p:cNvPicPr preferRelativeResize="0"/>
          <p:nvPr/>
        </p:nvPicPr>
        <p:blipFill>
          <a:blip r:embed="rId8">
            <a:alphaModFix/>
          </a:blip>
          <a:stretch>
            <a:fillRect/>
          </a:stretch>
        </p:blipFill>
        <p:spPr>
          <a:xfrm>
            <a:off x="5109071" y="7634675"/>
            <a:ext cx="2078075" cy="1282775"/>
          </a:xfrm>
          <a:prstGeom prst="rect">
            <a:avLst/>
          </a:prstGeom>
          <a:noFill/>
          <a:ln>
            <a:noFill/>
          </a:ln>
        </p:spPr>
      </p:pic>
      <p:sp>
        <p:nvSpPr>
          <p:cNvPr id="264" name="Google Shape;264;p19"/>
          <p:cNvSpPr txBox="1"/>
          <p:nvPr/>
        </p:nvSpPr>
        <p:spPr>
          <a:xfrm>
            <a:off x="264675" y="8507450"/>
            <a:ext cx="1948800" cy="342900"/>
          </a:xfrm>
          <a:prstGeom prst="rect">
            <a:avLst/>
          </a:prstGeom>
          <a:solidFill>
            <a:srgbClr val="990000"/>
          </a:solidFill>
          <a:ln cap="flat" cmpd="sng" w="19050">
            <a:solidFill>
              <a:srgbClr val="99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March on London</a:t>
            </a:r>
            <a:endParaRPr b="1">
              <a:solidFill>
                <a:srgbClr val="FFFFFF"/>
              </a:solidFill>
              <a:latin typeface="Roboto"/>
              <a:ea typeface="Roboto"/>
              <a:cs typeface="Roboto"/>
              <a:sym typeface="Roboto"/>
            </a:endParaRPr>
          </a:p>
        </p:txBody>
      </p:sp>
      <p:sp>
        <p:nvSpPr>
          <p:cNvPr id="265" name="Google Shape;265;p19"/>
          <p:cNvSpPr txBox="1"/>
          <p:nvPr/>
        </p:nvSpPr>
        <p:spPr>
          <a:xfrm>
            <a:off x="264675" y="9008950"/>
            <a:ext cx="6922500" cy="14079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The rebellion drew in urban poor, merchant and artisan classes, and more peasants </a:t>
            </a:r>
            <a:r>
              <a:rPr lang="en" sz="1200">
                <a:latin typeface="Roboto"/>
                <a:ea typeface="Roboto"/>
                <a:cs typeface="Roboto"/>
                <a:sym typeface="Roboto"/>
              </a:rPr>
              <a:t>who </a:t>
            </a:r>
            <a:r>
              <a:rPr lang="en" sz="1200">
                <a:solidFill>
                  <a:srgbClr val="000000"/>
                </a:solidFill>
                <a:latin typeface="Roboto"/>
                <a:ea typeface="Roboto"/>
                <a:cs typeface="Roboto"/>
                <a:sym typeface="Roboto"/>
              </a:rPr>
              <a:t>marched on London to demand reform.</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Kentish rebels led by Wat Tyler stormed Canterbury and executed members of the royal court.</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John Ball rallied rebels to the north and headed for London.</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Aware of the incoming rebellion, Richard II fled to the Tower of London for safety and </a:t>
            </a:r>
            <a:br>
              <a:rPr lang="en" sz="1200">
                <a:solidFill>
                  <a:srgbClr val="000000"/>
                </a:solidFill>
                <a:latin typeface="Roboto"/>
                <a:ea typeface="Roboto"/>
                <a:cs typeface="Roboto"/>
                <a:sym typeface="Roboto"/>
              </a:rPr>
            </a:br>
            <a:r>
              <a:rPr lang="en" sz="1200">
                <a:solidFill>
                  <a:srgbClr val="000000"/>
                </a:solidFill>
                <a:latin typeface="Roboto"/>
                <a:ea typeface="Roboto"/>
                <a:cs typeface="Roboto"/>
                <a:sym typeface="Roboto"/>
              </a:rPr>
              <a:t>the Bishop of Rochester failed to disperse the crowd.</a:t>
            </a:r>
            <a:endParaRPr sz="1200">
              <a:solidFill>
                <a:srgbClr val="000000"/>
              </a:solidFill>
              <a:latin typeface="Roboto"/>
              <a:ea typeface="Roboto"/>
              <a:cs typeface="Roboto"/>
              <a:sym typeface="Roboto"/>
            </a:endParaRPr>
          </a:p>
          <a:p>
            <a:pPr indent="0" lvl="0" marL="0" rtl="0" algn="just">
              <a:spcBef>
                <a:spcPts val="0"/>
              </a:spcBef>
              <a:spcAft>
                <a:spcPts val="0"/>
              </a:spcAft>
              <a:buNone/>
            </a:pPr>
            <a:r>
              <a:t/>
            </a:r>
            <a:endParaRPr sz="1200">
              <a:solidFill>
                <a:srgbClr val="000000"/>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20"/>
          <p:cNvSpPr txBox="1"/>
          <p:nvPr/>
        </p:nvSpPr>
        <p:spPr>
          <a:xfrm>
            <a:off x="266075" y="658050"/>
            <a:ext cx="5026500" cy="17922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lnSpc>
                <a:spcPct val="100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The rebels made it to London, which was largely undefended due to troops fighting in France.</a:t>
            </a:r>
            <a:endParaRPr sz="1200">
              <a:solidFill>
                <a:srgbClr val="000000"/>
              </a:solidFill>
              <a:latin typeface="Roboto"/>
              <a:ea typeface="Roboto"/>
              <a:cs typeface="Roboto"/>
              <a:sym typeface="Roboto"/>
            </a:endParaRPr>
          </a:p>
          <a:p>
            <a:pPr indent="-304800" lvl="0" marL="457200" rtl="0" algn="just">
              <a:lnSpc>
                <a:spcPct val="100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Richard II sailed down the Thames to meet the rebels but refused to get off the boat.</a:t>
            </a:r>
            <a:endParaRPr sz="1200">
              <a:solidFill>
                <a:srgbClr val="000000"/>
              </a:solidFill>
              <a:latin typeface="Roboto"/>
              <a:ea typeface="Roboto"/>
              <a:cs typeface="Roboto"/>
              <a:sym typeface="Roboto"/>
            </a:endParaRPr>
          </a:p>
          <a:p>
            <a:pPr indent="-304800" lvl="0" marL="457200" rtl="0" algn="just">
              <a:lnSpc>
                <a:spcPct val="100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Rebel sympathisers in London opened the city gates.</a:t>
            </a:r>
            <a:endParaRPr sz="1200">
              <a:solidFill>
                <a:srgbClr val="000000"/>
              </a:solidFill>
              <a:latin typeface="Roboto"/>
              <a:ea typeface="Roboto"/>
              <a:cs typeface="Roboto"/>
              <a:sym typeface="Roboto"/>
            </a:endParaRPr>
          </a:p>
          <a:p>
            <a:pPr indent="-304800" lvl="0" marL="457200" rtl="0" algn="just">
              <a:lnSpc>
                <a:spcPct val="100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An uprising ensued and the Knights’ Hospitaller and Templar were burned down along with John of Gaunt’s Savoy Palace, and Newgate prison was stormed. Flemish immigrants’ homes were attacked.</a:t>
            </a:r>
            <a:endParaRPr sz="1200">
              <a:solidFill>
                <a:srgbClr val="000000"/>
              </a:solidFill>
              <a:latin typeface="Roboto"/>
              <a:ea typeface="Roboto"/>
              <a:cs typeface="Roboto"/>
              <a:sym typeface="Roboto"/>
            </a:endParaRPr>
          </a:p>
          <a:p>
            <a:pPr indent="0" lvl="0" marL="0" rtl="0" algn="just">
              <a:lnSpc>
                <a:spcPct val="100000"/>
              </a:lnSpc>
              <a:spcBef>
                <a:spcPts val="0"/>
              </a:spcBef>
              <a:spcAft>
                <a:spcPts val="0"/>
              </a:spcAft>
              <a:buNone/>
            </a:pPr>
            <a:r>
              <a:t/>
            </a:r>
            <a:endParaRPr sz="1200">
              <a:solidFill>
                <a:srgbClr val="000000"/>
              </a:solidFill>
              <a:latin typeface="Roboto"/>
              <a:ea typeface="Roboto"/>
              <a:cs typeface="Roboto"/>
              <a:sym typeface="Roboto"/>
            </a:endParaRPr>
          </a:p>
          <a:p>
            <a:pPr indent="0" lvl="0" marL="0" rtl="0" algn="just">
              <a:lnSpc>
                <a:spcPct val="100000"/>
              </a:lnSpc>
              <a:spcBef>
                <a:spcPts val="0"/>
              </a:spcBef>
              <a:spcAft>
                <a:spcPts val="0"/>
              </a:spcAft>
              <a:buNone/>
            </a:pPr>
            <a:r>
              <a:t/>
            </a:r>
            <a:endParaRPr sz="1200">
              <a:solidFill>
                <a:srgbClr val="000000"/>
              </a:solidFill>
              <a:latin typeface="Roboto"/>
              <a:ea typeface="Roboto"/>
              <a:cs typeface="Roboto"/>
              <a:sym typeface="Roboto"/>
            </a:endParaRPr>
          </a:p>
          <a:p>
            <a:pPr indent="0" lvl="0" marL="0" rtl="0" algn="just">
              <a:lnSpc>
                <a:spcPct val="100000"/>
              </a:lnSpc>
              <a:spcBef>
                <a:spcPts val="0"/>
              </a:spcBef>
              <a:spcAft>
                <a:spcPts val="0"/>
              </a:spcAft>
              <a:buNone/>
            </a:pPr>
            <a:r>
              <a:t/>
            </a:r>
            <a:endParaRPr sz="1200">
              <a:solidFill>
                <a:srgbClr val="000000"/>
              </a:solidFill>
              <a:latin typeface="Roboto"/>
              <a:ea typeface="Roboto"/>
              <a:cs typeface="Roboto"/>
              <a:sym typeface="Roboto"/>
            </a:endParaRPr>
          </a:p>
        </p:txBody>
      </p:sp>
      <p:sp>
        <p:nvSpPr>
          <p:cNvPr id="271" name="Google Shape;271;p20"/>
          <p:cNvSpPr txBox="1"/>
          <p:nvPr/>
        </p:nvSpPr>
        <p:spPr>
          <a:xfrm>
            <a:off x="266075" y="244350"/>
            <a:ext cx="1948800" cy="342900"/>
          </a:xfrm>
          <a:prstGeom prst="rect">
            <a:avLst/>
          </a:prstGeom>
          <a:solidFill>
            <a:srgbClr val="990000"/>
          </a:solidFill>
          <a:ln cap="flat" cmpd="sng" w="19050">
            <a:solidFill>
              <a:srgbClr val="99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Events of 12 June</a:t>
            </a:r>
            <a:endParaRPr b="1">
              <a:solidFill>
                <a:srgbClr val="FFFFFF"/>
              </a:solidFill>
              <a:latin typeface="Roboto"/>
              <a:ea typeface="Roboto"/>
              <a:cs typeface="Roboto"/>
              <a:sym typeface="Roboto"/>
            </a:endParaRPr>
          </a:p>
        </p:txBody>
      </p:sp>
      <p:pic>
        <p:nvPicPr>
          <p:cNvPr id="272" name="Google Shape;272;p20"/>
          <p:cNvPicPr preferRelativeResize="0"/>
          <p:nvPr/>
        </p:nvPicPr>
        <p:blipFill>
          <a:blip r:embed="rId3">
            <a:alphaModFix/>
          </a:blip>
          <a:stretch>
            <a:fillRect/>
          </a:stretch>
        </p:blipFill>
        <p:spPr>
          <a:xfrm>
            <a:off x="5445104" y="282850"/>
            <a:ext cx="1730541" cy="2654899"/>
          </a:xfrm>
          <a:prstGeom prst="rect">
            <a:avLst/>
          </a:prstGeom>
          <a:noFill/>
          <a:ln>
            <a:noFill/>
          </a:ln>
        </p:spPr>
      </p:pic>
      <p:sp>
        <p:nvSpPr>
          <p:cNvPr id="273" name="Google Shape;273;p20"/>
          <p:cNvSpPr txBox="1"/>
          <p:nvPr/>
        </p:nvSpPr>
        <p:spPr>
          <a:xfrm>
            <a:off x="5445100" y="4393150"/>
            <a:ext cx="2580000" cy="20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i="1" sz="1000">
              <a:highlight>
                <a:srgbClr val="FFFFFF"/>
              </a:highlight>
              <a:latin typeface="Roboto"/>
              <a:ea typeface="Roboto"/>
              <a:cs typeface="Roboto"/>
              <a:sym typeface="Roboto"/>
            </a:endParaRPr>
          </a:p>
        </p:txBody>
      </p:sp>
      <p:sp>
        <p:nvSpPr>
          <p:cNvPr id="274" name="Google Shape;274;p20"/>
          <p:cNvSpPr txBox="1"/>
          <p:nvPr/>
        </p:nvSpPr>
        <p:spPr>
          <a:xfrm>
            <a:off x="5292700" y="2861550"/>
            <a:ext cx="2197500" cy="48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800">
                <a:solidFill>
                  <a:srgbClr val="FFFFFF"/>
                </a:solidFill>
                <a:highlight>
                  <a:srgbClr val="980000"/>
                </a:highlight>
              </a:rPr>
              <a:t>The burning of John of Gaunt’s Savoy palace</a:t>
            </a:r>
            <a:endParaRPr b="1" i="1" sz="800">
              <a:highlight>
                <a:srgbClr val="980000"/>
              </a:highlight>
            </a:endParaRPr>
          </a:p>
        </p:txBody>
      </p:sp>
      <p:sp>
        <p:nvSpPr>
          <p:cNvPr id="275" name="Google Shape;275;p20"/>
          <p:cNvSpPr txBox="1"/>
          <p:nvPr/>
        </p:nvSpPr>
        <p:spPr>
          <a:xfrm>
            <a:off x="266075" y="2862750"/>
            <a:ext cx="2453100" cy="25035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lnSpc>
                <a:spcPct val="115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After the first failed attempt to negotiate, Richard II agreed to meet the rebels outside of London.</a:t>
            </a:r>
            <a:endParaRPr sz="1200">
              <a:solidFill>
                <a:srgbClr val="000000"/>
              </a:solidFill>
              <a:latin typeface="Roboto"/>
              <a:ea typeface="Roboto"/>
              <a:cs typeface="Roboto"/>
              <a:sym typeface="Roboto"/>
            </a:endParaRPr>
          </a:p>
          <a:p>
            <a:pPr indent="-304800" lvl="0" marL="457200" rtl="0" algn="just">
              <a:lnSpc>
                <a:spcPct val="115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A band of rebels captured the poorly-defended Tower of London and killed many high-ranking officials.</a:t>
            </a:r>
            <a:endParaRPr sz="1200">
              <a:solidFill>
                <a:srgbClr val="000000"/>
              </a:solidFill>
              <a:latin typeface="Roboto"/>
              <a:ea typeface="Roboto"/>
              <a:cs typeface="Roboto"/>
              <a:sym typeface="Roboto"/>
            </a:endParaRPr>
          </a:p>
        </p:txBody>
      </p:sp>
      <p:grpSp>
        <p:nvGrpSpPr>
          <p:cNvPr id="276" name="Google Shape;276;p20"/>
          <p:cNvGrpSpPr/>
          <p:nvPr/>
        </p:nvGrpSpPr>
        <p:grpSpPr>
          <a:xfrm>
            <a:off x="4474764" y="7852213"/>
            <a:ext cx="2676507" cy="2333623"/>
            <a:chOff x="4229825" y="1330625"/>
            <a:chExt cx="4030885" cy="3670950"/>
          </a:xfrm>
        </p:grpSpPr>
        <p:pic>
          <p:nvPicPr>
            <p:cNvPr id="277" name="Google Shape;277;p20"/>
            <p:cNvPicPr preferRelativeResize="0"/>
            <p:nvPr/>
          </p:nvPicPr>
          <p:blipFill rotWithShape="1">
            <a:blip r:embed="rId4">
              <a:alphaModFix/>
            </a:blip>
            <a:srcRect b="22172" l="32665" r="31932" t="34840"/>
            <a:stretch/>
          </p:blipFill>
          <p:spPr>
            <a:xfrm>
              <a:off x="4229825" y="1330625"/>
              <a:ext cx="4030885" cy="3670950"/>
            </a:xfrm>
            <a:prstGeom prst="rect">
              <a:avLst/>
            </a:prstGeom>
            <a:noFill/>
            <a:ln>
              <a:noFill/>
            </a:ln>
          </p:spPr>
        </p:pic>
        <p:grpSp>
          <p:nvGrpSpPr>
            <p:cNvPr id="278" name="Google Shape;278;p20"/>
            <p:cNvGrpSpPr/>
            <p:nvPr/>
          </p:nvGrpSpPr>
          <p:grpSpPr>
            <a:xfrm>
              <a:off x="5599375" y="1364088"/>
              <a:ext cx="2629726" cy="2975426"/>
              <a:chOff x="5599375" y="1364088"/>
              <a:chExt cx="2629726" cy="2975426"/>
            </a:xfrm>
          </p:grpSpPr>
          <p:pic>
            <p:nvPicPr>
              <p:cNvPr id="279" name="Google Shape;279;p20"/>
              <p:cNvPicPr preferRelativeResize="0"/>
              <p:nvPr/>
            </p:nvPicPr>
            <p:blipFill>
              <a:blip r:embed="rId5">
                <a:alphaModFix/>
              </a:blip>
              <a:stretch>
                <a:fillRect/>
              </a:stretch>
            </p:blipFill>
            <p:spPr>
              <a:xfrm>
                <a:off x="6899350" y="1364088"/>
                <a:ext cx="275976" cy="275976"/>
              </a:xfrm>
              <a:prstGeom prst="rect">
                <a:avLst/>
              </a:prstGeom>
              <a:noFill/>
              <a:ln>
                <a:noFill/>
              </a:ln>
            </p:spPr>
          </p:pic>
          <p:pic>
            <p:nvPicPr>
              <p:cNvPr id="280" name="Google Shape;280;p20"/>
              <p:cNvPicPr preferRelativeResize="0"/>
              <p:nvPr/>
            </p:nvPicPr>
            <p:blipFill>
              <a:blip r:embed="rId5">
                <a:alphaModFix/>
              </a:blip>
              <a:stretch>
                <a:fillRect/>
              </a:stretch>
            </p:blipFill>
            <p:spPr>
              <a:xfrm>
                <a:off x="6899350" y="1767388"/>
                <a:ext cx="275976" cy="275976"/>
              </a:xfrm>
              <a:prstGeom prst="rect">
                <a:avLst/>
              </a:prstGeom>
              <a:noFill/>
              <a:ln>
                <a:noFill/>
              </a:ln>
            </p:spPr>
          </p:pic>
          <p:pic>
            <p:nvPicPr>
              <p:cNvPr id="281" name="Google Shape;281;p20"/>
              <p:cNvPicPr preferRelativeResize="0"/>
              <p:nvPr/>
            </p:nvPicPr>
            <p:blipFill>
              <a:blip r:embed="rId5">
                <a:alphaModFix/>
              </a:blip>
              <a:stretch>
                <a:fillRect/>
              </a:stretch>
            </p:blipFill>
            <p:spPr>
              <a:xfrm>
                <a:off x="6623375" y="1673513"/>
                <a:ext cx="275976" cy="275976"/>
              </a:xfrm>
              <a:prstGeom prst="rect">
                <a:avLst/>
              </a:prstGeom>
              <a:noFill/>
              <a:ln>
                <a:noFill/>
              </a:ln>
            </p:spPr>
          </p:pic>
          <p:pic>
            <p:nvPicPr>
              <p:cNvPr id="282" name="Google Shape;282;p20"/>
              <p:cNvPicPr preferRelativeResize="0"/>
              <p:nvPr/>
            </p:nvPicPr>
            <p:blipFill>
              <a:blip r:embed="rId5">
                <a:alphaModFix/>
              </a:blip>
              <a:stretch>
                <a:fillRect/>
              </a:stretch>
            </p:blipFill>
            <p:spPr>
              <a:xfrm>
                <a:off x="6536925" y="2705300"/>
                <a:ext cx="275976" cy="275976"/>
              </a:xfrm>
              <a:prstGeom prst="rect">
                <a:avLst/>
              </a:prstGeom>
              <a:noFill/>
              <a:ln>
                <a:noFill/>
              </a:ln>
            </p:spPr>
          </p:pic>
          <p:pic>
            <p:nvPicPr>
              <p:cNvPr id="283" name="Google Shape;283;p20"/>
              <p:cNvPicPr preferRelativeResize="0"/>
              <p:nvPr/>
            </p:nvPicPr>
            <p:blipFill>
              <a:blip r:embed="rId5">
                <a:alphaModFix/>
              </a:blip>
              <a:stretch>
                <a:fillRect/>
              </a:stretch>
            </p:blipFill>
            <p:spPr>
              <a:xfrm>
                <a:off x="6899350" y="2705288"/>
                <a:ext cx="275976" cy="275976"/>
              </a:xfrm>
              <a:prstGeom prst="rect">
                <a:avLst/>
              </a:prstGeom>
              <a:noFill/>
              <a:ln>
                <a:noFill/>
              </a:ln>
            </p:spPr>
          </p:pic>
          <p:pic>
            <p:nvPicPr>
              <p:cNvPr id="284" name="Google Shape;284;p20"/>
              <p:cNvPicPr preferRelativeResize="0"/>
              <p:nvPr/>
            </p:nvPicPr>
            <p:blipFill>
              <a:blip r:embed="rId5">
                <a:alphaModFix/>
              </a:blip>
              <a:stretch>
                <a:fillRect/>
              </a:stretch>
            </p:blipFill>
            <p:spPr>
              <a:xfrm>
                <a:off x="7175325" y="3104613"/>
                <a:ext cx="275976" cy="275976"/>
              </a:xfrm>
              <a:prstGeom prst="rect">
                <a:avLst/>
              </a:prstGeom>
              <a:noFill/>
              <a:ln>
                <a:noFill/>
              </a:ln>
            </p:spPr>
          </p:pic>
          <p:pic>
            <p:nvPicPr>
              <p:cNvPr id="285" name="Google Shape;285;p20"/>
              <p:cNvPicPr preferRelativeResize="0"/>
              <p:nvPr/>
            </p:nvPicPr>
            <p:blipFill>
              <a:blip r:embed="rId5">
                <a:alphaModFix/>
              </a:blip>
              <a:stretch>
                <a:fillRect/>
              </a:stretch>
            </p:blipFill>
            <p:spPr>
              <a:xfrm>
                <a:off x="7451300" y="2828638"/>
                <a:ext cx="275976" cy="275976"/>
              </a:xfrm>
              <a:prstGeom prst="rect">
                <a:avLst/>
              </a:prstGeom>
              <a:noFill/>
              <a:ln>
                <a:noFill/>
              </a:ln>
            </p:spPr>
          </p:pic>
          <p:pic>
            <p:nvPicPr>
              <p:cNvPr id="286" name="Google Shape;286;p20"/>
              <p:cNvPicPr preferRelativeResize="0"/>
              <p:nvPr/>
            </p:nvPicPr>
            <p:blipFill>
              <a:blip r:embed="rId5">
                <a:alphaModFix/>
              </a:blip>
              <a:stretch>
                <a:fillRect/>
              </a:stretch>
            </p:blipFill>
            <p:spPr>
              <a:xfrm>
                <a:off x="7790525" y="2514513"/>
                <a:ext cx="275976" cy="275976"/>
              </a:xfrm>
              <a:prstGeom prst="rect">
                <a:avLst/>
              </a:prstGeom>
              <a:noFill/>
              <a:ln>
                <a:noFill/>
              </a:ln>
            </p:spPr>
          </p:pic>
          <p:pic>
            <p:nvPicPr>
              <p:cNvPr id="287" name="Google Shape;287;p20"/>
              <p:cNvPicPr preferRelativeResize="0"/>
              <p:nvPr/>
            </p:nvPicPr>
            <p:blipFill>
              <a:blip r:embed="rId5">
                <a:alphaModFix/>
              </a:blip>
              <a:stretch>
                <a:fillRect/>
              </a:stretch>
            </p:blipFill>
            <p:spPr>
              <a:xfrm>
                <a:off x="7727275" y="2705300"/>
                <a:ext cx="275976" cy="275976"/>
              </a:xfrm>
              <a:prstGeom prst="rect">
                <a:avLst/>
              </a:prstGeom>
              <a:noFill/>
              <a:ln>
                <a:noFill/>
              </a:ln>
            </p:spPr>
          </p:pic>
          <p:pic>
            <p:nvPicPr>
              <p:cNvPr id="288" name="Google Shape;288;p20"/>
              <p:cNvPicPr preferRelativeResize="0"/>
              <p:nvPr/>
            </p:nvPicPr>
            <p:blipFill>
              <a:blip r:embed="rId5">
                <a:alphaModFix/>
              </a:blip>
              <a:stretch>
                <a:fillRect/>
              </a:stretch>
            </p:blipFill>
            <p:spPr>
              <a:xfrm>
                <a:off x="7953125" y="2744038"/>
                <a:ext cx="275976" cy="275976"/>
              </a:xfrm>
              <a:prstGeom prst="rect">
                <a:avLst/>
              </a:prstGeom>
              <a:noFill/>
              <a:ln>
                <a:noFill/>
              </a:ln>
            </p:spPr>
          </p:pic>
          <p:pic>
            <p:nvPicPr>
              <p:cNvPr id="289" name="Google Shape;289;p20"/>
              <p:cNvPicPr preferRelativeResize="0"/>
              <p:nvPr/>
            </p:nvPicPr>
            <p:blipFill>
              <a:blip r:embed="rId5">
                <a:alphaModFix/>
              </a:blip>
              <a:stretch>
                <a:fillRect/>
              </a:stretch>
            </p:blipFill>
            <p:spPr>
              <a:xfrm>
                <a:off x="7953125" y="2913163"/>
                <a:ext cx="275976" cy="275976"/>
              </a:xfrm>
              <a:prstGeom prst="rect">
                <a:avLst/>
              </a:prstGeom>
              <a:noFill/>
              <a:ln>
                <a:noFill/>
              </a:ln>
            </p:spPr>
          </p:pic>
          <p:pic>
            <p:nvPicPr>
              <p:cNvPr id="290" name="Google Shape;290;p20"/>
              <p:cNvPicPr preferRelativeResize="0"/>
              <p:nvPr/>
            </p:nvPicPr>
            <p:blipFill>
              <a:blip r:embed="rId5">
                <a:alphaModFix/>
              </a:blip>
              <a:stretch>
                <a:fillRect/>
              </a:stretch>
            </p:blipFill>
            <p:spPr>
              <a:xfrm>
                <a:off x="7790525" y="2913163"/>
                <a:ext cx="275976" cy="275976"/>
              </a:xfrm>
              <a:prstGeom prst="rect">
                <a:avLst/>
              </a:prstGeom>
              <a:noFill/>
              <a:ln>
                <a:noFill/>
              </a:ln>
            </p:spPr>
          </p:pic>
          <p:pic>
            <p:nvPicPr>
              <p:cNvPr id="291" name="Google Shape;291;p20"/>
              <p:cNvPicPr preferRelativeResize="0"/>
              <p:nvPr/>
            </p:nvPicPr>
            <p:blipFill>
              <a:blip r:embed="rId5">
                <a:alphaModFix/>
              </a:blip>
              <a:stretch>
                <a:fillRect/>
              </a:stretch>
            </p:blipFill>
            <p:spPr>
              <a:xfrm>
                <a:off x="7727275" y="3189138"/>
                <a:ext cx="275976" cy="275976"/>
              </a:xfrm>
              <a:prstGeom prst="rect">
                <a:avLst/>
              </a:prstGeom>
              <a:noFill/>
              <a:ln>
                <a:noFill/>
              </a:ln>
            </p:spPr>
          </p:pic>
          <p:pic>
            <p:nvPicPr>
              <p:cNvPr id="292" name="Google Shape;292;p20"/>
              <p:cNvPicPr preferRelativeResize="0"/>
              <p:nvPr/>
            </p:nvPicPr>
            <p:blipFill>
              <a:blip r:embed="rId5">
                <a:alphaModFix/>
              </a:blip>
              <a:stretch>
                <a:fillRect/>
              </a:stretch>
            </p:blipFill>
            <p:spPr>
              <a:xfrm>
                <a:off x="7727275" y="3863763"/>
                <a:ext cx="275976" cy="275976"/>
              </a:xfrm>
              <a:prstGeom prst="rect">
                <a:avLst/>
              </a:prstGeom>
              <a:noFill/>
              <a:ln>
                <a:noFill/>
              </a:ln>
            </p:spPr>
          </p:pic>
          <p:pic>
            <p:nvPicPr>
              <p:cNvPr id="293" name="Google Shape;293;p20"/>
              <p:cNvPicPr preferRelativeResize="0"/>
              <p:nvPr/>
            </p:nvPicPr>
            <p:blipFill>
              <a:blip r:embed="rId5">
                <a:alphaModFix/>
              </a:blip>
              <a:stretch>
                <a:fillRect/>
              </a:stretch>
            </p:blipFill>
            <p:spPr>
              <a:xfrm>
                <a:off x="7514550" y="3787563"/>
                <a:ext cx="275976" cy="275976"/>
              </a:xfrm>
              <a:prstGeom prst="rect">
                <a:avLst/>
              </a:prstGeom>
              <a:noFill/>
              <a:ln>
                <a:noFill/>
              </a:ln>
            </p:spPr>
          </p:pic>
          <p:pic>
            <p:nvPicPr>
              <p:cNvPr id="294" name="Google Shape;294;p20"/>
              <p:cNvPicPr preferRelativeResize="0"/>
              <p:nvPr/>
            </p:nvPicPr>
            <p:blipFill>
              <a:blip r:embed="rId5">
                <a:alphaModFix/>
              </a:blip>
              <a:stretch>
                <a:fillRect/>
              </a:stretch>
            </p:blipFill>
            <p:spPr>
              <a:xfrm>
                <a:off x="7285925" y="3624063"/>
                <a:ext cx="275976" cy="275976"/>
              </a:xfrm>
              <a:prstGeom prst="rect">
                <a:avLst/>
              </a:prstGeom>
              <a:noFill/>
              <a:ln>
                <a:noFill/>
              </a:ln>
            </p:spPr>
          </p:pic>
          <p:pic>
            <p:nvPicPr>
              <p:cNvPr id="295" name="Google Shape;295;p20"/>
              <p:cNvPicPr preferRelativeResize="0"/>
              <p:nvPr/>
            </p:nvPicPr>
            <p:blipFill>
              <a:blip r:embed="rId5">
                <a:alphaModFix/>
              </a:blip>
              <a:stretch>
                <a:fillRect/>
              </a:stretch>
            </p:blipFill>
            <p:spPr>
              <a:xfrm>
                <a:off x="7338900" y="3446088"/>
                <a:ext cx="275976" cy="275976"/>
              </a:xfrm>
              <a:prstGeom prst="rect">
                <a:avLst/>
              </a:prstGeom>
              <a:noFill/>
              <a:ln>
                <a:noFill/>
              </a:ln>
            </p:spPr>
          </p:pic>
          <p:pic>
            <p:nvPicPr>
              <p:cNvPr id="296" name="Google Shape;296;p20"/>
              <p:cNvPicPr preferRelativeResize="0"/>
              <p:nvPr/>
            </p:nvPicPr>
            <p:blipFill>
              <a:blip r:embed="rId5">
                <a:alphaModFix/>
              </a:blip>
              <a:stretch>
                <a:fillRect/>
              </a:stretch>
            </p:blipFill>
            <p:spPr>
              <a:xfrm>
                <a:off x="7062925" y="3643188"/>
                <a:ext cx="275976" cy="275976"/>
              </a:xfrm>
              <a:prstGeom prst="rect">
                <a:avLst/>
              </a:prstGeom>
              <a:noFill/>
              <a:ln>
                <a:noFill/>
              </a:ln>
            </p:spPr>
          </p:pic>
          <p:pic>
            <p:nvPicPr>
              <p:cNvPr id="297" name="Google Shape;297;p20"/>
              <p:cNvPicPr preferRelativeResize="0"/>
              <p:nvPr/>
            </p:nvPicPr>
            <p:blipFill>
              <a:blip r:embed="rId5">
                <a:alphaModFix/>
              </a:blip>
              <a:stretch>
                <a:fillRect/>
              </a:stretch>
            </p:blipFill>
            <p:spPr>
              <a:xfrm>
                <a:off x="7009950" y="3446088"/>
                <a:ext cx="275976" cy="275976"/>
              </a:xfrm>
              <a:prstGeom prst="rect">
                <a:avLst/>
              </a:prstGeom>
              <a:noFill/>
              <a:ln>
                <a:noFill/>
              </a:ln>
            </p:spPr>
          </p:pic>
          <p:pic>
            <p:nvPicPr>
              <p:cNvPr id="298" name="Google Shape;298;p20"/>
              <p:cNvPicPr preferRelativeResize="0"/>
              <p:nvPr/>
            </p:nvPicPr>
            <p:blipFill>
              <a:blip r:embed="rId5">
                <a:alphaModFix/>
              </a:blip>
              <a:stretch>
                <a:fillRect/>
              </a:stretch>
            </p:blipFill>
            <p:spPr>
              <a:xfrm>
                <a:off x="6837562" y="3336875"/>
                <a:ext cx="275976" cy="275976"/>
              </a:xfrm>
              <a:prstGeom prst="rect">
                <a:avLst/>
              </a:prstGeom>
              <a:noFill/>
              <a:ln>
                <a:noFill/>
              </a:ln>
            </p:spPr>
          </p:pic>
          <p:pic>
            <p:nvPicPr>
              <p:cNvPr id="299" name="Google Shape;299;p20"/>
              <p:cNvPicPr preferRelativeResize="0"/>
              <p:nvPr/>
            </p:nvPicPr>
            <p:blipFill>
              <a:blip r:embed="rId5">
                <a:alphaModFix/>
              </a:blip>
              <a:stretch>
                <a:fillRect/>
              </a:stretch>
            </p:blipFill>
            <p:spPr>
              <a:xfrm>
                <a:off x="6781375" y="3511588"/>
                <a:ext cx="275976" cy="275976"/>
              </a:xfrm>
              <a:prstGeom prst="rect">
                <a:avLst/>
              </a:prstGeom>
              <a:noFill/>
              <a:ln>
                <a:noFill/>
              </a:ln>
            </p:spPr>
          </p:pic>
          <p:pic>
            <p:nvPicPr>
              <p:cNvPr id="300" name="Google Shape;300;p20"/>
              <p:cNvPicPr preferRelativeResize="0"/>
              <p:nvPr/>
            </p:nvPicPr>
            <p:blipFill>
              <a:blip r:embed="rId5">
                <a:alphaModFix/>
              </a:blip>
              <a:stretch>
                <a:fillRect/>
              </a:stretch>
            </p:blipFill>
            <p:spPr>
              <a:xfrm>
                <a:off x="6505400" y="3987338"/>
                <a:ext cx="275976" cy="275976"/>
              </a:xfrm>
              <a:prstGeom prst="rect">
                <a:avLst/>
              </a:prstGeom>
              <a:noFill/>
              <a:ln>
                <a:noFill/>
              </a:ln>
            </p:spPr>
          </p:pic>
          <p:pic>
            <p:nvPicPr>
              <p:cNvPr id="301" name="Google Shape;301;p20"/>
              <p:cNvPicPr preferRelativeResize="0"/>
              <p:nvPr/>
            </p:nvPicPr>
            <p:blipFill>
              <a:blip r:embed="rId5">
                <a:alphaModFix/>
              </a:blip>
              <a:stretch>
                <a:fillRect/>
              </a:stretch>
            </p:blipFill>
            <p:spPr>
              <a:xfrm>
                <a:off x="6229425" y="4022638"/>
                <a:ext cx="275976" cy="275976"/>
              </a:xfrm>
              <a:prstGeom prst="rect">
                <a:avLst/>
              </a:prstGeom>
              <a:noFill/>
              <a:ln>
                <a:noFill/>
              </a:ln>
            </p:spPr>
          </p:pic>
          <p:pic>
            <p:nvPicPr>
              <p:cNvPr id="302" name="Google Shape;302;p20"/>
              <p:cNvPicPr preferRelativeResize="0"/>
              <p:nvPr/>
            </p:nvPicPr>
            <p:blipFill>
              <a:blip r:embed="rId5">
                <a:alphaModFix/>
              </a:blip>
              <a:stretch>
                <a:fillRect/>
              </a:stretch>
            </p:blipFill>
            <p:spPr>
              <a:xfrm>
                <a:off x="5756400" y="4063538"/>
                <a:ext cx="275976" cy="275976"/>
              </a:xfrm>
              <a:prstGeom prst="rect">
                <a:avLst/>
              </a:prstGeom>
              <a:noFill/>
              <a:ln>
                <a:noFill/>
              </a:ln>
            </p:spPr>
          </p:pic>
          <p:pic>
            <p:nvPicPr>
              <p:cNvPr id="303" name="Google Shape;303;p20"/>
              <p:cNvPicPr preferRelativeResize="0"/>
              <p:nvPr/>
            </p:nvPicPr>
            <p:blipFill>
              <a:blip r:embed="rId5">
                <a:alphaModFix/>
              </a:blip>
              <a:stretch>
                <a:fillRect/>
              </a:stretch>
            </p:blipFill>
            <p:spPr>
              <a:xfrm>
                <a:off x="5599375" y="3987338"/>
                <a:ext cx="275976" cy="275976"/>
              </a:xfrm>
              <a:prstGeom prst="rect">
                <a:avLst/>
              </a:prstGeom>
              <a:noFill/>
              <a:ln>
                <a:noFill/>
              </a:ln>
            </p:spPr>
          </p:pic>
          <p:pic>
            <p:nvPicPr>
              <p:cNvPr id="304" name="Google Shape;304;p20"/>
              <p:cNvPicPr preferRelativeResize="0"/>
              <p:nvPr/>
            </p:nvPicPr>
            <p:blipFill>
              <a:blip r:embed="rId5">
                <a:alphaModFix/>
              </a:blip>
              <a:stretch>
                <a:fillRect/>
              </a:stretch>
            </p:blipFill>
            <p:spPr>
              <a:xfrm>
                <a:off x="6086300" y="3170113"/>
                <a:ext cx="275976" cy="275976"/>
              </a:xfrm>
              <a:prstGeom prst="rect">
                <a:avLst/>
              </a:prstGeom>
              <a:noFill/>
              <a:ln>
                <a:noFill/>
              </a:ln>
            </p:spPr>
          </p:pic>
          <p:pic>
            <p:nvPicPr>
              <p:cNvPr id="305" name="Google Shape;305;p20"/>
              <p:cNvPicPr preferRelativeResize="0"/>
              <p:nvPr/>
            </p:nvPicPr>
            <p:blipFill>
              <a:blip r:embed="rId5">
                <a:alphaModFix/>
              </a:blip>
              <a:stretch>
                <a:fillRect/>
              </a:stretch>
            </p:blipFill>
            <p:spPr>
              <a:xfrm>
                <a:off x="6690325" y="3032238"/>
                <a:ext cx="275976" cy="275976"/>
              </a:xfrm>
              <a:prstGeom prst="rect">
                <a:avLst/>
              </a:prstGeom>
              <a:noFill/>
              <a:ln>
                <a:noFill/>
              </a:ln>
            </p:spPr>
          </p:pic>
        </p:grpSp>
      </p:grpSp>
      <p:sp>
        <p:nvSpPr>
          <p:cNvPr id="306" name="Google Shape;306;p20"/>
          <p:cNvSpPr txBox="1"/>
          <p:nvPr/>
        </p:nvSpPr>
        <p:spPr>
          <a:xfrm>
            <a:off x="266075" y="2450250"/>
            <a:ext cx="2453100" cy="342900"/>
          </a:xfrm>
          <a:prstGeom prst="rect">
            <a:avLst/>
          </a:prstGeom>
          <a:solidFill>
            <a:srgbClr val="990000"/>
          </a:solidFill>
          <a:ln cap="flat" cmpd="sng" w="19050">
            <a:solidFill>
              <a:srgbClr val="99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Inside London 14 June</a:t>
            </a:r>
            <a:endParaRPr b="1">
              <a:solidFill>
                <a:srgbClr val="FFFFFF"/>
              </a:solidFill>
              <a:latin typeface="Roboto"/>
              <a:ea typeface="Roboto"/>
              <a:cs typeface="Roboto"/>
              <a:sym typeface="Roboto"/>
            </a:endParaRPr>
          </a:p>
        </p:txBody>
      </p:sp>
      <p:sp>
        <p:nvSpPr>
          <p:cNvPr id="307" name="Google Shape;307;p20"/>
          <p:cNvSpPr txBox="1"/>
          <p:nvPr/>
        </p:nvSpPr>
        <p:spPr>
          <a:xfrm>
            <a:off x="2811975" y="2450250"/>
            <a:ext cx="2453100" cy="342900"/>
          </a:xfrm>
          <a:prstGeom prst="rect">
            <a:avLst/>
          </a:prstGeom>
          <a:solidFill>
            <a:srgbClr val="990000"/>
          </a:solidFill>
          <a:ln cap="flat" cmpd="sng" w="19050">
            <a:solidFill>
              <a:srgbClr val="99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Outside London, Mile End</a:t>
            </a:r>
            <a:endParaRPr b="1">
              <a:solidFill>
                <a:srgbClr val="FFFFFF"/>
              </a:solidFill>
              <a:latin typeface="Roboto"/>
              <a:ea typeface="Roboto"/>
              <a:cs typeface="Roboto"/>
              <a:sym typeface="Roboto"/>
            </a:endParaRPr>
          </a:p>
        </p:txBody>
      </p:sp>
      <p:sp>
        <p:nvSpPr>
          <p:cNvPr id="308" name="Google Shape;308;p20"/>
          <p:cNvSpPr txBox="1"/>
          <p:nvPr/>
        </p:nvSpPr>
        <p:spPr>
          <a:xfrm>
            <a:off x="2735775" y="2862675"/>
            <a:ext cx="2580000" cy="25035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Richard II traveled to Mile End to negotiate with the rebels.</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He agreed to banish serfdom, grant amnesty to rebels, and punish some of his statesmen, but refused to hand them over to the rebels.</a:t>
            </a:r>
            <a:endParaRPr sz="1200">
              <a:solidFill>
                <a:srgbClr val="000000"/>
              </a:solidFill>
              <a:latin typeface="Roboto"/>
              <a:ea typeface="Roboto"/>
              <a:cs typeface="Roboto"/>
              <a:sym typeface="Roboto"/>
            </a:endParaRPr>
          </a:p>
          <a:p>
            <a:pPr indent="-304800" lvl="0" marL="457200" rtl="0" algn="just">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Happy with the negotiations, some rebels dispersed, but many remained in London targeting key officials.</a:t>
            </a:r>
            <a:endParaRPr sz="1200">
              <a:solidFill>
                <a:srgbClr val="000000"/>
              </a:solidFill>
              <a:latin typeface="Roboto"/>
              <a:ea typeface="Roboto"/>
              <a:cs typeface="Roboto"/>
              <a:sym typeface="Roboto"/>
            </a:endParaRPr>
          </a:p>
        </p:txBody>
      </p:sp>
      <p:sp>
        <p:nvSpPr>
          <p:cNvPr id="309" name="Google Shape;309;p20"/>
          <p:cNvSpPr txBox="1"/>
          <p:nvPr/>
        </p:nvSpPr>
        <p:spPr>
          <a:xfrm>
            <a:off x="266075" y="5849550"/>
            <a:ext cx="4284900" cy="19563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lnSpc>
                <a:spcPct val="100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Richard II agreed to meet Wat Tyler again at Smithfield to deal with the remaining rebels in London.</a:t>
            </a:r>
            <a:endParaRPr sz="1200">
              <a:solidFill>
                <a:srgbClr val="000000"/>
              </a:solidFill>
              <a:latin typeface="Roboto"/>
              <a:ea typeface="Roboto"/>
              <a:cs typeface="Roboto"/>
              <a:sym typeface="Roboto"/>
            </a:endParaRPr>
          </a:p>
          <a:p>
            <a:pPr indent="-304800" lvl="0" marL="457200" rtl="0" algn="just">
              <a:lnSpc>
                <a:spcPct val="100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Wat Tyler made additional demands and acted rudely towards the king.</a:t>
            </a:r>
            <a:endParaRPr sz="1200">
              <a:solidFill>
                <a:srgbClr val="000000"/>
              </a:solidFill>
              <a:latin typeface="Roboto"/>
              <a:ea typeface="Roboto"/>
              <a:cs typeface="Roboto"/>
              <a:sym typeface="Roboto"/>
            </a:endParaRPr>
          </a:p>
          <a:p>
            <a:pPr indent="-304800" lvl="0" marL="457200" rtl="0" algn="just">
              <a:lnSpc>
                <a:spcPct val="100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An argument ensued and upon making a motion towards the king, Tyler was killed.</a:t>
            </a:r>
            <a:endParaRPr sz="1200">
              <a:solidFill>
                <a:srgbClr val="000000"/>
              </a:solidFill>
              <a:latin typeface="Roboto"/>
              <a:ea typeface="Roboto"/>
              <a:cs typeface="Roboto"/>
              <a:sym typeface="Roboto"/>
            </a:endParaRPr>
          </a:p>
          <a:p>
            <a:pPr indent="-304800" lvl="0" marL="457200" rtl="0" algn="just">
              <a:lnSpc>
                <a:spcPct val="100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Rebel ranks were calmed by Richard II.</a:t>
            </a:r>
            <a:endParaRPr sz="1200">
              <a:solidFill>
                <a:srgbClr val="000000"/>
              </a:solidFill>
              <a:latin typeface="Roboto"/>
              <a:ea typeface="Roboto"/>
              <a:cs typeface="Roboto"/>
              <a:sym typeface="Roboto"/>
            </a:endParaRPr>
          </a:p>
          <a:p>
            <a:pPr indent="-304800" lvl="0" marL="457200" rtl="0" algn="just">
              <a:lnSpc>
                <a:spcPct val="100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Tyler’s head was impaled and the remaining rebellion in London quickly squashed.</a:t>
            </a:r>
            <a:endParaRPr sz="1200">
              <a:solidFill>
                <a:srgbClr val="000000"/>
              </a:solidFill>
              <a:latin typeface="Roboto"/>
              <a:ea typeface="Roboto"/>
              <a:cs typeface="Roboto"/>
              <a:sym typeface="Roboto"/>
            </a:endParaRPr>
          </a:p>
        </p:txBody>
      </p:sp>
      <p:sp>
        <p:nvSpPr>
          <p:cNvPr id="310" name="Google Shape;310;p20"/>
          <p:cNvSpPr txBox="1"/>
          <p:nvPr/>
        </p:nvSpPr>
        <p:spPr>
          <a:xfrm>
            <a:off x="266075" y="5435850"/>
            <a:ext cx="2453100" cy="342900"/>
          </a:xfrm>
          <a:prstGeom prst="rect">
            <a:avLst/>
          </a:prstGeom>
          <a:solidFill>
            <a:srgbClr val="990000"/>
          </a:solidFill>
          <a:ln cap="flat" cmpd="sng" w="19050">
            <a:solidFill>
              <a:srgbClr val="99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Smithfield, 15 June</a:t>
            </a:r>
            <a:endParaRPr b="1">
              <a:solidFill>
                <a:srgbClr val="FFFFFF"/>
              </a:solidFill>
              <a:latin typeface="Roboto"/>
              <a:ea typeface="Roboto"/>
              <a:cs typeface="Roboto"/>
              <a:sym typeface="Roboto"/>
            </a:endParaRPr>
          </a:p>
        </p:txBody>
      </p:sp>
      <p:pic>
        <p:nvPicPr>
          <p:cNvPr id="311" name="Google Shape;311;p20"/>
          <p:cNvPicPr preferRelativeResize="0"/>
          <p:nvPr/>
        </p:nvPicPr>
        <p:blipFill>
          <a:blip r:embed="rId6">
            <a:alphaModFix/>
          </a:blip>
          <a:stretch>
            <a:fillRect/>
          </a:stretch>
        </p:blipFill>
        <p:spPr>
          <a:xfrm>
            <a:off x="4661800" y="5435700"/>
            <a:ext cx="2580001" cy="2050904"/>
          </a:xfrm>
          <a:prstGeom prst="rect">
            <a:avLst/>
          </a:prstGeom>
          <a:noFill/>
          <a:ln>
            <a:noFill/>
          </a:ln>
        </p:spPr>
      </p:pic>
      <p:sp>
        <p:nvSpPr>
          <p:cNvPr id="312" name="Google Shape;312;p20"/>
          <p:cNvSpPr txBox="1"/>
          <p:nvPr/>
        </p:nvSpPr>
        <p:spPr>
          <a:xfrm>
            <a:off x="4661800" y="7467900"/>
            <a:ext cx="25800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800">
                <a:solidFill>
                  <a:srgbClr val="FFFFFF"/>
                </a:solidFill>
                <a:highlight>
                  <a:srgbClr val="980000"/>
                </a:highlight>
              </a:rPr>
              <a:t>Depiction of Wat Tyler’s murder</a:t>
            </a:r>
            <a:endParaRPr b="1" i="1" sz="800">
              <a:highlight>
                <a:srgbClr val="980000"/>
              </a:highlight>
            </a:endParaRPr>
          </a:p>
        </p:txBody>
      </p:sp>
      <p:sp>
        <p:nvSpPr>
          <p:cNvPr id="313" name="Google Shape;313;p20"/>
          <p:cNvSpPr txBox="1"/>
          <p:nvPr/>
        </p:nvSpPr>
        <p:spPr>
          <a:xfrm>
            <a:off x="266075" y="7876650"/>
            <a:ext cx="2453100" cy="342900"/>
          </a:xfrm>
          <a:prstGeom prst="rect">
            <a:avLst/>
          </a:prstGeom>
          <a:solidFill>
            <a:srgbClr val="990000"/>
          </a:solidFill>
          <a:ln cap="flat" cmpd="sng" w="19050">
            <a:solidFill>
              <a:srgbClr val="99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Wider revolts</a:t>
            </a:r>
            <a:endParaRPr b="1">
              <a:solidFill>
                <a:srgbClr val="FFFFFF"/>
              </a:solidFill>
              <a:latin typeface="Roboto"/>
              <a:ea typeface="Roboto"/>
              <a:cs typeface="Roboto"/>
              <a:sym typeface="Roboto"/>
            </a:endParaRPr>
          </a:p>
        </p:txBody>
      </p:sp>
      <p:sp>
        <p:nvSpPr>
          <p:cNvPr id="314" name="Google Shape;314;p20"/>
          <p:cNvSpPr txBox="1"/>
          <p:nvPr/>
        </p:nvSpPr>
        <p:spPr>
          <a:xfrm>
            <a:off x="266075" y="8366550"/>
            <a:ext cx="4395600" cy="1440300"/>
          </a:xfrm>
          <a:prstGeom prst="rect">
            <a:avLst/>
          </a:prstGeom>
          <a:noFill/>
          <a:ln cap="flat" cmpd="sng" w="19050">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just">
              <a:lnSpc>
                <a:spcPct val="115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News of the rebellions headed north and there were more uprisings.</a:t>
            </a:r>
            <a:endParaRPr sz="1200">
              <a:solidFill>
                <a:srgbClr val="000000"/>
              </a:solidFill>
              <a:latin typeface="Roboto"/>
              <a:ea typeface="Roboto"/>
              <a:cs typeface="Roboto"/>
              <a:sym typeface="Roboto"/>
            </a:endParaRPr>
          </a:p>
          <a:p>
            <a:pPr indent="-304800" lvl="0" marL="457200" rtl="0" algn="just">
              <a:lnSpc>
                <a:spcPct val="115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John of Gaunt, defending the Scottish border, headed to Leicester to defend his castle from uprisings. </a:t>
            </a:r>
            <a:endParaRPr sz="1200">
              <a:solidFill>
                <a:srgbClr val="000000"/>
              </a:solidFill>
              <a:latin typeface="Roboto"/>
              <a:ea typeface="Roboto"/>
              <a:cs typeface="Roboto"/>
              <a:sym typeface="Roboto"/>
            </a:endParaRPr>
          </a:p>
          <a:p>
            <a:pPr indent="-304800" lvl="0" marL="457200" rtl="0" algn="just">
              <a:lnSpc>
                <a:spcPct val="115000"/>
              </a:lnSpc>
              <a:spcBef>
                <a:spcPts val="0"/>
              </a:spcBef>
              <a:spcAft>
                <a:spcPts val="0"/>
              </a:spcAft>
              <a:buClr>
                <a:srgbClr val="000000"/>
              </a:buClr>
              <a:buSzPts val="1200"/>
              <a:buFont typeface="Roboto"/>
              <a:buChar char="●"/>
            </a:pPr>
            <a:r>
              <a:rPr lang="en" sz="1200">
                <a:solidFill>
                  <a:srgbClr val="000000"/>
                </a:solidFill>
                <a:latin typeface="Roboto"/>
                <a:ea typeface="Roboto"/>
                <a:cs typeface="Roboto"/>
                <a:sym typeface="Roboto"/>
              </a:rPr>
              <a:t>Meanwhile, a small army was dispatched by Richard II to squash the remaining uprisings down south.</a:t>
            </a:r>
            <a:endParaRPr sz="1200">
              <a:solidFill>
                <a:srgbClr val="000000"/>
              </a:solidFill>
              <a:latin typeface="Roboto"/>
              <a:ea typeface="Roboto"/>
              <a:cs typeface="Roboto"/>
              <a:sym typeface="Roboto"/>
            </a:endParaRPr>
          </a:p>
        </p:txBody>
      </p:sp>
      <p:sp>
        <p:nvSpPr>
          <p:cNvPr id="315" name="Google Shape;315;p20"/>
          <p:cNvSpPr txBox="1"/>
          <p:nvPr/>
        </p:nvSpPr>
        <p:spPr>
          <a:xfrm>
            <a:off x="3302025" y="10074850"/>
            <a:ext cx="3102900" cy="28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000">
                <a:latin typeface="Roboto"/>
                <a:ea typeface="Roboto"/>
                <a:cs typeface="Roboto"/>
                <a:sym typeface="Roboto"/>
              </a:rPr>
              <a:t>Map showing uprisings throughout England.</a:t>
            </a:r>
            <a:endParaRPr b="1" i="1" sz="1000">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Jacquenett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