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75" r:id="rId4"/>
    <p:sldId id="268" r:id="rId5"/>
    <p:sldId id="277" r:id="rId6"/>
    <p:sldId id="272" r:id="rId7"/>
    <p:sldId id="273" r:id="rId8"/>
    <p:sldId id="269" r:id="rId9"/>
    <p:sldId id="27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6" d="100"/>
          <a:sy n="86" d="100"/>
        </p:scale>
        <p:origin x="51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1F06A-5791-4623-B388-896777E46339}" type="datetimeFigureOut">
              <a:rPr lang="en-GB" smtClean="0"/>
              <a:pPr/>
              <a:t>07/02/2018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AA2340-1AE5-4807-8960-EF3CF810CF9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1F06A-5791-4623-B388-896777E46339}" type="datetimeFigureOut">
              <a:rPr lang="en-GB" smtClean="0"/>
              <a:pPr/>
              <a:t>07/02/2018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AA2340-1AE5-4807-8960-EF3CF810CF9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t3.gstatic.com/images?q=tbn:ANd9GcQiLzxiIU1dFqO86ka8rPD5yTOxKxYDh5ADS_y1bm7NzWp0LquH0q57-HYUfg"/>
          <p:cNvPicPr>
            <a:picLocks noChangeAspect="1" noChangeArrowheads="1"/>
          </p:cNvPicPr>
          <p:nvPr/>
        </p:nvPicPr>
        <p:blipFill>
          <a:blip r:embed="rId2" cstate="print"/>
          <a:srcRect/>
          <a:stretch>
            <a:fillRect/>
          </a:stretch>
        </p:blipFill>
        <p:spPr bwMode="auto">
          <a:xfrm>
            <a:off x="0" y="0"/>
            <a:ext cx="9144000" cy="6973638"/>
          </a:xfrm>
          <a:prstGeom prst="rect">
            <a:avLst/>
          </a:prstGeom>
          <a:noFill/>
        </p:spPr>
      </p:pic>
      <p:sp>
        <p:nvSpPr>
          <p:cNvPr id="5" name="Title 1"/>
          <p:cNvSpPr txBox="1">
            <a:spLocks/>
          </p:cNvSpPr>
          <p:nvPr/>
        </p:nvSpPr>
        <p:spPr>
          <a:xfrm>
            <a:off x="755576" y="1340768"/>
            <a:ext cx="7772400" cy="1470025"/>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chemeClr val="tx1"/>
                </a:solidFill>
                <a:effectLst/>
                <a:uLnTx/>
                <a:uFillTx/>
                <a:latin typeface="+mj-lt"/>
                <a:ea typeface="+mj-ea"/>
                <a:cs typeface="+mj-cs"/>
              </a:rPr>
              <a:t>Persuasive Techniques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4400" dirty="0">
              <a:solidFill>
                <a:schemeClr val="tx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4400" dirty="0">
              <a:solidFill>
                <a:schemeClr val="tx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4400" dirty="0">
              <a:solidFill>
                <a:schemeClr val="tx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4400" dirty="0">
              <a:solidFill>
                <a:schemeClr val="tx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4400" dirty="0">
              <a:solidFill>
                <a:schemeClr val="tx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4400" dirty="0">
              <a:solidFill>
                <a:schemeClr val="tx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4400" dirty="0">
              <a:solidFill>
                <a:schemeClr val="tx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4400" dirty="0">
              <a:solidFill>
                <a:schemeClr val="tx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Subtitle 2"/>
          <p:cNvSpPr txBox="1">
            <a:spLocks/>
          </p:cNvSpPr>
          <p:nvPr/>
        </p:nvSpPr>
        <p:spPr>
          <a:xfrm>
            <a:off x="755576" y="3140968"/>
            <a:ext cx="7632848" cy="3312368"/>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1" i="0" u="none" strike="noStrike" kern="1200" normalizeH="0" baseline="0" noProof="0" dirty="0" smtClean="0">
                <a:ln w="10541" cmpd="sng">
                  <a:solidFill>
                    <a:schemeClr val="accent1">
                      <a:shade val="88000"/>
                      <a:satMod val="110000"/>
                    </a:schemeClr>
                  </a:solidFill>
                  <a:prstDash val="solid"/>
                </a:ln>
                <a:solidFill>
                  <a:schemeClr val="tx2"/>
                </a:solidFill>
                <a:uLnTx/>
                <a:uFillTx/>
                <a:latin typeface="+mn-lt"/>
                <a:ea typeface="+mn-ea"/>
                <a:cs typeface="+mn-cs"/>
              </a:rPr>
              <a:t>Learning Objectives: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1" i="0" u="none" strike="noStrike" kern="1200" normalizeH="0" baseline="0" noProof="0" dirty="0" smtClean="0">
                <a:ln w="10541" cmpd="sng">
                  <a:solidFill>
                    <a:schemeClr val="accent1">
                      <a:shade val="88000"/>
                      <a:satMod val="110000"/>
                    </a:schemeClr>
                  </a:solidFill>
                  <a:prstDash val="solid"/>
                </a:ln>
                <a:solidFill>
                  <a:schemeClr val="tx2"/>
                </a:solidFill>
                <a:uLnTx/>
                <a:uFillTx/>
                <a:latin typeface="+mn-lt"/>
                <a:ea typeface="+mn-ea"/>
                <a:cs typeface="+mn-cs"/>
              </a:rPr>
              <a:t>How to write a persuasive letter:</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800" b="1" i="0" u="none" strike="noStrike" kern="1200" normalizeH="0" baseline="0" noProof="0" dirty="0" smtClean="0">
                <a:ln w="10541" cmpd="sng">
                  <a:solidFill>
                    <a:schemeClr val="accent1">
                      <a:shade val="88000"/>
                      <a:satMod val="110000"/>
                    </a:schemeClr>
                  </a:solidFill>
                  <a:prstDash val="solid"/>
                </a:ln>
                <a:solidFill>
                  <a:schemeClr val="tx2"/>
                </a:solidFill>
                <a:uLnTx/>
                <a:uFillTx/>
                <a:latin typeface="+mn-lt"/>
                <a:ea typeface="+mn-ea"/>
                <a:cs typeface="+mn-cs"/>
              </a:rPr>
              <a:t>Generate ideas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800" b="1" i="0" u="none" strike="noStrike" kern="1200" normalizeH="0" baseline="0" noProof="0" dirty="0" smtClean="0">
                <a:ln w="10541" cmpd="sng">
                  <a:solidFill>
                    <a:schemeClr val="accent1">
                      <a:shade val="88000"/>
                      <a:satMod val="110000"/>
                    </a:schemeClr>
                  </a:solidFill>
                  <a:prstDash val="solid"/>
                </a:ln>
                <a:solidFill>
                  <a:schemeClr val="tx2"/>
                </a:solidFill>
                <a:uLnTx/>
                <a:uFillTx/>
                <a:latin typeface="+mn-lt"/>
                <a:ea typeface="+mn-ea"/>
                <a:cs typeface="+mn-cs"/>
              </a:rPr>
              <a:t>Structure and organise ideas.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1" i="0" u="none" strike="noStrike" kern="1200" normalizeH="0" baseline="0" noProof="0" dirty="0" smtClean="0">
              <a:ln w="10541" cmpd="sng">
                <a:solidFill>
                  <a:schemeClr val="accent1">
                    <a:shade val="88000"/>
                    <a:satMod val="110000"/>
                  </a:schemeClr>
                </a:solidFill>
                <a:prstDash val="solid"/>
              </a:ln>
              <a:solidFill>
                <a:schemeClr val="tx2"/>
              </a:solidFill>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b="1" dirty="0" smtClean="0">
                <a:ln w="17780" cmpd="sng">
                  <a:solidFill>
                    <a:schemeClr val="tx1"/>
                  </a:solidFill>
                  <a:prstDash val="solid"/>
                  <a:miter lim="800000"/>
                </a:ln>
                <a:effectLst>
                  <a:outerShdw blurRad="50800" algn="tl" rotWithShape="0">
                    <a:srgbClr val="000000"/>
                  </a:outerShdw>
                </a:effectLst>
              </a:rPr>
              <a:t>Organise and Structure Ideas</a:t>
            </a:r>
            <a:endParaRPr lang="en-GB" b="1" dirty="0">
              <a:ln w="17780" cmpd="sng">
                <a:solidFill>
                  <a:schemeClr val="tx1"/>
                </a:solidFill>
                <a:prstDash val="solid"/>
                <a:miter lim="800000"/>
              </a:ln>
              <a:effectLst>
                <a:outerShdw blurRad="50800" algn="tl" rotWithShape="0">
                  <a:srgbClr val="000000"/>
                </a:outerShdw>
              </a:effectLst>
            </a:endParaRPr>
          </a:p>
        </p:txBody>
      </p:sp>
      <p:sp>
        <p:nvSpPr>
          <p:cNvPr id="3" name="Content Placeholder 2"/>
          <p:cNvSpPr>
            <a:spLocks noGrp="1"/>
          </p:cNvSpPr>
          <p:nvPr>
            <p:ph idx="1"/>
          </p:nvPr>
        </p:nvSpPr>
        <p:spPr>
          <a:xfrm>
            <a:off x="0" y="1052736"/>
            <a:ext cx="5410944" cy="5257799"/>
          </a:xfrm>
        </p:spPr>
        <p:txBody>
          <a:bodyPr>
            <a:normAutofit lnSpcReduction="10000"/>
          </a:bodyPr>
          <a:lstStyle/>
          <a:p>
            <a:r>
              <a:rPr lang="en-GB" dirty="0" smtClean="0"/>
              <a:t>Mindmap your arguments for (or against) mobile phones in schools.</a:t>
            </a:r>
          </a:p>
          <a:p>
            <a:r>
              <a:rPr lang="en-GB" dirty="0" smtClean="0"/>
              <a:t>Make sure mindmaps are organised with main ideas and branches off this.</a:t>
            </a:r>
          </a:p>
          <a:p>
            <a:r>
              <a:rPr lang="en-GB" dirty="0" smtClean="0"/>
              <a:t>Include counterarguments.</a:t>
            </a:r>
          </a:p>
          <a:p>
            <a:r>
              <a:rPr lang="en-GB" dirty="0" smtClean="0"/>
              <a:t>Sequence the main ‘branches’.</a:t>
            </a:r>
          </a:p>
          <a:p>
            <a:r>
              <a:rPr lang="en-GB" dirty="0" smtClean="0"/>
              <a:t>Be neat and clear.</a:t>
            </a:r>
            <a:endParaRPr lang="en-GB" dirty="0"/>
          </a:p>
        </p:txBody>
      </p:sp>
      <p:pic>
        <p:nvPicPr>
          <p:cNvPr id="4" name="Picture 4" descr="http://marianabayma.edublogs.org/files/2009/10/william-shakespeare-macbeth-style-analysis-mind-map-Medium-300x212.jpg"/>
          <p:cNvPicPr>
            <a:picLocks noChangeAspect="1" noChangeArrowheads="1"/>
          </p:cNvPicPr>
          <p:nvPr/>
        </p:nvPicPr>
        <p:blipFill>
          <a:blip r:embed="rId2" cstate="print"/>
          <a:srcRect/>
          <a:stretch>
            <a:fillRect/>
          </a:stretch>
        </p:blipFill>
        <p:spPr bwMode="auto">
          <a:xfrm rot="21294093">
            <a:off x="4943675" y="3172549"/>
            <a:ext cx="4080277" cy="288339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548680"/>
            <a:ext cx="7920880"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Advanced level…</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Rectangle 3"/>
          <p:cNvSpPr/>
          <p:nvPr/>
        </p:nvSpPr>
        <p:spPr>
          <a:xfrm>
            <a:off x="139675" y="2967335"/>
            <a:ext cx="8864671" cy="1754326"/>
          </a:xfrm>
          <a:prstGeom prst="rect">
            <a:avLst/>
          </a:prstGeom>
          <a:noFill/>
        </p:spPr>
        <p:txBody>
          <a:bodyPr wrap="none" lIns="91440" tIns="45720" rIns="91440" bIns="45720">
            <a:spAutoFit/>
          </a:bodyPr>
          <a:lstStyle/>
          <a:p>
            <a:pPr algn="ctr"/>
            <a:r>
              <a:rPr lang="en-US" sz="5400" b="1" cap="none" spc="0" dirty="0" smtClean="0">
                <a:ln w="17780" cmpd="sng">
                  <a:solidFill>
                    <a:sysClr val="windowText" lastClr="000000"/>
                  </a:solidFill>
                  <a:prstDash val="solid"/>
                  <a:miter lim="800000"/>
                </a:ln>
                <a:solidFill>
                  <a:sysClr val="windowText" lastClr="000000"/>
                </a:solidFill>
                <a:effectLst>
                  <a:outerShdw blurRad="50800" algn="tl" rotWithShape="0">
                    <a:srgbClr val="000000"/>
                  </a:outerShdw>
                </a:effectLst>
              </a:rPr>
              <a:t>Can you name any</a:t>
            </a:r>
          </a:p>
          <a:p>
            <a:pPr algn="ctr"/>
            <a:r>
              <a:rPr lang="en-US" sz="5400" b="1" cap="none" spc="0" dirty="0" smtClean="0">
                <a:ln w="17780" cmpd="sng">
                  <a:solidFill>
                    <a:sysClr val="windowText" lastClr="000000"/>
                  </a:solidFill>
                  <a:prstDash val="solid"/>
                  <a:miter lim="800000"/>
                </a:ln>
                <a:solidFill>
                  <a:sysClr val="windowText" lastClr="000000"/>
                </a:solidFill>
                <a:effectLst>
                  <a:outerShdw blurRad="50800" algn="tl" rotWithShape="0">
                    <a:srgbClr val="000000"/>
                  </a:outerShdw>
                </a:effectLst>
              </a:rPr>
              <a:t> other presentational devices?</a:t>
            </a:r>
            <a:endParaRPr lang="en-US" sz="5400" b="1" cap="none" spc="0" dirty="0">
              <a:ln w="17780" cmpd="sng">
                <a:solidFill>
                  <a:sysClr val="windowText" lastClr="000000"/>
                </a:solidFill>
                <a:prstDash val="solid"/>
                <a:miter lim="800000"/>
              </a:ln>
              <a:solidFill>
                <a:sysClr val="windowText" lastClr="000000"/>
              </a:soli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7704" y="-171400"/>
            <a:ext cx="5328592" cy="7588815"/>
          </a:xfrm>
          <a:prstGeom prst="rect">
            <a:avLst/>
          </a:prstGeom>
          <a:ln w="76200"/>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endParaRPr lang="en-US" sz="2800" b="1" cap="none" spc="0" dirty="0" smtClean="0">
              <a:ln w="17780" cmpd="sng">
                <a:solidFill>
                  <a:schemeClr val="tx1"/>
                </a:solidFill>
                <a:prstDash val="solid"/>
                <a:miter lim="800000"/>
              </a:ln>
              <a:effectLst>
                <a:outerShdw blurRad="50800" algn="tl" rotWithShape="0">
                  <a:srgbClr val="000000"/>
                </a:outerShdw>
              </a:effectLst>
            </a:endParaRPr>
          </a:p>
          <a:p>
            <a:pPr algn="ctr"/>
            <a:r>
              <a:rPr lang="en-US" sz="2800" b="1" cap="none" spc="0" dirty="0" smtClean="0">
                <a:ln w="17780" cmpd="sng">
                  <a:solidFill>
                    <a:schemeClr val="tx1"/>
                  </a:solidFill>
                  <a:prstDash val="solid"/>
                  <a:miter lim="800000"/>
                </a:ln>
                <a:effectLst>
                  <a:outerShdw blurRad="50800" algn="tl" rotWithShape="0">
                    <a:srgbClr val="000000"/>
                  </a:outerShdw>
                </a:effectLst>
              </a:rPr>
              <a:t>Counterargument</a:t>
            </a:r>
          </a:p>
          <a:p>
            <a:pPr algn="ctr"/>
            <a:r>
              <a:rPr lang="en-US" sz="2800" b="1" dirty="0" smtClean="0">
                <a:ln w="17780" cmpd="sng">
                  <a:solidFill>
                    <a:schemeClr val="tx1"/>
                  </a:solidFill>
                  <a:prstDash val="solid"/>
                  <a:miter lim="800000"/>
                </a:ln>
                <a:effectLst>
                  <a:outerShdw blurRad="50800" algn="tl" rotWithShape="0">
                    <a:srgbClr val="000000"/>
                  </a:outerShdw>
                </a:effectLst>
              </a:rPr>
              <a:t>Rule of 3</a:t>
            </a:r>
          </a:p>
          <a:p>
            <a:pPr algn="ctr"/>
            <a:r>
              <a:rPr lang="en-US" sz="2800" b="1" dirty="0" smtClean="0">
                <a:ln w="17780" cmpd="sng">
                  <a:solidFill>
                    <a:schemeClr val="tx1"/>
                  </a:solidFill>
                  <a:prstDash val="solid"/>
                  <a:miter lim="800000"/>
                </a:ln>
                <a:effectLst>
                  <a:outerShdw blurRad="50800" algn="tl" rotWithShape="0">
                    <a:srgbClr val="000000"/>
                  </a:outerShdw>
                </a:effectLst>
              </a:rPr>
              <a:t>Rhetorical question</a:t>
            </a:r>
          </a:p>
          <a:p>
            <a:pPr algn="ctr"/>
            <a:r>
              <a:rPr lang="en-US" sz="2800" b="1" dirty="0" smtClean="0">
                <a:ln w="17780" cmpd="sng">
                  <a:solidFill>
                    <a:schemeClr val="tx1"/>
                  </a:solidFill>
                  <a:prstDash val="solid"/>
                  <a:miter lim="800000"/>
                </a:ln>
                <a:effectLst>
                  <a:outerShdw blurRad="50800" algn="tl" rotWithShape="0">
                    <a:srgbClr val="000000"/>
                  </a:outerShdw>
                </a:effectLst>
              </a:rPr>
              <a:t>Fact</a:t>
            </a:r>
          </a:p>
          <a:p>
            <a:pPr algn="ctr"/>
            <a:r>
              <a:rPr lang="en-US" sz="2800" b="1" dirty="0" smtClean="0">
                <a:ln w="17780" cmpd="sng">
                  <a:solidFill>
                    <a:schemeClr val="tx1"/>
                  </a:solidFill>
                  <a:prstDash val="solid"/>
                  <a:miter lim="800000"/>
                </a:ln>
                <a:effectLst>
                  <a:outerShdw blurRad="50800" algn="tl" rotWithShape="0">
                    <a:srgbClr val="000000"/>
                  </a:outerShdw>
                </a:effectLst>
              </a:rPr>
              <a:t>Opinion</a:t>
            </a:r>
          </a:p>
          <a:p>
            <a:pPr algn="ctr"/>
            <a:r>
              <a:rPr lang="en-US" sz="2800" b="1" dirty="0" smtClean="0">
                <a:ln w="17780" cmpd="sng">
                  <a:solidFill>
                    <a:schemeClr val="tx1"/>
                  </a:solidFill>
                  <a:prstDash val="solid"/>
                  <a:miter lim="800000"/>
                </a:ln>
                <a:effectLst>
                  <a:outerShdw blurRad="50800" algn="tl" rotWithShape="0">
                    <a:srgbClr val="000000"/>
                  </a:outerShdw>
                </a:effectLst>
              </a:rPr>
              <a:t>Exaggeration</a:t>
            </a:r>
          </a:p>
          <a:p>
            <a:pPr algn="ctr"/>
            <a:r>
              <a:rPr lang="en-US" sz="2800" b="1" dirty="0" smtClean="0">
                <a:ln w="17780" cmpd="sng">
                  <a:solidFill>
                    <a:schemeClr val="tx1"/>
                  </a:solidFill>
                  <a:prstDash val="solid"/>
                  <a:miter lim="800000"/>
                </a:ln>
                <a:effectLst>
                  <a:outerShdw blurRad="50800" algn="tl" rotWithShape="0">
                    <a:srgbClr val="000000"/>
                  </a:outerShdw>
                </a:effectLst>
              </a:rPr>
              <a:t>Alliteration</a:t>
            </a:r>
          </a:p>
          <a:p>
            <a:pPr algn="ctr"/>
            <a:r>
              <a:rPr lang="en-US" sz="2800" b="1" dirty="0" smtClean="0">
                <a:ln w="17780" cmpd="sng">
                  <a:solidFill>
                    <a:schemeClr val="tx1"/>
                  </a:solidFill>
                  <a:prstDash val="solid"/>
                  <a:miter lim="800000"/>
                </a:ln>
                <a:effectLst>
                  <a:outerShdw blurRad="50800" algn="tl" rotWithShape="0">
                    <a:srgbClr val="000000"/>
                  </a:outerShdw>
                </a:effectLst>
              </a:rPr>
              <a:t>Anecdote</a:t>
            </a:r>
          </a:p>
          <a:p>
            <a:pPr algn="ctr"/>
            <a:r>
              <a:rPr lang="en-US" sz="2800" b="1" dirty="0" smtClean="0">
                <a:ln w="17780" cmpd="sng">
                  <a:solidFill>
                    <a:schemeClr val="tx1"/>
                  </a:solidFill>
                  <a:prstDash val="solid"/>
                  <a:miter lim="800000"/>
                </a:ln>
                <a:effectLst>
                  <a:outerShdw blurRad="50800" algn="tl" rotWithShape="0">
                    <a:srgbClr val="000000"/>
                  </a:outerShdw>
                </a:effectLst>
              </a:rPr>
              <a:t>Command </a:t>
            </a:r>
          </a:p>
          <a:p>
            <a:pPr algn="ctr"/>
            <a:r>
              <a:rPr lang="en-US" sz="2800" b="1" dirty="0" smtClean="0">
                <a:ln w="17780" cmpd="sng">
                  <a:solidFill>
                    <a:schemeClr val="tx1"/>
                  </a:solidFill>
                  <a:prstDash val="solid"/>
                  <a:miter lim="800000"/>
                </a:ln>
                <a:effectLst>
                  <a:outerShdw blurRad="50800" algn="tl" rotWithShape="0">
                    <a:srgbClr val="000000"/>
                  </a:outerShdw>
                </a:effectLst>
              </a:rPr>
              <a:t>Exclamation</a:t>
            </a:r>
          </a:p>
          <a:p>
            <a:pPr algn="ctr"/>
            <a:r>
              <a:rPr lang="en-US" sz="2800" b="1" dirty="0" smtClean="0">
                <a:ln w="17780" cmpd="sng">
                  <a:solidFill>
                    <a:schemeClr val="tx1"/>
                  </a:solidFill>
                  <a:prstDash val="solid"/>
                  <a:miter lim="800000"/>
                </a:ln>
                <a:effectLst>
                  <a:outerShdw blurRad="50800" algn="tl" rotWithShape="0">
                    <a:srgbClr val="000000"/>
                  </a:outerShdw>
                </a:effectLst>
              </a:rPr>
              <a:t>Emotive Language</a:t>
            </a:r>
          </a:p>
          <a:p>
            <a:pPr algn="ctr"/>
            <a:r>
              <a:rPr lang="en-US" sz="2800" b="1" dirty="0" smtClean="0">
                <a:ln w="17780" cmpd="sng">
                  <a:solidFill>
                    <a:schemeClr val="tx1"/>
                  </a:solidFill>
                  <a:prstDash val="solid"/>
                  <a:miter lim="800000"/>
                </a:ln>
                <a:effectLst>
                  <a:outerShdw blurRad="50800" algn="tl" rotWithShape="0">
                    <a:srgbClr val="000000"/>
                  </a:outerShdw>
                </a:effectLst>
              </a:rPr>
              <a:t>Comparative</a:t>
            </a:r>
          </a:p>
          <a:p>
            <a:pPr algn="ctr"/>
            <a:r>
              <a:rPr lang="en-US" sz="2800" b="1" dirty="0" smtClean="0">
                <a:ln w="17780" cmpd="sng">
                  <a:solidFill>
                    <a:schemeClr val="tx1"/>
                  </a:solidFill>
                  <a:prstDash val="solid"/>
                  <a:miter lim="800000"/>
                </a:ln>
                <a:effectLst>
                  <a:outerShdw blurRad="50800" algn="tl" rotWithShape="0">
                    <a:srgbClr val="000000"/>
                  </a:outerShdw>
                </a:effectLst>
              </a:rPr>
              <a:t>Superlative</a:t>
            </a:r>
            <a:endParaRPr lang="en-US" sz="2800" b="1" cap="none" spc="0" dirty="0" smtClean="0">
              <a:ln w="17780" cmpd="sng">
                <a:solidFill>
                  <a:schemeClr val="tx1"/>
                </a:solidFill>
                <a:prstDash val="solid"/>
                <a:miter lim="800000"/>
              </a:ln>
              <a:effectLst>
                <a:outerShdw blurRad="50800" algn="tl" rotWithShape="0">
                  <a:srgbClr val="000000"/>
                </a:outerShdw>
              </a:effectLst>
            </a:endParaRPr>
          </a:p>
          <a:p>
            <a:pPr algn="ctr"/>
            <a:r>
              <a:rPr lang="en-US" sz="2800" b="1" cap="none" spc="0" dirty="0" smtClean="0">
                <a:ln w="17780" cmpd="sng">
                  <a:solidFill>
                    <a:schemeClr val="tx1"/>
                  </a:solidFill>
                  <a:prstDash val="solid"/>
                  <a:miter lim="800000"/>
                </a:ln>
                <a:effectLst>
                  <a:outerShdw blurRad="50800" algn="tl" rotWithShape="0">
                    <a:srgbClr val="000000"/>
                  </a:outerShdw>
                </a:effectLst>
              </a:rPr>
              <a:t>Flattery</a:t>
            </a:r>
          </a:p>
          <a:p>
            <a:pPr algn="ctr"/>
            <a:r>
              <a:rPr lang="en-US" sz="2800" b="1" dirty="0" smtClean="0">
                <a:ln w="17780" cmpd="sng">
                  <a:solidFill>
                    <a:schemeClr val="tx1"/>
                  </a:solidFill>
                  <a:prstDash val="solid"/>
                  <a:miter lim="800000"/>
                </a:ln>
                <a:effectLst>
                  <a:outerShdw blurRad="50800" algn="tl" rotWithShape="0">
                    <a:srgbClr val="000000"/>
                  </a:outerShdw>
                </a:effectLst>
              </a:rPr>
              <a:t>Address reader directly</a:t>
            </a:r>
          </a:p>
          <a:p>
            <a:pPr algn="ctr"/>
            <a:endParaRPr lang="en-US" sz="2800" b="1" cap="none" spc="0" dirty="0">
              <a:ln w="17780" cmpd="sng">
                <a:solidFill>
                  <a:schemeClr val="tx1"/>
                </a:solidFill>
                <a:prstDash val="solid"/>
                <a:miter lim="800000"/>
              </a:ln>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If in doubt, use…AFOREST</a:t>
            </a:r>
            <a:endParaRPr lang="en-GB" dirty="0"/>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2286000" y="1305342"/>
            <a:ext cx="5886400" cy="4524315"/>
          </a:xfrm>
          <a:prstGeom prst="rect">
            <a:avLst/>
          </a:prstGeom>
        </p:spPr>
        <p:txBody>
          <a:bodyPr wrap="square">
            <a:spAutoFit/>
          </a:bodyPr>
          <a:lstStyle/>
          <a:p>
            <a:r>
              <a:rPr lang="en-US" sz="3600" b="1" dirty="0" smtClean="0">
                <a:ln w="17780" cmpd="sng">
                  <a:solidFill>
                    <a:schemeClr val="tx1"/>
                  </a:solidFill>
                  <a:prstDash val="solid"/>
                  <a:miter lim="800000"/>
                </a:ln>
                <a:solidFill>
                  <a:srgbClr val="FF0000"/>
                </a:solidFill>
                <a:effectLst>
                  <a:outerShdw blurRad="50800" algn="tl" rotWithShape="0">
                    <a:srgbClr val="000000"/>
                  </a:outerShdw>
                </a:effectLst>
              </a:rPr>
              <a:t>A</a:t>
            </a:r>
            <a:r>
              <a:rPr lang="en-US" sz="3600" b="1" dirty="0" smtClean="0">
                <a:ln w="17780" cmpd="sng">
                  <a:solidFill>
                    <a:schemeClr val="tx1"/>
                  </a:solidFill>
                  <a:prstDash val="solid"/>
                  <a:miter lim="800000"/>
                </a:ln>
                <a:effectLst>
                  <a:outerShdw blurRad="50800" algn="tl" rotWithShape="0">
                    <a:srgbClr val="000000"/>
                  </a:outerShdw>
                </a:effectLst>
              </a:rPr>
              <a:t>necdote</a:t>
            </a:r>
            <a:endParaRPr lang="en-US" sz="3600" b="1" dirty="0">
              <a:ln w="17780" cmpd="sng">
                <a:solidFill>
                  <a:schemeClr val="tx1"/>
                </a:solidFill>
                <a:prstDash val="solid"/>
                <a:miter lim="800000"/>
              </a:ln>
              <a:effectLst>
                <a:outerShdw blurRad="50800" algn="tl" rotWithShape="0">
                  <a:srgbClr val="000000"/>
                </a:outerShdw>
              </a:effectLst>
            </a:endParaRPr>
          </a:p>
          <a:p>
            <a:r>
              <a:rPr lang="en-US" sz="3600" b="1" dirty="0" smtClean="0">
                <a:ln w="17780" cmpd="sng">
                  <a:solidFill>
                    <a:schemeClr val="tx1"/>
                  </a:solidFill>
                  <a:prstDash val="solid"/>
                  <a:miter lim="800000"/>
                </a:ln>
                <a:solidFill>
                  <a:srgbClr val="FF0000"/>
                </a:solidFill>
                <a:effectLst>
                  <a:outerShdw blurRad="50800" algn="tl" rotWithShape="0">
                    <a:srgbClr val="000000"/>
                  </a:outerShdw>
                </a:effectLst>
              </a:rPr>
              <a:t>F</a:t>
            </a:r>
            <a:r>
              <a:rPr lang="en-US" sz="3600" b="1" dirty="0" smtClean="0">
                <a:ln w="17780" cmpd="sng">
                  <a:solidFill>
                    <a:schemeClr val="tx1"/>
                  </a:solidFill>
                  <a:prstDash val="solid"/>
                  <a:miter lim="800000"/>
                </a:ln>
                <a:effectLst>
                  <a:outerShdw blurRad="50800" algn="tl" rotWithShape="0">
                    <a:srgbClr val="000000"/>
                  </a:outerShdw>
                </a:effectLst>
              </a:rPr>
              <a:t>act</a:t>
            </a:r>
            <a:endParaRPr lang="en-US" sz="3600" b="1" dirty="0">
              <a:ln w="17780" cmpd="sng">
                <a:solidFill>
                  <a:schemeClr val="tx1"/>
                </a:solidFill>
                <a:prstDash val="solid"/>
                <a:miter lim="800000"/>
              </a:ln>
              <a:effectLst>
                <a:outerShdw blurRad="50800" algn="tl" rotWithShape="0">
                  <a:srgbClr val="000000"/>
                </a:outerShdw>
              </a:effectLst>
            </a:endParaRPr>
          </a:p>
          <a:p>
            <a:r>
              <a:rPr lang="en-US" sz="3600" b="1" dirty="0" smtClean="0">
                <a:ln w="17780" cmpd="sng">
                  <a:solidFill>
                    <a:schemeClr val="tx1"/>
                  </a:solidFill>
                  <a:prstDash val="solid"/>
                  <a:miter lim="800000"/>
                </a:ln>
                <a:solidFill>
                  <a:srgbClr val="FF0000"/>
                </a:solidFill>
                <a:effectLst>
                  <a:outerShdw blurRad="50800" algn="tl" rotWithShape="0">
                    <a:srgbClr val="000000"/>
                  </a:outerShdw>
                </a:effectLst>
              </a:rPr>
              <a:t>O</a:t>
            </a:r>
            <a:r>
              <a:rPr lang="en-US" sz="3600" b="1" dirty="0" smtClean="0">
                <a:ln w="17780" cmpd="sng">
                  <a:solidFill>
                    <a:schemeClr val="tx1"/>
                  </a:solidFill>
                  <a:prstDash val="solid"/>
                  <a:miter lim="800000"/>
                </a:ln>
                <a:effectLst>
                  <a:outerShdw blurRad="50800" algn="tl" rotWithShape="0">
                    <a:srgbClr val="000000"/>
                  </a:outerShdw>
                </a:effectLst>
              </a:rPr>
              <a:t>pinion</a:t>
            </a:r>
          </a:p>
          <a:p>
            <a:r>
              <a:rPr lang="en-US" sz="3600" b="1" dirty="0">
                <a:ln w="17780" cmpd="sng">
                  <a:solidFill>
                    <a:schemeClr val="tx1"/>
                  </a:solidFill>
                  <a:prstDash val="solid"/>
                  <a:miter lim="800000"/>
                </a:ln>
                <a:solidFill>
                  <a:srgbClr val="FF0000"/>
                </a:solidFill>
                <a:effectLst>
                  <a:outerShdw blurRad="50800" algn="tl" rotWithShape="0">
                    <a:srgbClr val="000000"/>
                  </a:outerShdw>
                </a:effectLst>
              </a:rPr>
              <a:t>R</a:t>
            </a:r>
            <a:r>
              <a:rPr lang="en-US" sz="3600" b="1" dirty="0">
                <a:ln w="17780" cmpd="sng">
                  <a:solidFill>
                    <a:schemeClr val="tx1"/>
                  </a:solidFill>
                  <a:prstDash val="solid"/>
                  <a:miter lim="800000"/>
                </a:ln>
                <a:effectLst>
                  <a:outerShdw blurRad="50800" algn="tl" rotWithShape="0">
                    <a:srgbClr val="000000"/>
                  </a:outerShdw>
                </a:effectLst>
              </a:rPr>
              <a:t>hetorical question</a:t>
            </a:r>
          </a:p>
          <a:p>
            <a:r>
              <a:rPr lang="en-US" sz="3600" b="1" dirty="0" smtClean="0">
                <a:ln w="17780" cmpd="sng">
                  <a:solidFill>
                    <a:schemeClr val="tx1"/>
                  </a:solidFill>
                  <a:prstDash val="solid"/>
                  <a:miter lim="800000"/>
                </a:ln>
                <a:solidFill>
                  <a:srgbClr val="FF0000"/>
                </a:solidFill>
                <a:effectLst>
                  <a:outerShdw blurRad="50800" algn="tl" rotWithShape="0">
                    <a:srgbClr val="000000"/>
                  </a:outerShdw>
                </a:effectLst>
              </a:rPr>
              <a:t>E</a:t>
            </a:r>
            <a:r>
              <a:rPr lang="en-US" sz="3600" b="1" dirty="0" smtClean="0">
                <a:ln w="17780" cmpd="sng">
                  <a:solidFill>
                    <a:schemeClr val="tx1"/>
                  </a:solidFill>
                  <a:prstDash val="solid"/>
                  <a:miter lim="800000"/>
                </a:ln>
                <a:effectLst>
                  <a:outerShdw blurRad="50800" algn="tl" rotWithShape="0">
                    <a:srgbClr val="000000"/>
                  </a:outerShdw>
                </a:effectLst>
              </a:rPr>
              <a:t>xaggeration/Experts</a:t>
            </a:r>
            <a:endParaRPr lang="en-US" sz="3600" b="1" dirty="0">
              <a:ln w="17780" cmpd="sng">
                <a:solidFill>
                  <a:schemeClr val="tx1"/>
                </a:solidFill>
                <a:prstDash val="solid"/>
                <a:miter lim="800000"/>
              </a:ln>
              <a:effectLst>
                <a:outerShdw blurRad="50800" algn="tl" rotWithShape="0">
                  <a:srgbClr val="000000"/>
                </a:outerShdw>
              </a:effectLst>
            </a:endParaRPr>
          </a:p>
          <a:p>
            <a:r>
              <a:rPr lang="en-US" sz="3600" b="1" dirty="0" smtClean="0">
                <a:ln w="17780" cmpd="sng">
                  <a:solidFill>
                    <a:schemeClr val="tx1"/>
                  </a:solidFill>
                  <a:prstDash val="solid"/>
                  <a:miter lim="800000"/>
                </a:ln>
                <a:solidFill>
                  <a:srgbClr val="FF0000"/>
                </a:solidFill>
                <a:effectLst>
                  <a:outerShdw blurRad="50800" algn="tl" rotWithShape="0">
                    <a:srgbClr val="000000"/>
                  </a:outerShdw>
                </a:effectLst>
              </a:rPr>
              <a:t>A</a:t>
            </a:r>
            <a:r>
              <a:rPr lang="en-US" sz="3600" b="1" dirty="0" smtClean="0">
                <a:ln w="17780" cmpd="sng">
                  <a:solidFill>
                    <a:schemeClr val="tx1"/>
                  </a:solidFill>
                  <a:prstDash val="solid"/>
                  <a:miter lim="800000"/>
                </a:ln>
                <a:effectLst>
                  <a:outerShdw blurRad="50800" algn="tl" rotWithShape="0">
                    <a:srgbClr val="000000"/>
                  </a:outerShdw>
                </a:effectLst>
              </a:rPr>
              <a:t>lliteration</a:t>
            </a:r>
          </a:p>
          <a:p>
            <a:r>
              <a:rPr lang="en-US" sz="3600" b="1" dirty="0" smtClean="0">
                <a:ln w="17780" cmpd="sng">
                  <a:solidFill>
                    <a:schemeClr val="tx1"/>
                  </a:solidFill>
                  <a:prstDash val="solid"/>
                  <a:miter lim="800000"/>
                </a:ln>
                <a:solidFill>
                  <a:srgbClr val="FF0000"/>
                </a:solidFill>
                <a:effectLst>
                  <a:outerShdw blurRad="50800" algn="tl" rotWithShape="0">
                    <a:srgbClr val="000000"/>
                  </a:outerShdw>
                </a:effectLst>
              </a:rPr>
              <a:t>S</a:t>
            </a:r>
            <a:r>
              <a:rPr lang="en-US" sz="3600" b="1" dirty="0" smtClean="0">
                <a:ln w="17780" cmpd="sng">
                  <a:solidFill>
                    <a:schemeClr val="tx1"/>
                  </a:solidFill>
                  <a:prstDash val="solid"/>
                  <a:miter lim="800000"/>
                </a:ln>
                <a:effectLst>
                  <a:outerShdw blurRad="50800" algn="tl" rotWithShape="0">
                    <a:srgbClr val="000000"/>
                  </a:outerShdw>
                </a:effectLst>
              </a:rPr>
              <a:t>tatistics</a:t>
            </a:r>
          </a:p>
          <a:p>
            <a:r>
              <a:rPr lang="en-US" sz="3600" b="1" dirty="0" smtClean="0">
                <a:ln w="17780" cmpd="sng">
                  <a:solidFill>
                    <a:schemeClr val="tx1"/>
                  </a:solidFill>
                  <a:prstDash val="solid"/>
                  <a:miter lim="800000"/>
                </a:ln>
                <a:solidFill>
                  <a:srgbClr val="FF0000"/>
                </a:solidFill>
                <a:effectLst>
                  <a:outerShdw blurRad="50800" algn="tl" rotWithShape="0">
                    <a:srgbClr val="000000"/>
                  </a:outerShdw>
                </a:effectLst>
              </a:rPr>
              <a:t>T</a:t>
            </a:r>
            <a:r>
              <a:rPr lang="en-US" sz="3600" b="1" dirty="0" smtClean="0">
                <a:ln w="17780" cmpd="sng">
                  <a:solidFill>
                    <a:schemeClr val="tx1"/>
                  </a:solidFill>
                  <a:prstDash val="solid"/>
                  <a:miter lim="800000"/>
                </a:ln>
                <a:effectLst>
                  <a:outerShdw blurRad="50800" algn="tl" rotWithShape="0">
                    <a:srgbClr val="000000"/>
                  </a:outerShdw>
                </a:effectLst>
              </a:rPr>
              <a:t>riples (rule of 3)</a:t>
            </a:r>
            <a:endParaRPr lang="en-US" sz="3600" b="1" dirty="0">
              <a:ln w="17780" cmpd="sng">
                <a:solidFill>
                  <a:schemeClr val="tx1"/>
                </a:solidFill>
                <a:prstDash val="solid"/>
                <a:miter lim="800000"/>
              </a:ln>
              <a:effectLst>
                <a:outerShdw blurRad="50800" algn="tl" rotWithShape="0">
                  <a:srgbClr val="000000"/>
                </a:outerShdw>
              </a:effectLst>
            </a:endParaRPr>
          </a:p>
        </p:txBody>
      </p:sp>
    </p:spTree>
    <p:extLst>
      <p:ext uri="{BB962C8B-B14F-4D97-AF65-F5344CB8AC3E}">
        <p14:creationId xmlns:p14="http://schemas.microsoft.com/office/powerpoint/2010/main" val="2610193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n w="17780" cmpd="sng">
                  <a:solidFill>
                    <a:schemeClr val="tx1"/>
                  </a:solidFill>
                  <a:prstDash val="solid"/>
                  <a:miter lim="800000"/>
                </a:ln>
                <a:effectLst>
                  <a:outerShdw blurRad="50800" algn="tl" rotWithShape="0">
                    <a:srgbClr val="000000"/>
                  </a:outerShdw>
                </a:effectLst>
              </a:rPr>
              <a:t>Task</a:t>
            </a:r>
            <a:endParaRPr lang="en-GB" dirty="0"/>
          </a:p>
        </p:txBody>
      </p:sp>
      <p:sp>
        <p:nvSpPr>
          <p:cNvPr id="3" name="Content Placeholder 2"/>
          <p:cNvSpPr>
            <a:spLocks noGrp="1"/>
          </p:cNvSpPr>
          <p:nvPr>
            <p:ph idx="1"/>
          </p:nvPr>
        </p:nvSpPr>
        <p:spPr>
          <a:xfrm>
            <a:off x="457200" y="1600201"/>
            <a:ext cx="8229600" cy="1900808"/>
          </a:xfrm>
        </p:spPr>
        <p:txBody>
          <a:bodyPr/>
          <a:lstStyle/>
          <a:p>
            <a:r>
              <a:rPr lang="en-GB" dirty="0" smtClean="0"/>
              <a:t>Write a formal letter to the </a:t>
            </a:r>
            <a:r>
              <a:rPr lang="en-GB" dirty="0" err="1" smtClean="0"/>
              <a:t>headteacher</a:t>
            </a:r>
            <a:r>
              <a:rPr lang="en-GB" dirty="0" smtClean="0"/>
              <a:t> arguing either for or against the use of mobile phones in class.</a:t>
            </a:r>
            <a:endParaRPr lang="en-GB" dirty="0"/>
          </a:p>
        </p:txBody>
      </p:sp>
      <p:pic>
        <p:nvPicPr>
          <p:cNvPr id="3074" name="Picture 2" descr="http://www.usingenglish.com/resources/letter.gif"/>
          <p:cNvPicPr>
            <a:picLocks noChangeAspect="1" noChangeArrowheads="1"/>
          </p:cNvPicPr>
          <p:nvPr/>
        </p:nvPicPr>
        <p:blipFill>
          <a:blip r:embed="rId2" cstate="print"/>
          <a:srcRect/>
          <a:stretch>
            <a:fillRect/>
          </a:stretch>
        </p:blipFill>
        <p:spPr bwMode="auto">
          <a:xfrm rot="1157008">
            <a:off x="4888737" y="2879647"/>
            <a:ext cx="2550790" cy="3659829"/>
          </a:xfrm>
          <a:prstGeom prst="rect">
            <a:avLst/>
          </a:prstGeom>
          <a:noFill/>
        </p:spPr>
      </p:pic>
      <p:pic>
        <p:nvPicPr>
          <p:cNvPr id="3076" name="Picture 4" descr="http://hotphonenews.com/graphics/no-cell-phone.jpg"/>
          <p:cNvPicPr>
            <a:picLocks noChangeAspect="1" noChangeArrowheads="1"/>
          </p:cNvPicPr>
          <p:nvPr/>
        </p:nvPicPr>
        <p:blipFill>
          <a:blip r:embed="rId3" cstate="print"/>
          <a:srcRect/>
          <a:stretch>
            <a:fillRect/>
          </a:stretch>
        </p:blipFill>
        <p:spPr bwMode="auto">
          <a:xfrm>
            <a:off x="7452320" y="0"/>
            <a:ext cx="1296144" cy="1308145"/>
          </a:xfrm>
          <a:prstGeom prst="rect">
            <a:avLst/>
          </a:prstGeom>
          <a:noFill/>
        </p:spPr>
      </p:pic>
      <p:pic>
        <p:nvPicPr>
          <p:cNvPr id="3078" name="Picture 6" descr="http://4.bp.blogspot.com/_6xFbQxNuBZA/SZlm_bAjS6I/AAAAAAAABDY/swsGP_Y7aKU/s400/school%2520phone.jpg"/>
          <p:cNvPicPr>
            <a:picLocks noChangeAspect="1" noChangeArrowheads="1"/>
          </p:cNvPicPr>
          <p:nvPr/>
        </p:nvPicPr>
        <p:blipFill>
          <a:blip r:embed="rId4" cstate="print"/>
          <a:srcRect/>
          <a:stretch>
            <a:fillRect/>
          </a:stretch>
        </p:blipFill>
        <p:spPr bwMode="auto">
          <a:xfrm rot="20970616">
            <a:off x="491486" y="3435104"/>
            <a:ext cx="2992140" cy="277610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3.bp.blogspot.com/-DhRgs3c0-bc/TctMlxElwbI/AAAAAAAAABA/tExOKbVPbfU/s1600/post-it-note-l.jpg"/>
          <p:cNvPicPr>
            <a:picLocks noChangeAspect="1" noChangeArrowheads="1"/>
          </p:cNvPicPr>
          <p:nvPr/>
        </p:nvPicPr>
        <p:blipFill>
          <a:blip r:embed="rId2" cstate="print"/>
          <a:srcRect/>
          <a:stretch>
            <a:fillRect/>
          </a:stretch>
        </p:blipFill>
        <p:spPr bwMode="auto">
          <a:xfrm>
            <a:off x="-180528" y="-315416"/>
            <a:ext cx="3810000" cy="3810000"/>
          </a:xfrm>
          <a:prstGeom prst="rect">
            <a:avLst/>
          </a:prstGeom>
          <a:noFill/>
        </p:spPr>
      </p:pic>
      <p:sp>
        <p:nvSpPr>
          <p:cNvPr id="3" name="Content Placeholder 2"/>
          <p:cNvSpPr>
            <a:spLocks noGrp="1"/>
          </p:cNvSpPr>
          <p:nvPr>
            <p:ph idx="1"/>
          </p:nvPr>
        </p:nvSpPr>
        <p:spPr>
          <a:xfrm>
            <a:off x="2064492" y="2132856"/>
            <a:ext cx="6707088" cy="4421088"/>
          </a:xfrm>
        </p:spPr>
        <p:txBody>
          <a:bodyPr>
            <a:normAutofit/>
          </a:bodyPr>
          <a:lstStyle/>
          <a:p>
            <a:r>
              <a:rPr lang="en-GB" dirty="0" smtClean="0"/>
              <a:t>How do you write a persuasive text?</a:t>
            </a:r>
          </a:p>
          <a:p>
            <a:endParaRPr lang="en-GB" dirty="0" smtClean="0"/>
          </a:p>
          <a:p>
            <a:r>
              <a:rPr lang="en-GB" dirty="0" smtClean="0"/>
              <a:t>Write down some ideas in your books</a:t>
            </a:r>
          </a:p>
          <a:p>
            <a:pPr marL="0" indent="0">
              <a:buNone/>
            </a:pPr>
            <a:endParaRPr lang="en-GB" dirty="0" smtClean="0"/>
          </a:p>
          <a:p>
            <a:r>
              <a:rPr lang="en-GB" dirty="0" smtClean="0"/>
              <a:t>Bullet points.</a:t>
            </a:r>
          </a:p>
          <a:p>
            <a:pPr marL="0" indent="0">
              <a:buNone/>
            </a:pPr>
            <a:endParaRPr lang="en-GB" dirty="0" smtClean="0"/>
          </a:p>
        </p:txBody>
      </p:sp>
      <p:sp>
        <p:nvSpPr>
          <p:cNvPr id="4" name="Title 1"/>
          <p:cNvSpPr>
            <a:spLocks noGrp="1"/>
          </p:cNvSpPr>
          <p:nvPr>
            <p:ph type="title"/>
          </p:nvPr>
        </p:nvSpPr>
        <p:spPr>
          <a:xfrm rot="21092184">
            <a:off x="-1066295" y="710909"/>
            <a:ext cx="6203032" cy="1143000"/>
          </a:xfrm>
        </p:spPr>
        <p:txBody>
          <a:bodyPr/>
          <a:lstStyle/>
          <a:p>
            <a:r>
              <a:rPr lang="en-GB" b="1" dirty="0" smtClean="0">
                <a:ln w="17780" cmpd="sng">
                  <a:solidFill>
                    <a:schemeClr val="tx1"/>
                  </a:solidFill>
                  <a:prstDash val="solid"/>
                  <a:miter lim="800000"/>
                </a:ln>
                <a:effectLst>
                  <a:outerShdw blurRad="50800" algn="tl" rotWithShape="0">
                    <a:srgbClr val="000000"/>
                  </a:outerShdw>
                  <a:reflection blurRad="6350" stA="60000" endA="900" endPos="58000" dir="5400000" sy="-100000" algn="bl" rotWithShape="0"/>
                </a:effectLst>
              </a:rPr>
              <a:t>Reflection</a:t>
            </a:r>
            <a:endParaRPr lang="en-GB" b="1" dirty="0">
              <a:ln w="17780" cmpd="sng">
                <a:solidFill>
                  <a:schemeClr val="tx1"/>
                </a:solidFill>
                <a:prstDash val="solid"/>
                <a:miter lim="800000"/>
              </a:ln>
              <a:effectLst>
                <a:outerShdw blurRad="50800" algn="tl" rotWithShape="0">
                  <a:srgbClr val="000000"/>
                </a:outerShdw>
                <a:reflection blurRad="6350" stA="60000" endA="900" endPos="58000" dir="5400000" sy="-100000" algn="bl" rotWithShape="0"/>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229600" cy="476672"/>
          </a:xfrm>
        </p:spPr>
        <p:txBody>
          <a:bodyPr>
            <a:normAutofit fontScale="90000"/>
          </a:bodyPr>
          <a:lstStyle/>
          <a:p>
            <a:r>
              <a:rPr lang="en-GB" b="1" dirty="0" smtClean="0">
                <a:ln w="17780" cmpd="sng">
                  <a:solidFill>
                    <a:sysClr val="windowText" lastClr="000000"/>
                  </a:solidFill>
                  <a:prstDash val="solid"/>
                  <a:miter lim="800000"/>
                </a:ln>
                <a:effectLst>
                  <a:outerShdw blurRad="50800" algn="tl" rotWithShape="0">
                    <a:srgbClr val="000000"/>
                  </a:outerShdw>
                </a:effectLst>
              </a:rPr>
              <a:t>A model: to give you help.</a:t>
            </a:r>
            <a:endParaRPr lang="en-GB" b="1" dirty="0">
              <a:ln w="17780" cmpd="sng">
                <a:solidFill>
                  <a:sysClr val="windowText" lastClr="000000"/>
                </a:solidFill>
                <a:prstDash val="solid"/>
                <a:miter lim="800000"/>
              </a:ln>
              <a:effectLst>
                <a:outerShdw blurRad="50800" algn="tl" rotWithShape="0">
                  <a:srgbClr val="000000"/>
                </a:outerShdw>
              </a:effectLst>
            </a:endParaRPr>
          </a:p>
        </p:txBody>
      </p:sp>
      <p:sp>
        <p:nvSpPr>
          <p:cNvPr id="3" name="Content Placeholder 2"/>
          <p:cNvSpPr>
            <a:spLocks noGrp="1"/>
          </p:cNvSpPr>
          <p:nvPr>
            <p:ph idx="1"/>
          </p:nvPr>
        </p:nvSpPr>
        <p:spPr>
          <a:xfrm>
            <a:off x="-180528" y="644824"/>
            <a:ext cx="9324528" cy="6669360"/>
          </a:xfrm>
        </p:spPr>
        <p:txBody>
          <a:bodyPr>
            <a:normAutofit fontScale="70000" lnSpcReduction="20000"/>
          </a:bodyPr>
          <a:lstStyle/>
          <a:p>
            <a:pPr>
              <a:buNone/>
            </a:pPr>
            <a:r>
              <a:rPr lang="en-GB" sz="2400" dirty="0" smtClean="0">
                <a:latin typeface="Arial" pitchFamily="34" charset="0"/>
                <a:cs typeface="Arial" pitchFamily="34" charset="0"/>
              </a:rPr>
              <a:t>	</a:t>
            </a:r>
            <a:r>
              <a:rPr lang="en-GB" sz="2400" b="1" dirty="0" smtClean="0">
                <a:latin typeface="Arial" pitchFamily="34" charset="0"/>
                <a:cs typeface="Arial" pitchFamily="34" charset="0"/>
              </a:rPr>
              <a:t>Dear Mrs </a:t>
            </a:r>
            <a:r>
              <a:rPr lang="en-GB" sz="2400" b="1" dirty="0" err="1" smtClean="0">
                <a:latin typeface="Arial" pitchFamily="34" charset="0"/>
                <a:cs typeface="Arial" pitchFamily="34" charset="0"/>
              </a:rPr>
              <a:t>Dunbavin</a:t>
            </a:r>
            <a:r>
              <a:rPr lang="en-GB" sz="2400" b="1" dirty="0" smtClean="0">
                <a:latin typeface="Arial" pitchFamily="34" charset="0"/>
                <a:cs typeface="Arial" pitchFamily="34" charset="0"/>
              </a:rPr>
              <a:t>,</a:t>
            </a:r>
          </a:p>
          <a:p>
            <a:pPr>
              <a:buNone/>
            </a:pPr>
            <a:endParaRPr lang="en-GB" sz="2400" b="1" dirty="0" smtClean="0">
              <a:latin typeface="Arial" pitchFamily="34" charset="0"/>
              <a:cs typeface="Arial" pitchFamily="34" charset="0"/>
            </a:endParaRPr>
          </a:p>
          <a:p>
            <a:pPr>
              <a:buNone/>
            </a:pPr>
            <a:r>
              <a:rPr lang="en-GB" sz="2400" b="1" dirty="0" smtClean="0">
                <a:latin typeface="Arial" pitchFamily="34" charset="0"/>
                <a:cs typeface="Arial" pitchFamily="34" charset="0"/>
              </a:rPr>
              <a:t>	I write regarding the issue of mobile devices in school. I think that students should be </a:t>
            </a:r>
            <a:r>
              <a:rPr lang="en-GB" sz="2400" b="1" dirty="0" err="1" smtClean="0">
                <a:latin typeface="Arial" pitchFamily="34" charset="0"/>
                <a:cs typeface="Arial" pitchFamily="34" charset="0"/>
              </a:rPr>
              <a:t>abllowed</a:t>
            </a:r>
            <a:r>
              <a:rPr lang="en-GB" sz="2400" b="1" dirty="0" smtClean="0">
                <a:latin typeface="Arial" pitchFamily="34" charset="0"/>
                <a:cs typeface="Arial" pitchFamily="34" charset="0"/>
              </a:rPr>
              <a:t> to use their own devices in class and in my letter I will explain why.</a:t>
            </a:r>
          </a:p>
          <a:p>
            <a:pPr>
              <a:buNone/>
            </a:pPr>
            <a:endParaRPr lang="en-GB" sz="2400" b="1" dirty="0" smtClean="0">
              <a:latin typeface="Arial" pitchFamily="34" charset="0"/>
              <a:cs typeface="Arial" pitchFamily="34" charset="0"/>
            </a:endParaRPr>
          </a:p>
          <a:p>
            <a:pPr>
              <a:buNone/>
            </a:pPr>
            <a:r>
              <a:rPr lang="en-GB" sz="2400" b="1" dirty="0">
                <a:latin typeface="Arial" pitchFamily="34" charset="0"/>
                <a:cs typeface="Arial" pitchFamily="34" charset="0"/>
              </a:rPr>
              <a:t>	</a:t>
            </a:r>
            <a:endParaRPr lang="en-GB" sz="2400" b="1" dirty="0" smtClean="0">
              <a:latin typeface="Arial" pitchFamily="34" charset="0"/>
              <a:cs typeface="Arial" pitchFamily="34" charset="0"/>
            </a:endParaRPr>
          </a:p>
          <a:p>
            <a:pPr>
              <a:buNone/>
            </a:pPr>
            <a:r>
              <a:rPr lang="en-GB" sz="2400" b="1" dirty="0" smtClean="0">
                <a:latin typeface="Arial" pitchFamily="34" charset="0"/>
                <a:cs typeface="Arial" pitchFamily="34" charset="0"/>
              </a:rPr>
              <a:t>	Many people claim that mobile devices are a distraction in the classroom. I disagree. Used correctly and properly supervised, devices like </a:t>
            </a:r>
            <a:r>
              <a:rPr lang="en-GB" sz="2400" b="1" dirty="0" err="1" smtClean="0">
                <a:latin typeface="Arial" pitchFamily="34" charset="0"/>
                <a:cs typeface="Arial" pitchFamily="34" charset="0"/>
              </a:rPr>
              <a:t>ipads</a:t>
            </a:r>
            <a:r>
              <a:rPr lang="en-GB" sz="2400" b="1" dirty="0" smtClean="0">
                <a:latin typeface="Arial" pitchFamily="34" charset="0"/>
                <a:cs typeface="Arial" pitchFamily="34" charset="0"/>
              </a:rPr>
              <a:t> or other tablets can be a wonderful educational tool. A nearby high school has recently provided a tablet computer to each of their year 7 students to use in class and for homework! If mobile devices are so disruptive, why have they done this?</a:t>
            </a:r>
          </a:p>
          <a:p>
            <a:pPr>
              <a:buNone/>
            </a:pPr>
            <a:endParaRPr lang="en-GB" sz="2400" b="1" dirty="0" smtClean="0">
              <a:latin typeface="Arial" pitchFamily="34" charset="0"/>
              <a:cs typeface="Arial" pitchFamily="34" charset="0"/>
            </a:endParaRPr>
          </a:p>
          <a:p>
            <a:pPr>
              <a:buNone/>
            </a:pPr>
            <a:r>
              <a:rPr lang="en-GB" sz="2400" b="1" dirty="0">
                <a:latin typeface="Arial" pitchFamily="34" charset="0"/>
                <a:cs typeface="Arial" pitchFamily="34" charset="0"/>
              </a:rPr>
              <a:t>	</a:t>
            </a:r>
            <a:r>
              <a:rPr lang="en-GB" sz="2400" b="1" dirty="0" smtClean="0">
                <a:latin typeface="Arial" pitchFamily="34" charset="0"/>
                <a:cs typeface="Arial" pitchFamily="34" charset="0"/>
              </a:rPr>
              <a:t>Hope High is a school which promotes and celebrates innovation. In that case, why can’t students express this by developing their skills during each lesson? Yes, some people might argue that students need to learn to write correctly. However…</a:t>
            </a:r>
          </a:p>
          <a:p>
            <a:pPr>
              <a:buNone/>
            </a:pPr>
            <a:endParaRPr lang="en-GB" sz="2400" b="1" dirty="0" smtClean="0">
              <a:latin typeface="Arial" pitchFamily="34" charset="0"/>
              <a:cs typeface="Arial" pitchFamily="34" charset="0"/>
            </a:endParaRPr>
          </a:p>
          <a:p>
            <a:pPr>
              <a:buNone/>
            </a:pPr>
            <a:r>
              <a:rPr lang="en-GB" sz="2400" b="1" dirty="0">
                <a:latin typeface="Arial" pitchFamily="34" charset="0"/>
                <a:cs typeface="Arial" pitchFamily="34" charset="0"/>
              </a:rPr>
              <a:t>	</a:t>
            </a:r>
            <a:r>
              <a:rPr lang="en-GB" sz="2400" b="1" dirty="0" smtClean="0">
                <a:latin typeface="Arial" pitchFamily="34" charset="0"/>
                <a:cs typeface="Arial" pitchFamily="34" charset="0"/>
              </a:rPr>
              <a:t>Another reason...</a:t>
            </a:r>
          </a:p>
          <a:p>
            <a:pPr>
              <a:buNone/>
            </a:pPr>
            <a:r>
              <a:rPr lang="en-GB" sz="2400" b="1" dirty="0">
                <a:latin typeface="Arial" pitchFamily="34" charset="0"/>
                <a:cs typeface="Arial" pitchFamily="34" charset="0"/>
              </a:rPr>
              <a:t>	</a:t>
            </a:r>
            <a:r>
              <a:rPr lang="en-GB" sz="2400" b="1" dirty="0" smtClean="0">
                <a:latin typeface="Arial" pitchFamily="34" charset="0"/>
                <a:cs typeface="Arial" pitchFamily="34" charset="0"/>
              </a:rPr>
              <a:t>Furthermore...</a:t>
            </a:r>
          </a:p>
          <a:p>
            <a:pPr>
              <a:buNone/>
            </a:pPr>
            <a:r>
              <a:rPr lang="en-GB" sz="2400" b="1" dirty="0">
                <a:latin typeface="Arial" pitchFamily="34" charset="0"/>
                <a:cs typeface="Arial" pitchFamily="34" charset="0"/>
              </a:rPr>
              <a:t>	</a:t>
            </a:r>
            <a:r>
              <a:rPr lang="en-GB" sz="2400" b="1" dirty="0" smtClean="0">
                <a:latin typeface="Arial" pitchFamily="34" charset="0"/>
                <a:cs typeface="Arial" pitchFamily="34" charset="0"/>
              </a:rPr>
              <a:t>An additional argument...</a:t>
            </a:r>
          </a:p>
          <a:p>
            <a:pPr>
              <a:buNone/>
            </a:pPr>
            <a:r>
              <a:rPr lang="en-GB" sz="2400" b="1" dirty="0">
                <a:latin typeface="Arial" pitchFamily="34" charset="0"/>
                <a:cs typeface="Arial" pitchFamily="34" charset="0"/>
              </a:rPr>
              <a:t>	</a:t>
            </a:r>
            <a:r>
              <a:rPr lang="en-GB" sz="2400" b="1" dirty="0" smtClean="0">
                <a:latin typeface="Arial" pitchFamily="34" charset="0"/>
                <a:cs typeface="Arial" pitchFamily="34" charset="0"/>
              </a:rPr>
              <a:t>Finally...</a:t>
            </a:r>
          </a:p>
          <a:p>
            <a:pPr>
              <a:buNone/>
            </a:pPr>
            <a:endParaRPr lang="en-GB" sz="2400" b="1" dirty="0" smtClean="0">
              <a:latin typeface="Arial" pitchFamily="34" charset="0"/>
              <a:cs typeface="Arial" pitchFamily="34" charset="0"/>
            </a:endParaRPr>
          </a:p>
          <a:p>
            <a:pPr>
              <a:buNone/>
            </a:pPr>
            <a:r>
              <a:rPr lang="en-GB" sz="2400" b="1" dirty="0">
                <a:latin typeface="Arial" pitchFamily="34" charset="0"/>
                <a:cs typeface="Arial" pitchFamily="34" charset="0"/>
              </a:rPr>
              <a:t>	</a:t>
            </a:r>
            <a:r>
              <a:rPr lang="en-GB" sz="2400" b="1" dirty="0" smtClean="0">
                <a:latin typeface="Arial" pitchFamily="34" charset="0"/>
                <a:cs typeface="Arial" pitchFamily="34" charset="0"/>
              </a:rPr>
              <a:t>Thank-you for taking the time to read my letter and I look forward to your reply.</a:t>
            </a:r>
          </a:p>
          <a:p>
            <a:pPr>
              <a:buNone/>
            </a:pPr>
            <a:r>
              <a:rPr lang="en-GB" sz="2400" b="1" dirty="0">
                <a:latin typeface="Arial" pitchFamily="34" charset="0"/>
                <a:cs typeface="Arial" pitchFamily="34" charset="0"/>
              </a:rPr>
              <a:t>	</a:t>
            </a:r>
            <a:r>
              <a:rPr lang="en-GB" sz="2400" b="1" dirty="0" smtClean="0">
                <a:latin typeface="Arial" pitchFamily="34" charset="0"/>
                <a:cs typeface="Arial" pitchFamily="34" charset="0"/>
              </a:rPr>
              <a:t>Yours faithfully,</a:t>
            </a:r>
          </a:p>
          <a:p>
            <a:pPr>
              <a:buNone/>
            </a:pPr>
            <a:r>
              <a:rPr lang="en-GB" sz="2400" b="1" dirty="0" smtClean="0">
                <a:latin typeface="Arial" pitchFamily="34" charset="0"/>
                <a:cs typeface="Arial" pitchFamily="34" charset="0"/>
              </a:rPr>
              <a:t>	</a:t>
            </a:r>
          </a:p>
          <a:p>
            <a:pPr>
              <a:buNone/>
            </a:pPr>
            <a:r>
              <a:rPr lang="en-GB" sz="2400" b="1" dirty="0"/>
              <a:t>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dirty="0"/>
          </a:p>
        </p:txBody>
      </p:sp>
      <p:pic>
        <p:nvPicPr>
          <p:cNvPr id="4" name="Picture 2" descr="http://t3.gstatic.com/images?q=tbn:ANd9GcQiLzxiIU1dFqO86ka8rPD5yTOxKxYDh5ADS_y1bm7NzWp0LquH0q57-HYUfg"/>
          <p:cNvPicPr>
            <a:picLocks noChangeAspect="1" noChangeArrowheads="1"/>
          </p:cNvPicPr>
          <p:nvPr/>
        </p:nvPicPr>
        <p:blipFill>
          <a:blip r:embed="rId2" cstate="print"/>
          <a:srcRect/>
          <a:stretch>
            <a:fillRect/>
          </a:stretch>
        </p:blipFill>
        <p:spPr bwMode="auto">
          <a:xfrm>
            <a:off x="0" y="0"/>
            <a:ext cx="9144000" cy="697363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2962</TotalTime>
  <Words>163</Words>
  <Application>Microsoft Office PowerPoint</Application>
  <PresentationFormat>On-screen Show (4:3)</PresentationFormat>
  <Paragraphs>81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Organise and Structure Ideas</vt:lpstr>
      <vt:lpstr>PowerPoint Presentation</vt:lpstr>
      <vt:lpstr>PowerPoint Presentation</vt:lpstr>
      <vt:lpstr>If in doubt, use…AFOREST</vt:lpstr>
      <vt:lpstr>Task</vt:lpstr>
      <vt:lpstr>Reflection</vt:lpstr>
      <vt:lpstr>A model: to give you help.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Phones in Lessons?</dc:title>
  <dc:creator>Marie</dc:creator>
  <cp:lastModifiedBy>Lee Baines</cp:lastModifiedBy>
  <cp:revision>18</cp:revision>
  <dcterms:created xsi:type="dcterms:W3CDTF">2011-11-14T19:44:40Z</dcterms:created>
  <dcterms:modified xsi:type="dcterms:W3CDTF">2018-02-09T08:42:41Z</dcterms:modified>
</cp:coreProperties>
</file>