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2" r:id="rId2"/>
    <p:sldId id="263" r:id="rId3"/>
    <p:sldId id="264" r:id="rId4"/>
    <p:sldId id="265" r:id="rId5"/>
    <p:sldId id="276" r:id="rId6"/>
    <p:sldId id="266" r:id="rId7"/>
  </p:sldIdLst>
  <p:sldSz cx="6858000" cy="9144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p:cViewPr varScale="1">
        <p:scale>
          <a:sx n="55" d="100"/>
          <a:sy n="55" d="100"/>
        </p:scale>
        <p:origin x="2166" y="8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774C98D-F6D4-4AAA-99E2-AD450F531E3A}" type="datetimeFigureOut">
              <a:rPr lang="en-US"/>
              <a:pPr>
                <a:defRPr/>
              </a:pPr>
              <a:t>4/21/2020</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5FE03C7-E299-4156-B082-96D95680C475}" type="slidenum">
              <a:rPr lang="en-GB"/>
              <a:pPr>
                <a:defRPr/>
              </a:pPr>
              <a:t>‹#›</a:t>
            </a:fld>
            <a:endParaRPr lang="en-GB"/>
          </a:p>
        </p:txBody>
      </p:sp>
    </p:spTree>
    <p:extLst>
      <p:ext uri="{BB962C8B-B14F-4D97-AF65-F5344CB8AC3E}">
        <p14:creationId xmlns:p14="http://schemas.microsoft.com/office/powerpoint/2010/main" val="27392637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9F1BCED5-1651-4AED-95F6-8EAEFE56A16E}" type="slidenum">
              <a:rPr lang="en-GB" smtClean="0"/>
              <a:pPr>
                <a:defRPr/>
              </a:pPr>
              <a:t>1</a:t>
            </a:fld>
            <a:endParaRPr lang="en-GB"/>
          </a:p>
        </p:txBody>
      </p:sp>
    </p:spTree>
    <p:extLst>
      <p:ext uri="{BB962C8B-B14F-4D97-AF65-F5344CB8AC3E}">
        <p14:creationId xmlns:p14="http://schemas.microsoft.com/office/powerpoint/2010/main" val="3146735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6C5A30-06B1-427C-B9CB-A4CE29A7FB9A}" type="slidenum">
              <a:rPr lang="en-GB" smtClean="0"/>
              <a:pPr fontAlgn="base">
                <a:spcBef>
                  <a:spcPct val="0"/>
                </a:spcBef>
                <a:spcAft>
                  <a:spcPct val="0"/>
                </a:spcAft>
                <a:defRPr/>
              </a:pPr>
              <a:t>2</a:t>
            </a:fld>
            <a:endParaRPr lang="en-GB" smtClean="0"/>
          </a:p>
        </p:txBody>
      </p:sp>
    </p:spTree>
    <p:extLst>
      <p:ext uri="{BB962C8B-B14F-4D97-AF65-F5344CB8AC3E}">
        <p14:creationId xmlns:p14="http://schemas.microsoft.com/office/powerpoint/2010/main" val="3255658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
        <p:nvSpPr>
          <p:cNvPr id="4" name="Slide Number Placeholder 3"/>
          <p:cNvSpPr>
            <a:spLocks noGrp="1"/>
          </p:cNvSpPr>
          <p:nvPr>
            <p:ph type="sldNum" sz="quarter" idx="5"/>
          </p:nvPr>
        </p:nvSpPr>
        <p:spPr/>
        <p:txBody>
          <a:bodyPr/>
          <a:lstStyle/>
          <a:p>
            <a:pPr>
              <a:defRPr/>
            </a:pPr>
            <a:fld id="{7CAF8582-5204-41AC-973F-18F7A2A11547}" type="slidenum">
              <a:rPr lang="en-GB" smtClean="0"/>
              <a:pPr>
                <a:defRPr/>
              </a:pPr>
              <a:t>3</a:t>
            </a:fld>
            <a:endParaRPr lang="en-GB"/>
          </a:p>
        </p:txBody>
      </p:sp>
    </p:spTree>
    <p:extLst>
      <p:ext uri="{BB962C8B-B14F-4D97-AF65-F5344CB8AC3E}">
        <p14:creationId xmlns:p14="http://schemas.microsoft.com/office/powerpoint/2010/main" val="1285734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508EBE-5F94-4A6F-BAB7-0A65CE5DFEA0}" type="slidenum">
              <a:rPr lang="en-GB" smtClean="0"/>
              <a:pPr fontAlgn="base">
                <a:spcBef>
                  <a:spcPct val="0"/>
                </a:spcBef>
                <a:spcAft>
                  <a:spcPct val="0"/>
                </a:spcAft>
                <a:defRPr/>
              </a:pPr>
              <a:t>4</a:t>
            </a:fld>
            <a:endParaRPr lang="en-GB" smtClean="0"/>
          </a:p>
        </p:txBody>
      </p:sp>
    </p:spTree>
    <p:extLst>
      <p:ext uri="{BB962C8B-B14F-4D97-AF65-F5344CB8AC3E}">
        <p14:creationId xmlns:p14="http://schemas.microsoft.com/office/powerpoint/2010/main" val="3120558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508EBE-5F94-4A6F-BAB7-0A65CE5DFEA0}" type="slidenum">
              <a:rPr lang="en-GB" smtClean="0"/>
              <a:pPr fontAlgn="base">
                <a:spcBef>
                  <a:spcPct val="0"/>
                </a:spcBef>
                <a:spcAft>
                  <a:spcPct val="0"/>
                </a:spcAft>
                <a:defRPr/>
              </a:pPr>
              <a:t>5</a:t>
            </a:fld>
            <a:endParaRPr lang="en-GB" smtClean="0"/>
          </a:p>
        </p:txBody>
      </p:sp>
    </p:spTree>
    <p:extLst>
      <p:ext uri="{BB962C8B-B14F-4D97-AF65-F5344CB8AC3E}">
        <p14:creationId xmlns:p14="http://schemas.microsoft.com/office/powerpoint/2010/main" val="293525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678AD3B5-78D1-47DE-AE70-3C66578F83F8}" type="slidenum">
              <a:rPr lang="en-GB" smtClean="0"/>
              <a:pPr>
                <a:defRPr/>
              </a:pPr>
              <a:t>6</a:t>
            </a:fld>
            <a:endParaRPr lang="en-GB"/>
          </a:p>
        </p:txBody>
      </p:sp>
    </p:spTree>
    <p:extLst>
      <p:ext uri="{BB962C8B-B14F-4D97-AF65-F5344CB8AC3E}">
        <p14:creationId xmlns:p14="http://schemas.microsoft.com/office/powerpoint/2010/main" val="3748132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FBB22A00-6D27-4DE6-8ACD-FC86D85DA71F}" type="datetimeFigureOut">
              <a:rPr lang="en-US"/>
              <a:pPr>
                <a:defRPr/>
              </a:pPr>
              <a:t>4/21/2020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CFD1945-6000-4A91-B6D4-C190ED9106D3}"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BF47EFF-4624-4F7B-A652-5F48A1A47528}" type="datetimeFigureOut">
              <a:rPr lang="en-US"/>
              <a:pPr>
                <a:defRPr/>
              </a:pPr>
              <a:t>4/21/2020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6393BE1-FB62-493C-AC75-1A9627B8147B}"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E1DFC71-4638-49BF-97B3-B33DF21DC1C3}" type="datetimeFigureOut">
              <a:rPr lang="en-US"/>
              <a:pPr>
                <a:defRPr/>
              </a:pPr>
              <a:t>4/21/2020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25E0984-74A8-4E14-B675-ECE6B6AB2FF3}"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B5DA9C3-AF72-460B-A9A8-E2F353E308E3}" type="datetimeFigureOut">
              <a:rPr lang="en-US"/>
              <a:pPr>
                <a:defRPr/>
              </a:pPr>
              <a:t>4/21/2020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16FDF9B-4D6D-4BEA-9149-79CF75D7B999}"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8611F7C-6B66-479A-9BD8-71E556618883}" type="datetimeFigureOut">
              <a:rPr lang="en-US"/>
              <a:pPr>
                <a:defRPr/>
              </a:pPr>
              <a:t>4/21/2020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7EBF522-4074-4AC1-8D64-F35703357E72}"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D61D6C29-83F1-451D-B636-8415792DE600}" type="datetimeFigureOut">
              <a:rPr lang="en-US"/>
              <a:pPr>
                <a:defRPr/>
              </a:pPr>
              <a:t>4/21/2020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7DFD4C7-029D-498D-8727-4A9B9F00D2F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F5CD69E3-1CDA-47E0-8EF6-C18A6B8A802A}" type="datetimeFigureOut">
              <a:rPr lang="en-US"/>
              <a:pPr>
                <a:defRPr/>
              </a:pPr>
              <a:t>4/21/2020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713728CD-3C08-40CA-A201-ADBEAE8B1796}"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06E35D36-2AC8-4478-804B-3944B43C4841}" type="datetimeFigureOut">
              <a:rPr lang="en-US"/>
              <a:pPr>
                <a:defRPr/>
              </a:pPr>
              <a:t>4/21/2020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E98BA181-C2AF-4941-8525-CA3FFFB1FD9B}"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44FD8E3-39F1-4E8D-ACBA-C03894C2671B}" type="datetimeFigureOut">
              <a:rPr lang="en-US"/>
              <a:pPr>
                <a:defRPr/>
              </a:pPr>
              <a:t>4/21/2020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9E231874-F1C5-497E-95B2-DD13DBA28662}"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4FD1319-BC17-42F2-9F38-05FC59DAC281}" type="datetimeFigureOut">
              <a:rPr lang="en-US"/>
              <a:pPr>
                <a:defRPr/>
              </a:pPr>
              <a:t>4/21/2020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F3D2451-D34C-419C-975A-719021C67BB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B84595A-5B13-4636-A027-3C895C837D61}" type="datetimeFigureOut">
              <a:rPr lang="en-US"/>
              <a:pPr>
                <a:defRPr/>
              </a:pPr>
              <a:t>4/21/2020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64B2E97-90EE-49E4-9AA3-20701C5DC69A}"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4A99084-8C66-4EA4-AC8A-D14632130C9A}" type="datetimeFigureOut">
              <a:rPr lang="en-US"/>
              <a:pPr>
                <a:defRPr/>
              </a:pPr>
              <a:t>4/21/2020</a:t>
            </a:fld>
            <a:endParaRPr lang="en-GB"/>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AD63DC6-3FA4-4200-970D-00FA04262DA7}"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6.wmf"/></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8680" y="899592"/>
            <a:ext cx="5829300" cy="1960033"/>
          </a:xfrm>
        </p:spPr>
        <p:txBody>
          <a:bodyPr/>
          <a:lstStyle/>
          <a:p>
            <a:r>
              <a:rPr lang="en-GB" b="1" dirty="0" smtClean="0"/>
              <a:t>Life and Times</a:t>
            </a:r>
            <a:br>
              <a:rPr lang="en-GB" b="1" dirty="0" smtClean="0"/>
            </a:br>
            <a:r>
              <a:rPr lang="en-GB" b="1" dirty="0" smtClean="0"/>
              <a:t>Of William Shakespeare</a:t>
            </a:r>
            <a:endParaRPr lang="en-GB"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0768" y="3059832"/>
            <a:ext cx="43815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395729" y="6804248"/>
            <a:ext cx="5982251" cy="954107"/>
          </a:xfrm>
          <a:prstGeom prst="rect">
            <a:avLst/>
          </a:prstGeom>
          <a:noFill/>
        </p:spPr>
        <p:txBody>
          <a:bodyPr wrap="square" rtlCol="0">
            <a:spAutoFit/>
          </a:bodyPr>
          <a:lstStyle/>
          <a:p>
            <a:r>
              <a:rPr lang="en-GB" sz="2800" dirty="0" smtClean="0">
                <a:latin typeface="Gabriola" panose="04040605051002020D02" pitchFamily="82" charset="0"/>
              </a:rPr>
              <a:t>LO: </a:t>
            </a:r>
          </a:p>
          <a:p>
            <a:r>
              <a:rPr lang="en-GB" sz="2800" dirty="0" smtClean="0">
                <a:latin typeface="Gabriola" panose="04040605051002020D02" pitchFamily="82" charset="0"/>
              </a:rPr>
              <a:t>To learn some key facts about William Shakespeare.  </a:t>
            </a:r>
            <a:endParaRPr lang="en-GB" sz="2800" dirty="0">
              <a:latin typeface="Gabriola" panose="04040605051002020D02" pitchFamily="82" charset="0"/>
            </a:endParaRPr>
          </a:p>
        </p:txBody>
      </p:sp>
      <p:pic>
        <p:nvPicPr>
          <p:cNvPr id="4" name="Picture 3" descr="Mistress of Well-Intentioned Indecision: June 20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85184" y="7851967"/>
            <a:ext cx="1772816" cy="1292033"/>
          </a:xfrm>
          <a:prstGeom prst="rect">
            <a:avLst/>
          </a:prstGeom>
        </p:spPr>
      </p:pic>
    </p:spTree>
    <p:extLst>
      <p:ext uri="{BB962C8B-B14F-4D97-AF65-F5344CB8AC3E}">
        <p14:creationId xmlns:p14="http://schemas.microsoft.com/office/powerpoint/2010/main" val="4203316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228600" y="-428625"/>
            <a:ext cx="6343650" cy="1960563"/>
          </a:xfrm>
        </p:spPr>
        <p:txBody>
          <a:bodyPr/>
          <a:lstStyle/>
          <a:p>
            <a:pPr eaLnBrk="1" hangingPunct="1"/>
            <a:r>
              <a:rPr lang="en-GB" sz="4800" b="1" dirty="0" smtClean="0">
                <a:latin typeface="Monotype Corsiva" panose="03010101010201010101" pitchFamily="66" charset="0"/>
                <a:cs typeface="Arial" charset="0"/>
              </a:rPr>
              <a:t>Certificate of Birth</a:t>
            </a:r>
          </a:p>
        </p:txBody>
      </p:sp>
      <p:sp>
        <p:nvSpPr>
          <p:cNvPr id="2051" name="TextBox 4"/>
          <p:cNvSpPr txBox="1">
            <a:spLocks noChangeArrowheads="1"/>
          </p:cNvSpPr>
          <p:nvPr/>
        </p:nvSpPr>
        <p:spPr bwMode="auto">
          <a:xfrm>
            <a:off x="642938" y="1000125"/>
            <a:ext cx="5572125" cy="7662863"/>
          </a:xfrm>
          <a:prstGeom prst="rect">
            <a:avLst/>
          </a:prstGeom>
          <a:noFill/>
          <a:ln w="9525">
            <a:noFill/>
            <a:miter lim="800000"/>
            <a:headEnd/>
            <a:tailEnd/>
          </a:ln>
        </p:spPr>
        <p:txBody>
          <a:bodyPr>
            <a:spAutoFit/>
          </a:bodyPr>
          <a:lstStyle/>
          <a:p>
            <a:pPr algn="ctr"/>
            <a:r>
              <a:rPr lang="en-GB" sz="2800" dirty="0">
                <a:latin typeface="Monotype Corsiva" panose="03010101010201010101" pitchFamily="66" charset="0"/>
              </a:rPr>
              <a:t>Born this day April 23</a:t>
            </a:r>
            <a:r>
              <a:rPr lang="en-GB" sz="2800" baseline="30000" dirty="0">
                <a:latin typeface="Monotype Corsiva" panose="03010101010201010101" pitchFamily="66" charset="0"/>
              </a:rPr>
              <a:t>rd</a:t>
            </a:r>
            <a:r>
              <a:rPr lang="en-GB" sz="2800" dirty="0">
                <a:latin typeface="Monotype Corsiva" panose="03010101010201010101" pitchFamily="66" charset="0"/>
              </a:rPr>
              <a:t> in the year of our Lord 1564 in Stratford Upon Avon, in the most glorious County of Warwickshire.</a:t>
            </a:r>
          </a:p>
          <a:p>
            <a:pPr algn="ctr"/>
            <a:endParaRPr lang="en-GB" sz="2800" dirty="0">
              <a:latin typeface="Monotype Corsiva" panose="03010101010201010101" pitchFamily="66" charset="0"/>
            </a:endParaRPr>
          </a:p>
          <a:p>
            <a:pPr algn="ctr"/>
            <a:r>
              <a:rPr lang="en-GB" sz="2800" dirty="0">
                <a:latin typeface="Monotype Corsiva" panose="03010101010201010101" pitchFamily="66" charset="0"/>
              </a:rPr>
              <a:t>A boy, William, to John Shakespeare Esquire, esteemed </a:t>
            </a:r>
            <a:r>
              <a:rPr lang="en-GB" sz="2800" dirty="0" err="1">
                <a:latin typeface="Monotype Corsiva" panose="03010101010201010101" pitchFamily="66" charset="0"/>
              </a:rPr>
              <a:t>Glovemaker</a:t>
            </a:r>
            <a:r>
              <a:rPr lang="en-GB" sz="2800" dirty="0">
                <a:latin typeface="Monotype Corsiva" panose="03010101010201010101" pitchFamily="66" charset="0"/>
              </a:rPr>
              <a:t> and  Wool Merchant, and his wife Mary (nee Arden).</a:t>
            </a:r>
          </a:p>
          <a:p>
            <a:pPr algn="ctr"/>
            <a:endParaRPr lang="en-GB" sz="2800" dirty="0">
              <a:latin typeface="Monotype Corsiva" panose="03010101010201010101" pitchFamily="66" charset="0"/>
            </a:endParaRPr>
          </a:p>
          <a:p>
            <a:pPr algn="ctr"/>
            <a:r>
              <a:rPr lang="en-GB" sz="2800" dirty="0">
                <a:latin typeface="Monotype Corsiva" panose="03010101010201010101" pitchFamily="66" charset="0"/>
              </a:rPr>
              <a:t>His name shall be entered in the dockets and records of the Town Hall of Stratford Upon Avon as decreed by the laws of Her Majesty Queen Elizabeth 1.</a:t>
            </a:r>
          </a:p>
          <a:p>
            <a:pPr algn="ctr"/>
            <a:endParaRPr lang="en-GB" sz="2800" dirty="0">
              <a:latin typeface="Monotype Corsiva" panose="03010101010201010101" pitchFamily="66" charset="0"/>
            </a:endParaRPr>
          </a:p>
          <a:p>
            <a:pPr algn="ctr"/>
            <a:r>
              <a:rPr lang="en-GB" sz="2800" dirty="0">
                <a:latin typeface="Monotype Corsiva" panose="03010101010201010101" pitchFamily="66" charset="0"/>
              </a:rPr>
              <a:t>Witnessed April 24</a:t>
            </a:r>
            <a:r>
              <a:rPr lang="en-GB" sz="2800" baseline="30000" dirty="0">
                <a:latin typeface="Monotype Corsiva" panose="03010101010201010101" pitchFamily="66" charset="0"/>
              </a:rPr>
              <a:t>th</a:t>
            </a:r>
            <a:r>
              <a:rPr lang="en-GB" sz="2800" dirty="0">
                <a:latin typeface="Monotype Corsiva" panose="03010101010201010101" pitchFamily="66" charset="0"/>
              </a:rPr>
              <a:t> in the year of our Lord 1564.</a:t>
            </a:r>
          </a:p>
          <a:p>
            <a:pPr algn="ctr"/>
            <a:endParaRPr lang="en-GB" sz="2400" dirty="0"/>
          </a:p>
          <a:p>
            <a:pPr algn="ctr"/>
            <a:endParaRPr lang="en-GB" sz="2400" dirty="0"/>
          </a:p>
          <a:p>
            <a:pPr algn="ctr"/>
            <a:endParaRPr lang="en-GB" sz="2400" dirty="0"/>
          </a:p>
        </p:txBody>
      </p:sp>
      <p:grpSp>
        <p:nvGrpSpPr>
          <p:cNvPr id="2052" name="Group 7"/>
          <p:cNvGrpSpPr>
            <a:grpSpLocks/>
          </p:cNvGrpSpPr>
          <p:nvPr/>
        </p:nvGrpSpPr>
        <p:grpSpPr bwMode="auto">
          <a:xfrm>
            <a:off x="2857500" y="7929563"/>
            <a:ext cx="1100138" cy="1441450"/>
            <a:chOff x="2857496" y="7929586"/>
            <a:chExt cx="1100125" cy="1441418"/>
          </a:xfrm>
        </p:grpSpPr>
        <p:pic>
          <p:nvPicPr>
            <p:cNvPr id="2055" name="Picture 2" descr="C:\Users\Eiger\AppData\Local\Microsoft\Windows\Temporary Internet Files\Content.IE5\I3ZIFJ9C\MCj04396080000[1].png"/>
            <p:cNvPicPr>
              <a:picLocks noChangeAspect="1" noChangeArrowheads="1"/>
            </p:cNvPicPr>
            <p:nvPr/>
          </p:nvPicPr>
          <p:blipFill>
            <a:blip r:embed="rId3" cstate="print"/>
            <a:srcRect/>
            <a:stretch>
              <a:fillRect/>
            </a:stretch>
          </p:blipFill>
          <p:spPr bwMode="auto">
            <a:xfrm>
              <a:off x="2857496" y="7929586"/>
              <a:ext cx="1100125" cy="1441418"/>
            </a:xfrm>
            <a:prstGeom prst="rect">
              <a:avLst/>
            </a:prstGeom>
            <a:noFill/>
            <a:ln w="9525">
              <a:noFill/>
              <a:miter lim="800000"/>
              <a:headEnd/>
              <a:tailEnd/>
            </a:ln>
          </p:spPr>
        </p:pic>
        <p:sp>
          <p:nvSpPr>
            <p:cNvPr id="2056" name="TextBox 6"/>
            <p:cNvSpPr txBox="1">
              <a:spLocks noChangeArrowheads="1"/>
            </p:cNvSpPr>
            <p:nvPr/>
          </p:nvSpPr>
          <p:spPr bwMode="auto">
            <a:xfrm>
              <a:off x="3071795" y="8286776"/>
              <a:ext cx="714380" cy="369332"/>
            </a:xfrm>
            <a:prstGeom prst="rect">
              <a:avLst/>
            </a:prstGeom>
            <a:noFill/>
            <a:ln w="9525">
              <a:noFill/>
              <a:miter lim="800000"/>
              <a:headEnd/>
              <a:tailEnd/>
            </a:ln>
          </p:spPr>
          <p:txBody>
            <a:bodyPr>
              <a:spAutoFit/>
            </a:bodyPr>
            <a:lstStyle/>
            <a:p>
              <a:r>
                <a:rPr lang="en-GB" b="1">
                  <a:latin typeface="Blackadder ITC" pitchFamily="82" charset="0"/>
                </a:rPr>
                <a:t>ER</a:t>
              </a:r>
            </a:p>
          </p:txBody>
        </p:sp>
      </p:grpSp>
      <p:pic>
        <p:nvPicPr>
          <p:cNvPr id="2053" name="Picture 7" descr="C:\Users\Eiger\AppData\Local\Microsoft\Windows\Temporary Internet Files\Content.IE5\W5LECLUZ\MCj04382690000[1].wmf"/>
          <p:cNvPicPr>
            <a:picLocks noChangeAspect="1" noChangeArrowheads="1"/>
          </p:cNvPicPr>
          <p:nvPr/>
        </p:nvPicPr>
        <p:blipFill>
          <a:blip r:embed="rId4" cstate="print"/>
          <a:srcRect/>
          <a:stretch>
            <a:fillRect/>
          </a:stretch>
        </p:blipFill>
        <p:spPr bwMode="auto">
          <a:xfrm>
            <a:off x="1500188" y="7500938"/>
            <a:ext cx="1357312" cy="1423987"/>
          </a:xfrm>
          <a:prstGeom prst="rect">
            <a:avLst/>
          </a:prstGeom>
          <a:noFill/>
          <a:ln w="9525">
            <a:noFill/>
            <a:miter lim="800000"/>
            <a:headEnd/>
            <a:tailEnd/>
          </a:ln>
        </p:spPr>
      </p:pic>
      <p:pic>
        <p:nvPicPr>
          <p:cNvPr id="2054" name="Picture 7" descr="C:\Users\Eiger\AppData\Local\Microsoft\Windows\Temporary Internet Files\Content.IE5\W5LECLUZ\MCj04382690000[1].wmf"/>
          <p:cNvPicPr>
            <a:picLocks noChangeAspect="1" noChangeArrowheads="1"/>
          </p:cNvPicPr>
          <p:nvPr/>
        </p:nvPicPr>
        <p:blipFill>
          <a:blip r:embed="rId4" cstate="print"/>
          <a:srcRect/>
          <a:stretch>
            <a:fillRect/>
          </a:stretch>
        </p:blipFill>
        <p:spPr bwMode="auto">
          <a:xfrm flipH="1">
            <a:off x="4000500" y="7500938"/>
            <a:ext cx="1357313" cy="1423987"/>
          </a:xfrm>
          <a:prstGeom prst="rect">
            <a:avLst/>
          </a:prstGeom>
          <a:noFill/>
          <a:ln w="9525">
            <a:noFill/>
            <a:miter lim="800000"/>
            <a:headEnd/>
            <a:tailEnd/>
          </a:ln>
        </p:spPr>
      </p:pic>
    </p:spTree>
    <p:extLst>
      <p:ext uri="{BB962C8B-B14F-4D97-AF65-F5344CB8AC3E}">
        <p14:creationId xmlns:p14="http://schemas.microsoft.com/office/powerpoint/2010/main" val="3640728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42900" y="593725"/>
            <a:ext cx="2255838" cy="1549400"/>
          </a:xfrm>
        </p:spPr>
        <p:txBody>
          <a:bodyPr/>
          <a:lstStyle/>
          <a:p>
            <a:pPr eaLnBrk="1" hangingPunct="1"/>
            <a:r>
              <a:rPr lang="en-GB" smtClean="0"/>
              <a:t>Shakespeare at School</a:t>
            </a:r>
          </a:p>
        </p:txBody>
      </p:sp>
      <p:sp>
        <p:nvSpPr>
          <p:cNvPr id="3075" name="Content Placeholder 2"/>
          <p:cNvSpPr>
            <a:spLocks noGrp="1"/>
          </p:cNvSpPr>
          <p:nvPr>
            <p:ph idx="1"/>
          </p:nvPr>
        </p:nvSpPr>
        <p:spPr>
          <a:xfrm>
            <a:off x="2681288" y="363538"/>
            <a:ext cx="3833812" cy="7804150"/>
          </a:xfrm>
        </p:spPr>
        <p:txBody>
          <a:bodyPr/>
          <a:lstStyle/>
          <a:p>
            <a:pPr eaLnBrk="1" hangingPunct="1">
              <a:buFont typeface="Arial" charset="0"/>
              <a:buNone/>
            </a:pPr>
            <a:r>
              <a:rPr lang="en-GB" smtClean="0"/>
              <a:t>Grammar School</a:t>
            </a:r>
          </a:p>
          <a:p>
            <a:pPr eaLnBrk="1" hangingPunct="1"/>
            <a:r>
              <a:rPr lang="en-GB" sz="1600" smtClean="0"/>
              <a:t>The sons of the richer citizens would move on, at the age of seven, to grammar school (girls were not educated in schools). As a prosperous craftsman, businessman and leading townsman, John Shakespeare would have made sure that his son attended the grammar school in Stratford. </a:t>
            </a:r>
          </a:p>
          <a:p>
            <a:pPr eaLnBrk="1" hangingPunct="1"/>
            <a:r>
              <a:rPr lang="en-GB" sz="1600" smtClean="0"/>
              <a:t>School hours were 7 am in the morning until 6pm in the evening and boys attended school 6 days a week (Monday to Saturday) Although there was a break of a couple of hours in the middle of the day, there was no PE or play included in the timetable and no holidays except for the occasional day's holiday. On Sundays, the boys had to go to church .</a:t>
            </a:r>
          </a:p>
          <a:p>
            <a:pPr eaLnBrk="1" hangingPunct="1"/>
            <a:r>
              <a:rPr lang="en-GB" sz="1600" smtClean="0"/>
              <a:t>Shakespeare would have learnt all his lessons in Latin. This was the international language of Europe, used throughout the professions, in the law, in medicine and in the Church, and, boys were expected to be fluent in Latin to go into jobs like lawyers, doctors or priests in the church. </a:t>
            </a:r>
          </a:p>
          <a:p>
            <a:pPr eaLnBrk="1" hangingPunct="1"/>
            <a:r>
              <a:rPr lang="en-GB" sz="1600" smtClean="0"/>
              <a:t>Their lessons were grammar, logic, rhetoric, arithmetic, geometry, music and astronomy. </a:t>
            </a:r>
          </a:p>
        </p:txBody>
      </p:sp>
      <p:sp>
        <p:nvSpPr>
          <p:cNvPr id="3076" name="Text Placeholder 3"/>
          <p:cNvSpPr>
            <a:spLocks noGrp="1"/>
          </p:cNvSpPr>
          <p:nvPr>
            <p:ph type="body" sz="half" idx="2"/>
          </p:nvPr>
        </p:nvSpPr>
        <p:spPr>
          <a:xfrm>
            <a:off x="342900" y="2174875"/>
            <a:ext cx="2255838" cy="6254750"/>
          </a:xfrm>
        </p:spPr>
        <p:txBody>
          <a:bodyPr/>
          <a:lstStyle/>
          <a:p>
            <a:pPr eaLnBrk="1" hangingPunct="1"/>
            <a:r>
              <a:rPr lang="en-GB" sz="1600" smtClean="0"/>
              <a:t>The town's </a:t>
            </a:r>
            <a:r>
              <a:rPr lang="en-GB" sz="1600" i="1" smtClean="0"/>
              <a:t>petty school </a:t>
            </a:r>
            <a:r>
              <a:rPr lang="en-GB" sz="1600" smtClean="0"/>
              <a:t>was like primary school for William Shakespeare and the other five-year-olds of Stratford-upon-Avon. </a:t>
            </a:r>
          </a:p>
          <a:p>
            <a:pPr eaLnBrk="1" hangingPunct="1"/>
            <a:r>
              <a:rPr lang="en-GB" sz="1600" smtClean="0"/>
              <a:t>Children were taught to read using simple 'abc books‘ which included the Lord's Prayer, the Creed and the Ten Commandments. There were no pens or pencils in Shakespeare’s time, so to learn to write, children had to use a quill pen and ink.</a:t>
            </a:r>
          </a:p>
          <a:p>
            <a:pPr eaLnBrk="1" hangingPunct="1"/>
            <a:r>
              <a:rPr lang="en-GB" sz="1600" smtClean="0"/>
              <a:t>A quill pen was made from a bird’s feather. </a:t>
            </a:r>
          </a:p>
        </p:txBody>
      </p:sp>
      <p:pic>
        <p:nvPicPr>
          <p:cNvPr id="3077" name="Picture 2" descr="C:\Users\Eiger\AppData\Local\Microsoft\Windows\Temporary Internet Files\Content.IE5\UJ48UTVB\MCj02386890000[1].wmf"/>
          <p:cNvPicPr>
            <a:picLocks noChangeAspect="1" noChangeArrowheads="1"/>
          </p:cNvPicPr>
          <p:nvPr/>
        </p:nvPicPr>
        <p:blipFill>
          <a:blip r:embed="rId3" cstate="print"/>
          <a:srcRect/>
          <a:stretch>
            <a:fillRect/>
          </a:stretch>
        </p:blipFill>
        <p:spPr bwMode="auto">
          <a:xfrm>
            <a:off x="428625" y="285750"/>
            <a:ext cx="1757363" cy="854075"/>
          </a:xfrm>
          <a:prstGeom prst="rect">
            <a:avLst/>
          </a:prstGeom>
          <a:noFill/>
          <a:ln w="9525">
            <a:noFill/>
            <a:miter lim="800000"/>
            <a:headEnd/>
            <a:tailEnd/>
          </a:ln>
        </p:spPr>
      </p:pic>
      <p:pic>
        <p:nvPicPr>
          <p:cNvPr id="3078" name="Picture 3" descr="C:\Users\Eiger\AppData\Local\Microsoft\Windows\Temporary Internet Files\Content.IE5\MZM74C2P\MCj03606840000[1].wmf"/>
          <p:cNvPicPr>
            <a:picLocks noChangeAspect="1" noChangeArrowheads="1"/>
          </p:cNvPicPr>
          <p:nvPr/>
        </p:nvPicPr>
        <p:blipFill>
          <a:blip r:embed="rId4" cstate="print"/>
          <a:srcRect/>
          <a:stretch>
            <a:fillRect/>
          </a:stretch>
        </p:blipFill>
        <p:spPr bwMode="auto">
          <a:xfrm>
            <a:off x="285750" y="6786563"/>
            <a:ext cx="2895600" cy="1773237"/>
          </a:xfrm>
          <a:prstGeom prst="rect">
            <a:avLst/>
          </a:prstGeom>
          <a:noFill/>
          <a:ln w="9525">
            <a:noFill/>
            <a:miter lim="800000"/>
            <a:headEnd/>
            <a:tailEnd/>
          </a:ln>
        </p:spPr>
      </p:pic>
    </p:spTree>
    <p:extLst>
      <p:ext uri="{BB962C8B-B14F-4D97-AF65-F5344CB8AC3E}">
        <p14:creationId xmlns:p14="http://schemas.microsoft.com/office/powerpoint/2010/main" val="2973120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0" y="111125"/>
            <a:ext cx="6858000" cy="1960563"/>
          </a:xfrm>
        </p:spPr>
        <p:txBody>
          <a:bodyPr/>
          <a:lstStyle/>
          <a:p>
            <a:pPr eaLnBrk="1" hangingPunct="1"/>
            <a:r>
              <a:rPr lang="en-GB" sz="4800" b="1" dirty="0" smtClean="0">
                <a:latin typeface="Felix Titling" pitchFamily="82" charset="0"/>
              </a:rPr>
              <a:t>The Stratford Sentinel </a:t>
            </a:r>
          </a:p>
        </p:txBody>
      </p:sp>
      <p:sp>
        <p:nvSpPr>
          <p:cNvPr id="8" name="Rectangle 7"/>
          <p:cNvSpPr/>
          <p:nvPr/>
        </p:nvSpPr>
        <p:spPr bwMode="auto">
          <a:xfrm>
            <a:off x="142875" y="1820863"/>
            <a:ext cx="2500313" cy="71088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100" name="TextBox 4"/>
          <p:cNvSpPr txBox="1">
            <a:spLocks noChangeArrowheads="1"/>
          </p:cNvSpPr>
          <p:nvPr/>
        </p:nvSpPr>
        <p:spPr bwMode="auto">
          <a:xfrm>
            <a:off x="214313" y="1811338"/>
            <a:ext cx="2500312" cy="5570756"/>
          </a:xfrm>
          <a:prstGeom prst="rect">
            <a:avLst/>
          </a:prstGeom>
          <a:noFill/>
          <a:ln w="9525">
            <a:noFill/>
            <a:miter lim="800000"/>
            <a:headEnd/>
            <a:tailEnd/>
          </a:ln>
        </p:spPr>
        <p:txBody>
          <a:bodyPr>
            <a:spAutoFit/>
          </a:bodyPr>
          <a:lstStyle/>
          <a:p>
            <a:r>
              <a:rPr lang="en-GB" sz="2600" b="1" dirty="0">
                <a:latin typeface="Angsana New" pitchFamily="18" charset="-34"/>
                <a:cs typeface="Angsana New" pitchFamily="18" charset="-34"/>
              </a:rPr>
              <a:t>Local playwright </a:t>
            </a:r>
            <a:r>
              <a:rPr lang="en-GB" sz="2600" b="1" dirty="0" smtClean="0">
                <a:latin typeface="Angsana New" pitchFamily="18" charset="-34"/>
                <a:cs typeface="Angsana New" pitchFamily="18" charset="-34"/>
              </a:rPr>
              <a:t>marries</a:t>
            </a:r>
            <a:endParaRPr lang="en-GB" sz="2600" b="1" dirty="0">
              <a:latin typeface="Angsana New" pitchFamily="18" charset="-34"/>
              <a:cs typeface="Angsana New" pitchFamily="18" charset="-34"/>
            </a:endParaRPr>
          </a:p>
          <a:p>
            <a:endParaRPr lang="en-GB" sz="1950" dirty="0" smtClean="0">
              <a:latin typeface="Angsana New" pitchFamily="18" charset="-34"/>
              <a:cs typeface="Angsana New" pitchFamily="18" charset="-34"/>
            </a:endParaRPr>
          </a:p>
          <a:p>
            <a:endParaRPr lang="en-GB" sz="1950" dirty="0">
              <a:latin typeface="Angsana New" pitchFamily="18" charset="-34"/>
              <a:cs typeface="Angsana New" pitchFamily="18" charset="-34"/>
            </a:endParaRPr>
          </a:p>
          <a:p>
            <a:r>
              <a:rPr lang="en-GB" sz="1950" dirty="0" smtClean="0">
                <a:latin typeface="Angsana New" pitchFamily="18" charset="-34"/>
                <a:cs typeface="Angsana New" pitchFamily="18" charset="-34"/>
              </a:rPr>
              <a:t>William </a:t>
            </a:r>
            <a:r>
              <a:rPr lang="en-GB" sz="1950" dirty="0">
                <a:latin typeface="Angsana New" pitchFamily="18" charset="-34"/>
                <a:cs typeface="Angsana New" pitchFamily="18" charset="-34"/>
              </a:rPr>
              <a:t>Shakespeare (18) married Anne Hathaway  (26) in November.  The groom is the son of John and Mary Shakespeare and the bride, the daughter of local farmer Richard Hathaway.</a:t>
            </a:r>
          </a:p>
          <a:p>
            <a:endParaRPr lang="en-GB" sz="2200" dirty="0">
              <a:latin typeface="Angsana New" pitchFamily="18" charset="-34"/>
              <a:cs typeface="Angsana New" pitchFamily="18" charset="-34"/>
            </a:endParaRPr>
          </a:p>
          <a:p>
            <a:endParaRPr lang="en-GB" sz="2200" dirty="0">
              <a:latin typeface="Angsana New" pitchFamily="18" charset="-34"/>
              <a:cs typeface="Angsana New" pitchFamily="18" charset="-34"/>
            </a:endParaRPr>
          </a:p>
        </p:txBody>
      </p:sp>
      <p:pic>
        <p:nvPicPr>
          <p:cNvPr id="4101" name="Picture 2" descr="C:\Users\Eiger\AppData\Local\Microsoft\Windows\Temporary Internet Files\Content.IE5\W5LECLUZ\MCj04391690000[1].png"/>
          <p:cNvPicPr>
            <a:picLocks noChangeAspect="1" noChangeArrowheads="1"/>
          </p:cNvPicPr>
          <p:nvPr/>
        </p:nvPicPr>
        <p:blipFill>
          <a:blip r:embed="rId3" cstate="print"/>
          <a:srcRect/>
          <a:stretch>
            <a:fillRect/>
          </a:stretch>
        </p:blipFill>
        <p:spPr bwMode="auto">
          <a:xfrm>
            <a:off x="348105" y="7858125"/>
            <a:ext cx="2217085" cy="432048"/>
          </a:xfrm>
          <a:prstGeom prst="rect">
            <a:avLst/>
          </a:prstGeom>
          <a:noFill/>
          <a:ln w="9525">
            <a:noFill/>
            <a:miter lim="800000"/>
            <a:headEnd/>
            <a:tailEnd/>
          </a:ln>
        </p:spPr>
      </p:pic>
      <p:sp>
        <p:nvSpPr>
          <p:cNvPr id="12" name="Rectangle 11"/>
          <p:cNvSpPr/>
          <p:nvPr/>
        </p:nvSpPr>
        <p:spPr>
          <a:xfrm>
            <a:off x="2786063" y="2071688"/>
            <a:ext cx="2071687"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105" name="TextBox 4"/>
          <p:cNvSpPr txBox="1">
            <a:spLocks noChangeArrowheads="1"/>
          </p:cNvSpPr>
          <p:nvPr/>
        </p:nvSpPr>
        <p:spPr bwMode="auto">
          <a:xfrm>
            <a:off x="5000625" y="2071688"/>
            <a:ext cx="1740743" cy="6701835"/>
          </a:xfrm>
          <a:prstGeom prst="rect">
            <a:avLst/>
          </a:prstGeom>
          <a:noFill/>
          <a:ln w="9525">
            <a:noFill/>
            <a:miter lim="800000"/>
            <a:headEnd/>
            <a:tailEnd/>
          </a:ln>
        </p:spPr>
        <p:txBody>
          <a:bodyPr wrap="square">
            <a:spAutoFit/>
          </a:bodyPr>
          <a:lstStyle/>
          <a:p>
            <a:r>
              <a:rPr lang="en-GB" sz="2500" b="1" dirty="0">
                <a:latin typeface="Angsana New" pitchFamily="18" charset="-34"/>
                <a:cs typeface="Angsana New" pitchFamily="18" charset="-34"/>
              </a:rPr>
              <a:t>Tax on Cider</a:t>
            </a:r>
          </a:p>
          <a:p>
            <a:r>
              <a:rPr lang="en-GB" sz="1650" dirty="0">
                <a:latin typeface="Angsana New" pitchFamily="18" charset="-34"/>
                <a:cs typeface="Angsana New" pitchFamily="18" charset="-34"/>
              </a:rPr>
              <a:t>Local pub go-</a:t>
            </a:r>
            <a:r>
              <a:rPr lang="en-GB" sz="1650" dirty="0" err="1">
                <a:latin typeface="Angsana New" pitchFamily="18" charset="-34"/>
                <a:cs typeface="Angsana New" pitchFamily="18" charset="-34"/>
              </a:rPr>
              <a:t>ers</a:t>
            </a:r>
            <a:r>
              <a:rPr lang="en-GB" sz="1650" dirty="0">
                <a:latin typeface="Angsana New" pitchFamily="18" charset="-34"/>
                <a:cs typeface="Angsana New" pitchFamily="18" charset="-34"/>
              </a:rPr>
              <a:t> were outraged last week when the government announced a new higher tax on cider. Local apple grower and cider maker Mr. Jacob </a:t>
            </a:r>
            <a:r>
              <a:rPr lang="en-GB" sz="1650" dirty="0" err="1">
                <a:latin typeface="Angsana New" pitchFamily="18" charset="-34"/>
                <a:cs typeface="Angsana New" pitchFamily="18" charset="-34"/>
              </a:rPr>
              <a:t>Swithinbank</a:t>
            </a:r>
            <a:r>
              <a:rPr lang="en-GB" sz="1650" dirty="0">
                <a:latin typeface="Angsana New" pitchFamily="18" charset="-34"/>
                <a:cs typeface="Angsana New" pitchFamily="18" charset="-34"/>
              </a:rPr>
              <a:t> </a:t>
            </a:r>
            <a:r>
              <a:rPr lang="en-GB" sz="1650" dirty="0" smtClean="0">
                <a:latin typeface="Angsana New" pitchFamily="18" charset="-34"/>
                <a:cs typeface="Angsana New" pitchFamily="18" charset="-34"/>
              </a:rPr>
              <a:t>said,</a:t>
            </a:r>
          </a:p>
          <a:p>
            <a:endParaRPr lang="en-GB" sz="1650" dirty="0">
              <a:latin typeface="Angsana New" pitchFamily="18" charset="-34"/>
              <a:cs typeface="Angsana New" pitchFamily="18" charset="-34"/>
            </a:endParaRPr>
          </a:p>
          <a:p>
            <a:r>
              <a:rPr lang="en-GB" sz="1650" dirty="0" smtClean="0">
                <a:latin typeface="Angsana New" pitchFamily="18" charset="-34"/>
                <a:cs typeface="Angsana New" pitchFamily="18" charset="-34"/>
              </a:rPr>
              <a:t> </a:t>
            </a:r>
            <a:r>
              <a:rPr lang="en-GB" sz="1650" i="1" dirty="0">
                <a:latin typeface="Angsana New" pitchFamily="18" charset="-34"/>
                <a:cs typeface="Angsana New" pitchFamily="18" charset="-34"/>
              </a:rPr>
              <a:t>“it’s an outrage for the hard working people of England that an essential commodity like cider should be taxed to this level.”</a:t>
            </a:r>
            <a:endParaRPr lang="en-GB" sz="1650" i="1" dirty="0">
              <a:latin typeface="Vivaldi" pitchFamily="66" charset="0"/>
            </a:endParaRPr>
          </a:p>
        </p:txBody>
      </p:sp>
      <p:pic>
        <p:nvPicPr>
          <p:cNvPr id="4106" name="Picture 3" descr="C:\Users\Eiger\AppData\Local\Microsoft\Windows\Temporary Internet Files\Content.IE5\W5LECLUZ\MCj04417080000[1].png"/>
          <p:cNvPicPr>
            <a:picLocks noChangeAspect="1" noChangeArrowheads="1"/>
          </p:cNvPicPr>
          <p:nvPr/>
        </p:nvPicPr>
        <p:blipFill>
          <a:blip r:embed="rId4" cstate="print"/>
          <a:srcRect/>
          <a:stretch>
            <a:fillRect/>
          </a:stretch>
        </p:blipFill>
        <p:spPr bwMode="auto">
          <a:xfrm>
            <a:off x="5425599" y="1363284"/>
            <a:ext cx="625822" cy="625822"/>
          </a:xfrm>
          <a:prstGeom prst="rect">
            <a:avLst/>
          </a:prstGeom>
          <a:noFill/>
          <a:ln w="9525">
            <a:noFill/>
            <a:miter lim="800000"/>
            <a:headEnd/>
            <a:tailEnd/>
          </a:ln>
        </p:spPr>
      </p:pic>
      <p:sp>
        <p:nvSpPr>
          <p:cNvPr id="4107" name="TextBox 10"/>
          <p:cNvSpPr txBox="1">
            <a:spLocks noChangeArrowheads="1"/>
          </p:cNvSpPr>
          <p:nvPr/>
        </p:nvSpPr>
        <p:spPr bwMode="auto">
          <a:xfrm>
            <a:off x="5429250" y="0"/>
            <a:ext cx="1571625" cy="400050"/>
          </a:xfrm>
          <a:prstGeom prst="rect">
            <a:avLst/>
          </a:prstGeom>
          <a:noFill/>
          <a:ln w="9525">
            <a:noFill/>
            <a:miter lim="800000"/>
            <a:headEnd/>
            <a:tailEnd/>
          </a:ln>
        </p:spPr>
        <p:txBody>
          <a:bodyPr>
            <a:spAutoFit/>
          </a:bodyPr>
          <a:lstStyle/>
          <a:p>
            <a:pPr algn="ctr"/>
            <a:r>
              <a:rPr lang="en-GB" sz="2000">
                <a:latin typeface="Angsana New" pitchFamily="18" charset="-34"/>
                <a:cs typeface="Angsana New" pitchFamily="18" charset="-34"/>
              </a:rPr>
              <a:t>December 1582</a:t>
            </a:r>
          </a:p>
        </p:txBody>
      </p:sp>
      <p:sp>
        <p:nvSpPr>
          <p:cNvPr id="2" name="Rectangle 1"/>
          <p:cNvSpPr/>
          <p:nvPr/>
        </p:nvSpPr>
        <p:spPr>
          <a:xfrm>
            <a:off x="2786064" y="2182813"/>
            <a:ext cx="2000250" cy="4524315"/>
          </a:xfrm>
          <a:prstGeom prst="rect">
            <a:avLst/>
          </a:prstGeom>
        </p:spPr>
        <p:txBody>
          <a:bodyPr wrap="square">
            <a:spAutoFit/>
          </a:bodyPr>
          <a:lstStyle/>
          <a:p>
            <a:r>
              <a:rPr lang="en-GB" b="1" dirty="0">
                <a:latin typeface="Angsana New" pitchFamily="18" charset="-34"/>
                <a:cs typeface="Angsana New" pitchFamily="18" charset="-34"/>
              </a:rPr>
              <a:t>Brothers and sisters</a:t>
            </a:r>
          </a:p>
          <a:p>
            <a:r>
              <a:rPr lang="en-GB" dirty="0">
                <a:latin typeface="Angsana New" pitchFamily="18" charset="-34"/>
                <a:cs typeface="Angsana New" pitchFamily="18" charset="-34"/>
              </a:rPr>
              <a:t>The couple were  married at the local parish church in Stratford Upon Avon where the groom’s 3 brothers were best man and ushers. His sister Joan was a bridesmaid. His other sister Ann died in childhood.</a:t>
            </a:r>
          </a:p>
        </p:txBody>
      </p:sp>
      <p:pic>
        <p:nvPicPr>
          <p:cNvPr id="13" name="Picture 2" descr="C:\Users\Eiger\AppData\Local\Microsoft\Windows\Temporary Internet Files\Content.IE5\W5LECLUZ\MCj04391690000[1].png"/>
          <p:cNvPicPr>
            <a:picLocks noChangeAspect="1" noChangeArrowheads="1"/>
          </p:cNvPicPr>
          <p:nvPr/>
        </p:nvPicPr>
        <p:blipFill>
          <a:blip r:embed="rId3" cstate="print"/>
          <a:srcRect/>
          <a:stretch>
            <a:fillRect/>
          </a:stretch>
        </p:blipFill>
        <p:spPr bwMode="auto">
          <a:xfrm>
            <a:off x="2786062" y="7858125"/>
            <a:ext cx="1885197" cy="414199"/>
          </a:xfrm>
          <a:prstGeom prst="rect">
            <a:avLst/>
          </a:prstGeom>
          <a:noFill/>
          <a:ln w="9525">
            <a:noFill/>
            <a:miter lim="800000"/>
            <a:headEnd/>
            <a:tailEnd/>
          </a:ln>
        </p:spPr>
      </p:pic>
    </p:spTree>
    <p:extLst>
      <p:ext uri="{BB962C8B-B14F-4D97-AF65-F5344CB8AC3E}">
        <p14:creationId xmlns:p14="http://schemas.microsoft.com/office/powerpoint/2010/main" val="35770014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0" y="111125"/>
            <a:ext cx="6858000" cy="1960563"/>
          </a:xfrm>
        </p:spPr>
        <p:txBody>
          <a:bodyPr/>
          <a:lstStyle/>
          <a:p>
            <a:pPr eaLnBrk="1" hangingPunct="1"/>
            <a:r>
              <a:rPr lang="en-GB" sz="4800" b="1" dirty="0" smtClean="0">
                <a:latin typeface="Felix Titling" pitchFamily="82" charset="0"/>
              </a:rPr>
              <a:t>The Stratford Sentinel </a:t>
            </a:r>
          </a:p>
        </p:txBody>
      </p:sp>
      <p:sp>
        <p:nvSpPr>
          <p:cNvPr id="8" name="Rectangle 7"/>
          <p:cNvSpPr/>
          <p:nvPr/>
        </p:nvSpPr>
        <p:spPr bwMode="auto">
          <a:xfrm>
            <a:off x="142875" y="1820864"/>
            <a:ext cx="6382469" cy="71088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4101" name="Picture 2" descr="C:\Users\Eiger\AppData\Local\Microsoft\Windows\Temporary Internet Files\Content.IE5\W5LECLUZ\MCj04391690000[1].png"/>
          <p:cNvPicPr>
            <a:picLocks noChangeAspect="1" noChangeArrowheads="1"/>
          </p:cNvPicPr>
          <p:nvPr/>
        </p:nvPicPr>
        <p:blipFill>
          <a:blip r:embed="rId3" cstate="print"/>
          <a:srcRect/>
          <a:stretch>
            <a:fillRect/>
          </a:stretch>
        </p:blipFill>
        <p:spPr bwMode="auto">
          <a:xfrm>
            <a:off x="2225566" y="8124840"/>
            <a:ext cx="2217085" cy="432048"/>
          </a:xfrm>
          <a:prstGeom prst="rect">
            <a:avLst/>
          </a:prstGeom>
          <a:noFill/>
          <a:ln w="9525">
            <a:noFill/>
            <a:miter lim="800000"/>
            <a:headEnd/>
            <a:tailEnd/>
          </a:ln>
        </p:spPr>
      </p:pic>
      <p:sp>
        <p:nvSpPr>
          <p:cNvPr id="4107" name="TextBox 10"/>
          <p:cNvSpPr txBox="1">
            <a:spLocks noChangeArrowheads="1"/>
          </p:cNvSpPr>
          <p:nvPr/>
        </p:nvSpPr>
        <p:spPr bwMode="auto">
          <a:xfrm>
            <a:off x="5429250" y="0"/>
            <a:ext cx="1571625" cy="400050"/>
          </a:xfrm>
          <a:prstGeom prst="rect">
            <a:avLst/>
          </a:prstGeom>
          <a:noFill/>
          <a:ln w="9525">
            <a:noFill/>
            <a:miter lim="800000"/>
            <a:headEnd/>
            <a:tailEnd/>
          </a:ln>
        </p:spPr>
        <p:txBody>
          <a:bodyPr>
            <a:spAutoFit/>
          </a:bodyPr>
          <a:lstStyle/>
          <a:p>
            <a:pPr algn="ctr"/>
            <a:r>
              <a:rPr lang="en-GB" sz="2000">
                <a:latin typeface="Angsana New" pitchFamily="18" charset="-34"/>
                <a:cs typeface="Angsana New" pitchFamily="18" charset="-34"/>
              </a:rPr>
              <a:t>December 1582</a:t>
            </a:r>
          </a:p>
        </p:txBody>
      </p:sp>
      <p:sp>
        <p:nvSpPr>
          <p:cNvPr id="2" name="Rectangle 1"/>
          <p:cNvSpPr/>
          <p:nvPr/>
        </p:nvSpPr>
        <p:spPr>
          <a:xfrm>
            <a:off x="3889448" y="2025327"/>
            <a:ext cx="2491880" cy="2954655"/>
          </a:xfrm>
          <a:prstGeom prst="rect">
            <a:avLst/>
          </a:prstGeom>
        </p:spPr>
        <p:txBody>
          <a:bodyPr wrap="square">
            <a:spAutoFit/>
          </a:bodyPr>
          <a:lstStyle/>
          <a:p>
            <a:r>
              <a:rPr lang="en-GB" dirty="0" smtClean="0">
                <a:latin typeface="Angsana New" pitchFamily="18" charset="-34"/>
                <a:cs typeface="Angsana New" pitchFamily="18" charset="-34"/>
              </a:rPr>
              <a:t>The </a:t>
            </a:r>
            <a:r>
              <a:rPr lang="en-GB" dirty="0">
                <a:latin typeface="Angsana New" pitchFamily="18" charset="-34"/>
                <a:cs typeface="Angsana New" pitchFamily="18" charset="-34"/>
              </a:rPr>
              <a:t>pedigree pig was sold for 3 </a:t>
            </a:r>
            <a:r>
              <a:rPr lang="en-GB" dirty="0" err="1">
                <a:latin typeface="Angsana New" pitchFamily="18" charset="-34"/>
                <a:cs typeface="Angsana New" pitchFamily="18" charset="-34"/>
              </a:rPr>
              <a:t>duckets</a:t>
            </a:r>
            <a:r>
              <a:rPr lang="en-GB" dirty="0">
                <a:latin typeface="Angsana New" pitchFamily="18" charset="-34"/>
                <a:cs typeface="Angsana New" pitchFamily="18" charset="-34"/>
              </a:rPr>
              <a:t> and Mr. Hathaway said “that prize pig is worth its weight in gold and has helped me pay the dowry for my daughter Anne’s weeding to Mr. Shakespeare. </a:t>
            </a:r>
            <a:endParaRPr lang="en-GB" sz="2400" dirty="0">
              <a:latin typeface="Vivaldi" pitchFamily="66" charset="0"/>
            </a:endParaRPr>
          </a:p>
        </p:txBody>
      </p:sp>
      <p:sp>
        <p:nvSpPr>
          <p:cNvPr id="13" name="TextBox 4"/>
          <p:cNvSpPr txBox="1">
            <a:spLocks noChangeArrowheads="1"/>
          </p:cNvSpPr>
          <p:nvPr/>
        </p:nvSpPr>
        <p:spPr bwMode="auto">
          <a:xfrm>
            <a:off x="549370" y="1857084"/>
            <a:ext cx="3007422" cy="4093428"/>
          </a:xfrm>
          <a:prstGeom prst="rect">
            <a:avLst/>
          </a:prstGeom>
          <a:noFill/>
          <a:ln w="9525">
            <a:noFill/>
            <a:miter lim="800000"/>
            <a:headEnd/>
            <a:tailEnd/>
          </a:ln>
        </p:spPr>
        <p:txBody>
          <a:bodyPr wrap="square">
            <a:spAutoFit/>
          </a:bodyPr>
          <a:lstStyle/>
          <a:p>
            <a:r>
              <a:rPr lang="en-GB" sz="2600" b="1" dirty="0">
                <a:latin typeface="Angsana New" pitchFamily="18" charset="-34"/>
                <a:cs typeface="Angsana New" pitchFamily="18" charset="-34"/>
              </a:rPr>
              <a:t>Pig sold for record price at auction</a:t>
            </a:r>
          </a:p>
          <a:p>
            <a:r>
              <a:rPr lang="en-GB" dirty="0">
                <a:latin typeface="Angsana New" pitchFamily="18" charset="-34"/>
                <a:cs typeface="Angsana New" pitchFamily="18" charset="-34"/>
              </a:rPr>
              <a:t>Father of the bride, Richard Hathaway had more good news today after his prize Gloucester Old Spot pig recorded a record price at the local Stratford Upon Avon livestock Auctions. </a:t>
            </a:r>
            <a:endParaRPr lang="en-GB" dirty="0" smtClean="0">
              <a:latin typeface="Angsana New" pitchFamily="18" charset="-34"/>
              <a:cs typeface="Angsana New" pitchFamily="18" charset="-34"/>
            </a:endParaRPr>
          </a:p>
          <a:p>
            <a:endParaRPr lang="en-GB" dirty="0">
              <a:latin typeface="Angsana New" pitchFamily="18" charset="-34"/>
              <a:cs typeface="Angsana New" pitchFamily="18" charset="-34"/>
            </a:endParaRPr>
          </a:p>
          <a:p>
            <a:endParaRPr lang="en-GB" dirty="0">
              <a:latin typeface="Angsana New" pitchFamily="18" charset="-34"/>
              <a:cs typeface="Angsana New" pitchFamily="18" charset="-34"/>
            </a:endParaRPr>
          </a:p>
          <a:p>
            <a:endParaRPr lang="en-GB" sz="2000" dirty="0">
              <a:latin typeface="Angsana New" pitchFamily="18" charset="-34"/>
              <a:cs typeface="Angsana New" pitchFamily="18" charset="-34"/>
            </a:endParaRPr>
          </a:p>
        </p:txBody>
      </p:sp>
      <p:sp>
        <p:nvSpPr>
          <p:cNvPr id="3" name="TextBox 2"/>
          <p:cNvSpPr txBox="1"/>
          <p:nvPr/>
        </p:nvSpPr>
        <p:spPr>
          <a:xfrm>
            <a:off x="1772816" y="5528194"/>
            <a:ext cx="3240360" cy="1754326"/>
          </a:xfrm>
          <a:prstGeom prst="rect">
            <a:avLst/>
          </a:prstGeom>
          <a:noFill/>
          <a:ln>
            <a:solidFill>
              <a:schemeClr val="accent1"/>
            </a:solidFill>
          </a:ln>
        </p:spPr>
        <p:txBody>
          <a:bodyPr wrap="square" rtlCol="0">
            <a:spAutoFit/>
          </a:bodyPr>
          <a:lstStyle/>
          <a:p>
            <a:pPr algn="ctr"/>
            <a:r>
              <a:rPr lang="en-GB" b="1" i="1">
                <a:latin typeface="Angsana New" pitchFamily="18" charset="-34"/>
                <a:cs typeface="Angsana New" pitchFamily="18" charset="-34"/>
              </a:rPr>
              <a:t>Stratford Livestock Auctions</a:t>
            </a:r>
            <a:r>
              <a:rPr lang="en-GB">
                <a:latin typeface="Angsana New" pitchFamily="18" charset="-34"/>
                <a:cs typeface="Angsana New" pitchFamily="18" charset="-34"/>
              </a:rPr>
              <a:t>.</a:t>
            </a:r>
          </a:p>
          <a:p>
            <a:pPr algn="ctr"/>
            <a:r>
              <a:rPr lang="en-GB">
                <a:latin typeface="Angsana New" pitchFamily="18" charset="-34"/>
                <a:cs typeface="Angsana New" pitchFamily="18" charset="-34"/>
              </a:rPr>
              <a:t>Every Monday, Wednesday and Friday on the town green. For the best prices on pigs, cattle and sheep.</a:t>
            </a:r>
            <a:endParaRPr lang="en-GB" dirty="0">
              <a:latin typeface="Angsana New" pitchFamily="18" charset="-34"/>
              <a:cs typeface="Angsana New" pitchFamily="18" charset="-34"/>
            </a:endParaRPr>
          </a:p>
        </p:txBody>
      </p:sp>
    </p:spTree>
    <p:extLst>
      <p:ext uri="{BB962C8B-B14F-4D97-AF65-F5344CB8AC3E}">
        <p14:creationId xmlns:p14="http://schemas.microsoft.com/office/powerpoint/2010/main" val="1032942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3"/>
          <p:cNvSpPr txBox="1">
            <a:spLocks noChangeArrowheads="1"/>
          </p:cNvSpPr>
          <p:nvPr/>
        </p:nvSpPr>
        <p:spPr bwMode="auto">
          <a:xfrm>
            <a:off x="357188" y="4357688"/>
            <a:ext cx="6215062" cy="4524315"/>
          </a:xfrm>
          <a:prstGeom prst="rect">
            <a:avLst/>
          </a:prstGeom>
          <a:noFill/>
          <a:ln w="9525">
            <a:noFill/>
            <a:miter lim="800000"/>
            <a:headEnd/>
            <a:tailEnd/>
          </a:ln>
        </p:spPr>
        <p:txBody>
          <a:bodyPr>
            <a:spAutoFit/>
          </a:bodyPr>
          <a:lstStyle/>
          <a:p>
            <a:pPr algn="ctr"/>
            <a:r>
              <a:rPr lang="en-GB" b="1" u="sng" dirty="0"/>
              <a:t>Last Years in Stratford Upon Avon</a:t>
            </a:r>
          </a:p>
          <a:p>
            <a:pPr algn="just"/>
            <a:r>
              <a:rPr lang="en-GB" dirty="0"/>
              <a:t>Shakespeare’s elder daughter, Susanna, married John Hall, a Stratford doctor in 1607. His other daughter Judith married Thomas </a:t>
            </a:r>
            <a:r>
              <a:rPr lang="en-GB" dirty="0" err="1"/>
              <a:t>Quiney</a:t>
            </a:r>
            <a:r>
              <a:rPr lang="en-GB" dirty="0"/>
              <a:t> in 1616. She was born a twin, but her brother </a:t>
            </a:r>
            <a:r>
              <a:rPr lang="en-GB" dirty="0" err="1" smtClean="0"/>
              <a:t>Hamnet</a:t>
            </a:r>
            <a:r>
              <a:rPr lang="en-GB" dirty="0" smtClean="0"/>
              <a:t>, Shakespeare’s </a:t>
            </a:r>
            <a:r>
              <a:rPr lang="en-GB" dirty="0"/>
              <a:t>only son, died aged 11.</a:t>
            </a:r>
          </a:p>
          <a:p>
            <a:pPr algn="just"/>
            <a:endParaRPr lang="en-GB" dirty="0"/>
          </a:p>
          <a:p>
            <a:pPr algn="just"/>
            <a:r>
              <a:rPr lang="en-GB" dirty="0"/>
              <a:t>From around 1611, Shakespeare seems to have retired from London theatre life and spent most of his time at his house, “New Place”, in Stratford. </a:t>
            </a:r>
          </a:p>
          <a:p>
            <a:pPr algn="just"/>
            <a:endParaRPr lang="en-GB" dirty="0"/>
          </a:p>
          <a:p>
            <a:pPr algn="just"/>
            <a:r>
              <a:rPr lang="en-GB" dirty="0"/>
              <a:t>He died in Stratford on 23</a:t>
            </a:r>
            <a:r>
              <a:rPr lang="en-GB" baseline="30000" dirty="0"/>
              <a:t>rd</a:t>
            </a:r>
            <a:r>
              <a:rPr lang="en-GB" dirty="0"/>
              <a:t> April 1616 aged 52 and was buried 2 days later in Holy Trinity Church. Within a short time, a monument was put up on the wall close to his grave.</a:t>
            </a:r>
          </a:p>
          <a:p>
            <a:pPr algn="just"/>
            <a:endParaRPr lang="en-GB" dirty="0"/>
          </a:p>
          <a:p>
            <a:pPr algn="just"/>
            <a:r>
              <a:rPr lang="en-GB" dirty="0"/>
              <a:t>His wife Anne died in 1623 and is buried beside him.</a:t>
            </a:r>
          </a:p>
        </p:txBody>
      </p:sp>
      <p:pic>
        <p:nvPicPr>
          <p:cNvPr id="5123" name="Picture 7" descr="http://images.stanzapub.com/readers/2009/02/05/shakespeare_1.jpg"/>
          <p:cNvPicPr>
            <a:picLocks noChangeAspect="1" noChangeArrowheads="1"/>
          </p:cNvPicPr>
          <p:nvPr/>
        </p:nvPicPr>
        <p:blipFill>
          <a:blip r:embed="rId3" cstate="print"/>
          <a:srcRect b="24178"/>
          <a:stretch>
            <a:fillRect/>
          </a:stretch>
        </p:blipFill>
        <p:spPr bwMode="auto">
          <a:xfrm>
            <a:off x="571500" y="285750"/>
            <a:ext cx="5715000" cy="3249613"/>
          </a:xfrm>
          <a:prstGeom prst="rect">
            <a:avLst/>
          </a:prstGeom>
          <a:noFill/>
          <a:ln w="9525">
            <a:noFill/>
            <a:miter lim="800000"/>
            <a:headEnd/>
            <a:tailEnd/>
          </a:ln>
        </p:spPr>
      </p:pic>
      <p:sp>
        <p:nvSpPr>
          <p:cNvPr id="5124" name="TextBox 5"/>
          <p:cNvSpPr txBox="1">
            <a:spLocks noChangeArrowheads="1"/>
          </p:cNvSpPr>
          <p:nvPr/>
        </p:nvSpPr>
        <p:spPr bwMode="auto">
          <a:xfrm>
            <a:off x="500063" y="3571875"/>
            <a:ext cx="3714750" cy="307975"/>
          </a:xfrm>
          <a:prstGeom prst="rect">
            <a:avLst/>
          </a:prstGeom>
          <a:noFill/>
          <a:ln w="9525">
            <a:noFill/>
            <a:miter lim="800000"/>
            <a:headEnd/>
            <a:tailEnd/>
          </a:ln>
        </p:spPr>
        <p:txBody>
          <a:bodyPr>
            <a:spAutoFit/>
          </a:bodyPr>
          <a:lstStyle/>
          <a:p>
            <a:r>
              <a:rPr lang="en-GB" sz="1400"/>
              <a:t>New Place in Stratford-Upon-Avon</a:t>
            </a:r>
          </a:p>
        </p:txBody>
      </p:sp>
    </p:spTree>
    <p:extLst>
      <p:ext uri="{BB962C8B-B14F-4D97-AF65-F5344CB8AC3E}">
        <p14:creationId xmlns:p14="http://schemas.microsoft.com/office/powerpoint/2010/main" val="3505806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792</Words>
  <Application>Microsoft Office PowerPoint</Application>
  <PresentationFormat>On-screen Show (4:3)</PresentationFormat>
  <Paragraphs>57</Paragraphs>
  <Slides>6</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Angsana New</vt:lpstr>
      <vt:lpstr>Arial</vt:lpstr>
      <vt:lpstr>Blackadder ITC</vt:lpstr>
      <vt:lpstr>Calibri</vt:lpstr>
      <vt:lpstr>Felix Titling</vt:lpstr>
      <vt:lpstr>Gabriola</vt:lpstr>
      <vt:lpstr>Monotype Corsiva</vt:lpstr>
      <vt:lpstr>Vivaldi</vt:lpstr>
      <vt:lpstr>Office Theme</vt:lpstr>
      <vt:lpstr>Life and Times Of William Shakespeare</vt:lpstr>
      <vt:lpstr>Certificate of Birth</vt:lpstr>
      <vt:lpstr>Shakespeare at School</vt:lpstr>
      <vt:lpstr>The Stratford Sentinel </vt:lpstr>
      <vt:lpstr>The Stratford Sentinel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Certificate of Birth</dc:title>
  <dc:creator>Eiger</dc:creator>
  <cp:lastModifiedBy>Beverley Houghton</cp:lastModifiedBy>
  <cp:revision>55</cp:revision>
  <dcterms:created xsi:type="dcterms:W3CDTF">2010-03-28T20:47:10Z</dcterms:created>
  <dcterms:modified xsi:type="dcterms:W3CDTF">2020-04-21T08:58:52Z</dcterms:modified>
</cp:coreProperties>
</file>