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10692000" cx="7560000"/>
  <p:notesSz cx="6858000" cy="9144000"/>
  <p:embeddedFontLst>
    <p:embeddedFont>
      <p:font typeface="Roboto"/>
      <p:regular r:id="rId19"/>
      <p:bold r:id="rId20"/>
      <p:italic r:id="rId21"/>
      <p:boldItalic r:id="rId22"/>
    </p:embeddedFont>
    <p:embeddedFont>
      <p:font typeface="Work Sans"/>
      <p:regular r:id="rId23"/>
      <p:bold r:id="rId24"/>
    </p:embeddedFont>
    <p:embeddedFont>
      <p:font typeface="Roboto Light"/>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WorkSans-bold.fntdata"/><Relationship Id="rId23" Type="http://schemas.openxmlformats.org/officeDocument/2006/relationships/font" Target="fonts/Work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Light-bold.fntdata"/><Relationship Id="rId25" Type="http://schemas.openxmlformats.org/officeDocument/2006/relationships/font" Target="fonts/RobotoLight-regular.fntdata"/><Relationship Id="rId28" Type="http://schemas.openxmlformats.org/officeDocument/2006/relationships/font" Target="fonts/RobotoLight-boldItalic.fntdata"/><Relationship Id="rId27" Type="http://schemas.openxmlformats.org/officeDocument/2006/relationships/font" Target="fonts/RobotoLight-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Roboto-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35f391192_00: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7d4647e92e_0_77: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7d4647e92e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7d4647e92e_0_220: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7d4647e92e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7d4647e92e_0_255: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7d4647e92e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7d4647e92e_0_281: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d4647e92e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7d4647e92e_0_333: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7d4647e92e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35f391192_029: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d4647e92e_0_14: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d4647e92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7d4647e92e_0_44: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d4647e92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7d4647e92e_0_47: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7d4647e92e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7d4647e92e_0_71: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d4647e92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7d4647e92e_0_122: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7d4647e92e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7d4647e92e_0_125: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d4647e92e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7d4647e92e_0_74: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7d4647e92e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8" name="Shape 8"/>
        <p:cNvGrpSpPr/>
        <p:nvPr/>
      </p:nvGrpSpPr>
      <p:grpSpPr>
        <a:xfrm>
          <a:off x="0" y="0"/>
          <a:ext cx="0" cy="0"/>
          <a:chOff x="0" y="0"/>
          <a:chExt cx="0" cy="0"/>
        </a:xfrm>
      </p:grpSpPr>
      <p:sp>
        <p:nvSpPr>
          <p:cNvPr id="9" name="Google Shape;9;p2"/>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sp>
        <p:nvSpPr>
          <p:cNvPr id="10" name="Google Shape;10;p2"/>
          <p:cNvSpPr txBox="1"/>
          <p:nvPr>
            <p:ph type="ctrTitle"/>
          </p:nvPr>
        </p:nvSpPr>
        <p:spPr>
          <a:xfrm>
            <a:off x="867056" y="6358087"/>
            <a:ext cx="40629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900"/>
              <a:buFont typeface="Roboto"/>
              <a:buNone/>
              <a:defRPr b="0" sz="49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pic>
        <p:nvPicPr>
          <p:cNvPr id="11" name="Google Shape;11;p2"/>
          <p:cNvPicPr preferRelativeResize="0"/>
          <p:nvPr/>
        </p:nvPicPr>
        <p:blipFill>
          <a:blip r:embed="rId2">
            <a:alphaModFix/>
          </a:blip>
          <a:stretch>
            <a:fillRect/>
          </a:stretch>
        </p:blipFill>
        <p:spPr>
          <a:xfrm>
            <a:off x="6817775" y="9967475"/>
            <a:ext cx="583826" cy="5838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reverse">
  <p:cSld name="BLANK_1">
    <p:bg>
      <p:bgPr>
        <a:solidFill>
          <a:srgbClr val="000000"/>
        </a:solidFill>
      </p:bgPr>
    </p:bg>
    <p:spTree>
      <p:nvGrpSpPr>
        <p:cNvPr id="52" name="Shape 52"/>
        <p:cNvGrpSpPr/>
        <p:nvPr/>
      </p:nvGrpSpPr>
      <p:grpSpPr>
        <a:xfrm>
          <a:off x="0" y="0"/>
          <a:ext cx="0" cy="0"/>
          <a:chOff x="0" y="0"/>
          <a:chExt cx="0" cy="0"/>
        </a:xfrm>
      </p:grpSpPr>
      <p:sp>
        <p:nvSpPr>
          <p:cNvPr id="53" name="Google Shape;53;p11"/>
          <p:cNvSpPr/>
          <p:nvPr/>
        </p:nvSpPr>
        <p:spPr>
          <a:xfrm>
            <a:off x="158400" y="140700"/>
            <a:ext cx="7243200" cy="10410600"/>
          </a:xfrm>
          <a:prstGeom prst="rect">
            <a:avLst/>
          </a:prstGeom>
          <a:noFill/>
          <a:ln cap="flat" cmpd="sng" w="76200">
            <a:solidFill>
              <a:srgbClr val="FFFFFF"/>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54" name="Google Shape;54;p11"/>
          <p:cNvPicPr preferRelativeResize="0"/>
          <p:nvPr/>
        </p:nvPicPr>
        <p:blipFill>
          <a:blip r:embed="rId2">
            <a:alphaModFix/>
          </a:blip>
          <a:stretch>
            <a:fillRect/>
          </a:stretch>
        </p:blipFill>
        <p:spPr>
          <a:xfrm>
            <a:off x="6762675" y="9913375"/>
            <a:ext cx="583826" cy="5838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2" name="Shape 12"/>
        <p:cNvGrpSpPr/>
        <p:nvPr/>
      </p:nvGrpSpPr>
      <p:grpSpPr>
        <a:xfrm>
          <a:off x="0" y="0"/>
          <a:ext cx="0" cy="0"/>
          <a:chOff x="0" y="0"/>
          <a:chExt cx="0" cy="0"/>
        </a:xfrm>
      </p:grpSpPr>
      <p:sp>
        <p:nvSpPr>
          <p:cNvPr id="13" name="Google Shape;13;p3"/>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14" name="Google Shape;14;p3"/>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15" name="Google Shape;15;p3"/>
          <p:cNvSpPr txBox="1"/>
          <p:nvPr>
            <p:ph type="ctrTitle"/>
          </p:nvPr>
        </p:nvSpPr>
        <p:spPr>
          <a:xfrm>
            <a:off x="837354" y="5192173"/>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
        <p:nvSpPr>
          <p:cNvPr id="16" name="Google Shape;16;p3"/>
          <p:cNvSpPr txBox="1"/>
          <p:nvPr>
            <p:ph idx="1" type="subTitle"/>
          </p:nvPr>
        </p:nvSpPr>
        <p:spPr>
          <a:xfrm>
            <a:off x="837354" y="7646129"/>
            <a:ext cx="4092600" cy="1631400"/>
          </a:xfrm>
          <a:prstGeom prst="rect">
            <a:avLst/>
          </a:prstGeom>
        </p:spPr>
        <p:txBody>
          <a:bodyPr anchorCtr="0" anchor="t" bIns="125300" lIns="125300" spcFirstLastPara="1" rIns="125300" wrap="square" tIns="125300">
            <a:noAutofit/>
          </a:bodyPr>
          <a:lstStyle>
            <a:lvl1pPr lvl="0" rtl="0">
              <a:spcBef>
                <a:spcPts val="0"/>
              </a:spcBef>
              <a:spcAft>
                <a:spcPts val="0"/>
              </a:spcAft>
              <a:buClr>
                <a:srgbClr val="000000"/>
              </a:buClr>
              <a:buSzPts val="2700"/>
              <a:buNone/>
              <a:defRPr>
                <a:solidFill>
                  <a:srgbClr val="000000"/>
                </a:solidFill>
              </a:defRPr>
            </a:lvl1pPr>
            <a:lvl2pPr lvl="1" rtl="0">
              <a:spcBef>
                <a:spcPts val="0"/>
              </a:spcBef>
              <a:spcAft>
                <a:spcPts val="0"/>
              </a:spcAft>
              <a:buClr>
                <a:srgbClr val="000000"/>
              </a:buClr>
              <a:buSzPts val="2700"/>
              <a:buNone/>
              <a:defRPr>
                <a:solidFill>
                  <a:srgbClr val="000000"/>
                </a:solidFill>
              </a:defRPr>
            </a:lvl2pPr>
            <a:lvl3pPr lvl="2" rtl="0">
              <a:spcBef>
                <a:spcPts val="0"/>
              </a:spcBef>
              <a:spcAft>
                <a:spcPts val="0"/>
              </a:spcAft>
              <a:buClr>
                <a:srgbClr val="000000"/>
              </a:buClr>
              <a:buSzPts val="2700"/>
              <a:buNone/>
              <a:defRPr>
                <a:solidFill>
                  <a:srgbClr val="000000"/>
                </a:solidFill>
              </a:defRPr>
            </a:lvl3pPr>
            <a:lvl4pPr lvl="3" rtl="0">
              <a:spcBef>
                <a:spcPts val="0"/>
              </a:spcBef>
              <a:spcAft>
                <a:spcPts val="0"/>
              </a:spcAft>
              <a:buClr>
                <a:srgbClr val="000000"/>
              </a:buClr>
              <a:buSzPts val="2700"/>
              <a:buNone/>
              <a:defRPr>
                <a:solidFill>
                  <a:srgbClr val="000000"/>
                </a:solidFill>
              </a:defRPr>
            </a:lvl4pPr>
            <a:lvl5pPr lvl="4" rtl="0">
              <a:spcBef>
                <a:spcPts val="0"/>
              </a:spcBef>
              <a:spcAft>
                <a:spcPts val="0"/>
              </a:spcAft>
              <a:buClr>
                <a:srgbClr val="000000"/>
              </a:buClr>
              <a:buSzPts val="2700"/>
              <a:buNone/>
              <a:defRPr>
                <a:solidFill>
                  <a:srgbClr val="000000"/>
                </a:solidFill>
              </a:defRPr>
            </a:lvl5pPr>
            <a:lvl6pPr lvl="5" rtl="0">
              <a:spcBef>
                <a:spcPts val="0"/>
              </a:spcBef>
              <a:spcAft>
                <a:spcPts val="0"/>
              </a:spcAft>
              <a:buClr>
                <a:srgbClr val="000000"/>
              </a:buClr>
              <a:buSzPts val="2700"/>
              <a:buNone/>
              <a:defRPr>
                <a:solidFill>
                  <a:srgbClr val="000000"/>
                </a:solidFill>
              </a:defRPr>
            </a:lvl6pPr>
            <a:lvl7pPr lvl="6" rtl="0">
              <a:spcBef>
                <a:spcPts val="0"/>
              </a:spcBef>
              <a:spcAft>
                <a:spcPts val="0"/>
              </a:spcAft>
              <a:buClr>
                <a:srgbClr val="000000"/>
              </a:buClr>
              <a:buSzPts val="2700"/>
              <a:buNone/>
              <a:defRPr>
                <a:solidFill>
                  <a:srgbClr val="000000"/>
                </a:solidFill>
              </a:defRPr>
            </a:lvl7pPr>
            <a:lvl8pPr lvl="7" rtl="0">
              <a:spcBef>
                <a:spcPts val="0"/>
              </a:spcBef>
              <a:spcAft>
                <a:spcPts val="0"/>
              </a:spcAft>
              <a:buClr>
                <a:srgbClr val="000000"/>
              </a:buClr>
              <a:buSzPts val="2700"/>
              <a:buNone/>
              <a:defRPr>
                <a:solidFill>
                  <a:srgbClr val="000000"/>
                </a:solidFill>
              </a:defRPr>
            </a:lvl8pPr>
            <a:lvl9pPr lvl="8" rtl="0">
              <a:spcBef>
                <a:spcPts val="0"/>
              </a:spcBef>
              <a:spcAft>
                <a:spcPts val="0"/>
              </a:spcAft>
              <a:buClr>
                <a:srgbClr val="000000"/>
              </a:buClr>
              <a:buSzPts val="2700"/>
              <a:buNone/>
              <a:defRPr>
                <a:solidFill>
                  <a:srgbClr val="000000"/>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7" name="Shape 17"/>
        <p:cNvGrpSpPr/>
        <p:nvPr/>
      </p:nvGrpSpPr>
      <p:grpSpPr>
        <a:xfrm>
          <a:off x="0" y="0"/>
          <a:ext cx="0" cy="0"/>
          <a:chOff x="0" y="0"/>
          <a:chExt cx="0" cy="0"/>
        </a:xfrm>
      </p:grpSpPr>
      <p:sp>
        <p:nvSpPr>
          <p:cNvPr id="18" name="Google Shape;18;p4"/>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19" name="Google Shape;19;p4"/>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20" name="Google Shape;20;p4"/>
          <p:cNvSpPr txBox="1"/>
          <p:nvPr>
            <p:ph idx="1" type="body"/>
          </p:nvPr>
        </p:nvSpPr>
        <p:spPr>
          <a:xfrm>
            <a:off x="1491930" y="1776855"/>
            <a:ext cx="4259700" cy="7286700"/>
          </a:xfrm>
          <a:prstGeom prst="rect">
            <a:avLst/>
          </a:prstGeom>
        </p:spPr>
        <p:txBody>
          <a:bodyPr anchorCtr="0" anchor="t" bIns="125300" lIns="125300" spcFirstLastPara="1" rIns="125300" wrap="square" tIns="125300">
            <a:noAutofit/>
          </a:bodyPr>
          <a:lstStyle>
            <a:lvl1pPr indent="-508000" lvl="0" marL="457200" rtl="0">
              <a:lnSpc>
                <a:spcPct val="115000"/>
              </a:lnSpc>
              <a:spcBef>
                <a:spcPts val="800"/>
              </a:spcBef>
              <a:spcAft>
                <a:spcPts val="0"/>
              </a:spcAft>
              <a:buSzPts val="4400"/>
              <a:buChar char="▪"/>
              <a:defRPr i="1" sz="4400"/>
            </a:lvl1pPr>
            <a:lvl2pPr indent="-508000" lvl="1" marL="914400" rtl="0">
              <a:lnSpc>
                <a:spcPct val="115000"/>
              </a:lnSpc>
              <a:spcBef>
                <a:spcPts val="0"/>
              </a:spcBef>
              <a:spcAft>
                <a:spcPts val="0"/>
              </a:spcAft>
              <a:buSzPts val="4400"/>
              <a:buChar char="□"/>
              <a:defRPr i="1" sz="4400"/>
            </a:lvl2pPr>
            <a:lvl3pPr indent="-508000" lvl="2" marL="1371600" rtl="0">
              <a:lnSpc>
                <a:spcPct val="115000"/>
              </a:lnSpc>
              <a:spcBef>
                <a:spcPts val="0"/>
              </a:spcBef>
              <a:spcAft>
                <a:spcPts val="0"/>
              </a:spcAft>
              <a:buSzPts val="4400"/>
              <a:buChar char="□"/>
              <a:defRPr i="1" sz="4400"/>
            </a:lvl3pPr>
            <a:lvl4pPr indent="-508000" lvl="3" marL="1828800" rtl="0">
              <a:lnSpc>
                <a:spcPct val="115000"/>
              </a:lnSpc>
              <a:spcBef>
                <a:spcPts val="0"/>
              </a:spcBef>
              <a:spcAft>
                <a:spcPts val="0"/>
              </a:spcAft>
              <a:buSzPts val="4400"/>
              <a:buChar char="□"/>
              <a:defRPr i="1" sz="4400"/>
            </a:lvl4pPr>
            <a:lvl5pPr indent="-508000" lvl="4" marL="2286000" rtl="0">
              <a:lnSpc>
                <a:spcPct val="115000"/>
              </a:lnSpc>
              <a:spcBef>
                <a:spcPts val="0"/>
              </a:spcBef>
              <a:spcAft>
                <a:spcPts val="0"/>
              </a:spcAft>
              <a:buSzPts val="4400"/>
              <a:buChar char="○"/>
              <a:defRPr i="1" sz="4400"/>
            </a:lvl5pPr>
            <a:lvl6pPr indent="-508000" lvl="5" marL="2743200" rtl="0">
              <a:lnSpc>
                <a:spcPct val="115000"/>
              </a:lnSpc>
              <a:spcBef>
                <a:spcPts val="0"/>
              </a:spcBef>
              <a:spcAft>
                <a:spcPts val="0"/>
              </a:spcAft>
              <a:buSzPts val="4400"/>
              <a:buChar char="■"/>
              <a:defRPr i="1" sz="4400"/>
            </a:lvl6pPr>
            <a:lvl7pPr indent="-508000" lvl="6" marL="3200400" rtl="0">
              <a:lnSpc>
                <a:spcPct val="115000"/>
              </a:lnSpc>
              <a:spcBef>
                <a:spcPts val="0"/>
              </a:spcBef>
              <a:spcAft>
                <a:spcPts val="0"/>
              </a:spcAft>
              <a:buSzPts val="4400"/>
              <a:buChar char="●"/>
              <a:defRPr i="1" sz="4400"/>
            </a:lvl7pPr>
            <a:lvl8pPr indent="-508000" lvl="7" marL="3657600" rtl="0">
              <a:lnSpc>
                <a:spcPct val="115000"/>
              </a:lnSpc>
              <a:spcBef>
                <a:spcPts val="0"/>
              </a:spcBef>
              <a:spcAft>
                <a:spcPts val="0"/>
              </a:spcAft>
              <a:buSzPts val="4400"/>
              <a:buChar char="○"/>
              <a:defRPr i="1" sz="4400"/>
            </a:lvl8pPr>
            <a:lvl9pPr indent="-508000" lvl="8" marL="4114800">
              <a:lnSpc>
                <a:spcPct val="115000"/>
              </a:lnSpc>
              <a:spcBef>
                <a:spcPts val="0"/>
              </a:spcBef>
              <a:spcAft>
                <a:spcPts val="0"/>
              </a:spcAft>
              <a:buSzPts val="4400"/>
              <a:buChar char="■"/>
              <a:defRPr i="1" sz="4400"/>
            </a:lvl9pPr>
          </a:lstStyle>
          <a:p/>
        </p:txBody>
      </p:sp>
      <p:sp>
        <p:nvSpPr>
          <p:cNvPr id="21" name="Google Shape;21;p4"/>
          <p:cNvSpPr/>
          <p:nvPr/>
        </p:nvSpPr>
        <p:spPr>
          <a:xfrm>
            <a:off x="416750" y="1711925"/>
            <a:ext cx="957600" cy="863700"/>
          </a:xfrm>
          <a:prstGeom prst="rect">
            <a:avLst/>
          </a:prstGeom>
          <a:solidFill>
            <a:srgbClr val="000000"/>
          </a:solidFill>
          <a:ln>
            <a:noFill/>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sp>
        <p:nvSpPr>
          <p:cNvPr id="22" name="Google Shape;22;p4"/>
          <p:cNvSpPr/>
          <p:nvPr/>
        </p:nvSpPr>
        <p:spPr>
          <a:xfrm>
            <a:off x="617757" y="1861649"/>
            <a:ext cx="555538" cy="564125"/>
          </a:xfrm>
          <a:prstGeom prst="rect">
            <a:avLst/>
          </a:prstGeom>
        </p:spPr>
        <p:txBody>
          <a:bodyPr>
            <a:prstTxWarp prst="textPlain"/>
          </a:bodyPr>
          <a:lstStyle/>
          <a:p>
            <a:pPr lvl="0" algn="ctr"/>
            <a:r>
              <a:rPr b="1" i="0">
                <a:ln>
                  <a:noFill/>
                </a:ln>
                <a:solidFill>
                  <a:srgbClr val="FFFFFF"/>
                </a:solidFill>
                <a:latin typeface="Arial"/>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3" name="Shape 23"/>
        <p:cNvGrpSpPr/>
        <p:nvPr/>
      </p:nvGrpSpPr>
      <p:grpSpPr>
        <a:xfrm>
          <a:off x="0" y="0"/>
          <a:ext cx="0" cy="0"/>
          <a:chOff x="0" y="0"/>
          <a:chExt cx="0" cy="0"/>
        </a:xfrm>
      </p:grpSpPr>
      <p:sp>
        <p:nvSpPr>
          <p:cNvPr id="24" name="Google Shape;24;p5"/>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25" name="Google Shape;25;p5"/>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26" name="Google Shape;26;p5"/>
          <p:cNvSpPr txBox="1"/>
          <p:nvPr>
            <p:ph idx="1" type="body"/>
          </p:nvPr>
        </p:nvSpPr>
        <p:spPr>
          <a:xfrm>
            <a:off x="718589" y="4807970"/>
            <a:ext cx="6123000" cy="4166100"/>
          </a:xfrm>
          <a:prstGeom prst="rect">
            <a:avLst/>
          </a:prstGeom>
        </p:spPr>
        <p:txBody>
          <a:bodyPr anchorCtr="0" anchor="t" bIns="125300" lIns="125300" spcFirstLastPara="1" rIns="125300" wrap="square" tIns="125300">
            <a:noAutofit/>
          </a:bodyPr>
          <a:lstStyle>
            <a:lvl1pPr indent="-400050" lvl="0" marL="457200">
              <a:spcBef>
                <a:spcPts val="800"/>
              </a:spcBef>
              <a:spcAft>
                <a:spcPts val="0"/>
              </a:spcAft>
              <a:buSzPts val="2700"/>
              <a:buChar char="▪"/>
              <a:defRPr/>
            </a:lvl1pPr>
            <a:lvl2pPr indent="-400050" lvl="1" marL="914400">
              <a:spcBef>
                <a:spcPts val="0"/>
              </a:spcBef>
              <a:spcAft>
                <a:spcPts val="0"/>
              </a:spcAft>
              <a:buSzPts val="2700"/>
              <a:buChar char="□"/>
              <a:defRPr/>
            </a:lvl2pPr>
            <a:lvl3pPr indent="-400050" lvl="2" marL="1371600">
              <a:spcBef>
                <a:spcPts val="0"/>
              </a:spcBef>
              <a:spcAft>
                <a:spcPts val="0"/>
              </a:spcAft>
              <a:buSzPts val="2700"/>
              <a:buChar char="□"/>
              <a:defRPr/>
            </a:lvl3pPr>
            <a:lvl4pPr indent="-400050" lvl="3" marL="1828800">
              <a:spcBef>
                <a:spcPts val="0"/>
              </a:spcBef>
              <a:spcAft>
                <a:spcPts val="0"/>
              </a:spcAft>
              <a:buSzPts val="2700"/>
              <a:buChar char="□"/>
              <a:defRPr/>
            </a:lvl4pPr>
            <a:lvl5pPr indent="-400050" lvl="4" marL="2286000">
              <a:spcBef>
                <a:spcPts val="0"/>
              </a:spcBef>
              <a:spcAft>
                <a:spcPts val="0"/>
              </a:spcAft>
              <a:buSzPts val="2700"/>
              <a:buChar char="○"/>
              <a:defRPr/>
            </a:lvl5pPr>
            <a:lvl6pPr indent="-400050" lvl="5" marL="2743200">
              <a:spcBef>
                <a:spcPts val="0"/>
              </a:spcBef>
              <a:spcAft>
                <a:spcPts val="0"/>
              </a:spcAft>
              <a:buSzPts val="2700"/>
              <a:buChar char="■"/>
              <a:defRPr/>
            </a:lvl6pPr>
            <a:lvl7pPr indent="-400050" lvl="6" marL="3200400">
              <a:spcBef>
                <a:spcPts val="0"/>
              </a:spcBef>
              <a:spcAft>
                <a:spcPts val="0"/>
              </a:spcAft>
              <a:buSzPts val="2700"/>
              <a:buChar char="●"/>
              <a:defRPr/>
            </a:lvl7pPr>
            <a:lvl8pPr indent="-400050" lvl="7" marL="3657600">
              <a:spcBef>
                <a:spcPts val="0"/>
              </a:spcBef>
              <a:spcAft>
                <a:spcPts val="0"/>
              </a:spcAft>
              <a:buSzPts val="2700"/>
              <a:buChar char="○"/>
              <a:defRPr/>
            </a:lvl8pPr>
            <a:lvl9pPr indent="-400050" lvl="8" marL="4114800">
              <a:spcBef>
                <a:spcPts val="0"/>
              </a:spcBef>
              <a:spcAft>
                <a:spcPts val="0"/>
              </a:spcAft>
              <a:buSzPts val="2700"/>
              <a:buChar char="■"/>
              <a:defRPr/>
            </a:lvl9pPr>
          </a:lstStyle>
          <a:p/>
        </p:txBody>
      </p:sp>
      <p:sp>
        <p:nvSpPr>
          <p:cNvPr id="27" name="Google Shape;27;p5"/>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8" name="Shape 28"/>
        <p:cNvGrpSpPr/>
        <p:nvPr/>
      </p:nvGrpSpPr>
      <p:grpSpPr>
        <a:xfrm>
          <a:off x="0" y="0"/>
          <a:ext cx="0" cy="0"/>
          <a:chOff x="0" y="0"/>
          <a:chExt cx="0" cy="0"/>
        </a:xfrm>
      </p:grpSpPr>
      <p:sp>
        <p:nvSpPr>
          <p:cNvPr id="29" name="Google Shape;29;p6"/>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30" name="Google Shape;30;p6"/>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31" name="Google Shape;31;p6"/>
          <p:cNvSpPr txBox="1"/>
          <p:nvPr>
            <p:ph idx="1" type="body"/>
          </p:nvPr>
        </p:nvSpPr>
        <p:spPr>
          <a:xfrm>
            <a:off x="718589" y="4807970"/>
            <a:ext cx="2972100" cy="4434600"/>
          </a:xfrm>
          <a:prstGeom prst="rect">
            <a:avLst/>
          </a:prstGeom>
        </p:spPr>
        <p:txBody>
          <a:bodyPr anchorCtr="0" anchor="t" bIns="125300" lIns="125300" spcFirstLastPara="1" rIns="125300" wrap="square" tIns="125300">
            <a:noAutofit/>
          </a:bodyPr>
          <a:lstStyle>
            <a:lvl1pPr indent="-368300" lvl="0" marL="457200">
              <a:spcBef>
                <a:spcPts val="8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2" name="Google Shape;32;p6"/>
          <p:cNvSpPr txBox="1"/>
          <p:nvPr>
            <p:ph idx="2" type="body"/>
          </p:nvPr>
        </p:nvSpPr>
        <p:spPr>
          <a:xfrm>
            <a:off x="3869480" y="4807970"/>
            <a:ext cx="2972100" cy="4434600"/>
          </a:xfrm>
          <a:prstGeom prst="rect">
            <a:avLst/>
          </a:prstGeom>
        </p:spPr>
        <p:txBody>
          <a:bodyPr anchorCtr="0" anchor="t" bIns="125300" lIns="125300" spcFirstLastPara="1" rIns="125300" wrap="square" tIns="125300">
            <a:noAutofit/>
          </a:bodyPr>
          <a:lstStyle>
            <a:lvl1pPr indent="-368300" lvl="0" marL="457200">
              <a:spcBef>
                <a:spcPts val="8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3" name="Google Shape;33;p6"/>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34" name="Shape 34"/>
        <p:cNvGrpSpPr/>
        <p:nvPr/>
      </p:nvGrpSpPr>
      <p:grpSpPr>
        <a:xfrm>
          <a:off x="0" y="0"/>
          <a:ext cx="0" cy="0"/>
          <a:chOff x="0" y="0"/>
          <a:chExt cx="0" cy="0"/>
        </a:xfrm>
      </p:grpSpPr>
      <p:sp>
        <p:nvSpPr>
          <p:cNvPr id="35" name="Google Shape;35;p7"/>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36" name="Google Shape;36;p7"/>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37" name="Google Shape;37;p7"/>
          <p:cNvSpPr txBox="1"/>
          <p:nvPr>
            <p:ph idx="1" type="body"/>
          </p:nvPr>
        </p:nvSpPr>
        <p:spPr>
          <a:xfrm>
            <a:off x="718589" y="4807970"/>
            <a:ext cx="1956300" cy="4240800"/>
          </a:xfrm>
          <a:prstGeom prst="rect">
            <a:avLst/>
          </a:prstGeom>
        </p:spPr>
        <p:txBody>
          <a:bodyPr anchorCtr="0" anchor="t" bIns="125300" lIns="125300" spcFirstLastPara="1" rIns="125300" wrap="square" tIns="125300">
            <a:noAutofit/>
          </a:bodyPr>
          <a:lstStyle>
            <a:lvl1pPr indent="-349250" lvl="0" marL="457200" rtl="0">
              <a:spcBef>
                <a:spcPts val="80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38" name="Google Shape;38;p7"/>
          <p:cNvSpPr txBox="1"/>
          <p:nvPr>
            <p:ph idx="2" type="body"/>
          </p:nvPr>
        </p:nvSpPr>
        <p:spPr>
          <a:xfrm>
            <a:off x="2775257" y="4807970"/>
            <a:ext cx="1956300" cy="4240800"/>
          </a:xfrm>
          <a:prstGeom prst="rect">
            <a:avLst/>
          </a:prstGeom>
        </p:spPr>
        <p:txBody>
          <a:bodyPr anchorCtr="0" anchor="t" bIns="125300" lIns="125300" spcFirstLastPara="1" rIns="125300" wrap="square" tIns="125300">
            <a:noAutofit/>
          </a:bodyPr>
          <a:lstStyle>
            <a:lvl1pPr indent="-349250" lvl="0" marL="457200" rtl="0">
              <a:spcBef>
                <a:spcPts val="80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39" name="Google Shape;39;p7"/>
          <p:cNvSpPr txBox="1"/>
          <p:nvPr>
            <p:ph idx="3" type="body"/>
          </p:nvPr>
        </p:nvSpPr>
        <p:spPr>
          <a:xfrm>
            <a:off x="4831925" y="4807970"/>
            <a:ext cx="1956300" cy="4240800"/>
          </a:xfrm>
          <a:prstGeom prst="rect">
            <a:avLst/>
          </a:prstGeom>
        </p:spPr>
        <p:txBody>
          <a:bodyPr anchorCtr="0" anchor="t" bIns="125300" lIns="125300" spcFirstLastPara="1" rIns="125300" wrap="square" tIns="125300">
            <a:noAutofit/>
          </a:bodyPr>
          <a:lstStyle>
            <a:lvl1pPr indent="-349250" lvl="0" marL="457200" rtl="0">
              <a:spcBef>
                <a:spcPts val="80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40" name="Google Shape;40;p7"/>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1" name="Shape 41"/>
        <p:cNvGrpSpPr/>
        <p:nvPr/>
      </p:nvGrpSpPr>
      <p:grpSpPr>
        <a:xfrm>
          <a:off x="0" y="0"/>
          <a:ext cx="0" cy="0"/>
          <a:chOff x="0" y="0"/>
          <a:chExt cx="0" cy="0"/>
        </a:xfrm>
      </p:grpSpPr>
      <p:sp>
        <p:nvSpPr>
          <p:cNvPr id="42" name="Google Shape;42;p8"/>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43" name="Google Shape;43;p8"/>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44" name="Google Shape;44;p8"/>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9"/>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47" name="Google Shape;47;p9"/>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48" name="Google Shape;48;p9"/>
          <p:cNvSpPr txBox="1"/>
          <p:nvPr>
            <p:ph idx="1" type="body"/>
          </p:nvPr>
        </p:nvSpPr>
        <p:spPr>
          <a:xfrm>
            <a:off x="694840" y="8209153"/>
            <a:ext cx="6170400" cy="1080000"/>
          </a:xfrm>
          <a:prstGeom prst="rect">
            <a:avLst/>
          </a:prstGeom>
        </p:spPr>
        <p:txBody>
          <a:bodyPr anchorCtr="0" anchor="t" bIns="125300" lIns="125300" spcFirstLastPara="1" rIns="125300" wrap="square" tIns="125300">
            <a:noAutofit/>
          </a:bodyPr>
          <a:lstStyle>
            <a:lvl1pPr indent="-228600" lvl="0" marL="457200">
              <a:spcBef>
                <a:spcPts val="500"/>
              </a:spcBef>
              <a:spcAft>
                <a:spcPts val="0"/>
              </a:spcAft>
              <a:buSzPts val="2500"/>
              <a:buFont typeface="Roboto"/>
              <a:buNone/>
              <a:defRPr sz="2500">
                <a:latin typeface="Roboto"/>
                <a:ea typeface="Roboto"/>
                <a:cs typeface="Roboto"/>
                <a:sym typeface="Roboto"/>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9" name="Shape 49"/>
        <p:cNvGrpSpPr/>
        <p:nvPr/>
      </p:nvGrpSpPr>
      <p:grpSpPr>
        <a:xfrm>
          <a:off x="0" y="0"/>
          <a:ext cx="0" cy="0"/>
          <a:chOff x="0" y="0"/>
          <a:chExt cx="0" cy="0"/>
        </a:xfrm>
      </p:grpSpPr>
      <p:sp>
        <p:nvSpPr>
          <p:cNvPr id="50" name="Google Shape;50;p10"/>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51" name="Google Shape;51;p10"/>
          <p:cNvPicPr preferRelativeResize="0"/>
          <p:nvPr/>
        </p:nvPicPr>
        <p:blipFill>
          <a:blip r:embed="rId2">
            <a:alphaModFix/>
          </a:blip>
          <a:stretch>
            <a:fillRect/>
          </a:stretch>
        </p:blipFill>
        <p:spPr>
          <a:xfrm>
            <a:off x="6817775" y="9967475"/>
            <a:ext cx="583826" cy="5838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8589" y="1761940"/>
            <a:ext cx="4209900" cy="2827200"/>
          </a:xfrm>
          <a:prstGeom prst="rect">
            <a:avLst/>
          </a:prstGeom>
          <a:noFill/>
          <a:ln>
            <a:noFill/>
          </a:ln>
        </p:spPr>
        <p:txBody>
          <a:bodyPr anchorCtr="0" anchor="b" bIns="125300" lIns="125300" spcFirstLastPara="1" rIns="125300" wrap="square" tIns="125300">
            <a:noAutofit/>
          </a:bodyPr>
          <a:lstStyle>
            <a:lvl1pPr lvl="0" rtl="0">
              <a:spcBef>
                <a:spcPts val="0"/>
              </a:spcBef>
              <a:spcAft>
                <a:spcPts val="0"/>
              </a:spcAft>
              <a:buClr>
                <a:schemeClr val="dk1"/>
              </a:buClr>
              <a:buSzPts val="4100"/>
              <a:buFont typeface="Roboto"/>
              <a:buNone/>
              <a:defRPr sz="4100">
                <a:solidFill>
                  <a:schemeClr val="dk1"/>
                </a:solidFill>
                <a:latin typeface="Roboto"/>
                <a:ea typeface="Roboto"/>
                <a:cs typeface="Roboto"/>
                <a:sym typeface="Roboto"/>
              </a:defRPr>
            </a:lvl1pPr>
            <a:lvl2pPr lvl="1"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2pPr>
            <a:lvl3pPr lvl="2"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3pPr>
            <a:lvl4pPr lvl="3"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4pPr>
            <a:lvl5pPr lvl="4"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5pPr>
            <a:lvl6pPr lvl="5"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6pPr>
            <a:lvl7pPr lvl="6"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7pPr>
            <a:lvl8pPr lvl="7"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8pPr>
            <a:lvl9pPr lvl="8"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9pPr>
          </a:lstStyle>
          <a:p/>
        </p:txBody>
      </p:sp>
      <p:sp>
        <p:nvSpPr>
          <p:cNvPr id="7" name="Google Shape;7;p1"/>
          <p:cNvSpPr txBox="1"/>
          <p:nvPr>
            <p:ph idx="1" type="body"/>
          </p:nvPr>
        </p:nvSpPr>
        <p:spPr>
          <a:xfrm>
            <a:off x="718589" y="4807970"/>
            <a:ext cx="6123000" cy="4166100"/>
          </a:xfrm>
          <a:prstGeom prst="rect">
            <a:avLst/>
          </a:prstGeom>
          <a:noFill/>
          <a:ln>
            <a:noFill/>
          </a:ln>
        </p:spPr>
        <p:txBody>
          <a:bodyPr anchorCtr="0" anchor="t" bIns="125300" lIns="125300" spcFirstLastPara="1" rIns="125300" wrap="square" tIns="125300">
            <a:noAutofit/>
          </a:bodyPr>
          <a:lstStyle>
            <a:lvl1pPr indent="-400050" lvl="0" marL="457200">
              <a:spcBef>
                <a:spcPts val="80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1pPr>
            <a:lvl2pPr indent="-400050" lvl="1" marL="9144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2pPr>
            <a:lvl3pPr indent="-400050" lvl="2" marL="13716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3pPr>
            <a:lvl4pPr indent="-400050" lvl="3" marL="18288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4pPr>
            <a:lvl5pPr indent="-400050" lvl="4" marL="22860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5pPr>
            <a:lvl6pPr indent="-400050" lvl="5" marL="27432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6pPr>
            <a:lvl7pPr indent="-400050" lvl="6" marL="32004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7pPr>
            <a:lvl8pPr indent="-400050" lvl="7" marL="36576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8pPr>
            <a:lvl9pPr indent="-400050" lvl="8" marL="41148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hyperlink" Target="http://www.youtube.com/watch?v=HagCuGXJgUs" TargetMode="External"/><Relationship Id="rId6" Type="http://schemas.openxmlformats.org/officeDocument/2006/relationships/image" Target="../media/image33.jpg"/><Relationship Id="rId7"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7.png"/><Relationship Id="rId6" Type="http://schemas.openxmlformats.org/officeDocument/2006/relationships/image" Target="../media/image7.png"/><Relationship Id="rId7"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2"/>
          <p:cNvPicPr preferRelativeResize="0"/>
          <p:nvPr/>
        </p:nvPicPr>
        <p:blipFill>
          <a:blip r:embed="rId3">
            <a:alphaModFix/>
          </a:blip>
          <a:stretch>
            <a:fillRect/>
          </a:stretch>
        </p:blipFill>
        <p:spPr>
          <a:xfrm>
            <a:off x="1257898" y="352675"/>
            <a:ext cx="5044201" cy="1238550"/>
          </a:xfrm>
          <a:prstGeom prst="rect">
            <a:avLst/>
          </a:prstGeom>
          <a:noFill/>
          <a:ln>
            <a:noFill/>
          </a:ln>
        </p:spPr>
      </p:pic>
      <p:sp>
        <p:nvSpPr>
          <p:cNvPr id="60" name="Google Shape;60;p12"/>
          <p:cNvSpPr txBox="1"/>
          <p:nvPr/>
        </p:nvSpPr>
        <p:spPr>
          <a:xfrm>
            <a:off x="714300" y="3858350"/>
            <a:ext cx="6236100" cy="995700"/>
          </a:xfrm>
          <a:prstGeom prst="rect">
            <a:avLst/>
          </a:prstGeom>
          <a:noFill/>
          <a:ln>
            <a:noFill/>
          </a:ln>
        </p:spPr>
        <p:txBody>
          <a:bodyPr anchorCtr="0" anchor="b" bIns="125300" lIns="125300" spcFirstLastPara="1" rIns="125300" wrap="square" tIns="125300">
            <a:noAutofit/>
          </a:bodyPr>
          <a:lstStyle/>
          <a:p>
            <a:pPr indent="0" lvl="0" marL="0" rtl="0" algn="ctr">
              <a:spcBef>
                <a:spcPts val="0"/>
              </a:spcBef>
              <a:spcAft>
                <a:spcPts val="0"/>
              </a:spcAft>
              <a:buNone/>
            </a:pPr>
            <a:r>
              <a:t/>
            </a:r>
            <a:endParaRPr b="1" sz="4900">
              <a:solidFill>
                <a:srgbClr val="980000"/>
              </a:solidFill>
              <a:latin typeface="Roboto"/>
              <a:ea typeface="Roboto"/>
              <a:cs typeface="Roboto"/>
              <a:sym typeface="Roboto"/>
            </a:endParaRPr>
          </a:p>
        </p:txBody>
      </p:sp>
      <p:sp>
        <p:nvSpPr>
          <p:cNvPr id="61" name="Google Shape;61;p12"/>
          <p:cNvSpPr txBox="1"/>
          <p:nvPr/>
        </p:nvSpPr>
        <p:spPr>
          <a:xfrm>
            <a:off x="1459200" y="3247675"/>
            <a:ext cx="4701600" cy="828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3600">
                <a:solidFill>
                  <a:srgbClr val="980000"/>
                </a:solidFill>
                <a:latin typeface="Roboto"/>
                <a:ea typeface="Roboto"/>
                <a:cs typeface="Roboto"/>
                <a:sym typeface="Roboto"/>
              </a:rPr>
              <a:t>THE HUNDRED YEARS’ WAR</a:t>
            </a:r>
            <a:endParaRPr b="1" sz="2500">
              <a:solidFill>
                <a:srgbClr val="980000"/>
              </a:solidFill>
              <a:latin typeface="Roboto"/>
              <a:ea typeface="Roboto"/>
              <a:cs typeface="Roboto"/>
              <a:sym typeface="Roboto"/>
            </a:endParaRPr>
          </a:p>
        </p:txBody>
      </p:sp>
      <p:sp>
        <p:nvSpPr>
          <p:cNvPr id="62" name="Google Shape;62;p12"/>
          <p:cNvSpPr txBox="1"/>
          <p:nvPr/>
        </p:nvSpPr>
        <p:spPr>
          <a:xfrm>
            <a:off x="380550" y="4457275"/>
            <a:ext cx="6903600" cy="2219400"/>
          </a:xfrm>
          <a:prstGeom prst="rect">
            <a:avLst/>
          </a:prstGeom>
          <a:noFill/>
          <a:ln>
            <a:noFill/>
          </a:ln>
        </p:spPr>
        <p:txBody>
          <a:bodyPr anchorCtr="0" anchor="t" bIns="91425" lIns="91425" spcFirstLastPara="1" rIns="91425" wrap="square" tIns="91425">
            <a:noAutofit/>
          </a:bodyPr>
          <a:lstStyle/>
          <a:p>
            <a:pPr indent="0" lvl="0" marL="76200" marR="76200" rtl="0" algn="l">
              <a:lnSpc>
                <a:spcPct val="115000"/>
              </a:lnSpc>
              <a:spcBef>
                <a:spcPts val="3000"/>
              </a:spcBef>
              <a:spcAft>
                <a:spcPts val="0"/>
              </a:spcAft>
              <a:buNone/>
            </a:pPr>
            <a:r>
              <a:rPr b="1" i="1" lang="en" sz="1500">
                <a:solidFill>
                  <a:srgbClr val="980000"/>
                </a:solidFill>
                <a:latin typeface="Roboto"/>
                <a:ea typeface="Roboto"/>
                <a:cs typeface="Roboto"/>
                <a:sym typeface="Roboto"/>
              </a:rPr>
              <a:t>“The breakdown of the historic feudal order, no longer able to meet the demands of changing times, and its gradual replacement by an order of nations increasingly aware of their growing national characteristics... was the fundamental cause of the long conflict.”</a:t>
            </a:r>
            <a:endParaRPr b="1" i="1" sz="1500">
              <a:solidFill>
                <a:srgbClr val="980000"/>
              </a:solidFill>
              <a:latin typeface="Roboto"/>
              <a:ea typeface="Roboto"/>
              <a:cs typeface="Roboto"/>
              <a:sym typeface="Roboto"/>
            </a:endParaRPr>
          </a:p>
          <a:p>
            <a:pPr indent="-323850" lvl="0" marL="457200" marR="76200" rtl="0" algn="l">
              <a:lnSpc>
                <a:spcPct val="115000"/>
              </a:lnSpc>
              <a:spcBef>
                <a:spcPts val="2100"/>
              </a:spcBef>
              <a:spcAft>
                <a:spcPts val="0"/>
              </a:spcAft>
              <a:buClr>
                <a:srgbClr val="000000"/>
              </a:buClr>
              <a:buSzPts val="1500"/>
              <a:buFont typeface="Roboto"/>
              <a:buChar char="-"/>
            </a:pPr>
            <a:r>
              <a:rPr lang="en" sz="1500">
                <a:latin typeface="Roboto"/>
                <a:ea typeface="Roboto"/>
                <a:cs typeface="Roboto"/>
                <a:sym typeface="Roboto"/>
              </a:rPr>
              <a:t>Christopher Allmand, The Hundred Years War: England and France at War C.1300-c.1450</a:t>
            </a:r>
            <a:endParaRPr i="1" sz="1500">
              <a:latin typeface="Roboto Light"/>
              <a:ea typeface="Roboto Light"/>
              <a:cs typeface="Roboto Light"/>
              <a:sym typeface="Roboto Light"/>
            </a:endParaRPr>
          </a:p>
        </p:txBody>
      </p:sp>
      <p:sp>
        <p:nvSpPr>
          <p:cNvPr id="63" name="Google Shape;63;p12"/>
          <p:cNvSpPr txBox="1"/>
          <p:nvPr/>
        </p:nvSpPr>
        <p:spPr>
          <a:xfrm>
            <a:off x="248350" y="7301275"/>
            <a:ext cx="6667800" cy="4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The development of Church, state and society in Medieval Britain 1066-1509</a:t>
            </a:r>
            <a:endParaRPr b="1" sz="2000">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21"/>
          <p:cNvSpPr txBox="1"/>
          <p:nvPr/>
        </p:nvSpPr>
        <p:spPr>
          <a:xfrm>
            <a:off x="241350" y="252175"/>
            <a:ext cx="2826300" cy="3705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Military Technology &amp; Tactics</a:t>
            </a:r>
            <a:endParaRPr b="1">
              <a:solidFill>
                <a:srgbClr val="FFFFFF"/>
              </a:solidFill>
            </a:endParaRPr>
          </a:p>
        </p:txBody>
      </p:sp>
      <p:pic>
        <p:nvPicPr>
          <p:cNvPr id="269" name="Google Shape;269;p21"/>
          <p:cNvPicPr preferRelativeResize="0"/>
          <p:nvPr/>
        </p:nvPicPr>
        <p:blipFill rotWithShape="1">
          <a:blip r:embed="rId3">
            <a:alphaModFix/>
          </a:blip>
          <a:srcRect b="20230" l="0" r="0" t="18872"/>
          <a:stretch/>
        </p:blipFill>
        <p:spPr>
          <a:xfrm>
            <a:off x="1585775" y="1805704"/>
            <a:ext cx="1818475" cy="1107375"/>
          </a:xfrm>
          <a:prstGeom prst="rect">
            <a:avLst/>
          </a:prstGeom>
          <a:noFill/>
          <a:ln>
            <a:noFill/>
          </a:ln>
        </p:spPr>
      </p:pic>
      <p:pic>
        <p:nvPicPr>
          <p:cNvPr id="270" name="Google Shape;270;p21"/>
          <p:cNvPicPr preferRelativeResize="0"/>
          <p:nvPr/>
        </p:nvPicPr>
        <p:blipFill rotWithShape="1">
          <a:blip r:embed="rId4">
            <a:alphaModFix/>
          </a:blip>
          <a:srcRect b="5445" l="15665" r="15383" t="4253"/>
          <a:stretch/>
        </p:blipFill>
        <p:spPr>
          <a:xfrm>
            <a:off x="241350" y="739075"/>
            <a:ext cx="1496825" cy="2610774"/>
          </a:xfrm>
          <a:prstGeom prst="rect">
            <a:avLst/>
          </a:prstGeom>
          <a:noFill/>
          <a:ln>
            <a:noFill/>
          </a:ln>
        </p:spPr>
      </p:pic>
      <p:sp>
        <p:nvSpPr>
          <p:cNvPr id="271" name="Google Shape;271;p21"/>
          <p:cNvSpPr txBox="1"/>
          <p:nvPr/>
        </p:nvSpPr>
        <p:spPr>
          <a:xfrm>
            <a:off x="241350" y="3281250"/>
            <a:ext cx="16515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EFEFEF"/>
                </a:solidFill>
                <a:highlight>
                  <a:srgbClr val="990000"/>
                </a:highlight>
              </a:rPr>
              <a:t>English longbow</a:t>
            </a:r>
            <a:endParaRPr i="1" sz="1200">
              <a:solidFill>
                <a:srgbClr val="EFEFEF"/>
              </a:solidFill>
              <a:highlight>
                <a:srgbClr val="990000"/>
              </a:highlight>
            </a:endParaRPr>
          </a:p>
        </p:txBody>
      </p:sp>
      <p:sp>
        <p:nvSpPr>
          <p:cNvPr id="272" name="Google Shape;272;p21"/>
          <p:cNvSpPr txBox="1"/>
          <p:nvPr/>
        </p:nvSpPr>
        <p:spPr>
          <a:xfrm>
            <a:off x="3174050" y="510475"/>
            <a:ext cx="4099200" cy="1624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Roboto"/>
              <a:buChar char="●"/>
            </a:pPr>
            <a:r>
              <a:rPr lang="en" sz="1200">
                <a:latin typeface="Roboto"/>
                <a:ea typeface="Roboto"/>
                <a:cs typeface="Roboto"/>
                <a:sym typeface="Roboto"/>
              </a:rPr>
              <a:t>English archers could fire the longbow at twice the rate of French crossbowmen.</a:t>
            </a:r>
            <a:endParaRPr sz="1200">
              <a:latin typeface="Roboto"/>
              <a:ea typeface="Roboto"/>
              <a:cs typeface="Roboto"/>
              <a:sym typeface="Roboto"/>
            </a:endParaRPr>
          </a:p>
          <a:p>
            <a:pPr indent="-304800" lvl="0" marL="457200" rtl="0" algn="l">
              <a:spcBef>
                <a:spcPts val="0"/>
              </a:spcBef>
              <a:spcAft>
                <a:spcPts val="0"/>
              </a:spcAft>
              <a:buSzPts val="1200"/>
              <a:buFont typeface="Roboto"/>
              <a:buChar char="●"/>
            </a:pPr>
            <a:r>
              <a:rPr lang="en" sz="1200">
                <a:latin typeface="Roboto"/>
                <a:ea typeface="Roboto"/>
                <a:cs typeface="Roboto"/>
                <a:sym typeface="Roboto"/>
              </a:rPr>
              <a:t>Effective for felling unarmoured horses.</a:t>
            </a:r>
            <a:endParaRPr sz="1200">
              <a:latin typeface="Roboto"/>
              <a:ea typeface="Roboto"/>
              <a:cs typeface="Roboto"/>
              <a:sym typeface="Roboto"/>
            </a:endParaRPr>
          </a:p>
          <a:p>
            <a:pPr indent="-304800" lvl="0" marL="457200" rtl="0" algn="l">
              <a:spcBef>
                <a:spcPts val="0"/>
              </a:spcBef>
              <a:spcAft>
                <a:spcPts val="0"/>
              </a:spcAft>
              <a:buSzPts val="1200"/>
              <a:buFont typeface="Roboto"/>
              <a:buChar char="●"/>
            </a:pPr>
            <a:r>
              <a:rPr lang="en" sz="1200">
                <a:latin typeface="Roboto"/>
                <a:ea typeface="Roboto"/>
                <a:cs typeface="Roboto"/>
                <a:sym typeface="Roboto"/>
              </a:rPr>
              <a:t>The range of a longbow was an average of 300 yards (270m) compared to the 200 yards (180m) of the crossbow.</a:t>
            </a:r>
            <a:endParaRPr sz="1200">
              <a:latin typeface="Roboto"/>
              <a:ea typeface="Roboto"/>
              <a:cs typeface="Roboto"/>
              <a:sym typeface="Roboto"/>
            </a:endParaRPr>
          </a:p>
          <a:p>
            <a:pPr indent="-304800" lvl="0" marL="457200" rtl="0" algn="l">
              <a:spcBef>
                <a:spcPts val="0"/>
              </a:spcBef>
              <a:spcAft>
                <a:spcPts val="0"/>
              </a:spcAft>
              <a:buSzPts val="1200"/>
              <a:buFont typeface="Roboto"/>
              <a:buChar char="●"/>
            </a:pPr>
            <a:r>
              <a:rPr lang="en" sz="1200">
                <a:latin typeface="Roboto"/>
                <a:ea typeface="Roboto"/>
                <a:cs typeface="Roboto"/>
                <a:sym typeface="Roboto"/>
              </a:rPr>
              <a:t>The longbow was a significant military advantage for land and sea battles.</a:t>
            </a:r>
            <a:endParaRPr sz="1200">
              <a:latin typeface="Roboto"/>
              <a:ea typeface="Roboto"/>
              <a:cs typeface="Roboto"/>
              <a:sym typeface="Roboto"/>
            </a:endParaRPr>
          </a:p>
        </p:txBody>
      </p:sp>
      <p:sp>
        <p:nvSpPr>
          <p:cNvPr id="273" name="Google Shape;273;p21"/>
          <p:cNvSpPr txBox="1"/>
          <p:nvPr/>
        </p:nvSpPr>
        <p:spPr>
          <a:xfrm>
            <a:off x="1669263" y="2856150"/>
            <a:ext cx="16515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F3F3F3"/>
                </a:solidFill>
                <a:highlight>
                  <a:srgbClr val="990000"/>
                </a:highlight>
              </a:rPr>
              <a:t>French crossbow</a:t>
            </a:r>
            <a:endParaRPr i="1" sz="1200">
              <a:solidFill>
                <a:srgbClr val="F3F3F3"/>
              </a:solidFill>
              <a:highlight>
                <a:srgbClr val="990000"/>
              </a:highlight>
            </a:endParaRPr>
          </a:p>
        </p:txBody>
      </p:sp>
      <p:sp>
        <p:nvSpPr>
          <p:cNvPr id="274" name="Google Shape;274;p21"/>
          <p:cNvSpPr txBox="1"/>
          <p:nvPr/>
        </p:nvSpPr>
        <p:spPr>
          <a:xfrm>
            <a:off x="1738175" y="739075"/>
            <a:ext cx="1329600" cy="758100"/>
          </a:xfrm>
          <a:prstGeom prst="rect">
            <a:avLst/>
          </a:prstGeom>
          <a:no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990000"/>
                </a:solidFill>
                <a:latin typeface="Roboto"/>
                <a:ea typeface="Roboto"/>
                <a:cs typeface="Roboto"/>
                <a:sym typeface="Roboto"/>
              </a:rPr>
              <a:t>English Longbow</a:t>
            </a:r>
            <a:endParaRPr b="1" sz="1600">
              <a:solidFill>
                <a:srgbClr val="990000"/>
              </a:solidFill>
              <a:latin typeface="Roboto"/>
              <a:ea typeface="Roboto"/>
              <a:cs typeface="Roboto"/>
              <a:sym typeface="Roboto"/>
            </a:endParaRPr>
          </a:p>
        </p:txBody>
      </p:sp>
      <p:pic>
        <p:nvPicPr>
          <p:cNvPr descr="The purpose of this video is to demonstrate the comparative SPEED of shot between the English longbow and the hand-spanned crossbow. It is NOT an attempt to show which is better. Each weapon has its own strengths and weaknesses.&#10;&#10;As you can see in the video, the crossbow wasn't as slow to shoot as many people make out, but please keep in mind that the hand-spanned crossbow is a very quick type of crossbow to span and shoot due to its relatively low poundage, much quicker that the other types of crossbow in use during the middle ages which would typically have been more powerful.&#10;&#10;Please also note that while Martin is a very experienced and proficient archer the same cannot be said for myself as a crossbowman. I had only owned the crossbow for a short time when this video was made, but we felt that helped the demonstration as it shows that even in inexperienced hands the crossbow could be shot with some degree of proficiency.&#10;&#10;Some users have commented that both of us could have shot quicker but they fail to see the point of the video. We are trying to show a realistic speed of shot, where both the archer and the crossbowman are aiming their arrows/bolts rather than just shooting them off as quickly as they can without any thought for draw length or accuracy.&#10;&#10;Due to the heavy construction of the crossbow's steel prod, or bow, and the short draw length along the crossbow's tiller, the crossbow was a very inefficient weapon. Although the crossbow in the video has a draw weight of around 130 lb, compared to the longbow's 110 lb, our crossbow could only manage a maximum range of some 90 yards, compared to the longbow's 250 yards. To compensate, medieval crossbows were often many times the draw weight of the bow used here, and thus required the use of a belt and hook, Goats Foot or Windlass to draw. This made them much slower than the longbow. Due to this slow re-loading crossbowmen often sheltered behind Pavises, or large shields, while re-loading on an open battlefield. These shortcomings were not an issue, however, when the crossbow was used to defend walled towns or castles, a situation where the crossbow excelled. &#10;&#10;If you wish to see the longbow compared with the more powerful, but slower, windlass crossbow, then watch the new series of Warriors on the History Channel. In episode 5, on the English Knight, you can see Martin and I going head to head, pitting a 110 lb yew longbow against an 850lb windlass crossbow, while Terry Schappert counts the amount of arrows and bolts we manage to loose in 1 minute. It makes for a very interesting comparison with this video! (The episode was screened in the US on April 2nd, and comes to the UK in the Autumn, but it is available to watch on the History Channel website too).&#10;&#10;Here are some answers to the most common questions we receive:&#10;&#10;1.The longbow was made by the Italian bowyer Celestio Poletti. It is made of high-altitude Italian Yew, has a draw weight of 110 lb and cost around £700&#10;&#10;2.The crossbow was made by Robin Knight. It has a steel prod and a draw weight of around 130 lb. It cost around £250.&#10;&#10;3.We do not make crossbows, arrows or longbows for other people.&#10;&#10;4.The music is shareware by Jean Paul Grois and Forson Meyer, and can be obtained through the Soundclick website.&#10;&#10;5. If you want more information on crossbows or are thinking of buying your own then why not give Chris's site a try at www.bestcrossbowsreviews.org.&#10;&#10;Please feel free to post sensible comments.&#10;&#10;Best wishes,&#10;&#10;Nick" id="275" name="Google Shape;275;p21" title="The Longbow Vs The Crossbow Speed Test - Video 17">
            <a:hlinkClick r:id="rId5"/>
          </p:cNvPr>
          <p:cNvPicPr preferRelativeResize="0"/>
          <p:nvPr/>
        </p:nvPicPr>
        <p:blipFill>
          <a:blip r:embed="rId6">
            <a:alphaModFix/>
          </a:blip>
          <a:stretch>
            <a:fillRect/>
          </a:stretch>
        </p:blipFill>
        <p:spPr>
          <a:xfrm>
            <a:off x="4588851" y="2134675"/>
            <a:ext cx="2562076" cy="1921550"/>
          </a:xfrm>
          <a:prstGeom prst="rect">
            <a:avLst/>
          </a:prstGeom>
          <a:noFill/>
          <a:ln>
            <a:noFill/>
          </a:ln>
        </p:spPr>
      </p:pic>
      <p:sp>
        <p:nvSpPr>
          <p:cNvPr id="276" name="Google Shape;276;p21"/>
          <p:cNvSpPr txBox="1"/>
          <p:nvPr/>
        </p:nvSpPr>
        <p:spPr>
          <a:xfrm>
            <a:off x="2226425" y="3297800"/>
            <a:ext cx="2201100" cy="7581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990000"/>
                </a:solidFill>
                <a:latin typeface="Roboto"/>
                <a:ea typeface="Roboto"/>
                <a:cs typeface="Roboto"/>
                <a:sym typeface="Roboto"/>
              </a:rPr>
              <a:t>English Longbow vs. </a:t>
            </a:r>
            <a:br>
              <a:rPr b="1" lang="en" sz="1600">
                <a:solidFill>
                  <a:srgbClr val="990000"/>
                </a:solidFill>
                <a:latin typeface="Roboto"/>
                <a:ea typeface="Roboto"/>
                <a:cs typeface="Roboto"/>
                <a:sym typeface="Roboto"/>
              </a:rPr>
            </a:br>
            <a:r>
              <a:rPr b="1" lang="en" sz="1600">
                <a:solidFill>
                  <a:srgbClr val="990000"/>
                </a:solidFill>
                <a:latin typeface="Roboto"/>
                <a:ea typeface="Roboto"/>
                <a:cs typeface="Roboto"/>
                <a:sym typeface="Roboto"/>
              </a:rPr>
              <a:t>Continental Crossbow</a:t>
            </a:r>
            <a:endParaRPr b="1" sz="1600">
              <a:solidFill>
                <a:srgbClr val="990000"/>
              </a:solidFill>
              <a:latin typeface="Roboto"/>
              <a:ea typeface="Roboto"/>
              <a:cs typeface="Roboto"/>
              <a:sym typeface="Roboto"/>
            </a:endParaRPr>
          </a:p>
        </p:txBody>
      </p:sp>
      <p:sp>
        <p:nvSpPr>
          <p:cNvPr id="277" name="Google Shape;277;p21"/>
          <p:cNvSpPr txBox="1"/>
          <p:nvPr/>
        </p:nvSpPr>
        <p:spPr>
          <a:xfrm>
            <a:off x="4588850" y="4069775"/>
            <a:ext cx="26856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900">
                <a:latin typeface="Roboto"/>
                <a:ea typeface="Roboto"/>
                <a:cs typeface="Roboto"/>
                <a:sym typeface="Roboto"/>
              </a:rPr>
              <a:t>Video demonstrating the speed and efficiency of the longbow to the crossbow</a:t>
            </a:r>
            <a:endParaRPr b="1" i="1" sz="900">
              <a:latin typeface="Roboto"/>
              <a:ea typeface="Roboto"/>
              <a:cs typeface="Roboto"/>
              <a:sym typeface="Roboto"/>
            </a:endParaRPr>
          </a:p>
        </p:txBody>
      </p:sp>
      <p:sp>
        <p:nvSpPr>
          <p:cNvPr id="278" name="Google Shape;278;p21"/>
          <p:cNvSpPr txBox="1"/>
          <p:nvPr/>
        </p:nvSpPr>
        <p:spPr>
          <a:xfrm>
            <a:off x="1521723" y="3926525"/>
            <a:ext cx="33432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F3F3F3"/>
                </a:solidFill>
                <a:highlight>
                  <a:srgbClr val="990000"/>
                </a:highlight>
              </a:rPr>
              <a:t>Video: https://www.youtube.com/watch?v=HagCuGXJgUs</a:t>
            </a:r>
            <a:endParaRPr i="1" sz="1000">
              <a:solidFill>
                <a:srgbClr val="F3F3F3"/>
              </a:solidFill>
              <a:highlight>
                <a:srgbClr val="990000"/>
              </a:highlight>
            </a:endParaRPr>
          </a:p>
        </p:txBody>
      </p:sp>
      <p:pic>
        <p:nvPicPr>
          <p:cNvPr id="279" name="Google Shape;279;p21"/>
          <p:cNvPicPr preferRelativeResize="0"/>
          <p:nvPr/>
        </p:nvPicPr>
        <p:blipFill>
          <a:blip r:embed="rId7">
            <a:alphaModFix/>
          </a:blip>
          <a:stretch>
            <a:fillRect/>
          </a:stretch>
        </p:blipFill>
        <p:spPr>
          <a:xfrm>
            <a:off x="291638" y="4477463"/>
            <a:ext cx="2573323" cy="1624200"/>
          </a:xfrm>
          <a:prstGeom prst="rect">
            <a:avLst/>
          </a:prstGeom>
          <a:noFill/>
          <a:ln>
            <a:noFill/>
          </a:ln>
        </p:spPr>
      </p:pic>
      <p:sp>
        <p:nvSpPr>
          <p:cNvPr id="280" name="Google Shape;280;p21"/>
          <p:cNvSpPr txBox="1"/>
          <p:nvPr/>
        </p:nvSpPr>
        <p:spPr>
          <a:xfrm>
            <a:off x="317550" y="6101650"/>
            <a:ext cx="23712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latin typeface="Roboto"/>
                <a:ea typeface="Roboto"/>
                <a:cs typeface="Roboto"/>
                <a:sym typeface="Roboto"/>
              </a:rPr>
              <a:t>Illustration of Chevauchée, a popular military tactic in Medieval warfare</a:t>
            </a:r>
            <a:endParaRPr b="1" i="1" sz="800">
              <a:latin typeface="Roboto"/>
              <a:ea typeface="Roboto"/>
              <a:cs typeface="Roboto"/>
              <a:sym typeface="Roboto"/>
            </a:endParaRPr>
          </a:p>
        </p:txBody>
      </p:sp>
      <p:sp>
        <p:nvSpPr>
          <p:cNvPr id="281" name="Google Shape;281;p21"/>
          <p:cNvSpPr txBox="1"/>
          <p:nvPr/>
        </p:nvSpPr>
        <p:spPr>
          <a:xfrm>
            <a:off x="2937725" y="4904900"/>
            <a:ext cx="4336800" cy="1921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Roboto"/>
              <a:buChar char="●"/>
            </a:pPr>
            <a:r>
              <a:rPr lang="en" sz="1200">
                <a:latin typeface="Roboto"/>
                <a:ea typeface="Roboto"/>
                <a:cs typeface="Roboto"/>
                <a:sym typeface="Roboto"/>
              </a:rPr>
              <a:t>A horse charge for raiding in Medieval warfare.</a:t>
            </a:r>
            <a:endParaRPr sz="1200">
              <a:latin typeface="Roboto"/>
              <a:ea typeface="Roboto"/>
              <a:cs typeface="Roboto"/>
              <a:sym typeface="Roboto"/>
            </a:endParaRPr>
          </a:p>
          <a:p>
            <a:pPr indent="-304800" lvl="0" marL="457200" rtl="0" algn="l">
              <a:spcBef>
                <a:spcPts val="0"/>
              </a:spcBef>
              <a:spcAft>
                <a:spcPts val="0"/>
              </a:spcAft>
              <a:buSzPts val="1200"/>
              <a:buFont typeface="Roboto"/>
              <a:buChar char="●"/>
            </a:pPr>
            <a:r>
              <a:rPr lang="en" sz="1200">
                <a:latin typeface="Roboto"/>
                <a:ea typeface="Roboto"/>
                <a:cs typeface="Roboto"/>
                <a:sym typeface="Roboto"/>
              </a:rPr>
              <a:t>Used for weakening the enemy by burning and pillaging to reduce productivity.</a:t>
            </a:r>
            <a:endParaRPr sz="1200">
              <a:latin typeface="Roboto"/>
              <a:ea typeface="Roboto"/>
              <a:cs typeface="Roboto"/>
              <a:sym typeface="Roboto"/>
            </a:endParaRPr>
          </a:p>
          <a:p>
            <a:pPr indent="-304800" lvl="0" marL="457200" rtl="0" algn="l">
              <a:spcBef>
                <a:spcPts val="0"/>
              </a:spcBef>
              <a:spcAft>
                <a:spcPts val="0"/>
              </a:spcAft>
              <a:buSzPts val="1200"/>
              <a:buFont typeface="Roboto"/>
              <a:buChar char="●"/>
            </a:pPr>
            <a:r>
              <a:rPr lang="en" sz="1200">
                <a:latin typeface="Roboto"/>
                <a:ea typeface="Roboto"/>
                <a:cs typeface="Roboto"/>
                <a:sym typeface="Roboto"/>
              </a:rPr>
              <a:t>A tactic for drawing enemies into battle and forcing subjects to break loyalty. </a:t>
            </a:r>
            <a:endParaRPr sz="1200">
              <a:latin typeface="Roboto"/>
              <a:ea typeface="Roboto"/>
              <a:cs typeface="Roboto"/>
              <a:sym typeface="Roboto"/>
            </a:endParaRPr>
          </a:p>
          <a:p>
            <a:pPr indent="-304800" lvl="0" marL="457200" rtl="0" algn="l">
              <a:spcBef>
                <a:spcPts val="0"/>
              </a:spcBef>
              <a:spcAft>
                <a:spcPts val="0"/>
              </a:spcAft>
              <a:buSzPts val="1200"/>
              <a:buFont typeface="Roboto"/>
              <a:buChar char="●"/>
            </a:pPr>
            <a:r>
              <a:rPr lang="en" sz="1200">
                <a:solidFill>
                  <a:srgbClr val="000000"/>
                </a:solidFill>
                <a:latin typeface="Roboto"/>
                <a:ea typeface="Roboto"/>
                <a:cs typeface="Roboto"/>
                <a:sym typeface="Roboto"/>
              </a:rPr>
              <a:t>Chevauchée</a:t>
            </a:r>
            <a:r>
              <a:rPr lang="en" sz="1200">
                <a:latin typeface="Roboto"/>
                <a:ea typeface="Roboto"/>
                <a:cs typeface="Roboto"/>
                <a:sym typeface="Roboto"/>
              </a:rPr>
              <a:t> would cause an influx of refugees into fortified towns and castles, straining resources.</a:t>
            </a:r>
            <a:endParaRPr sz="1200">
              <a:latin typeface="Roboto"/>
              <a:ea typeface="Roboto"/>
              <a:cs typeface="Roboto"/>
              <a:sym typeface="Roboto"/>
            </a:endParaRPr>
          </a:p>
          <a:p>
            <a:pPr indent="-304800" lvl="0" marL="457200" rtl="0" algn="l">
              <a:spcBef>
                <a:spcPts val="0"/>
              </a:spcBef>
              <a:spcAft>
                <a:spcPts val="0"/>
              </a:spcAft>
              <a:buSzPts val="1200"/>
              <a:buFont typeface="Roboto"/>
              <a:buChar char="●"/>
            </a:pPr>
            <a:r>
              <a:rPr lang="en" sz="1200">
                <a:latin typeface="Roboto"/>
                <a:ea typeface="Roboto"/>
                <a:cs typeface="Roboto"/>
                <a:sym typeface="Roboto"/>
              </a:rPr>
              <a:t>A favoured tactic of Edward III and the Black Prince.</a:t>
            </a:r>
            <a:endParaRPr sz="1200">
              <a:latin typeface="Roboto"/>
              <a:ea typeface="Roboto"/>
              <a:cs typeface="Roboto"/>
              <a:sym typeface="Roboto"/>
            </a:endParaRPr>
          </a:p>
          <a:p>
            <a:pPr indent="-304800" lvl="0" marL="457200" rtl="0" algn="l">
              <a:spcBef>
                <a:spcPts val="0"/>
              </a:spcBef>
              <a:spcAft>
                <a:spcPts val="0"/>
              </a:spcAft>
              <a:buSzPts val="1200"/>
              <a:buFont typeface="Roboto"/>
              <a:buChar char="●"/>
            </a:pPr>
            <a:r>
              <a:rPr lang="en" sz="1200">
                <a:latin typeface="Roboto"/>
                <a:ea typeface="Roboto"/>
                <a:cs typeface="Roboto"/>
                <a:sym typeface="Roboto"/>
              </a:rPr>
              <a:t>Chevauchée declined at the end of the 14th century as the focus of warfare turned to sieges.</a:t>
            </a:r>
            <a:endParaRPr sz="1200">
              <a:latin typeface="Roboto"/>
              <a:ea typeface="Roboto"/>
              <a:cs typeface="Roboto"/>
              <a:sym typeface="Roboto"/>
            </a:endParaRPr>
          </a:p>
          <a:p>
            <a:pPr indent="0" lvl="0" marL="457200" rtl="0" algn="l">
              <a:spcBef>
                <a:spcPts val="0"/>
              </a:spcBef>
              <a:spcAft>
                <a:spcPts val="0"/>
              </a:spcAft>
              <a:buNone/>
            </a:pPr>
            <a:r>
              <a:t/>
            </a:r>
            <a:endParaRPr sz="1200">
              <a:latin typeface="Roboto"/>
              <a:ea typeface="Roboto"/>
              <a:cs typeface="Roboto"/>
              <a:sym typeface="Roboto"/>
            </a:endParaRPr>
          </a:p>
        </p:txBody>
      </p:sp>
      <p:sp>
        <p:nvSpPr>
          <p:cNvPr id="282" name="Google Shape;282;p21"/>
          <p:cNvSpPr txBox="1"/>
          <p:nvPr/>
        </p:nvSpPr>
        <p:spPr>
          <a:xfrm>
            <a:off x="3112175" y="4487825"/>
            <a:ext cx="1818600" cy="3705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990000"/>
                </a:solidFill>
                <a:latin typeface="Roboto"/>
                <a:ea typeface="Roboto"/>
                <a:cs typeface="Roboto"/>
                <a:sym typeface="Roboto"/>
              </a:rPr>
              <a:t>Chevauchée</a:t>
            </a:r>
            <a:endParaRPr b="1" sz="1600">
              <a:solidFill>
                <a:srgbClr val="990000"/>
              </a:solidFill>
              <a:latin typeface="Roboto"/>
              <a:ea typeface="Roboto"/>
              <a:cs typeface="Roboto"/>
              <a:sym typeface="Roboto"/>
            </a:endParaRPr>
          </a:p>
        </p:txBody>
      </p:sp>
      <p:sp>
        <p:nvSpPr>
          <p:cNvPr id="283" name="Google Shape;283;p21"/>
          <p:cNvSpPr txBox="1"/>
          <p:nvPr/>
        </p:nvSpPr>
        <p:spPr>
          <a:xfrm>
            <a:off x="317550" y="6731025"/>
            <a:ext cx="1818600" cy="6111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Battle of Crécy,</a:t>
            </a:r>
            <a:endParaRPr b="1">
              <a:solidFill>
                <a:srgbClr val="FFFFFF"/>
              </a:solidFill>
            </a:endParaRPr>
          </a:p>
          <a:p>
            <a:pPr indent="0" lvl="0" marL="0" rtl="0" algn="l">
              <a:spcBef>
                <a:spcPts val="0"/>
              </a:spcBef>
              <a:spcAft>
                <a:spcPts val="0"/>
              </a:spcAft>
              <a:buNone/>
            </a:pPr>
            <a:r>
              <a:rPr b="1" lang="en">
                <a:solidFill>
                  <a:srgbClr val="FFFFFF"/>
                </a:solidFill>
              </a:rPr>
              <a:t> 26 August 1346</a:t>
            </a:r>
            <a:endParaRPr b="1">
              <a:solidFill>
                <a:srgbClr val="FFFFFF"/>
              </a:solidFill>
            </a:endParaRPr>
          </a:p>
        </p:txBody>
      </p:sp>
      <p:sp>
        <p:nvSpPr>
          <p:cNvPr id="284" name="Google Shape;284;p21"/>
          <p:cNvSpPr txBox="1"/>
          <p:nvPr/>
        </p:nvSpPr>
        <p:spPr>
          <a:xfrm>
            <a:off x="364775" y="7762200"/>
            <a:ext cx="3343200" cy="26109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SzPts val="1200"/>
              <a:buFont typeface="Roboto"/>
              <a:buChar char="●"/>
            </a:pPr>
            <a:r>
              <a:rPr b="1" lang="en" sz="1200">
                <a:solidFill>
                  <a:srgbClr val="990000"/>
                </a:solidFill>
                <a:latin typeface="Roboto"/>
                <a:ea typeface="Roboto"/>
                <a:cs typeface="Roboto"/>
                <a:sym typeface="Roboto"/>
              </a:rPr>
              <a:t>Pretext:</a:t>
            </a:r>
            <a:r>
              <a:rPr lang="en" sz="1200">
                <a:solidFill>
                  <a:srgbClr val="000000"/>
                </a:solidFill>
                <a:latin typeface="Roboto"/>
                <a:ea typeface="Roboto"/>
                <a:cs typeface="Roboto"/>
                <a:sym typeface="Roboto"/>
              </a:rPr>
              <a:t> Edward III lead destructive chevauchée through Picardy following the victory at Sluys.</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The first of three victories for England.</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England was aided by Welsh, Breton, Flemish, and German mercenaries.</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Led by Edward III. Black Prince commander.</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Experience gained from land battles with Scotland and against Muslims.</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The rise of the longbow, ribauldequin, and infantry in warfare.</a:t>
            </a:r>
            <a:endParaRPr sz="1200">
              <a:latin typeface="Roboto"/>
              <a:ea typeface="Roboto"/>
              <a:cs typeface="Roboto"/>
              <a:sym typeface="Roboto"/>
            </a:endParaRPr>
          </a:p>
        </p:txBody>
      </p:sp>
      <p:sp>
        <p:nvSpPr>
          <p:cNvPr id="285" name="Google Shape;285;p21"/>
          <p:cNvSpPr txBox="1"/>
          <p:nvPr/>
        </p:nvSpPr>
        <p:spPr>
          <a:xfrm>
            <a:off x="3802275" y="7762200"/>
            <a:ext cx="3343200" cy="26109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Major loss for France.</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French, Scottish, Genoese, and Majorcan troops much larger than England’s forces.</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Led by Philip VI.</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Heavy losses of French knights through peasant uprisings.</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Disruption through English chevauchée.</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A decisive defeat for France.</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Crossbows ineffective against longbow.</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Crippled French army’s ability to </a:t>
            </a:r>
            <a:br>
              <a:rPr lang="en" sz="1200">
                <a:latin typeface="Roboto"/>
                <a:ea typeface="Roboto"/>
                <a:cs typeface="Roboto"/>
                <a:sym typeface="Roboto"/>
              </a:rPr>
            </a:br>
            <a:r>
              <a:rPr lang="en" sz="1200">
                <a:latin typeface="Roboto"/>
                <a:ea typeface="Roboto"/>
                <a:cs typeface="Roboto"/>
                <a:sym typeface="Roboto"/>
              </a:rPr>
              <a:t>come to the aid of Calais.</a:t>
            </a:r>
            <a:endParaRPr sz="1200">
              <a:latin typeface="Roboto"/>
              <a:ea typeface="Roboto"/>
              <a:cs typeface="Roboto"/>
              <a:sym typeface="Roboto"/>
            </a:endParaRPr>
          </a:p>
        </p:txBody>
      </p:sp>
      <p:sp>
        <p:nvSpPr>
          <p:cNvPr id="286" name="Google Shape;286;p21"/>
          <p:cNvSpPr txBox="1"/>
          <p:nvPr/>
        </p:nvSpPr>
        <p:spPr>
          <a:xfrm>
            <a:off x="2168400" y="7303475"/>
            <a:ext cx="1487100" cy="393600"/>
          </a:xfrm>
          <a:prstGeom prst="rect">
            <a:avLst/>
          </a:prstGeom>
          <a:solidFill>
            <a:srgbClr val="990000"/>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rgbClr val="FFFFFF"/>
                </a:solidFill>
              </a:rPr>
              <a:t>England</a:t>
            </a:r>
            <a:endParaRPr b="1" sz="2000">
              <a:solidFill>
                <a:srgbClr val="FFFFFF"/>
              </a:solidFill>
            </a:endParaRPr>
          </a:p>
        </p:txBody>
      </p:sp>
      <p:sp>
        <p:nvSpPr>
          <p:cNvPr id="287" name="Google Shape;287;p21"/>
          <p:cNvSpPr txBox="1"/>
          <p:nvPr/>
        </p:nvSpPr>
        <p:spPr>
          <a:xfrm>
            <a:off x="3749800" y="7303475"/>
            <a:ext cx="1487100" cy="3936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rPr>
              <a:t>France</a:t>
            </a:r>
            <a:endParaRPr b="1" sz="20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22"/>
          <p:cNvSpPr txBox="1"/>
          <p:nvPr/>
        </p:nvSpPr>
        <p:spPr>
          <a:xfrm>
            <a:off x="298275" y="688850"/>
            <a:ext cx="3385500" cy="22251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A rainstorm saw longbowmen destring their bows to protect them.</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Volleys of longbow arrows inflicted heavy casualties.</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Obstacles hampered French cavalry under heavy longbow fire.</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First big win for Black Prince.</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Blind King John of Bohemia, ally of England, was killed.</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A solid victory for England.</a:t>
            </a:r>
            <a:endParaRPr b="1" sz="1200">
              <a:solidFill>
                <a:srgbClr val="990000"/>
              </a:solidFill>
              <a:latin typeface="Roboto"/>
              <a:ea typeface="Roboto"/>
              <a:cs typeface="Roboto"/>
              <a:sym typeface="Roboto"/>
            </a:endParaRPr>
          </a:p>
        </p:txBody>
      </p:sp>
      <p:sp>
        <p:nvSpPr>
          <p:cNvPr id="293" name="Google Shape;293;p22"/>
          <p:cNvSpPr txBox="1"/>
          <p:nvPr/>
        </p:nvSpPr>
        <p:spPr>
          <a:xfrm>
            <a:off x="3777950" y="688850"/>
            <a:ext cx="3243000" cy="22251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Crossbowmen didn’t destring their bows, which slackened from the rain.</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In battle, the weakened crossbows made little impact on English lines.</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Retreating Genoese archers threw French cavalry into disarray.</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French cavalry was obstructed by obstacles laid by English.</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Philip withdrew.</a:t>
            </a:r>
            <a:endParaRPr sz="1200">
              <a:latin typeface="Roboto"/>
              <a:ea typeface="Roboto"/>
              <a:cs typeface="Roboto"/>
              <a:sym typeface="Roboto"/>
            </a:endParaRPr>
          </a:p>
        </p:txBody>
      </p:sp>
      <p:sp>
        <p:nvSpPr>
          <p:cNvPr id="294" name="Google Shape;294;p22"/>
          <p:cNvSpPr txBox="1"/>
          <p:nvPr/>
        </p:nvSpPr>
        <p:spPr>
          <a:xfrm>
            <a:off x="2144075" y="230125"/>
            <a:ext cx="1487100" cy="393600"/>
          </a:xfrm>
          <a:prstGeom prst="rect">
            <a:avLst/>
          </a:prstGeom>
          <a:solidFill>
            <a:srgbClr val="990000"/>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rgbClr val="FFFFFF"/>
                </a:solidFill>
              </a:rPr>
              <a:t>England</a:t>
            </a:r>
            <a:endParaRPr b="1" sz="2000">
              <a:solidFill>
                <a:srgbClr val="FFFFFF"/>
              </a:solidFill>
            </a:endParaRPr>
          </a:p>
        </p:txBody>
      </p:sp>
      <p:sp>
        <p:nvSpPr>
          <p:cNvPr id="295" name="Google Shape;295;p22"/>
          <p:cNvSpPr txBox="1"/>
          <p:nvPr/>
        </p:nvSpPr>
        <p:spPr>
          <a:xfrm>
            <a:off x="3725475" y="230125"/>
            <a:ext cx="1487100" cy="3936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rPr>
              <a:t>France</a:t>
            </a:r>
            <a:endParaRPr b="1" sz="2000">
              <a:solidFill>
                <a:srgbClr val="FFFFFF"/>
              </a:solidFill>
            </a:endParaRPr>
          </a:p>
        </p:txBody>
      </p:sp>
      <p:pic>
        <p:nvPicPr>
          <p:cNvPr id="296" name="Google Shape;296;p22"/>
          <p:cNvPicPr preferRelativeResize="0"/>
          <p:nvPr/>
        </p:nvPicPr>
        <p:blipFill>
          <a:blip r:embed="rId3">
            <a:alphaModFix/>
          </a:blip>
          <a:stretch>
            <a:fillRect/>
          </a:stretch>
        </p:blipFill>
        <p:spPr>
          <a:xfrm>
            <a:off x="374475" y="2990237"/>
            <a:ext cx="2357826" cy="3085984"/>
          </a:xfrm>
          <a:prstGeom prst="rect">
            <a:avLst/>
          </a:prstGeom>
          <a:noFill/>
          <a:ln>
            <a:noFill/>
          </a:ln>
        </p:spPr>
      </p:pic>
      <p:sp>
        <p:nvSpPr>
          <p:cNvPr id="297" name="Google Shape;297;p22"/>
          <p:cNvSpPr txBox="1"/>
          <p:nvPr/>
        </p:nvSpPr>
        <p:spPr>
          <a:xfrm>
            <a:off x="2826580" y="5764425"/>
            <a:ext cx="4431000" cy="6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latin typeface="Roboto"/>
                <a:ea typeface="Roboto"/>
                <a:cs typeface="Roboto"/>
                <a:sym typeface="Roboto"/>
              </a:rPr>
              <a:t>Above: Battle of Crécy formations.</a:t>
            </a:r>
            <a:endParaRPr b="1" i="1" sz="1000">
              <a:latin typeface="Roboto"/>
              <a:ea typeface="Roboto"/>
              <a:cs typeface="Roboto"/>
              <a:sym typeface="Roboto"/>
            </a:endParaRPr>
          </a:p>
          <a:p>
            <a:pPr indent="0" lvl="0" marL="0" rtl="0" algn="l">
              <a:spcBef>
                <a:spcPts val="0"/>
              </a:spcBef>
              <a:spcAft>
                <a:spcPts val="0"/>
              </a:spcAft>
              <a:buNone/>
            </a:pPr>
            <a:r>
              <a:rPr b="1" i="1" lang="en" sz="1000">
                <a:latin typeface="Roboto"/>
                <a:ea typeface="Roboto"/>
                <a:cs typeface="Roboto"/>
                <a:sym typeface="Roboto"/>
              </a:rPr>
              <a:t>Left: Etching of the death of King John of Bohemia at the Battle of Crécy.</a:t>
            </a:r>
            <a:endParaRPr b="1" i="1" sz="1000">
              <a:latin typeface="Roboto"/>
              <a:ea typeface="Roboto"/>
              <a:cs typeface="Roboto"/>
              <a:sym typeface="Roboto"/>
            </a:endParaRPr>
          </a:p>
        </p:txBody>
      </p:sp>
      <p:pic>
        <p:nvPicPr>
          <p:cNvPr id="298" name="Google Shape;298;p22"/>
          <p:cNvPicPr preferRelativeResize="0"/>
          <p:nvPr/>
        </p:nvPicPr>
        <p:blipFill>
          <a:blip r:embed="rId4">
            <a:alphaModFix/>
          </a:blip>
          <a:stretch>
            <a:fillRect/>
          </a:stretch>
        </p:blipFill>
        <p:spPr>
          <a:xfrm>
            <a:off x="2902879" y="2979075"/>
            <a:ext cx="4289936" cy="2729193"/>
          </a:xfrm>
          <a:prstGeom prst="rect">
            <a:avLst/>
          </a:prstGeom>
          <a:noFill/>
          <a:ln>
            <a:noFill/>
          </a:ln>
        </p:spPr>
      </p:pic>
      <p:sp>
        <p:nvSpPr>
          <p:cNvPr id="299" name="Google Shape;299;p22"/>
          <p:cNvSpPr txBox="1"/>
          <p:nvPr/>
        </p:nvSpPr>
        <p:spPr>
          <a:xfrm>
            <a:off x="360225" y="6221938"/>
            <a:ext cx="3261600" cy="3705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The Taking of Calais, July 1346</a:t>
            </a:r>
            <a:endParaRPr b="1">
              <a:solidFill>
                <a:srgbClr val="FFFFFF"/>
              </a:solidFill>
            </a:endParaRPr>
          </a:p>
        </p:txBody>
      </p:sp>
      <p:sp>
        <p:nvSpPr>
          <p:cNvPr id="300" name="Google Shape;300;p22"/>
          <p:cNvSpPr txBox="1"/>
          <p:nvPr/>
        </p:nvSpPr>
        <p:spPr>
          <a:xfrm>
            <a:off x="298275" y="6738150"/>
            <a:ext cx="4107000" cy="34950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SzPts val="1200"/>
              <a:buFont typeface="Roboto"/>
              <a:buChar char="●"/>
            </a:pPr>
            <a:r>
              <a:rPr lang="en" sz="1200">
                <a:solidFill>
                  <a:srgbClr val="000000"/>
                </a:solidFill>
                <a:latin typeface="Roboto"/>
                <a:ea typeface="Roboto"/>
                <a:cs typeface="Roboto"/>
                <a:sym typeface="Roboto"/>
              </a:rPr>
              <a:t>On the back of the Crécy victory, in July 1346, Edward III mounted an invasion across the Channel.</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solidFill>
                  <a:srgbClr val="000000"/>
                </a:solidFill>
                <a:latin typeface="Roboto"/>
                <a:ea typeface="Roboto"/>
                <a:cs typeface="Roboto"/>
                <a:sym typeface="Roboto"/>
              </a:rPr>
              <a:t>Landing in St. Vaast, they headed north, pillaging as they went. </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Philip VI ordered any crossings of the Seine destroyed. </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Edward III turned back south and found a crossing </a:t>
            </a:r>
            <a:br>
              <a:rPr lang="en" sz="1200">
                <a:solidFill>
                  <a:srgbClr val="000000"/>
                </a:solidFill>
                <a:latin typeface="Roboto"/>
                <a:ea typeface="Roboto"/>
                <a:cs typeface="Roboto"/>
                <a:sym typeface="Roboto"/>
              </a:rPr>
            </a:br>
            <a:r>
              <a:rPr lang="en" sz="1200">
                <a:solidFill>
                  <a:srgbClr val="000000"/>
                </a:solidFill>
                <a:latin typeface="Roboto"/>
                <a:ea typeface="Roboto"/>
                <a:cs typeface="Roboto"/>
                <a:sym typeface="Roboto"/>
              </a:rPr>
              <a:t>at Poissy.</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England reached the river Somme and crossed at a tidal ford at Blanchetaque while Philip VI’s army was stranded.</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Unopposed, England lay siege on Calais, a strategic asset for the English, capturing it in 1347.</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England could now keep troops in the north of France.</a:t>
            </a:r>
            <a:endParaRPr sz="1200">
              <a:solidFill>
                <a:srgbClr val="000000"/>
              </a:solidFill>
              <a:latin typeface="Roboto"/>
              <a:ea typeface="Roboto"/>
              <a:cs typeface="Roboto"/>
              <a:sym typeface="Roboto"/>
            </a:endParaRPr>
          </a:p>
        </p:txBody>
      </p:sp>
      <p:pic>
        <p:nvPicPr>
          <p:cNvPr id="301" name="Google Shape;301;p22"/>
          <p:cNvPicPr preferRelativeResize="0"/>
          <p:nvPr/>
        </p:nvPicPr>
        <p:blipFill>
          <a:blip r:embed="rId5">
            <a:alphaModFix/>
          </a:blip>
          <a:stretch>
            <a:fillRect/>
          </a:stretch>
        </p:blipFill>
        <p:spPr>
          <a:xfrm>
            <a:off x="4503825" y="6679150"/>
            <a:ext cx="2724603" cy="2225100"/>
          </a:xfrm>
          <a:prstGeom prst="rect">
            <a:avLst/>
          </a:prstGeom>
          <a:noFill/>
          <a:ln>
            <a:noFill/>
          </a:ln>
        </p:spPr>
      </p:pic>
      <p:sp>
        <p:nvSpPr>
          <p:cNvPr id="302" name="Google Shape;302;p22"/>
          <p:cNvSpPr txBox="1"/>
          <p:nvPr/>
        </p:nvSpPr>
        <p:spPr>
          <a:xfrm>
            <a:off x="4498200" y="8903575"/>
            <a:ext cx="2985600" cy="2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latin typeface="Roboto"/>
                <a:ea typeface="Roboto"/>
                <a:cs typeface="Roboto"/>
                <a:sym typeface="Roboto"/>
              </a:rPr>
              <a:t>Image depicting the capture of Calais.</a:t>
            </a:r>
            <a:endParaRPr b="1" i="1" sz="1000">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23"/>
          <p:cNvSpPr txBox="1"/>
          <p:nvPr/>
        </p:nvSpPr>
        <p:spPr>
          <a:xfrm>
            <a:off x="424900" y="343950"/>
            <a:ext cx="2834100" cy="3705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Battle of Poitiers, 19 Sept 1356</a:t>
            </a:r>
            <a:endParaRPr b="1">
              <a:solidFill>
                <a:srgbClr val="FFFFFF"/>
              </a:solidFill>
            </a:endParaRPr>
          </a:p>
        </p:txBody>
      </p:sp>
      <p:sp>
        <p:nvSpPr>
          <p:cNvPr id="308" name="Google Shape;308;p23"/>
          <p:cNvSpPr txBox="1"/>
          <p:nvPr/>
        </p:nvSpPr>
        <p:spPr>
          <a:xfrm>
            <a:off x="3334750" y="343950"/>
            <a:ext cx="3926700" cy="25638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SzPts val="1200"/>
              <a:buFont typeface="Roboto"/>
              <a:buChar char="●"/>
            </a:pPr>
            <a:r>
              <a:rPr b="1" lang="en" sz="1200">
                <a:solidFill>
                  <a:srgbClr val="990000"/>
                </a:solidFill>
                <a:latin typeface="Roboto"/>
                <a:ea typeface="Roboto"/>
                <a:cs typeface="Roboto"/>
                <a:sym typeface="Roboto"/>
              </a:rPr>
              <a:t>Pretext:</a:t>
            </a:r>
            <a:r>
              <a:rPr lang="en" sz="1200">
                <a:solidFill>
                  <a:srgbClr val="990000"/>
                </a:solidFill>
                <a:latin typeface="Roboto"/>
                <a:ea typeface="Roboto"/>
                <a:cs typeface="Roboto"/>
                <a:sym typeface="Roboto"/>
              </a:rPr>
              <a:t> </a:t>
            </a:r>
            <a:r>
              <a:rPr lang="en" sz="1200">
                <a:solidFill>
                  <a:srgbClr val="000000"/>
                </a:solidFill>
                <a:latin typeface="Roboto"/>
                <a:ea typeface="Roboto"/>
                <a:cs typeface="Roboto"/>
                <a:sym typeface="Roboto"/>
              </a:rPr>
              <a:t>In 1347-51, the Black Death was ravaging Europe.</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solidFill>
                  <a:srgbClr val="000000"/>
                </a:solidFill>
                <a:latin typeface="Roboto"/>
                <a:ea typeface="Roboto"/>
                <a:cs typeface="Roboto"/>
                <a:sym typeface="Roboto"/>
              </a:rPr>
              <a:t>Come 1355, it had passed through England, which had recovered comparatively quickly to Europe. </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solidFill>
                  <a:srgbClr val="000000"/>
                </a:solidFill>
                <a:latin typeface="Roboto"/>
                <a:ea typeface="Roboto"/>
                <a:cs typeface="Roboto"/>
                <a:sym typeface="Roboto"/>
              </a:rPr>
              <a:t>Edward, the Black Prince, had been executing chevauchées of Avignonet, Castelnaudary, Carcassonne, Narbonne, Auvergne, Limousin, and Berry. He failed to take Bourges. </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solidFill>
                  <a:srgbClr val="000000"/>
                </a:solidFill>
                <a:latin typeface="Roboto"/>
                <a:ea typeface="Roboto"/>
                <a:cs typeface="Roboto"/>
                <a:sym typeface="Roboto"/>
              </a:rPr>
              <a:t>King Philip VI died and was succeeded by his son, John II of France. </a:t>
            </a:r>
            <a:endParaRPr sz="1200">
              <a:solidFill>
                <a:srgbClr val="000000"/>
              </a:solidFill>
              <a:latin typeface="Roboto"/>
              <a:ea typeface="Roboto"/>
              <a:cs typeface="Roboto"/>
              <a:sym typeface="Roboto"/>
            </a:endParaRPr>
          </a:p>
          <a:p>
            <a:pPr indent="0" lvl="0" marL="0" rtl="0" algn="just">
              <a:lnSpc>
                <a:spcPct val="115000"/>
              </a:lnSpc>
              <a:spcBef>
                <a:spcPts val="0"/>
              </a:spcBef>
              <a:spcAft>
                <a:spcPts val="0"/>
              </a:spcAft>
              <a:buNone/>
            </a:pPr>
            <a:r>
              <a:t/>
            </a:r>
            <a:endParaRPr sz="1200">
              <a:solidFill>
                <a:srgbClr val="000000"/>
              </a:solidFill>
              <a:latin typeface="Roboto"/>
              <a:ea typeface="Roboto"/>
              <a:cs typeface="Roboto"/>
              <a:sym typeface="Roboto"/>
            </a:endParaRPr>
          </a:p>
        </p:txBody>
      </p:sp>
      <p:pic>
        <p:nvPicPr>
          <p:cNvPr id="309" name="Google Shape;309;p23"/>
          <p:cNvPicPr preferRelativeResize="0"/>
          <p:nvPr/>
        </p:nvPicPr>
        <p:blipFill>
          <a:blip r:embed="rId3">
            <a:alphaModFix/>
          </a:blip>
          <a:stretch>
            <a:fillRect/>
          </a:stretch>
        </p:blipFill>
        <p:spPr>
          <a:xfrm>
            <a:off x="416698" y="801350"/>
            <a:ext cx="2518350" cy="1929775"/>
          </a:xfrm>
          <a:prstGeom prst="rect">
            <a:avLst/>
          </a:prstGeom>
          <a:noFill/>
          <a:ln>
            <a:noFill/>
          </a:ln>
        </p:spPr>
      </p:pic>
      <p:sp>
        <p:nvSpPr>
          <p:cNvPr id="310" name="Google Shape;310;p23"/>
          <p:cNvSpPr txBox="1"/>
          <p:nvPr/>
        </p:nvSpPr>
        <p:spPr>
          <a:xfrm>
            <a:off x="349150" y="2704650"/>
            <a:ext cx="2985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latin typeface="Roboto"/>
                <a:ea typeface="Roboto"/>
                <a:cs typeface="Roboto"/>
                <a:sym typeface="Roboto"/>
              </a:rPr>
              <a:t>The Battle of Poitiers (1356) Eugène Delacroix</a:t>
            </a:r>
            <a:endParaRPr b="1" i="1" sz="1000">
              <a:latin typeface="Roboto"/>
              <a:ea typeface="Roboto"/>
              <a:cs typeface="Roboto"/>
              <a:sym typeface="Roboto"/>
            </a:endParaRPr>
          </a:p>
        </p:txBody>
      </p:sp>
      <p:sp>
        <p:nvSpPr>
          <p:cNvPr id="311" name="Google Shape;311;p23"/>
          <p:cNvSpPr txBox="1"/>
          <p:nvPr/>
        </p:nvSpPr>
        <p:spPr>
          <a:xfrm>
            <a:off x="266825" y="3500650"/>
            <a:ext cx="3852300" cy="23994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A major English victory for England.</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Fought at Nouaillé, near the city of Poitiers in Aquitaine, western France.</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The Black Prince lead an army of English, Welsh, Breton, and Gascon troops, many veterans of the Battle of Crécy. </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Attacked by a larger French force led by John II. </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The Black Prince captured John II, his youngest son, and much French nobility.</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The Black Prince held John II ransom.</a:t>
            </a:r>
            <a:endParaRPr sz="1200">
              <a:latin typeface="Roboto"/>
              <a:ea typeface="Roboto"/>
              <a:cs typeface="Roboto"/>
              <a:sym typeface="Roboto"/>
            </a:endParaRPr>
          </a:p>
          <a:p>
            <a:pPr indent="0" lvl="0" marL="0" rtl="0" algn="just">
              <a:lnSpc>
                <a:spcPct val="115000"/>
              </a:lnSpc>
              <a:spcBef>
                <a:spcPts val="0"/>
              </a:spcBef>
              <a:spcAft>
                <a:spcPts val="0"/>
              </a:spcAft>
              <a:buNone/>
            </a:pPr>
            <a:r>
              <a:t/>
            </a:r>
            <a:endParaRPr sz="1200">
              <a:latin typeface="Roboto"/>
              <a:ea typeface="Roboto"/>
              <a:cs typeface="Roboto"/>
              <a:sym typeface="Roboto"/>
            </a:endParaRPr>
          </a:p>
        </p:txBody>
      </p:sp>
      <p:sp>
        <p:nvSpPr>
          <p:cNvPr id="312" name="Google Shape;312;p23"/>
          <p:cNvSpPr txBox="1"/>
          <p:nvPr/>
        </p:nvSpPr>
        <p:spPr>
          <a:xfrm>
            <a:off x="4231050" y="3500650"/>
            <a:ext cx="3068400" cy="23994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Severely weakened after the defeat </a:t>
            </a:r>
            <a:br>
              <a:rPr lang="en" sz="1200">
                <a:latin typeface="Roboto"/>
                <a:ea typeface="Roboto"/>
                <a:cs typeface="Roboto"/>
                <a:sym typeface="Roboto"/>
              </a:rPr>
            </a:br>
            <a:r>
              <a:rPr lang="en" sz="1200">
                <a:latin typeface="Roboto"/>
                <a:ea typeface="Roboto"/>
                <a:cs typeface="Roboto"/>
                <a:sym typeface="Roboto"/>
              </a:rPr>
              <a:t>at Crécy.</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French supported by Scottish forces.</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John II was captured.</a:t>
            </a:r>
            <a:endParaRPr sz="1200">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Another major blow to France.</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France was thrown into chaos by the loss of the king and nobility.</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In the interim, Dauphin Charles faced populist revolts across the kingdom.</a:t>
            </a:r>
            <a:endParaRPr sz="1200">
              <a:latin typeface="Roboto"/>
              <a:ea typeface="Roboto"/>
              <a:cs typeface="Roboto"/>
              <a:sym typeface="Roboto"/>
            </a:endParaRPr>
          </a:p>
        </p:txBody>
      </p:sp>
      <p:sp>
        <p:nvSpPr>
          <p:cNvPr id="313" name="Google Shape;313;p23"/>
          <p:cNvSpPr txBox="1"/>
          <p:nvPr/>
        </p:nvSpPr>
        <p:spPr>
          <a:xfrm>
            <a:off x="2613825" y="2981150"/>
            <a:ext cx="1487100" cy="446100"/>
          </a:xfrm>
          <a:prstGeom prst="rect">
            <a:avLst/>
          </a:prstGeom>
          <a:solidFill>
            <a:srgbClr val="990000"/>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rgbClr val="FFFFFF"/>
                </a:solidFill>
              </a:rPr>
              <a:t>England</a:t>
            </a:r>
            <a:endParaRPr b="1" sz="2000">
              <a:solidFill>
                <a:srgbClr val="FFFFFF"/>
              </a:solidFill>
            </a:endParaRPr>
          </a:p>
        </p:txBody>
      </p:sp>
      <p:sp>
        <p:nvSpPr>
          <p:cNvPr id="314" name="Google Shape;314;p23"/>
          <p:cNvSpPr txBox="1"/>
          <p:nvPr/>
        </p:nvSpPr>
        <p:spPr>
          <a:xfrm>
            <a:off x="4195225" y="2981150"/>
            <a:ext cx="1487100" cy="4461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rPr>
              <a:t>France</a:t>
            </a:r>
            <a:endParaRPr b="1" sz="2000">
              <a:solidFill>
                <a:srgbClr val="FFFFFF"/>
              </a:solidFill>
            </a:endParaRPr>
          </a:p>
        </p:txBody>
      </p:sp>
      <p:sp>
        <p:nvSpPr>
          <p:cNvPr id="315" name="Google Shape;315;p23"/>
          <p:cNvSpPr txBox="1"/>
          <p:nvPr/>
        </p:nvSpPr>
        <p:spPr>
          <a:xfrm>
            <a:off x="266825" y="6417350"/>
            <a:ext cx="3852300" cy="32124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00000"/>
              </a:lnSpc>
              <a:spcBef>
                <a:spcPts val="0"/>
              </a:spcBef>
              <a:spcAft>
                <a:spcPts val="0"/>
              </a:spcAft>
              <a:buSzPts val="1200"/>
              <a:buFont typeface="Roboto"/>
              <a:buChar char="●"/>
            </a:pPr>
            <a:r>
              <a:rPr lang="en" sz="1200">
                <a:solidFill>
                  <a:srgbClr val="000000"/>
                </a:solidFill>
                <a:latin typeface="Roboto"/>
                <a:ea typeface="Roboto"/>
                <a:cs typeface="Roboto"/>
                <a:sym typeface="Roboto"/>
              </a:rPr>
              <a:t>Proposed by England and accepted by France, The Treaty of London followed the Black Prince’s resounding victory at  Poitiers.</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solidFill>
                  <a:srgbClr val="000000"/>
                </a:solidFill>
                <a:latin typeface="Roboto"/>
                <a:ea typeface="Roboto"/>
                <a:cs typeface="Roboto"/>
                <a:sym typeface="Roboto"/>
              </a:rPr>
              <a:t>In the terms, England was permitted to annex its lands (Normandy, Anjou, Maine, Aquitaine) within its ancient limits of Calais and Ponthieu. England also granted independence rather than fiefdom of the Duchy of Brittany.</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solidFill>
                  <a:srgbClr val="000000"/>
                </a:solidFill>
                <a:latin typeface="Roboto"/>
                <a:ea typeface="Roboto"/>
                <a:cs typeface="Roboto"/>
                <a:sym typeface="Roboto"/>
              </a:rPr>
              <a:t>In addition, France would pay a ransom of three million écus for John II’s release.</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solidFill>
                  <a:srgbClr val="000000"/>
                </a:solidFill>
                <a:latin typeface="Roboto"/>
                <a:ea typeface="Roboto"/>
                <a:cs typeface="Roboto"/>
                <a:sym typeface="Roboto"/>
              </a:rPr>
              <a:t>The French Estates-General reject the treaty, stating too much territory was being relinquished.</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solidFill>
                  <a:srgbClr val="000000"/>
                </a:solidFill>
                <a:latin typeface="Roboto"/>
                <a:ea typeface="Roboto"/>
                <a:cs typeface="Roboto"/>
                <a:sym typeface="Roboto"/>
              </a:rPr>
              <a:t>Edward III launched a fresh invasion. His weak army led him to reopen negotiations, however.</a:t>
            </a:r>
            <a:endParaRPr sz="1200">
              <a:solidFill>
                <a:srgbClr val="000000"/>
              </a:solidFill>
              <a:latin typeface="Roboto"/>
              <a:ea typeface="Roboto"/>
              <a:cs typeface="Roboto"/>
              <a:sym typeface="Roboto"/>
            </a:endParaRPr>
          </a:p>
          <a:p>
            <a:pPr indent="0" lvl="0" marL="0" rtl="0" algn="just">
              <a:lnSpc>
                <a:spcPct val="100000"/>
              </a:lnSpc>
              <a:spcBef>
                <a:spcPts val="0"/>
              </a:spcBef>
              <a:spcAft>
                <a:spcPts val="0"/>
              </a:spcAft>
              <a:buNone/>
            </a:pPr>
            <a:r>
              <a:t/>
            </a:r>
            <a:endParaRPr sz="1200">
              <a:latin typeface="Roboto"/>
              <a:ea typeface="Roboto"/>
              <a:cs typeface="Roboto"/>
              <a:sym typeface="Roboto"/>
            </a:endParaRPr>
          </a:p>
        </p:txBody>
      </p:sp>
      <p:sp>
        <p:nvSpPr>
          <p:cNvPr id="316" name="Google Shape;316;p23"/>
          <p:cNvSpPr txBox="1"/>
          <p:nvPr/>
        </p:nvSpPr>
        <p:spPr>
          <a:xfrm>
            <a:off x="349150" y="5973450"/>
            <a:ext cx="2963400" cy="3705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Treaty of London, 1359</a:t>
            </a:r>
            <a:endParaRPr b="1">
              <a:solidFill>
                <a:srgbClr val="FFFFFF"/>
              </a:solidFill>
            </a:endParaRPr>
          </a:p>
        </p:txBody>
      </p:sp>
      <p:sp>
        <p:nvSpPr>
          <p:cNvPr id="317" name="Google Shape;317;p23"/>
          <p:cNvSpPr txBox="1"/>
          <p:nvPr/>
        </p:nvSpPr>
        <p:spPr>
          <a:xfrm>
            <a:off x="4254538" y="9206725"/>
            <a:ext cx="26793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latin typeface="Roboto"/>
                <a:ea typeface="Roboto"/>
                <a:cs typeface="Roboto"/>
                <a:sym typeface="Roboto"/>
              </a:rPr>
              <a:t>Edward, The Black Prince.</a:t>
            </a:r>
            <a:endParaRPr b="1" i="1" sz="1000">
              <a:latin typeface="Roboto"/>
              <a:ea typeface="Roboto"/>
              <a:cs typeface="Roboto"/>
              <a:sym typeface="Roboto"/>
            </a:endParaRPr>
          </a:p>
        </p:txBody>
      </p:sp>
      <p:pic>
        <p:nvPicPr>
          <p:cNvPr id="318" name="Google Shape;318;p23"/>
          <p:cNvPicPr preferRelativeResize="0"/>
          <p:nvPr/>
        </p:nvPicPr>
        <p:blipFill rotWithShape="1">
          <a:blip r:embed="rId4">
            <a:alphaModFix/>
          </a:blip>
          <a:srcRect b="3288" l="11172" r="7274" t="0"/>
          <a:stretch/>
        </p:blipFill>
        <p:spPr>
          <a:xfrm>
            <a:off x="4254537" y="6049650"/>
            <a:ext cx="3021425" cy="3112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24"/>
          <p:cNvSpPr txBox="1"/>
          <p:nvPr/>
        </p:nvSpPr>
        <p:spPr>
          <a:xfrm>
            <a:off x="262625" y="295525"/>
            <a:ext cx="2936700" cy="3705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Timeline of the Edwardian War</a:t>
            </a:r>
            <a:endParaRPr b="1">
              <a:solidFill>
                <a:srgbClr val="FFFFFF"/>
              </a:solidFill>
            </a:endParaRPr>
          </a:p>
        </p:txBody>
      </p:sp>
      <p:sp>
        <p:nvSpPr>
          <p:cNvPr id="324" name="Google Shape;324;p24"/>
          <p:cNvSpPr txBox="1"/>
          <p:nvPr/>
        </p:nvSpPr>
        <p:spPr>
          <a:xfrm>
            <a:off x="286100" y="1019750"/>
            <a:ext cx="1679700" cy="9732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Roboto"/>
                <a:ea typeface="Roboto"/>
                <a:cs typeface="Roboto"/>
                <a:sym typeface="Roboto"/>
              </a:rPr>
              <a:t>Provocation between France and England over sovereignty of land in France.</a:t>
            </a:r>
            <a:endParaRPr sz="1200">
              <a:latin typeface="Roboto"/>
              <a:ea typeface="Roboto"/>
              <a:cs typeface="Roboto"/>
              <a:sym typeface="Roboto"/>
            </a:endParaRPr>
          </a:p>
        </p:txBody>
      </p:sp>
      <p:sp>
        <p:nvSpPr>
          <p:cNvPr id="325" name="Google Shape;325;p24"/>
          <p:cNvSpPr txBox="1"/>
          <p:nvPr/>
        </p:nvSpPr>
        <p:spPr>
          <a:xfrm>
            <a:off x="2510625" y="791150"/>
            <a:ext cx="2001300" cy="12018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Roboto"/>
                <a:ea typeface="Roboto"/>
                <a:cs typeface="Roboto"/>
                <a:sym typeface="Roboto"/>
              </a:rPr>
              <a:t>The Battle of Sluys. Smaller fleet of English ships defeat larger French fleet. England gains control of the Channel. </a:t>
            </a:r>
            <a:endParaRPr sz="1200">
              <a:latin typeface="Roboto"/>
              <a:ea typeface="Roboto"/>
              <a:cs typeface="Roboto"/>
              <a:sym typeface="Roboto"/>
            </a:endParaRPr>
          </a:p>
        </p:txBody>
      </p:sp>
      <p:sp>
        <p:nvSpPr>
          <p:cNvPr id="326" name="Google Shape;326;p24"/>
          <p:cNvSpPr/>
          <p:nvPr/>
        </p:nvSpPr>
        <p:spPr>
          <a:xfrm>
            <a:off x="2168713" y="1044898"/>
            <a:ext cx="291300" cy="393600"/>
          </a:xfrm>
          <a:prstGeom prst="rightArrow">
            <a:avLst>
              <a:gd fmla="val 50000" name="adj1"/>
              <a:gd fmla="val 50000" name="adj2"/>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4"/>
          <p:cNvSpPr txBox="1"/>
          <p:nvPr/>
        </p:nvSpPr>
        <p:spPr>
          <a:xfrm>
            <a:off x="5056825" y="371400"/>
            <a:ext cx="2160300" cy="16215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t/>
            </a:r>
            <a:endParaRPr sz="1200">
              <a:latin typeface="Roboto"/>
              <a:ea typeface="Roboto"/>
              <a:cs typeface="Roboto"/>
              <a:sym typeface="Roboto"/>
            </a:endParaRPr>
          </a:p>
          <a:p>
            <a:pPr indent="0" lvl="0" marL="0" rtl="0" algn="just">
              <a:spcBef>
                <a:spcPts val="0"/>
              </a:spcBef>
              <a:spcAft>
                <a:spcPts val="0"/>
              </a:spcAft>
              <a:buNone/>
            </a:pPr>
            <a:r>
              <a:rPr lang="en" sz="1200">
                <a:latin typeface="Roboto"/>
                <a:ea typeface="Roboto"/>
                <a:cs typeface="Roboto"/>
                <a:sym typeface="Roboto"/>
              </a:rPr>
              <a:t>The Battle of Crécy (1st major battle). Edward III defeats Philip VI. The Black Prince gains war experience. French loss leads to Calais being taken by England a year later.</a:t>
            </a:r>
            <a:endParaRPr sz="1200">
              <a:latin typeface="Roboto"/>
              <a:ea typeface="Roboto"/>
              <a:cs typeface="Roboto"/>
              <a:sym typeface="Roboto"/>
            </a:endParaRPr>
          </a:p>
        </p:txBody>
      </p:sp>
      <p:sp>
        <p:nvSpPr>
          <p:cNvPr id="328" name="Google Shape;328;p24"/>
          <p:cNvSpPr/>
          <p:nvPr/>
        </p:nvSpPr>
        <p:spPr>
          <a:xfrm>
            <a:off x="4638725" y="1044900"/>
            <a:ext cx="291300" cy="393600"/>
          </a:xfrm>
          <a:prstGeom prst="rightArrow">
            <a:avLst>
              <a:gd fmla="val 50000" name="adj1"/>
              <a:gd fmla="val 50000" name="adj2"/>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4"/>
          <p:cNvSpPr txBox="1"/>
          <p:nvPr/>
        </p:nvSpPr>
        <p:spPr>
          <a:xfrm>
            <a:off x="5215625" y="2341225"/>
            <a:ext cx="2001300" cy="11235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Roboto"/>
                <a:ea typeface="Roboto"/>
                <a:cs typeface="Roboto"/>
                <a:sym typeface="Roboto"/>
              </a:rPr>
              <a:t>Interlude for the Black Death. Wreaks havoc on English and French population, economy, etc. England recovers quickly.</a:t>
            </a:r>
            <a:endParaRPr sz="1200">
              <a:latin typeface="Roboto"/>
              <a:ea typeface="Roboto"/>
              <a:cs typeface="Roboto"/>
              <a:sym typeface="Roboto"/>
            </a:endParaRPr>
          </a:p>
        </p:txBody>
      </p:sp>
      <p:sp>
        <p:nvSpPr>
          <p:cNvPr id="330" name="Google Shape;330;p24"/>
          <p:cNvSpPr/>
          <p:nvPr/>
        </p:nvSpPr>
        <p:spPr>
          <a:xfrm rot="5400000">
            <a:off x="5852800" y="1770003"/>
            <a:ext cx="291300" cy="393600"/>
          </a:xfrm>
          <a:prstGeom prst="rightArrow">
            <a:avLst>
              <a:gd fmla="val 50000" name="adj1"/>
              <a:gd fmla="val 50000" name="adj2"/>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4"/>
          <p:cNvSpPr/>
          <p:nvPr/>
        </p:nvSpPr>
        <p:spPr>
          <a:xfrm rot="10800000">
            <a:off x="4799050" y="2728725"/>
            <a:ext cx="291300" cy="393600"/>
          </a:xfrm>
          <a:prstGeom prst="rightArrow">
            <a:avLst>
              <a:gd fmla="val 50000" name="adj1"/>
              <a:gd fmla="val 50000" name="adj2"/>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txBox="1"/>
          <p:nvPr/>
        </p:nvSpPr>
        <p:spPr>
          <a:xfrm>
            <a:off x="2694775" y="2304850"/>
            <a:ext cx="2160300" cy="11598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Roboto"/>
                <a:ea typeface="Roboto"/>
                <a:cs typeface="Roboto"/>
                <a:sym typeface="Roboto"/>
              </a:rPr>
              <a:t>The Battle of Poitiers (2nd major battle). The Black Prince starts raiding. France and England engage in battle, John II captured.</a:t>
            </a:r>
            <a:endParaRPr sz="1200">
              <a:latin typeface="Roboto"/>
              <a:ea typeface="Roboto"/>
              <a:cs typeface="Roboto"/>
              <a:sym typeface="Roboto"/>
            </a:endParaRPr>
          </a:p>
        </p:txBody>
      </p:sp>
      <p:sp>
        <p:nvSpPr>
          <p:cNvPr id="333" name="Google Shape;333;p24"/>
          <p:cNvSpPr/>
          <p:nvPr/>
        </p:nvSpPr>
        <p:spPr>
          <a:xfrm rot="10800000">
            <a:off x="2460025" y="2846200"/>
            <a:ext cx="291300" cy="393600"/>
          </a:xfrm>
          <a:prstGeom prst="rightArrow">
            <a:avLst>
              <a:gd fmla="val 50000" name="adj1"/>
              <a:gd fmla="val 50000" name="adj2"/>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txBox="1"/>
          <p:nvPr/>
        </p:nvSpPr>
        <p:spPr>
          <a:xfrm>
            <a:off x="262625" y="2299225"/>
            <a:ext cx="2071500" cy="12018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Roboto"/>
                <a:ea typeface="Roboto"/>
                <a:cs typeface="Roboto"/>
                <a:sym typeface="Roboto"/>
              </a:rPr>
              <a:t>The Treaty of Brétigny negotiated and ratified. England gains much independent territory. Edward III relinquishes claim to the French throne.</a:t>
            </a:r>
            <a:endParaRPr sz="1200">
              <a:latin typeface="Roboto"/>
              <a:ea typeface="Roboto"/>
              <a:cs typeface="Roboto"/>
              <a:sym typeface="Roboto"/>
            </a:endParaRPr>
          </a:p>
        </p:txBody>
      </p:sp>
      <p:sp>
        <p:nvSpPr>
          <p:cNvPr id="335" name="Google Shape;335;p24"/>
          <p:cNvSpPr txBox="1"/>
          <p:nvPr/>
        </p:nvSpPr>
        <p:spPr>
          <a:xfrm>
            <a:off x="1158075" y="774150"/>
            <a:ext cx="1043100" cy="291300"/>
          </a:xfrm>
          <a:prstGeom prst="rect">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rPr>
              <a:t>1337-1360</a:t>
            </a:r>
            <a:endParaRPr b="1">
              <a:solidFill>
                <a:srgbClr val="FFFFFF"/>
              </a:solidFill>
            </a:endParaRPr>
          </a:p>
        </p:txBody>
      </p:sp>
      <p:sp>
        <p:nvSpPr>
          <p:cNvPr id="336" name="Google Shape;336;p24"/>
          <p:cNvSpPr txBox="1"/>
          <p:nvPr/>
        </p:nvSpPr>
        <p:spPr>
          <a:xfrm>
            <a:off x="3590050" y="583700"/>
            <a:ext cx="1043100" cy="291300"/>
          </a:xfrm>
          <a:prstGeom prst="rect">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rPr>
              <a:t>1340</a:t>
            </a:r>
            <a:endParaRPr b="1">
              <a:solidFill>
                <a:srgbClr val="FFFFFF"/>
              </a:solidFill>
            </a:endParaRPr>
          </a:p>
        </p:txBody>
      </p:sp>
      <p:sp>
        <p:nvSpPr>
          <p:cNvPr id="337" name="Google Shape;337;p24"/>
          <p:cNvSpPr txBox="1"/>
          <p:nvPr/>
        </p:nvSpPr>
        <p:spPr>
          <a:xfrm>
            <a:off x="6278300" y="335125"/>
            <a:ext cx="1043100" cy="291300"/>
          </a:xfrm>
          <a:prstGeom prst="rect">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rPr>
              <a:t>1346</a:t>
            </a:r>
            <a:endParaRPr b="1">
              <a:solidFill>
                <a:srgbClr val="FFFFFF"/>
              </a:solidFill>
            </a:endParaRPr>
          </a:p>
        </p:txBody>
      </p:sp>
      <p:sp>
        <p:nvSpPr>
          <p:cNvPr id="338" name="Google Shape;338;p24"/>
          <p:cNvSpPr txBox="1"/>
          <p:nvPr/>
        </p:nvSpPr>
        <p:spPr>
          <a:xfrm>
            <a:off x="6174015" y="2112450"/>
            <a:ext cx="1043100" cy="291300"/>
          </a:xfrm>
          <a:prstGeom prst="rect">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rPr>
              <a:t>1347-51</a:t>
            </a:r>
            <a:endParaRPr b="1">
              <a:solidFill>
                <a:srgbClr val="FFFFFF"/>
              </a:solidFill>
            </a:endParaRPr>
          </a:p>
        </p:txBody>
      </p:sp>
      <p:sp>
        <p:nvSpPr>
          <p:cNvPr id="339" name="Google Shape;339;p24"/>
          <p:cNvSpPr txBox="1"/>
          <p:nvPr/>
        </p:nvSpPr>
        <p:spPr>
          <a:xfrm>
            <a:off x="3971050" y="2041875"/>
            <a:ext cx="845700" cy="291300"/>
          </a:xfrm>
          <a:prstGeom prst="rect">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FFFFFF"/>
                </a:solidFill>
              </a:rPr>
              <a:t>1356</a:t>
            </a:r>
            <a:endParaRPr b="1">
              <a:solidFill>
                <a:srgbClr val="FFFFFF"/>
              </a:solidFill>
            </a:endParaRPr>
          </a:p>
        </p:txBody>
      </p:sp>
      <p:sp>
        <p:nvSpPr>
          <p:cNvPr id="340" name="Google Shape;340;p24"/>
          <p:cNvSpPr txBox="1"/>
          <p:nvPr/>
        </p:nvSpPr>
        <p:spPr>
          <a:xfrm>
            <a:off x="1191825" y="2112450"/>
            <a:ext cx="1043100" cy="291300"/>
          </a:xfrm>
          <a:prstGeom prst="rect">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rPr>
              <a:t>1360</a:t>
            </a:r>
            <a:endParaRPr b="1">
              <a:solidFill>
                <a:srgbClr val="FFFFFF"/>
              </a:solidFill>
            </a:endParaRPr>
          </a:p>
        </p:txBody>
      </p:sp>
      <p:sp>
        <p:nvSpPr>
          <p:cNvPr id="341" name="Google Shape;341;p24"/>
          <p:cNvSpPr/>
          <p:nvPr/>
        </p:nvSpPr>
        <p:spPr>
          <a:xfrm>
            <a:off x="262625" y="3607625"/>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GUIDE QUESTION</a:t>
            </a:r>
            <a:endParaRPr b="1" sz="2000">
              <a:solidFill>
                <a:srgbClr val="FFFFFF"/>
              </a:solidFill>
              <a:latin typeface="Roboto"/>
              <a:ea typeface="Roboto"/>
              <a:cs typeface="Roboto"/>
              <a:sym typeface="Roboto"/>
            </a:endParaRPr>
          </a:p>
        </p:txBody>
      </p:sp>
      <p:grpSp>
        <p:nvGrpSpPr>
          <p:cNvPr id="342" name="Google Shape;342;p24"/>
          <p:cNvGrpSpPr/>
          <p:nvPr/>
        </p:nvGrpSpPr>
        <p:grpSpPr>
          <a:xfrm>
            <a:off x="372287" y="3606723"/>
            <a:ext cx="312646" cy="395400"/>
            <a:chOff x="584925" y="238125"/>
            <a:chExt cx="415200" cy="525100"/>
          </a:xfrm>
        </p:grpSpPr>
        <p:sp>
          <p:nvSpPr>
            <p:cNvPr id="343" name="Google Shape;343;p24"/>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4"/>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4"/>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24"/>
          <p:cNvSpPr/>
          <p:nvPr/>
        </p:nvSpPr>
        <p:spPr>
          <a:xfrm>
            <a:off x="262625" y="4084850"/>
            <a:ext cx="6954600" cy="11598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After learning about the battles, take note of the following questions: </a:t>
            </a:r>
            <a:endParaRPr b="1">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What were the major battles fought in the Hundred Years’ War?</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What is the difference between the English longbow and the Continental crossbow?</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What was the result and aftermath of the Hundred Years’ War?</a:t>
            </a:r>
            <a:endParaRPr>
              <a:solidFill>
                <a:srgbClr val="000000"/>
              </a:solidFill>
              <a:latin typeface="Roboto"/>
              <a:ea typeface="Roboto"/>
              <a:cs typeface="Roboto"/>
              <a:sym typeface="Roboto"/>
            </a:endParaRPr>
          </a:p>
        </p:txBody>
      </p:sp>
      <p:sp>
        <p:nvSpPr>
          <p:cNvPr id="350" name="Google Shape;350;p24"/>
          <p:cNvSpPr/>
          <p:nvPr/>
        </p:nvSpPr>
        <p:spPr>
          <a:xfrm>
            <a:off x="315525" y="5327825"/>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ACTIVITY</a:t>
            </a:r>
            <a:endParaRPr b="1" sz="2000">
              <a:solidFill>
                <a:srgbClr val="FFFFFF"/>
              </a:solidFill>
              <a:latin typeface="Roboto"/>
              <a:ea typeface="Roboto"/>
              <a:cs typeface="Roboto"/>
              <a:sym typeface="Roboto"/>
            </a:endParaRPr>
          </a:p>
        </p:txBody>
      </p:sp>
      <p:grpSp>
        <p:nvGrpSpPr>
          <p:cNvPr id="351" name="Google Shape;351;p24"/>
          <p:cNvGrpSpPr/>
          <p:nvPr/>
        </p:nvGrpSpPr>
        <p:grpSpPr>
          <a:xfrm>
            <a:off x="481286" y="5360014"/>
            <a:ext cx="329212" cy="329212"/>
            <a:chOff x="1922075" y="1629000"/>
            <a:chExt cx="437200" cy="437200"/>
          </a:xfrm>
        </p:grpSpPr>
        <p:sp>
          <p:nvSpPr>
            <p:cNvPr id="352" name="Google Shape;352;p24"/>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4"/>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4" name="Google Shape;354;p24"/>
          <p:cNvSpPr/>
          <p:nvPr/>
        </p:nvSpPr>
        <p:spPr>
          <a:xfrm>
            <a:off x="267175" y="5804600"/>
            <a:ext cx="6954600" cy="4950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Create a brief timeline of the Hundred Years’ War from 1337–1453. Section the timeline into the major phases of the series of conflicts.</a:t>
            </a:r>
            <a:endParaRPr>
              <a:latin typeface="Roboto"/>
              <a:ea typeface="Roboto"/>
              <a:cs typeface="Roboto"/>
              <a:sym typeface="Roboto"/>
            </a:endParaRPr>
          </a:p>
        </p:txBody>
      </p:sp>
      <p:pic>
        <p:nvPicPr>
          <p:cNvPr id="355" name="Google Shape;355;p24"/>
          <p:cNvPicPr preferRelativeResize="0"/>
          <p:nvPr/>
        </p:nvPicPr>
        <p:blipFill>
          <a:blip r:embed="rId3">
            <a:alphaModFix/>
          </a:blip>
          <a:stretch>
            <a:fillRect/>
          </a:stretch>
        </p:blipFill>
        <p:spPr>
          <a:xfrm>
            <a:off x="1529050" y="6382775"/>
            <a:ext cx="1573525" cy="2613526"/>
          </a:xfrm>
          <a:prstGeom prst="rect">
            <a:avLst/>
          </a:prstGeom>
          <a:noFill/>
          <a:ln>
            <a:noFill/>
          </a:ln>
        </p:spPr>
      </p:pic>
      <p:sp>
        <p:nvSpPr>
          <p:cNvPr id="356" name="Google Shape;356;p24"/>
          <p:cNvSpPr/>
          <p:nvPr/>
        </p:nvSpPr>
        <p:spPr>
          <a:xfrm>
            <a:off x="2789963" y="6382775"/>
            <a:ext cx="548700" cy="2553900"/>
          </a:xfrm>
          <a:prstGeom prst="downArrow">
            <a:avLst>
              <a:gd fmla="val 50000" name="adj1"/>
              <a:gd fmla="val 50000" name="adj2"/>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4"/>
          <p:cNvSpPr/>
          <p:nvPr/>
        </p:nvSpPr>
        <p:spPr>
          <a:xfrm>
            <a:off x="3148113" y="6429325"/>
            <a:ext cx="2345400" cy="495000"/>
          </a:xfrm>
          <a:prstGeom prst="rect">
            <a:avLst/>
          </a:prstGeom>
          <a:solidFill>
            <a:srgbClr val="FFFFFF"/>
          </a:solidFill>
          <a:ln cap="flat" cmpd="sng" w="19050">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The Edwardian War</a:t>
            </a:r>
            <a:endParaRPr b="1"/>
          </a:p>
          <a:p>
            <a:pPr indent="0" lvl="0" marL="0" rtl="0" algn="l">
              <a:spcBef>
                <a:spcPts val="0"/>
              </a:spcBef>
              <a:spcAft>
                <a:spcPts val="0"/>
              </a:spcAft>
              <a:buNone/>
            </a:pPr>
            <a:r>
              <a:rPr b="1" lang="en"/>
              <a:t>(1337-60)</a:t>
            </a:r>
            <a:endParaRPr b="1"/>
          </a:p>
        </p:txBody>
      </p:sp>
      <p:sp>
        <p:nvSpPr>
          <p:cNvPr id="358" name="Google Shape;358;p24"/>
          <p:cNvSpPr/>
          <p:nvPr/>
        </p:nvSpPr>
        <p:spPr>
          <a:xfrm>
            <a:off x="3148113" y="7077278"/>
            <a:ext cx="2345400" cy="495000"/>
          </a:xfrm>
          <a:prstGeom prst="rect">
            <a:avLst/>
          </a:prstGeom>
          <a:solidFill>
            <a:srgbClr val="FFFFFF"/>
          </a:solidFill>
          <a:ln cap="flat" cmpd="sng" w="19050">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00000"/>
                </a:solidFill>
              </a:rPr>
              <a:t>The Caroline War (1369-1389) </a:t>
            </a:r>
            <a:endParaRPr b="1"/>
          </a:p>
        </p:txBody>
      </p:sp>
      <p:sp>
        <p:nvSpPr>
          <p:cNvPr id="359" name="Google Shape;359;p24"/>
          <p:cNvSpPr/>
          <p:nvPr/>
        </p:nvSpPr>
        <p:spPr>
          <a:xfrm>
            <a:off x="3148113" y="7725218"/>
            <a:ext cx="2345400" cy="495000"/>
          </a:xfrm>
          <a:prstGeom prst="rect">
            <a:avLst/>
          </a:prstGeom>
          <a:solidFill>
            <a:srgbClr val="FFFFFF"/>
          </a:solidFill>
          <a:ln cap="flat" cmpd="sng" w="19050">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00000"/>
                </a:solidFill>
              </a:rPr>
              <a:t>The Lancastrian War (1415-1453)</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grpSp>
        <p:nvGrpSpPr>
          <p:cNvPr id="364" name="Google Shape;364;p25"/>
          <p:cNvGrpSpPr/>
          <p:nvPr/>
        </p:nvGrpSpPr>
        <p:grpSpPr>
          <a:xfrm>
            <a:off x="748837" y="252323"/>
            <a:ext cx="312646" cy="395400"/>
            <a:chOff x="584925" y="238125"/>
            <a:chExt cx="415200" cy="525100"/>
          </a:xfrm>
        </p:grpSpPr>
        <p:sp>
          <p:nvSpPr>
            <p:cNvPr id="365" name="Google Shape;365;p25"/>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5"/>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5"/>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5"/>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5"/>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5"/>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1" name="Google Shape;371;p25"/>
          <p:cNvSpPr/>
          <p:nvPr/>
        </p:nvSpPr>
        <p:spPr>
          <a:xfrm>
            <a:off x="334375" y="253225"/>
            <a:ext cx="40419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SUPPLEMENTARY ACTIVITY</a:t>
            </a:r>
            <a:endParaRPr b="1" sz="2000">
              <a:solidFill>
                <a:srgbClr val="FFFFFF"/>
              </a:solidFill>
              <a:latin typeface="Roboto"/>
              <a:ea typeface="Roboto"/>
              <a:cs typeface="Roboto"/>
              <a:sym typeface="Roboto"/>
            </a:endParaRPr>
          </a:p>
        </p:txBody>
      </p:sp>
      <p:grpSp>
        <p:nvGrpSpPr>
          <p:cNvPr id="372" name="Google Shape;372;p25"/>
          <p:cNvGrpSpPr/>
          <p:nvPr/>
        </p:nvGrpSpPr>
        <p:grpSpPr>
          <a:xfrm>
            <a:off x="500136" y="285414"/>
            <a:ext cx="329212" cy="329212"/>
            <a:chOff x="1922075" y="1629000"/>
            <a:chExt cx="437200" cy="437200"/>
          </a:xfrm>
        </p:grpSpPr>
        <p:sp>
          <p:nvSpPr>
            <p:cNvPr id="373" name="Google Shape;373;p25"/>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5"/>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 name="Google Shape;375;p25"/>
          <p:cNvSpPr/>
          <p:nvPr/>
        </p:nvSpPr>
        <p:spPr>
          <a:xfrm>
            <a:off x="334375" y="733700"/>
            <a:ext cx="4205700" cy="18714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sz="1350">
                <a:latin typeface="Roboto"/>
                <a:ea typeface="Roboto"/>
                <a:cs typeface="Roboto"/>
                <a:sym typeface="Roboto"/>
              </a:rPr>
              <a:t>The capture and ransom of John II forced France to accept the Treaty of Brétigny. </a:t>
            </a:r>
            <a:r>
              <a:rPr lang="en" sz="1350">
                <a:solidFill>
                  <a:srgbClr val="000000"/>
                </a:solidFill>
                <a:latin typeface="Roboto"/>
                <a:ea typeface="Roboto"/>
                <a:cs typeface="Roboto"/>
                <a:sym typeface="Roboto"/>
              </a:rPr>
              <a:t>Research the terms and conditions of the Treaty of Brétigny. Mark on the map areas that were given to England and land that England surrendered to France. Then, outline how the treaty set the stage for the second phase of the 100 Years’ War: The Caroline War, nine years later.</a:t>
            </a:r>
            <a:endParaRPr sz="1350">
              <a:latin typeface="Roboto"/>
              <a:ea typeface="Roboto"/>
              <a:cs typeface="Roboto"/>
              <a:sym typeface="Roboto"/>
            </a:endParaRPr>
          </a:p>
        </p:txBody>
      </p:sp>
      <p:sp>
        <p:nvSpPr>
          <p:cNvPr id="376" name="Google Shape;376;p25"/>
          <p:cNvSpPr/>
          <p:nvPr/>
        </p:nvSpPr>
        <p:spPr>
          <a:xfrm>
            <a:off x="348775" y="2750875"/>
            <a:ext cx="4176900" cy="1548000"/>
          </a:xfrm>
          <a:prstGeom prst="foldedCorner">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7" name="Google Shape;377;p25"/>
          <p:cNvCxnSpPr/>
          <p:nvPr/>
        </p:nvCxnSpPr>
        <p:spPr>
          <a:xfrm>
            <a:off x="590998" y="3065212"/>
            <a:ext cx="3692400" cy="7200"/>
          </a:xfrm>
          <a:prstGeom prst="straightConnector1">
            <a:avLst/>
          </a:prstGeom>
          <a:noFill/>
          <a:ln cap="flat" cmpd="sng" w="28575">
            <a:solidFill>
              <a:srgbClr val="000000"/>
            </a:solidFill>
            <a:prstDash val="solid"/>
            <a:round/>
            <a:headEnd len="med" w="med" type="none"/>
            <a:tailEnd len="med" w="med" type="none"/>
          </a:ln>
        </p:spPr>
      </p:cxnSp>
      <p:cxnSp>
        <p:nvCxnSpPr>
          <p:cNvPr id="378" name="Google Shape;378;p25"/>
          <p:cNvCxnSpPr/>
          <p:nvPr/>
        </p:nvCxnSpPr>
        <p:spPr>
          <a:xfrm>
            <a:off x="590998" y="3255759"/>
            <a:ext cx="3692400" cy="7200"/>
          </a:xfrm>
          <a:prstGeom prst="straightConnector1">
            <a:avLst/>
          </a:prstGeom>
          <a:noFill/>
          <a:ln cap="flat" cmpd="sng" w="28575">
            <a:solidFill>
              <a:srgbClr val="000000"/>
            </a:solidFill>
            <a:prstDash val="solid"/>
            <a:round/>
            <a:headEnd len="med" w="med" type="none"/>
            <a:tailEnd len="med" w="med" type="none"/>
          </a:ln>
        </p:spPr>
      </p:cxnSp>
      <p:cxnSp>
        <p:nvCxnSpPr>
          <p:cNvPr id="379" name="Google Shape;379;p25"/>
          <p:cNvCxnSpPr/>
          <p:nvPr/>
        </p:nvCxnSpPr>
        <p:spPr>
          <a:xfrm>
            <a:off x="590998" y="3446306"/>
            <a:ext cx="3692400" cy="7200"/>
          </a:xfrm>
          <a:prstGeom prst="straightConnector1">
            <a:avLst/>
          </a:prstGeom>
          <a:noFill/>
          <a:ln cap="flat" cmpd="sng" w="28575">
            <a:solidFill>
              <a:srgbClr val="000000"/>
            </a:solidFill>
            <a:prstDash val="solid"/>
            <a:round/>
            <a:headEnd len="med" w="med" type="none"/>
            <a:tailEnd len="med" w="med" type="none"/>
          </a:ln>
        </p:spPr>
      </p:cxnSp>
      <p:cxnSp>
        <p:nvCxnSpPr>
          <p:cNvPr id="380" name="Google Shape;380;p25"/>
          <p:cNvCxnSpPr/>
          <p:nvPr/>
        </p:nvCxnSpPr>
        <p:spPr>
          <a:xfrm>
            <a:off x="590998" y="3636853"/>
            <a:ext cx="3692400" cy="7200"/>
          </a:xfrm>
          <a:prstGeom prst="straightConnector1">
            <a:avLst/>
          </a:prstGeom>
          <a:noFill/>
          <a:ln cap="flat" cmpd="sng" w="28575">
            <a:solidFill>
              <a:srgbClr val="000000"/>
            </a:solidFill>
            <a:prstDash val="solid"/>
            <a:round/>
            <a:headEnd len="med" w="med" type="none"/>
            <a:tailEnd len="med" w="med" type="none"/>
          </a:ln>
        </p:spPr>
      </p:cxnSp>
      <p:cxnSp>
        <p:nvCxnSpPr>
          <p:cNvPr id="381" name="Google Shape;381;p25"/>
          <p:cNvCxnSpPr/>
          <p:nvPr/>
        </p:nvCxnSpPr>
        <p:spPr>
          <a:xfrm>
            <a:off x="590998" y="3827400"/>
            <a:ext cx="3692400" cy="7200"/>
          </a:xfrm>
          <a:prstGeom prst="straightConnector1">
            <a:avLst/>
          </a:prstGeom>
          <a:noFill/>
          <a:ln cap="flat" cmpd="sng" w="28575">
            <a:solidFill>
              <a:srgbClr val="000000"/>
            </a:solidFill>
            <a:prstDash val="solid"/>
            <a:round/>
            <a:headEnd len="med" w="med" type="none"/>
            <a:tailEnd len="med" w="med" type="none"/>
          </a:ln>
        </p:spPr>
      </p:cxnSp>
      <p:cxnSp>
        <p:nvCxnSpPr>
          <p:cNvPr id="382" name="Google Shape;382;p25"/>
          <p:cNvCxnSpPr/>
          <p:nvPr/>
        </p:nvCxnSpPr>
        <p:spPr>
          <a:xfrm>
            <a:off x="590998" y="4017948"/>
            <a:ext cx="3692400" cy="7200"/>
          </a:xfrm>
          <a:prstGeom prst="straightConnector1">
            <a:avLst/>
          </a:prstGeom>
          <a:noFill/>
          <a:ln cap="flat" cmpd="sng" w="28575">
            <a:solidFill>
              <a:srgbClr val="000000"/>
            </a:solidFill>
            <a:prstDash val="solid"/>
            <a:round/>
            <a:headEnd len="med" w="med" type="none"/>
            <a:tailEnd len="med" w="med" type="none"/>
          </a:ln>
        </p:spPr>
      </p:cxnSp>
      <p:pic>
        <p:nvPicPr>
          <p:cNvPr id="383" name="Google Shape;383;p25"/>
          <p:cNvPicPr preferRelativeResize="0"/>
          <p:nvPr/>
        </p:nvPicPr>
        <p:blipFill>
          <a:blip r:embed="rId3">
            <a:alphaModFix/>
          </a:blip>
          <a:stretch>
            <a:fillRect/>
          </a:stretch>
        </p:blipFill>
        <p:spPr>
          <a:xfrm>
            <a:off x="4724625" y="481900"/>
            <a:ext cx="2508177" cy="3352700"/>
          </a:xfrm>
          <a:prstGeom prst="rect">
            <a:avLst/>
          </a:prstGeom>
          <a:noFill/>
          <a:ln>
            <a:noFill/>
          </a:ln>
        </p:spPr>
      </p:pic>
      <p:sp>
        <p:nvSpPr>
          <p:cNvPr id="384" name="Google Shape;384;p25"/>
          <p:cNvSpPr txBox="1"/>
          <p:nvPr/>
        </p:nvSpPr>
        <p:spPr>
          <a:xfrm>
            <a:off x="4800825" y="3861650"/>
            <a:ext cx="31143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latin typeface="Roboto"/>
                <a:ea typeface="Roboto"/>
                <a:cs typeface="Roboto"/>
                <a:sym typeface="Roboto"/>
              </a:rPr>
              <a:t>Satellite view of France and Britain</a:t>
            </a:r>
            <a:endParaRPr b="1" i="1" sz="1000">
              <a:latin typeface="Roboto"/>
              <a:ea typeface="Roboto"/>
              <a:cs typeface="Roboto"/>
              <a:sym typeface="Roboto"/>
            </a:endParaRPr>
          </a:p>
        </p:txBody>
      </p:sp>
      <p:sp>
        <p:nvSpPr>
          <p:cNvPr id="385" name="Google Shape;385;p25"/>
          <p:cNvSpPr/>
          <p:nvPr/>
        </p:nvSpPr>
        <p:spPr>
          <a:xfrm>
            <a:off x="3021600" y="4444650"/>
            <a:ext cx="4041900" cy="17502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England’s longbow played a significant role in its victories. Using your historical knowledge and additional research, compare the English longbow with the Continental crossbow. Research their advantages and disadvantages. Consider how their care impacted battle results.</a:t>
            </a:r>
            <a:endParaRPr>
              <a:latin typeface="Roboto"/>
              <a:ea typeface="Roboto"/>
              <a:cs typeface="Roboto"/>
              <a:sym typeface="Roboto"/>
            </a:endParaRPr>
          </a:p>
        </p:txBody>
      </p:sp>
      <p:sp>
        <p:nvSpPr>
          <p:cNvPr id="386" name="Google Shape;386;p25"/>
          <p:cNvSpPr/>
          <p:nvPr/>
        </p:nvSpPr>
        <p:spPr>
          <a:xfrm>
            <a:off x="3036000" y="6455225"/>
            <a:ext cx="4176900" cy="1871400"/>
          </a:xfrm>
          <a:prstGeom prst="foldedCorner">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7" name="Google Shape;387;p25"/>
          <p:cNvCxnSpPr/>
          <p:nvPr/>
        </p:nvCxnSpPr>
        <p:spPr>
          <a:xfrm>
            <a:off x="3278223" y="6769562"/>
            <a:ext cx="3692400" cy="7200"/>
          </a:xfrm>
          <a:prstGeom prst="straightConnector1">
            <a:avLst/>
          </a:prstGeom>
          <a:noFill/>
          <a:ln cap="flat" cmpd="sng" w="28575">
            <a:solidFill>
              <a:srgbClr val="000000"/>
            </a:solidFill>
            <a:prstDash val="solid"/>
            <a:round/>
            <a:headEnd len="med" w="med" type="none"/>
            <a:tailEnd len="med" w="med" type="none"/>
          </a:ln>
        </p:spPr>
      </p:cxnSp>
      <p:cxnSp>
        <p:nvCxnSpPr>
          <p:cNvPr id="388" name="Google Shape;388;p25"/>
          <p:cNvCxnSpPr/>
          <p:nvPr/>
        </p:nvCxnSpPr>
        <p:spPr>
          <a:xfrm>
            <a:off x="3278223" y="6960109"/>
            <a:ext cx="3692400" cy="7200"/>
          </a:xfrm>
          <a:prstGeom prst="straightConnector1">
            <a:avLst/>
          </a:prstGeom>
          <a:noFill/>
          <a:ln cap="flat" cmpd="sng" w="28575">
            <a:solidFill>
              <a:srgbClr val="000000"/>
            </a:solidFill>
            <a:prstDash val="solid"/>
            <a:round/>
            <a:headEnd len="med" w="med" type="none"/>
            <a:tailEnd len="med" w="med" type="none"/>
          </a:ln>
        </p:spPr>
      </p:cxnSp>
      <p:cxnSp>
        <p:nvCxnSpPr>
          <p:cNvPr id="389" name="Google Shape;389;p25"/>
          <p:cNvCxnSpPr/>
          <p:nvPr/>
        </p:nvCxnSpPr>
        <p:spPr>
          <a:xfrm>
            <a:off x="3278223" y="7150656"/>
            <a:ext cx="3692400" cy="7200"/>
          </a:xfrm>
          <a:prstGeom prst="straightConnector1">
            <a:avLst/>
          </a:prstGeom>
          <a:noFill/>
          <a:ln cap="flat" cmpd="sng" w="28575">
            <a:solidFill>
              <a:srgbClr val="000000"/>
            </a:solidFill>
            <a:prstDash val="solid"/>
            <a:round/>
            <a:headEnd len="med" w="med" type="none"/>
            <a:tailEnd len="med" w="med" type="none"/>
          </a:ln>
        </p:spPr>
      </p:cxnSp>
      <p:cxnSp>
        <p:nvCxnSpPr>
          <p:cNvPr id="390" name="Google Shape;390;p25"/>
          <p:cNvCxnSpPr/>
          <p:nvPr/>
        </p:nvCxnSpPr>
        <p:spPr>
          <a:xfrm>
            <a:off x="3278223" y="7341203"/>
            <a:ext cx="3692400" cy="7200"/>
          </a:xfrm>
          <a:prstGeom prst="straightConnector1">
            <a:avLst/>
          </a:prstGeom>
          <a:noFill/>
          <a:ln cap="flat" cmpd="sng" w="28575">
            <a:solidFill>
              <a:srgbClr val="000000"/>
            </a:solidFill>
            <a:prstDash val="solid"/>
            <a:round/>
            <a:headEnd len="med" w="med" type="none"/>
            <a:tailEnd len="med" w="med" type="none"/>
          </a:ln>
        </p:spPr>
      </p:cxnSp>
      <p:cxnSp>
        <p:nvCxnSpPr>
          <p:cNvPr id="391" name="Google Shape;391;p25"/>
          <p:cNvCxnSpPr/>
          <p:nvPr/>
        </p:nvCxnSpPr>
        <p:spPr>
          <a:xfrm>
            <a:off x="3278223" y="7531750"/>
            <a:ext cx="3692400" cy="7200"/>
          </a:xfrm>
          <a:prstGeom prst="straightConnector1">
            <a:avLst/>
          </a:prstGeom>
          <a:noFill/>
          <a:ln cap="flat" cmpd="sng" w="28575">
            <a:solidFill>
              <a:srgbClr val="000000"/>
            </a:solidFill>
            <a:prstDash val="solid"/>
            <a:round/>
            <a:headEnd len="med" w="med" type="none"/>
            <a:tailEnd len="med" w="med" type="none"/>
          </a:ln>
        </p:spPr>
      </p:cxnSp>
      <p:cxnSp>
        <p:nvCxnSpPr>
          <p:cNvPr id="392" name="Google Shape;392;p25"/>
          <p:cNvCxnSpPr/>
          <p:nvPr/>
        </p:nvCxnSpPr>
        <p:spPr>
          <a:xfrm>
            <a:off x="3278223" y="7722298"/>
            <a:ext cx="3692400" cy="7200"/>
          </a:xfrm>
          <a:prstGeom prst="straightConnector1">
            <a:avLst/>
          </a:prstGeom>
          <a:noFill/>
          <a:ln cap="flat" cmpd="sng" w="28575">
            <a:solidFill>
              <a:srgbClr val="000000"/>
            </a:solidFill>
            <a:prstDash val="solid"/>
            <a:round/>
            <a:headEnd len="med" w="med" type="none"/>
            <a:tailEnd len="med" w="med" type="none"/>
          </a:ln>
        </p:spPr>
      </p:cxnSp>
      <p:cxnSp>
        <p:nvCxnSpPr>
          <p:cNvPr id="393" name="Google Shape;393;p25"/>
          <p:cNvCxnSpPr/>
          <p:nvPr/>
        </p:nvCxnSpPr>
        <p:spPr>
          <a:xfrm>
            <a:off x="3278223" y="7912845"/>
            <a:ext cx="3692400" cy="7200"/>
          </a:xfrm>
          <a:prstGeom prst="straightConnector1">
            <a:avLst/>
          </a:prstGeom>
          <a:noFill/>
          <a:ln cap="flat" cmpd="sng" w="28575">
            <a:solidFill>
              <a:srgbClr val="000000"/>
            </a:solidFill>
            <a:prstDash val="solid"/>
            <a:round/>
            <a:headEnd len="med" w="med" type="none"/>
            <a:tailEnd len="med" w="med" type="none"/>
          </a:ln>
        </p:spPr>
      </p:cxnSp>
      <p:pic>
        <p:nvPicPr>
          <p:cNvPr id="394" name="Google Shape;394;p25"/>
          <p:cNvPicPr preferRelativeResize="0"/>
          <p:nvPr/>
        </p:nvPicPr>
        <p:blipFill rotWithShape="1">
          <a:blip r:embed="rId4">
            <a:alphaModFix/>
          </a:blip>
          <a:srcRect b="20230" l="0" r="0" t="18872"/>
          <a:stretch/>
        </p:blipFill>
        <p:spPr>
          <a:xfrm flipH="1" rot="-5400000">
            <a:off x="901872" y="8289222"/>
            <a:ext cx="2509775" cy="1528325"/>
          </a:xfrm>
          <a:prstGeom prst="rect">
            <a:avLst/>
          </a:prstGeom>
          <a:noFill/>
          <a:ln>
            <a:noFill/>
          </a:ln>
        </p:spPr>
      </p:pic>
      <p:pic>
        <p:nvPicPr>
          <p:cNvPr id="395" name="Google Shape;395;p25"/>
          <p:cNvPicPr preferRelativeResize="0"/>
          <p:nvPr/>
        </p:nvPicPr>
        <p:blipFill rotWithShape="1">
          <a:blip r:embed="rId5">
            <a:alphaModFix/>
          </a:blip>
          <a:srcRect b="5445" l="15665" r="15383" t="4253"/>
          <a:stretch/>
        </p:blipFill>
        <p:spPr>
          <a:xfrm>
            <a:off x="334375" y="4481125"/>
            <a:ext cx="2029075" cy="3352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3"/>
          <p:cNvSpPr/>
          <p:nvPr/>
        </p:nvSpPr>
        <p:spPr>
          <a:xfrm>
            <a:off x="258175" y="329500"/>
            <a:ext cx="3638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LEARNING OBJECTIVES</a:t>
            </a:r>
            <a:endParaRPr b="1" sz="2000">
              <a:solidFill>
                <a:srgbClr val="FFFFFF"/>
              </a:solidFill>
              <a:latin typeface="Roboto"/>
              <a:ea typeface="Roboto"/>
              <a:cs typeface="Roboto"/>
              <a:sym typeface="Roboto"/>
            </a:endParaRPr>
          </a:p>
        </p:txBody>
      </p:sp>
      <p:grpSp>
        <p:nvGrpSpPr>
          <p:cNvPr id="69" name="Google Shape;69;p13"/>
          <p:cNvGrpSpPr/>
          <p:nvPr/>
        </p:nvGrpSpPr>
        <p:grpSpPr>
          <a:xfrm>
            <a:off x="384476" y="354347"/>
            <a:ext cx="322773" cy="343914"/>
            <a:chOff x="5970800" y="1619250"/>
            <a:chExt cx="428650" cy="456725"/>
          </a:xfrm>
        </p:grpSpPr>
        <p:sp>
          <p:nvSpPr>
            <p:cNvPr id="70" name="Google Shape;70;p13"/>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13"/>
          <p:cNvSpPr/>
          <p:nvPr/>
        </p:nvSpPr>
        <p:spPr>
          <a:xfrm>
            <a:off x="258175" y="806725"/>
            <a:ext cx="7040100" cy="1472400"/>
          </a:xfrm>
          <a:prstGeom prst="roundRect">
            <a:avLst>
              <a:gd fmla="val 16667" name="adj"/>
            </a:avLst>
          </a:prstGeom>
          <a:solidFill>
            <a:srgbClr val="F4CCC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Roboto"/>
                <a:ea typeface="Roboto"/>
                <a:cs typeface="Roboto"/>
                <a:sym typeface="Roboto"/>
              </a:rPr>
              <a:t>At the end of the module, students should be able to:</a:t>
            </a:r>
            <a:endParaRPr b="1">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Understand the factors that effectively began the Hundred Years’ War </a:t>
            </a:r>
            <a:endParaRPr>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Explain the roles of the key leaders of England and France in the Hundred Years’ War</a:t>
            </a:r>
            <a:endParaRPr>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Discuss the battles that transpired and the treaties that resulted from them in the span of the Hundred Years’ War</a:t>
            </a:r>
            <a:endParaRPr>
              <a:latin typeface="Roboto"/>
              <a:ea typeface="Roboto"/>
              <a:cs typeface="Roboto"/>
              <a:sym typeface="Roboto"/>
            </a:endParaRPr>
          </a:p>
        </p:txBody>
      </p:sp>
      <p:pic>
        <p:nvPicPr>
          <p:cNvPr id="76" name="Google Shape;76;p13"/>
          <p:cNvPicPr preferRelativeResize="0"/>
          <p:nvPr/>
        </p:nvPicPr>
        <p:blipFill>
          <a:blip r:embed="rId3">
            <a:alphaModFix/>
          </a:blip>
          <a:stretch>
            <a:fillRect/>
          </a:stretch>
        </p:blipFill>
        <p:spPr>
          <a:xfrm>
            <a:off x="258175" y="2308400"/>
            <a:ext cx="548700" cy="661101"/>
          </a:xfrm>
          <a:prstGeom prst="rect">
            <a:avLst/>
          </a:prstGeom>
          <a:noFill/>
          <a:ln>
            <a:noFill/>
          </a:ln>
        </p:spPr>
      </p:pic>
      <p:pic>
        <p:nvPicPr>
          <p:cNvPr id="77" name="Google Shape;77;p13"/>
          <p:cNvPicPr preferRelativeResize="0"/>
          <p:nvPr/>
        </p:nvPicPr>
        <p:blipFill>
          <a:blip r:embed="rId4">
            <a:alphaModFix/>
          </a:blip>
          <a:stretch>
            <a:fillRect/>
          </a:stretch>
        </p:blipFill>
        <p:spPr>
          <a:xfrm>
            <a:off x="296677" y="2399634"/>
            <a:ext cx="376751" cy="405754"/>
          </a:xfrm>
          <a:prstGeom prst="rect">
            <a:avLst/>
          </a:prstGeom>
          <a:noFill/>
          <a:ln>
            <a:noFill/>
          </a:ln>
        </p:spPr>
      </p:pic>
      <p:sp>
        <p:nvSpPr>
          <p:cNvPr id="78" name="Google Shape;78;p13"/>
          <p:cNvSpPr/>
          <p:nvPr/>
        </p:nvSpPr>
        <p:spPr>
          <a:xfrm>
            <a:off x="864000" y="2440775"/>
            <a:ext cx="17220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oboto"/>
                <a:ea typeface="Roboto"/>
                <a:cs typeface="Roboto"/>
                <a:sym typeface="Roboto"/>
              </a:rPr>
              <a:t>KEY WORDS</a:t>
            </a:r>
            <a:endParaRPr b="1" sz="2000">
              <a:solidFill>
                <a:srgbClr val="FFFFFF"/>
              </a:solidFill>
              <a:latin typeface="Roboto"/>
              <a:ea typeface="Roboto"/>
              <a:cs typeface="Roboto"/>
              <a:sym typeface="Roboto"/>
            </a:endParaRPr>
          </a:p>
        </p:txBody>
      </p:sp>
      <p:sp>
        <p:nvSpPr>
          <p:cNvPr id="79" name="Google Shape;79;p13"/>
          <p:cNvSpPr/>
          <p:nvPr/>
        </p:nvSpPr>
        <p:spPr>
          <a:xfrm>
            <a:off x="258175" y="3040175"/>
            <a:ext cx="7040100" cy="10341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Hundred Years’ War 	</a:t>
            </a:r>
            <a:r>
              <a:rPr lang="en">
                <a:solidFill>
                  <a:schemeClr val="dk1"/>
                </a:solidFill>
                <a:latin typeface="Roboto"/>
                <a:ea typeface="Roboto"/>
                <a:cs typeface="Roboto"/>
                <a:sym typeface="Roboto"/>
              </a:rPr>
              <a:t>Battle of Poitiers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Battle of Sluys 		</a:t>
            </a:r>
            <a:r>
              <a:rPr lang="en">
                <a:solidFill>
                  <a:schemeClr val="dk1"/>
                </a:solidFill>
                <a:latin typeface="Roboto"/>
                <a:ea typeface="Roboto"/>
                <a:cs typeface="Roboto"/>
                <a:sym typeface="Roboto"/>
              </a:rPr>
              <a:t>Treaty of Brétigny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Battle of Crécy		Black Death</a:t>
            </a:r>
            <a:endParaRPr>
              <a:latin typeface="Roboto"/>
              <a:ea typeface="Roboto"/>
              <a:cs typeface="Roboto"/>
              <a:sym typeface="Roboto"/>
            </a:endParaRPr>
          </a:p>
        </p:txBody>
      </p:sp>
      <p:sp>
        <p:nvSpPr>
          <p:cNvPr id="80" name="Google Shape;80;p13"/>
          <p:cNvSpPr/>
          <p:nvPr/>
        </p:nvSpPr>
        <p:spPr>
          <a:xfrm>
            <a:off x="258175" y="4215700"/>
            <a:ext cx="3638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MODULE CONTENT</a:t>
            </a:r>
            <a:endParaRPr b="1" sz="2000">
              <a:solidFill>
                <a:srgbClr val="FFFFFF"/>
              </a:solidFill>
              <a:latin typeface="Roboto"/>
              <a:ea typeface="Roboto"/>
              <a:cs typeface="Roboto"/>
              <a:sym typeface="Roboto"/>
            </a:endParaRPr>
          </a:p>
        </p:txBody>
      </p:sp>
      <p:grpSp>
        <p:nvGrpSpPr>
          <p:cNvPr id="81" name="Google Shape;81;p13"/>
          <p:cNvGrpSpPr/>
          <p:nvPr/>
        </p:nvGrpSpPr>
        <p:grpSpPr>
          <a:xfrm>
            <a:off x="358205" y="4278231"/>
            <a:ext cx="322773" cy="268520"/>
            <a:chOff x="1926350" y="995225"/>
            <a:chExt cx="428650" cy="356600"/>
          </a:xfrm>
        </p:grpSpPr>
        <p:sp>
          <p:nvSpPr>
            <p:cNvPr id="82" name="Google Shape;82;p13"/>
            <p:cNvSpPr/>
            <p:nvPr/>
          </p:nvSpPr>
          <p:spPr>
            <a:xfrm>
              <a:off x="1926350" y="1298075"/>
              <a:ext cx="208225" cy="53750"/>
            </a:xfrm>
            <a:custGeom>
              <a:rect b="b" l="l" r="r" t="t"/>
              <a:pathLst>
                <a:path extrusionOk="0" h="2150" w="8329">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2146775" y="1298075"/>
              <a:ext cx="208225" cy="53750"/>
            </a:xfrm>
            <a:custGeom>
              <a:rect b="b" l="l" r="r" t="t"/>
              <a:pathLst>
                <a:path extrusionOk="0" h="2150" w="8329">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1926350" y="995225"/>
              <a:ext cx="208225" cy="332175"/>
            </a:xfrm>
            <a:custGeom>
              <a:rect b="b" l="l" r="r" t="t"/>
              <a:pathLst>
                <a:path extrusionOk="0" h="13287" w="8329">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2146775" y="995225"/>
              <a:ext cx="208225" cy="332175"/>
            </a:xfrm>
            <a:custGeom>
              <a:rect b="b" l="l" r="r" t="t"/>
              <a:pathLst>
                <a:path extrusionOk="0" h="13287" w="8329">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 name="Google Shape;86;p13"/>
          <p:cNvSpPr/>
          <p:nvPr/>
        </p:nvSpPr>
        <p:spPr>
          <a:xfrm>
            <a:off x="308275" y="4685500"/>
            <a:ext cx="6990000" cy="1860600"/>
          </a:xfrm>
          <a:prstGeom prst="roundRect">
            <a:avLst>
              <a:gd fmla="val 16667" name="adj"/>
            </a:avLst>
          </a:prstGeom>
          <a:solidFill>
            <a:srgbClr val="F4CCC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000000"/>
                </a:solidFill>
                <a:latin typeface="Roboto"/>
                <a:ea typeface="Roboto"/>
                <a:cs typeface="Roboto"/>
                <a:sym typeface="Roboto"/>
              </a:rPr>
              <a:t>This module includes the</a:t>
            </a:r>
            <a:endParaRPr b="1">
              <a:solidFill>
                <a:srgbClr val="000000"/>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b="1" lang="en">
                <a:solidFill>
                  <a:srgbClr val="000000"/>
                </a:solidFill>
                <a:latin typeface="Roboto"/>
                <a:ea typeface="Roboto"/>
                <a:cs typeface="Roboto"/>
                <a:sym typeface="Roboto"/>
              </a:rPr>
              <a:t> following topics:</a:t>
            </a:r>
            <a:endParaRPr b="1">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War Overview and Key Figures </a:t>
            </a:r>
            <a:endParaRPr>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Start of the Hundred Years’ War</a:t>
            </a:r>
            <a:endParaRPr>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The Course of the Hundred </a:t>
            </a:r>
            <a:br>
              <a:rPr lang="en">
                <a:latin typeface="Roboto"/>
                <a:ea typeface="Roboto"/>
                <a:cs typeface="Roboto"/>
                <a:sym typeface="Roboto"/>
              </a:rPr>
            </a:br>
            <a:r>
              <a:rPr lang="en">
                <a:latin typeface="Roboto"/>
                <a:ea typeface="Roboto"/>
                <a:cs typeface="Roboto"/>
                <a:sym typeface="Roboto"/>
              </a:rPr>
              <a:t>Years’ War</a:t>
            </a:r>
            <a:endParaRPr>
              <a:latin typeface="Roboto"/>
              <a:ea typeface="Roboto"/>
              <a:cs typeface="Roboto"/>
              <a:sym typeface="Roboto"/>
            </a:endParaRPr>
          </a:p>
        </p:txBody>
      </p:sp>
      <p:sp>
        <p:nvSpPr>
          <p:cNvPr id="87" name="Google Shape;87;p13"/>
          <p:cNvSpPr txBox="1"/>
          <p:nvPr/>
        </p:nvSpPr>
        <p:spPr>
          <a:xfrm>
            <a:off x="5541575" y="5121225"/>
            <a:ext cx="1598700" cy="581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i="1" lang="en" sz="1000">
                <a:latin typeface="Roboto"/>
                <a:ea typeface="Roboto"/>
                <a:cs typeface="Roboto"/>
                <a:sym typeface="Roboto"/>
              </a:rPr>
              <a:t>The Battle of Poitiers 1365, from Froissart's 'Chronicles' from the 14th century.</a:t>
            </a:r>
            <a:endParaRPr b="1" i="1" sz="1000">
              <a:latin typeface="Roboto"/>
              <a:ea typeface="Roboto"/>
              <a:cs typeface="Roboto"/>
              <a:sym typeface="Roboto"/>
            </a:endParaRPr>
          </a:p>
        </p:txBody>
      </p:sp>
      <p:pic>
        <p:nvPicPr>
          <p:cNvPr id="88" name="Google Shape;88;p13"/>
          <p:cNvPicPr preferRelativeResize="0"/>
          <p:nvPr/>
        </p:nvPicPr>
        <p:blipFill>
          <a:blip r:embed="rId5">
            <a:alphaModFix/>
          </a:blip>
          <a:stretch>
            <a:fillRect/>
          </a:stretch>
        </p:blipFill>
        <p:spPr>
          <a:xfrm>
            <a:off x="3557600" y="4750725"/>
            <a:ext cx="1983975" cy="1665612"/>
          </a:xfrm>
          <a:prstGeom prst="rect">
            <a:avLst/>
          </a:prstGeom>
          <a:noFill/>
          <a:ln>
            <a:noFill/>
          </a:ln>
        </p:spPr>
      </p:pic>
      <p:sp>
        <p:nvSpPr>
          <p:cNvPr id="89" name="Google Shape;89;p13"/>
          <p:cNvSpPr/>
          <p:nvPr/>
        </p:nvSpPr>
        <p:spPr>
          <a:xfrm>
            <a:off x="296675" y="6684850"/>
            <a:ext cx="26265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WAR </a:t>
            </a:r>
            <a:r>
              <a:rPr b="1" lang="en" sz="2000">
                <a:solidFill>
                  <a:srgbClr val="EA9999"/>
                </a:solidFill>
                <a:latin typeface="Roboto"/>
                <a:ea typeface="Roboto"/>
                <a:cs typeface="Roboto"/>
                <a:sym typeface="Roboto"/>
              </a:rPr>
              <a:t>OVERVIEW</a:t>
            </a:r>
            <a:endParaRPr b="1" sz="2000">
              <a:solidFill>
                <a:srgbClr val="EA9999"/>
              </a:solidFill>
              <a:latin typeface="Roboto"/>
              <a:ea typeface="Roboto"/>
              <a:cs typeface="Roboto"/>
              <a:sym typeface="Roboto"/>
            </a:endParaRPr>
          </a:p>
        </p:txBody>
      </p:sp>
      <p:pic>
        <p:nvPicPr>
          <p:cNvPr id="90" name="Google Shape;90;p13"/>
          <p:cNvPicPr preferRelativeResize="0"/>
          <p:nvPr/>
        </p:nvPicPr>
        <p:blipFill>
          <a:blip r:embed="rId6">
            <a:alphaModFix/>
          </a:blip>
          <a:stretch>
            <a:fillRect/>
          </a:stretch>
        </p:blipFill>
        <p:spPr>
          <a:xfrm>
            <a:off x="339025" y="6705400"/>
            <a:ext cx="464625" cy="352525"/>
          </a:xfrm>
          <a:prstGeom prst="rect">
            <a:avLst/>
          </a:prstGeom>
          <a:noFill/>
          <a:ln>
            <a:noFill/>
          </a:ln>
        </p:spPr>
      </p:pic>
      <p:sp>
        <p:nvSpPr>
          <p:cNvPr id="91" name="Google Shape;91;p13"/>
          <p:cNvSpPr txBox="1"/>
          <p:nvPr/>
        </p:nvSpPr>
        <p:spPr>
          <a:xfrm>
            <a:off x="444297" y="9559125"/>
            <a:ext cx="1722000" cy="3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latin typeface="Roboto"/>
                <a:ea typeface="Roboto"/>
                <a:cs typeface="Roboto"/>
                <a:sym typeface="Roboto"/>
              </a:rPr>
              <a:t>Battle of Crécy, an English victory.</a:t>
            </a:r>
            <a:endParaRPr b="1" i="1" sz="800">
              <a:latin typeface="Roboto"/>
              <a:ea typeface="Roboto"/>
              <a:cs typeface="Roboto"/>
              <a:sym typeface="Roboto"/>
            </a:endParaRPr>
          </a:p>
        </p:txBody>
      </p:sp>
      <p:pic>
        <p:nvPicPr>
          <p:cNvPr id="92" name="Google Shape;92;p13"/>
          <p:cNvPicPr preferRelativeResize="0"/>
          <p:nvPr/>
        </p:nvPicPr>
        <p:blipFill>
          <a:blip r:embed="rId7">
            <a:alphaModFix/>
          </a:blip>
          <a:stretch>
            <a:fillRect/>
          </a:stretch>
        </p:blipFill>
        <p:spPr>
          <a:xfrm>
            <a:off x="364897" y="7217197"/>
            <a:ext cx="1722000" cy="2341916"/>
          </a:xfrm>
          <a:prstGeom prst="rect">
            <a:avLst/>
          </a:prstGeom>
          <a:noFill/>
          <a:ln>
            <a:noFill/>
          </a:ln>
        </p:spPr>
      </p:pic>
      <p:sp>
        <p:nvSpPr>
          <p:cNvPr id="93" name="Google Shape;93;p13"/>
          <p:cNvSpPr txBox="1"/>
          <p:nvPr/>
        </p:nvSpPr>
        <p:spPr>
          <a:xfrm>
            <a:off x="2187400" y="7170625"/>
            <a:ext cx="5110800" cy="10341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Historians adopted the term "</a:t>
            </a:r>
            <a:r>
              <a:rPr b="1" lang="en" sz="1200">
                <a:latin typeface="Roboto"/>
                <a:ea typeface="Roboto"/>
                <a:cs typeface="Roboto"/>
                <a:sym typeface="Roboto"/>
              </a:rPr>
              <a:t>Hundred Years' War</a:t>
            </a:r>
            <a:r>
              <a:rPr lang="en" sz="1200">
                <a:latin typeface="Roboto"/>
                <a:ea typeface="Roboto"/>
                <a:cs typeface="Roboto"/>
                <a:sym typeface="Roboto"/>
              </a:rPr>
              <a:t>" as a means to periodise all the events that culminated in the </a:t>
            </a:r>
            <a:r>
              <a:rPr b="1" lang="en" sz="1200">
                <a:latin typeface="Roboto"/>
                <a:ea typeface="Roboto"/>
                <a:cs typeface="Roboto"/>
                <a:sym typeface="Roboto"/>
              </a:rPr>
              <a:t>longest military conflict</a:t>
            </a:r>
            <a:r>
              <a:rPr lang="en" sz="1200">
                <a:latin typeface="Roboto"/>
                <a:ea typeface="Roboto"/>
                <a:cs typeface="Roboto"/>
                <a:sym typeface="Roboto"/>
              </a:rPr>
              <a:t> in European history (1337 to 1453). The conflict drew in many </a:t>
            </a:r>
            <a:r>
              <a:rPr b="1" lang="en" sz="1200">
                <a:latin typeface="Roboto"/>
                <a:ea typeface="Roboto"/>
                <a:cs typeface="Roboto"/>
                <a:sym typeface="Roboto"/>
              </a:rPr>
              <a:t>allies</a:t>
            </a:r>
            <a:r>
              <a:rPr lang="en" sz="1200">
                <a:latin typeface="Roboto"/>
                <a:ea typeface="Roboto"/>
                <a:cs typeface="Roboto"/>
                <a:sym typeface="Roboto"/>
              </a:rPr>
              <a:t> of the </a:t>
            </a:r>
            <a:r>
              <a:rPr b="1" lang="en" sz="1200">
                <a:latin typeface="Roboto"/>
                <a:ea typeface="Roboto"/>
                <a:cs typeface="Roboto"/>
                <a:sym typeface="Roboto"/>
              </a:rPr>
              <a:t>English House of Plantagenet</a:t>
            </a:r>
            <a:r>
              <a:rPr lang="en" sz="1200">
                <a:latin typeface="Roboto"/>
                <a:ea typeface="Roboto"/>
                <a:cs typeface="Roboto"/>
                <a:sym typeface="Roboto"/>
              </a:rPr>
              <a:t> against the </a:t>
            </a:r>
            <a:r>
              <a:rPr b="1" lang="en" sz="1200">
                <a:latin typeface="Roboto"/>
                <a:ea typeface="Roboto"/>
                <a:cs typeface="Roboto"/>
                <a:sym typeface="Roboto"/>
              </a:rPr>
              <a:t>French House of Valois</a:t>
            </a:r>
            <a:r>
              <a:rPr lang="en" sz="1200">
                <a:latin typeface="Roboto"/>
                <a:ea typeface="Roboto"/>
                <a:cs typeface="Roboto"/>
                <a:sym typeface="Roboto"/>
              </a:rPr>
              <a:t> over the </a:t>
            </a:r>
            <a:r>
              <a:rPr b="1" lang="en" sz="1200">
                <a:latin typeface="Roboto"/>
                <a:ea typeface="Roboto"/>
                <a:cs typeface="Roboto"/>
                <a:sym typeface="Roboto"/>
              </a:rPr>
              <a:t>right to rule</a:t>
            </a:r>
            <a:r>
              <a:rPr lang="en" sz="1200">
                <a:latin typeface="Roboto"/>
                <a:ea typeface="Roboto"/>
                <a:cs typeface="Roboto"/>
                <a:sym typeface="Roboto"/>
              </a:rPr>
              <a:t> the kingdom of </a:t>
            </a:r>
            <a:r>
              <a:rPr b="1" lang="en" sz="1200">
                <a:latin typeface="Roboto"/>
                <a:ea typeface="Roboto"/>
                <a:cs typeface="Roboto"/>
                <a:sym typeface="Roboto"/>
              </a:rPr>
              <a:t>France </a:t>
            </a:r>
            <a:r>
              <a:rPr lang="en" sz="1200">
                <a:latin typeface="Roboto"/>
                <a:ea typeface="Roboto"/>
                <a:cs typeface="Roboto"/>
                <a:sym typeface="Roboto"/>
              </a:rPr>
              <a:t>and the issue of sovereignty.</a:t>
            </a:r>
            <a:endParaRPr sz="1200">
              <a:latin typeface="Roboto"/>
              <a:ea typeface="Roboto"/>
              <a:cs typeface="Roboto"/>
              <a:sym typeface="Roboto"/>
            </a:endParaRPr>
          </a:p>
        </p:txBody>
      </p:sp>
      <p:sp>
        <p:nvSpPr>
          <p:cNvPr id="94" name="Google Shape;94;p13"/>
          <p:cNvSpPr txBox="1"/>
          <p:nvPr/>
        </p:nvSpPr>
        <p:spPr>
          <a:xfrm>
            <a:off x="2149775" y="8296900"/>
            <a:ext cx="4595700" cy="2263200"/>
          </a:xfrm>
          <a:prstGeom prst="rect">
            <a:avLst/>
          </a:prstGeom>
          <a:noFill/>
          <a:ln>
            <a:noFill/>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Hundred Years’ War was a series of conflicts from 1337 to 1453 (It was actually 116 years long</a:t>
            </a:r>
            <a:r>
              <a:rPr lang="en" sz="1200">
                <a:latin typeface="Roboto"/>
                <a:ea typeface="Roboto"/>
                <a:cs typeface="Roboto"/>
                <a:sym typeface="Roboto"/>
              </a:rPr>
              <a:t>).</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It was between the English House of Plantagenet and the French House of Valois.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battle spanned five generations of kings and two rival dynasties over the largest kingdom in Western Europe.</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Over and above warfare, the people endured famine and plague.</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Nationalism gained new momentum and fervour.</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England dominated for decades, but victories see-sawed.</a:t>
            </a:r>
            <a:endParaRPr sz="1200">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4"/>
          <p:cNvSpPr txBox="1"/>
          <p:nvPr/>
        </p:nvSpPr>
        <p:spPr>
          <a:xfrm>
            <a:off x="261825" y="329750"/>
            <a:ext cx="4166400" cy="28824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100 Years’ War was divided into three phases:</a:t>
            </a:r>
            <a:endParaRPr sz="1200">
              <a:solidFill>
                <a:srgbClr val="000000"/>
              </a:solidFill>
              <a:latin typeface="Roboto"/>
              <a:ea typeface="Roboto"/>
              <a:cs typeface="Roboto"/>
              <a:sym typeface="Roboto"/>
            </a:endParaRPr>
          </a:p>
          <a:p>
            <a:pPr indent="-304800" lvl="0" marL="9144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a:t>
            </a:r>
            <a:r>
              <a:rPr lang="en" sz="1200">
                <a:solidFill>
                  <a:srgbClr val="980000"/>
                </a:solidFill>
                <a:latin typeface="Roboto"/>
                <a:ea typeface="Roboto"/>
                <a:cs typeface="Roboto"/>
                <a:sym typeface="Roboto"/>
              </a:rPr>
              <a:t>Edwardian</a:t>
            </a:r>
            <a:r>
              <a:rPr lang="en" sz="1200">
                <a:solidFill>
                  <a:srgbClr val="000000"/>
                </a:solidFill>
                <a:latin typeface="Roboto"/>
                <a:ea typeface="Roboto"/>
                <a:cs typeface="Roboto"/>
                <a:sym typeface="Roboto"/>
              </a:rPr>
              <a:t> (1337-60) </a:t>
            </a:r>
            <a:endParaRPr sz="1200">
              <a:solidFill>
                <a:srgbClr val="000000"/>
              </a:solidFill>
              <a:latin typeface="Roboto"/>
              <a:ea typeface="Roboto"/>
              <a:cs typeface="Roboto"/>
              <a:sym typeface="Roboto"/>
            </a:endParaRPr>
          </a:p>
          <a:p>
            <a:pPr indent="-304800" lvl="0" marL="9144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a:t>
            </a:r>
            <a:r>
              <a:rPr lang="en" sz="1200">
                <a:solidFill>
                  <a:srgbClr val="980000"/>
                </a:solidFill>
                <a:latin typeface="Roboto"/>
                <a:ea typeface="Roboto"/>
                <a:cs typeface="Roboto"/>
                <a:sym typeface="Roboto"/>
              </a:rPr>
              <a:t>Caroline</a:t>
            </a:r>
            <a:r>
              <a:rPr lang="en" sz="1200">
                <a:solidFill>
                  <a:srgbClr val="000000"/>
                </a:solidFill>
                <a:latin typeface="Roboto"/>
                <a:ea typeface="Roboto"/>
                <a:cs typeface="Roboto"/>
                <a:sym typeface="Roboto"/>
              </a:rPr>
              <a:t> War (1369-1389)</a:t>
            </a:r>
            <a:endParaRPr sz="1200">
              <a:solidFill>
                <a:srgbClr val="000000"/>
              </a:solidFill>
              <a:latin typeface="Roboto"/>
              <a:ea typeface="Roboto"/>
              <a:cs typeface="Roboto"/>
              <a:sym typeface="Roboto"/>
            </a:endParaRPr>
          </a:p>
          <a:p>
            <a:pPr indent="-304800" lvl="0" marL="914400" rtl="0" algn="just">
              <a:spcBef>
                <a:spcPts val="0"/>
              </a:spcBef>
              <a:spcAft>
                <a:spcPts val="0"/>
              </a:spcAft>
              <a:buClr>
                <a:srgbClr val="000000"/>
              </a:buClr>
              <a:buSzPts val="1200"/>
              <a:buFont typeface="Roboto"/>
              <a:buChar char="●"/>
            </a:pPr>
            <a:r>
              <a:rPr lang="en" sz="1200">
                <a:solidFill>
                  <a:srgbClr val="980000"/>
                </a:solidFill>
                <a:latin typeface="Roboto"/>
                <a:ea typeface="Roboto"/>
                <a:cs typeface="Roboto"/>
                <a:sym typeface="Roboto"/>
              </a:rPr>
              <a:t>Lancastrian</a:t>
            </a:r>
            <a:r>
              <a:rPr lang="en" sz="1200">
                <a:solidFill>
                  <a:srgbClr val="000000"/>
                </a:solidFill>
                <a:latin typeface="Roboto"/>
                <a:ea typeface="Roboto"/>
                <a:cs typeface="Roboto"/>
                <a:sym typeface="Roboto"/>
              </a:rPr>
              <a:t> War (1415-1453)</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French kings technically held the advantage over England</a:t>
            </a:r>
            <a:r>
              <a:rPr lang="en" sz="1200">
                <a:latin typeface="Roboto"/>
                <a:ea typeface="Roboto"/>
                <a:cs typeface="Roboto"/>
                <a:sym typeface="Roboto"/>
              </a:rPr>
              <a:t> with </a:t>
            </a:r>
            <a:r>
              <a:rPr lang="en" sz="1200">
                <a:solidFill>
                  <a:srgbClr val="000000"/>
                </a:solidFill>
                <a:latin typeface="Roboto"/>
                <a:ea typeface="Roboto"/>
                <a:cs typeface="Roboto"/>
                <a:sym typeface="Roboto"/>
              </a:rPr>
              <a:t>more money and military resources, more people and larger territory.</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English army under Edward III was well disciplined and used longbows to stop French cavalry.</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Edward III won the sea Battle of Sluys in 1340, which gained England control of the Channel.</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Edward III’s son, the Black Prince, won significant victories at Crécy (1346) and captured Calais, then winning Poitiers (1356). </a:t>
            </a:r>
            <a:endParaRPr sz="1200">
              <a:solidFill>
                <a:srgbClr val="000000"/>
              </a:solidFill>
              <a:latin typeface="Roboto"/>
              <a:ea typeface="Roboto"/>
              <a:cs typeface="Roboto"/>
              <a:sym typeface="Roboto"/>
            </a:endParaRPr>
          </a:p>
          <a:p>
            <a:pPr indent="0" lvl="0" marL="457200" rtl="0" algn="l">
              <a:spcBef>
                <a:spcPts val="0"/>
              </a:spcBef>
              <a:spcAft>
                <a:spcPts val="0"/>
              </a:spcAft>
              <a:buNone/>
            </a:pPr>
            <a:r>
              <a:t/>
            </a:r>
            <a:endParaRPr sz="1200">
              <a:latin typeface="Roboto"/>
              <a:ea typeface="Roboto"/>
              <a:cs typeface="Roboto"/>
              <a:sym typeface="Roboto"/>
            </a:endParaRPr>
          </a:p>
        </p:txBody>
      </p:sp>
      <p:pic>
        <p:nvPicPr>
          <p:cNvPr id="100" name="Google Shape;100;p14"/>
          <p:cNvPicPr preferRelativeResize="0"/>
          <p:nvPr/>
        </p:nvPicPr>
        <p:blipFill>
          <a:blip r:embed="rId3">
            <a:alphaModFix/>
          </a:blip>
          <a:stretch>
            <a:fillRect/>
          </a:stretch>
        </p:blipFill>
        <p:spPr>
          <a:xfrm>
            <a:off x="4542950" y="329750"/>
            <a:ext cx="2631199" cy="2312250"/>
          </a:xfrm>
          <a:prstGeom prst="rect">
            <a:avLst/>
          </a:prstGeom>
          <a:noFill/>
          <a:ln>
            <a:noFill/>
          </a:ln>
        </p:spPr>
      </p:pic>
      <p:sp>
        <p:nvSpPr>
          <p:cNvPr id="101" name="Google Shape;101;p14"/>
          <p:cNvSpPr txBox="1"/>
          <p:nvPr/>
        </p:nvSpPr>
        <p:spPr>
          <a:xfrm>
            <a:off x="4542950" y="2670996"/>
            <a:ext cx="3643200" cy="3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latin typeface="Roboto"/>
                <a:ea typeface="Roboto"/>
                <a:cs typeface="Roboto"/>
                <a:sym typeface="Roboto"/>
              </a:rPr>
              <a:t>Battle of Crécy, an English victory</a:t>
            </a:r>
            <a:endParaRPr b="1" i="1" sz="1000">
              <a:latin typeface="Roboto"/>
              <a:ea typeface="Roboto"/>
              <a:cs typeface="Roboto"/>
              <a:sym typeface="Roboto"/>
            </a:endParaRPr>
          </a:p>
        </p:txBody>
      </p:sp>
      <p:sp>
        <p:nvSpPr>
          <p:cNvPr id="102" name="Google Shape;102;p14"/>
          <p:cNvSpPr txBox="1"/>
          <p:nvPr/>
        </p:nvSpPr>
        <p:spPr>
          <a:xfrm>
            <a:off x="261825" y="3291650"/>
            <a:ext cx="6912300" cy="27198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Philip VI died and was replaced by King John II (1350), who was captured by the Black Prince at Poitiers. </a:t>
            </a:r>
            <a:endParaRPr sz="1200">
              <a:solidFill>
                <a:schemeClr val="dk1"/>
              </a:solidFill>
              <a:latin typeface="Roboto"/>
              <a:ea typeface="Roboto"/>
              <a:cs typeface="Roboto"/>
              <a:sym typeface="Roboto"/>
            </a:endParaRPr>
          </a:p>
          <a:p>
            <a:pPr indent="-304800" lvl="0" marL="457200" rtl="0" algn="just">
              <a:spcBef>
                <a:spcPts val="0"/>
              </a:spcBef>
              <a:spcAft>
                <a:spcPts val="0"/>
              </a:spcAft>
              <a:buClr>
                <a:schemeClr val="dk1"/>
              </a:buClr>
              <a:buSzPts val="1200"/>
              <a:buFont typeface="Roboto"/>
              <a:buChar char="●"/>
            </a:pPr>
            <a:r>
              <a:rPr lang="en" sz="1200">
                <a:solidFill>
                  <a:srgbClr val="000000"/>
                </a:solidFill>
                <a:latin typeface="Roboto"/>
                <a:ea typeface="Roboto"/>
                <a:cs typeface="Roboto"/>
                <a:sym typeface="Roboto"/>
              </a:rPr>
              <a:t>In 1359, the captive King John II of France was forced to accept the Treaty of London.</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treaty handed over too much territory (almost ⅓ of France) to England and the Estates rejected it. </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Edward invaded again but was weak, so negotiated the Treaty of Brétigny. France agreed to the terms.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John II died in England and was succeeded by Charles V.</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Black Prince died before becoming king of England. His son acceded when his grandfather, Edward III died a year later (1377).</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Nine years after the Treaty of Brétigny (1369), Phase 2, or the Caroline War, kicked off.</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By 1380, Charles V had regained almost all the territory ceded in the Treaty of Brétigny.</a:t>
            </a:r>
            <a:endParaRPr sz="1200">
              <a:latin typeface="Roboto"/>
              <a:ea typeface="Roboto"/>
              <a:cs typeface="Roboto"/>
              <a:sym typeface="Roboto"/>
            </a:endParaRPr>
          </a:p>
        </p:txBody>
      </p:sp>
      <p:sp>
        <p:nvSpPr>
          <p:cNvPr id="103" name="Google Shape;103;p14"/>
          <p:cNvSpPr/>
          <p:nvPr/>
        </p:nvSpPr>
        <p:spPr>
          <a:xfrm>
            <a:off x="261825" y="6113425"/>
            <a:ext cx="23799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KEY </a:t>
            </a:r>
            <a:r>
              <a:rPr b="1" lang="en" sz="2000">
                <a:solidFill>
                  <a:srgbClr val="EA9999"/>
                </a:solidFill>
                <a:latin typeface="Roboto"/>
                <a:ea typeface="Roboto"/>
                <a:cs typeface="Roboto"/>
                <a:sym typeface="Roboto"/>
              </a:rPr>
              <a:t>FIGURES</a:t>
            </a:r>
            <a:endParaRPr b="1" sz="2000">
              <a:solidFill>
                <a:srgbClr val="EA9999"/>
              </a:solidFill>
              <a:latin typeface="Roboto"/>
              <a:ea typeface="Roboto"/>
              <a:cs typeface="Roboto"/>
              <a:sym typeface="Roboto"/>
            </a:endParaRPr>
          </a:p>
        </p:txBody>
      </p:sp>
      <p:pic>
        <p:nvPicPr>
          <p:cNvPr id="104" name="Google Shape;104;p14"/>
          <p:cNvPicPr preferRelativeResize="0"/>
          <p:nvPr/>
        </p:nvPicPr>
        <p:blipFill>
          <a:blip r:embed="rId4">
            <a:alphaModFix/>
          </a:blip>
          <a:stretch>
            <a:fillRect/>
          </a:stretch>
        </p:blipFill>
        <p:spPr>
          <a:xfrm>
            <a:off x="280725" y="6014741"/>
            <a:ext cx="481275" cy="512834"/>
          </a:xfrm>
          <a:prstGeom prst="rect">
            <a:avLst/>
          </a:prstGeom>
          <a:noFill/>
          <a:ln>
            <a:noFill/>
          </a:ln>
        </p:spPr>
      </p:pic>
      <p:sp>
        <p:nvSpPr>
          <p:cNvPr id="105" name="Google Shape;105;p14"/>
          <p:cNvSpPr/>
          <p:nvPr/>
        </p:nvSpPr>
        <p:spPr>
          <a:xfrm>
            <a:off x="261825" y="6627625"/>
            <a:ext cx="2631300" cy="311700"/>
          </a:xfrm>
          <a:prstGeom prst="ribbon2">
            <a:avLst>
              <a:gd fmla="val 16667" name="adj1"/>
              <a:gd fmla="val 75000" name="adj2"/>
            </a:avLst>
          </a:prstGeom>
          <a:solidFill>
            <a:srgbClr val="FFFFFF"/>
          </a:solid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980000"/>
                </a:solidFill>
              </a:rPr>
              <a:t>Charles IV of France</a:t>
            </a:r>
            <a:endParaRPr b="1" sz="1300">
              <a:solidFill>
                <a:srgbClr val="980000"/>
              </a:solidFill>
            </a:endParaRPr>
          </a:p>
        </p:txBody>
      </p:sp>
      <p:pic>
        <p:nvPicPr>
          <p:cNvPr id="106" name="Google Shape;106;p14"/>
          <p:cNvPicPr preferRelativeResize="0"/>
          <p:nvPr/>
        </p:nvPicPr>
        <p:blipFill>
          <a:blip r:embed="rId5">
            <a:alphaModFix/>
          </a:blip>
          <a:stretch>
            <a:fillRect/>
          </a:stretch>
        </p:blipFill>
        <p:spPr>
          <a:xfrm>
            <a:off x="519953" y="7035990"/>
            <a:ext cx="2016046" cy="2053125"/>
          </a:xfrm>
          <a:prstGeom prst="rect">
            <a:avLst/>
          </a:prstGeom>
          <a:noFill/>
          <a:ln cap="flat" cmpd="sng" w="19050">
            <a:solidFill>
              <a:srgbClr val="CC4125"/>
            </a:solidFill>
            <a:prstDash val="solid"/>
            <a:round/>
            <a:headEnd len="sm" w="sm" type="none"/>
            <a:tailEnd len="sm" w="sm" type="none"/>
          </a:ln>
        </p:spPr>
      </p:pic>
      <p:sp>
        <p:nvSpPr>
          <p:cNvPr id="107" name="Google Shape;107;p14"/>
          <p:cNvSpPr txBox="1"/>
          <p:nvPr/>
        </p:nvSpPr>
        <p:spPr>
          <a:xfrm>
            <a:off x="490425" y="9109575"/>
            <a:ext cx="20160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Charles the Fair gave his name to his nephew, Charles IV</a:t>
            </a:r>
            <a:endParaRPr b="1" i="1" sz="800">
              <a:highlight>
                <a:srgbClr val="980000"/>
              </a:highlight>
            </a:endParaRPr>
          </a:p>
        </p:txBody>
      </p:sp>
      <p:sp>
        <p:nvSpPr>
          <p:cNvPr id="108" name="Google Shape;108;p14"/>
          <p:cNvSpPr txBox="1"/>
          <p:nvPr/>
        </p:nvSpPr>
        <p:spPr>
          <a:xfrm>
            <a:off x="2870325" y="6167150"/>
            <a:ext cx="4357500" cy="23124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Charles IV, also known as Charles the Fair was the King of France from  January 3, 1322 to February 1, 1328. He made a bid for the German throne in 1324 following the peasant revolt in Flanders, but was unsuccessful.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Charles came to power following a period of tension between England and France. Edward II, King of England, refused to pay homage to the King of France, Charles’ older brother.</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Charles waged war with England by his invasion of Aquitaine, in what is called the War of Saint-Sardos. The war is considered one of the precursors of the Hundred Years’ War.</a:t>
            </a:r>
            <a:endParaRPr sz="1200">
              <a:latin typeface="Roboto"/>
              <a:ea typeface="Roboto"/>
              <a:cs typeface="Roboto"/>
              <a:sym typeface="Roboto"/>
            </a:endParaRPr>
          </a:p>
        </p:txBody>
      </p:sp>
      <p:pic>
        <p:nvPicPr>
          <p:cNvPr id="109" name="Google Shape;109;p14"/>
          <p:cNvPicPr preferRelativeResize="0"/>
          <p:nvPr/>
        </p:nvPicPr>
        <p:blipFill rotWithShape="1">
          <a:blip r:embed="rId6">
            <a:alphaModFix/>
          </a:blip>
          <a:srcRect b="9518" l="0" r="0" t="0"/>
          <a:stretch/>
        </p:blipFill>
        <p:spPr>
          <a:xfrm>
            <a:off x="5355420" y="8559050"/>
            <a:ext cx="1329807" cy="1646799"/>
          </a:xfrm>
          <a:prstGeom prst="rect">
            <a:avLst/>
          </a:prstGeom>
          <a:noFill/>
          <a:ln cap="flat" cmpd="sng" w="19050">
            <a:solidFill>
              <a:srgbClr val="CC4125"/>
            </a:solidFill>
            <a:prstDash val="solid"/>
            <a:round/>
            <a:headEnd len="sm" w="sm" type="none"/>
            <a:tailEnd len="sm" w="sm" type="none"/>
          </a:ln>
        </p:spPr>
      </p:pic>
      <p:sp>
        <p:nvSpPr>
          <p:cNvPr id="110" name="Google Shape;110;p14"/>
          <p:cNvSpPr txBox="1"/>
          <p:nvPr/>
        </p:nvSpPr>
        <p:spPr>
          <a:xfrm>
            <a:off x="2893125" y="8635250"/>
            <a:ext cx="2258100" cy="726000"/>
          </a:xfrm>
          <a:prstGeom prst="rect">
            <a:avLst/>
          </a:prstGeom>
          <a:noFill/>
          <a:ln cap="flat" cmpd="sng" w="19050">
            <a:solidFill>
              <a:srgbClr val="980000"/>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solidFill>
                  <a:srgbClr val="000000"/>
                </a:solidFill>
                <a:latin typeface="Roboto"/>
                <a:ea typeface="Roboto"/>
                <a:cs typeface="Roboto"/>
                <a:sym typeface="Roboto"/>
              </a:rPr>
              <a:t>The English </a:t>
            </a:r>
            <a:r>
              <a:rPr lang="en" sz="1200">
                <a:latin typeface="Roboto"/>
                <a:ea typeface="Roboto"/>
                <a:cs typeface="Roboto"/>
                <a:sym typeface="Roboto"/>
              </a:rPr>
              <a:t>were </a:t>
            </a:r>
            <a:r>
              <a:rPr lang="en" sz="1200">
                <a:solidFill>
                  <a:srgbClr val="000000"/>
                </a:solidFill>
                <a:latin typeface="Roboto"/>
                <a:ea typeface="Roboto"/>
                <a:cs typeface="Roboto"/>
                <a:sym typeface="Roboto"/>
              </a:rPr>
              <a:t>defeated in 1325 and King Edward II was overthrown.</a:t>
            </a:r>
            <a:endParaRPr sz="1200">
              <a:latin typeface="Roboto"/>
              <a:ea typeface="Roboto"/>
              <a:cs typeface="Roboto"/>
              <a:sym typeface="Roboto"/>
            </a:endParaRPr>
          </a:p>
        </p:txBody>
      </p:sp>
      <p:sp>
        <p:nvSpPr>
          <p:cNvPr id="111" name="Google Shape;111;p14"/>
          <p:cNvSpPr txBox="1"/>
          <p:nvPr/>
        </p:nvSpPr>
        <p:spPr>
          <a:xfrm>
            <a:off x="5324000" y="10205850"/>
            <a:ext cx="1928700" cy="3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Charles the Fair</a:t>
            </a:r>
            <a:endParaRPr b="1" i="1" sz="800">
              <a:highlight>
                <a:srgbClr val="980000"/>
              </a:highlight>
            </a:endParaRPr>
          </a:p>
        </p:txBody>
      </p:sp>
      <p:sp>
        <p:nvSpPr>
          <p:cNvPr id="112" name="Google Shape;112;p14"/>
          <p:cNvSpPr txBox="1"/>
          <p:nvPr/>
        </p:nvSpPr>
        <p:spPr>
          <a:xfrm>
            <a:off x="369375" y="9597550"/>
            <a:ext cx="4782000" cy="726000"/>
          </a:xfrm>
          <a:prstGeom prst="rect">
            <a:avLst/>
          </a:prstGeom>
          <a:noFill/>
          <a:ln cap="flat" cmpd="sng" w="19050">
            <a:solidFill>
              <a:srgbClr val="980000"/>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In 1327, the English throne agreed to a peace treaty, together with a huge land settlement, which is one of the highlights of the reign of Charles IV.</a:t>
            </a:r>
            <a:endParaRPr sz="12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5"/>
          <p:cNvSpPr txBox="1"/>
          <p:nvPr/>
        </p:nvSpPr>
        <p:spPr>
          <a:xfrm>
            <a:off x="353275" y="292500"/>
            <a:ext cx="5084400" cy="1634700"/>
          </a:xfrm>
          <a:prstGeom prst="rect">
            <a:avLst/>
          </a:prstGeom>
          <a:noFill/>
          <a:ln cap="flat" cmpd="sng" w="19050">
            <a:solidFill>
              <a:srgbClr val="980000"/>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solidFill>
                  <a:srgbClr val="000000"/>
                </a:solidFill>
                <a:latin typeface="Roboto"/>
                <a:ea typeface="Roboto"/>
                <a:cs typeface="Roboto"/>
                <a:sym typeface="Roboto"/>
              </a:rPr>
              <a:t>Charles died in 1328 with no male heirs. However, he did give his name to Charles IV who became the Holy Roman Emperor.</a:t>
            </a:r>
            <a:endParaRPr sz="1200">
              <a:solidFill>
                <a:srgbClr val="000000"/>
              </a:solidFill>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Without heirs, his line became extinct. There became a dispute on the succession to the French throne between the monarchs descended from Philip III of France, </a:t>
            </a:r>
            <a:r>
              <a:rPr lang="en" sz="1200">
                <a:solidFill>
                  <a:srgbClr val="000000"/>
                </a:solidFill>
                <a:latin typeface="Roboto"/>
                <a:ea typeface="Roboto"/>
                <a:cs typeface="Roboto"/>
                <a:sym typeface="Roboto"/>
              </a:rPr>
              <a:t>Charles's grandfather</a:t>
            </a:r>
            <a:r>
              <a:rPr lang="en" sz="1200">
                <a:latin typeface="Roboto"/>
                <a:ea typeface="Roboto"/>
                <a:cs typeface="Roboto"/>
                <a:sym typeface="Roboto"/>
              </a:rPr>
              <a:t>. On the other hand, there were also English monarchs descended from Charles's sister Isabella. That was a significant factor of the Hundred Years' War.</a:t>
            </a:r>
            <a:endParaRPr sz="1200">
              <a:latin typeface="Roboto"/>
              <a:ea typeface="Roboto"/>
              <a:cs typeface="Roboto"/>
              <a:sym typeface="Roboto"/>
            </a:endParaRPr>
          </a:p>
        </p:txBody>
      </p:sp>
      <p:pic>
        <p:nvPicPr>
          <p:cNvPr id="118" name="Google Shape;118;p15"/>
          <p:cNvPicPr preferRelativeResize="0"/>
          <p:nvPr/>
        </p:nvPicPr>
        <p:blipFill>
          <a:blip r:embed="rId3">
            <a:alphaModFix/>
          </a:blip>
          <a:stretch>
            <a:fillRect/>
          </a:stretch>
        </p:blipFill>
        <p:spPr>
          <a:xfrm>
            <a:off x="5593425" y="292500"/>
            <a:ext cx="1581925" cy="1898775"/>
          </a:xfrm>
          <a:prstGeom prst="rect">
            <a:avLst/>
          </a:prstGeom>
          <a:noFill/>
          <a:ln cap="flat" cmpd="sng" w="19050">
            <a:solidFill>
              <a:srgbClr val="980000"/>
            </a:solidFill>
            <a:prstDash val="solid"/>
            <a:round/>
            <a:headEnd len="sm" w="sm" type="none"/>
            <a:tailEnd len="sm" w="sm" type="none"/>
          </a:ln>
        </p:spPr>
      </p:pic>
      <p:sp>
        <p:nvSpPr>
          <p:cNvPr id="119" name="Google Shape;119;p15"/>
          <p:cNvSpPr txBox="1"/>
          <p:nvPr/>
        </p:nvSpPr>
        <p:spPr>
          <a:xfrm>
            <a:off x="2575425" y="2003400"/>
            <a:ext cx="5084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Edward III of England gives homage to Charles IV of France</a:t>
            </a:r>
            <a:endParaRPr b="1" i="1" sz="800">
              <a:highlight>
                <a:srgbClr val="980000"/>
              </a:highlight>
            </a:endParaRPr>
          </a:p>
        </p:txBody>
      </p:sp>
      <p:sp>
        <p:nvSpPr>
          <p:cNvPr id="120" name="Google Shape;120;p15"/>
          <p:cNvSpPr/>
          <p:nvPr/>
        </p:nvSpPr>
        <p:spPr>
          <a:xfrm>
            <a:off x="429475" y="2079600"/>
            <a:ext cx="1635000" cy="711000"/>
          </a:xfrm>
          <a:prstGeom prst="ribbon2">
            <a:avLst>
              <a:gd fmla="val 16667" name="adj1"/>
              <a:gd fmla="val 75000" name="adj2"/>
            </a:avLst>
          </a:prstGeom>
          <a:solidFill>
            <a:srgbClr val="FFFFFF"/>
          </a:solid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980000"/>
                </a:solidFill>
              </a:rPr>
              <a:t>Isabella of France</a:t>
            </a:r>
            <a:endParaRPr b="1" sz="1300">
              <a:solidFill>
                <a:srgbClr val="980000"/>
              </a:solidFill>
            </a:endParaRPr>
          </a:p>
        </p:txBody>
      </p:sp>
      <p:pic>
        <p:nvPicPr>
          <p:cNvPr id="121" name="Google Shape;121;p15"/>
          <p:cNvPicPr preferRelativeResize="0"/>
          <p:nvPr/>
        </p:nvPicPr>
        <p:blipFill rotWithShape="1">
          <a:blip r:embed="rId4">
            <a:alphaModFix/>
          </a:blip>
          <a:srcRect b="0" l="26042" r="15645" t="0"/>
          <a:stretch/>
        </p:blipFill>
        <p:spPr>
          <a:xfrm>
            <a:off x="505150" y="2928825"/>
            <a:ext cx="1483613" cy="1719400"/>
          </a:xfrm>
          <a:prstGeom prst="rect">
            <a:avLst/>
          </a:prstGeom>
          <a:noFill/>
          <a:ln cap="flat" cmpd="sng" w="19050">
            <a:solidFill>
              <a:srgbClr val="980000"/>
            </a:solidFill>
            <a:prstDash val="solid"/>
            <a:round/>
            <a:headEnd len="sm" w="sm" type="none"/>
            <a:tailEnd len="sm" w="sm" type="none"/>
          </a:ln>
        </p:spPr>
      </p:pic>
      <p:sp>
        <p:nvSpPr>
          <p:cNvPr id="122" name="Google Shape;122;p15"/>
          <p:cNvSpPr txBox="1"/>
          <p:nvPr/>
        </p:nvSpPr>
        <p:spPr>
          <a:xfrm>
            <a:off x="429463" y="4740575"/>
            <a:ext cx="1635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solidFill>
                  <a:srgbClr val="FFFFFF"/>
                </a:solidFill>
                <a:highlight>
                  <a:srgbClr val="980000"/>
                </a:highlight>
              </a:rPr>
              <a:t>Isabella of France</a:t>
            </a:r>
            <a:endParaRPr b="1" i="1" sz="1000">
              <a:highlight>
                <a:srgbClr val="980000"/>
              </a:highlight>
            </a:endParaRPr>
          </a:p>
        </p:txBody>
      </p:sp>
      <p:sp>
        <p:nvSpPr>
          <p:cNvPr id="123" name="Google Shape;123;p15"/>
          <p:cNvSpPr txBox="1"/>
          <p:nvPr/>
        </p:nvSpPr>
        <p:spPr>
          <a:xfrm>
            <a:off x="2202625" y="2397000"/>
            <a:ext cx="5084400" cy="27372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Isabella is the sister of Charles IV. She had been called the She-wolf of France, known for her intelligence and charisma.</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At age 12, Isabella travelled to England and married King Edward II in 1308 despite the king’s alleged relationship with his favorite nobleman Piers Gaveston. After Gaveston was murdered in 1312, Isabella tried to reconcile Edward II and the barons. Edward had a new favorite Hugh Despenser the Younger, who Isabella could not tolerate. As queen, Isabella faced multiple challenges in court and internal tension grew, resulting in an increasingly problematic marriage and her bid of power of England.</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In 1325, Isabella sailed for France in a diplomatic mission. She refused to return to England until the Despenser family was ousted from court.</a:t>
            </a:r>
            <a:endParaRPr sz="1200">
              <a:latin typeface="Roboto"/>
              <a:ea typeface="Roboto"/>
              <a:cs typeface="Roboto"/>
              <a:sym typeface="Roboto"/>
            </a:endParaRPr>
          </a:p>
        </p:txBody>
      </p:sp>
      <p:pic>
        <p:nvPicPr>
          <p:cNvPr id="124" name="Google Shape;124;p15"/>
          <p:cNvPicPr preferRelativeResize="0"/>
          <p:nvPr/>
        </p:nvPicPr>
        <p:blipFill>
          <a:blip r:embed="rId5">
            <a:alphaModFix/>
          </a:blip>
          <a:stretch>
            <a:fillRect/>
          </a:stretch>
        </p:blipFill>
        <p:spPr>
          <a:xfrm>
            <a:off x="277075" y="5239500"/>
            <a:ext cx="2074301" cy="1477825"/>
          </a:xfrm>
          <a:prstGeom prst="rect">
            <a:avLst/>
          </a:prstGeom>
          <a:noFill/>
          <a:ln cap="flat" cmpd="sng" w="19050">
            <a:solidFill>
              <a:srgbClr val="980000"/>
            </a:solidFill>
            <a:prstDash val="solid"/>
            <a:round/>
            <a:headEnd len="sm" w="sm" type="none"/>
            <a:tailEnd len="sm" w="sm" type="none"/>
          </a:ln>
        </p:spPr>
      </p:pic>
      <p:sp>
        <p:nvSpPr>
          <p:cNvPr id="125" name="Google Shape;125;p15"/>
          <p:cNvSpPr txBox="1"/>
          <p:nvPr/>
        </p:nvSpPr>
        <p:spPr>
          <a:xfrm>
            <a:off x="277075" y="6733450"/>
            <a:ext cx="24135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Philip IV’s family portrait. Charles IV and Isabella are in this portrati.</a:t>
            </a:r>
            <a:endParaRPr b="1" i="1" sz="800">
              <a:highlight>
                <a:srgbClr val="980000"/>
              </a:highlight>
            </a:endParaRPr>
          </a:p>
        </p:txBody>
      </p:sp>
      <p:sp>
        <p:nvSpPr>
          <p:cNvPr id="126" name="Google Shape;126;p15"/>
          <p:cNvSpPr txBox="1"/>
          <p:nvPr/>
        </p:nvSpPr>
        <p:spPr>
          <a:xfrm>
            <a:off x="2575425" y="5226525"/>
            <a:ext cx="4711500" cy="1719300"/>
          </a:xfrm>
          <a:prstGeom prst="rect">
            <a:avLst/>
          </a:prstGeom>
          <a:solidFill>
            <a:srgbClr val="FFFFFF"/>
          </a:solidFill>
          <a:ln cap="flat" cmpd="sng" w="19050">
            <a:solidFill>
              <a:srgbClr val="980000"/>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solidFill>
                  <a:srgbClr val="000000"/>
                </a:solidFill>
                <a:latin typeface="Roboto"/>
                <a:ea typeface="Roboto"/>
                <a:cs typeface="Roboto"/>
                <a:sym typeface="Roboto"/>
              </a:rPr>
              <a:t>Isabella deposed the King of England with her lover, Roger Mortimer.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When Charles IV died and did not have any heirs, English monarchs descended from Isabella’s line became a significant factor of the Hundred Years' War. </a:t>
            </a:r>
            <a:r>
              <a:rPr lang="en" sz="1200">
                <a:solidFill>
                  <a:srgbClr val="000000"/>
                </a:solidFill>
                <a:latin typeface="Roboto"/>
                <a:ea typeface="Roboto"/>
                <a:cs typeface="Roboto"/>
                <a:sym typeface="Roboto"/>
              </a:rPr>
              <a:t>Isabella had a son, Edward III of England. She tried to claim the French throne for Edward III but France rejected, wanting a Frenchman for the crown.</a:t>
            </a:r>
            <a:endParaRPr sz="1200">
              <a:latin typeface="Roboto"/>
              <a:ea typeface="Roboto"/>
              <a:cs typeface="Roboto"/>
              <a:sym typeface="Roboto"/>
            </a:endParaRPr>
          </a:p>
        </p:txBody>
      </p:sp>
      <p:pic>
        <p:nvPicPr>
          <p:cNvPr id="127" name="Google Shape;127;p15"/>
          <p:cNvPicPr preferRelativeResize="0"/>
          <p:nvPr/>
        </p:nvPicPr>
        <p:blipFill rotWithShape="1">
          <a:blip r:embed="rId6">
            <a:alphaModFix/>
          </a:blip>
          <a:srcRect b="0" l="-1409" r="0" t="0"/>
          <a:stretch/>
        </p:blipFill>
        <p:spPr>
          <a:xfrm>
            <a:off x="3263925" y="8107164"/>
            <a:ext cx="3529999" cy="2349961"/>
          </a:xfrm>
          <a:prstGeom prst="rect">
            <a:avLst/>
          </a:prstGeom>
          <a:noFill/>
          <a:ln>
            <a:noFill/>
          </a:ln>
        </p:spPr>
      </p:pic>
      <p:sp>
        <p:nvSpPr>
          <p:cNvPr id="128" name="Google Shape;128;p15"/>
          <p:cNvSpPr txBox="1"/>
          <p:nvPr/>
        </p:nvSpPr>
        <p:spPr>
          <a:xfrm>
            <a:off x="3263925" y="8545625"/>
            <a:ext cx="27105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Hugh Despenser before Queen Isabella</a:t>
            </a:r>
            <a:endParaRPr b="1" i="1" sz="800">
              <a:highlight>
                <a:srgbClr val="980000"/>
              </a:highlight>
            </a:endParaRPr>
          </a:p>
        </p:txBody>
      </p:sp>
      <p:pic>
        <p:nvPicPr>
          <p:cNvPr id="129" name="Google Shape;129;p15"/>
          <p:cNvPicPr preferRelativeResize="0"/>
          <p:nvPr/>
        </p:nvPicPr>
        <p:blipFill>
          <a:blip r:embed="rId7">
            <a:alphaModFix/>
          </a:blip>
          <a:stretch>
            <a:fillRect/>
          </a:stretch>
        </p:blipFill>
        <p:spPr>
          <a:xfrm>
            <a:off x="3323823" y="7114348"/>
            <a:ext cx="1849350" cy="1415142"/>
          </a:xfrm>
          <a:prstGeom prst="rect">
            <a:avLst/>
          </a:prstGeom>
          <a:noFill/>
          <a:ln cap="flat" cmpd="sng" w="19050">
            <a:solidFill>
              <a:srgbClr val="980000"/>
            </a:solidFill>
            <a:prstDash val="solid"/>
            <a:round/>
            <a:headEnd len="sm" w="sm" type="none"/>
            <a:tailEnd len="sm" w="sm" type="none"/>
          </a:ln>
        </p:spPr>
      </p:pic>
      <p:pic>
        <p:nvPicPr>
          <p:cNvPr id="130" name="Google Shape;130;p15"/>
          <p:cNvPicPr preferRelativeResize="0"/>
          <p:nvPr/>
        </p:nvPicPr>
        <p:blipFill>
          <a:blip r:embed="rId8">
            <a:alphaModFix/>
          </a:blip>
          <a:stretch>
            <a:fillRect/>
          </a:stretch>
        </p:blipFill>
        <p:spPr>
          <a:xfrm>
            <a:off x="5383514" y="7066978"/>
            <a:ext cx="1849350" cy="2681547"/>
          </a:xfrm>
          <a:prstGeom prst="rect">
            <a:avLst/>
          </a:prstGeom>
          <a:noFill/>
          <a:ln cap="flat" cmpd="sng" w="19050">
            <a:solidFill>
              <a:srgbClr val="980000"/>
            </a:solidFill>
            <a:prstDash val="solid"/>
            <a:round/>
            <a:headEnd len="sm" w="sm" type="none"/>
            <a:tailEnd len="sm" w="sm" type="none"/>
          </a:ln>
        </p:spPr>
      </p:pic>
      <p:pic>
        <p:nvPicPr>
          <p:cNvPr id="131" name="Google Shape;131;p15"/>
          <p:cNvPicPr preferRelativeResize="0"/>
          <p:nvPr/>
        </p:nvPicPr>
        <p:blipFill rotWithShape="1">
          <a:blip r:embed="rId9">
            <a:alphaModFix/>
          </a:blip>
          <a:srcRect b="0" l="8766" r="5952" t="0"/>
          <a:stretch/>
        </p:blipFill>
        <p:spPr>
          <a:xfrm>
            <a:off x="1930525" y="7114350"/>
            <a:ext cx="1259156" cy="1415151"/>
          </a:xfrm>
          <a:prstGeom prst="rect">
            <a:avLst/>
          </a:prstGeom>
          <a:noFill/>
          <a:ln cap="flat" cmpd="sng" w="19050">
            <a:solidFill>
              <a:srgbClr val="980000"/>
            </a:solidFill>
            <a:prstDash val="solid"/>
            <a:round/>
            <a:headEnd len="sm" w="sm" type="none"/>
            <a:tailEnd len="sm" w="sm" type="none"/>
          </a:ln>
        </p:spPr>
      </p:pic>
      <p:sp>
        <p:nvSpPr>
          <p:cNvPr id="132" name="Google Shape;132;p15"/>
          <p:cNvSpPr txBox="1"/>
          <p:nvPr/>
        </p:nvSpPr>
        <p:spPr>
          <a:xfrm>
            <a:off x="5229825" y="7170625"/>
            <a:ext cx="1849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In 1326, Isabella arrives in England with her son, Edward III </a:t>
            </a:r>
            <a:endParaRPr b="1" i="1" sz="800">
              <a:highlight>
                <a:srgbClr val="980000"/>
              </a:highlight>
            </a:endParaRPr>
          </a:p>
        </p:txBody>
      </p:sp>
      <p:sp>
        <p:nvSpPr>
          <p:cNvPr id="133" name="Google Shape;133;p15"/>
          <p:cNvSpPr/>
          <p:nvPr/>
        </p:nvSpPr>
        <p:spPr>
          <a:xfrm>
            <a:off x="338875" y="7290025"/>
            <a:ext cx="1635000" cy="665100"/>
          </a:xfrm>
          <a:prstGeom prst="ribbon2">
            <a:avLst>
              <a:gd fmla="val 16667" name="adj1"/>
              <a:gd fmla="val 75000" name="adj2"/>
            </a:avLst>
          </a:prstGeom>
          <a:solidFill>
            <a:srgbClr val="FFFFFF"/>
          </a:solid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980000"/>
                </a:solidFill>
              </a:rPr>
              <a:t>Edward III of England</a:t>
            </a:r>
            <a:endParaRPr b="1" sz="1300">
              <a:solidFill>
                <a:srgbClr val="980000"/>
              </a:solidFill>
            </a:endParaRPr>
          </a:p>
        </p:txBody>
      </p:sp>
      <p:sp>
        <p:nvSpPr>
          <p:cNvPr id="134" name="Google Shape;134;p15"/>
          <p:cNvSpPr txBox="1"/>
          <p:nvPr/>
        </p:nvSpPr>
        <p:spPr>
          <a:xfrm>
            <a:off x="429475" y="8118100"/>
            <a:ext cx="1635000" cy="2183700"/>
          </a:xfrm>
          <a:prstGeom prst="rect">
            <a:avLst/>
          </a:prstGeom>
          <a:solidFill>
            <a:srgbClr val="FFFFFF"/>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Edward III is the son of Isabella of France. At age 17, he became King of England after a coup d'état against Mortimer who was de facto ruler after he and Isabella deposed his father, Edward II. </a:t>
            </a:r>
            <a:endParaRPr sz="12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16"/>
          <p:cNvSpPr txBox="1"/>
          <p:nvPr/>
        </p:nvSpPr>
        <p:spPr>
          <a:xfrm>
            <a:off x="2112550" y="287225"/>
            <a:ext cx="5160900" cy="2374200"/>
          </a:xfrm>
          <a:prstGeom prst="rect">
            <a:avLst/>
          </a:prstGeom>
          <a:noFill/>
          <a:ln cap="flat" cmpd="sng" w="19050">
            <a:solidFill>
              <a:srgbClr val="980000"/>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Edward III was the closest male relative of Charles IV. Isabella tried to claim succession for him but failed.</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Edward III ruled England from 1327 until his death in 1377. Upon his claim to the French throne in 1337, the Hundred Years’ War began.</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During the war’s early years, Edward led triumphant battles with his English forces. His victories in the Battles of Sluys and Crécy were the highlights of his leadership. In 1360, the war was concluded with the Treaty of Brétigny which was favorable to England. Edward was approached to run for Holy Roman Emperor but he declined after thoughtful consideration.</a:t>
            </a:r>
            <a:endParaRPr sz="1200">
              <a:latin typeface="Roboto"/>
              <a:ea typeface="Roboto"/>
              <a:cs typeface="Roboto"/>
              <a:sym typeface="Roboto"/>
            </a:endParaRPr>
          </a:p>
        </p:txBody>
      </p:sp>
      <p:pic>
        <p:nvPicPr>
          <p:cNvPr id="140" name="Google Shape;140;p16"/>
          <p:cNvPicPr preferRelativeResize="0"/>
          <p:nvPr/>
        </p:nvPicPr>
        <p:blipFill>
          <a:blip r:embed="rId3">
            <a:alphaModFix/>
          </a:blip>
          <a:stretch>
            <a:fillRect/>
          </a:stretch>
        </p:blipFill>
        <p:spPr>
          <a:xfrm>
            <a:off x="447550" y="287225"/>
            <a:ext cx="1523399" cy="2007201"/>
          </a:xfrm>
          <a:prstGeom prst="rect">
            <a:avLst/>
          </a:prstGeom>
          <a:noFill/>
          <a:ln cap="flat" cmpd="sng" w="19050">
            <a:solidFill>
              <a:srgbClr val="980000"/>
            </a:solidFill>
            <a:prstDash val="solid"/>
            <a:round/>
            <a:headEnd len="sm" w="sm" type="none"/>
            <a:tailEnd len="sm" w="sm" type="none"/>
          </a:ln>
        </p:spPr>
      </p:pic>
      <p:sp>
        <p:nvSpPr>
          <p:cNvPr id="141" name="Google Shape;141;p16"/>
          <p:cNvSpPr txBox="1"/>
          <p:nvPr/>
        </p:nvSpPr>
        <p:spPr>
          <a:xfrm>
            <a:off x="447550" y="2294425"/>
            <a:ext cx="15234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Edward III’s portrait made in the 16th century</a:t>
            </a:r>
            <a:endParaRPr b="1" i="1" sz="800">
              <a:highlight>
                <a:srgbClr val="980000"/>
              </a:highlight>
            </a:endParaRPr>
          </a:p>
        </p:txBody>
      </p:sp>
      <p:pic>
        <p:nvPicPr>
          <p:cNvPr id="142" name="Google Shape;142;p16"/>
          <p:cNvPicPr preferRelativeResize="0"/>
          <p:nvPr/>
        </p:nvPicPr>
        <p:blipFill>
          <a:blip r:embed="rId4">
            <a:alphaModFix/>
          </a:blip>
          <a:stretch>
            <a:fillRect/>
          </a:stretch>
        </p:blipFill>
        <p:spPr>
          <a:xfrm>
            <a:off x="4997275" y="2783725"/>
            <a:ext cx="2199976" cy="2560626"/>
          </a:xfrm>
          <a:prstGeom prst="rect">
            <a:avLst/>
          </a:prstGeom>
          <a:noFill/>
          <a:ln cap="flat" cmpd="sng" w="19050">
            <a:solidFill>
              <a:srgbClr val="980000"/>
            </a:solidFill>
            <a:prstDash val="solid"/>
            <a:round/>
            <a:headEnd len="sm" w="sm" type="none"/>
            <a:tailEnd len="sm" w="sm" type="none"/>
          </a:ln>
        </p:spPr>
      </p:pic>
      <p:sp>
        <p:nvSpPr>
          <p:cNvPr id="143" name="Google Shape;143;p16"/>
          <p:cNvSpPr txBox="1"/>
          <p:nvPr/>
        </p:nvSpPr>
        <p:spPr>
          <a:xfrm>
            <a:off x="4768675" y="5344350"/>
            <a:ext cx="33468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Edward III counting the dead at the Battle of Crécy</a:t>
            </a:r>
            <a:endParaRPr b="1" i="1" sz="800">
              <a:highlight>
                <a:srgbClr val="980000"/>
              </a:highlight>
            </a:endParaRPr>
          </a:p>
        </p:txBody>
      </p:sp>
      <p:sp>
        <p:nvSpPr>
          <p:cNvPr id="144" name="Google Shape;144;p16"/>
          <p:cNvSpPr/>
          <p:nvPr/>
        </p:nvSpPr>
        <p:spPr>
          <a:xfrm>
            <a:off x="371350" y="3070350"/>
            <a:ext cx="1523400" cy="640500"/>
          </a:xfrm>
          <a:prstGeom prst="ribbon2">
            <a:avLst>
              <a:gd fmla="val 16667" name="adj1"/>
              <a:gd fmla="val 75000" name="adj2"/>
            </a:avLst>
          </a:prstGeom>
          <a:solidFill>
            <a:srgbClr val="FFFFFF"/>
          </a:solid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980000"/>
                </a:solidFill>
              </a:rPr>
              <a:t>Philip VI of France</a:t>
            </a:r>
            <a:endParaRPr b="1" sz="1300">
              <a:solidFill>
                <a:srgbClr val="980000"/>
              </a:solidFill>
            </a:endParaRPr>
          </a:p>
        </p:txBody>
      </p:sp>
      <p:pic>
        <p:nvPicPr>
          <p:cNvPr id="145" name="Google Shape;145;p16"/>
          <p:cNvPicPr preferRelativeResize="0"/>
          <p:nvPr/>
        </p:nvPicPr>
        <p:blipFill rotWithShape="1">
          <a:blip r:embed="rId5">
            <a:alphaModFix/>
          </a:blip>
          <a:srcRect b="9123" l="0" r="0" t="0"/>
          <a:stretch/>
        </p:blipFill>
        <p:spPr>
          <a:xfrm>
            <a:off x="478188" y="3830296"/>
            <a:ext cx="1309725" cy="1317150"/>
          </a:xfrm>
          <a:prstGeom prst="rect">
            <a:avLst/>
          </a:prstGeom>
          <a:noFill/>
          <a:ln cap="flat" cmpd="sng" w="19050">
            <a:solidFill>
              <a:srgbClr val="980000"/>
            </a:solidFill>
            <a:prstDash val="solid"/>
            <a:round/>
            <a:headEnd len="sm" w="sm" type="none"/>
            <a:tailEnd len="sm" w="sm" type="none"/>
          </a:ln>
        </p:spPr>
      </p:pic>
      <p:sp>
        <p:nvSpPr>
          <p:cNvPr id="146" name="Google Shape;146;p16"/>
          <p:cNvSpPr txBox="1"/>
          <p:nvPr/>
        </p:nvSpPr>
        <p:spPr>
          <a:xfrm>
            <a:off x="2004750" y="2783725"/>
            <a:ext cx="2687700" cy="27129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Philip VI is the patrilineal cousin of Charles IV. He is a royalty in his own right and was crowned Philip VI of France at age 17. He became the first king of House Valois.</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His reign coincided with the outburst of the Hundred Years’ War. He had to raise taxes for war and in order to do so, he made concessions to noblemen, clergymen, and the bourgeoisie, resulting in the rise of the estates and a financial reform movement in the clergy.</a:t>
            </a:r>
            <a:endParaRPr sz="1200">
              <a:latin typeface="Roboto"/>
              <a:ea typeface="Roboto"/>
              <a:cs typeface="Roboto"/>
              <a:sym typeface="Roboto"/>
            </a:endParaRPr>
          </a:p>
        </p:txBody>
      </p:sp>
      <p:pic>
        <p:nvPicPr>
          <p:cNvPr id="147" name="Google Shape;147;p16"/>
          <p:cNvPicPr preferRelativeResize="0"/>
          <p:nvPr/>
        </p:nvPicPr>
        <p:blipFill>
          <a:blip r:embed="rId6">
            <a:alphaModFix/>
          </a:blip>
          <a:stretch>
            <a:fillRect/>
          </a:stretch>
        </p:blipFill>
        <p:spPr>
          <a:xfrm>
            <a:off x="371350" y="5618925"/>
            <a:ext cx="1883024" cy="2824551"/>
          </a:xfrm>
          <a:prstGeom prst="rect">
            <a:avLst/>
          </a:prstGeom>
          <a:noFill/>
          <a:ln cap="flat" cmpd="sng" w="19050">
            <a:solidFill>
              <a:srgbClr val="980000"/>
            </a:solidFill>
            <a:prstDash val="solid"/>
            <a:round/>
            <a:headEnd len="sm" w="sm" type="none"/>
            <a:tailEnd len="sm" w="sm" type="none"/>
          </a:ln>
        </p:spPr>
      </p:pic>
      <p:sp>
        <p:nvSpPr>
          <p:cNvPr id="148" name="Google Shape;148;p16"/>
          <p:cNvSpPr txBox="1"/>
          <p:nvPr/>
        </p:nvSpPr>
        <p:spPr>
          <a:xfrm>
            <a:off x="199113" y="8489575"/>
            <a:ext cx="23799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Philip VI and his first wife Joan of Burgundy</a:t>
            </a:r>
            <a:endParaRPr b="1" i="1" sz="800">
              <a:highlight>
                <a:srgbClr val="980000"/>
              </a:highlight>
            </a:endParaRPr>
          </a:p>
        </p:txBody>
      </p:sp>
      <p:sp>
        <p:nvSpPr>
          <p:cNvPr id="149" name="Google Shape;149;p16"/>
          <p:cNvSpPr txBox="1"/>
          <p:nvPr/>
        </p:nvSpPr>
        <p:spPr>
          <a:xfrm>
            <a:off x="2438050" y="5618925"/>
            <a:ext cx="2525400" cy="3145800"/>
          </a:xfrm>
          <a:prstGeom prst="rect">
            <a:avLst/>
          </a:prstGeom>
          <a:noFill/>
          <a:ln cap="flat" cmpd="sng" w="19050">
            <a:solidFill>
              <a:srgbClr val="980000"/>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In the 1340s, France suffered multiple internal crises following defeat in wars against the English. Philip’s council was under the influence of the powerful Duke of Burgundy.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When the Black Death spread in 1348 and 1349, the political problems were moved to the backseat and France was further destabilised.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After Philip died in 1350, France was left with the problems of war and the plague.</a:t>
            </a:r>
            <a:endParaRPr sz="1200">
              <a:latin typeface="Roboto"/>
              <a:ea typeface="Roboto"/>
              <a:cs typeface="Roboto"/>
              <a:sym typeface="Roboto"/>
            </a:endParaRPr>
          </a:p>
        </p:txBody>
      </p:sp>
      <p:pic>
        <p:nvPicPr>
          <p:cNvPr id="150" name="Google Shape;150;p16"/>
          <p:cNvPicPr preferRelativeResize="0"/>
          <p:nvPr/>
        </p:nvPicPr>
        <p:blipFill>
          <a:blip r:embed="rId7">
            <a:alphaModFix/>
          </a:blip>
          <a:stretch>
            <a:fillRect/>
          </a:stretch>
        </p:blipFill>
        <p:spPr>
          <a:xfrm>
            <a:off x="5147125" y="5690350"/>
            <a:ext cx="1883025" cy="2850560"/>
          </a:xfrm>
          <a:prstGeom prst="rect">
            <a:avLst/>
          </a:prstGeom>
          <a:noFill/>
          <a:ln cap="flat" cmpd="sng" w="19050">
            <a:solidFill>
              <a:srgbClr val="980000"/>
            </a:solidFill>
            <a:prstDash val="solid"/>
            <a:round/>
            <a:headEnd len="sm" w="sm" type="none"/>
            <a:tailEnd len="sm" w="sm" type="none"/>
          </a:ln>
        </p:spPr>
      </p:pic>
      <p:sp>
        <p:nvSpPr>
          <p:cNvPr id="151" name="Google Shape;151;p16"/>
          <p:cNvSpPr txBox="1"/>
          <p:nvPr/>
        </p:nvSpPr>
        <p:spPr>
          <a:xfrm>
            <a:off x="5124075" y="8516575"/>
            <a:ext cx="1946400" cy="2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Philip VI  of France</a:t>
            </a:r>
            <a:endParaRPr b="1" i="1" sz="800">
              <a:highlight>
                <a:srgbClr val="980000"/>
              </a:highlight>
            </a:endParaRPr>
          </a:p>
        </p:txBody>
      </p:sp>
      <p:sp>
        <p:nvSpPr>
          <p:cNvPr id="152" name="Google Shape;152;p16"/>
          <p:cNvSpPr/>
          <p:nvPr/>
        </p:nvSpPr>
        <p:spPr>
          <a:xfrm>
            <a:off x="275325" y="8811725"/>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GUIDE QUESTION</a:t>
            </a:r>
            <a:endParaRPr b="1" sz="2000">
              <a:solidFill>
                <a:srgbClr val="FFFFFF"/>
              </a:solidFill>
              <a:latin typeface="Roboto"/>
              <a:ea typeface="Roboto"/>
              <a:cs typeface="Roboto"/>
              <a:sym typeface="Roboto"/>
            </a:endParaRPr>
          </a:p>
        </p:txBody>
      </p:sp>
      <p:grpSp>
        <p:nvGrpSpPr>
          <p:cNvPr id="153" name="Google Shape;153;p16"/>
          <p:cNvGrpSpPr/>
          <p:nvPr/>
        </p:nvGrpSpPr>
        <p:grpSpPr>
          <a:xfrm>
            <a:off x="384987" y="8810823"/>
            <a:ext cx="312646" cy="395400"/>
            <a:chOff x="584925" y="238125"/>
            <a:chExt cx="415200" cy="525100"/>
          </a:xfrm>
        </p:grpSpPr>
        <p:sp>
          <p:nvSpPr>
            <p:cNvPr id="154" name="Google Shape;154;p16"/>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6"/>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6"/>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6"/>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6"/>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 name="Google Shape;160;p16"/>
          <p:cNvSpPr/>
          <p:nvPr/>
        </p:nvSpPr>
        <p:spPr>
          <a:xfrm>
            <a:off x="295150" y="9252325"/>
            <a:ext cx="6279900" cy="12114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After learning about the key figures, take note of the following questions: </a:t>
            </a:r>
            <a:endParaRPr b="1">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Who is Charles IV of France?</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Who is Isabella of France?</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Who is Edward III of England?</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Who is Philip VI of France?</a:t>
            </a:r>
            <a:endParaRPr>
              <a:solidFill>
                <a:srgbClr val="00000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7"/>
          <p:cNvSpPr/>
          <p:nvPr/>
        </p:nvSpPr>
        <p:spPr>
          <a:xfrm>
            <a:off x="279850" y="268025"/>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ACTIVITY</a:t>
            </a:r>
            <a:endParaRPr b="1" sz="2000">
              <a:solidFill>
                <a:srgbClr val="FFFFFF"/>
              </a:solidFill>
              <a:latin typeface="Roboto"/>
              <a:ea typeface="Roboto"/>
              <a:cs typeface="Roboto"/>
              <a:sym typeface="Roboto"/>
            </a:endParaRPr>
          </a:p>
        </p:txBody>
      </p:sp>
      <p:grpSp>
        <p:nvGrpSpPr>
          <p:cNvPr id="166" name="Google Shape;166;p17"/>
          <p:cNvGrpSpPr/>
          <p:nvPr/>
        </p:nvGrpSpPr>
        <p:grpSpPr>
          <a:xfrm>
            <a:off x="445611" y="300214"/>
            <a:ext cx="329212" cy="329212"/>
            <a:chOff x="1922075" y="1629000"/>
            <a:chExt cx="437200" cy="437200"/>
          </a:xfrm>
        </p:grpSpPr>
        <p:sp>
          <p:nvSpPr>
            <p:cNvPr id="167" name="Google Shape;167;p17"/>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7"/>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7"/>
          <p:cNvSpPr/>
          <p:nvPr/>
        </p:nvSpPr>
        <p:spPr>
          <a:xfrm>
            <a:off x="279850" y="776000"/>
            <a:ext cx="6970500" cy="7842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England’s monarchic origins lay in France. Construct a family tree, outlining each person’s role in the Edwardian War. While at work, include actions that antagonised the opposing sides and escalated into war.</a:t>
            </a:r>
            <a:endParaRPr>
              <a:latin typeface="Roboto"/>
              <a:ea typeface="Roboto"/>
              <a:cs typeface="Roboto"/>
              <a:sym typeface="Roboto"/>
            </a:endParaRPr>
          </a:p>
        </p:txBody>
      </p:sp>
      <p:pic>
        <p:nvPicPr>
          <p:cNvPr id="170" name="Google Shape;170;p17"/>
          <p:cNvPicPr preferRelativeResize="0"/>
          <p:nvPr/>
        </p:nvPicPr>
        <p:blipFill>
          <a:blip r:embed="rId3">
            <a:alphaModFix/>
          </a:blip>
          <a:stretch>
            <a:fillRect/>
          </a:stretch>
        </p:blipFill>
        <p:spPr>
          <a:xfrm>
            <a:off x="445600" y="1674575"/>
            <a:ext cx="3271350" cy="2014001"/>
          </a:xfrm>
          <a:prstGeom prst="rect">
            <a:avLst/>
          </a:prstGeom>
          <a:noFill/>
          <a:ln>
            <a:noFill/>
          </a:ln>
        </p:spPr>
      </p:pic>
      <p:sp>
        <p:nvSpPr>
          <p:cNvPr id="171" name="Google Shape;171;p17"/>
          <p:cNvSpPr/>
          <p:nvPr/>
        </p:nvSpPr>
        <p:spPr>
          <a:xfrm>
            <a:off x="3945550" y="1777875"/>
            <a:ext cx="3112800" cy="1910700"/>
          </a:xfrm>
          <a:prstGeom prst="foldedCorner">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2" name="Google Shape;172;p17"/>
          <p:cNvCxnSpPr/>
          <p:nvPr/>
        </p:nvCxnSpPr>
        <p:spPr>
          <a:xfrm>
            <a:off x="4126061" y="2195112"/>
            <a:ext cx="2751900" cy="7200"/>
          </a:xfrm>
          <a:prstGeom prst="straightConnector1">
            <a:avLst/>
          </a:prstGeom>
          <a:noFill/>
          <a:ln cap="flat" cmpd="sng" w="28575">
            <a:solidFill>
              <a:srgbClr val="000000"/>
            </a:solidFill>
            <a:prstDash val="solid"/>
            <a:round/>
            <a:headEnd len="med" w="med" type="none"/>
            <a:tailEnd len="med" w="med" type="none"/>
          </a:ln>
        </p:spPr>
      </p:cxnSp>
      <p:cxnSp>
        <p:nvCxnSpPr>
          <p:cNvPr id="173" name="Google Shape;173;p17"/>
          <p:cNvCxnSpPr/>
          <p:nvPr/>
        </p:nvCxnSpPr>
        <p:spPr>
          <a:xfrm>
            <a:off x="4126061" y="2385659"/>
            <a:ext cx="2751900" cy="7200"/>
          </a:xfrm>
          <a:prstGeom prst="straightConnector1">
            <a:avLst/>
          </a:prstGeom>
          <a:noFill/>
          <a:ln cap="flat" cmpd="sng" w="28575">
            <a:solidFill>
              <a:srgbClr val="000000"/>
            </a:solidFill>
            <a:prstDash val="solid"/>
            <a:round/>
            <a:headEnd len="med" w="med" type="none"/>
            <a:tailEnd len="med" w="med" type="none"/>
          </a:ln>
        </p:spPr>
      </p:cxnSp>
      <p:cxnSp>
        <p:nvCxnSpPr>
          <p:cNvPr id="174" name="Google Shape;174;p17"/>
          <p:cNvCxnSpPr/>
          <p:nvPr/>
        </p:nvCxnSpPr>
        <p:spPr>
          <a:xfrm>
            <a:off x="4126061" y="2576206"/>
            <a:ext cx="2751900" cy="7200"/>
          </a:xfrm>
          <a:prstGeom prst="straightConnector1">
            <a:avLst/>
          </a:prstGeom>
          <a:noFill/>
          <a:ln cap="flat" cmpd="sng" w="28575">
            <a:solidFill>
              <a:srgbClr val="000000"/>
            </a:solidFill>
            <a:prstDash val="solid"/>
            <a:round/>
            <a:headEnd len="med" w="med" type="none"/>
            <a:tailEnd len="med" w="med" type="none"/>
          </a:ln>
        </p:spPr>
      </p:cxnSp>
      <p:cxnSp>
        <p:nvCxnSpPr>
          <p:cNvPr id="175" name="Google Shape;175;p17"/>
          <p:cNvCxnSpPr/>
          <p:nvPr/>
        </p:nvCxnSpPr>
        <p:spPr>
          <a:xfrm>
            <a:off x="4126061" y="2766753"/>
            <a:ext cx="2751900" cy="7200"/>
          </a:xfrm>
          <a:prstGeom prst="straightConnector1">
            <a:avLst/>
          </a:prstGeom>
          <a:noFill/>
          <a:ln cap="flat" cmpd="sng" w="28575">
            <a:solidFill>
              <a:srgbClr val="000000"/>
            </a:solidFill>
            <a:prstDash val="solid"/>
            <a:round/>
            <a:headEnd len="med" w="med" type="none"/>
            <a:tailEnd len="med" w="med" type="none"/>
          </a:ln>
        </p:spPr>
      </p:cxnSp>
      <p:cxnSp>
        <p:nvCxnSpPr>
          <p:cNvPr id="176" name="Google Shape;176;p17"/>
          <p:cNvCxnSpPr/>
          <p:nvPr/>
        </p:nvCxnSpPr>
        <p:spPr>
          <a:xfrm>
            <a:off x="4126061" y="2957300"/>
            <a:ext cx="2751900" cy="7200"/>
          </a:xfrm>
          <a:prstGeom prst="straightConnector1">
            <a:avLst/>
          </a:prstGeom>
          <a:noFill/>
          <a:ln cap="flat" cmpd="sng" w="28575">
            <a:solidFill>
              <a:srgbClr val="000000"/>
            </a:solidFill>
            <a:prstDash val="solid"/>
            <a:round/>
            <a:headEnd len="med" w="med" type="none"/>
            <a:tailEnd len="med" w="med" type="none"/>
          </a:ln>
        </p:spPr>
      </p:cxnSp>
      <p:cxnSp>
        <p:nvCxnSpPr>
          <p:cNvPr id="177" name="Google Shape;177;p17"/>
          <p:cNvCxnSpPr/>
          <p:nvPr/>
        </p:nvCxnSpPr>
        <p:spPr>
          <a:xfrm>
            <a:off x="4126061" y="3147848"/>
            <a:ext cx="2751900" cy="7200"/>
          </a:xfrm>
          <a:prstGeom prst="straightConnector1">
            <a:avLst/>
          </a:prstGeom>
          <a:noFill/>
          <a:ln cap="flat" cmpd="sng" w="28575">
            <a:solidFill>
              <a:srgbClr val="000000"/>
            </a:solidFill>
            <a:prstDash val="solid"/>
            <a:round/>
            <a:headEnd len="med" w="med" type="none"/>
            <a:tailEnd len="med" w="med" type="none"/>
          </a:ln>
        </p:spPr>
      </p:cxnSp>
      <p:cxnSp>
        <p:nvCxnSpPr>
          <p:cNvPr id="178" name="Google Shape;178;p17"/>
          <p:cNvCxnSpPr/>
          <p:nvPr/>
        </p:nvCxnSpPr>
        <p:spPr>
          <a:xfrm>
            <a:off x="4126061" y="3338395"/>
            <a:ext cx="2751900" cy="7200"/>
          </a:xfrm>
          <a:prstGeom prst="straightConnector1">
            <a:avLst/>
          </a:prstGeom>
          <a:noFill/>
          <a:ln cap="flat" cmpd="sng" w="28575">
            <a:solidFill>
              <a:srgbClr val="000000"/>
            </a:solidFill>
            <a:prstDash val="solid"/>
            <a:round/>
            <a:headEnd len="med" w="med" type="none"/>
            <a:tailEnd len="med" w="med" type="none"/>
          </a:ln>
        </p:spPr>
      </p:cxnSp>
      <p:sp>
        <p:nvSpPr>
          <p:cNvPr id="179" name="Google Shape;179;p17"/>
          <p:cNvSpPr/>
          <p:nvPr/>
        </p:nvSpPr>
        <p:spPr>
          <a:xfrm>
            <a:off x="279850" y="3817450"/>
            <a:ext cx="54279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START OF THE </a:t>
            </a:r>
            <a:r>
              <a:rPr b="1" lang="en" sz="2000">
                <a:solidFill>
                  <a:srgbClr val="EA9999"/>
                </a:solidFill>
                <a:latin typeface="Roboto"/>
                <a:ea typeface="Roboto"/>
                <a:cs typeface="Roboto"/>
                <a:sym typeface="Roboto"/>
              </a:rPr>
              <a:t>HUNDRED YEARS’ WAR</a:t>
            </a:r>
            <a:endParaRPr b="1" sz="2000">
              <a:solidFill>
                <a:srgbClr val="EA9999"/>
              </a:solidFill>
              <a:latin typeface="Roboto"/>
              <a:ea typeface="Roboto"/>
              <a:cs typeface="Roboto"/>
              <a:sym typeface="Roboto"/>
            </a:endParaRPr>
          </a:p>
        </p:txBody>
      </p:sp>
      <p:pic>
        <p:nvPicPr>
          <p:cNvPr id="180" name="Google Shape;180;p17"/>
          <p:cNvPicPr preferRelativeResize="0"/>
          <p:nvPr/>
        </p:nvPicPr>
        <p:blipFill>
          <a:blip r:embed="rId4">
            <a:alphaModFix/>
          </a:blip>
          <a:stretch>
            <a:fillRect/>
          </a:stretch>
        </p:blipFill>
        <p:spPr>
          <a:xfrm>
            <a:off x="322200" y="3838000"/>
            <a:ext cx="464625" cy="352525"/>
          </a:xfrm>
          <a:prstGeom prst="rect">
            <a:avLst/>
          </a:prstGeom>
          <a:noFill/>
          <a:ln>
            <a:noFill/>
          </a:ln>
        </p:spPr>
      </p:pic>
      <p:sp>
        <p:nvSpPr>
          <p:cNvPr id="181" name="Google Shape;181;p17"/>
          <p:cNvSpPr txBox="1"/>
          <p:nvPr/>
        </p:nvSpPr>
        <p:spPr>
          <a:xfrm>
            <a:off x="322200" y="4339925"/>
            <a:ext cx="3004800" cy="3936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France vs. England Sovereignty</a:t>
            </a:r>
            <a:endParaRPr b="1">
              <a:solidFill>
                <a:srgbClr val="FFFFFF"/>
              </a:solidFill>
              <a:latin typeface="Roboto"/>
              <a:ea typeface="Roboto"/>
              <a:cs typeface="Roboto"/>
              <a:sym typeface="Roboto"/>
            </a:endParaRPr>
          </a:p>
        </p:txBody>
      </p:sp>
      <p:sp>
        <p:nvSpPr>
          <p:cNvPr id="182" name="Google Shape;182;p17"/>
          <p:cNvSpPr txBox="1"/>
          <p:nvPr/>
        </p:nvSpPr>
        <p:spPr>
          <a:xfrm>
            <a:off x="322200" y="4862400"/>
            <a:ext cx="3004800" cy="3542100"/>
          </a:xfrm>
          <a:prstGeom prst="rect">
            <a:avLst/>
          </a:prstGeom>
          <a:noFill/>
          <a:ln cap="flat" cmpd="sng" w="28575">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The English royal family was French in origin.</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House Plantagenet originated from Anjou in the 1100s.</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This French origin meant much land and titles were held by the English.</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As per fiefdom, having French titles meant being vassal to the king of France – a major source of conflict.</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The size of English land ownership in France varied over the years, sometimes dwarfing that of French ownership. </a:t>
            </a:r>
            <a:endParaRPr sz="1200">
              <a:latin typeface="Roboto"/>
              <a:ea typeface="Roboto"/>
              <a:cs typeface="Roboto"/>
              <a:sym typeface="Roboto"/>
            </a:endParaRPr>
          </a:p>
        </p:txBody>
      </p:sp>
      <p:sp>
        <p:nvSpPr>
          <p:cNvPr id="183" name="Google Shape;183;p17"/>
          <p:cNvSpPr txBox="1"/>
          <p:nvPr/>
        </p:nvSpPr>
        <p:spPr>
          <a:xfrm>
            <a:off x="5066725" y="5061900"/>
            <a:ext cx="2183700" cy="3342600"/>
          </a:xfrm>
          <a:prstGeom prst="rect">
            <a:avLst/>
          </a:prstGeom>
          <a:noFill/>
          <a:ln cap="flat" cmpd="sng" w="28575">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France would strip away land, wealth, and titles from England where opportunity arose in order to keep the growth of England in check. </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This especially happened when England was at war with Scotland, an ally of France.</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But by 1337, only Gascony in France was held by England.</a:t>
            </a:r>
            <a:endParaRPr sz="1200">
              <a:latin typeface="Roboto"/>
              <a:ea typeface="Roboto"/>
              <a:cs typeface="Roboto"/>
              <a:sym typeface="Roboto"/>
            </a:endParaRPr>
          </a:p>
        </p:txBody>
      </p:sp>
      <p:sp>
        <p:nvSpPr>
          <p:cNvPr id="184" name="Google Shape;184;p17"/>
          <p:cNvSpPr txBox="1"/>
          <p:nvPr/>
        </p:nvSpPr>
        <p:spPr>
          <a:xfrm>
            <a:off x="3464575" y="4339925"/>
            <a:ext cx="3785700" cy="593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990000"/>
                </a:solidFill>
              </a:rPr>
              <a:t>Vassal: </a:t>
            </a:r>
            <a:r>
              <a:rPr lang="en" sz="1200"/>
              <a:t>a holder of land by feudal tender on condition of homage and allegiance to the overlord.</a:t>
            </a:r>
            <a:endParaRPr sz="1200"/>
          </a:p>
        </p:txBody>
      </p:sp>
      <p:sp>
        <p:nvSpPr>
          <p:cNvPr id="185" name="Google Shape;185;p17"/>
          <p:cNvSpPr txBox="1"/>
          <p:nvPr/>
        </p:nvSpPr>
        <p:spPr>
          <a:xfrm>
            <a:off x="3464575" y="5061900"/>
            <a:ext cx="1032600" cy="3936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Fiefdoms</a:t>
            </a:r>
            <a:endParaRPr b="1">
              <a:solidFill>
                <a:srgbClr val="FFFFFF"/>
              </a:solidFill>
              <a:latin typeface="Roboto"/>
              <a:ea typeface="Roboto"/>
              <a:cs typeface="Roboto"/>
              <a:sym typeface="Roboto"/>
            </a:endParaRPr>
          </a:p>
        </p:txBody>
      </p:sp>
      <p:pic>
        <p:nvPicPr>
          <p:cNvPr id="186" name="Google Shape;186;p17"/>
          <p:cNvPicPr preferRelativeResize="0"/>
          <p:nvPr/>
        </p:nvPicPr>
        <p:blipFill>
          <a:blip r:embed="rId5">
            <a:alphaModFix/>
          </a:blip>
          <a:stretch>
            <a:fillRect/>
          </a:stretch>
        </p:blipFill>
        <p:spPr>
          <a:xfrm>
            <a:off x="3464575" y="5548927"/>
            <a:ext cx="1754550" cy="2013999"/>
          </a:xfrm>
          <a:prstGeom prst="rect">
            <a:avLst/>
          </a:prstGeom>
          <a:noFill/>
          <a:ln cap="flat" cmpd="sng" w="19050">
            <a:solidFill>
              <a:srgbClr val="666666"/>
            </a:solidFill>
            <a:prstDash val="solid"/>
            <a:round/>
            <a:headEnd len="sm" w="sm" type="none"/>
            <a:tailEnd len="sm" w="sm" type="none"/>
          </a:ln>
        </p:spPr>
      </p:pic>
      <p:sp>
        <p:nvSpPr>
          <p:cNvPr id="187" name="Google Shape;187;p17"/>
          <p:cNvSpPr txBox="1"/>
          <p:nvPr/>
        </p:nvSpPr>
        <p:spPr>
          <a:xfrm>
            <a:off x="3464575" y="7552900"/>
            <a:ext cx="17547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latin typeface="Roboto"/>
                <a:ea typeface="Roboto"/>
                <a:cs typeface="Roboto"/>
                <a:sym typeface="Roboto"/>
              </a:rPr>
              <a:t>English (grey) lands in France.</a:t>
            </a:r>
            <a:endParaRPr b="1" i="1" sz="800">
              <a:latin typeface="Roboto"/>
              <a:ea typeface="Roboto"/>
              <a:cs typeface="Roboto"/>
              <a:sym typeface="Roboto"/>
            </a:endParaRPr>
          </a:p>
        </p:txBody>
      </p:sp>
      <p:sp>
        <p:nvSpPr>
          <p:cNvPr id="188" name="Google Shape;188;p17"/>
          <p:cNvSpPr txBox="1"/>
          <p:nvPr/>
        </p:nvSpPr>
        <p:spPr>
          <a:xfrm>
            <a:off x="279850" y="8533375"/>
            <a:ext cx="1601700" cy="3936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Igniting Conflict</a:t>
            </a:r>
            <a:endParaRPr b="1">
              <a:solidFill>
                <a:srgbClr val="FFFFFF"/>
              </a:solidFill>
              <a:latin typeface="Roboto"/>
              <a:ea typeface="Roboto"/>
              <a:cs typeface="Roboto"/>
              <a:sym typeface="Roboto"/>
            </a:endParaRPr>
          </a:p>
        </p:txBody>
      </p:sp>
      <p:sp>
        <p:nvSpPr>
          <p:cNvPr id="189" name="Google Shape;189;p17"/>
          <p:cNvSpPr txBox="1"/>
          <p:nvPr/>
        </p:nvSpPr>
        <p:spPr>
          <a:xfrm>
            <a:off x="279850" y="9055850"/>
            <a:ext cx="4217400" cy="1380300"/>
          </a:xfrm>
          <a:prstGeom prst="rect">
            <a:avLst/>
          </a:prstGeom>
          <a:noFill/>
          <a:ln cap="flat" cmpd="sng" w="28575">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Edward III (reigning England from 1327) experienced ongoing conflict with Scotland.</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Philip VI of France allied with Scottish King David II.</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Edward III knew he couldn’t fight a war on two fronts.</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In retaliation, Edward III provided refuge for French fugitive, Robert III of Artois.</a:t>
            </a:r>
            <a:endParaRPr sz="1200">
              <a:latin typeface="Roboto"/>
              <a:ea typeface="Roboto"/>
              <a:cs typeface="Roboto"/>
              <a:sym typeface="Roboto"/>
            </a:endParaRPr>
          </a:p>
        </p:txBody>
      </p:sp>
      <p:pic>
        <p:nvPicPr>
          <p:cNvPr id="190" name="Google Shape;190;p17"/>
          <p:cNvPicPr preferRelativeResize="0"/>
          <p:nvPr/>
        </p:nvPicPr>
        <p:blipFill>
          <a:blip r:embed="rId6">
            <a:alphaModFix/>
          </a:blip>
          <a:stretch>
            <a:fillRect/>
          </a:stretch>
        </p:blipFill>
        <p:spPr>
          <a:xfrm>
            <a:off x="4593972" y="8525374"/>
            <a:ext cx="1915504" cy="1910699"/>
          </a:xfrm>
          <a:prstGeom prst="rect">
            <a:avLst/>
          </a:prstGeom>
          <a:noFill/>
          <a:ln>
            <a:noFill/>
          </a:ln>
        </p:spPr>
      </p:pic>
      <p:sp>
        <p:nvSpPr>
          <p:cNvPr id="191" name="Google Shape;191;p17"/>
          <p:cNvSpPr txBox="1"/>
          <p:nvPr/>
        </p:nvSpPr>
        <p:spPr>
          <a:xfrm>
            <a:off x="6487500" y="8503375"/>
            <a:ext cx="10326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i="1" lang="en" sz="800">
                <a:latin typeface="Roboto"/>
                <a:ea typeface="Roboto"/>
                <a:cs typeface="Roboto"/>
                <a:sym typeface="Roboto"/>
              </a:rPr>
              <a:t>Battle of Crécy, 1346, from the Grandes Chroniques de France. British Library, London.</a:t>
            </a:r>
            <a:endParaRPr b="1" i="1" sz="800">
              <a:latin typeface="Roboto"/>
              <a:ea typeface="Roboto"/>
              <a:cs typeface="Roboto"/>
              <a:sym typeface="Roboto"/>
            </a:endParaRPr>
          </a:p>
          <a:p>
            <a:pPr indent="0" lvl="0" marL="0" rtl="0" algn="l">
              <a:spcBef>
                <a:spcPts val="0"/>
              </a:spcBef>
              <a:spcAft>
                <a:spcPts val="0"/>
              </a:spcAft>
              <a:buNone/>
            </a:pPr>
            <a:r>
              <a:t/>
            </a:r>
            <a:endParaRPr b="1" i="1" sz="800">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18"/>
          <p:cNvSpPr txBox="1"/>
          <p:nvPr/>
        </p:nvSpPr>
        <p:spPr>
          <a:xfrm>
            <a:off x="348675" y="443550"/>
            <a:ext cx="6878700" cy="833100"/>
          </a:xfrm>
          <a:prstGeom prst="rect">
            <a:avLst/>
          </a:prstGeom>
          <a:noFill/>
          <a:ln cap="flat" cmpd="sng" w="28575">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Refusing to expel Robert III, Philip VI confiscated Edward III’s French Duchy of Aquitaine.</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Edward III responded by reasserting his claim to the French Throne.</a:t>
            </a:r>
            <a:endParaRPr sz="1200">
              <a:latin typeface="Roboto"/>
              <a:ea typeface="Roboto"/>
              <a:cs typeface="Roboto"/>
              <a:sym typeface="Roboto"/>
            </a:endParaRPr>
          </a:p>
          <a:p>
            <a:pPr indent="-304800" lvl="0" marL="457200" rtl="0" algn="just">
              <a:lnSpc>
                <a:spcPct val="115000"/>
              </a:lnSpc>
              <a:spcBef>
                <a:spcPts val="0"/>
              </a:spcBef>
              <a:spcAft>
                <a:spcPts val="0"/>
              </a:spcAft>
              <a:buSzPts val="1200"/>
              <a:buFont typeface="Roboto"/>
              <a:buChar char="●"/>
            </a:pPr>
            <a:r>
              <a:rPr lang="en" sz="1200">
                <a:latin typeface="Roboto"/>
                <a:ea typeface="Roboto"/>
                <a:cs typeface="Roboto"/>
                <a:sym typeface="Roboto"/>
              </a:rPr>
              <a:t>Conflict ensued from 1337 to 1360.</a:t>
            </a:r>
            <a:endParaRPr sz="1200">
              <a:latin typeface="Roboto"/>
              <a:ea typeface="Roboto"/>
              <a:cs typeface="Roboto"/>
              <a:sym typeface="Roboto"/>
            </a:endParaRPr>
          </a:p>
        </p:txBody>
      </p:sp>
      <p:sp>
        <p:nvSpPr>
          <p:cNvPr id="197" name="Google Shape;197;p18"/>
          <p:cNvSpPr txBox="1"/>
          <p:nvPr/>
        </p:nvSpPr>
        <p:spPr>
          <a:xfrm>
            <a:off x="348675" y="1559450"/>
            <a:ext cx="2335800" cy="3285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Phase 1: Edwardian War</a:t>
            </a:r>
            <a:endParaRPr b="1">
              <a:solidFill>
                <a:srgbClr val="FFFFFF"/>
              </a:solidFill>
              <a:latin typeface="Roboto"/>
              <a:ea typeface="Roboto"/>
              <a:cs typeface="Roboto"/>
              <a:sym typeface="Roboto"/>
            </a:endParaRPr>
          </a:p>
        </p:txBody>
      </p:sp>
      <p:pic>
        <p:nvPicPr>
          <p:cNvPr id="198" name="Google Shape;198;p18"/>
          <p:cNvPicPr preferRelativeResize="0"/>
          <p:nvPr/>
        </p:nvPicPr>
        <p:blipFill>
          <a:blip r:embed="rId3">
            <a:alphaModFix/>
          </a:blip>
          <a:stretch>
            <a:fillRect/>
          </a:stretch>
        </p:blipFill>
        <p:spPr>
          <a:xfrm>
            <a:off x="350575" y="2063125"/>
            <a:ext cx="2331995" cy="1882562"/>
          </a:xfrm>
          <a:prstGeom prst="rect">
            <a:avLst/>
          </a:prstGeom>
          <a:noFill/>
          <a:ln>
            <a:noFill/>
          </a:ln>
        </p:spPr>
      </p:pic>
      <p:sp>
        <p:nvSpPr>
          <p:cNvPr id="199" name="Google Shape;199;p18"/>
          <p:cNvSpPr txBox="1"/>
          <p:nvPr/>
        </p:nvSpPr>
        <p:spPr>
          <a:xfrm>
            <a:off x="348675" y="3945675"/>
            <a:ext cx="23358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latin typeface="Roboto"/>
                <a:ea typeface="Roboto"/>
                <a:cs typeface="Roboto"/>
                <a:sym typeface="Roboto"/>
              </a:rPr>
              <a:t>Battle of Crécy, 1346, a victory for England.</a:t>
            </a:r>
            <a:endParaRPr b="1" i="1" sz="800">
              <a:latin typeface="Roboto"/>
              <a:ea typeface="Roboto"/>
              <a:cs typeface="Roboto"/>
              <a:sym typeface="Roboto"/>
            </a:endParaRPr>
          </a:p>
        </p:txBody>
      </p:sp>
      <p:sp>
        <p:nvSpPr>
          <p:cNvPr id="200" name="Google Shape;200;p18"/>
          <p:cNvSpPr txBox="1"/>
          <p:nvPr/>
        </p:nvSpPr>
        <p:spPr>
          <a:xfrm>
            <a:off x="2799200" y="1559450"/>
            <a:ext cx="4428300" cy="2714700"/>
          </a:xfrm>
          <a:prstGeom prst="rect">
            <a:avLst/>
          </a:prstGeom>
          <a:noFill/>
          <a:ln cap="flat" cmpd="sng" w="28575">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Edward III’s alliances didn’t measure up to France’s.</a:t>
            </a:r>
            <a:endParaRPr sz="1200">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He experienced no real victories in the early stages other than a naval victory at Sluys in June 1340, which secured English control of the Channel.</a:t>
            </a:r>
            <a:endParaRPr sz="1200">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Discontent grew back home in England, created by debt and financial pressure from the war.</a:t>
            </a:r>
            <a:endParaRPr sz="1200">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By 1340, Edward III returned to England and purged his administration. Instability continued, however.</a:t>
            </a:r>
            <a:endParaRPr sz="1200">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New limitations were imposed on English monarchs who were given defined duties and limits.</a:t>
            </a:r>
            <a:endParaRPr sz="1200">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Come July 1346, Edward III staged a major offensive in Normandy with 15,000 men and met up with English forces in Flanders. </a:t>
            </a:r>
            <a:endParaRPr sz="1200">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The 35,000-strong army dominated the Battle of Crécy.</a:t>
            </a:r>
            <a:endParaRPr sz="1200">
              <a:latin typeface="Roboto"/>
              <a:ea typeface="Roboto"/>
              <a:cs typeface="Roboto"/>
              <a:sym typeface="Roboto"/>
            </a:endParaRPr>
          </a:p>
        </p:txBody>
      </p:sp>
      <p:sp>
        <p:nvSpPr>
          <p:cNvPr id="201" name="Google Shape;201;p18"/>
          <p:cNvSpPr txBox="1"/>
          <p:nvPr/>
        </p:nvSpPr>
        <p:spPr>
          <a:xfrm>
            <a:off x="348750" y="4404550"/>
            <a:ext cx="6878700" cy="2485200"/>
          </a:xfrm>
          <a:prstGeom prst="rect">
            <a:avLst/>
          </a:prstGeom>
          <a:noFill/>
          <a:ln cap="flat" cmpd="sng" w="28575">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Having lost the Battle of Crécy and Calais to England, the Estates of France refused to fund Philip VI’s plan to counter-attack and invade England. </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chemeClr val="dk1"/>
                </a:solidFill>
                <a:latin typeface="Roboto"/>
                <a:ea typeface="Roboto"/>
                <a:cs typeface="Roboto"/>
                <a:sym typeface="Roboto"/>
              </a:rPr>
              <a:t>By 1348, the Black Death was sweeping through England and France wiping out over a third of the population.</a:t>
            </a:r>
            <a:endParaRPr sz="1200">
              <a:solidFill>
                <a:schemeClr val="dk1"/>
              </a:solidFill>
              <a:latin typeface="Roboto"/>
              <a:ea typeface="Roboto"/>
              <a:cs typeface="Roboto"/>
              <a:sym typeface="Roboto"/>
            </a:endParaRPr>
          </a:p>
          <a:p>
            <a:pPr indent="-304800" lvl="0" marL="457200" rtl="0" algn="just">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The epidemic killed millions, creating labour shortages and impacting wages and inflation. </a:t>
            </a:r>
            <a:endParaRPr sz="1200">
              <a:solidFill>
                <a:schemeClr val="dk1"/>
              </a:solidFill>
              <a:latin typeface="Roboto"/>
              <a:ea typeface="Roboto"/>
              <a:cs typeface="Roboto"/>
              <a:sym typeface="Roboto"/>
            </a:endParaRPr>
          </a:p>
          <a:p>
            <a:pPr indent="-304800" lvl="0" marL="457200" rtl="0" algn="just">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Both Philip VI and Edward III concentrated on stabilising their countries and ceased conflict. Military operations in France only resume on a large-scale in the mid-1350s. </a:t>
            </a:r>
            <a:endParaRPr sz="1200">
              <a:solidFill>
                <a:schemeClr val="dk1"/>
              </a:solidFill>
              <a:latin typeface="Roboto"/>
              <a:ea typeface="Roboto"/>
              <a:cs typeface="Roboto"/>
              <a:sym typeface="Roboto"/>
            </a:endParaRPr>
          </a:p>
          <a:p>
            <a:pPr indent="-304800" lvl="0" marL="457200" rtl="0" algn="just">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Philip VI died in 1350 and was succeeded by his son, John II.</a:t>
            </a:r>
            <a:endParaRPr sz="1200">
              <a:solidFill>
                <a:schemeClr val="dk1"/>
              </a:solidFill>
              <a:latin typeface="Roboto"/>
              <a:ea typeface="Roboto"/>
              <a:cs typeface="Roboto"/>
              <a:sym typeface="Roboto"/>
            </a:endParaRPr>
          </a:p>
          <a:p>
            <a:pPr indent="-304800" lvl="0" marL="457200" rtl="0" algn="just">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In 1356, Edward III’s eldest son, Edward, the Black Prince, fought and won the Battle of Poitiers. He captured King John II and his son Philip.</a:t>
            </a:r>
            <a:endParaRPr sz="1200">
              <a:solidFill>
                <a:schemeClr val="dk1"/>
              </a:solidFill>
              <a:latin typeface="Roboto"/>
              <a:ea typeface="Roboto"/>
              <a:cs typeface="Roboto"/>
              <a:sym typeface="Roboto"/>
            </a:endParaRPr>
          </a:p>
          <a:p>
            <a:pPr indent="-304800" lvl="0" marL="457200" rtl="0" algn="just">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England enjoyed a series of victories and held large swathes of France. The French king was in custody and the French government nearing collapse in his absence.</a:t>
            </a:r>
            <a:endParaRPr sz="1200">
              <a:latin typeface="Roboto"/>
              <a:ea typeface="Roboto"/>
              <a:cs typeface="Roboto"/>
              <a:sym typeface="Roboto"/>
            </a:endParaRPr>
          </a:p>
        </p:txBody>
      </p:sp>
      <p:sp>
        <p:nvSpPr>
          <p:cNvPr id="202" name="Google Shape;202;p18"/>
          <p:cNvSpPr txBox="1"/>
          <p:nvPr/>
        </p:nvSpPr>
        <p:spPr>
          <a:xfrm>
            <a:off x="348675" y="7172525"/>
            <a:ext cx="2220600" cy="4203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Treaty of London, 1359</a:t>
            </a:r>
            <a:endParaRPr b="1">
              <a:solidFill>
                <a:srgbClr val="FFFFFF"/>
              </a:solidFill>
            </a:endParaRPr>
          </a:p>
        </p:txBody>
      </p:sp>
      <p:sp>
        <p:nvSpPr>
          <p:cNvPr id="203" name="Google Shape;203;p18"/>
          <p:cNvSpPr txBox="1"/>
          <p:nvPr/>
        </p:nvSpPr>
        <p:spPr>
          <a:xfrm>
            <a:off x="434372" y="9558750"/>
            <a:ext cx="21348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latin typeface="Roboto"/>
                <a:ea typeface="Roboto"/>
                <a:cs typeface="Roboto"/>
                <a:sym typeface="Roboto"/>
              </a:rPr>
              <a:t>Edward, The Black Prince.</a:t>
            </a:r>
            <a:endParaRPr b="1" i="1" sz="1000">
              <a:latin typeface="Roboto"/>
              <a:ea typeface="Roboto"/>
              <a:cs typeface="Roboto"/>
              <a:sym typeface="Roboto"/>
            </a:endParaRPr>
          </a:p>
        </p:txBody>
      </p:sp>
      <p:pic>
        <p:nvPicPr>
          <p:cNvPr id="204" name="Google Shape;204;p18"/>
          <p:cNvPicPr preferRelativeResize="0"/>
          <p:nvPr/>
        </p:nvPicPr>
        <p:blipFill rotWithShape="1">
          <a:blip r:embed="rId4">
            <a:alphaModFix/>
          </a:blip>
          <a:srcRect b="3288" l="0" r="0" t="0"/>
          <a:stretch/>
        </p:blipFill>
        <p:spPr>
          <a:xfrm>
            <a:off x="434372" y="7723200"/>
            <a:ext cx="2220601" cy="1865410"/>
          </a:xfrm>
          <a:prstGeom prst="rect">
            <a:avLst/>
          </a:prstGeom>
          <a:noFill/>
          <a:ln>
            <a:noFill/>
          </a:ln>
        </p:spPr>
      </p:pic>
      <p:sp>
        <p:nvSpPr>
          <p:cNvPr id="205" name="Google Shape;205;p18"/>
          <p:cNvSpPr txBox="1"/>
          <p:nvPr/>
        </p:nvSpPr>
        <p:spPr>
          <a:xfrm>
            <a:off x="2799200" y="7142825"/>
            <a:ext cx="4428300" cy="2714700"/>
          </a:xfrm>
          <a:prstGeom prst="rect">
            <a:avLst/>
          </a:prstGeom>
          <a:noFill/>
          <a:ln cap="flat" cmpd="sng" w="28575">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00000"/>
              </a:lnSpc>
              <a:spcBef>
                <a:spcPts val="0"/>
              </a:spcBef>
              <a:spcAft>
                <a:spcPts val="0"/>
              </a:spcAft>
              <a:buSzPts val="1200"/>
              <a:buFont typeface="Roboto"/>
              <a:buChar char="●"/>
            </a:pPr>
            <a:r>
              <a:rPr lang="en" sz="1200">
                <a:solidFill>
                  <a:srgbClr val="000000"/>
                </a:solidFill>
                <a:latin typeface="Roboto"/>
                <a:ea typeface="Roboto"/>
                <a:cs typeface="Roboto"/>
                <a:sym typeface="Roboto"/>
              </a:rPr>
              <a:t>Proposed by England and accepted by France,</a:t>
            </a:r>
            <a:r>
              <a:rPr lang="en" sz="1200">
                <a:latin typeface="Roboto"/>
                <a:ea typeface="Roboto"/>
                <a:cs typeface="Roboto"/>
                <a:sym typeface="Roboto"/>
              </a:rPr>
              <a:t> </a:t>
            </a:r>
            <a:r>
              <a:rPr lang="en" sz="1200">
                <a:solidFill>
                  <a:srgbClr val="000000"/>
                </a:solidFill>
                <a:latin typeface="Roboto"/>
                <a:ea typeface="Roboto"/>
                <a:cs typeface="Roboto"/>
                <a:sym typeface="Roboto"/>
              </a:rPr>
              <a:t>The Treaty of London followed the Black Prince’s resounding victory at  Poitiers.</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solidFill>
                  <a:srgbClr val="000000"/>
                </a:solidFill>
                <a:latin typeface="Roboto"/>
                <a:ea typeface="Roboto"/>
                <a:cs typeface="Roboto"/>
                <a:sym typeface="Roboto"/>
              </a:rPr>
              <a:t>In the terms, England was permitted to annex its lands (Normandy, Anjou, Maine, Aquitaine) within its ancient limits of Calais and Ponthieu, as well as given independence rather than fiefdom of the Duchy of Brittany.</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solidFill>
                  <a:srgbClr val="000000"/>
                </a:solidFill>
                <a:latin typeface="Roboto"/>
                <a:ea typeface="Roboto"/>
                <a:cs typeface="Roboto"/>
                <a:sym typeface="Roboto"/>
              </a:rPr>
              <a:t>In addition, France would pay a ransom of three million écus for the John II’s release.</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solidFill>
                  <a:srgbClr val="000000"/>
                </a:solidFill>
                <a:latin typeface="Roboto"/>
                <a:ea typeface="Roboto"/>
                <a:cs typeface="Roboto"/>
                <a:sym typeface="Roboto"/>
              </a:rPr>
              <a:t>The French Estates-General rejected the treaty, stating too much territory was being relinquished.</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solidFill>
                  <a:srgbClr val="000000"/>
                </a:solidFill>
                <a:latin typeface="Roboto"/>
                <a:ea typeface="Roboto"/>
                <a:cs typeface="Roboto"/>
                <a:sym typeface="Roboto"/>
              </a:rPr>
              <a:t>Edward III launched a fresh invasion. His weak army led him to reopen negotiations, however.</a:t>
            </a:r>
            <a:endParaRPr sz="1200">
              <a:solidFill>
                <a:srgbClr val="000000"/>
              </a:solidFill>
              <a:latin typeface="Roboto"/>
              <a:ea typeface="Roboto"/>
              <a:cs typeface="Roboto"/>
              <a:sym typeface="Roboto"/>
            </a:endParaRPr>
          </a:p>
          <a:p>
            <a:pPr indent="0" lvl="0" marL="0" rtl="0" algn="just">
              <a:lnSpc>
                <a:spcPct val="100000"/>
              </a:lnSpc>
              <a:spcBef>
                <a:spcPts val="0"/>
              </a:spcBef>
              <a:spcAft>
                <a:spcPts val="0"/>
              </a:spcAft>
              <a:buNone/>
            </a:pPr>
            <a:r>
              <a:t/>
            </a:r>
            <a:endParaRPr sz="1200">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19"/>
          <p:cNvSpPr txBox="1"/>
          <p:nvPr/>
        </p:nvSpPr>
        <p:spPr>
          <a:xfrm>
            <a:off x="307750" y="293875"/>
            <a:ext cx="2296500" cy="3945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Treaty of Brétigny, 1360</a:t>
            </a:r>
            <a:endParaRPr b="1">
              <a:solidFill>
                <a:srgbClr val="FFFFFF"/>
              </a:solidFill>
            </a:endParaRPr>
          </a:p>
        </p:txBody>
      </p:sp>
      <p:sp>
        <p:nvSpPr>
          <p:cNvPr id="211" name="Google Shape;211;p19"/>
          <p:cNvSpPr txBox="1"/>
          <p:nvPr/>
        </p:nvSpPr>
        <p:spPr>
          <a:xfrm>
            <a:off x="307750" y="2944475"/>
            <a:ext cx="22965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latin typeface="Roboto"/>
                <a:ea typeface="Roboto"/>
                <a:cs typeface="Roboto"/>
                <a:sym typeface="Roboto"/>
              </a:rPr>
              <a:t>Edward III receives King John of France for </a:t>
            </a:r>
            <a:br>
              <a:rPr b="1" i="1" lang="en" sz="800">
                <a:latin typeface="Roboto"/>
                <a:ea typeface="Roboto"/>
                <a:cs typeface="Roboto"/>
                <a:sym typeface="Roboto"/>
              </a:rPr>
            </a:br>
            <a:r>
              <a:rPr b="1" i="1" lang="en" sz="800">
                <a:latin typeface="Roboto"/>
                <a:ea typeface="Roboto"/>
                <a:cs typeface="Roboto"/>
                <a:sym typeface="Roboto"/>
              </a:rPr>
              <a:t>The Treaty of Brétigny, signed on 8 May 1360</a:t>
            </a:r>
            <a:endParaRPr b="1" i="1" sz="800">
              <a:latin typeface="Roboto"/>
              <a:ea typeface="Roboto"/>
              <a:cs typeface="Roboto"/>
              <a:sym typeface="Roboto"/>
            </a:endParaRPr>
          </a:p>
        </p:txBody>
      </p:sp>
      <p:pic>
        <p:nvPicPr>
          <p:cNvPr id="212" name="Google Shape;212;p19"/>
          <p:cNvPicPr preferRelativeResize="0"/>
          <p:nvPr/>
        </p:nvPicPr>
        <p:blipFill rotWithShape="1">
          <a:blip r:embed="rId3">
            <a:alphaModFix/>
          </a:blip>
          <a:srcRect b="8809" l="0" r="0" t="0"/>
          <a:stretch/>
        </p:blipFill>
        <p:spPr>
          <a:xfrm>
            <a:off x="307750" y="805025"/>
            <a:ext cx="2296499" cy="2139441"/>
          </a:xfrm>
          <a:prstGeom prst="rect">
            <a:avLst/>
          </a:prstGeom>
          <a:noFill/>
          <a:ln>
            <a:noFill/>
          </a:ln>
        </p:spPr>
      </p:pic>
      <p:sp>
        <p:nvSpPr>
          <p:cNvPr id="213" name="Google Shape;213;p19"/>
          <p:cNvSpPr txBox="1"/>
          <p:nvPr/>
        </p:nvSpPr>
        <p:spPr>
          <a:xfrm>
            <a:off x="2764875" y="293875"/>
            <a:ext cx="4508400" cy="2872500"/>
          </a:xfrm>
          <a:prstGeom prst="rect">
            <a:avLst/>
          </a:prstGeom>
          <a:noFill/>
          <a:ln cap="flat" cmpd="sng" w="28575">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This was a truce signed between King John II of France and Edward III of England on 8 May 1360.</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Edward accepted the Treaty of Brétigny, securing his French possessions in full sovereignty, clear of homage.</a:t>
            </a:r>
            <a:endParaRPr sz="1200">
              <a:solidFill>
                <a:srgbClr val="000000"/>
              </a:solidFill>
              <a:latin typeface="Roboto"/>
              <a:ea typeface="Roboto"/>
              <a:cs typeface="Roboto"/>
              <a:sym typeface="Roboto"/>
            </a:endParaRPr>
          </a:p>
          <a:p>
            <a:pPr indent="-304800" lvl="1" marL="9144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Guyenne, Gascony, Poitou, Saintonge, Aunis, Agenais, Périgord, Limousin, Quercy, Bigorre, the countship of Gauré, Angoumois, Rouergue, Montreuil-sur-Mer, Ponthieu, Calais, Sangatte, Ham, and the countship of Guînes.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Edward III relinquished the Duchy of Touraine, the courtships of Anjou and Maine, and independence of Brittany and Flanders. He relinquished his claim to the French throne.</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It marked the end of the first phase of the</a:t>
            </a:r>
            <a:r>
              <a:rPr lang="en" sz="1200">
                <a:latin typeface="Roboto"/>
                <a:ea typeface="Roboto"/>
                <a:cs typeface="Roboto"/>
                <a:sym typeface="Roboto"/>
              </a:rPr>
              <a:t> </a:t>
            </a:r>
            <a:r>
              <a:rPr lang="en" sz="1200">
                <a:solidFill>
                  <a:srgbClr val="000000"/>
                </a:solidFill>
                <a:latin typeface="Roboto"/>
                <a:ea typeface="Roboto"/>
                <a:cs typeface="Roboto"/>
                <a:sym typeface="Roboto"/>
              </a:rPr>
              <a:t>100 Years’ War.</a:t>
            </a:r>
            <a:endParaRPr sz="1200">
              <a:solidFill>
                <a:srgbClr val="000000"/>
              </a:solidFill>
              <a:latin typeface="Roboto"/>
              <a:ea typeface="Roboto"/>
              <a:cs typeface="Roboto"/>
              <a:sym typeface="Roboto"/>
            </a:endParaRPr>
          </a:p>
          <a:p>
            <a:pPr indent="0" lvl="0" marL="0" rtl="0" algn="just">
              <a:lnSpc>
                <a:spcPct val="100000"/>
              </a:lnSpc>
              <a:spcBef>
                <a:spcPts val="0"/>
              </a:spcBef>
              <a:spcAft>
                <a:spcPts val="0"/>
              </a:spcAft>
              <a:buNone/>
            </a:pPr>
            <a:r>
              <a:t/>
            </a:r>
            <a:endParaRPr sz="1200">
              <a:solidFill>
                <a:srgbClr val="000000"/>
              </a:solidFill>
              <a:latin typeface="Roboto"/>
              <a:ea typeface="Roboto"/>
              <a:cs typeface="Roboto"/>
              <a:sym typeface="Roboto"/>
            </a:endParaRPr>
          </a:p>
        </p:txBody>
      </p:sp>
      <p:sp>
        <p:nvSpPr>
          <p:cNvPr id="214" name="Google Shape;214;p19"/>
          <p:cNvSpPr/>
          <p:nvPr/>
        </p:nvSpPr>
        <p:spPr>
          <a:xfrm>
            <a:off x="307750" y="3404025"/>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GUIDE QUESTION</a:t>
            </a:r>
            <a:endParaRPr b="1" sz="2000">
              <a:solidFill>
                <a:srgbClr val="FFFFFF"/>
              </a:solidFill>
              <a:latin typeface="Roboto"/>
              <a:ea typeface="Roboto"/>
              <a:cs typeface="Roboto"/>
              <a:sym typeface="Roboto"/>
            </a:endParaRPr>
          </a:p>
        </p:txBody>
      </p:sp>
      <p:grpSp>
        <p:nvGrpSpPr>
          <p:cNvPr id="215" name="Google Shape;215;p19"/>
          <p:cNvGrpSpPr/>
          <p:nvPr/>
        </p:nvGrpSpPr>
        <p:grpSpPr>
          <a:xfrm>
            <a:off x="417412" y="3403123"/>
            <a:ext cx="312646" cy="395400"/>
            <a:chOff x="584925" y="238125"/>
            <a:chExt cx="415200" cy="525100"/>
          </a:xfrm>
        </p:grpSpPr>
        <p:sp>
          <p:nvSpPr>
            <p:cNvPr id="216" name="Google Shape;216;p19"/>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 name="Google Shape;222;p19"/>
          <p:cNvSpPr/>
          <p:nvPr/>
        </p:nvSpPr>
        <p:spPr>
          <a:xfrm>
            <a:off x="307750" y="3881250"/>
            <a:ext cx="6965400" cy="14418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After learning about the </a:t>
            </a:r>
            <a:r>
              <a:rPr b="1" lang="en">
                <a:solidFill>
                  <a:schemeClr val="dk1"/>
                </a:solidFill>
                <a:latin typeface="Roboto"/>
                <a:ea typeface="Roboto"/>
                <a:cs typeface="Roboto"/>
                <a:sym typeface="Roboto"/>
              </a:rPr>
              <a:t>Hundred Years’ War</a:t>
            </a:r>
            <a:r>
              <a:rPr b="1" lang="en">
                <a:latin typeface="Roboto"/>
                <a:ea typeface="Roboto"/>
                <a:cs typeface="Roboto"/>
                <a:sym typeface="Roboto"/>
              </a:rPr>
              <a:t>, take note of the following questions: </a:t>
            </a:r>
            <a:endParaRPr>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What nations fought against each other in the Hundred Years’ War?</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How did the Hundred Years’ War start?</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Why was it called the Hundred Years’ War?</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What happened during the Edwardian War?</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What is the Treaty of London?</a:t>
            </a:r>
            <a:endParaRPr>
              <a:solidFill>
                <a:srgbClr val="000000"/>
              </a:solidFill>
              <a:latin typeface="Roboto"/>
              <a:ea typeface="Roboto"/>
              <a:cs typeface="Roboto"/>
              <a:sym typeface="Roboto"/>
            </a:endParaRPr>
          </a:p>
        </p:txBody>
      </p:sp>
      <p:sp>
        <p:nvSpPr>
          <p:cNvPr id="223" name="Google Shape;223;p19"/>
          <p:cNvSpPr/>
          <p:nvPr/>
        </p:nvSpPr>
        <p:spPr>
          <a:xfrm>
            <a:off x="326575" y="5477200"/>
            <a:ext cx="25881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ACTIVITY</a:t>
            </a:r>
            <a:endParaRPr b="1" sz="2000">
              <a:solidFill>
                <a:srgbClr val="FFFFFF"/>
              </a:solidFill>
              <a:latin typeface="Roboto"/>
              <a:ea typeface="Roboto"/>
              <a:cs typeface="Roboto"/>
              <a:sym typeface="Roboto"/>
            </a:endParaRPr>
          </a:p>
        </p:txBody>
      </p:sp>
      <p:grpSp>
        <p:nvGrpSpPr>
          <p:cNvPr id="224" name="Google Shape;224;p19"/>
          <p:cNvGrpSpPr/>
          <p:nvPr/>
        </p:nvGrpSpPr>
        <p:grpSpPr>
          <a:xfrm>
            <a:off x="492336" y="5509389"/>
            <a:ext cx="329212" cy="329212"/>
            <a:chOff x="1922075" y="1629000"/>
            <a:chExt cx="437200" cy="437200"/>
          </a:xfrm>
        </p:grpSpPr>
        <p:sp>
          <p:nvSpPr>
            <p:cNvPr id="225" name="Google Shape;225;p19"/>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7" name="Google Shape;227;p19"/>
          <p:cNvSpPr/>
          <p:nvPr/>
        </p:nvSpPr>
        <p:spPr>
          <a:xfrm>
            <a:off x="326575" y="5948750"/>
            <a:ext cx="2588100" cy="22791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Knowing what you know about fiefdoms, vassals, and heritability, explain how the issue of homage to France led to the outbreak of the 100 Years’ War. Then, outline the terms and effects of the Treaties of London and Brétigny.</a:t>
            </a:r>
            <a:endParaRPr>
              <a:latin typeface="Roboto"/>
              <a:ea typeface="Roboto"/>
              <a:cs typeface="Roboto"/>
              <a:sym typeface="Roboto"/>
            </a:endParaRPr>
          </a:p>
        </p:txBody>
      </p:sp>
      <p:pic>
        <p:nvPicPr>
          <p:cNvPr id="228" name="Google Shape;228;p19"/>
          <p:cNvPicPr preferRelativeResize="0"/>
          <p:nvPr/>
        </p:nvPicPr>
        <p:blipFill rotWithShape="1">
          <a:blip r:embed="rId4">
            <a:alphaModFix/>
          </a:blip>
          <a:srcRect b="6881" l="0" r="0" t="0"/>
          <a:stretch/>
        </p:blipFill>
        <p:spPr>
          <a:xfrm>
            <a:off x="3031475" y="5509400"/>
            <a:ext cx="2103930" cy="2516724"/>
          </a:xfrm>
          <a:prstGeom prst="rect">
            <a:avLst/>
          </a:prstGeom>
          <a:noFill/>
          <a:ln>
            <a:noFill/>
          </a:ln>
        </p:spPr>
      </p:pic>
      <p:sp>
        <p:nvSpPr>
          <p:cNvPr id="229" name="Google Shape;229;p19"/>
          <p:cNvSpPr txBox="1"/>
          <p:nvPr/>
        </p:nvSpPr>
        <p:spPr>
          <a:xfrm>
            <a:off x="2969875" y="8026125"/>
            <a:ext cx="26793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latin typeface="Roboto"/>
                <a:ea typeface="Roboto"/>
                <a:cs typeface="Roboto"/>
                <a:sym typeface="Roboto"/>
              </a:rPr>
              <a:t>A map detailing the Treaty of Brétigny </a:t>
            </a:r>
            <a:endParaRPr b="1" i="1" sz="1000">
              <a:latin typeface="Roboto"/>
              <a:ea typeface="Roboto"/>
              <a:cs typeface="Roboto"/>
              <a:sym typeface="Roboto"/>
            </a:endParaRPr>
          </a:p>
        </p:txBody>
      </p:sp>
      <p:sp>
        <p:nvSpPr>
          <p:cNvPr id="230" name="Google Shape;230;p19"/>
          <p:cNvSpPr/>
          <p:nvPr/>
        </p:nvSpPr>
        <p:spPr>
          <a:xfrm>
            <a:off x="5211600" y="5608800"/>
            <a:ext cx="2061600" cy="2279100"/>
          </a:xfrm>
          <a:prstGeom prst="foldedCorner">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1" name="Google Shape;231;p19"/>
          <p:cNvCxnSpPr/>
          <p:nvPr/>
        </p:nvCxnSpPr>
        <p:spPr>
          <a:xfrm>
            <a:off x="5331152" y="6178437"/>
            <a:ext cx="1822800" cy="7200"/>
          </a:xfrm>
          <a:prstGeom prst="straightConnector1">
            <a:avLst/>
          </a:prstGeom>
          <a:noFill/>
          <a:ln cap="flat" cmpd="sng" w="28575">
            <a:solidFill>
              <a:srgbClr val="000000"/>
            </a:solidFill>
            <a:prstDash val="solid"/>
            <a:round/>
            <a:headEnd len="med" w="med" type="none"/>
            <a:tailEnd len="med" w="med" type="none"/>
          </a:ln>
        </p:spPr>
      </p:cxnSp>
      <p:cxnSp>
        <p:nvCxnSpPr>
          <p:cNvPr id="232" name="Google Shape;232;p19"/>
          <p:cNvCxnSpPr/>
          <p:nvPr/>
        </p:nvCxnSpPr>
        <p:spPr>
          <a:xfrm>
            <a:off x="5331152" y="6368984"/>
            <a:ext cx="1822800" cy="7200"/>
          </a:xfrm>
          <a:prstGeom prst="straightConnector1">
            <a:avLst/>
          </a:prstGeom>
          <a:noFill/>
          <a:ln cap="flat" cmpd="sng" w="28575">
            <a:solidFill>
              <a:srgbClr val="000000"/>
            </a:solidFill>
            <a:prstDash val="solid"/>
            <a:round/>
            <a:headEnd len="med" w="med" type="none"/>
            <a:tailEnd len="med" w="med" type="none"/>
          </a:ln>
        </p:spPr>
      </p:cxnSp>
      <p:cxnSp>
        <p:nvCxnSpPr>
          <p:cNvPr id="233" name="Google Shape;233;p19"/>
          <p:cNvCxnSpPr/>
          <p:nvPr/>
        </p:nvCxnSpPr>
        <p:spPr>
          <a:xfrm>
            <a:off x="5331152" y="6559531"/>
            <a:ext cx="1822800" cy="7200"/>
          </a:xfrm>
          <a:prstGeom prst="straightConnector1">
            <a:avLst/>
          </a:prstGeom>
          <a:noFill/>
          <a:ln cap="flat" cmpd="sng" w="28575">
            <a:solidFill>
              <a:srgbClr val="000000"/>
            </a:solidFill>
            <a:prstDash val="solid"/>
            <a:round/>
            <a:headEnd len="med" w="med" type="none"/>
            <a:tailEnd len="med" w="med" type="none"/>
          </a:ln>
        </p:spPr>
      </p:cxnSp>
      <p:cxnSp>
        <p:nvCxnSpPr>
          <p:cNvPr id="234" name="Google Shape;234;p19"/>
          <p:cNvCxnSpPr/>
          <p:nvPr/>
        </p:nvCxnSpPr>
        <p:spPr>
          <a:xfrm>
            <a:off x="5331152" y="6750078"/>
            <a:ext cx="1822800" cy="7200"/>
          </a:xfrm>
          <a:prstGeom prst="straightConnector1">
            <a:avLst/>
          </a:prstGeom>
          <a:noFill/>
          <a:ln cap="flat" cmpd="sng" w="28575">
            <a:solidFill>
              <a:srgbClr val="000000"/>
            </a:solidFill>
            <a:prstDash val="solid"/>
            <a:round/>
            <a:headEnd len="med" w="med" type="none"/>
            <a:tailEnd len="med" w="med" type="none"/>
          </a:ln>
        </p:spPr>
      </p:cxnSp>
      <p:cxnSp>
        <p:nvCxnSpPr>
          <p:cNvPr id="235" name="Google Shape;235;p19"/>
          <p:cNvCxnSpPr/>
          <p:nvPr/>
        </p:nvCxnSpPr>
        <p:spPr>
          <a:xfrm>
            <a:off x="5331152" y="6940625"/>
            <a:ext cx="1822800" cy="7200"/>
          </a:xfrm>
          <a:prstGeom prst="straightConnector1">
            <a:avLst/>
          </a:prstGeom>
          <a:noFill/>
          <a:ln cap="flat" cmpd="sng" w="28575">
            <a:solidFill>
              <a:srgbClr val="000000"/>
            </a:solidFill>
            <a:prstDash val="solid"/>
            <a:round/>
            <a:headEnd len="med" w="med" type="none"/>
            <a:tailEnd len="med" w="med" type="none"/>
          </a:ln>
        </p:spPr>
      </p:cxnSp>
      <p:cxnSp>
        <p:nvCxnSpPr>
          <p:cNvPr id="236" name="Google Shape;236;p19"/>
          <p:cNvCxnSpPr/>
          <p:nvPr/>
        </p:nvCxnSpPr>
        <p:spPr>
          <a:xfrm>
            <a:off x="5331152" y="7131173"/>
            <a:ext cx="1822800" cy="7200"/>
          </a:xfrm>
          <a:prstGeom prst="straightConnector1">
            <a:avLst/>
          </a:prstGeom>
          <a:noFill/>
          <a:ln cap="flat" cmpd="sng" w="28575">
            <a:solidFill>
              <a:srgbClr val="000000"/>
            </a:solidFill>
            <a:prstDash val="solid"/>
            <a:round/>
            <a:headEnd len="med" w="med" type="none"/>
            <a:tailEnd len="med" w="med" type="none"/>
          </a:ln>
        </p:spPr>
      </p:cxnSp>
      <p:cxnSp>
        <p:nvCxnSpPr>
          <p:cNvPr id="237" name="Google Shape;237;p19"/>
          <p:cNvCxnSpPr/>
          <p:nvPr/>
        </p:nvCxnSpPr>
        <p:spPr>
          <a:xfrm>
            <a:off x="5331152" y="7321720"/>
            <a:ext cx="1822800" cy="7200"/>
          </a:xfrm>
          <a:prstGeom prst="straightConnector1">
            <a:avLst/>
          </a:prstGeom>
          <a:noFill/>
          <a:ln cap="flat" cmpd="sng" w="28575">
            <a:solidFill>
              <a:srgbClr val="000000"/>
            </a:solidFill>
            <a:prstDash val="solid"/>
            <a:round/>
            <a:headEnd len="med" w="med" type="none"/>
            <a:tailEnd len="med" w="med" type="none"/>
          </a:ln>
        </p:spPr>
      </p:cxnSp>
      <p:cxnSp>
        <p:nvCxnSpPr>
          <p:cNvPr id="238" name="Google Shape;238;p19"/>
          <p:cNvCxnSpPr/>
          <p:nvPr/>
        </p:nvCxnSpPr>
        <p:spPr>
          <a:xfrm>
            <a:off x="5331152" y="7512267"/>
            <a:ext cx="1822800" cy="7200"/>
          </a:xfrm>
          <a:prstGeom prst="straightConnector1">
            <a:avLst/>
          </a:prstGeom>
          <a:noFill/>
          <a:ln cap="flat" cmpd="sng" w="28575">
            <a:solidFill>
              <a:srgbClr val="000000"/>
            </a:solidFill>
            <a:prstDash val="solid"/>
            <a:round/>
            <a:headEnd len="med" w="med" type="none"/>
            <a:tailEnd len="med" w="med" type="none"/>
          </a:ln>
        </p:spPr>
      </p:cxnSp>
      <p:sp>
        <p:nvSpPr>
          <p:cNvPr id="239" name="Google Shape;239;p19"/>
          <p:cNvSpPr/>
          <p:nvPr/>
        </p:nvSpPr>
        <p:spPr>
          <a:xfrm>
            <a:off x="272900" y="8305800"/>
            <a:ext cx="58776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THE COURSE OF THE </a:t>
            </a:r>
            <a:r>
              <a:rPr b="1" lang="en" sz="2000">
                <a:solidFill>
                  <a:srgbClr val="EA9999"/>
                </a:solidFill>
                <a:latin typeface="Roboto"/>
                <a:ea typeface="Roboto"/>
                <a:cs typeface="Roboto"/>
                <a:sym typeface="Roboto"/>
              </a:rPr>
              <a:t>HUNDRED YEARS’ WAR</a:t>
            </a:r>
            <a:endParaRPr b="1" sz="2000">
              <a:solidFill>
                <a:srgbClr val="EA9999"/>
              </a:solidFill>
              <a:latin typeface="Roboto"/>
              <a:ea typeface="Roboto"/>
              <a:cs typeface="Roboto"/>
              <a:sym typeface="Roboto"/>
            </a:endParaRPr>
          </a:p>
        </p:txBody>
      </p:sp>
      <p:sp>
        <p:nvSpPr>
          <p:cNvPr id="240" name="Google Shape;240;p19"/>
          <p:cNvSpPr txBox="1"/>
          <p:nvPr/>
        </p:nvSpPr>
        <p:spPr>
          <a:xfrm>
            <a:off x="287225" y="8802075"/>
            <a:ext cx="3769800" cy="3954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Alliances in the Edwardian War: England</a:t>
            </a:r>
            <a:endParaRPr b="1">
              <a:solidFill>
                <a:srgbClr val="FFFFFF"/>
              </a:solidFill>
            </a:endParaRPr>
          </a:p>
        </p:txBody>
      </p:sp>
      <p:pic>
        <p:nvPicPr>
          <p:cNvPr id="241" name="Google Shape;241;p19"/>
          <p:cNvPicPr preferRelativeResize="0"/>
          <p:nvPr/>
        </p:nvPicPr>
        <p:blipFill>
          <a:blip r:embed="rId5">
            <a:alphaModFix/>
          </a:blip>
          <a:stretch>
            <a:fillRect/>
          </a:stretch>
        </p:blipFill>
        <p:spPr>
          <a:xfrm>
            <a:off x="315250" y="8326350"/>
            <a:ext cx="464625" cy="352525"/>
          </a:xfrm>
          <a:prstGeom prst="rect">
            <a:avLst/>
          </a:prstGeom>
          <a:noFill/>
          <a:ln>
            <a:noFill/>
          </a:ln>
        </p:spPr>
      </p:pic>
      <p:sp>
        <p:nvSpPr>
          <p:cNvPr id="242" name="Google Shape;242;p19"/>
          <p:cNvSpPr txBox="1"/>
          <p:nvPr/>
        </p:nvSpPr>
        <p:spPr>
          <a:xfrm>
            <a:off x="349050" y="9272625"/>
            <a:ext cx="6350700" cy="11211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b="1" lang="en" sz="1200">
                <a:solidFill>
                  <a:srgbClr val="990000"/>
                </a:solidFill>
                <a:latin typeface="Roboto"/>
                <a:ea typeface="Roboto"/>
                <a:cs typeface="Roboto"/>
                <a:sym typeface="Roboto"/>
              </a:rPr>
              <a:t>Pre-war: </a:t>
            </a:r>
            <a:r>
              <a:rPr lang="en" sz="1200">
                <a:solidFill>
                  <a:srgbClr val="000000"/>
                </a:solidFill>
                <a:latin typeface="Roboto"/>
                <a:ea typeface="Roboto"/>
                <a:cs typeface="Roboto"/>
                <a:sym typeface="Roboto"/>
              </a:rPr>
              <a:t>France was an ally of Scotland’s David II, sworn enemy of England.</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b="1" lang="en" sz="1200">
                <a:solidFill>
                  <a:srgbClr val="990000"/>
                </a:solidFill>
                <a:latin typeface="Roboto"/>
                <a:ea typeface="Roboto"/>
                <a:cs typeface="Roboto"/>
                <a:sym typeface="Roboto"/>
              </a:rPr>
              <a:t>Pre-war: </a:t>
            </a:r>
            <a:r>
              <a:rPr lang="en" sz="1200">
                <a:solidFill>
                  <a:srgbClr val="000000"/>
                </a:solidFill>
                <a:latin typeface="Roboto"/>
                <a:ea typeface="Roboto"/>
                <a:cs typeface="Roboto"/>
                <a:sym typeface="Roboto"/>
              </a:rPr>
              <a:t>England retaliated by providing refuge to Robert III of Artois, fugitive of France.</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Edward III’s strategy after confiscation of Aquitaine was to hold Gascony with existing army and invade France from the north.</a:t>
            </a:r>
            <a:endParaRPr sz="1200">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20"/>
          <p:cNvSpPr txBox="1"/>
          <p:nvPr/>
        </p:nvSpPr>
        <p:spPr>
          <a:xfrm>
            <a:off x="271150" y="298850"/>
            <a:ext cx="4019400" cy="14220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Edward III gained allies in the Low Countries through the promise of money. To finance this, revenue was drawn from wool taxes and substantial loans and advances from banking houses and merchants were taken.</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England leveraged Flemish allies in the Battle of Sluys.</a:t>
            </a:r>
            <a:endParaRPr sz="1200">
              <a:solidFill>
                <a:srgbClr val="000000"/>
              </a:solidFill>
              <a:latin typeface="Roboto"/>
              <a:ea typeface="Roboto"/>
              <a:cs typeface="Roboto"/>
              <a:sym typeface="Roboto"/>
            </a:endParaRPr>
          </a:p>
          <a:p>
            <a:pPr indent="0" lvl="0" marL="457200" rtl="0" algn="l">
              <a:spcBef>
                <a:spcPts val="0"/>
              </a:spcBef>
              <a:spcAft>
                <a:spcPts val="0"/>
              </a:spcAft>
              <a:buNone/>
            </a:pPr>
            <a:r>
              <a:t/>
            </a:r>
            <a:endParaRPr sz="1200">
              <a:latin typeface="Roboto"/>
              <a:ea typeface="Roboto"/>
              <a:cs typeface="Roboto"/>
              <a:sym typeface="Roboto"/>
            </a:endParaRPr>
          </a:p>
        </p:txBody>
      </p:sp>
      <p:sp>
        <p:nvSpPr>
          <p:cNvPr id="248" name="Google Shape;248;p20"/>
          <p:cNvSpPr txBox="1"/>
          <p:nvPr/>
        </p:nvSpPr>
        <p:spPr>
          <a:xfrm>
            <a:off x="4504425" y="736725"/>
            <a:ext cx="2730300" cy="1787100"/>
          </a:xfrm>
          <a:prstGeom prst="rect">
            <a:avLst/>
          </a:prstGeom>
          <a:solidFill>
            <a:srgbClr val="980000"/>
          </a:solidFill>
          <a:ln cap="flat" cmpd="sng" w="9525">
            <a:solidFill>
              <a:srgbClr val="990000"/>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Kingdom of England</a:t>
            </a:r>
            <a:endParaRPr b="1" sz="1200">
              <a:solidFill>
                <a:srgbClr val="FFFFFF"/>
              </a:solidFill>
              <a:latin typeface="Roboto"/>
              <a:ea typeface="Roboto"/>
              <a:cs typeface="Roboto"/>
              <a:sym typeface="Roboto"/>
            </a:endParaRPr>
          </a:p>
          <a:p>
            <a:pPr indent="-304800" lvl="1" marL="9144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Principality of Wales</a:t>
            </a:r>
            <a:endParaRPr b="1" sz="1200">
              <a:solidFill>
                <a:srgbClr val="FFFFFF"/>
              </a:solidFill>
              <a:latin typeface="Roboto"/>
              <a:ea typeface="Roboto"/>
              <a:cs typeface="Roboto"/>
              <a:sym typeface="Roboto"/>
            </a:endParaRPr>
          </a:p>
          <a:p>
            <a:pPr indent="-304800" lvl="1" marL="9144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Duchy of Gascony</a:t>
            </a:r>
            <a:endParaRPr b="1" sz="1200">
              <a:solidFill>
                <a:srgbClr val="FFFFFF"/>
              </a:solidFill>
              <a:latin typeface="Roboto"/>
              <a:ea typeface="Roboto"/>
              <a:cs typeface="Roboto"/>
              <a:sym typeface="Roboto"/>
            </a:endParaRPr>
          </a:p>
          <a:p>
            <a:pPr indent="-304800" lvl="1" marL="9144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Duchy of Aquitaine</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Duchy of Brittany</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County of Flanders</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County of Hainaut</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Holy Roman Empire</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Kingdom of Bohemia</a:t>
            </a:r>
            <a:endParaRPr b="1" sz="1200">
              <a:solidFill>
                <a:srgbClr val="FFFFFF"/>
              </a:solidFill>
              <a:latin typeface="Roboto"/>
              <a:ea typeface="Roboto"/>
              <a:cs typeface="Roboto"/>
              <a:sym typeface="Roboto"/>
            </a:endParaRPr>
          </a:p>
        </p:txBody>
      </p:sp>
      <p:sp>
        <p:nvSpPr>
          <p:cNvPr id="249" name="Google Shape;249;p20"/>
          <p:cNvSpPr txBox="1"/>
          <p:nvPr/>
        </p:nvSpPr>
        <p:spPr>
          <a:xfrm>
            <a:off x="4504425" y="298850"/>
            <a:ext cx="2023200" cy="3300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Allies of England</a:t>
            </a:r>
            <a:endParaRPr b="1" sz="1200"/>
          </a:p>
        </p:txBody>
      </p:sp>
      <p:sp>
        <p:nvSpPr>
          <p:cNvPr id="250" name="Google Shape;250;p20"/>
          <p:cNvSpPr txBox="1"/>
          <p:nvPr/>
        </p:nvSpPr>
        <p:spPr>
          <a:xfrm>
            <a:off x="271150" y="1871125"/>
            <a:ext cx="4019400" cy="23736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France was at an advantage over England with more money, more military resources, and a larger population.</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This kept France successful in the initial stages of the Edwardian War, while Edward III was trying to bankroll his campaign.</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France executed a series of raids by sea on the southern and south-eastern coasts of England. </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In 1339, Philip VI ordered the invasion of England. They assembled at Sluys.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French fleet was supplemented with hired ships from Genoa and Monaco.</a:t>
            </a:r>
            <a:endParaRPr sz="1200">
              <a:solidFill>
                <a:srgbClr val="000000"/>
              </a:solidFill>
              <a:latin typeface="Roboto"/>
              <a:ea typeface="Roboto"/>
              <a:cs typeface="Roboto"/>
              <a:sym typeface="Roboto"/>
            </a:endParaRPr>
          </a:p>
          <a:p>
            <a:pPr indent="0" lvl="0" marL="0" rtl="0" algn="just">
              <a:spcBef>
                <a:spcPts val="0"/>
              </a:spcBef>
              <a:spcAft>
                <a:spcPts val="0"/>
              </a:spcAft>
              <a:buNone/>
            </a:pPr>
            <a:r>
              <a:t/>
            </a:r>
            <a:endParaRPr sz="1200">
              <a:solidFill>
                <a:srgbClr val="000000"/>
              </a:solidFill>
              <a:latin typeface="Roboto"/>
              <a:ea typeface="Roboto"/>
              <a:cs typeface="Roboto"/>
              <a:sym typeface="Roboto"/>
            </a:endParaRPr>
          </a:p>
          <a:p>
            <a:pPr indent="0" lvl="0" marL="457200" rtl="0" algn="l">
              <a:spcBef>
                <a:spcPts val="0"/>
              </a:spcBef>
              <a:spcAft>
                <a:spcPts val="0"/>
              </a:spcAft>
              <a:buNone/>
            </a:pPr>
            <a:r>
              <a:t/>
            </a:r>
            <a:endParaRPr sz="1200">
              <a:latin typeface="Roboto"/>
              <a:ea typeface="Roboto"/>
              <a:cs typeface="Roboto"/>
              <a:sym typeface="Roboto"/>
            </a:endParaRPr>
          </a:p>
        </p:txBody>
      </p:sp>
      <p:sp>
        <p:nvSpPr>
          <p:cNvPr id="251" name="Google Shape;251;p20"/>
          <p:cNvSpPr txBox="1"/>
          <p:nvPr/>
        </p:nvSpPr>
        <p:spPr>
          <a:xfrm>
            <a:off x="4527225" y="3058500"/>
            <a:ext cx="2730300" cy="1660800"/>
          </a:xfrm>
          <a:prstGeom prst="rect">
            <a:avLst/>
          </a:prstGeom>
          <a:solidFill>
            <a:srgbClr val="990000"/>
          </a:solidFill>
          <a:ln cap="flat" cmpd="sng" w="9525">
            <a:solidFill>
              <a:srgbClr val="990000"/>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Kingdom of France</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Kingdom of Scotland</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Genoa mercenaries</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Kingdom of Bohemia</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Duchy of Lorraine</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Kingdom of Majorca</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Kingdom of Navarre</a:t>
            </a:r>
            <a:endParaRPr b="1" sz="1200">
              <a:solidFill>
                <a:srgbClr val="FFFFFF"/>
              </a:solidFill>
              <a:latin typeface="Roboto"/>
              <a:ea typeface="Roboto"/>
              <a:cs typeface="Roboto"/>
              <a:sym typeface="Roboto"/>
            </a:endParaRPr>
          </a:p>
          <a:p>
            <a:pPr indent="-304800" lvl="0" marL="457200" rtl="0" algn="l">
              <a:spcBef>
                <a:spcPts val="0"/>
              </a:spcBef>
              <a:spcAft>
                <a:spcPts val="0"/>
              </a:spcAft>
              <a:buClr>
                <a:srgbClr val="FFFFFF"/>
              </a:buClr>
              <a:buSzPts val="1200"/>
              <a:buFont typeface="Roboto"/>
              <a:buChar char="●"/>
            </a:pPr>
            <a:r>
              <a:rPr b="1" lang="en" sz="1200">
                <a:solidFill>
                  <a:srgbClr val="FFFFFF"/>
                </a:solidFill>
                <a:latin typeface="Roboto"/>
                <a:ea typeface="Roboto"/>
                <a:cs typeface="Roboto"/>
                <a:sym typeface="Roboto"/>
              </a:rPr>
              <a:t>Kingdom of Castile</a:t>
            </a:r>
            <a:endParaRPr b="1" sz="1200">
              <a:solidFill>
                <a:srgbClr val="FFFFFF"/>
              </a:solidFill>
              <a:latin typeface="Roboto"/>
              <a:ea typeface="Roboto"/>
              <a:cs typeface="Roboto"/>
              <a:sym typeface="Roboto"/>
            </a:endParaRPr>
          </a:p>
        </p:txBody>
      </p:sp>
      <p:sp>
        <p:nvSpPr>
          <p:cNvPr id="252" name="Google Shape;252;p20"/>
          <p:cNvSpPr txBox="1"/>
          <p:nvPr/>
        </p:nvSpPr>
        <p:spPr>
          <a:xfrm>
            <a:off x="4504425" y="2631700"/>
            <a:ext cx="2511300" cy="3300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t>Allies of France</a:t>
            </a:r>
            <a:endParaRPr b="1" sz="1200"/>
          </a:p>
        </p:txBody>
      </p:sp>
      <p:sp>
        <p:nvSpPr>
          <p:cNvPr id="253" name="Google Shape;253;p20"/>
          <p:cNvSpPr txBox="1"/>
          <p:nvPr/>
        </p:nvSpPr>
        <p:spPr>
          <a:xfrm>
            <a:off x="271150" y="4395000"/>
            <a:ext cx="3522900" cy="3705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Tactics: Battle of Sluys (24 June 1340)</a:t>
            </a:r>
            <a:endParaRPr b="1">
              <a:solidFill>
                <a:srgbClr val="FFFFFF"/>
              </a:solidFill>
            </a:endParaRPr>
          </a:p>
        </p:txBody>
      </p:sp>
      <p:pic>
        <p:nvPicPr>
          <p:cNvPr id="254" name="Google Shape;254;p20"/>
          <p:cNvPicPr preferRelativeResize="0"/>
          <p:nvPr/>
        </p:nvPicPr>
        <p:blipFill>
          <a:blip r:embed="rId3">
            <a:alphaModFix/>
          </a:blip>
          <a:stretch>
            <a:fillRect/>
          </a:stretch>
        </p:blipFill>
        <p:spPr>
          <a:xfrm>
            <a:off x="271150" y="4991975"/>
            <a:ext cx="2023200" cy="1896744"/>
          </a:xfrm>
          <a:prstGeom prst="rect">
            <a:avLst/>
          </a:prstGeom>
          <a:noFill/>
          <a:ln>
            <a:noFill/>
          </a:ln>
        </p:spPr>
      </p:pic>
      <p:sp>
        <p:nvSpPr>
          <p:cNvPr id="255" name="Google Shape;255;p20"/>
          <p:cNvSpPr txBox="1"/>
          <p:nvPr/>
        </p:nvSpPr>
        <p:spPr>
          <a:xfrm>
            <a:off x="271150" y="6886600"/>
            <a:ext cx="2023200" cy="5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latin typeface="Roboto"/>
                <a:ea typeface="Roboto"/>
                <a:cs typeface="Roboto"/>
                <a:sym typeface="Roboto"/>
              </a:rPr>
              <a:t>Battle of Sluys from Froissart's Chronicles, c.1470.</a:t>
            </a:r>
            <a:endParaRPr b="1" i="1" sz="800">
              <a:latin typeface="Roboto"/>
              <a:ea typeface="Roboto"/>
              <a:cs typeface="Roboto"/>
              <a:sym typeface="Roboto"/>
            </a:endParaRPr>
          </a:p>
        </p:txBody>
      </p:sp>
      <p:sp>
        <p:nvSpPr>
          <p:cNvPr id="256" name="Google Shape;256;p20"/>
          <p:cNvSpPr txBox="1"/>
          <p:nvPr/>
        </p:nvSpPr>
        <p:spPr>
          <a:xfrm>
            <a:off x="2457100" y="4915775"/>
            <a:ext cx="4777500" cy="24951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France executed raids on the southern and south-eastern coasts of England. </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They disrupted England’s sources of revenue: Gascon wine and Flanders wool.</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French galleys were fast and manoeuvrable in shallow waters and were operated by highly-trained crews from Genoa, Monaco and other Mediterranean ports.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in 1339, Philip VI ordered the invasion of England. They assembled at Sluys.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France’s fleet in Sluys was 213-strong with more than 20</a:t>
            </a:r>
            <a:r>
              <a:rPr lang="en" sz="1200">
                <a:latin typeface="Roboto"/>
                <a:ea typeface="Roboto"/>
                <a:cs typeface="Roboto"/>
                <a:sym typeface="Roboto"/>
              </a:rPr>
              <a:t>,</a:t>
            </a:r>
            <a:r>
              <a:rPr lang="en" sz="1200">
                <a:solidFill>
                  <a:srgbClr val="000000"/>
                </a:solidFill>
                <a:latin typeface="Roboto"/>
                <a:ea typeface="Roboto"/>
                <a:cs typeface="Roboto"/>
                <a:sym typeface="Roboto"/>
              </a:rPr>
              <a:t>000 men. </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England had only three warships and no more than</a:t>
            </a:r>
            <a:r>
              <a:rPr lang="en" sz="1200">
                <a:latin typeface="Roboto"/>
                <a:ea typeface="Roboto"/>
                <a:cs typeface="Roboto"/>
                <a:sym typeface="Roboto"/>
              </a:rPr>
              <a:t> </a:t>
            </a:r>
            <a:r>
              <a:rPr lang="en" sz="1200">
                <a:solidFill>
                  <a:srgbClr val="000000"/>
                </a:solidFill>
                <a:latin typeface="Roboto"/>
                <a:ea typeface="Roboto"/>
                <a:cs typeface="Roboto"/>
                <a:sym typeface="Roboto"/>
              </a:rPr>
              <a:t>150 ships.</a:t>
            </a:r>
            <a:endParaRPr sz="1200">
              <a:solidFill>
                <a:srgbClr val="000000"/>
              </a:solidFill>
              <a:latin typeface="Roboto"/>
              <a:ea typeface="Roboto"/>
              <a:cs typeface="Roboto"/>
              <a:sym typeface="Roboto"/>
            </a:endParaRPr>
          </a:p>
          <a:p>
            <a:pPr indent="0" lvl="0" marL="457200" rtl="0" algn="l">
              <a:spcBef>
                <a:spcPts val="0"/>
              </a:spcBef>
              <a:spcAft>
                <a:spcPts val="0"/>
              </a:spcAft>
              <a:buNone/>
            </a:pPr>
            <a:r>
              <a:t/>
            </a:r>
            <a:endParaRPr sz="1200">
              <a:latin typeface="Roboto"/>
              <a:ea typeface="Roboto"/>
              <a:cs typeface="Roboto"/>
              <a:sym typeface="Roboto"/>
            </a:endParaRPr>
          </a:p>
        </p:txBody>
      </p:sp>
      <p:sp>
        <p:nvSpPr>
          <p:cNvPr id="257" name="Google Shape;257;p20"/>
          <p:cNvSpPr txBox="1"/>
          <p:nvPr/>
        </p:nvSpPr>
        <p:spPr>
          <a:xfrm>
            <a:off x="271150" y="7515850"/>
            <a:ext cx="6986400" cy="20823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The Battle of Sluys was bitterly fought in June 1340.</a:t>
            </a:r>
            <a:endParaRPr sz="1200">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England spent its time manoeuvring to gain the advantage of wind and tide.</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French ships fouled against each other to the east of their starting position. By the time they’d separated and moved west against wind and tide, they made contact with the English in disarray.</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English rained down arrows with their more advanced longbows. 190 French ships were captured.</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England gained naval control of the Channel.</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This didn’t halt French raids of English coastal towns, however.</a:t>
            </a:r>
            <a:endParaRPr sz="1200">
              <a:solidFill>
                <a:srgbClr val="000000"/>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latin typeface="Roboto"/>
              <a:ea typeface="Roboto"/>
              <a:cs typeface="Roboto"/>
              <a:sym typeface="Roboto"/>
            </a:endParaRPr>
          </a:p>
        </p:txBody>
      </p:sp>
      <p:pic>
        <p:nvPicPr>
          <p:cNvPr id="258" name="Google Shape;258;p20"/>
          <p:cNvPicPr preferRelativeResize="0"/>
          <p:nvPr/>
        </p:nvPicPr>
        <p:blipFill rotWithShape="1">
          <a:blip r:embed="rId4">
            <a:alphaModFix/>
          </a:blip>
          <a:srcRect b="12160" l="-990" r="989" t="6873"/>
          <a:stretch/>
        </p:blipFill>
        <p:spPr>
          <a:xfrm>
            <a:off x="652350" y="9703125"/>
            <a:ext cx="868618" cy="656300"/>
          </a:xfrm>
          <a:prstGeom prst="rect">
            <a:avLst/>
          </a:prstGeom>
          <a:noFill/>
          <a:ln>
            <a:noFill/>
          </a:ln>
        </p:spPr>
      </p:pic>
      <p:pic>
        <p:nvPicPr>
          <p:cNvPr id="259" name="Google Shape;259;p20"/>
          <p:cNvPicPr preferRelativeResize="0"/>
          <p:nvPr/>
        </p:nvPicPr>
        <p:blipFill rotWithShape="1">
          <a:blip r:embed="rId4">
            <a:alphaModFix/>
          </a:blip>
          <a:srcRect b="12160" l="-990" r="989" t="6873"/>
          <a:stretch/>
        </p:blipFill>
        <p:spPr>
          <a:xfrm>
            <a:off x="1629571" y="9703125"/>
            <a:ext cx="868618" cy="656300"/>
          </a:xfrm>
          <a:prstGeom prst="rect">
            <a:avLst/>
          </a:prstGeom>
          <a:noFill/>
          <a:ln>
            <a:noFill/>
          </a:ln>
        </p:spPr>
      </p:pic>
      <p:pic>
        <p:nvPicPr>
          <p:cNvPr id="260" name="Google Shape;260;p20"/>
          <p:cNvPicPr preferRelativeResize="0"/>
          <p:nvPr/>
        </p:nvPicPr>
        <p:blipFill rotWithShape="1">
          <a:blip r:embed="rId4">
            <a:alphaModFix/>
          </a:blip>
          <a:srcRect b="12160" l="-990" r="989" t="6873"/>
          <a:stretch/>
        </p:blipFill>
        <p:spPr>
          <a:xfrm>
            <a:off x="2606791" y="9703125"/>
            <a:ext cx="868618" cy="656300"/>
          </a:xfrm>
          <a:prstGeom prst="rect">
            <a:avLst/>
          </a:prstGeom>
          <a:noFill/>
          <a:ln>
            <a:noFill/>
          </a:ln>
        </p:spPr>
      </p:pic>
      <p:pic>
        <p:nvPicPr>
          <p:cNvPr id="261" name="Google Shape;261;p20"/>
          <p:cNvPicPr preferRelativeResize="0"/>
          <p:nvPr/>
        </p:nvPicPr>
        <p:blipFill rotWithShape="1">
          <a:blip r:embed="rId4">
            <a:alphaModFix/>
          </a:blip>
          <a:srcRect b="12160" l="-990" r="989" t="6873"/>
          <a:stretch/>
        </p:blipFill>
        <p:spPr>
          <a:xfrm>
            <a:off x="3584012" y="9703125"/>
            <a:ext cx="868618" cy="656300"/>
          </a:xfrm>
          <a:prstGeom prst="rect">
            <a:avLst/>
          </a:prstGeom>
          <a:noFill/>
          <a:ln>
            <a:noFill/>
          </a:ln>
        </p:spPr>
      </p:pic>
      <p:pic>
        <p:nvPicPr>
          <p:cNvPr id="262" name="Google Shape;262;p20"/>
          <p:cNvPicPr preferRelativeResize="0"/>
          <p:nvPr/>
        </p:nvPicPr>
        <p:blipFill rotWithShape="1">
          <a:blip r:embed="rId4">
            <a:alphaModFix/>
          </a:blip>
          <a:srcRect b="12160" l="-990" r="989" t="6873"/>
          <a:stretch/>
        </p:blipFill>
        <p:spPr>
          <a:xfrm>
            <a:off x="4561233" y="9703125"/>
            <a:ext cx="868618" cy="656300"/>
          </a:xfrm>
          <a:prstGeom prst="rect">
            <a:avLst/>
          </a:prstGeom>
          <a:noFill/>
          <a:ln>
            <a:noFill/>
          </a:ln>
        </p:spPr>
      </p:pic>
      <p:pic>
        <p:nvPicPr>
          <p:cNvPr id="263" name="Google Shape;263;p20"/>
          <p:cNvPicPr preferRelativeResize="0"/>
          <p:nvPr/>
        </p:nvPicPr>
        <p:blipFill rotWithShape="1">
          <a:blip r:embed="rId4">
            <a:alphaModFix/>
          </a:blip>
          <a:srcRect b="12160" l="-990" r="989" t="6873"/>
          <a:stretch/>
        </p:blipFill>
        <p:spPr>
          <a:xfrm>
            <a:off x="5551833" y="9703125"/>
            <a:ext cx="868618" cy="656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