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Lst>
  <p:sldIdLst>
    <p:sldId id="264" r:id="rId3"/>
    <p:sldId id="262" r:id="rId4"/>
    <p:sldId id="263" r:id="rId5"/>
    <p:sldId id="266" r:id="rId6"/>
    <p:sldId id="268" r:id="rId7"/>
    <p:sldId id="269" r:id="rId8"/>
    <p:sldId id="271" r:id="rId9"/>
    <p:sldId id="272" r:id="rId10"/>
    <p:sldId id="273" r:id="rId11"/>
    <p:sldId id="274" r:id="rId12"/>
    <p:sldId id="256" r:id="rId13"/>
    <p:sldId id="275" r:id="rId14"/>
    <p:sldId id="27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1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3" d="100"/>
          <a:sy n="73" d="100"/>
        </p:scale>
        <p:origin x="5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pPr>
              <a:defRPr/>
            </a:pPr>
            <a:fld id="{14461C7B-0FDC-42FD-8DB9-A4FF4169080B}" type="datetimeFigureOut">
              <a:rPr lang="en-GB" smtClean="0"/>
              <a:pPr>
                <a:defRPr/>
              </a:pPr>
              <a:t>12/05/2020</a:t>
            </a:fld>
            <a:endParaRPr lang="en-GB"/>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pPr>
              <a:defRPr/>
            </a:pPr>
            <a:endParaRPr lang="en-GB"/>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pPr>
              <a:defRPr/>
            </a:pPr>
            <a:fld id="{5255294D-32A5-414B-A2A5-F0D78216E112}" type="slidenum">
              <a:rPr lang="en-GB" altLang="en-US" smtClean="0"/>
              <a:pPr>
                <a:defRPr/>
              </a:pPr>
              <a:t>‹#›</a:t>
            </a:fld>
            <a:endParaRPr lang="en-GB" altLang="en-US"/>
          </a:p>
        </p:txBody>
      </p:sp>
    </p:spTree>
    <p:extLst>
      <p:ext uri="{BB962C8B-B14F-4D97-AF65-F5344CB8AC3E}">
        <p14:creationId xmlns:p14="http://schemas.microsoft.com/office/powerpoint/2010/main" val="194752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71989A5-9353-45A3-B72B-F4A30920283D}" type="datetimeFigureOut">
              <a:rPr lang="en-GB" smtClean="0"/>
              <a:pPr>
                <a:defRPr/>
              </a:pPr>
              <a:t>12/05/2020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E020C89-0B38-4B6F-9F8C-10F488CE4D19}" type="slidenum">
              <a:rPr lang="en-GB" altLang="en-US" smtClean="0"/>
              <a:pPr>
                <a:defRPr/>
              </a:pPr>
              <a:t>‹#›</a:t>
            </a:fld>
            <a:endParaRPr lang="en-GB" altLang="en-US"/>
          </a:p>
        </p:txBody>
      </p:sp>
    </p:spTree>
    <p:extLst>
      <p:ext uri="{BB962C8B-B14F-4D97-AF65-F5344CB8AC3E}">
        <p14:creationId xmlns:p14="http://schemas.microsoft.com/office/powerpoint/2010/main" val="341506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E2F6BFB-1A5B-4049-AAC0-436275BC112D}" type="datetimeFigureOut">
              <a:rPr lang="en-GB" smtClean="0"/>
              <a:pPr>
                <a:defRPr/>
              </a:pPr>
              <a:t>12/05/2020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D26B1FB-6D5B-4F9C-BBFC-4576AED1D62E}" type="slidenum">
              <a:rPr lang="en-GB" altLang="en-US" smtClean="0"/>
              <a:pPr>
                <a:defRPr/>
              </a:pPr>
              <a:t>‹#›</a:t>
            </a:fld>
            <a:endParaRPr lang="en-GB" altLang="en-US"/>
          </a:p>
        </p:txBody>
      </p:sp>
    </p:spTree>
    <p:extLst>
      <p:ext uri="{BB962C8B-B14F-4D97-AF65-F5344CB8AC3E}">
        <p14:creationId xmlns:p14="http://schemas.microsoft.com/office/powerpoint/2010/main" val="75131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BA25E71-37F5-46DF-8725-99E285C91770}" type="datetimeFigureOut">
              <a:rPr lang="en-GB"/>
              <a:pPr>
                <a:defRPr/>
              </a:pPr>
              <a:t>12/05/2020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B424BD7-1E61-4DB0-ADA6-BBA7E53678FE}" type="slidenum">
              <a:rPr lang="en-GB" altLang="en-US"/>
              <a:pPr/>
              <a:t>‹#›</a:t>
            </a:fld>
            <a:endParaRPr lang="en-GB" altLang="en-US"/>
          </a:p>
        </p:txBody>
      </p:sp>
    </p:spTree>
    <p:extLst>
      <p:ext uri="{BB962C8B-B14F-4D97-AF65-F5344CB8AC3E}">
        <p14:creationId xmlns:p14="http://schemas.microsoft.com/office/powerpoint/2010/main" val="319884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D22A747-DE9C-4931-9D68-CB5CC3899307}" type="datetimeFigureOut">
              <a:rPr lang="en-GB"/>
              <a:pPr>
                <a:defRPr/>
              </a:pPr>
              <a:t>12/05/2020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231C722-0461-49FE-BF76-370C23C8EA13}" type="slidenum">
              <a:rPr lang="en-GB" altLang="en-US"/>
              <a:pPr/>
              <a:t>‹#›</a:t>
            </a:fld>
            <a:endParaRPr lang="en-GB" altLang="en-US"/>
          </a:p>
        </p:txBody>
      </p:sp>
    </p:spTree>
    <p:extLst>
      <p:ext uri="{BB962C8B-B14F-4D97-AF65-F5344CB8AC3E}">
        <p14:creationId xmlns:p14="http://schemas.microsoft.com/office/powerpoint/2010/main" val="1856937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29785E-6E13-4B80-8267-8C635FC4DADE}" type="datetimeFigureOut">
              <a:rPr lang="en-GB"/>
              <a:pPr>
                <a:defRPr/>
              </a:pPr>
              <a:t>12/05/2020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7CB56AE-1796-4913-A805-EB7CF900161C}" type="slidenum">
              <a:rPr lang="en-GB" altLang="en-US"/>
              <a:pPr/>
              <a:t>‹#›</a:t>
            </a:fld>
            <a:endParaRPr lang="en-GB" altLang="en-US"/>
          </a:p>
        </p:txBody>
      </p:sp>
    </p:spTree>
    <p:extLst>
      <p:ext uri="{BB962C8B-B14F-4D97-AF65-F5344CB8AC3E}">
        <p14:creationId xmlns:p14="http://schemas.microsoft.com/office/powerpoint/2010/main" val="2684667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9B25117-7FB4-41B2-AACF-9151DD97091A}" type="datetimeFigureOut">
              <a:rPr lang="en-GB"/>
              <a:pPr>
                <a:defRPr/>
              </a:pPr>
              <a:t>12/05/2020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12C3210-45BF-4B0C-A530-11B9D3BC81FD}" type="slidenum">
              <a:rPr lang="en-GB" altLang="en-US"/>
              <a:pPr/>
              <a:t>‹#›</a:t>
            </a:fld>
            <a:endParaRPr lang="en-GB" altLang="en-US"/>
          </a:p>
        </p:txBody>
      </p:sp>
    </p:spTree>
    <p:extLst>
      <p:ext uri="{BB962C8B-B14F-4D97-AF65-F5344CB8AC3E}">
        <p14:creationId xmlns:p14="http://schemas.microsoft.com/office/powerpoint/2010/main" val="952343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F730620-D2D7-4744-B8F0-703C47DF56CD}" type="datetimeFigureOut">
              <a:rPr lang="en-GB"/>
              <a:pPr>
                <a:defRPr/>
              </a:pPr>
              <a:t>12/05/2020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64A8EFBF-CDCA-4DAA-B1E6-83A3C42A07EF}" type="slidenum">
              <a:rPr lang="en-GB" altLang="en-US"/>
              <a:pPr/>
              <a:t>‹#›</a:t>
            </a:fld>
            <a:endParaRPr lang="en-GB" altLang="en-US"/>
          </a:p>
        </p:txBody>
      </p:sp>
    </p:spTree>
    <p:extLst>
      <p:ext uri="{BB962C8B-B14F-4D97-AF65-F5344CB8AC3E}">
        <p14:creationId xmlns:p14="http://schemas.microsoft.com/office/powerpoint/2010/main" val="1098786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E2F2D03-264B-4D0C-A094-3A88E993339D}" type="datetimeFigureOut">
              <a:rPr lang="en-GB"/>
              <a:pPr>
                <a:defRPr/>
              </a:pPr>
              <a:t>12/05/2020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EB94C6C6-6450-4649-9B41-3806E7B6A88C}" type="slidenum">
              <a:rPr lang="en-GB" altLang="en-US"/>
              <a:pPr/>
              <a:t>‹#›</a:t>
            </a:fld>
            <a:endParaRPr lang="en-GB" altLang="en-US"/>
          </a:p>
        </p:txBody>
      </p:sp>
    </p:spTree>
    <p:extLst>
      <p:ext uri="{BB962C8B-B14F-4D97-AF65-F5344CB8AC3E}">
        <p14:creationId xmlns:p14="http://schemas.microsoft.com/office/powerpoint/2010/main" val="1438838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B18D49-8BE2-45EF-9C30-EE0C405084C7}" type="datetimeFigureOut">
              <a:rPr lang="en-GB"/>
              <a:pPr>
                <a:defRPr/>
              </a:pPr>
              <a:t>12/05/2020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139418DA-55EB-44E5-9EEB-2D20E8C1A8B8}" type="slidenum">
              <a:rPr lang="en-GB" altLang="en-US"/>
              <a:pPr/>
              <a:t>‹#›</a:t>
            </a:fld>
            <a:endParaRPr lang="en-GB" altLang="en-US"/>
          </a:p>
        </p:txBody>
      </p:sp>
    </p:spTree>
    <p:extLst>
      <p:ext uri="{BB962C8B-B14F-4D97-AF65-F5344CB8AC3E}">
        <p14:creationId xmlns:p14="http://schemas.microsoft.com/office/powerpoint/2010/main" val="3660008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EB7302-CD08-4F2E-B62A-55CDD4998224}" type="datetimeFigureOut">
              <a:rPr lang="en-GB"/>
              <a:pPr>
                <a:defRPr/>
              </a:pPr>
              <a:t>12/05/2020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3E880CF2-B424-4398-AD70-8F91C3F721F0}" type="slidenum">
              <a:rPr lang="en-GB" altLang="en-US"/>
              <a:pPr/>
              <a:t>‹#›</a:t>
            </a:fld>
            <a:endParaRPr lang="en-GB" altLang="en-US"/>
          </a:p>
        </p:txBody>
      </p:sp>
    </p:spTree>
    <p:extLst>
      <p:ext uri="{BB962C8B-B14F-4D97-AF65-F5344CB8AC3E}">
        <p14:creationId xmlns:p14="http://schemas.microsoft.com/office/powerpoint/2010/main" val="67003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E5DF883-C3FC-4514-8BD1-86ABC030315F}" type="datetimeFigureOut">
              <a:rPr lang="en-GB" smtClean="0"/>
              <a:pPr>
                <a:defRPr/>
              </a:pPr>
              <a:t>12/05/2020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AAD898C-A9B2-49A8-B470-8638D9FAC122}" type="slidenum">
              <a:rPr lang="en-GB" altLang="en-US" smtClean="0"/>
              <a:pPr>
                <a:defRPr/>
              </a:pPr>
              <a:t>‹#›</a:t>
            </a:fld>
            <a:endParaRPr lang="en-GB" altLang="en-US"/>
          </a:p>
        </p:txBody>
      </p:sp>
    </p:spTree>
    <p:extLst>
      <p:ext uri="{BB962C8B-B14F-4D97-AF65-F5344CB8AC3E}">
        <p14:creationId xmlns:p14="http://schemas.microsoft.com/office/powerpoint/2010/main" val="108030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1B1C15-74F9-4733-A0D0-7B73FBE9F310}" type="datetimeFigureOut">
              <a:rPr lang="en-GB"/>
              <a:pPr>
                <a:defRPr/>
              </a:pPr>
              <a:t>12/05/2020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D0A1FA58-1733-4916-9EEE-33E91337019D}" type="slidenum">
              <a:rPr lang="en-GB" altLang="en-US"/>
              <a:pPr/>
              <a:t>‹#›</a:t>
            </a:fld>
            <a:endParaRPr lang="en-GB" altLang="en-US"/>
          </a:p>
        </p:txBody>
      </p:sp>
    </p:spTree>
    <p:extLst>
      <p:ext uri="{BB962C8B-B14F-4D97-AF65-F5344CB8AC3E}">
        <p14:creationId xmlns:p14="http://schemas.microsoft.com/office/powerpoint/2010/main" val="2577203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E9B528-D54B-4E2E-B365-522BB83C4A8B}" type="datetimeFigureOut">
              <a:rPr lang="en-GB"/>
              <a:pPr>
                <a:defRPr/>
              </a:pPr>
              <a:t>12/05/2020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C83BF9F-3DAC-4B08-9318-219C7F58974C}" type="slidenum">
              <a:rPr lang="en-GB" altLang="en-US"/>
              <a:pPr/>
              <a:t>‹#›</a:t>
            </a:fld>
            <a:endParaRPr lang="en-GB" altLang="en-US"/>
          </a:p>
        </p:txBody>
      </p:sp>
    </p:spTree>
    <p:extLst>
      <p:ext uri="{BB962C8B-B14F-4D97-AF65-F5344CB8AC3E}">
        <p14:creationId xmlns:p14="http://schemas.microsoft.com/office/powerpoint/2010/main" val="111788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75EDCCB-298E-4EF6-A187-255651F75990}" type="datetimeFigureOut">
              <a:rPr lang="en-GB"/>
              <a:pPr>
                <a:defRPr/>
              </a:pPr>
              <a:t>12/05/2020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979E0CC-0FFA-47A6-89BF-45FC0EDFC2C2}" type="slidenum">
              <a:rPr lang="en-GB" altLang="en-US"/>
              <a:pPr/>
              <a:t>‹#›</a:t>
            </a:fld>
            <a:endParaRPr lang="en-GB" altLang="en-US"/>
          </a:p>
        </p:txBody>
      </p:sp>
    </p:spTree>
    <p:extLst>
      <p:ext uri="{BB962C8B-B14F-4D97-AF65-F5344CB8AC3E}">
        <p14:creationId xmlns:p14="http://schemas.microsoft.com/office/powerpoint/2010/main" val="269359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B9CA2CCB-6A99-4454-AB03-F1A6C083038D}" type="datetimeFigureOut">
              <a:rPr lang="en-GB" smtClean="0"/>
              <a:pPr>
                <a:defRPr/>
              </a:pPr>
              <a:t>12/05/2020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06DED55-9DD7-4C0A-8D29-04969634AC99}" type="slidenum">
              <a:rPr lang="en-GB" altLang="en-US" smtClean="0"/>
              <a:pPr>
                <a:defRPr/>
              </a:pPr>
              <a:t>‹#›</a:t>
            </a:fld>
            <a:endParaRPr lang="en-GB" altLang="en-US"/>
          </a:p>
        </p:txBody>
      </p:sp>
    </p:spTree>
    <p:extLst>
      <p:ext uri="{BB962C8B-B14F-4D97-AF65-F5344CB8AC3E}">
        <p14:creationId xmlns:p14="http://schemas.microsoft.com/office/powerpoint/2010/main" val="288899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D5626A09-B967-4191-95B3-FE6442B574AA}" type="datetimeFigureOut">
              <a:rPr lang="en-GB" smtClean="0"/>
              <a:pPr>
                <a:defRPr/>
              </a:pPr>
              <a:t>12/05/2020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4A003706-50DC-4D75-B1A9-F87DB4084CF7}" type="slidenum">
              <a:rPr lang="en-GB" altLang="en-US" smtClean="0"/>
              <a:pPr>
                <a:defRPr/>
              </a:pPr>
              <a:t>‹#›</a:t>
            </a:fld>
            <a:endParaRPr lang="en-GB" altLang="en-US"/>
          </a:p>
        </p:txBody>
      </p:sp>
    </p:spTree>
    <p:extLst>
      <p:ext uri="{BB962C8B-B14F-4D97-AF65-F5344CB8AC3E}">
        <p14:creationId xmlns:p14="http://schemas.microsoft.com/office/powerpoint/2010/main" val="2985400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123762DE-C6CE-442F-9630-60BF47E413A1}" type="datetimeFigureOut">
              <a:rPr lang="en-GB" smtClean="0"/>
              <a:pPr>
                <a:defRPr/>
              </a:pPr>
              <a:t>12/05/2020</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97A2D88E-46E8-4487-AD2A-6EFC60FCD427}" type="slidenum">
              <a:rPr lang="en-GB" altLang="en-US" smtClean="0"/>
              <a:pPr>
                <a:defRPr/>
              </a:pPr>
              <a:t>‹#›</a:t>
            </a:fld>
            <a:endParaRPr lang="en-GB" altLang="en-US"/>
          </a:p>
        </p:txBody>
      </p:sp>
    </p:spTree>
    <p:extLst>
      <p:ext uri="{BB962C8B-B14F-4D97-AF65-F5344CB8AC3E}">
        <p14:creationId xmlns:p14="http://schemas.microsoft.com/office/powerpoint/2010/main" val="127998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9ABFF5EF-E295-4A93-A321-B43BA33AD514}" type="datetimeFigureOut">
              <a:rPr lang="en-GB" smtClean="0"/>
              <a:pPr>
                <a:defRPr/>
              </a:pPr>
              <a:t>12/05/2020</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D29452BF-BA65-4B94-BB3F-B93AF03ED8BF}" type="slidenum">
              <a:rPr lang="en-GB" altLang="en-US" smtClean="0"/>
              <a:pPr>
                <a:defRPr/>
              </a:pPr>
              <a:t>‹#›</a:t>
            </a:fld>
            <a:endParaRPr lang="en-GB" altLang="en-US"/>
          </a:p>
        </p:txBody>
      </p:sp>
    </p:spTree>
    <p:extLst>
      <p:ext uri="{BB962C8B-B14F-4D97-AF65-F5344CB8AC3E}">
        <p14:creationId xmlns:p14="http://schemas.microsoft.com/office/powerpoint/2010/main" val="60065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79203D1-DE2E-4EF0-9BD5-5E6A9D625D52}" type="datetimeFigureOut">
              <a:rPr lang="en-GB" smtClean="0"/>
              <a:pPr>
                <a:defRPr/>
              </a:pPr>
              <a:t>12/05/2020</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E058F565-7DCD-4ED4-BFF3-93D8431D1809}" type="slidenum">
              <a:rPr lang="en-GB" altLang="en-US" smtClean="0"/>
              <a:pPr>
                <a:defRPr/>
              </a:pPr>
              <a:t>‹#›</a:t>
            </a:fld>
            <a:endParaRPr lang="en-GB" altLang="en-US"/>
          </a:p>
        </p:txBody>
      </p:sp>
    </p:spTree>
    <p:extLst>
      <p:ext uri="{BB962C8B-B14F-4D97-AF65-F5344CB8AC3E}">
        <p14:creationId xmlns:p14="http://schemas.microsoft.com/office/powerpoint/2010/main" val="2065800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pPr>
              <a:defRPr/>
            </a:pPr>
            <a:fld id="{65151E8E-B807-4801-A93A-68774426B83F}" type="datetimeFigureOut">
              <a:rPr lang="en-GB" smtClean="0"/>
              <a:pPr>
                <a:defRPr/>
              </a:pPr>
              <a:t>12/05/2020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8C4A23D2-25CC-49FE-8726-DBF4EE1CFB08}" type="slidenum">
              <a:rPr lang="en-GB" altLang="en-US" smtClean="0"/>
              <a:pPr>
                <a:defRPr/>
              </a:pPr>
              <a:t>‹#›</a:t>
            </a:fld>
            <a:endParaRPr lang="en-GB" altLang="en-US"/>
          </a:p>
        </p:txBody>
      </p:sp>
    </p:spTree>
    <p:extLst>
      <p:ext uri="{BB962C8B-B14F-4D97-AF65-F5344CB8AC3E}">
        <p14:creationId xmlns:p14="http://schemas.microsoft.com/office/powerpoint/2010/main" val="137516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fld id="{9C91C3BB-8C4D-494F-8D9A-A8A6CB480954}" type="datetimeFigureOut">
              <a:rPr lang="en-GB" smtClean="0"/>
              <a:pPr>
                <a:defRPr/>
              </a:pPr>
              <a:t>12/05/2020</a:t>
            </a:fld>
            <a:endParaRPr lang="en-GB"/>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a:defRPr/>
            </a:pPr>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0D3EBCA2-D4D3-419D-A2A1-433884CC914C}" type="slidenum">
              <a:rPr lang="en-GB" altLang="en-US" smtClean="0"/>
              <a:pPr>
                <a:defRPr/>
              </a:pPr>
              <a:t>‹#›</a:t>
            </a:fld>
            <a:endParaRPr lang="en-GB" altLang="en-US"/>
          </a:p>
        </p:txBody>
      </p:sp>
    </p:spTree>
    <p:extLst>
      <p:ext uri="{BB962C8B-B14F-4D97-AF65-F5344CB8AC3E}">
        <p14:creationId xmlns:p14="http://schemas.microsoft.com/office/powerpoint/2010/main" val="89045649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a:defRPr/>
            </a:pPr>
            <a:fld id="{D7ACDA96-4F2A-4391-B97B-E7B42CDC5F36}" type="datetimeFigureOut">
              <a:rPr lang="en-GB" smtClean="0"/>
              <a:pPr>
                <a:defRPr/>
              </a:pPr>
              <a:t>12/05/2020</a:t>
            </a:fld>
            <a:endParaRPr lang="en-GB"/>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a:defRPr/>
            </a:pPr>
            <a:endParaRPr lang="en-GB"/>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pPr>
              <a:defRPr/>
            </a:pPr>
            <a:fld id="{FAF33B87-47CE-4E16-ACA8-5DCB4288B034}" type="slidenum">
              <a:rPr lang="en-GB" altLang="en-US" smtClean="0"/>
              <a:pPr>
                <a:defRPr/>
              </a:pPr>
              <a:t>‹#›</a:t>
            </a:fld>
            <a:endParaRPr lang="en-GB" altLang="en-US"/>
          </a:p>
        </p:txBody>
      </p:sp>
    </p:spTree>
    <p:extLst>
      <p:ext uri="{BB962C8B-B14F-4D97-AF65-F5344CB8AC3E}">
        <p14:creationId xmlns:p14="http://schemas.microsoft.com/office/powerpoint/2010/main" val="82512348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EB4E3"/>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32C0DF4-FB5A-4D9F-B0B9-B194A1B46004}" type="datetimeFigureOut">
              <a:rPr lang="en-GB"/>
              <a:pPr>
                <a:defRPr/>
              </a:pPr>
              <a:t>12/05/2020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59728DD4-2B7A-422D-BA07-0EF933D2A783}" type="slidenum">
              <a:rPr lang="en-GB" altLang="en-US"/>
              <a:pPr/>
              <a:t>‹#›</a:t>
            </a:fld>
            <a:endParaRPr lang="en-GB" altLang="en-US"/>
          </a:p>
        </p:txBody>
      </p:sp>
    </p:spTree>
    <p:extLst>
      <p:ext uri="{BB962C8B-B14F-4D97-AF65-F5344CB8AC3E}">
        <p14:creationId xmlns:p14="http://schemas.microsoft.com/office/powerpoint/2010/main" val="3681521263"/>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2x8D4T--0v4" TargetMode="Externa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bbc.co.uk/bitesize/clips/zc6qxn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3.xml"/><Relationship Id="rId5" Type="http://schemas.openxmlformats.org/officeDocument/2006/relationships/image" Target="../media/image10.wmf"/><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5"/>
          <p:cNvSpPr txBox="1">
            <a:spLocks noChangeArrowheads="1"/>
          </p:cNvSpPr>
          <p:nvPr/>
        </p:nvSpPr>
        <p:spPr bwMode="auto">
          <a:xfrm>
            <a:off x="179512" y="4607466"/>
            <a:ext cx="767274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500" b="1" u="sng" dirty="0" smtClean="0">
                <a:latin typeface="Arial" panose="020B0604020202020204" pitchFamily="34" charset="0"/>
                <a:ea typeface="MS PGothic" panose="020B0600070205080204" pitchFamily="34" charset="-128"/>
                <a:cs typeface="Arial" panose="020B0604020202020204" pitchFamily="34" charset="0"/>
              </a:rPr>
              <a:t>LO</a:t>
            </a:r>
            <a:r>
              <a:rPr lang="en-GB" altLang="en-US" sz="2500" b="1" dirty="0" smtClean="0">
                <a:latin typeface="Arial" panose="020B0604020202020204" pitchFamily="34" charset="0"/>
                <a:ea typeface="MS PGothic" panose="020B0600070205080204" pitchFamily="34" charset="-128"/>
                <a:cs typeface="Arial" panose="020B0604020202020204" pitchFamily="34" charset="0"/>
              </a:rPr>
              <a:t>:  </a:t>
            </a:r>
          </a:p>
          <a:p>
            <a:pPr>
              <a:lnSpc>
                <a:spcPct val="100000"/>
              </a:lnSpc>
              <a:spcBef>
                <a:spcPct val="0"/>
              </a:spcBef>
              <a:buFontTx/>
              <a:buNone/>
            </a:pPr>
            <a:r>
              <a:rPr lang="en-GB" altLang="en-US" sz="2500" dirty="0" smtClean="0">
                <a:latin typeface="Arial" panose="020B0604020202020204" pitchFamily="34" charset="0"/>
                <a:ea typeface="MS PGothic" panose="020B0600070205080204" pitchFamily="34" charset="-128"/>
                <a:cs typeface="Arial" panose="020B0604020202020204" pitchFamily="34" charset="0"/>
              </a:rPr>
              <a:t>To recognise the </a:t>
            </a:r>
            <a:r>
              <a:rPr lang="en-GB" altLang="en-US" sz="2500" dirty="0" smtClean="0">
                <a:latin typeface="Arial" panose="020B0604020202020204" pitchFamily="34" charset="0"/>
                <a:ea typeface="MS PGothic" panose="020B0600070205080204" pitchFamily="34" charset="-128"/>
              </a:rPr>
              <a:t>techniques used in </a:t>
            </a:r>
            <a:endParaRPr lang="en-GB" altLang="en-US" sz="2500" dirty="0" smtClean="0">
              <a:latin typeface="Arial" panose="020B0604020202020204" pitchFamily="34" charset="0"/>
              <a:ea typeface="MS PGothic" panose="020B0600070205080204" pitchFamily="34" charset="-128"/>
            </a:endParaRPr>
          </a:p>
          <a:p>
            <a:pPr>
              <a:lnSpc>
                <a:spcPct val="100000"/>
              </a:lnSpc>
              <a:spcBef>
                <a:spcPct val="0"/>
              </a:spcBef>
              <a:buFontTx/>
              <a:buNone/>
            </a:pPr>
            <a:r>
              <a:rPr lang="en-GB" altLang="en-US" sz="2500" i="1" dirty="0" smtClean="0">
                <a:latin typeface="Arial" panose="020B0604020202020204" pitchFamily="34" charset="0"/>
                <a:ea typeface="MS PGothic" panose="020B0600070205080204" pitchFamily="34" charset="-128"/>
              </a:rPr>
              <a:t>The </a:t>
            </a:r>
            <a:r>
              <a:rPr lang="en-GB" altLang="en-US" sz="2500" i="1" dirty="0" smtClean="0">
                <a:latin typeface="Arial" panose="020B0604020202020204" pitchFamily="34" charset="0"/>
                <a:ea typeface="MS PGothic" panose="020B0600070205080204" pitchFamily="34" charset="-128"/>
              </a:rPr>
              <a:t>Sound Collector</a:t>
            </a:r>
            <a:r>
              <a:rPr lang="en-GB" altLang="en-US" sz="2500" dirty="0" smtClean="0">
                <a:latin typeface="Arial" panose="020B0604020202020204" pitchFamily="34" charset="0"/>
                <a:ea typeface="MS PGothic" panose="020B0600070205080204" pitchFamily="34" charset="-128"/>
              </a:rPr>
              <a:t> poem.</a:t>
            </a:r>
            <a:endParaRPr lang="en-GB" altLang="en-US" sz="2500" dirty="0">
              <a:latin typeface="Arial" panose="020B0604020202020204" pitchFamily="34" charset="0"/>
              <a:ea typeface="MS PGothic" panose="020B0600070205080204" pitchFamily="34" charset="-128"/>
              <a:cs typeface="Arial" panose="020B0604020202020204" pitchFamily="34" charset="0"/>
            </a:endParaRPr>
          </a:p>
        </p:txBody>
      </p:sp>
      <p:sp>
        <p:nvSpPr>
          <p:cNvPr id="2052" name="TextBox 3"/>
          <p:cNvSpPr txBox="1">
            <a:spLocks noChangeArrowheads="1"/>
          </p:cNvSpPr>
          <p:nvPr/>
        </p:nvSpPr>
        <p:spPr bwMode="auto">
          <a:xfrm>
            <a:off x="467544" y="1819886"/>
            <a:ext cx="8208912"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GB" altLang="en-US" sz="2400" b="1" i="1" dirty="0" smtClean="0">
              <a:latin typeface="Arial" panose="020B0604020202020204" pitchFamily="34" charset="0"/>
              <a:cs typeface="Arial" panose="020B0604020202020204" pitchFamily="34" charset="0"/>
            </a:endParaRPr>
          </a:p>
          <a:p>
            <a:pPr>
              <a:lnSpc>
                <a:spcPct val="100000"/>
              </a:lnSpc>
              <a:spcBef>
                <a:spcPct val="0"/>
              </a:spcBef>
              <a:buFontTx/>
              <a:buNone/>
            </a:pPr>
            <a:r>
              <a:rPr lang="en-GB" altLang="en-US" sz="2400" i="1" dirty="0" smtClean="0">
                <a:solidFill>
                  <a:schemeClr val="bg1"/>
                </a:solidFill>
                <a:latin typeface="Arial" panose="020B0604020202020204" pitchFamily="34" charset="0"/>
              </a:rPr>
              <a:t>This is </a:t>
            </a:r>
            <a:r>
              <a:rPr lang="en-GB" altLang="en-US" sz="2400" i="1" dirty="0">
                <a:solidFill>
                  <a:schemeClr val="bg1"/>
                </a:solidFill>
                <a:latin typeface="Arial" panose="020B0604020202020204" pitchFamily="34" charset="0"/>
              </a:rPr>
              <a:t>a great little poem about the importance of sounds in our daily existence. In the poem, </a:t>
            </a:r>
            <a:r>
              <a:rPr lang="en-GB" altLang="en-US" sz="2400" i="1" dirty="0" smtClean="0">
                <a:solidFill>
                  <a:schemeClr val="bg1"/>
                </a:solidFill>
                <a:latin typeface="Arial" panose="020B0604020202020204" pitchFamily="34" charset="0"/>
              </a:rPr>
              <a:t>Roger McGough </a:t>
            </a:r>
            <a:r>
              <a:rPr lang="en-GB" altLang="en-US" sz="2400" i="1" dirty="0">
                <a:solidFill>
                  <a:schemeClr val="bg1"/>
                </a:solidFill>
                <a:latin typeface="Arial" panose="020B0604020202020204" pitchFamily="34" charset="0"/>
              </a:rPr>
              <a:t>imagines a mysterious stranger one day collecting all the sounds that fill our lives and taking them </a:t>
            </a:r>
            <a:r>
              <a:rPr lang="en-GB" altLang="en-US" sz="2400" i="1" dirty="0" smtClean="0">
                <a:solidFill>
                  <a:schemeClr val="bg1"/>
                </a:solidFill>
                <a:latin typeface="Arial" panose="020B0604020202020204" pitchFamily="34" charset="0"/>
              </a:rPr>
              <a:t>away……….</a:t>
            </a:r>
            <a:endParaRPr lang="en-GB" altLang="en-US" sz="2400" i="1" dirty="0">
              <a:solidFill>
                <a:schemeClr val="bg1"/>
              </a:solidFill>
              <a:latin typeface="Arial" panose="020B0604020202020204" pitchFamily="34" charset="0"/>
            </a:endParaRPr>
          </a:p>
        </p:txBody>
      </p:sp>
      <p:sp>
        <p:nvSpPr>
          <p:cNvPr id="2" name="TextBox 1"/>
          <p:cNvSpPr txBox="1"/>
          <p:nvPr/>
        </p:nvSpPr>
        <p:spPr>
          <a:xfrm>
            <a:off x="611560" y="424994"/>
            <a:ext cx="4896544" cy="1477328"/>
          </a:xfrm>
          <a:prstGeom prst="rect">
            <a:avLst/>
          </a:prstGeom>
          <a:noFill/>
        </p:spPr>
        <p:txBody>
          <a:bodyPr wrap="square" rtlCol="0">
            <a:spAutoFit/>
          </a:bodyPr>
          <a:lstStyle/>
          <a:p>
            <a:pPr algn="ctr"/>
            <a:r>
              <a:rPr lang="en-GB" sz="2400" b="1" dirty="0" smtClean="0">
                <a:latin typeface="Georgia" panose="02040502050405020303" pitchFamily="18" charset="0"/>
              </a:rPr>
              <a:t>The Sound Collector Poem</a:t>
            </a:r>
          </a:p>
          <a:p>
            <a:pPr algn="ctr"/>
            <a:r>
              <a:rPr lang="en-GB" sz="2400" b="1" dirty="0" smtClean="0">
                <a:latin typeface="Georgia" panose="02040502050405020303" pitchFamily="18" charset="0"/>
              </a:rPr>
              <a:t>By</a:t>
            </a:r>
          </a:p>
          <a:p>
            <a:pPr algn="ctr"/>
            <a:r>
              <a:rPr lang="en-GB" sz="2400" b="1" dirty="0" smtClean="0">
                <a:latin typeface="Georgia" panose="02040502050405020303" pitchFamily="18" charset="0"/>
              </a:rPr>
              <a:t>Roger McGough</a:t>
            </a:r>
          </a:p>
          <a:p>
            <a:endParaRPr lang="en-GB" dirty="0"/>
          </a:p>
        </p:txBody>
      </p:sp>
      <p:pic>
        <p:nvPicPr>
          <p:cNvPr id="3" name="Picture 2"/>
          <p:cNvPicPr>
            <a:picLocks noChangeAspect="1"/>
          </p:cNvPicPr>
          <p:nvPr/>
        </p:nvPicPr>
        <p:blipFill>
          <a:blip r:embed="rId2"/>
          <a:stretch>
            <a:fillRect/>
          </a:stretch>
        </p:blipFill>
        <p:spPr>
          <a:xfrm>
            <a:off x="6084168" y="260648"/>
            <a:ext cx="2592288" cy="1559238"/>
          </a:xfrm>
          <a:prstGeom prst="rect">
            <a:avLst/>
          </a:prstGeom>
          <a:effectLst>
            <a:softEdge rad="127000"/>
          </a:effectLst>
        </p:spPr>
      </p:pic>
      <p:pic>
        <p:nvPicPr>
          <p:cNvPr id="8" name="Picture 3" descr="C:\Users\Vicki Springhall\AppData\Local\Microsoft\Windows\Temporary Internet Files\Content.IE5\S6ONAQLB\MC900064950[1].wmf"/>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00043" y="4607466"/>
            <a:ext cx="1776413" cy="1568450"/>
          </a:xfrm>
          <a:prstGeom prst="rect">
            <a:avLst/>
          </a:prstGeom>
          <a:noFill/>
          <a:ln>
            <a:noFill/>
          </a:ln>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851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827584" y="1213671"/>
            <a:ext cx="7772400" cy="1470025"/>
          </a:xfrm>
        </p:spPr>
        <p:txBody>
          <a:bodyPr/>
          <a:lstStyle/>
          <a:p>
            <a:pPr eaLnBrk="1" hangingPunct="1"/>
            <a:r>
              <a:rPr lang="en-GB" altLang="en-US" sz="3600" dirty="0" smtClean="0"/>
              <a:t>However…what happens in verse 4?</a:t>
            </a:r>
            <a:endParaRPr lang="en-GB" altLang="en-US" sz="3600" dirty="0" smtClean="0"/>
          </a:p>
        </p:txBody>
      </p:sp>
      <p:sp>
        <p:nvSpPr>
          <p:cNvPr id="4" name="TextBox 3"/>
          <p:cNvSpPr txBox="1"/>
          <p:nvPr/>
        </p:nvSpPr>
        <p:spPr>
          <a:xfrm>
            <a:off x="2054569" y="260648"/>
            <a:ext cx="4896544" cy="1477328"/>
          </a:xfrm>
          <a:prstGeom prst="rect">
            <a:avLst/>
          </a:prstGeom>
          <a:noFill/>
        </p:spPr>
        <p:txBody>
          <a:bodyPr wrap="square" rtlCol="0">
            <a:spAutoFit/>
          </a:bodyPr>
          <a:lstStyle/>
          <a:p>
            <a:pPr algn="ctr"/>
            <a:r>
              <a:rPr lang="en-GB" sz="2400" b="1" dirty="0" smtClean="0">
                <a:solidFill>
                  <a:schemeClr val="bg1"/>
                </a:solidFill>
                <a:latin typeface="Georgia" panose="02040502050405020303" pitchFamily="18" charset="0"/>
              </a:rPr>
              <a:t>The Sound Collector Poem</a:t>
            </a:r>
          </a:p>
          <a:p>
            <a:pPr algn="ctr"/>
            <a:r>
              <a:rPr lang="en-GB" sz="2400" b="1" dirty="0" smtClean="0">
                <a:solidFill>
                  <a:schemeClr val="bg1"/>
                </a:solidFill>
                <a:latin typeface="Georgia" panose="02040502050405020303" pitchFamily="18" charset="0"/>
              </a:rPr>
              <a:t>By</a:t>
            </a:r>
          </a:p>
          <a:p>
            <a:pPr algn="ctr"/>
            <a:r>
              <a:rPr lang="en-GB" sz="2400" b="1" dirty="0" smtClean="0">
                <a:solidFill>
                  <a:schemeClr val="bg1"/>
                </a:solidFill>
                <a:latin typeface="Georgia" panose="02040502050405020303" pitchFamily="18" charset="0"/>
              </a:rPr>
              <a:t>Roger McGough</a:t>
            </a:r>
          </a:p>
          <a:p>
            <a:endParaRPr lang="en-GB" dirty="0">
              <a:solidFill>
                <a:schemeClr val="bg1"/>
              </a:solidFill>
            </a:endParaRPr>
          </a:p>
        </p:txBody>
      </p:sp>
      <p:sp>
        <p:nvSpPr>
          <p:cNvPr id="5" name="Rectangle 4"/>
          <p:cNvSpPr/>
          <p:nvPr/>
        </p:nvSpPr>
        <p:spPr>
          <a:xfrm>
            <a:off x="1492538" y="4617551"/>
            <a:ext cx="6158927" cy="1938992"/>
          </a:xfrm>
          <a:prstGeom prst="rect">
            <a:avLst/>
          </a:prstGeom>
        </p:spPr>
        <p:txBody>
          <a:bodyPr wrap="square">
            <a:spAutoFit/>
          </a:bodyPr>
          <a:lstStyle/>
          <a:p>
            <a:pPr marL="342900" indent="-342900">
              <a:buFont typeface="Wingdings" panose="05000000000000000000" pitchFamily="2" charset="2"/>
              <a:buChar char="ü"/>
            </a:pPr>
            <a:r>
              <a:rPr lang="en-GB" sz="2000" dirty="0" smtClean="0"/>
              <a:t>Lines 2 and 4 rhyme again.</a:t>
            </a:r>
          </a:p>
          <a:p>
            <a:endParaRPr lang="en-GB" sz="2000" dirty="0" smtClean="0"/>
          </a:p>
          <a:p>
            <a:r>
              <a:rPr lang="en-GB" sz="2000" dirty="0" smtClean="0"/>
              <a:t>The 7,6,7,6, pattern of syllables per line has changed to: 8,6,7,5</a:t>
            </a:r>
          </a:p>
          <a:p>
            <a:endParaRPr lang="en-GB" sz="2000" dirty="0"/>
          </a:p>
          <a:p>
            <a:r>
              <a:rPr lang="en-GB" sz="2000" dirty="0" smtClean="0"/>
              <a:t>The poem is an irregular poem!!</a:t>
            </a:r>
            <a:endParaRPr lang="en-GB" sz="2000" dirty="0"/>
          </a:p>
        </p:txBody>
      </p:sp>
      <p:sp>
        <p:nvSpPr>
          <p:cNvPr id="12" name="TextBox 11"/>
          <p:cNvSpPr txBox="1"/>
          <p:nvPr/>
        </p:nvSpPr>
        <p:spPr>
          <a:xfrm>
            <a:off x="2483768" y="3019795"/>
            <a:ext cx="4467345" cy="1323439"/>
          </a:xfrm>
          <a:prstGeom prst="rect">
            <a:avLst/>
          </a:prstGeom>
          <a:noFill/>
        </p:spPr>
        <p:txBody>
          <a:bodyPr wrap="square" rtlCol="0">
            <a:spAutoFit/>
          </a:bodyPr>
          <a:lstStyle/>
          <a:p>
            <a:r>
              <a:rPr lang="en-GB" sz="2000" dirty="0" smtClean="0">
                <a:solidFill>
                  <a:schemeClr val="bg1"/>
                </a:solidFill>
              </a:rPr>
              <a:t>The hissing of the frying pan</a:t>
            </a:r>
          </a:p>
          <a:p>
            <a:r>
              <a:rPr lang="en-GB" sz="2000" dirty="0" smtClean="0">
                <a:solidFill>
                  <a:schemeClr val="bg1"/>
                </a:solidFill>
              </a:rPr>
              <a:t>The ticking of the grill</a:t>
            </a:r>
          </a:p>
          <a:p>
            <a:r>
              <a:rPr lang="en-GB" sz="2000" dirty="0" smtClean="0">
                <a:solidFill>
                  <a:schemeClr val="bg1"/>
                </a:solidFill>
              </a:rPr>
              <a:t>The bubbling of the bathtub</a:t>
            </a:r>
          </a:p>
          <a:p>
            <a:r>
              <a:rPr lang="en-GB" sz="2000" dirty="0" smtClean="0">
                <a:solidFill>
                  <a:schemeClr val="bg1"/>
                </a:solidFill>
              </a:rPr>
              <a:t>As it starts to fill</a:t>
            </a:r>
            <a:endParaRPr lang="en-GB" sz="2000" dirty="0">
              <a:solidFill>
                <a:schemeClr val="bg1"/>
              </a:solidFill>
            </a:endParaRPr>
          </a:p>
        </p:txBody>
      </p:sp>
      <p:sp>
        <p:nvSpPr>
          <p:cNvPr id="15" name="TextBox 14"/>
          <p:cNvSpPr txBox="1"/>
          <p:nvPr/>
        </p:nvSpPr>
        <p:spPr>
          <a:xfrm>
            <a:off x="6012160" y="3065561"/>
            <a:ext cx="314510" cy="1323439"/>
          </a:xfrm>
          <a:prstGeom prst="rect">
            <a:avLst/>
          </a:prstGeom>
          <a:noFill/>
        </p:spPr>
        <p:txBody>
          <a:bodyPr wrap="none" rtlCol="0">
            <a:spAutoFit/>
          </a:bodyPr>
          <a:lstStyle/>
          <a:p>
            <a:r>
              <a:rPr lang="en-GB" sz="2000" dirty="0"/>
              <a:t>8</a:t>
            </a:r>
            <a:endParaRPr lang="en-GB" sz="2000" dirty="0" smtClean="0"/>
          </a:p>
          <a:p>
            <a:r>
              <a:rPr lang="en-GB" sz="2000" dirty="0" smtClean="0"/>
              <a:t>6</a:t>
            </a:r>
          </a:p>
          <a:p>
            <a:r>
              <a:rPr lang="en-GB" sz="2000" dirty="0" smtClean="0"/>
              <a:t>7</a:t>
            </a:r>
          </a:p>
          <a:p>
            <a:r>
              <a:rPr lang="en-GB" sz="2000" dirty="0" smtClean="0"/>
              <a:t>5</a:t>
            </a:r>
            <a:endParaRPr lang="en-GB" sz="2000" dirty="0"/>
          </a:p>
        </p:txBody>
      </p:sp>
      <p:cxnSp>
        <p:nvCxnSpPr>
          <p:cNvPr id="14" name="Straight Arrow Connector 13"/>
          <p:cNvCxnSpPr/>
          <p:nvPr/>
        </p:nvCxnSpPr>
        <p:spPr>
          <a:xfrm>
            <a:off x="5518266" y="3284984"/>
            <a:ext cx="493894" cy="0"/>
          </a:xfrm>
          <a:prstGeom prst="straightConnector1">
            <a:avLst/>
          </a:prstGeom>
          <a:ln w="28575">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60032" y="3573016"/>
            <a:ext cx="1152128" cy="0"/>
          </a:xfrm>
          <a:prstGeom prst="straightConnector1">
            <a:avLst/>
          </a:prstGeom>
          <a:ln w="28575">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518266" y="3861048"/>
            <a:ext cx="493894" cy="0"/>
          </a:xfrm>
          <a:prstGeom prst="straightConnector1">
            <a:avLst/>
          </a:prstGeom>
          <a:ln w="28575">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355976" y="4149080"/>
            <a:ext cx="1656184" cy="0"/>
          </a:xfrm>
          <a:prstGeom prst="straightConnector1">
            <a:avLst/>
          </a:prstGeom>
          <a:ln w="28575">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rot="20176678">
            <a:off x="161756" y="2603896"/>
            <a:ext cx="2661562"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Irregular</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6998649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6250">
              <a:srgbClr val="FFFFFF"/>
            </a:gs>
            <a:gs pos="17500">
              <a:srgbClr val="FFFFFF"/>
            </a:gs>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8" name="TextBox 7"/>
          <p:cNvSpPr txBox="1"/>
          <p:nvPr/>
        </p:nvSpPr>
        <p:spPr>
          <a:xfrm>
            <a:off x="1187624" y="622907"/>
            <a:ext cx="4896544" cy="584775"/>
          </a:xfrm>
          <a:prstGeom prst="rect">
            <a:avLst/>
          </a:prstGeom>
          <a:gradFill flip="none" rotWithShape="1">
            <a:gsLst>
              <a:gs pos="26250">
                <a:srgbClr val="FFFFFF"/>
              </a:gs>
              <a:gs pos="17500">
                <a:srgbClr val="FFFFFF"/>
              </a:gs>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a:softEdge rad="63500"/>
          </a:effectLst>
        </p:spPr>
        <p:txBody>
          <a:bodyPr wrap="square" rtlCol="0">
            <a:spAutoFit/>
          </a:bodyPr>
          <a:lstStyle/>
          <a:p>
            <a:pPr algn="ctr"/>
            <a:r>
              <a:rPr lang="en-GB" sz="3200" b="1" dirty="0" smtClean="0">
                <a:solidFill>
                  <a:srgbClr val="FC6102"/>
                </a:solidFill>
                <a:effectLst>
                  <a:outerShdw blurRad="38100" dist="38100" dir="2700000" algn="tl">
                    <a:srgbClr val="000000">
                      <a:alpha val="43137"/>
                    </a:srgbClr>
                  </a:outerShdw>
                </a:effectLst>
                <a:latin typeface="Georgia" panose="02040502050405020303" pitchFamily="18" charset="0"/>
              </a:rPr>
              <a:t>The </a:t>
            </a:r>
            <a:r>
              <a:rPr lang="en-GB" sz="3200" b="1" dirty="0" smtClean="0">
                <a:solidFill>
                  <a:srgbClr val="FC6102"/>
                </a:solidFill>
                <a:effectLst>
                  <a:outerShdw blurRad="38100" dist="38100" dir="2700000" algn="tl">
                    <a:srgbClr val="000000">
                      <a:alpha val="43137"/>
                    </a:srgbClr>
                  </a:outerShdw>
                </a:effectLst>
                <a:latin typeface="Georgia" panose="02040502050405020303" pitchFamily="18" charset="0"/>
              </a:rPr>
              <a:t>Sound Hunt</a:t>
            </a:r>
            <a:endParaRPr lang="en-GB" sz="3200" dirty="0">
              <a:solidFill>
                <a:srgbClr val="FC6102"/>
              </a:solidFill>
              <a:effectLst>
                <a:outerShdw blurRad="38100" dist="38100" dir="2700000" algn="tl">
                  <a:srgbClr val="000000">
                    <a:alpha val="43137"/>
                  </a:srgbClr>
                </a:outerShdw>
              </a:effectLst>
            </a:endParaRPr>
          </a:p>
        </p:txBody>
      </p:sp>
      <p:sp>
        <p:nvSpPr>
          <p:cNvPr id="3" name="Rectangle 2"/>
          <p:cNvSpPr/>
          <p:nvPr/>
        </p:nvSpPr>
        <p:spPr>
          <a:xfrm>
            <a:off x="251520" y="2348880"/>
            <a:ext cx="8892480" cy="4524315"/>
          </a:xfrm>
          <a:prstGeom prst="rect">
            <a:avLst/>
          </a:prstGeom>
        </p:spPr>
        <p:txBody>
          <a:bodyPr wrap="square">
            <a:spAutoFit/>
          </a:bodyPr>
          <a:lstStyle/>
          <a:p>
            <a:r>
              <a:rPr lang="en-GB" u="sng" dirty="0">
                <a:latin typeface="Calibri" panose="020F0502020204030204" pitchFamily="34" charset="0"/>
                <a:cs typeface="Calibri" panose="020F0502020204030204" pitchFamily="34" charset="0"/>
              </a:rPr>
              <a:t>Your </a:t>
            </a:r>
            <a:r>
              <a:rPr lang="en-GB" u="sng" dirty="0" smtClean="0">
                <a:latin typeface="Calibri" panose="020F0502020204030204" pitchFamily="34" charset="0"/>
                <a:cs typeface="Calibri" panose="020F0502020204030204" pitchFamily="34" charset="0"/>
              </a:rPr>
              <a:t>collection challenge</a:t>
            </a:r>
            <a:r>
              <a:rPr lang="en-GB" dirty="0" smtClean="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You may leave the classroom with your teachers </a:t>
            </a:r>
            <a:r>
              <a:rPr lang="en-GB" dirty="0">
                <a:latin typeface="Calibri" panose="020F0502020204030204" pitchFamily="34" charset="0"/>
                <a:cs typeface="Calibri" panose="020F0502020204030204" pitchFamily="34" charset="0"/>
              </a:rPr>
              <a:t>and collect/record the sounds </a:t>
            </a:r>
            <a:r>
              <a:rPr lang="en-GB" dirty="0" smtClean="0">
                <a:latin typeface="Calibri" panose="020F0502020204030204" pitchFamily="34" charset="0"/>
                <a:cs typeface="Calibri" panose="020F0502020204030204" pitchFamily="34" charset="0"/>
              </a:rPr>
              <a:t>that you </a:t>
            </a:r>
            <a:r>
              <a:rPr lang="en-GB" dirty="0">
                <a:latin typeface="Calibri" panose="020F0502020204030204" pitchFamily="34" charset="0"/>
                <a:cs typeface="Calibri" panose="020F0502020204030204" pitchFamily="34" charset="0"/>
              </a:rPr>
              <a:t>hear around </a:t>
            </a:r>
            <a:r>
              <a:rPr lang="en-GB" dirty="0" smtClean="0">
                <a:latin typeface="Calibri" panose="020F0502020204030204" pitchFamily="34" charset="0"/>
                <a:cs typeface="Calibri" panose="020F0502020204030204" pitchFamily="34" charset="0"/>
              </a:rPr>
              <a:t>school, both inside and outside.</a:t>
            </a:r>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smtClean="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smtClean="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smtClean="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smtClean="0">
              <a:latin typeface="Calibri" panose="020F0502020204030204" pitchFamily="34" charset="0"/>
              <a:cs typeface="Calibri" panose="020F0502020204030204" pitchFamily="34" charset="0"/>
            </a:endParaRPr>
          </a:p>
          <a:p>
            <a:r>
              <a:rPr lang="en-GB" u="sng" dirty="0" smtClean="0">
                <a:latin typeface="Calibri" panose="020F0502020204030204" pitchFamily="34" charset="0"/>
                <a:cs typeface="Calibri" panose="020F0502020204030204" pitchFamily="34" charset="0"/>
              </a:rPr>
              <a:t>Your </a:t>
            </a:r>
            <a:r>
              <a:rPr lang="en-GB" u="sng" dirty="0">
                <a:latin typeface="Calibri" panose="020F0502020204030204" pitchFamily="34" charset="0"/>
                <a:cs typeface="Calibri" panose="020F0502020204030204" pitchFamily="34" charset="0"/>
              </a:rPr>
              <a:t>writing </a:t>
            </a:r>
            <a:r>
              <a:rPr lang="en-GB" u="sng" dirty="0" smtClean="0">
                <a:latin typeface="Calibri" panose="020F0502020204030204" pitchFamily="34" charset="0"/>
                <a:cs typeface="Calibri" panose="020F0502020204030204" pitchFamily="34" charset="0"/>
              </a:rPr>
              <a:t>challenge</a:t>
            </a:r>
            <a:r>
              <a:rPr lang="en-GB" dirty="0" smtClean="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W</a:t>
            </a:r>
            <a:r>
              <a:rPr lang="en-GB" dirty="0" smtClean="0">
                <a:latin typeface="Calibri" panose="020F0502020204030204" pitchFamily="34" charset="0"/>
                <a:cs typeface="Calibri" panose="020F0502020204030204" pitchFamily="34" charset="0"/>
              </a:rPr>
              <a:t>rite </a:t>
            </a:r>
            <a:r>
              <a:rPr lang="en-GB" dirty="0">
                <a:latin typeface="Calibri" panose="020F0502020204030204" pitchFamily="34" charset="0"/>
                <a:cs typeface="Calibri" panose="020F0502020204030204" pitchFamily="34" charset="0"/>
              </a:rPr>
              <a:t>your </a:t>
            </a:r>
            <a:r>
              <a:rPr lang="en-GB" dirty="0" smtClean="0">
                <a:latin typeface="Calibri" panose="020F0502020204030204" pitchFamily="34" charset="0"/>
                <a:cs typeface="Calibri" panose="020F0502020204030204" pitchFamily="34" charset="0"/>
              </a:rPr>
              <a:t>own </a:t>
            </a:r>
            <a:r>
              <a:rPr lang="en-GB" dirty="0">
                <a:latin typeface="Calibri" panose="020F0502020204030204" pitchFamily="34" charset="0"/>
                <a:cs typeface="Calibri" panose="020F0502020204030204" pitchFamily="34" charset="0"/>
              </a:rPr>
              <a:t>sound collector poem in </a:t>
            </a:r>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the </a:t>
            </a:r>
            <a:r>
              <a:rPr lang="en-GB" dirty="0">
                <a:latin typeface="Calibri" panose="020F0502020204030204" pitchFamily="34" charset="0"/>
                <a:cs typeface="Calibri" panose="020F0502020204030204" pitchFamily="34" charset="0"/>
              </a:rPr>
              <a:t>style </a:t>
            </a:r>
            <a:r>
              <a:rPr lang="en-GB" dirty="0" smtClean="0">
                <a:latin typeface="Calibri" panose="020F0502020204030204" pitchFamily="34" charset="0"/>
                <a:cs typeface="Calibri" panose="020F0502020204030204" pitchFamily="34" charset="0"/>
              </a:rPr>
              <a:t>of Roger </a:t>
            </a:r>
            <a:r>
              <a:rPr lang="en-GB" dirty="0">
                <a:latin typeface="Calibri" panose="020F0502020204030204" pitchFamily="34" charset="0"/>
                <a:cs typeface="Calibri" panose="020F0502020204030204" pitchFamily="34" charset="0"/>
              </a:rPr>
              <a:t>McGough.</a:t>
            </a:r>
          </a:p>
          <a:p>
            <a:endParaRPr lang="en-GB" dirty="0"/>
          </a:p>
        </p:txBody>
      </p:sp>
      <p:pic>
        <p:nvPicPr>
          <p:cNvPr id="4" name="Picture 3" descr="A challenging experience | My Class Blog"/>
          <p:cNvPicPr>
            <a:picLocks noChangeAspect="1"/>
          </p:cNvPicPr>
          <p:nvPr/>
        </p:nvPicPr>
        <p:blipFill>
          <a:blip r:embed="rId2" cstate="print">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5436096" y="146547"/>
            <a:ext cx="2829694" cy="2122271"/>
          </a:xfrm>
          <a:prstGeom prst="rect">
            <a:avLst/>
          </a:prstGeom>
          <a:effectLst>
            <a:softEdge rad="1270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3417" y="3410016"/>
            <a:ext cx="4761275" cy="3047216"/>
          </a:xfrm>
          <a:prstGeom prst="rect">
            <a:avLst/>
          </a:prstGeom>
        </p:spPr>
      </p:pic>
      <p:pic>
        <p:nvPicPr>
          <p:cNvPr id="6" name="Picture 5" descr="fonts - Generate unreadable handwriting text - TeX - LaTeX ..."/>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rot="656680">
            <a:off x="1037352" y="3862698"/>
            <a:ext cx="1688976" cy="1612972"/>
          </a:xfrm>
          <a:prstGeom prst="rect">
            <a:avLst/>
          </a:prstGeom>
          <a:blipFill>
            <a:blip r:embed="rId7"/>
            <a:tile tx="0" ty="0" sx="100000" sy="100000" flip="none" algn="tl"/>
          </a:blipFill>
          <a:effectLst>
            <a:softEdge rad="1270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7" name="Picture 6" descr="Free Verse Poetry — What To Avoid &amp; How To Immediately Improve"/>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6948264" y="3943183"/>
            <a:ext cx="2195736" cy="2744671"/>
          </a:xfrm>
          <a:prstGeom prst="rect">
            <a:avLst/>
          </a:prstGeom>
        </p:spPr>
      </p:pic>
      <p:sp>
        <p:nvSpPr>
          <p:cNvPr id="3" name="Content Placeholder 2"/>
          <p:cNvSpPr>
            <a:spLocks noGrp="1"/>
          </p:cNvSpPr>
          <p:nvPr>
            <p:ph idx="1"/>
          </p:nvPr>
        </p:nvSpPr>
        <p:spPr>
          <a:xfrm>
            <a:off x="251520" y="1648767"/>
            <a:ext cx="8229600" cy="5000625"/>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en-GB" sz="2600" dirty="0" smtClean="0">
                <a:solidFill>
                  <a:schemeClr val="bg1"/>
                </a:solidFill>
              </a:rPr>
              <a:t>Write </a:t>
            </a:r>
            <a:r>
              <a:rPr lang="en-GB" sz="2600" dirty="0" smtClean="0">
                <a:solidFill>
                  <a:schemeClr val="bg1"/>
                </a:solidFill>
              </a:rPr>
              <a:t>your own poem </a:t>
            </a:r>
            <a:r>
              <a:rPr lang="en-GB" sz="2600" dirty="0" smtClean="0">
                <a:solidFill>
                  <a:schemeClr val="bg1"/>
                </a:solidFill>
              </a:rPr>
              <a:t>and come up with an action or sound effect for each line. </a:t>
            </a:r>
            <a:endParaRPr lang="en-GB" sz="2600" dirty="0" smtClean="0">
              <a:solidFill>
                <a:schemeClr val="bg1"/>
              </a:solidFill>
            </a:endParaRPr>
          </a:p>
          <a:p>
            <a:pPr marL="0" indent="0" eaLnBrk="1" fontAlgn="auto" hangingPunct="1">
              <a:spcAft>
                <a:spcPts val="0"/>
              </a:spcAft>
              <a:buFont typeface="Arial" panose="020B0604020202020204" pitchFamily="34" charset="0"/>
              <a:buNone/>
              <a:defRPr/>
            </a:pPr>
            <a:endParaRPr lang="en-GB" sz="2600" dirty="0">
              <a:solidFill>
                <a:schemeClr val="bg1"/>
              </a:solidFill>
            </a:endParaRPr>
          </a:p>
          <a:p>
            <a:pPr marL="0" indent="0" eaLnBrk="1" fontAlgn="auto" hangingPunct="1">
              <a:spcAft>
                <a:spcPts val="0"/>
              </a:spcAft>
              <a:buFont typeface="Arial" panose="020B0604020202020204" pitchFamily="34" charset="0"/>
              <a:buNone/>
              <a:defRPr/>
            </a:pPr>
            <a:r>
              <a:rPr lang="en-GB" sz="2400" b="1" u="sng" dirty="0" smtClean="0">
                <a:solidFill>
                  <a:schemeClr val="bg1"/>
                </a:solidFill>
              </a:rPr>
              <a:t>Your poem must begin with this stanza</a:t>
            </a:r>
            <a:r>
              <a:rPr lang="en-GB" sz="2400" b="1" dirty="0" smtClean="0">
                <a:solidFill>
                  <a:schemeClr val="bg1"/>
                </a:solidFill>
              </a:rPr>
              <a:t>:</a:t>
            </a:r>
            <a:r>
              <a:rPr lang="en-GB" sz="2600" dirty="0" smtClean="0">
                <a:solidFill>
                  <a:schemeClr val="bg1"/>
                </a:solidFill>
              </a:rPr>
              <a:t>		      </a:t>
            </a:r>
            <a:r>
              <a:rPr lang="en-GB" sz="2400" b="1" u="sng" dirty="0" smtClean="0">
                <a:solidFill>
                  <a:schemeClr val="bg1"/>
                </a:solidFill>
              </a:rPr>
              <a:t>And end with this stanza</a:t>
            </a:r>
            <a:r>
              <a:rPr lang="en-GB" sz="2400" dirty="0" smtClean="0">
                <a:solidFill>
                  <a:schemeClr val="bg1"/>
                </a:solidFill>
              </a:rPr>
              <a:t>:</a:t>
            </a:r>
          </a:p>
          <a:p>
            <a:pPr marL="0" indent="0" eaLnBrk="1" fontAlgn="auto" hangingPunct="1">
              <a:spcAft>
                <a:spcPts val="0"/>
              </a:spcAft>
              <a:buNone/>
              <a:defRPr/>
            </a:pPr>
            <a:r>
              <a:rPr lang="en-GB" sz="2400" dirty="0" smtClean="0">
                <a:solidFill>
                  <a:schemeClr val="bg1"/>
                </a:solidFill>
              </a:rPr>
              <a:t>A </a:t>
            </a:r>
            <a:r>
              <a:rPr lang="en-GB" sz="2400" dirty="0">
                <a:solidFill>
                  <a:schemeClr val="bg1"/>
                </a:solidFill>
              </a:rPr>
              <a:t>stranger called to school this morning</a:t>
            </a:r>
          </a:p>
          <a:p>
            <a:pPr marL="0" indent="0" eaLnBrk="1" fontAlgn="auto" hangingPunct="1">
              <a:spcAft>
                <a:spcPts val="0"/>
              </a:spcAft>
              <a:buNone/>
              <a:defRPr/>
            </a:pPr>
            <a:r>
              <a:rPr lang="en-GB" sz="2400" dirty="0">
                <a:solidFill>
                  <a:schemeClr val="bg1"/>
                </a:solidFill>
              </a:rPr>
              <a:t>Dressed all in black and grey</a:t>
            </a:r>
          </a:p>
          <a:p>
            <a:pPr marL="0" indent="0" eaLnBrk="1" fontAlgn="auto" hangingPunct="1">
              <a:spcAft>
                <a:spcPts val="0"/>
              </a:spcAft>
              <a:buNone/>
              <a:defRPr/>
            </a:pPr>
            <a:r>
              <a:rPr lang="en-GB" sz="2400" dirty="0">
                <a:solidFill>
                  <a:schemeClr val="bg1"/>
                </a:solidFill>
              </a:rPr>
              <a:t>Put every sound into a bag</a:t>
            </a:r>
          </a:p>
          <a:p>
            <a:pPr marL="0" indent="0" eaLnBrk="1" fontAlgn="auto" hangingPunct="1">
              <a:spcAft>
                <a:spcPts val="0"/>
              </a:spcAft>
              <a:buNone/>
              <a:defRPr/>
            </a:pPr>
            <a:r>
              <a:rPr lang="en-GB" sz="2400" dirty="0">
                <a:solidFill>
                  <a:schemeClr val="bg1"/>
                </a:solidFill>
              </a:rPr>
              <a:t>And carried them </a:t>
            </a:r>
            <a:r>
              <a:rPr lang="en-GB" sz="2400" dirty="0" smtClean="0">
                <a:solidFill>
                  <a:schemeClr val="bg1"/>
                </a:solidFill>
              </a:rPr>
              <a:t>away</a:t>
            </a:r>
            <a:endParaRPr lang="en-GB" sz="2400" dirty="0">
              <a:solidFill>
                <a:schemeClr val="bg1"/>
              </a:solidFill>
            </a:endParaRPr>
          </a:p>
          <a:p>
            <a:pPr marL="0" indent="0" eaLnBrk="1" fontAlgn="auto" hangingPunct="1">
              <a:spcAft>
                <a:spcPts val="0"/>
              </a:spcAft>
              <a:buNone/>
              <a:defRPr/>
            </a:pPr>
            <a:endParaRPr lang="en-GB" sz="2600" dirty="0" smtClean="0">
              <a:solidFill>
                <a:schemeClr val="bg1"/>
              </a:solidFill>
            </a:endParaRPr>
          </a:p>
          <a:p>
            <a:pPr marL="0" indent="0" eaLnBrk="1" fontAlgn="auto" hangingPunct="1">
              <a:spcAft>
                <a:spcPts val="0"/>
              </a:spcAft>
              <a:buNone/>
              <a:defRPr/>
            </a:pPr>
            <a:endParaRPr lang="en-GB" sz="2600" dirty="0">
              <a:solidFill>
                <a:schemeClr val="bg1"/>
              </a:solidFill>
            </a:endParaRPr>
          </a:p>
          <a:p>
            <a:pPr marL="0" indent="0" eaLnBrk="1" fontAlgn="auto" hangingPunct="1">
              <a:spcAft>
                <a:spcPts val="0"/>
              </a:spcAft>
              <a:buNone/>
              <a:defRPr/>
            </a:pPr>
            <a:endParaRPr lang="en-GB" sz="2600" dirty="0" smtClean="0">
              <a:solidFill>
                <a:schemeClr val="bg1"/>
              </a:solidFill>
            </a:endParaRPr>
          </a:p>
          <a:p>
            <a:pPr marL="0" indent="0" eaLnBrk="1" fontAlgn="auto" hangingPunct="1">
              <a:spcAft>
                <a:spcPts val="0"/>
              </a:spcAft>
              <a:buNone/>
              <a:defRPr/>
            </a:pPr>
            <a:endParaRPr lang="en-GB" sz="2600" dirty="0" smtClean="0">
              <a:solidFill>
                <a:schemeClr val="bg1"/>
              </a:solidFill>
            </a:endParaRPr>
          </a:p>
          <a:p>
            <a:pPr marL="0" indent="0" algn="ctr" eaLnBrk="1" fontAlgn="auto" hangingPunct="1">
              <a:spcAft>
                <a:spcPts val="0"/>
              </a:spcAft>
              <a:buFont typeface="Arial" panose="020B0604020202020204" pitchFamily="34" charset="0"/>
              <a:buNone/>
              <a:defRPr/>
            </a:pPr>
            <a:r>
              <a:rPr lang="en-GB" sz="2600" b="1" u="sng" dirty="0" smtClean="0"/>
              <a:t>Remember to</a:t>
            </a:r>
            <a:r>
              <a:rPr lang="en-GB" sz="2600" b="1" dirty="0" smtClean="0"/>
              <a:t>:</a:t>
            </a:r>
          </a:p>
          <a:p>
            <a:pPr algn="ctr" eaLnBrk="1" fontAlgn="auto" hangingPunct="1">
              <a:spcAft>
                <a:spcPts val="0"/>
              </a:spcAft>
              <a:defRPr/>
            </a:pPr>
            <a:r>
              <a:rPr lang="en-GB" sz="2600" dirty="0" smtClean="0"/>
              <a:t>Think about the sounds </a:t>
            </a:r>
            <a:r>
              <a:rPr lang="en-GB" sz="2600" dirty="0" smtClean="0"/>
              <a:t>that you have collected.</a:t>
            </a:r>
          </a:p>
          <a:p>
            <a:pPr algn="ctr" eaLnBrk="1" fontAlgn="auto" hangingPunct="1">
              <a:spcAft>
                <a:spcPts val="0"/>
              </a:spcAft>
              <a:defRPr/>
            </a:pPr>
            <a:r>
              <a:rPr lang="en-GB" sz="2600" dirty="0" smtClean="0"/>
              <a:t>Follow </a:t>
            </a:r>
            <a:r>
              <a:rPr lang="en-GB" sz="2600" dirty="0" smtClean="0"/>
              <a:t>the poem’s pattern: “the </a:t>
            </a:r>
            <a:r>
              <a:rPr lang="en-GB" sz="2600" dirty="0" smtClean="0"/>
              <a:t>…… </a:t>
            </a:r>
            <a:r>
              <a:rPr lang="en-GB" sz="2600" dirty="0" smtClean="0"/>
              <a:t>of the </a:t>
            </a:r>
            <a:r>
              <a:rPr lang="en-GB" sz="2600" dirty="0" smtClean="0"/>
              <a:t>……”</a:t>
            </a:r>
          </a:p>
          <a:p>
            <a:pPr algn="ctr" eaLnBrk="1" fontAlgn="auto" hangingPunct="1">
              <a:spcAft>
                <a:spcPts val="0"/>
              </a:spcAft>
              <a:defRPr/>
            </a:pPr>
            <a:r>
              <a:rPr lang="en-GB" sz="2600" dirty="0" smtClean="0"/>
              <a:t>Write three to four stanzas.</a:t>
            </a:r>
            <a:endParaRPr lang="en-GB" sz="2600" dirty="0" smtClean="0"/>
          </a:p>
          <a:p>
            <a:pPr algn="ctr" eaLnBrk="1" fontAlgn="auto" hangingPunct="1">
              <a:spcAft>
                <a:spcPts val="0"/>
              </a:spcAft>
              <a:defRPr/>
            </a:pPr>
            <a:r>
              <a:rPr lang="en-GB" sz="2600" dirty="0" smtClean="0"/>
              <a:t>Practise your performance</a:t>
            </a:r>
            <a:r>
              <a:rPr lang="en-GB" sz="2600" dirty="0" smtClean="0"/>
              <a:t>.</a:t>
            </a:r>
          </a:p>
          <a:p>
            <a:pPr algn="ctr" eaLnBrk="1" fontAlgn="auto" hangingPunct="1">
              <a:spcAft>
                <a:spcPts val="0"/>
              </a:spcAft>
              <a:defRPr/>
            </a:pPr>
            <a:endParaRPr lang="en-GB" sz="2600" dirty="0">
              <a:solidFill>
                <a:schemeClr val="bg1"/>
              </a:solidFill>
            </a:endParaRPr>
          </a:p>
          <a:p>
            <a:pPr marL="0" indent="0" algn="ctr" eaLnBrk="1" fontAlgn="auto" hangingPunct="1">
              <a:spcAft>
                <a:spcPts val="0"/>
              </a:spcAft>
              <a:buNone/>
              <a:defRPr/>
            </a:pPr>
            <a:r>
              <a:rPr lang="en-GB" sz="2600" dirty="0" smtClean="0">
                <a:solidFill>
                  <a:schemeClr val="bg1"/>
                </a:solidFill>
              </a:rPr>
              <a:t> </a:t>
            </a:r>
            <a:endParaRPr lang="en-GB" sz="2600" dirty="0" smtClean="0">
              <a:solidFill>
                <a:schemeClr val="bg1"/>
              </a:solidFill>
            </a:endParaRPr>
          </a:p>
          <a:p>
            <a:pPr eaLnBrk="1" fontAlgn="auto" hangingPunct="1">
              <a:spcAft>
                <a:spcPts val="0"/>
              </a:spcAft>
              <a:defRPr/>
            </a:pPr>
            <a:endParaRPr lang="en-GB" dirty="0" smtClean="0">
              <a:solidFill>
                <a:schemeClr val="bg1"/>
              </a:solidFill>
            </a:endParaRPr>
          </a:p>
        </p:txBody>
      </p:sp>
      <p:sp>
        <p:nvSpPr>
          <p:cNvPr id="5" name="Title 4"/>
          <p:cNvSpPr txBox="1">
            <a:spLocks noGrp="1"/>
          </p:cNvSpPr>
          <p:nvPr>
            <p:ph type="title"/>
          </p:nvPr>
        </p:nvSpPr>
        <p:spPr>
          <a:xfrm>
            <a:off x="457200" y="186820"/>
            <a:ext cx="8229600" cy="1877437"/>
          </a:xfrm>
          <a:prstGeom prst="rect">
            <a:avLst/>
          </a:prstGeom>
          <a:noFill/>
        </p:spPr>
        <p:txBody>
          <a:bodyPr wrap="square" rtlCol="0">
            <a:spAutoFit/>
          </a:bodyPr>
          <a:lstStyle/>
          <a:p>
            <a:pPr algn="ctr"/>
            <a:r>
              <a:rPr lang="en-GB" sz="2400" b="1" dirty="0" smtClean="0">
                <a:solidFill>
                  <a:schemeClr val="bg1"/>
                </a:solidFill>
                <a:latin typeface="Georgia" panose="02040502050405020303" pitchFamily="18" charset="0"/>
              </a:rPr>
              <a:t>My </a:t>
            </a:r>
            <a:r>
              <a:rPr lang="en-GB" sz="2400" b="1" dirty="0" smtClean="0">
                <a:solidFill>
                  <a:schemeClr val="bg1"/>
                </a:solidFill>
                <a:latin typeface="Georgia" panose="02040502050405020303" pitchFamily="18" charset="0"/>
              </a:rPr>
              <a:t>Sound </a:t>
            </a:r>
            <a:r>
              <a:rPr lang="en-GB" sz="2400" b="1" dirty="0" smtClean="0">
                <a:solidFill>
                  <a:schemeClr val="bg1"/>
                </a:solidFill>
                <a:latin typeface="Georgia" panose="02040502050405020303" pitchFamily="18" charset="0"/>
              </a:rPr>
              <a:t>Collector Poem</a:t>
            </a:r>
          </a:p>
          <a:p>
            <a:pPr algn="ctr"/>
            <a:r>
              <a:rPr lang="en-GB" sz="2400" b="1" dirty="0" smtClean="0">
                <a:solidFill>
                  <a:schemeClr val="bg1"/>
                </a:solidFill>
                <a:latin typeface="Georgia" panose="02040502050405020303" pitchFamily="18" charset="0"/>
              </a:rPr>
              <a:t>In the style of</a:t>
            </a:r>
            <a:endParaRPr lang="en-GB" sz="2400" b="1" dirty="0" smtClean="0">
              <a:solidFill>
                <a:schemeClr val="bg1"/>
              </a:solidFill>
              <a:latin typeface="Georgia" panose="02040502050405020303" pitchFamily="18" charset="0"/>
            </a:endParaRPr>
          </a:p>
          <a:p>
            <a:pPr algn="ctr"/>
            <a:r>
              <a:rPr lang="en-GB" sz="2400" b="1" dirty="0" smtClean="0">
                <a:solidFill>
                  <a:schemeClr val="bg1"/>
                </a:solidFill>
                <a:latin typeface="Georgia" panose="02040502050405020303" pitchFamily="18" charset="0"/>
              </a:rPr>
              <a:t>Roger McGough</a:t>
            </a:r>
          </a:p>
          <a:p>
            <a:endParaRPr lang="en-GB" dirty="0">
              <a:solidFill>
                <a:schemeClr val="bg1"/>
              </a:solidFill>
            </a:endParaRPr>
          </a:p>
        </p:txBody>
      </p:sp>
      <p:pic>
        <p:nvPicPr>
          <p:cNvPr id="6" name="Picture 5" descr="File:Bombilla amarilla - yellow Edison lamp.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434" y="4149079"/>
            <a:ext cx="2708920" cy="2708920"/>
          </a:xfrm>
          <a:prstGeom prst="rect">
            <a:avLst/>
          </a:prstGeom>
        </p:spPr>
      </p:pic>
      <p:sp>
        <p:nvSpPr>
          <p:cNvPr id="8" name="TextBox 7"/>
          <p:cNvSpPr txBox="1"/>
          <p:nvPr/>
        </p:nvSpPr>
        <p:spPr>
          <a:xfrm>
            <a:off x="5135329" y="2472130"/>
            <a:ext cx="3684214" cy="1138773"/>
          </a:xfrm>
          <a:prstGeom prst="rect">
            <a:avLst/>
          </a:prstGeom>
          <a:noFill/>
        </p:spPr>
        <p:txBody>
          <a:bodyPr wrap="none" rtlCol="0">
            <a:spAutoFit/>
          </a:bodyPr>
          <a:lstStyle/>
          <a:p>
            <a:r>
              <a:rPr lang="en-GB" sz="1700" dirty="0">
                <a:solidFill>
                  <a:schemeClr val="bg1"/>
                </a:solidFill>
              </a:rPr>
              <a:t>A stranger called to school this morning</a:t>
            </a:r>
          </a:p>
          <a:p>
            <a:r>
              <a:rPr lang="en-GB" sz="1700" dirty="0">
                <a:solidFill>
                  <a:schemeClr val="bg1"/>
                </a:solidFill>
              </a:rPr>
              <a:t>He didn't leave his name</a:t>
            </a:r>
          </a:p>
          <a:p>
            <a:r>
              <a:rPr lang="en-GB" sz="1700" dirty="0">
                <a:solidFill>
                  <a:schemeClr val="bg1"/>
                </a:solidFill>
              </a:rPr>
              <a:t>Left us only silence</a:t>
            </a:r>
          </a:p>
          <a:p>
            <a:r>
              <a:rPr lang="en-GB" sz="1700" dirty="0">
                <a:solidFill>
                  <a:schemeClr val="bg1"/>
                </a:solidFill>
              </a:rPr>
              <a:t>Life will never be the same</a:t>
            </a:r>
          </a:p>
        </p:txBody>
      </p:sp>
    </p:spTree>
    <p:extLst>
      <p:ext uri="{BB962C8B-B14F-4D97-AF65-F5344CB8AC3E}">
        <p14:creationId xmlns:p14="http://schemas.microsoft.com/office/powerpoint/2010/main" val="3768797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Rectangle 3"/>
          <p:cNvSpPr/>
          <p:nvPr/>
        </p:nvSpPr>
        <p:spPr>
          <a:xfrm>
            <a:off x="1907704" y="5937661"/>
            <a:ext cx="5886400" cy="646331"/>
          </a:xfrm>
          <a:prstGeom prst="rect">
            <a:avLst/>
          </a:prstGeom>
        </p:spPr>
        <p:txBody>
          <a:bodyPr wrap="square">
            <a:spAutoFit/>
          </a:bodyPr>
          <a:lstStyle/>
          <a:p>
            <a:r>
              <a:rPr lang="en-GB" dirty="0">
                <a:hlinkClick r:id="rId2"/>
              </a:rPr>
              <a:t>https://www.youtube.com/watch?v=2x8D4T--</a:t>
            </a:r>
            <a:r>
              <a:rPr lang="en-GB" dirty="0" smtClean="0">
                <a:hlinkClick r:id="rId2"/>
              </a:rPr>
              <a:t>0v4</a:t>
            </a:r>
            <a:endParaRPr lang="en-GB" dirty="0" smtClean="0"/>
          </a:p>
          <a:p>
            <a:endParaRPr lang="en-GB" dirty="0"/>
          </a:p>
        </p:txBody>
      </p:sp>
      <p:pic>
        <p:nvPicPr>
          <p:cNvPr id="5" name="Picture 4"/>
          <p:cNvPicPr>
            <a:picLocks noChangeAspect="1"/>
          </p:cNvPicPr>
          <p:nvPr/>
        </p:nvPicPr>
        <p:blipFill>
          <a:blip r:embed="rId3"/>
          <a:stretch>
            <a:fillRect/>
          </a:stretch>
        </p:blipFill>
        <p:spPr>
          <a:xfrm>
            <a:off x="6033795" y="188640"/>
            <a:ext cx="2758117" cy="2758117"/>
          </a:xfrm>
          <a:prstGeom prst="rect">
            <a:avLst/>
          </a:prstGeom>
        </p:spPr>
      </p:pic>
      <p:sp>
        <p:nvSpPr>
          <p:cNvPr id="6" name="Rectangle 5"/>
          <p:cNvSpPr/>
          <p:nvPr/>
        </p:nvSpPr>
        <p:spPr>
          <a:xfrm>
            <a:off x="129248" y="2449919"/>
            <a:ext cx="8662664" cy="3139321"/>
          </a:xfrm>
          <a:prstGeom prst="rect">
            <a:avLst/>
          </a:prstGeom>
        </p:spPr>
        <p:txBody>
          <a:bodyPr wrap="square">
            <a:spAutoFit/>
          </a:bodyPr>
          <a:lstStyle/>
          <a:p>
            <a:r>
              <a:rPr lang="en-GB" dirty="0" smtClean="0">
                <a:solidFill>
                  <a:srgbClr val="333333"/>
                </a:solidFill>
                <a:latin typeface="Arial" panose="020B0604020202020204" pitchFamily="34" charset="0"/>
              </a:rPr>
              <a:t>Roger McGough </a:t>
            </a:r>
            <a:r>
              <a:rPr lang="en-GB" dirty="0">
                <a:solidFill>
                  <a:srgbClr val="333333"/>
                </a:solidFill>
                <a:latin typeface="Arial" panose="020B0604020202020204" pitchFamily="34" charset="0"/>
              </a:rPr>
              <a:t>was born in </a:t>
            </a:r>
            <a:r>
              <a:rPr lang="en-GB" dirty="0" smtClean="0">
                <a:solidFill>
                  <a:srgbClr val="333333"/>
                </a:solidFill>
                <a:latin typeface="Arial" panose="020B0604020202020204" pitchFamily="34" charset="0"/>
              </a:rPr>
              <a:t>Liverpool. </a:t>
            </a:r>
          </a:p>
          <a:p>
            <a:endParaRPr lang="en-GB" dirty="0">
              <a:solidFill>
                <a:srgbClr val="333333"/>
              </a:solidFill>
              <a:latin typeface="Arial" panose="020B0604020202020204" pitchFamily="34" charset="0"/>
            </a:endParaRPr>
          </a:p>
          <a:p>
            <a:r>
              <a:rPr lang="en-GB" dirty="0" smtClean="0">
                <a:solidFill>
                  <a:srgbClr val="333333"/>
                </a:solidFill>
                <a:latin typeface="Arial" panose="020B0604020202020204" pitchFamily="34" charset="0"/>
              </a:rPr>
              <a:t>In the 1960’s, he </a:t>
            </a:r>
            <a:r>
              <a:rPr lang="en-GB" dirty="0">
                <a:solidFill>
                  <a:srgbClr val="333333"/>
                </a:solidFill>
                <a:latin typeface="Arial" panose="020B0604020202020204" pitchFamily="34" charset="0"/>
              </a:rPr>
              <a:t>worked as </a:t>
            </a:r>
            <a:r>
              <a:rPr lang="en-GB" dirty="0" smtClean="0">
                <a:solidFill>
                  <a:srgbClr val="333333"/>
                </a:solidFill>
                <a:latin typeface="Arial" panose="020B0604020202020204" pitchFamily="34" charset="0"/>
              </a:rPr>
              <a:t>an English </a:t>
            </a:r>
            <a:r>
              <a:rPr lang="en-GB" dirty="0">
                <a:solidFill>
                  <a:srgbClr val="333333"/>
                </a:solidFill>
                <a:latin typeface="Arial" panose="020B0604020202020204" pitchFamily="34" charset="0"/>
              </a:rPr>
              <a:t>teacher and, </a:t>
            </a:r>
            <a:endParaRPr lang="en-GB" dirty="0" smtClean="0">
              <a:solidFill>
                <a:srgbClr val="333333"/>
              </a:solidFill>
              <a:latin typeface="Arial" panose="020B0604020202020204" pitchFamily="34" charset="0"/>
            </a:endParaRPr>
          </a:p>
          <a:p>
            <a:r>
              <a:rPr lang="en-GB" dirty="0" smtClean="0">
                <a:solidFill>
                  <a:srgbClr val="333333"/>
                </a:solidFill>
                <a:latin typeface="Arial" panose="020B0604020202020204" pitchFamily="34" charset="0"/>
              </a:rPr>
              <a:t>with </a:t>
            </a:r>
            <a:r>
              <a:rPr lang="en-GB" dirty="0">
                <a:solidFill>
                  <a:srgbClr val="333333"/>
                </a:solidFill>
                <a:latin typeface="Arial" panose="020B0604020202020204" pitchFamily="34" charset="0"/>
              </a:rPr>
              <a:t>John </a:t>
            </a:r>
            <a:r>
              <a:rPr lang="en-GB" dirty="0" smtClean="0">
                <a:solidFill>
                  <a:srgbClr val="333333"/>
                </a:solidFill>
                <a:latin typeface="Arial" panose="020B0604020202020204" pitchFamily="34" charset="0"/>
              </a:rPr>
              <a:t>Gorman</a:t>
            </a:r>
            <a:r>
              <a:rPr lang="en-GB" dirty="0">
                <a:solidFill>
                  <a:srgbClr val="333333"/>
                </a:solidFill>
                <a:latin typeface="Arial" panose="020B0604020202020204" pitchFamily="34" charset="0"/>
              </a:rPr>
              <a:t>, organised arts events. After meeting </a:t>
            </a:r>
            <a:endParaRPr lang="en-GB" dirty="0" smtClean="0">
              <a:solidFill>
                <a:srgbClr val="333333"/>
              </a:solidFill>
              <a:latin typeface="Arial" panose="020B0604020202020204" pitchFamily="34" charset="0"/>
            </a:endParaRPr>
          </a:p>
          <a:p>
            <a:r>
              <a:rPr lang="en-GB" dirty="0" smtClean="0">
                <a:solidFill>
                  <a:srgbClr val="333333"/>
                </a:solidFill>
                <a:latin typeface="Arial" panose="020B0604020202020204" pitchFamily="34" charset="0"/>
              </a:rPr>
              <a:t>Mike </a:t>
            </a:r>
            <a:r>
              <a:rPr lang="en-GB" dirty="0" err="1" smtClean="0">
                <a:solidFill>
                  <a:srgbClr val="333333"/>
                </a:solidFill>
                <a:latin typeface="Arial" panose="020B0604020202020204" pitchFamily="34" charset="0"/>
              </a:rPr>
              <a:t>McGear</a:t>
            </a:r>
            <a:r>
              <a:rPr lang="en-GB" dirty="0" smtClean="0">
                <a:solidFill>
                  <a:srgbClr val="333333"/>
                </a:solidFill>
                <a:latin typeface="Arial" panose="020B0604020202020204" pitchFamily="34" charset="0"/>
              </a:rPr>
              <a:t> (Paul McCartney’s brother!), </a:t>
            </a:r>
            <a:r>
              <a:rPr lang="en-GB" dirty="0">
                <a:solidFill>
                  <a:srgbClr val="333333"/>
                </a:solidFill>
                <a:latin typeface="Arial" panose="020B0604020202020204" pitchFamily="34" charset="0"/>
              </a:rPr>
              <a:t>the trio formed </a:t>
            </a:r>
            <a:r>
              <a:rPr lang="en-GB" b="1" dirty="0">
                <a:solidFill>
                  <a:srgbClr val="333333"/>
                </a:solidFill>
                <a:latin typeface="Arial" panose="020B0604020202020204" pitchFamily="34" charset="0"/>
              </a:rPr>
              <a:t>The </a:t>
            </a:r>
            <a:r>
              <a:rPr lang="en-GB" b="1" dirty="0" smtClean="0">
                <a:solidFill>
                  <a:srgbClr val="333333"/>
                </a:solidFill>
                <a:latin typeface="Arial" panose="020B0604020202020204" pitchFamily="34" charset="0"/>
              </a:rPr>
              <a:t>Scaffold</a:t>
            </a:r>
            <a:r>
              <a:rPr lang="en-GB" dirty="0" smtClean="0">
                <a:solidFill>
                  <a:srgbClr val="333333"/>
                </a:solidFill>
                <a:latin typeface="Arial" panose="020B0604020202020204" pitchFamily="34" charset="0"/>
              </a:rPr>
              <a:t>.</a:t>
            </a:r>
          </a:p>
          <a:p>
            <a:r>
              <a:rPr lang="en-GB" dirty="0" smtClean="0">
                <a:solidFill>
                  <a:srgbClr val="333333"/>
                </a:solidFill>
                <a:latin typeface="Arial" panose="020B0604020202020204" pitchFamily="34" charset="0"/>
              </a:rPr>
              <a:t> </a:t>
            </a:r>
          </a:p>
          <a:p>
            <a:endParaRPr lang="en-GB" dirty="0" smtClean="0">
              <a:solidFill>
                <a:srgbClr val="333333"/>
              </a:solidFill>
              <a:latin typeface="Arial" panose="020B0604020202020204" pitchFamily="34" charset="0"/>
            </a:endParaRPr>
          </a:p>
          <a:p>
            <a:endParaRPr lang="en-GB" dirty="0">
              <a:solidFill>
                <a:srgbClr val="333333"/>
              </a:solidFill>
              <a:latin typeface="Arial" panose="020B0604020202020204" pitchFamily="34" charset="0"/>
            </a:endParaRPr>
          </a:p>
          <a:p>
            <a:r>
              <a:rPr lang="en-GB" dirty="0" smtClean="0">
                <a:solidFill>
                  <a:srgbClr val="333333"/>
                </a:solidFill>
                <a:latin typeface="Arial" panose="020B0604020202020204" pitchFamily="34" charset="0"/>
              </a:rPr>
              <a:t>The </a:t>
            </a:r>
            <a:r>
              <a:rPr lang="en-GB" dirty="0">
                <a:solidFill>
                  <a:srgbClr val="333333"/>
                </a:solidFill>
                <a:latin typeface="Arial" panose="020B0604020202020204" pitchFamily="34" charset="0"/>
              </a:rPr>
              <a:t>group scored several hit records, reaching number one in the UK Singles Chart in 1968 with their version of "Lily The Pink". McGough wrote the lyrics for many of the group's songs and also recorded the musical comedy/poetry .</a:t>
            </a:r>
            <a:endParaRPr lang="en-GB" dirty="0"/>
          </a:p>
        </p:txBody>
      </p:sp>
      <p:pic>
        <p:nvPicPr>
          <p:cNvPr id="7" name="Picture 6"/>
          <p:cNvPicPr>
            <a:picLocks noChangeAspect="1"/>
          </p:cNvPicPr>
          <p:nvPr/>
        </p:nvPicPr>
        <p:blipFill>
          <a:blip r:embed="rId4"/>
          <a:stretch>
            <a:fillRect/>
          </a:stretch>
        </p:blipFill>
        <p:spPr>
          <a:xfrm>
            <a:off x="44624" y="102076"/>
            <a:ext cx="2897380" cy="1814756"/>
          </a:xfrm>
          <a:prstGeom prst="rect">
            <a:avLst/>
          </a:prstGeom>
          <a:effectLst>
            <a:softEdge rad="127000"/>
          </a:effectLst>
        </p:spPr>
      </p:pic>
      <p:sp>
        <p:nvSpPr>
          <p:cNvPr id="9" name="Rectangle 8"/>
          <p:cNvSpPr/>
          <p:nvPr/>
        </p:nvSpPr>
        <p:spPr>
          <a:xfrm>
            <a:off x="2922145" y="537255"/>
            <a:ext cx="2826416"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Fun Time</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1470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63" y="231775"/>
            <a:ext cx="6438900" cy="604838"/>
          </a:xfrm>
          <a:prstGeom prst="wedgeRectCallout">
            <a:avLst>
              <a:gd name="adj1" fmla="val -53599"/>
              <a:gd name="adj2" fmla="val 53490"/>
            </a:avLst>
          </a:prstGeom>
        </p:spPr>
        <p:style>
          <a:lnRef idx="2">
            <a:schemeClr val="dk1">
              <a:shade val="50000"/>
            </a:schemeClr>
          </a:lnRef>
          <a:fillRef idx="1">
            <a:schemeClr val="dk1"/>
          </a:fillRef>
          <a:effectRef idx="0">
            <a:schemeClr val="dk1"/>
          </a:effectRef>
          <a:fontRef idx="minor">
            <a:schemeClr val="lt1"/>
          </a:fontRef>
        </p:style>
        <p:txBody>
          <a:bodyPr rtlCol="0">
            <a:noAutofit/>
          </a:bodyPr>
          <a:lstStyle/>
          <a:p>
            <a:pPr algn="l" eaLnBrk="1" fontAlgn="auto" hangingPunct="1">
              <a:spcAft>
                <a:spcPts val="0"/>
              </a:spcAft>
              <a:defRPr/>
            </a:pPr>
            <a:r>
              <a:rPr lang="en-GB" sz="2000" u="sng" dirty="0">
                <a:latin typeface="Arial" panose="020B0604020202020204" pitchFamily="34" charset="0"/>
                <a:cs typeface="Arial" panose="020B0604020202020204" pitchFamily="34" charset="0"/>
              </a:rPr>
              <a:t>Big </a:t>
            </a:r>
            <a:r>
              <a:rPr lang="en-GB" sz="2000" dirty="0" smtClean="0">
                <a:latin typeface="Arial" panose="020B0604020202020204" pitchFamily="34" charset="0"/>
                <a:cs typeface="Arial" panose="020B0604020202020204" pitchFamily="34" charset="0"/>
              </a:rPr>
              <a:t>Question: </a:t>
            </a:r>
            <a:r>
              <a:rPr lang="en-GB" sz="1800" dirty="0" smtClean="0">
                <a:latin typeface="Arial" panose="020B0604020202020204" pitchFamily="34" charset="0"/>
                <a:cs typeface="Arial" panose="020B0604020202020204" pitchFamily="34" charset="0"/>
              </a:rPr>
              <a:t>Can you identify  key poetic devices ?</a:t>
            </a:r>
            <a:endParaRPr lang="en-GB" sz="1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6050" y="1077913"/>
            <a:ext cx="6564313" cy="3857625"/>
          </a:xfrm>
          <a:solidFill>
            <a:srgbClr val="009900"/>
          </a:solidFill>
          <a:ln>
            <a:noFill/>
          </a:ln>
          <a:extLst/>
        </p:spPr>
        <p:style>
          <a:lnRef idx="2">
            <a:schemeClr val="accent6">
              <a:shade val="50000"/>
            </a:schemeClr>
          </a:lnRef>
          <a:fillRef idx="1">
            <a:schemeClr val="accent6"/>
          </a:fillRef>
          <a:effectRef idx="0">
            <a:schemeClr val="accent6"/>
          </a:effectRef>
          <a:fontRef idx="minor">
            <a:schemeClr val="lt1"/>
          </a:fontRef>
        </p:style>
        <p:txBody>
          <a:bodyPr rtlCol="0">
            <a:normAutofit/>
          </a:bodyPr>
          <a:lstStyle/>
          <a:p>
            <a:pPr marL="0" indent="0" eaLnBrk="1" fontAlgn="auto" hangingPunct="1">
              <a:spcAft>
                <a:spcPts val="0"/>
              </a:spcAft>
              <a:buFont typeface="Arial" panose="020B0604020202020204" pitchFamily="34" charset="0"/>
              <a:buNone/>
              <a:defRPr/>
            </a:pPr>
            <a:r>
              <a:rPr lang="en-GB" b="1" dirty="0" smtClean="0">
                <a:solidFill>
                  <a:schemeClr val="bg1"/>
                </a:solidFill>
              </a:rPr>
              <a:t>5 Minute starter</a:t>
            </a:r>
          </a:p>
          <a:p>
            <a:pPr marL="0" indent="0" eaLnBrk="1" fontAlgn="auto" hangingPunct="1">
              <a:spcAft>
                <a:spcPts val="0"/>
              </a:spcAft>
              <a:buFont typeface="Arial" panose="020B0604020202020204" pitchFamily="34" charset="0"/>
              <a:buNone/>
              <a:defRPr/>
            </a:pPr>
            <a:endParaRPr lang="en-GB" b="1" dirty="0" smtClean="0">
              <a:solidFill>
                <a:schemeClr val="bg1"/>
              </a:solidFill>
            </a:endParaRPr>
          </a:p>
          <a:p>
            <a:pPr marL="728663" lvl="1" indent="-385763" eaLnBrk="1" fontAlgn="auto" hangingPunct="1">
              <a:spcAft>
                <a:spcPts val="0"/>
              </a:spcAft>
              <a:buFont typeface="Arial" panose="020B0604020202020204" pitchFamily="34" charset="0"/>
              <a:buAutoNum type="arabicPeriod" startAt="2"/>
              <a:defRPr/>
            </a:pPr>
            <a:endParaRPr lang="en-GB" sz="2100" dirty="0" smtClean="0">
              <a:solidFill>
                <a:schemeClr val="bg1"/>
              </a:solidFill>
            </a:endParaRPr>
          </a:p>
          <a:p>
            <a:pPr marL="800100" lvl="1" indent="-457200" eaLnBrk="1" fontAlgn="auto" hangingPunct="1">
              <a:spcAft>
                <a:spcPts val="0"/>
              </a:spcAft>
              <a:buFont typeface="Arial" panose="020B0604020202020204" pitchFamily="34" charset="0"/>
              <a:buAutoNum type="arabicPeriod"/>
              <a:defRPr/>
            </a:pPr>
            <a:r>
              <a:rPr lang="en-GB" sz="2100" dirty="0" smtClean="0">
                <a:solidFill>
                  <a:schemeClr val="bg1"/>
                </a:solidFill>
              </a:rPr>
              <a:t>What is a cinquaine</a:t>
            </a:r>
            <a:r>
              <a:rPr lang="en-GB" sz="2100" dirty="0" smtClean="0">
                <a:solidFill>
                  <a:schemeClr val="bg1"/>
                </a:solidFill>
              </a:rPr>
              <a:t>?</a:t>
            </a:r>
            <a:endParaRPr lang="en-GB" sz="2100" dirty="0" smtClean="0">
              <a:solidFill>
                <a:schemeClr val="bg1"/>
              </a:solidFill>
            </a:endParaRPr>
          </a:p>
          <a:p>
            <a:pPr marL="800100" lvl="1" indent="-457200" eaLnBrk="1" fontAlgn="auto" hangingPunct="1">
              <a:spcAft>
                <a:spcPts val="0"/>
              </a:spcAft>
              <a:buFont typeface="Arial" panose="020B0604020202020204" pitchFamily="34" charset="0"/>
              <a:buAutoNum type="arabicPeriod"/>
              <a:defRPr/>
            </a:pPr>
            <a:r>
              <a:rPr lang="en-GB" sz="2100" dirty="0" smtClean="0">
                <a:solidFill>
                  <a:schemeClr val="bg1"/>
                </a:solidFill>
              </a:rPr>
              <a:t>What is the shape of a cinquaine?</a:t>
            </a:r>
          </a:p>
          <a:p>
            <a:pPr marL="800100" lvl="1" indent="-457200" eaLnBrk="1" fontAlgn="auto" hangingPunct="1">
              <a:spcAft>
                <a:spcPts val="0"/>
              </a:spcAft>
              <a:buFont typeface="Arial" panose="020B0604020202020204" pitchFamily="34" charset="0"/>
              <a:buAutoNum type="arabicPeriod"/>
              <a:defRPr/>
            </a:pPr>
            <a:r>
              <a:rPr lang="en-GB" sz="2100" dirty="0" smtClean="0">
                <a:solidFill>
                  <a:schemeClr val="bg1"/>
                </a:solidFill>
              </a:rPr>
              <a:t>Does a cinquaine poem have to rhyme?</a:t>
            </a:r>
            <a:endParaRPr lang="en-GB" sz="2100" dirty="0" smtClean="0">
              <a:solidFill>
                <a:schemeClr val="bg1"/>
              </a:solidFill>
            </a:endParaRPr>
          </a:p>
          <a:p>
            <a:pPr marL="800100" lvl="1" indent="-457200" eaLnBrk="1" fontAlgn="auto" hangingPunct="1">
              <a:spcAft>
                <a:spcPts val="0"/>
              </a:spcAft>
              <a:buFont typeface="Arial" panose="020B0604020202020204" pitchFamily="34" charset="0"/>
              <a:buAutoNum type="arabicPeriod"/>
              <a:defRPr/>
            </a:pPr>
            <a:r>
              <a:rPr lang="en-GB" sz="2100" dirty="0" smtClean="0">
                <a:solidFill>
                  <a:schemeClr val="bg1"/>
                </a:solidFill>
              </a:rPr>
              <a:t>What is the syllable structure of each line?</a:t>
            </a:r>
            <a:endParaRPr lang="en-GB" sz="2100" dirty="0" smtClean="0">
              <a:solidFill>
                <a:schemeClr val="bg1"/>
              </a:solidFill>
            </a:endParaRPr>
          </a:p>
          <a:p>
            <a:pPr marL="342900" lvl="1" indent="0" eaLnBrk="1" fontAlgn="auto" hangingPunct="1">
              <a:spcAft>
                <a:spcPts val="0"/>
              </a:spcAft>
              <a:buNone/>
              <a:defRPr/>
            </a:pPr>
            <a:endParaRPr lang="en-GB" sz="2100" dirty="0" smtClean="0">
              <a:solidFill>
                <a:schemeClr val="bg1"/>
              </a:solidFill>
            </a:endParaRPr>
          </a:p>
          <a:p>
            <a:pPr marL="342900" lvl="1" indent="0" eaLnBrk="1" fontAlgn="auto" hangingPunct="1">
              <a:spcAft>
                <a:spcPts val="0"/>
              </a:spcAft>
              <a:buNone/>
              <a:defRPr/>
            </a:pPr>
            <a:endParaRPr lang="en-GB" sz="2100" dirty="0" smtClean="0">
              <a:solidFill>
                <a:schemeClr val="bg1"/>
              </a:solidFill>
            </a:endParaRPr>
          </a:p>
          <a:p>
            <a:pPr marL="342900" lvl="1" indent="0" eaLnBrk="1" fontAlgn="auto" hangingPunct="1">
              <a:spcAft>
                <a:spcPts val="0"/>
              </a:spcAft>
              <a:buFont typeface="Arial" panose="020B0604020202020204" pitchFamily="34" charset="0"/>
              <a:buNone/>
              <a:defRPr/>
            </a:pPr>
            <a:endParaRPr lang="en-GB" sz="2100" dirty="0">
              <a:solidFill>
                <a:schemeClr val="bg1"/>
              </a:solidFill>
            </a:endParaRPr>
          </a:p>
          <a:p>
            <a:pPr marL="342900" lvl="1" indent="0" eaLnBrk="1" fontAlgn="auto" hangingPunct="1">
              <a:spcAft>
                <a:spcPts val="0"/>
              </a:spcAft>
              <a:buFont typeface="Arial" panose="020B0604020202020204" pitchFamily="34" charset="0"/>
              <a:buNone/>
              <a:defRPr/>
            </a:pPr>
            <a:endParaRPr lang="en-GB" sz="2100" dirty="0">
              <a:solidFill>
                <a:schemeClr val="bg1"/>
              </a:solidFill>
            </a:endParaRPr>
          </a:p>
        </p:txBody>
      </p:sp>
      <p:sp>
        <p:nvSpPr>
          <p:cNvPr id="4" name="Title 1"/>
          <p:cNvSpPr txBox="1">
            <a:spLocks/>
          </p:cNvSpPr>
          <p:nvPr/>
        </p:nvSpPr>
        <p:spPr>
          <a:xfrm>
            <a:off x="114300" y="6094413"/>
            <a:ext cx="8731250" cy="47783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685800" fontAlgn="auto">
              <a:spcAft>
                <a:spcPts val="0"/>
              </a:spcAft>
              <a:defRPr/>
            </a:pPr>
            <a:r>
              <a:rPr lang="en-GB" sz="2100" b="1" dirty="0">
                <a:solidFill>
                  <a:prstClr val="white"/>
                </a:solidFill>
                <a:latin typeface="Calibri" panose="020F0502020204030204"/>
              </a:rPr>
              <a:t>Behaviours: </a:t>
            </a:r>
            <a:r>
              <a:rPr lang="en-GB" sz="2100" dirty="0">
                <a:solidFill>
                  <a:prstClr val="white"/>
                </a:solidFill>
                <a:latin typeface="Calibri" panose="020F0502020204030204"/>
              </a:rPr>
              <a:t>Group discussion, debating, decision making, collaboration</a:t>
            </a:r>
          </a:p>
        </p:txBody>
      </p:sp>
      <p:sp>
        <p:nvSpPr>
          <p:cNvPr id="6" name="TextBox 5"/>
          <p:cNvSpPr txBox="1"/>
          <p:nvPr/>
        </p:nvSpPr>
        <p:spPr>
          <a:xfrm>
            <a:off x="6842125" y="327025"/>
            <a:ext cx="2209800" cy="414338"/>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defTabSz="685800" eaLnBrk="1" fontAlgn="auto" hangingPunct="1">
              <a:spcBef>
                <a:spcPts val="0"/>
              </a:spcBef>
              <a:spcAft>
                <a:spcPts val="0"/>
              </a:spcAft>
              <a:defRPr/>
            </a:pPr>
            <a:r>
              <a:rPr lang="en-GB" sz="2100" dirty="0">
                <a:solidFill>
                  <a:prstClr val="white"/>
                </a:solidFill>
                <a:latin typeface="Calibri" panose="020F0502020204030204"/>
              </a:rPr>
              <a:t>Date</a:t>
            </a:r>
            <a:r>
              <a:rPr lang="en-GB" sz="2100" dirty="0" smtClean="0">
                <a:solidFill>
                  <a:prstClr val="white"/>
                </a:solidFill>
                <a:latin typeface="Calibri" panose="020F0502020204030204"/>
              </a:rPr>
              <a:t>:</a:t>
            </a:r>
            <a:endParaRPr lang="en-GB" sz="2100" u="sng" dirty="0">
              <a:solidFill>
                <a:prstClr val="white"/>
              </a:solidFill>
              <a:latin typeface="Calibri" panose="020F0502020204030204"/>
            </a:endParaRPr>
          </a:p>
        </p:txBody>
      </p:sp>
      <p:sp>
        <p:nvSpPr>
          <p:cNvPr id="7" name="TextBox 6"/>
          <p:cNvSpPr txBox="1"/>
          <p:nvPr/>
        </p:nvSpPr>
        <p:spPr>
          <a:xfrm>
            <a:off x="161925" y="5041900"/>
            <a:ext cx="6562725" cy="881539"/>
          </a:xfrm>
          <a:prstGeom prst="snip2Diag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685800" eaLnBrk="1" fontAlgn="auto" hangingPunct="1">
              <a:spcBef>
                <a:spcPts val="0"/>
              </a:spcBef>
              <a:spcAft>
                <a:spcPts val="0"/>
              </a:spcAft>
              <a:defRPr/>
            </a:pPr>
            <a:r>
              <a:rPr lang="en-GB" sz="2100" b="1" dirty="0">
                <a:solidFill>
                  <a:prstClr val="white"/>
                </a:solidFill>
                <a:latin typeface="Calibri" panose="020F0502020204030204"/>
              </a:rPr>
              <a:t>Extension task</a:t>
            </a:r>
            <a:r>
              <a:rPr lang="en-GB" sz="2100" b="1" dirty="0" smtClean="0">
                <a:solidFill>
                  <a:prstClr val="white"/>
                </a:solidFill>
                <a:latin typeface="Calibri" panose="020F0502020204030204"/>
              </a:rPr>
              <a:t>:</a:t>
            </a:r>
            <a:r>
              <a:rPr lang="en-GB" sz="2100" dirty="0" smtClean="0">
                <a:solidFill>
                  <a:prstClr val="white"/>
                </a:solidFill>
                <a:latin typeface="Calibri" panose="020F0502020204030204"/>
              </a:rPr>
              <a:t> Write down a short paragraph explaining </a:t>
            </a:r>
            <a:r>
              <a:rPr lang="en-GB" sz="2100" dirty="0" smtClean="0">
                <a:solidFill>
                  <a:prstClr val="white"/>
                </a:solidFill>
                <a:latin typeface="Calibri" panose="020F0502020204030204"/>
              </a:rPr>
              <a:t>what type of themes are traditionally used in a cinquaine</a:t>
            </a:r>
            <a:r>
              <a:rPr lang="en-GB" sz="2100" dirty="0" smtClean="0">
                <a:solidFill>
                  <a:prstClr val="white"/>
                </a:solidFill>
                <a:latin typeface="Calibri" panose="020F0502020204030204"/>
              </a:rPr>
              <a:t>.</a:t>
            </a:r>
            <a:endParaRPr lang="en-GB" dirty="0">
              <a:solidFill>
                <a:prstClr val="white"/>
              </a:solidFill>
              <a:latin typeface="Calibri" panose="020F0502020204030204"/>
            </a:endParaRPr>
          </a:p>
        </p:txBody>
      </p:sp>
      <p:sp>
        <p:nvSpPr>
          <p:cNvPr id="15" name="TextBox 14"/>
          <p:cNvSpPr txBox="1"/>
          <p:nvPr/>
        </p:nvSpPr>
        <p:spPr>
          <a:xfrm>
            <a:off x="5424488" y="1141413"/>
            <a:ext cx="1300162" cy="1131887"/>
          </a:xfrm>
          <a:prstGeom prst="flowChartPreparation">
            <a:avLst/>
          </a:prstGeom>
          <a:ln>
            <a:noFill/>
          </a:ln>
        </p:spPr>
        <p:style>
          <a:lnRef idx="2">
            <a:schemeClr val="accent6"/>
          </a:lnRef>
          <a:fillRef idx="1">
            <a:schemeClr val="lt1"/>
          </a:fillRef>
          <a:effectRef idx="0">
            <a:schemeClr val="accent6"/>
          </a:effectRef>
          <a:fontRef idx="minor">
            <a:schemeClr val="dk1"/>
          </a:fontRef>
        </p:style>
        <p:txBody>
          <a:bodyPr>
            <a:spAutoFit/>
          </a:bodyPr>
          <a:lstStyle/>
          <a:p>
            <a:pPr defTabSz="685800" eaLnBrk="1" fontAlgn="auto" hangingPunct="1">
              <a:spcBef>
                <a:spcPts val="0"/>
              </a:spcBef>
              <a:spcAft>
                <a:spcPts val="0"/>
              </a:spcAft>
              <a:defRPr/>
            </a:pPr>
            <a:endParaRPr lang="en-GB" sz="1350" dirty="0">
              <a:solidFill>
                <a:prstClr val="black"/>
              </a:solidFill>
              <a:latin typeface="Calibri" panose="020F0502020204030204"/>
            </a:endParaRPr>
          </a:p>
          <a:p>
            <a:pPr defTabSz="685800" eaLnBrk="1" fontAlgn="auto" hangingPunct="1">
              <a:spcBef>
                <a:spcPts val="0"/>
              </a:spcBef>
              <a:spcAft>
                <a:spcPts val="0"/>
              </a:spcAft>
              <a:defRPr/>
            </a:pPr>
            <a:endParaRPr lang="en-GB" sz="1350" dirty="0">
              <a:solidFill>
                <a:prstClr val="black"/>
              </a:solidFill>
              <a:latin typeface="Calibri" panose="020F0502020204030204"/>
            </a:endParaRPr>
          </a:p>
          <a:p>
            <a:pPr defTabSz="685800" eaLnBrk="1" fontAlgn="auto" hangingPunct="1">
              <a:spcBef>
                <a:spcPts val="0"/>
              </a:spcBef>
              <a:spcAft>
                <a:spcPts val="0"/>
              </a:spcAft>
              <a:defRPr/>
            </a:pPr>
            <a:endParaRPr lang="en-GB" sz="1350" dirty="0">
              <a:solidFill>
                <a:prstClr val="black"/>
              </a:solidFill>
              <a:latin typeface="Calibri" panose="020F0502020204030204"/>
            </a:endParaRPr>
          </a:p>
          <a:p>
            <a:pPr defTabSz="685800" eaLnBrk="1" fontAlgn="auto" hangingPunct="1">
              <a:spcBef>
                <a:spcPts val="0"/>
              </a:spcBef>
              <a:spcAft>
                <a:spcPts val="0"/>
              </a:spcAft>
              <a:defRPr/>
            </a:pPr>
            <a:endParaRPr lang="en-GB" sz="1350" dirty="0">
              <a:solidFill>
                <a:prstClr val="black"/>
              </a:solidFill>
              <a:latin typeface="Calibri" panose="020F0502020204030204"/>
            </a:endParaRPr>
          </a:p>
          <a:p>
            <a:pPr defTabSz="685800" eaLnBrk="1" fontAlgn="auto" hangingPunct="1">
              <a:spcBef>
                <a:spcPts val="0"/>
              </a:spcBef>
              <a:spcAft>
                <a:spcPts val="0"/>
              </a:spcAft>
              <a:defRPr/>
            </a:pPr>
            <a:endParaRPr lang="en-GB" sz="1350" dirty="0">
              <a:solidFill>
                <a:prstClr val="black"/>
              </a:solidFill>
              <a:latin typeface="Calibri" panose="020F0502020204030204"/>
            </a:endParaRPr>
          </a:p>
        </p:txBody>
      </p:sp>
      <p:pic>
        <p:nvPicPr>
          <p:cNvPr id="3175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3413" y="1187450"/>
            <a:ext cx="7223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668963" y="1938338"/>
            <a:ext cx="811212" cy="196850"/>
          </a:xfrm>
          <a:prstGeom prst="rect">
            <a:avLst/>
          </a:prstGeom>
          <a:noFill/>
          <a:ln w="28575">
            <a:solidFill>
              <a:schemeClr val="tx1"/>
            </a:solidFill>
          </a:ln>
        </p:spPr>
        <p:txBody>
          <a:bodyPr>
            <a:spAutoFit/>
          </a:bodyPr>
          <a:lstStyle/>
          <a:p>
            <a:pPr algn="ctr" defTabSz="685800" eaLnBrk="1" fontAlgn="auto" hangingPunct="1">
              <a:spcBef>
                <a:spcPts val="0"/>
              </a:spcBef>
              <a:spcAft>
                <a:spcPts val="0"/>
              </a:spcAft>
              <a:defRPr/>
            </a:pPr>
            <a:r>
              <a:rPr lang="en-GB" sz="675" b="1" dirty="0">
                <a:solidFill>
                  <a:prstClr val="black"/>
                </a:solidFill>
                <a:latin typeface="Bookman Old Style" panose="02050604050505020204" pitchFamily="18" charset="0"/>
                <a:cs typeface="Arial" panose="020B0604020202020204" pitchFamily="34" charset="0"/>
              </a:rPr>
              <a:t>Silent work</a:t>
            </a:r>
          </a:p>
        </p:txBody>
      </p:sp>
      <p:sp>
        <p:nvSpPr>
          <p:cNvPr id="8" name="Hexagon 7"/>
          <p:cNvSpPr/>
          <p:nvPr/>
        </p:nvSpPr>
        <p:spPr>
          <a:xfrm>
            <a:off x="6920706" y="5190539"/>
            <a:ext cx="1106487" cy="854075"/>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pic>
        <p:nvPicPr>
          <p:cNvPr id="31755"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0906" y="5242770"/>
            <a:ext cx="5445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143749" y="5825808"/>
            <a:ext cx="660400" cy="195262"/>
          </a:xfrm>
          <a:prstGeom prst="rect">
            <a:avLst/>
          </a:prstGeom>
          <a:noFill/>
          <a:ln w="28575">
            <a:solidFill>
              <a:schemeClr val="tx1"/>
            </a:solidFill>
          </a:ln>
        </p:spPr>
        <p:txBody>
          <a:bodyPr>
            <a:spAutoFit/>
          </a:bodyPr>
          <a:lstStyle/>
          <a:p>
            <a:pPr defTabSz="685800" eaLnBrk="1" fontAlgn="auto" hangingPunct="1">
              <a:spcBef>
                <a:spcPts val="0"/>
              </a:spcBef>
              <a:spcAft>
                <a:spcPts val="0"/>
              </a:spcAft>
              <a:defRPr/>
            </a:pPr>
            <a:r>
              <a:rPr lang="en-GB" sz="675" b="1" dirty="0">
                <a:solidFill>
                  <a:prstClr val="black"/>
                </a:solidFill>
                <a:latin typeface="Bookman Old Style" panose="02050604050505020204" pitchFamily="18" charset="0"/>
                <a:cs typeface="Arial" panose="020B0604020202020204" pitchFamily="34" charset="0"/>
              </a:rPr>
              <a:t>Add/Build</a:t>
            </a:r>
          </a:p>
        </p:txBody>
      </p:sp>
      <p:sp>
        <p:nvSpPr>
          <p:cNvPr id="14" name="TextBox 13">
            <a:hlinkClick r:id="" action="ppaction://noaction" highlightClick="1"/>
          </p:cNvPr>
          <p:cNvSpPr txBox="1"/>
          <p:nvPr/>
        </p:nvSpPr>
        <p:spPr>
          <a:xfrm>
            <a:off x="6830580" y="841375"/>
            <a:ext cx="2209800" cy="708025"/>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defTabSz="685800" eaLnBrk="1" fontAlgn="auto" hangingPunct="1">
              <a:spcBef>
                <a:spcPts val="0"/>
              </a:spcBef>
              <a:spcAft>
                <a:spcPts val="0"/>
              </a:spcAft>
              <a:defRPr/>
            </a:pPr>
            <a:r>
              <a:rPr lang="en-GB" sz="2000" b="1" u="sng" dirty="0">
                <a:solidFill>
                  <a:prstClr val="white"/>
                </a:solidFill>
                <a:latin typeface="Calibri" panose="020F0502020204030204"/>
              </a:rPr>
              <a:t>Words of the Week</a:t>
            </a:r>
          </a:p>
          <a:p>
            <a:pPr algn="ctr" defTabSz="685800" eaLnBrk="1" fontAlgn="auto" hangingPunct="1">
              <a:spcBef>
                <a:spcPts val="0"/>
              </a:spcBef>
              <a:spcAft>
                <a:spcPts val="0"/>
              </a:spcAft>
              <a:defRPr/>
            </a:pPr>
            <a:r>
              <a:rPr lang="en-GB" sz="2000" b="1" i="1" dirty="0" smtClean="0">
                <a:solidFill>
                  <a:srgbClr val="FFC000">
                    <a:lumMod val="60000"/>
                    <a:lumOff val="40000"/>
                  </a:srgbClr>
                </a:solidFill>
                <a:latin typeface="Calibri" panose="020F0502020204030204"/>
              </a:rPr>
              <a:t>‘’Pattern”</a:t>
            </a:r>
            <a:endParaRPr lang="en-GB" sz="2000" b="1" i="1" dirty="0">
              <a:solidFill>
                <a:srgbClr val="FFC000">
                  <a:lumMod val="60000"/>
                  <a:lumOff val="40000"/>
                </a:srgbClr>
              </a:solidFill>
              <a:latin typeface="Calibri" panose="020F0502020204030204"/>
            </a:endParaRPr>
          </a:p>
        </p:txBody>
      </p:sp>
      <p:sp>
        <p:nvSpPr>
          <p:cNvPr id="16" name="TextBox 15">
            <a:hlinkClick r:id="" action="ppaction://noaction" highlightClick="1"/>
          </p:cNvPr>
          <p:cNvSpPr txBox="1"/>
          <p:nvPr/>
        </p:nvSpPr>
        <p:spPr>
          <a:xfrm>
            <a:off x="6821705" y="1649412"/>
            <a:ext cx="2209800"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defTabSz="685800" eaLnBrk="1" fontAlgn="auto" hangingPunct="1">
              <a:spcBef>
                <a:spcPts val="0"/>
              </a:spcBef>
              <a:spcAft>
                <a:spcPts val="0"/>
              </a:spcAft>
              <a:defRPr/>
            </a:pPr>
            <a:r>
              <a:rPr lang="en-GB" sz="2400" b="1" u="sng" dirty="0">
                <a:solidFill>
                  <a:prstClr val="white"/>
                </a:solidFill>
                <a:latin typeface="Calibri" panose="020F0502020204030204"/>
              </a:rPr>
              <a:t>Word bank</a:t>
            </a:r>
            <a:r>
              <a:rPr lang="en-GB" sz="2400" b="1" u="sng" dirty="0" smtClean="0">
                <a:solidFill>
                  <a:prstClr val="white"/>
                </a:solidFill>
                <a:latin typeface="Calibri" panose="020F0502020204030204"/>
              </a:rPr>
              <a:t>:</a:t>
            </a: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Sound verb</a:t>
            </a:r>
            <a:endParaRPr lang="en-GB" sz="2400" dirty="0" smtClean="0">
              <a:solidFill>
                <a:prstClr val="white"/>
              </a:solidFill>
              <a:latin typeface="Calibri" panose="020F0502020204030204"/>
            </a:endParaRP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Syllable</a:t>
            </a: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Rhythm</a:t>
            </a:r>
            <a:endParaRPr lang="en-GB" sz="2400" dirty="0" smtClean="0">
              <a:solidFill>
                <a:prstClr val="white"/>
              </a:solidFill>
              <a:latin typeface="Calibri" panose="020F0502020204030204"/>
            </a:endParaRP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Rhyme</a:t>
            </a:r>
            <a:endParaRPr lang="en-GB" sz="2400" dirty="0" smtClean="0">
              <a:solidFill>
                <a:prstClr val="white"/>
              </a:solidFill>
              <a:latin typeface="Calibri" panose="020F0502020204030204"/>
            </a:endParaRP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Sound</a:t>
            </a: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Noun</a:t>
            </a: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Stanza</a:t>
            </a: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Syllables</a:t>
            </a:r>
            <a:endParaRPr lang="en-GB" sz="2400" dirty="0" smtClean="0">
              <a:solidFill>
                <a:prstClr val="white"/>
              </a:solidFill>
              <a:latin typeface="Calibri" panose="020F0502020204030204"/>
            </a:endParaRPr>
          </a:p>
        </p:txBody>
      </p:sp>
    </p:spTree>
    <p:extLst>
      <p:ext uri="{BB962C8B-B14F-4D97-AF65-F5344CB8AC3E}">
        <p14:creationId xmlns:p14="http://schemas.microsoft.com/office/powerpoint/2010/main" val="3868986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63" y="231775"/>
            <a:ext cx="6438900" cy="604838"/>
          </a:xfrm>
          <a:prstGeom prst="wedgeRectCallout">
            <a:avLst>
              <a:gd name="adj1" fmla="val -53599"/>
              <a:gd name="adj2" fmla="val 53490"/>
            </a:avLst>
          </a:prstGeom>
        </p:spPr>
        <p:style>
          <a:lnRef idx="2">
            <a:schemeClr val="dk1">
              <a:shade val="50000"/>
            </a:schemeClr>
          </a:lnRef>
          <a:fillRef idx="1">
            <a:schemeClr val="dk1"/>
          </a:fillRef>
          <a:effectRef idx="0">
            <a:schemeClr val="dk1"/>
          </a:effectRef>
          <a:fontRef idx="minor">
            <a:schemeClr val="lt1"/>
          </a:fontRef>
        </p:style>
        <p:txBody>
          <a:bodyPr rtlCol="0">
            <a:noAutofit/>
          </a:bodyPr>
          <a:lstStyle/>
          <a:p>
            <a:pPr>
              <a:defRPr/>
            </a:pPr>
            <a:r>
              <a:rPr lang="en-GB" sz="2000" u="sng" dirty="0">
                <a:latin typeface="Arial" panose="020B0604020202020204" pitchFamily="34" charset="0"/>
                <a:cs typeface="Arial" panose="020B0604020202020204" pitchFamily="34" charset="0"/>
              </a:rPr>
              <a:t>Big </a:t>
            </a:r>
            <a:r>
              <a:rPr lang="en-GB" sz="2000" dirty="0">
                <a:latin typeface="Arial" panose="020B0604020202020204" pitchFamily="34" charset="0"/>
                <a:cs typeface="Arial" panose="020B0604020202020204" pitchFamily="34" charset="0"/>
              </a:rPr>
              <a:t>Question: </a:t>
            </a:r>
            <a:r>
              <a:rPr lang="en-GB" sz="1800" dirty="0">
                <a:latin typeface="Arial" panose="020B0604020202020204" pitchFamily="34" charset="0"/>
                <a:cs typeface="Arial" panose="020B0604020202020204" pitchFamily="34" charset="0"/>
              </a:rPr>
              <a:t>Can you identify  key poetic devices ?</a:t>
            </a:r>
            <a:endParaRPr lang="en-GB" sz="1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374" y="901632"/>
            <a:ext cx="6760369" cy="4335024"/>
          </a:xfrm>
          <a:solidFill>
            <a:srgbClr val="009900"/>
          </a:solidFill>
          <a:ln>
            <a:noFill/>
          </a:ln>
          <a:extLst/>
        </p:spPr>
        <p:style>
          <a:lnRef idx="2">
            <a:schemeClr val="accent6">
              <a:shade val="50000"/>
            </a:schemeClr>
          </a:lnRef>
          <a:fillRef idx="1">
            <a:schemeClr val="accent6"/>
          </a:fillRef>
          <a:effectRef idx="0">
            <a:schemeClr val="accent6"/>
          </a:effectRef>
          <a:fontRef idx="minor">
            <a:schemeClr val="lt1"/>
          </a:fontRef>
        </p:style>
        <p:txBody>
          <a:bodyPr rtlCol="0">
            <a:normAutofit/>
          </a:bodyPr>
          <a:lstStyle/>
          <a:p>
            <a:pPr marL="0" indent="0" eaLnBrk="1" fontAlgn="auto" hangingPunct="1">
              <a:spcAft>
                <a:spcPts val="0"/>
              </a:spcAft>
              <a:buFont typeface="Arial" panose="020B0604020202020204" pitchFamily="34" charset="0"/>
              <a:buNone/>
              <a:defRPr/>
            </a:pPr>
            <a:endParaRPr lang="en-GB" b="1" dirty="0" smtClean="0">
              <a:solidFill>
                <a:schemeClr val="bg1"/>
              </a:solidFill>
            </a:endParaRPr>
          </a:p>
          <a:p>
            <a:pPr marL="0" indent="0" eaLnBrk="1" fontAlgn="auto" hangingPunct="1">
              <a:spcAft>
                <a:spcPts val="0"/>
              </a:spcAft>
              <a:buFont typeface="Arial" panose="020B0604020202020204" pitchFamily="34" charset="0"/>
              <a:buNone/>
              <a:defRPr/>
            </a:pPr>
            <a:endParaRPr lang="en-GB" b="1" dirty="0">
              <a:solidFill>
                <a:schemeClr val="bg1"/>
              </a:solidFill>
            </a:endParaRPr>
          </a:p>
          <a:p>
            <a:pPr marL="0" indent="0" eaLnBrk="1" fontAlgn="auto" hangingPunct="1">
              <a:spcAft>
                <a:spcPts val="0"/>
              </a:spcAft>
              <a:buFont typeface="Arial" panose="020B0604020202020204" pitchFamily="34" charset="0"/>
              <a:buNone/>
              <a:defRPr/>
            </a:pPr>
            <a:r>
              <a:rPr lang="en-GB" b="1" dirty="0" smtClean="0">
                <a:solidFill>
                  <a:schemeClr val="bg1"/>
                </a:solidFill>
              </a:rPr>
              <a:t>5 </a:t>
            </a:r>
            <a:r>
              <a:rPr lang="en-GB" b="1" dirty="0" smtClean="0">
                <a:solidFill>
                  <a:schemeClr val="bg1"/>
                </a:solidFill>
              </a:rPr>
              <a:t>Minute starter</a:t>
            </a:r>
          </a:p>
          <a:p>
            <a:pPr marL="342900" lvl="1" indent="0" eaLnBrk="1" fontAlgn="auto" hangingPunct="1">
              <a:spcAft>
                <a:spcPts val="0"/>
              </a:spcAft>
              <a:buFont typeface="Arial" panose="020B0604020202020204" pitchFamily="34" charset="0"/>
              <a:buNone/>
              <a:defRPr/>
            </a:pPr>
            <a:endParaRPr lang="en-GB" sz="2100" dirty="0">
              <a:solidFill>
                <a:schemeClr val="bg1"/>
              </a:solidFill>
            </a:endParaRPr>
          </a:p>
          <a:p>
            <a:pPr marL="800100" lvl="1" indent="-457200" eaLnBrk="1" fontAlgn="auto" hangingPunct="1">
              <a:spcAft>
                <a:spcPts val="0"/>
              </a:spcAft>
              <a:buFont typeface="+mj-lt"/>
              <a:buAutoNum type="arabicPeriod"/>
              <a:defRPr/>
            </a:pPr>
            <a:r>
              <a:rPr lang="en-GB" sz="2100" dirty="0" smtClean="0">
                <a:solidFill>
                  <a:schemeClr val="bg1"/>
                </a:solidFill>
              </a:rPr>
              <a:t>A five-line poem – cinq being French for 5.</a:t>
            </a:r>
          </a:p>
          <a:p>
            <a:pPr marL="800100" lvl="1" indent="-457200" eaLnBrk="1" fontAlgn="auto" hangingPunct="1">
              <a:spcAft>
                <a:spcPts val="0"/>
              </a:spcAft>
              <a:buFont typeface="+mj-lt"/>
              <a:buAutoNum type="arabicPeriod"/>
              <a:defRPr/>
            </a:pPr>
            <a:r>
              <a:rPr lang="en-GB" sz="2100" dirty="0" smtClean="0">
                <a:solidFill>
                  <a:schemeClr val="bg1"/>
                </a:solidFill>
              </a:rPr>
              <a:t>A diamond shape.</a:t>
            </a:r>
          </a:p>
          <a:p>
            <a:pPr marL="800100" lvl="1" indent="-457200" eaLnBrk="1" fontAlgn="auto" hangingPunct="1">
              <a:spcAft>
                <a:spcPts val="0"/>
              </a:spcAft>
              <a:buFont typeface="+mj-lt"/>
              <a:buAutoNum type="arabicPeriod"/>
              <a:defRPr/>
            </a:pPr>
            <a:r>
              <a:rPr lang="en-GB" sz="2100" dirty="0" smtClean="0">
                <a:solidFill>
                  <a:schemeClr val="bg1"/>
                </a:solidFill>
              </a:rPr>
              <a:t>No, a cinquaine poem doesn’t have to rhyme.</a:t>
            </a:r>
          </a:p>
          <a:p>
            <a:pPr marL="800100" lvl="1" indent="-457200" eaLnBrk="1" fontAlgn="auto" hangingPunct="1">
              <a:spcAft>
                <a:spcPts val="0"/>
              </a:spcAft>
              <a:buFont typeface="+mj-lt"/>
              <a:buAutoNum type="arabicPeriod"/>
              <a:defRPr/>
            </a:pPr>
            <a:r>
              <a:rPr lang="en-GB" sz="2100" dirty="0" smtClean="0">
                <a:solidFill>
                  <a:schemeClr val="bg1"/>
                </a:solidFill>
              </a:rPr>
              <a:t>The structure is, 2, 4, 6, 8, 2 (Subject; description, action, feeling, conclusion).</a:t>
            </a:r>
            <a:endParaRPr lang="en-GB" sz="2100" dirty="0" smtClean="0">
              <a:solidFill>
                <a:schemeClr val="bg1"/>
              </a:solidFill>
            </a:endParaRPr>
          </a:p>
          <a:p>
            <a:pPr marL="800100" lvl="1" indent="-457200" eaLnBrk="1" fontAlgn="auto" hangingPunct="1">
              <a:spcAft>
                <a:spcPts val="0"/>
              </a:spcAft>
              <a:buFont typeface="+mj-lt"/>
              <a:buAutoNum type="arabicPeriod"/>
              <a:defRPr/>
            </a:pPr>
            <a:endParaRPr lang="en-GB" sz="2100" dirty="0" smtClean="0">
              <a:solidFill>
                <a:schemeClr val="bg1"/>
              </a:solidFill>
            </a:endParaRPr>
          </a:p>
        </p:txBody>
      </p:sp>
      <p:sp>
        <p:nvSpPr>
          <p:cNvPr id="4" name="Title 1"/>
          <p:cNvSpPr txBox="1">
            <a:spLocks/>
          </p:cNvSpPr>
          <p:nvPr/>
        </p:nvSpPr>
        <p:spPr>
          <a:xfrm>
            <a:off x="133923" y="6225907"/>
            <a:ext cx="8731250" cy="47783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685800" fontAlgn="auto">
              <a:spcAft>
                <a:spcPts val="0"/>
              </a:spcAft>
              <a:defRPr/>
            </a:pPr>
            <a:r>
              <a:rPr lang="en-GB" sz="2100" b="1" dirty="0">
                <a:solidFill>
                  <a:prstClr val="white"/>
                </a:solidFill>
                <a:latin typeface="Calibri" panose="020F0502020204030204"/>
              </a:rPr>
              <a:t>Behaviours: </a:t>
            </a:r>
            <a:r>
              <a:rPr lang="en-GB" sz="2100" dirty="0">
                <a:solidFill>
                  <a:prstClr val="white"/>
                </a:solidFill>
                <a:latin typeface="Calibri" panose="020F0502020204030204"/>
              </a:rPr>
              <a:t>Group discussion, debating, decision making, collaboration</a:t>
            </a:r>
          </a:p>
        </p:txBody>
      </p:sp>
      <p:sp>
        <p:nvSpPr>
          <p:cNvPr id="6" name="TextBox 5"/>
          <p:cNvSpPr txBox="1"/>
          <p:nvPr/>
        </p:nvSpPr>
        <p:spPr>
          <a:xfrm>
            <a:off x="6842125" y="327025"/>
            <a:ext cx="2209800" cy="415925"/>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defTabSz="685800" eaLnBrk="1" fontAlgn="auto" hangingPunct="1">
              <a:spcBef>
                <a:spcPts val="0"/>
              </a:spcBef>
              <a:spcAft>
                <a:spcPts val="0"/>
              </a:spcAft>
              <a:defRPr/>
            </a:pPr>
            <a:r>
              <a:rPr lang="en-GB" sz="2100" dirty="0">
                <a:solidFill>
                  <a:prstClr val="white"/>
                </a:solidFill>
                <a:latin typeface="Calibri" panose="020F0502020204030204"/>
              </a:rPr>
              <a:t>Date: </a:t>
            </a:r>
            <a:endParaRPr lang="en-GB" sz="2100" u="sng" dirty="0">
              <a:solidFill>
                <a:prstClr val="white"/>
              </a:solidFill>
              <a:latin typeface="Calibri" panose="020F0502020204030204"/>
            </a:endParaRPr>
          </a:p>
        </p:txBody>
      </p:sp>
      <p:sp>
        <p:nvSpPr>
          <p:cNvPr id="7" name="TextBox 6"/>
          <p:cNvSpPr txBox="1"/>
          <p:nvPr/>
        </p:nvSpPr>
        <p:spPr>
          <a:xfrm>
            <a:off x="79374" y="5077331"/>
            <a:ext cx="6762751" cy="1083558"/>
          </a:xfrm>
          <a:prstGeom prst="snip2Diag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eaLnBrk="1" fontAlgn="auto" hangingPunct="1">
              <a:spcBef>
                <a:spcPts val="0"/>
              </a:spcBef>
              <a:spcAft>
                <a:spcPts val="1200"/>
              </a:spcAft>
              <a:defRPr/>
            </a:pPr>
            <a:r>
              <a:rPr lang="en-GB" sz="2100" b="1" dirty="0">
                <a:solidFill>
                  <a:prstClr val="white"/>
                </a:solidFill>
                <a:latin typeface="Calibri" panose="020F0502020204030204"/>
              </a:rPr>
              <a:t>Extension task: </a:t>
            </a:r>
            <a:r>
              <a:rPr lang="en-GB" sz="1600" dirty="0" smtClean="0">
                <a:solidFill>
                  <a:schemeClr val="bg1"/>
                </a:solidFill>
                <a:latin typeface="Arial" panose="020B0604020202020204" pitchFamily="34" charset="0"/>
                <a:cs typeface="Arial" panose="020B0604020202020204" pitchFamily="34" charset="0"/>
              </a:rPr>
              <a:t>Individual </a:t>
            </a:r>
            <a:r>
              <a:rPr lang="en-GB" sz="1600" dirty="0">
                <a:solidFill>
                  <a:schemeClr val="bg1"/>
                </a:solidFill>
                <a:latin typeface="Arial" panose="020B0604020202020204" pitchFamily="34" charset="0"/>
                <a:cs typeface="Arial" panose="020B0604020202020204" pitchFamily="34" charset="0"/>
              </a:rPr>
              <a:t>responses and</a:t>
            </a:r>
            <a:r>
              <a:rPr lang="en-GB" sz="1600" dirty="0" smtClean="0">
                <a:solidFill>
                  <a:schemeClr val="bg1"/>
                </a:solidFill>
                <a:latin typeface="Arial" panose="020B0604020202020204" pitchFamily="34" charset="0"/>
                <a:cs typeface="Arial" panose="020B0604020202020204" pitchFamily="34" charset="0"/>
              </a:rPr>
              <a:t>: </a:t>
            </a:r>
            <a:r>
              <a:rPr lang="en-GB" sz="1600" dirty="0" smtClean="0">
                <a:solidFill>
                  <a:schemeClr val="bg1"/>
                </a:solidFill>
                <a:latin typeface="Arial" panose="020B0604020202020204" pitchFamily="34" charset="0"/>
                <a:cs typeface="Arial" panose="020B0604020202020204" pitchFamily="34" charset="0"/>
              </a:rPr>
              <a:t>A cinquaine can be about any topic that you like, so for example, your favourite pet, chocolate, the weather, a parent, brother or sister.</a:t>
            </a:r>
            <a:endParaRPr lang="en-GB" sz="1600" i="1" dirty="0">
              <a:solidFill>
                <a:schemeClr val="bg1"/>
              </a:solidFill>
              <a:latin typeface="Arial" panose="020B0604020202020204" pitchFamily="34" charset="0"/>
              <a:cs typeface="Arial" panose="020B0604020202020204" pitchFamily="34" charset="0"/>
            </a:endParaRPr>
          </a:p>
        </p:txBody>
      </p:sp>
      <p:sp>
        <p:nvSpPr>
          <p:cNvPr id="8" name="Hexagon 7"/>
          <p:cNvSpPr/>
          <p:nvPr/>
        </p:nvSpPr>
        <p:spPr>
          <a:xfrm>
            <a:off x="7062786" y="5327149"/>
            <a:ext cx="1106487" cy="854075"/>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pic>
        <p:nvPicPr>
          <p:cNvPr id="32777"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2986" y="5377394"/>
            <a:ext cx="5445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285829" y="5974823"/>
            <a:ext cx="660400" cy="195262"/>
          </a:xfrm>
          <a:prstGeom prst="rect">
            <a:avLst/>
          </a:prstGeom>
          <a:noFill/>
          <a:ln w="28575">
            <a:solidFill>
              <a:schemeClr val="tx1"/>
            </a:solidFill>
          </a:ln>
        </p:spPr>
        <p:txBody>
          <a:bodyPr>
            <a:spAutoFit/>
          </a:bodyPr>
          <a:lstStyle/>
          <a:p>
            <a:pPr defTabSz="685800" eaLnBrk="1" fontAlgn="auto" hangingPunct="1">
              <a:spcBef>
                <a:spcPts val="0"/>
              </a:spcBef>
              <a:spcAft>
                <a:spcPts val="0"/>
              </a:spcAft>
              <a:defRPr/>
            </a:pPr>
            <a:r>
              <a:rPr lang="en-GB" sz="675" b="1" dirty="0">
                <a:solidFill>
                  <a:prstClr val="black"/>
                </a:solidFill>
                <a:latin typeface="Bookman Old Style" panose="02050604050505020204" pitchFamily="18" charset="0"/>
              </a:rPr>
              <a:t>Add/Build</a:t>
            </a:r>
          </a:p>
        </p:txBody>
      </p:sp>
      <p:sp>
        <p:nvSpPr>
          <p:cNvPr id="9" name="Horizontal Scroll 8"/>
          <p:cNvSpPr/>
          <p:nvPr/>
        </p:nvSpPr>
        <p:spPr>
          <a:xfrm rot="21237558">
            <a:off x="4534001" y="908741"/>
            <a:ext cx="1980045" cy="759245"/>
          </a:xfrm>
          <a:prstGeom prst="horizontalScroll">
            <a:avLst/>
          </a:prstGeom>
          <a:solidFill>
            <a:srgbClr val="FFC0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i="1" dirty="0">
                <a:solidFill>
                  <a:srgbClr val="820000"/>
                </a:solidFill>
                <a:latin typeface="Calibri" panose="020F0502020204030204"/>
              </a:rPr>
              <a:t>Answers…..</a:t>
            </a:r>
          </a:p>
        </p:txBody>
      </p:sp>
      <p:sp>
        <p:nvSpPr>
          <p:cNvPr id="14" name="TextBox 13">
            <a:hlinkClick r:id="" action="ppaction://noaction" highlightClick="1"/>
          </p:cNvPr>
          <p:cNvSpPr txBox="1"/>
          <p:nvPr/>
        </p:nvSpPr>
        <p:spPr>
          <a:xfrm>
            <a:off x="6822815" y="919284"/>
            <a:ext cx="2209800" cy="708025"/>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defTabSz="685800" eaLnBrk="1" fontAlgn="auto" hangingPunct="1">
              <a:spcBef>
                <a:spcPts val="0"/>
              </a:spcBef>
              <a:spcAft>
                <a:spcPts val="0"/>
              </a:spcAft>
              <a:defRPr/>
            </a:pPr>
            <a:r>
              <a:rPr lang="en-GB" sz="2000" b="1" u="sng" dirty="0">
                <a:solidFill>
                  <a:prstClr val="white"/>
                </a:solidFill>
                <a:latin typeface="Calibri" panose="020F0502020204030204"/>
              </a:rPr>
              <a:t>Words of the Week</a:t>
            </a:r>
          </a:p>
          <a:p>
            <a:pPr algn="ctr" defTabSz="685800" eaLnBrk="1" fontAlgn="auto" hangingPunct="1">
              <a:spcBef>
                <a:spcPts val="0"/>
              </a:spcBef>
              <a:spcAft>
                <a:spcPts val="0"/>
              </a:spcAft>
              <a:defRPr/>
            </a:pPr>
            <a:r>
              <a:rPr lang="en-GB" sz="2000" b="1" i="1" dirty="0" smtClean="0">
                <a:solidFill>
                  <a:srgbClr val="FFC000">
                    <a:lumMod val="60000"/>
                    <a:lumOff val="40000"/>
                  </a:srgbClr>
                </a:solidFill>
                <a:latin typeface="Calibri" panose="020F0502020204030204"/>
              </a:rPr>
              <a:t>‘</a:t>
            </a:r>
            <a:r>
              <a:rPr lang="en-GB" sz="2000" b="1" i="1" dirty="0" smtClean="0">
                <a:solidFill>
                  <a:srgbClr val="FFC000">
                    <a:lumMod val="60000"/>
                    <a:lumOff val="40000"/>
                  </a:srgbClr>
                </a:solidFill>
                <a:latin typeface="Calibri" panose="020F0502020204030204"/>
              </a:rPr>
              <a:t>Pattern</a:t>
            </a:r>
            <a:r>
              <a:rPr lang="en-GB" sz="2000" b="1" i="1" dirty="0" smtClean="0">
                <a:solidFill>
                  <a:srgbClr val="FFC000">
                    <a:lumMod val="60000"/>
                    <a:lumOff val="40000"/>
                  </a:srgbClr>
                </a:solidFill>
                <a:latin typeface="Calibri" panose="020F0502020204030204"/>
              </a:rPr>
              <a:t>’</a:t>
            </a:r>
            <a:endParaRPr lang="en-GB" sz="2000" b="1" i="1" dirty="0">
              <a:solidFill>
                <a:srgbClr val="FFC000">
                  <a:lumMod val="60000"/>
                  <a:lumOff val="40000"/>
                </a:srgbClr>
              </a:solidFill>
              <a:latin typeface="Calibri" panose="020F0502020204030204"/>
            </a:endParaRPr>
          </a:p>
        </p:txBody>
      </p:sp>
      <p:sp>
        <p:nvSpPr>
          <p:cNvPr id="13" name="TextBox 12">
            <a:hlinkClick r:id="" action="ppaction://noaction" highlightClick="1"/>
          </p:cNvPr>
          <p:cNvSpPr txBox="1"/>
          <p:nvPr/>
        </p:nvSpPr>
        <p:spPr>
          <a:xfrm>
            <a:off x="6822815" y="1785991"/>
            <a:ext cx="2209800"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defTabSz="685800" eaLnBrk="1" fontAlgn="auto" hangingPunct="1">
              <a:spcBef>
                <a:spcPts val="0"/>
              </a:spcBef>
              <a:spcAft>
                <a:spcPts val="0"/>
              </a:spcAft>
              <a:defRPr/>
            </a:pPr>
            <a:r>
              <a:rPr lang="en-GB" sz="2400" b="1" u="sng" dirty="0">
                <a:solidFill>
                  <a:prstClr val="white"/>
                </a:solidFill>
                <a:latin typeface="Calibri" panose="020F0502020204030204"/>
              </a:rPr>
              <a:t>Word bank</a:t>
            </a:r>
            <a:r>
              <a:rPr lang="en-GB" sz="2400" b="1" u="sng" dirty="0" smtClean="0">
                <a:solidFill>
                  <a:prstClr val="white"/>
                </a:solidFill>
                <a:latin typeface="Calibri" panose="020F0502020204030204"/>
              </a:rPr>
              <a:t>:</a:t>
            </a: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Sound verb</a:t>
            </a:r>
            <a:endParaRPr lang="en-GB" sz="2400" dirty="0" smtClean="0">
              <a:solidFill>
                <a:prstClr val="white"/>
              </a:solidFill>
              <a:latin typeface="Calibri" panose="020F0502020204030204"/>
            </a:endParaRP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Syllable</a:t>
            </a: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Rhythm</a:t>
            </a:r>
            <a:endParaRPr lang="en-GB" sz="2400" dirty="0" smtClean="0">
              <a:solidFill>
                <a:prstClr val="white"/>
              </a:solidFill>
              <a:latin typeface="Calibri" panose="020F0502020204030204"/>
            </a:endParaRP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Rhyme</a:t>
            </a:r>
            <a:endParaRPr lang="en-GB" sz="2400" dirty="0" smtClean="0">
              <a:solidFill>
                <a:prstClr val="white"/>
              </a:solidFill>
              <a:latin typeface="Calibri" panose="020F0502020204030204"/>
            </a:endParaRP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Sound</a:t>
            </a: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Noun</a:t>
            </a: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Stanza</a:t>
            </a:r>
          </a:p>
          <a:p>
            <a:pPr algn="ctr" defTabSz="685800" eaLnBrk="1" fontAlgn="auto" hangingPunct="1">
              <a:spcBef>
                <a:spcPts val="0"/>
              </a:spcBef>
              <a:spcAft>
                <a:spcPts val="0"/>
              </a:spcAft>
              <a:defRPr/>
            </a:pPr>
            <a:r>
              <a:rPr lang="en-GB" sz="2400" dirty="0" smtClean="0">
                <a:solidFill>
                  <a:prstClr val="white"/>
                </a:solidFill>
                <a:latin typeface="Calibri" panose="020F0502020204030204"/>
              </a:rPr>
              <a:t>Syllables</a:t>
            </a:r>
            <a:endParaRPr lang="en-GB" sz="2400" dirty="0" smtClean="0">
              <a:solidFill>
                <a:prstClr val="white"/>
              </a:solidFill>
              <a:latin typeface="Calibri" panose="020F0502020204030204"/>
            </a:endParaRPr>
          </a:p>
        </p:txBody>
      </p:sp>
    </p:spTree>
    <p:extLst>
      <p:ext uri="{BB962C8B-B14F-4D97-AF65-F5344CB8AC3E}">
        <p14:creationId xmlns:p14="http://schemas.microsoft.com/office/powerpoint/2010/main" val="748431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051" y="1651322"/>
            <a:ext cx="8079581" cy="1658198"/>
          </a:xfrm>
        </p:spPr>
        <p:txBody>
          <a:bodyPr wrap="square" numCol="1" anchorCtr="0" compatLnSpc="1">
            <a:prstTxWarp prst="textNoShape">
              <a:avLst/>
            </a:prstTxWarp>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2000" i="1" dirty="0"/>
              <a:t>A fine collection of everyday sound words associated with living in a house</a:t>
            </a:r>
            <a:r>
              <a:rPr lang="en-GB" sz="2000" i="1" dirty="0" smtClean="0"/>
              <a:t>.</a:t>
            </a:r>
            <a:br>
              <a:rPr lang="en-GB" sz="2000" i="1" dirty="0" smtClean="0"/>
            </a:br>
            <a:r>
              <a:rPr lang="en-GB" sz="2000" i="1" dirty="0" smtClean="0"/>
              <a:t>But once </a:t>
            </a:r>
            <a:r>
              <a:rPr lang="en-GB" sz="2000" i="1" dirty="0"/>
              <a:t>a stranger takes away those sounds, they are sorely missed. </a:t>
            </a:r>
            <a:r>
              <a:rPr lang="en-GB" sz="2000" i="1" dirty="0"/>
              <a:t/>
            </a:r>
            <a:br>
              <a:rPr lang="en-GB" sz="2000" i="1" dirty="0"/>
            </a:br>
            <a:r>
              <a:rPr lang="en-GB" sz="2000" i="1" dirty="0"/>
              <a:t>'Life will never be the </a:t>
            </a:r>
            <a:r>
              <a:rPr lang="en-GB" sz="2000" i="1" dirty="0" smtClean="0"/>
              <a:t>same...’</a:t>
            </a:r>
            <a:endParaRPr lang="en-US" altLang="en-US" sz="2000" i="1" dirty="0" smtClean="0">
              <a:latin typeface="Comic Sans MS" panose="030F0702030302020204" pitchFamily="66" charset="0"/>
            </a:endParaRPr>
          </a:p>
        </p:txBody>
      </p:sp>
      <p:sp>
        <p:nvSpPr>
          <p:cNvPr id="13316" name="Content Placeholder 2"/>
          <p:cNvSpPr>
            <a:spLocks noGrp="1"/>
          </p:cNvSpPr>
          <p:nvPr>
            <p:ph idx="1"/>
          </p:nvPr>
        </p:nvSpPr>
        <p:spPr>
          <a:xfrm>
            <a:off x="497419" y="3448883"/>
            <a:ext cx="8065294" cy="2464800"/>
          </a:xfrm>
        </p:spPr>
        <p:txBody>
          <a:bodyPr/>
          <a:lstStyle/>
          <a:p>
            <a:pPr algn="ctr">
              <a:buFont typeface="Arial" panose="020B0604020202020204" pitchFamily="34" charset="0"/>
              <a:buNone/>
            </a:pPr>
            <a:endParaRPr altLang="en-US" dirty="0" smtClean="0"/>
          </a:p>
          <a:p>
            <a:pPr algn="ctr">
              <a:buFont typeface="Arial" panose="020B0604020202020204" pitchFamily="34" charset="0"/>
              <a:buNone/>
            </a:pPr>
            <a:r>
              <a:rPr altLang="en-US" dirty="0" smtClean="0">
                <a:solidFill>
                  <a:schemeClr val="tx1"/>
                </a:solidFill>
              </a:rPr>
              <a:t>A stranger called this morning</a:t>
            </a:r>
          </a:p>
          <a:p>
            <a:pPr algn="ctr">
              <a:buFont typeface="Arial" panose="020B0604020202020204" pitchFamily="34" charset="0"/>
              <a:buNone/>
            </a:pPr>
            <a:r>
              <a:rPr altLang="en-US" dirty="0" smtClean="0">
                <a:solidFill>
                  <a:schemeClr val="tx1"/>
                </a:solidFill>
              </a:rPr>
              <a:t>Dressed all in black and grey</a:t>
            </a:r>
          </a:p>
          <a:p>
            <a:pPr algn="ctr">
              <a:buFont typeface="Arial" panose="020B0604020202020204" pitchFamily="34" charset="0"/>
              <a:buNone/>
            </a:pPr>
            <a:r>
              <a:rPr altLang="en-US" dirty="0" smtClean="0">
                <a:solidFill>
                  <a:schemeClr val="tx1"/>
                </a:solidFill>
              </a:rPr>
              <a:t>Put every sound into a bag</a:t>
            </a:r>
          </a:p>
          <a:p>
            <a:pPr algn="ctr">
              <a:buFont typeface="Arial" panose="020B0604020202020204" pitchFamily="34" charset="0"/>
              <a:buNone/>
            </a:pPr>
            <a:r>
              <a:rPr altLang="en-US" dirty="0" smtClean="0">
                <a:solidFill>
                  <a:schemeClr val="tx1"/>
                </a:solidFill>
              </a:rPr>
              <a:t>And carried it away.</a:t>
            </a:r>
          </a:p>
        </p:txBody>
      </p:sp>
      <p:pic>
        <p:nvPicPr>
          <p:cNvPr id="3" name="Picture 2"/>
          <p:cNvPicPr>
            <a:picLocks noChangeAspect="1"/>
          </p:cNvPicPr>
          <p:nvPr/>
        </p:nvPicPr>
        <p:blipFill>
          <a:blip r:embed="rId2"/>
          <a:stretch>
            <a:fillRect/>
          </a:stretch>
        </p:blipFill>
        <p:spPr>
          <a:xfrm>
            <a:off x="7053162" y="5085605"/>
            <a:ext cx="1986230" cy="1656156"/>
          </a:xfrm>
          <a:prstGeom prst="rect">
            <a:avLst/>
          </a:prstGeom>
        </p:spPr>
      </p:pic>
      <p:pic>
        <p:nvPicPr>
          <p:cNvPr id="4" name="Picture 3"/>
          <p:cNvPicPr>
            <a:picLocks noChangeAspect="1"/>
          </p:cNvPicPr>
          <p:nvPr/>
        </p:nvPicPr>
        <p:blipFill>
          <a:blip r:embed="rId3"/>
          <a:stretch>
            <a:fillRect/>
          </a:stretch>
        </p:blipFill>
        <p:spPr>
          <a:xfrm>
            <a:off x="163809" y="4758919"/>
            <a:ext cx="1835696" cy="2028273"/>
          </a:xfrm>
          <a:prstGeom prst="rect">
            <a:avLst/>
          </a:prstGeom>
        </p:spPr>
      </p:pic>
      <p:sp>
        <p:nvSpPr>
          <p:cNvPr id="8" name="TextBox 7"/>
          <p:cNvSpPr txBox="1"/>
          <p:nvPr/>
        </p:nvSpPr>
        <p:spPr>
          <a:xfrm>
            <a:off x="2054569" y="260648"/>
            <a:ext cx="4896544" cy="1477328"/>
          </a:xfrm>
          <a:prstGeom prst="rect">
            <a:avLst/>
          </a:prstGeom>
          <a:noFill/>
        </p:spPr>
        <p:txBody>
          <a:bodyPr wrap="square" rtlCol="0">
            <a:spAutoFit/>
          </a:bodyPr>
          <a:lstStyle/>
          <a:p>
            <a:pPr algn="ctr"/>
            <a:r>
              <a:rPr lang="en-GB" sz="2400" b="1" dirty="0" smtClean="0">
                <a:latin typeface="Georgia" panose="02040502050405020303" pitchFamily="18" charset="0"/>
              </a:rPr>
              <a:t>The Sound Collector Poem</a:t>
            </a:r>
          </a:p>
          <a:p>
            <a:pPr algn="ctr"/>
            <a:r>
              <a:rPr lang="en-GB" sz="2400" b="1" dirty="0" smtClean="0">
                <a:latin typeface="Georgia" panose="02040502050405020303" pitchFamily="18" charset="0"/>
              </a:rPr>
              <a:t>By</a:t>
            </a:r>
          </a:p>
          <a:p>
            <a:pPr algn="ctr"/>
            <a:r>
              <a:rPr lang="en-GB" sz="2400" b="1" dirty="0" smtClean="0">
                <a:latin typeface="Georgia" panose="02040502050405020303" pitchFamily="18" charset="0"/>
              </a:rPr>
              <a:t>Roger McGough</a:t>
            </a:r>
          </a:p>
          <a:p>
            <a:endParaRPr lang="en-GB" dirty="0"/>
          </a:p>
        </p:txBody>
      </p:sp>
      <p:sp>
        <p:nvSpPr>
          <p:cNvPr id="6" name="Rectangle 5"/>
          <p:cNvSpPr/>
          <p:nvPr/>
        </p:nvSpPr>
        <p:spPr>
          <a:xfrm>
            <a:off x="2323693" y="6065622"/>
            <a:ext cx="4412746" cy="646331"/>
          </a:xfrm>
          <a:prstGeom prst="rect">
            <a:avLst/>
          </a:prstGeom>
        </p:spPr>
        <p:txBody>
          <a:bodyPr wrap="none">
            <a:spAutoFit/>
          </a:bodyPr>
          <a:lstStyle/>
          <a:p>
            <a:r>
              <a:rPr lang="en-GB" dirty="0">
                <a:hlinkClick r:id="rId4"/>
              </a:rPr>
              <a:t>https://</a:t>
            </a:r>
            <a:r>
              <a:rPr lang="en-GB" dirty="0" smtClean="0">
                <a:hlinkClick r:id="rId4"/>
              </a:rPr>
              <a:t>www.bbc.co.uk/bitesize/clips/zc6qxnb</a:t>
            </a:r>
            <a:endParaRPr lang="en-GB" dirty="0" smtClean="0"/>
          </a:p>
          <a:p>
            <a:endParaRPr lang="en-GB" dirty="0"/>
          </a:p>
        </p:txBody>
      </p:sp>
    </p:spTree>
    <p:extLst>
      <p:ext uri="{BB962C8B-B14F-4D97-AF65-F5344CB8AC3E}">
        <p14:creationId xmlns:p14="http://schemas.microsoft.com/office/powerpoint/2010/main" val="1328290264"/>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051" name="Content Placeholder 2"/>
          <p:cNvSpPr>
            <a:spLocks noGrp="1"/>
          </p:cNvSpPr>
          <p:nvPr>
            <p:ph idx="1"/>
          </p:nvPr>
        </p:nvSpPr>
        <p:spPr/>
        <p:txBody>
          <a:bodyPr/>
          <a:lstStyle/>
          <a:p>
            <a:pPr marL="0" indent="0" eaLnBrk="1" hangingPunct="1">
              <a:buFont typeface="Arial" panose="020B0604020202020204" pitchFamily="34" charset="0"/>
              <a:buNone/>
            </a:pPr>
            <a:endParaRPr lang="en-GB" altLang="en-US" dirty="0" smtClean="0">
              <a:solidFill>
                <a:schemeClr val="bg1"/>
              </a:solidFill>
            </a:endParaRPr>
          </a:p>
          <a:p>
            <a:pPr marL="0" indent="0" algn="ctr" eaLnBrk="1" hangingPunct="1">
              <a:buFont typeface="Arial" panose="020B0604020202020204" pitchFamily="34" charset="0"/>
              <a:buNone/>
            </a:pPr>
            <a:r>
              <a:rPr lang="en-GB" altLang="en-US" dirty="0" smtClean="0">
                <a:solidFill>
                  <a:schemeClr val="bg1"/>
                </a:solidFill>
              </a:rPr>
              <a:t>So, what </a:t>
            </a:r>
            <a:r>
              <a:rPr lang="en-GB" altLang="en-US" dirty="0" smtClean="0">
                <a:solidFill>
                  <a:schemeClr val="bg1"/>
                </a:solidFill>
              </a:rPr>
              <a:t>sounds did we </a:t>
            </a:r>
            <a:r>
              <a:rPr lang="en-GB" altLang="en-US" dirty="0" smtClean="0">
                <a:solidFill>
                  <a:schemeClr val="bg1"/>
                </a:solidFill>
              </a:rPr>
              <a:t>hear in the poem?</a:t>
            </a:r>
            <a:endParaRPr lang="en-GB" altLang="en-US" dirty="0" smtClean="0">
              <a:solidFill>
                <a:schemeClr val="bg1"/>
              </a:solidFill>
            </a:endParaRPr>
          </a:p>
          <a:p>
            <a:pPr marL="0" indent="0" eaLnBrk="1" hangingPunct="1">
              <a:buFont typeface="Arial" panose="020B0604020202020204" pitchFamily="34" charset="0"/>
              <a:buNone/>
            </a:pPr>
            <a:endParaRPr lang="en-GB" altLang="en-US" dirty="0" smtClean="0"/>
          </a:p>
          <a:p>
            <a:pPr marL="0" indent="0" eaLnBrk="1" hangingPunct="1">
              <a:buFont typeface="Arial" panose="020B0604020202020204" pitchFamily="34" charset="0"/>
              <a:buNone/>
            </a:pPr>
            <a:endParaRPr lang="en-GB" altLang="en-US" dirty="0" smtClean="0"/>
          </a:p>
        </p:txBody>
      </p:sp>
      <p:pic>
        <p:nvPicPr>
          <p:cNvPr id="2052" name="Picture 2" descr="C:\Program Files (x86)\Microsoft Office\MEDIA\CAGCAT10\j02341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64794"/>
            <a:ext cx="19526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C:\Program Files (x86)\Microsoft Office\MEDIA\CAGCAT10\j0199283.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494" y="3392284"/>
            <a:ext cx="183991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descr="C:\Users\Vicki Springhall\AppData\Local\Microsoft\Windows\Temporary Internet Files\Content.IE5\LRXJ5TBQ\MC900016035[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610" y="4149725"/>
            <a:ext cx="18478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054569" y="260648"/>
            <a:ext cx="4896544" cy="1477328"/>
          </a:xfrm>
          <a:prstGeom prst="rect">
            <a:avLst/>
          </a:prstGeom>
          <a:noFill/>
        </p:spPr>
        <p:txBody>
          <a:bodyPr wrap="square" rtlCol="0">
            <a:spAutoFit/>
          </a:bodyPr>
          <a:lstStyle/>
          <a:p>
            <a:pPr algn="ctr"/>
            <a:r>
              <a:rPr lang="en-GB" sz="2400" b="1" dirty="0" smtClean="0">
                <a:solidFill>
                  <a:schemeClr val="bg1"/>
                </a:solidFill>
                <a:latin typeface="Georgia" panose="02040502050405020303" pitchFamily="18" charset="0"/>
              </a:rPr>
              <a:t>The Sound Collector Poem</a:t>
            </a:r>
          </a:p>
          <a:p>
            <a:pPr algn="ctr"/>
            <a:r>
              <a:rPr lang="en-GB" sz="2400" b="1" dirty="0" smtClean="0">
                <a:solidFill>
                  <a:schemeClr val="bg1"/>
                </a:solidFill>
                <a:latin typeface="Georgia" panose="02040502050405020303" pitchFamily="18" charset="0"/>
              </a:rPr>
              <a:t>By</a:t>
            </a:r>
          </a:p>
          <a:p>
            <a:pPr algn="ctr"/>
            <a:r>
              <a:rPr lang="en-GB" sz="2400" b="1" dirty="0" smtClean="0">
                <a:solidFill>
                  <a:schemeClr val="bg1"/>
                </a:solidFill>
                <a:latin typeface="Georgia" panose="02040502050405020303" pitchFamily="18" charset="0"/>
              </a:rPr>
              <a:t>Roger McGough</a:t>
            </a:r>
          </a:p>
          <a:p>
            <a:endParaRPr lang="en-GB" dirty="0">
              <a:solidFill>
                <a:schemeClr val="bg1"/>
              </a:solidFill>
            </a:endParaRPr>
          </a:p>
        </p:txBody>
      </p:sp>
      <p:pic>
        <p:nvPicPr>
          <p:cNvPr id="9" name="Picture 2" descr="C:\Users\Vicki Springhall\AppData\Local\Microsoft\Windows\Temporary Internet Files\Content.IE5\LRXJ5TBQ\MC900238192[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38" y="188640"/>
            <a:ext cx="1183950" cy="19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200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801581" y="1560443"/>
            <a:ext cx="7772400" cy="1470025"/>
          </a:xfrm>
        </p:spPr>
        <p:txBody>
          <a:bodyPr/>
          <a:lstStyle/>
          <a:p>
            <a:pPr eaLnBrk="1" hangingPunct="1"/>
            <a:r>
              <a:rPr lang="en-GB" altLang="en-US" sz="3600" dirty="0" smtClean="0">
                <a:solidFill>
                  <a:schemeClr val="bg1"/>
                </a:solidFill>
              </a:rPr>
              <a:t>Did you notice a pattern in the poem?</a:t>
            </a:r>
          </a:p>
        </p:txBody>
      </p:sp>
      <p:sp>
        <p:nvSpPr>
          <p:cNvPr id="4" name="TextBox 3"/>
          <p:cNvSpPr txBox="1"/>
          <p:nvPr/>
        </p:nvSpPr>
        <p:spPr>
          <a:xfrm>
            <a:off x="2054569" y="260648"/>
            <a:ext cx="4896544" cy="1477328"/>
          </a:xfrm>
          <a:prstGeom prst="rect">
            <a:avLst/>
          </a:prstGeom>
          <a:noFill/>
        </p:spPr>
        <p:txBody>
          <a:bodyPr wrap="square" rtlCol="0">
            <a:spAutoFit/>
          </a:bodyPr>
          <a:lstStyle/>
          <a:p>
            <a:pPr algn="ctr"/>
            <a:r>
              <a:rPr lang="en-GB" sz="2400" b="1" dirty="0" smtClean="0">
                <a:solidFill>
                  <a:schemeClr val="bg1"/>
                </a:solidFill>
                <a:latin typeface="Georgia" panose="02040502050405020303" pitchFamily="18" charset="0"/>
              </a:rPr>
              <a:t>The Sound Collector Poem</a:t>
            </a:r>
          </a:p>
          <a:p>
            <a:pPr algn="ctr"/>
            <a:r>
              <a:rPr lang="en-GB" sz="2400" b="1" dirty="0" smtClean="0">
                <a:solidFill>
                  <a:schemeClr val="bg1"/>
                </a:solidFill>
                <a:latin typeface="Georgia" panose="02040502050405020303" pitchFamily="18" charset="0"/>
              </a:rPr>
              <a:t>By</a:t>
            </a:r>
          </a:p>
          <a:p>
            <a:pPr algn="ctr"/>
            <a:r>
              <a:rPr lang="en-GB" sz="2400" b="1" dirty="0" smtClean="0">
                <a:solidFill>
                  <a:schemeClr val="bg1"/>
                </a:solidFill>
                <a:latin typeface="Georgia" panose="02040502050405020303" pitchFamily="18" charset="0"/>
              </a:rPr>
              <a:t>Roger McGough</a:t>
            </a:r>
          </a:p>
          <a:p>
            <a:endParaRPr lang="en-GB" dirty="0">
              <a:solidFill>
                <a:schemeClr val="bg1"/>
              </a:solidFill>
            </a:endParaRPr>
          </a:p>
        </p:txBody>
      </p:sp>
      <p:sp>
        <p:nvSpPr>
          <p:cNvPr id="2" name="Rectangle 2"/>
          <p:cNvSpPr>
            <a:spLocks noChangeArrowheads="1"/>
          </p:cNvSpPr>
          <p:nvPr/>
        </p:nvSpPr>
        <p:spPr bwMode="auto">
          <a:xfrm>
            <a:off x="3059832" y="3635152"/>
            <a:ext cx="391233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ea typeface="Times New Roman" panose="02020603050405020304" pitchFamily="18" charset="0"/>
                <a:cs typeface="Tahoma" panose="020B0604030504040204" pitchFamily="34" charset="0"/>
              </a:rPr>
              <a:t>The whistling of the kettle</a:t>
            </a:r>
            <a:endParaRPr kumimoji="0" lang="en-GB" altLang="en-US"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ea typeface="Times New Roman" panose="02020603050405020304" pitchFamily="18" charset="0"/>
                <a:cs typeface="Tahoma" panose="020B0604030504040204" pitchFamily="34" charset="0"/>
              </a:rPr>
              <a:t>The turning of the lock</a:t>
            </a:r>
            <a:endParaRPr kumimoji="0" lang="en-GB" altLang="en-US"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ea typeface="Times New Roman" panose="02020603050405020304" pitchFamily="18" charset="0"/>
                <a:cs typeface="Tahoma" panose="020B0604030504040204" pitchFamily="34" charset="0"/>
              </a:rPr>
              <a:t>The purring of the kitten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solidFill>
                  <a:schemeClr val="bg1"/>
                </a:solidFill>
                <a:cs typeface="Tahoma" panose="020B0604030504040204" pitchFamily="34" charset="0"/>
              </a:rPr>
              <a:t>The ticking of the clock</a:t>
            </a:r>
            <a:endParaRPr kumimoji="0" lang="en-GB" altLang="en-US"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2458050" y="5662740"/>
            <a:ext cx="6506438" cy="400110"/>
          </a:xfrm>
          <a:prstGeom prst="rect">
            <a:avLst/>
          </a:prstGeom>
        </p:spPr>
        <p:txBody>
          <a:bodyPr wrap="square">
            <a:spAutoFit/>
          </a:bodyPr>
          <a:lstStyle/>
          <a:p>
            <a:r>
              <a:rPr lang="en-GB" sz="2000" dirty="0">
                <a:solidFill>
                  <a:schemeClr val="bg1"/>
                </a:solidFill>
              </a:rPr>
              <a:t>The </a:t>
            </a:r>
            <a:r>
              <a:rPr lang="en-GB" sz="2000" dirty="0" smtClean="0">
                <a:solidFill>
                  <a:schemeClr val="bg1"/>
                </a:solidFill>
              </a:rPr>
              <a:t>…………… </a:t>
            </a:r>
            <a:r>
              <a:rPr lang="en-GB" sz="2000" dirty="0">
                <a:solidFill>
                  <a:schemeClr val="bg1"/>
                </a:solidFill>
              </a:rPr>
              <a:t>(</a:t>
            </a:r>
            <a:r>
              <a:rPr lang="en-GB" sz="2000" dirty="0" smtClean="0">
                <a:solidFill>
                  <a:schemeClr val="bg1"/>
                </a:solidFill>
              </a:rPr>
              <a:t>sound verb) </a:t>
            </a:r>
            <a:r>
              <a:rPr lang="en-GB" sz="2000" dirty="0">
                <a:solidFill>
                  <a:schemeClr val="bg1"/>
                </a:solidFill>
              </a:rPr>
              <a:t>of the </a:t>
            </a:r>
            <a:r>
              <a:rPr lang="en-GB" sz="2000" dirty="0" smtClean="0">
                <a:solidFill>
                  <a:schemeClr val="bg1"/>
                </a:solidFill>
              </a:rPr>
              <a:t>…………… </a:t>
            </a:r>
            <a:r>
              <a:rPr lang="en-GB" sz="2000" dirty="0">
                <a:solidFill>
                  <a:schemeClr val="bg1"/>
                </a:solidFill>
              </a:rPr>
              <a:t>(</a:t>
            </a:r>
            <a:r>
              <a:rPr lang="en-GB" sz="2000" dirty="0" smtClean="0">
                <a:solidFill>
                  <a:schemeClr val="bg1"/>
                </a:solidFill>
              </a:rPr>
              <a:t>object/noun)</a:t>
            </a:r>
            <a:endParaRPr lang="en-GB" sz="2000" dirty="0">
              <a:solidFill>
                <a:schemeClr val="bg1"/>
              </a:solidFill>
            </a:endParaRPr>
          </a:p>
        </p:txBody>
      </p:sp>
      <p:sp>
        <p:nvSpPr>
          <p:cNvPr id="6" name="Line Callout 1 5"/>
          <p:cNvSpPr/>
          <p:nvPr/>
        </p:nvSpPr>
        <p:spPr>
          <a:xfrm>
            <a:off x="4644008" y="2852935"/>
            <a:ext cx="1656184" cy="782216"/>
          </a:xfrm>
          <a:prstGeom prst="borderCallout1">
            <a:avLst>
              <a:gd name="adj1" fmla="val 57160"/>
              <a:gd name="adj2" fmla="val 14540"/>
              <a:gd name="adj3" fmla="val 112500"/>
              <a:gd name="adj4" fmla="val -38333"/>
            </a:avLst>
          </a:prstGeom>
          <a:solidFill>
            <a:schemeClr val="tx1"/>
          </a:solidFill>
          <a:ln>
            <a:solidFill>
              <a:srgbClr val="FF0000"/>
            </a:solidFill>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Sound </a:t>
            </a:r>
            <a:r>
              <a:rPr lang="en-GB" u="sng" dirty="0" smtClean="0">
                <a:solidFill>
                  <a:schemeClr val="bg1"/>
                </a:solidFill>
              </a:rPr>
              <a:t>verb</a:t>
            </a:r>
            <a:endParaRPr lang="en-GB" u="sng" dirty="0">
              <a:solidFill>
                <a:schemeClr val="bg1"/>
              </a:solidFill>
            </a:endParaRPr>
          </a:p>
        </p:txBody>
      </p:sp>
      <p:sp>
        <p:nvSpPr>
          <p:cNvPr id="7" name="Line Callout 1 6"/>
          <p:cNvSpPr/>
          <p:nvPr/>
        </p:nvSpPr>
        <p:spPr>
          <a:xfrm>
            <a:off x="6876256" y="4005064"/>
            <a:ext cx="1656184" cy="792088"/>
          </a:xfrm>
          <a:prstGeom prst="borderCallout1">
            <a:avLst>
              <a:gd name="adj1" fmla="val 41838"/>
              <a:gd name="adj2" fmla="val 16118"/>
              <a:gd name="adj3" fmla="val -14486"/>
              <a:gd name="adj4" fmla="val -61206"/>
            </a:avLst>
          </a:prstGeom>
          <a:solidFill>
            <a:schemeClr val="tx1"/>
          </a:solidFill>
          <a:ln>
            <a:solidFill>
              <a:srgbClr val="FFC000"/>
            </a:solidFill>
            <a:headEnd type="none"/>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Noun</a:t>
            </a:r>
            <a:endParaRPr lang="en-GB" dirty="0">
              <a:solidFill>
                <a:schemeClr val="bg1"/>
              </a:solidFill>
            </a:endParaRPr>
          </a:p>
        </p:txBody>
      </p:sp>
      <p:pic>
        <p:nvPicPr>
          <p:cNvPr id="11" name="Picture 10" descr="Stick Figure Face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443322" y="3535345"/>
            <a:ext cx="2136676" cy="1764228"/>
          </a:xfrm>
          <a:prstGeom prst="rect">
            <a:avLst/>
          </a:prstGeom>
        </p:spPr>
      </p:pic>
    </p:spTree>
    <p:extLst>
      <p:ext uri="{BB962C8B-B14F-4D97-AF65-F5344CB8AC3E}">
        <p14:creationId xmlns:p14="http://schemas.microsoft.com/office/powerpoint/2010/main" val="19126744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421387" y="1901648"/>
            <a:ext cx="8162907" cy="1470025"/>
          </a:xfrm>
        </p:spPr>
        <p:txBody>
          <a:bodyPr/>
          <a:lstStyle/>
          <a:p>
            <a:pPr eaLnBrk="1" hangingPunct="1"/>
            <a:r>
              <a:rPr lang="en-GB" altLang="en-US" sz="3400" dirty="0" smtClean="0"/>
              <a:t>What is the pattern of syllables in each line?</a:t>
            </a:r>
            <a:endParaRPr lang="en-GB" altLang="en-US" sz="3400" dirty="0" smtClean="0"/>
          </a:p>
        </p:txBody>
      </p:sp>
      <p:sp>
        <p:nvSpPr>
          <p:cNvPr id="4" name="TextBox 3"/>
          <p:cNvSpPr txBox="1"/>
          <p:nvPr/>
        </p:nvSpPr>
        <p:spPr>
          <a:xfrm>
            <a:off x="2054569" y="260648"/>
            <a:ext cx="4896544" cy="1477328"/>
          </a:xfrm>
          <a:prstGeom prst="rect">
            <a:avLst/>
          </a:prstGeom>
          <a:noFill/>
        </p:spPr>
        <p:txBody>
          <a:bodyPr wrap="square" rtlCol="0">
            <a:spAutoFit/>
          </a:bodyPr>
          <a:lstStyle/>
          <a:p>
            <a:pPr algn="ctr"/>
            <a:r>
              <a:rPr lang="en-GB" sz="2400" b="1" dirty="0" smtClean="0">
                <a:solidFill>
                  <a:schemeClr val="bg1"/>
                </a:solidFill>
                <a:latin typeface="Georgia" panose="02040502050405020303" pitchFamily="18" charset="0"/>
              </a:rPr>
              <a:t>The Sound Collector Poem</a:t>
            </a:r>
          </a:p>
          <a:p>
            <a:pPr algn="ctr"/>
            <a:r>
              <a:rPr lang="en-GB" sz="2400" b="1" dirty="0" smtClean="0">
                <a:solidFill>
                  <a:schemeClr val="bg1"/>
                </a:solidFill>
                <a:latin typeface="Georgia" panose="02040502050405020303" pitchFamily="18" charset="0"/>
              </a:rPr>
              <a:t>By</a:t>
            </a:r>
          </a:p>
          <a:p>
            <a:pPr algn="ctr"/>
            <a:r>
              <a:rPr lang="en-GB" sz="2400" b="1" dirty="0" smtClean="0">
                <a:solidFill>
                  <a:schemeClr val="bg1"/>
                </a:solidFill>
                <a:latin typeface="Georgia" panose="02040502050405020303" pitchFamily="18" charset="0"/>
              </a:rPr>
              <a:t>Roger McGough</a:t>
            </a:r>
          </a:p>
          <a:p>
            <a:endParaRPr lang="en-GB" dirty="0">
              <a:solidFill>
                <a:schemeClr val="bg1"/>
              </a:solidFill>
            </a:endParaRPr>
          </a:p>
        </p:txBody>
      </p:sp>
      <p:sp>
        <p:nvSpPr>
          <p:cNvPr id="2" name="Rectangle 2"/>
          <p:cNvSpPr>
            <a:spLocks noChangeArrowheads="1"/>
          </p:cNvSpPr>
          <p:nvPr/>
        </p:nvSpPr>
        <p:spPr bwMode="auto">
          <a:xfrm>
            <a:off x="3059832" y="3635152"/>
            <a:ext cx="391233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ea typeface="Times New Roman" panose="02020603050405020304" pitchFamily="18" charset="0"/>
                <a:cs typeface="Tahoma" panose="020B0604030504040204" pitchFamily="34" charset="0"/>
              </a:rPr>
              <a:t>The whistling of the kettle</a:t>
            </a:r>
            <a:endParaRPr kumimoji="0" lang="en-GB" altLang="en-US"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ea typeface="Times New Roman" panose="02020603050405020304" pitchFamily="18" charset="0"/>
                <a:cs typeface="Tahoma" panose="020B0604030504040204" pitchFamily="34" charset="0"/>
              </a:rPr>
              <a:t>The turning of the lock</a:t>
            </a:r>
            <a:endParaRPr kumimoji="0" lang="en-GB" altLang="en-US"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ea typeface="Times New Roman" panose="02020603050405020304" pitchFamily="18" charset="0"/>
                <a:cs typeface="Tahoma" panose="020B0604030504040204" pitchFamily="34" charset="0"/>
              </a:rPr>
              <a:t>The purring of the kitten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solidFill>
                  <a:schemeClr val="bg1"/>
                </a:solidFill>
                <a:cs typeface="Tahoma" panose="020B0604030504040204" pitchFamily="34" charset="0"/>
              </a:rPr>
              <a:t>The ticking of the clock</a:t>
            </a:r>
            <a:endParaRPr kumimoji="0" lang="en-GB" altLang="en-US"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2458050" y="5662740"/>
            <a:ext cx="6506438" cy="400110"/>
          </a:xfrm>
          <a:prstGeom prst="rect">
            <a:avLst/>
          </a:prstGeom>
        </p:spPr>
        <p:txBody>
          <a:bodyPr wrap="square">
            <a:spAutoFit/>
          </a:bodyPr>
          <a:lstStyle/>
          <a:p>
            <a:r>
              <a:rPr lang="en-GB" sz="2000" dirty="0">
                <a:solidFill>
                  <a:schemeClr val="bg1"/>
                </a:solidFill>
              </a:rPr>
              <a:t>The </a:t>
            </a:r>
            <a:r>
              <a:rPr lang="en-GB" sz="2000" dirty="0" smtClean="0">
                <a:solidFill>
                  <a:schemeClr val="bg1"/>
                </a:solidFill>
              </a:rPr>
              <a:t>…………… </a:t>
            </a:r>
            <a:r>
              <a:rPr lang="en-GB" sz="2000" dirty="0">
                <a:solidFill>
                  <a:schemeClr val="bg1"/>
                </a:solidFill>
              </a:rPr>
              <a:t>(</a:t>
            </a:r>
            <a:r>
              <a:rPr lang="en-GB" sz="2000" dirty="0" smtClean="0">
                <a:solidFill>
                  <a:schemeClr val="bg1"/>
                </a:solidFill>
              </a:rPr>
              <a:t>sound verb) </a:t>
            </a:r>
            <a:r>
              <a:rPr lang="en-GB" sz="2000" dirty="0">
                <a:solidFill>
                  <a:schemeClr val="bg1"/>
                </a:solidFill>
              </a:rPr>
              <a:t>of the </a:t>
            </a:r>
            <a:r>
              <a:rPr lang="en-GB" sz="2000" dirty="0" smtClean="0">
                <a:solidFill>
                  <a:schemeClr val="bg1"/>
                </a:solidFill>
              </a:rPr>
              <a:t>…………… </a:t>
            </a:r>
            <a:r>
              <a:rPr lang="en-GB" sz="2000" dirty="0">
                <a:solidFill>
                  <a:schemeClr val="bg1"/>
                </a:solidFill>
              </a:rPr>
              <a:t>(</a:t>
            </a:r>
            <a:r>
              <a:rPr lang="en-GB" sz="2000" dirty="0" smtClean="0">
                <a:solidFill>
                  <a:schemeClr val="bg1"/>
                </a:solidFill>
              </a:rPr>
              <a:t>object/noun)</a:t>
            </a:r>
            <a:endParaRPr lang="en-GB" sz="2000" dirty="0">
              <a:solidFill>
                <a:schemeClr val="bg1"/>
              </a:solidFill>
            </a:endParaRPr>
          </a:p>
        </p:txBody>
      </p:sp>
      <p:sp>
        <p:nvSpPr>
          <p:cNvPr id="3" name="TextBox 2"/>
          <p:cNvSpPr txBox="1"/>
          <p:nvPr/>
        </p:nvSpPr>
        <p:spPr>
          <a:xfrm>
            <a:off x="6156176" y="3648672"/>
            <a:ext cx="314510" cy="1323439"/>
          </a:xfrm>
          <a:prstGeom prst="rect">
            <a:avLst/>
          </a:prstGeom>
          <a:noFill/>
        </p:spPr>
        <p:txBody>
          <a:bodyPr wrap="none" rtlCol="0">
            <a:spAutoFit/>
          </a:bodyPr>
          <a:lstStyle/>
          <a:p>
            <a:r>
              <a:rPr lang="en-GB" sz="2000" dirty="0" smtClean="0"/>
              <a:t>7</a:t>
            </a:r>
          </a:p>
          <a:p>
            <a:r>
              <a:rPr lang="en-GB" sz="2000" dirty="0" smtClean="0"/>
              <a:t>6</a:t>
            </a:r>
          </a:p>
          <a:p>
            <a:r>
              <a:rPr lang="en-GB" sz="2000" dirty="0" smtClean="0"/>
              <a:t>7</a:t>
            </a:r>
          </a:p>
          <a:p>
            <a:r>
              <a:rPr lang="en-GB" sz="2000" dirty="0"/>
              <a:t>6</a:t>
            </a:r>
          </a:p>
        </p:txBody>
      </p:sp>
      <p:cxnSp>
        <p:nvCxnSpPr>
          <p:cNvPr id="9" name="Straight Arrow Connector 8"/>
          <p:cNvCxnSpPr/>
          <p:nvPr/>
        </p:nvCxnSpPr>
        <p:spPr>
          <a:xfrm flipH="1">
            <a:off x="5868144" y="3861048"/>
            <a:ext cx="28803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580112" y="4149080"/>
            <a:ext cx="5760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711269" y="4435371"/>
            <a:ext cx="44490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580112" y="4797152"/>
            <a:ext cx="5760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Stick Figure Face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443322" y="3535345"/>
            <a:ext cx="2136676" cy="1764228"/>
          </a:xfrm>
          <a:prstGeom prst="rect">
            <a:avLst/>
          </a:prstGeom>
        </p:spPr>
      </p:pic>
    </p:spTree>
    <p:extLst>
      <p:ext uri="{BB962C8B-B14F-4D97-AF65-F5344CB8AC3E}">
        <p14:creationId xmlns:p14="http://schemas.microsoft.com/office/powerpoint/2010/main" val="25831085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2" name="Picture 11" descr="File:Password.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41714">
            <a:off x="5764377" y="2433675"/>
            <a:ext cx="1273403" cy="1273403"/>
          </a:xfrm>
          <a:prstGeom prst="rect">
            <a:avLst/>
          </a:prstGeom>
        </p:spPr>
      </p:pic>
      <p:sp>
        <p:nvSpPr>
          <p:cNvPr id="3074" name="Title 1"/>
          <p:cNvSpPr>
            <a:spLocks noGrp="1"/>
          </p:cNvSpPr>
          <p:nvPr>
            <p:ph type="ctrTitle"/>
          </p:nvPr>
        </p:nvSpPr>
        <p:spPr>
          <a:xfrm>
            <a:off x="801581" y="1560443"/>
            <a:ext cx="7772400" cy="1470025"/>
          </a:xfrm>
        </p:spPr>
        <p:txBody>
          <a:bodyPr/>
          <a:lstStyle/>
          <a:p>
            <a:pPr eaLnBrk="1" hangingPunct="1"/>
            <a:r>
              <a:rPr lang="en-GB" altLang="en-US" sz="3600" dirty="0" smtClean="0"/>
              <a:t>Did you notice a </a:t>
            </a:r>
            <a:r>
              <a:rPr lang="en-GB" altLang="en-US" sz="3600" dirty="0" smtClean="0"/>
              <a:t>rhyming pattern?</a:t>
            </a:r>
            <a:endParaRPr lang="en-GB" altLang="en-US" sz="3600" dirty="0" smtClean="0"/>
          </a:p>
        </p:txBody>
      </p:sp>
      <p:sp>
        <p:nvSpPr>
          <p:cNvPr id="4" name="TextBox 3"/>
          <p:cNvSpPr txBox="1"/>
          <p:nvPr/>
        </p:nvSpPr>
        <p:spPr>
          <a:xfrm>
            <a:off x="2054569" y="260648"/>
            <a:ext cx="4896544" cy="1477328"/>
          </a:xfrm>
          <a:prstGeom prst="rect">
            <a:avLst/>
          </a:prstGeom>
          <a:noFill/>
        </p:spPr>
        <p:txBody>
          <a:bodyPr wrap="square" rtlCol="0">
            <a:spAutoFit/>
          </a:bodyPr>
          <a:lstStyle/>
          <a:p>
            <a:pPr algn="ctr"/>
            <a:r>
              <a:rPr lang="en-GB" sz="2400" b="1" dirty="0" smtClean="0">
                <a:solidFill>
                  <a:schemeClr val="bg1"/>
                </a:solidFill>
                <a:latin typeface="Georgia" panose="02040502050405020303" pitchFamily="18" charset="0"/>
              </a:rPr>
              <a:t>The Sound Collector Poem</a:t>
            </a:r>
          </a:p>
          <a:p>
            <a:pPr algn="ctr"/>
            <a:r>
              <a:rPr lang="en-GB" sz="2400" b="1" dirty="0" smtClean="0">
                <a:solidFill>
                  <a:schemeClr val="bg1"/>
                </a:solidFill>
                <a:latin typeface="Georgia" panose="02040502050405020303" pitchFamily="18" charset="0"/>
              </a:rPr>
              <a:t>By</a:t>
            </a:r>
          </a:p>
          <a:p>
            <a:pPr algn="ctr"/>
            <a:r>
              <a:rPr lang="en-GB" sz="2400" b="1" dirty="0" smtClean="0">
                <a:solidFill>
                  <a:schemeClr val="bg1"/>
                </a:solidFill>
                <a:latin typeface="Georgia" panose="02040502050405020303" pitchFamily="18" charset="0"/>
              </a:rPr>
              <a:t>Roger McGough</a:t>
            </a:r>
          </a:p>
          <a:p>
            <a:endParaRPr lang="en-GB" dirty="0">
              <a:solidFill>
                <a:schemeClr val="bg1"/>
              </a:solidFill>
            </a:endParaRPr>
          </a:p>
        </p:txBody>
      </p:sp>
      <p:sp>
        <p:nvSpPr>
          <p:cNvPr id="2" name="Rectangle 2"/>
          <p:cNvSpPr>
            <a:spLocks noChangeArrowheads="1"/>
          </p:cNvSpPr>
          <p:nvPr/>
        </p:nvSpPr>
        <p:spPr bwMode="auto">
          <a:xfrm>
            <a:off x="3059832" y="3635152"/>
            <a:ext cx="391233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ea typeface="Times New Roman" panose="02020603050405020304" pitchFamily="18" charset="0"/>
                <a:cs typeface="Tahoma" panose="020B0604030504040204" pitchFamily="34" charset="0"/>
              </a:rPr>
              <a:t>The whistling of the kettle</a:t>
            </a:r>
            <a:endParaRPr kumimoji="0" lang="en-GB" altLang="en-US"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ea typeface="Times New Roman" panose="02020603050405020304" pitchFamily="18" charset="0"/>
                <a:cs typeface="Tahoma" panose="020B0604030504040204" pitchFamily="34" charset="0"/>
              </a:rPr>
              <a:t>The turning of the lock</a:t>
            </a:r>
            <a:endParaRPr kumimoji="0" lang="en-GB" altLang="en-US"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ea typeface="Times New Roman" panose="02020603050405020304" pitchFamily="18" charset="0"/>
                <a:cs typeface="Tahoma" panose="020B0604030504040204" pitchFamily="34" charset="0"/>
              </a:rPr>
              <a:t>The purring of the kitten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solidFill>
                  <a:schemeClr val="bg1"/>
                </a:solidFill>
                <a:cs typeface="Tahoma" panose="020B0604030504040204" pitchFamily="34" charset="0"/>
              </a:rPr>
              <a:t>The ticking of the clock</a:t>
            </a:r>
            <a:endParaRPr kumimoji="0" lang="en-GB" altLang="en-US"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2411760" y="5180422"/>
            <a:ext cx="6506438" cy="1631216"/>
          </a:xfrm>
          <a:prstGeom prst="rect">
            <a:avLst/>
          </a:prstGeom>
        </p:spPr>
        <p:txBody>
          <a:bodyPr wrap="square">
            <a:spAutoFit/>
          </a:bodyPr>
          <a:lstStyle/>
          <a:p>
            <a:pPr marL="342900" indent="-342900">
              <a:buFont typeface="Wingdings" panose="05000000000000000000" pitchFamily="2" charset="2"/>
              <a:buChar char="ü"/>
            </a:pPr>
            <a:r>
              <a:rPr lang="en-GB" sz="2000" dirty="0" smtClean="0"/>
              <a:t>Lines 2 and 4 rhyme.</a:t>
            </a:r>
          </a:p>
          <a:p>
            <a:endParaRPr lang="en-GB" sz="2000" dirty="0" smtClean="0"/>
          </a:p>
          <a:p>
            <a:pPr marL="342900" indent="-342900">
              <a:buFont typeface="Wingdings" panose="05000000000000000000" pitchFamily="2" charset="2"/>
              <a:buChar char="ü"/>
            </a:pPr>
            <a:r>
              <a:rPr lang="en-GB" sz="2000" dirty="0" smtClean="0"/>
              <a:t>Is this the same in each stanza?</a:t>
            </a:r>
          </a:p>
          <a:p>
            <a:endParaRPr lang="en-GB" sz="2000" dirty="0" smtClean="0"/>
          </a:p>
          <a:p>
            <a:pPr marL="342900" indent="-342900">
              <a:buFont typeface="Wingdings" panose="05000000000000000000" pitchFamily="2" charset="2"/>
              <a:buChar char="ü"/>
            </a:pPr>
            <a:r>
              <a:rPr lang="en-GB" sz="2000" dirty="0" smtClean="0"/>
              <a:t>Let’s have a look…</a:t>
            </a:r>
            <a:endParaRPr lang="en-GB" sz="2000" dirty="0"/>
          </a:p>
        </p:txBody>
      </p:sp>
      <p:sp>
        <p:nvSpPr>
          <p:cNvPr id="7" name="Line Callout 1 6"/>
          <p:cNvSpPr/>
          <p:nvPr/>
        </p:nvSpPr>
        <p:spPr>
          <a:xfrm>
            <a:off x="6660232" y="4039327"/>
            <a:ext cx="1656184" cy="792088"/>
          </a:xfrm>
          <a:prstGeom prst="borderCallout1">
            <a:avLst>
              <a:gd name="adj1" fmla="val 58330"/>
              <a:gd name="adj2" fmla="val -1234"/>
              <a:gd name="adj3" fmla="val 87762"/>
              <a:gd name="adj4" fmla="val -61206"/>
            </a:avLst>
          </a:prstGeom>
          <a:solidFill>
            <a:schemeClr val="tx1"/>
          </a:solidFill>
          <a:ln>
            <a:solidFill>
              <a:srgbClr val="FFC000"/>
            </a:solidFill>
            <a:headEnd type="none"/>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Rhyming words</a:t>
            </a:r>
            <a:endParaRPr lang="en-GB" dirty="0">
              <a:solidFill>
                <a:schemeClr val="bg1"/>
              </a:solidFill>
            </a:endParaRPr>
          </a:p>
        </p:txBody>
      </p:sp>
      <p:cxnSp>
        <p:nvCxnSpPr>
          <p:cNvPr id="8" name="Straight Arrow Connector 7"/>
          <p:cNvCxnSpPr/>
          <p:nvPr/>
        </p:nvCxnSpPr>
        <p:spPr>
          <a:xfrm>
            <a:off x="5580112" y="4201136"/>
            <a:ext cx="1080120" cy="129127"/>
          </a:xfrm>
          <a:prstGeom prst="straightConnector1">
            <a:avLst/>
          </a:prstGeom>
          <a:ln w="28575">
            <a:solidFill>
              <a:srgbClr val="FFC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pic>
        <p:nvPicPr>
          <p:cNvPr id="10" name="Picture 9" descr="Eyes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6228100"/>
            <a:ext cx="868419" cy="488486"/>
          </a:xfrm>
          <a:prstGeom prst="rect">
            <a:avLst/>
          </a:prstGeom>
        </p:spPr>
      </p:pic>
      <p:pic>
        <p:nvPicPr>
          <p:cNvPr id="13" name="Picture 2" descr="C:\Program Files (x86)\Microsoft Office\MEDIA\CAGCAT10\j02341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47" y="3118109"/>
            <a:ext cx="19526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1721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827584" y="1213671"/>
            <a:ext cx="7772400" cy="1470025"/>
          </a:xfrm>
        </p:spPr>
        <p:txBody>
          <a:bodyPr/>
          <a:lstStyle/>
          <a:p>
            <a:pPr eaLnBrk="1" hangingPunct="1"/>
            <a:r>
              <a:rPr lang="en-GB" altLang="en-US" sz="3600" dirty="0" smtClean="0"/>
              <a:t>Did you notice a </a:t>
            </a:r>
            <a:r>
              <a:rPr lang="en-GB" altLang="en-US" sz="3600" dirty="0" smtClean="0"/>
              <a:t>pulse and rhythm?</a:t>
            </a:r>
            <a:endParaRPr lang="en-GB" altLang="en-US" sz="3600" dirty="0" smtClean="0"/>
          </a:p>
        </p:txBody>
      </p:sp>
      <p:sp>
        <p:nvSpPr>
          <p:cNvPr id="4" name="TextBox 3"/>
          <p:cNvSpPr txBox="1"/>
          <p:nvPr/>
        </p:nvSpPr>
        <p:spPr>
          <a:xfrm>
            <a:off x="2054569" y="260648"/>
            <a:ext cx="4896544" cy="1477328"/>
          </a:xfrm>
          <a:prstGeom prst="rect">
            <a:avLst/>
          </a:prstGeom>
          <a:noFill/>
        </p:spPr>
        <p:txBody>
          <a:bodyPr wrap="square" rtlCol="0">
            <a:spAutoFit/>
          </a:bodyPr>
          <a:lstStyle/>
          <a:p>
            <a:pPr algn="ctr"/>
            <a:r>
              <a:rPr lang="en-GB" sz="2400" b="1" dirty="0" smtClean="0">
                <a:solidFill>
                  <a:schemeClr val="bg1"/>
                </a:solidFill>
                <a:latin typeface="Georgia" panose="02040502050405020303" pitchFamily="18" charset="0"/>
              </a:rPr>
              <a:t>The Sound Collector Poem</a:t>
            </a:r>
          </a:p>
          <a:p>
            <a:pPr algn="ctr"/>
            <a:r>
              <a:rPr lang="en-GB" sz="2400" b="1" dirty="0" smtClean="0">
                <a:solidFill>
                  <a:schemeClr val="bg1"/>
                </a:solidFill>
                <a:latin typeface="Georgia" panose="02040502050405020303" pitchFamily="18" charset="0"/>
              </a:rPr>
              <a:t>By</a:t>
            </a:r>
          </a:p>
          <a:p>
            <a:pPr algn="ctr"/>
            <a:r>
              <a:rPr lang="en-GB" sz="2400" b="1" dirty="0" smtClean="0">
                <a:solidFill>
                  <a:schemeClr val="bg1"/>
                </a:solidFill>
                <a:latin typeface="Georgia" panose="02040502050405020303" pitchFamily="18" charset="0"/>
              </a:rPr>
              <a:t>Roger McGough</a:t>
            </a:r>
          </a:p>
          <a:p>
            <a:endParaRPr lang="en-GB" dirty="0">
              <a:solidFill>
                <a:schemeClr val="bg1"/>
              </a:solidFill>
            </a:endParaRPr>
          </a:p>
        </p:txBody>
      </p:sp>
      <p:sp>
        <p:nvSpPr>
          <p:cNvPr id="2" name="Rectangle 2"/>
          <p:cNvSpPr>
            <a:spLocks noChangeArrowheads="1"/>
          </p:cNvSpPr>
          <p:nvPr/>
        </p:nvSpPr>
        <p:spPr bwMode="auto">
          <a:xfrm>
            <a:off x="2633834" y="3603979"/>
            <a:ext cx="391233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GB" altLang="en-US" sz="2000" dirty="0">
                <a:solidFill>
                  <a:schemeClr val="bg1"/>
                </a:solidFill>
              </a:rPr>
              <a:t>The crying of the baby</a:t>
            </a:r>
          </a:p>
          <a:p>
            <a:pPr lvl="0" defTabSz="914400" eaLnBrk="0" fontAlgn="base" hangingPunct="0">
              <a:spcBef>
                <a:spcPct val="0"/>
              </a:spcBef>
              <a:spcAft>
                <a:spcPct val="0"/>
              </a:spcAft>
            </a:pPr>
            <a:r>
              <a:rPr lang="en-GB" altLang="en-US" sz="2000" dirty="0">
                <a:solidFill>
                  <a:schemeClr val="bg1"/>
                </a:solidFill>
              </a:rPr>
              <a:t>The squeaking of the chair</a:t>
            </a:r>
          </a:p>
          <a:p>
            <a:pPr lvl="0" defTabSz="914400" eaLnBrk="0" fontAlgn="base" hangingPunct="0">
              <a:spcBef>
                <a:spcPct val="0"/>
              </a:spcBef>
              <a:spcAft>
                <a:spcPct val="0"/>
              </a:spcAft>
            </a:pPr>
            <a:r>
              <a:rPr lang="en-GB" altLang="en-US" sz="2000" dirty="0">
                <a:solidFill>
                  <a:schemeClr val="bg1"/>
                </a:solidFill>
              </a:rPr>
              <a:t>The swishing of the curtain</a:t>
            </a:r>
          </a:p>
          <a:p>
            <a:pPr lvl="0" defTabSz="914400" eaLnBrk="0" fontAlgn="base" hangingPunct="0">
              <a:spcBef>
                <a:spcPct val="0"/>
              </a:spcBef>
              <a:spcAft>
                <a:spcPct val="0"/>
              </a:spcAft>
            </a:pPr>
            <a:r>
              <a:rPr lang="en-GB" altLang="en-US" sz="2000" dirty="0">
                <a:solidFill>
                  <a:schemeClr val="bg1"/>
                </a:solidFill>
              </a:rPr>
              <a:t>The creaking of the stair</a:t>
            </a:r>
          </a:p>
        </p:txBody>
      </p:sp>
      <p:sp>
        <p:nvSpPr>
          <p:cNvPr id="5" name="Rectangle 4"/>
          <p:cNvSpPr/>
          <p:nvPr/>
        </p:nvSpPr>
        <p:spPr>
          <a:xfrm>
            <a:off x="3923928" y="5097003"/>
            <a:ext cx="5040560" cy="1323439"/>
          </a:xfrm>
          <a:prstGeom prst="rect">
            <a:avLst/>
          </a:prstGeom>
        </p:spPr>
        <p:txBody>
          <a:bodyPr wrap="square">
            <a:spAutoFit/>
          </a:bodyPr>
          <a:lstStyle/>
          <a:p>
            <a:pPr marL="342900" indent="-342900">
              <a:buFont typeface="Wingdings" panose="05000000000000000000" pitchFamily="2" charset="2"/>
              <a:buChar char="ü"/>
            </a:pPr>
            <a:r>
              <a:rPr lang="en-GB" sz="2000" dirty="0" smtClean="0"/>
              <a:t>Lines 2 and 4 rhyme again.</a:t>
            </a:r>
          </a:p>
          <a:p>
            <a:endParaRPr lang="en-GB" sz="2000" dirty="0" smtClean="0"/>
          </a:p>
          <a:p>
            <a:pPr marL="342900" indent="-342900">
              <a:buFont typeface="Wingdings" panose="05000000000000000000" pitchFamily="2" charset="2"/>
              <a:buChar char="ü"/>
            </a:pPr>
            <a:r>
              <a:rPr lang="en-GB" sz="2000" dirty="0" smtClean="0"/>
              <a:t>7,6,7,6, pattern of syllables per line again, giving a repeated rhythm.</a:t>
            </a:r>
            <a:endParaRPr lang="en-GB" sz="2000" dirty="0"/>
          </a:p>
        </p:txBody>
      </p:sp>
      <p:sp>
        <p:nvSpPr>
          <p:cNvPr id="7" name="Line Callout 1 6"/>
          <p:cNvSpPr/>
          <p:nvPr/>
        </p:nvSpPr>
        <p:spPr>
          <a:xfrm>
            <a:off x="6660232" y="4039327"/>
            <a:ext cx="1656184" cy="792088"/>
          </a:xfrm>
          <a:prstGeom prst="borderCallout1">
            <a:avLst>
              <a:gd name="adj1" fmla="val 58330"/>
              <a:gd name="adj2" fmla="val -1234"/>
              <a:gd name="adj3" fmla="val 91060"/>
              <a:gd name="adj4" fmla="val -81713"/>
            </a:avLst>
          </a:prstGeom>
          <a:solidFill>
            <a:schemeClr val="tx1"/>
          </a:solidFill>
          <a:ln>
            <a:solidFill>
              <a:srgbClr val="FFC000"/>
            </a:solidFill>
            <a:headEnd type="none"/>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Rhyming words</a:t>
            </a:r>
            <a:endParaRPr lang="en-GB" dirty="0">
              <a:solidFill>
                <a:schemeClr val="bg1"/>
              </a:solidFill>
            </a:endParaRPr>
          </a:p>
        </p:txBody>
      </p:sp>
      <p:cxnSp>
        <p:nvCxnSpPr>
          <p:cNvPr id="8" name="Straight Arrow Connector 7"/>
          <p:cNvCxnSpPr/>
          <p:nvPr/>
        </p:nvCxnSpPr>
        <p:spPr>
          <a:xfrm>
            <a:off x="5580112" y="4201136"/>
            <a:ext cx="1080120" cy="129127"/>
          </a:xfrm>
          <a:prstGeom prst="straightConnector1">
            <a:avLst/>
          </a:prstGeom>
          <a:ln w="28575">
            <a:solidFill>
              <a:srgbClr val="FFC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pic>
        <p:nvPicPr>
          <p:cNvPr id="3" name="Picture 2" descr="File:Metronome.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981" y="3002973"/>
            <a:ext cx="1325588" cy="1673739"/>
          </a:xfrm>
          <a:prstGeom prst="rect">
            <a:avLst/>
          </a:prstGeom>
        </p:spPr>
      </p:pic>
      <p:sp>
        <p:nvSpPr>
          <p:cNvPr id="6" name="Line Callout 1 5"/>
          <p:cNvSpPr/>
          <p:nvPr/>
        </p:nvSpPr>
        <p:spPr>
          <a:xfrm>
            <a:off x="3023828" y="2524510"/>
            <a:ext cx="5112568" cy="790179"/>
          </a:xfrm>
          <a:prstGeom prst="borderCallout1">
            <a:avLst>
              <a:gd name="adj1" fmla="val 71650"/>
              <a:gd name="adj2" fmla="val 27024"/>
              <a:gd name="adj3" fmla="val 147217"/>
              <a:gd name="adj4" fmla="val -1540"/>
            </a:avLst>
          </a:prstGeom>
          <a:solidFill>
            <a:schemeClr val="tx1"/>
          </a:solid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There is a steady 4 beat pulse per line with an anacrusis (pick up beat)</a:t>
            </a:r>
            <a:endParaRPr lang="en-GB" dirty="0">
              <a:solidFill>
                <a:schemeClr val="bg1"/>
              </a:solidFill>
            </a:endParaRPr>
          </a:p>
        </p:txBody>
      </p:sp>
      <p:pic>
        <p:nvPicPr>
          <p:cNvPr id="9" name="Picture 8" descr="Drum Club Christmas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128" y="4831415"/>
            <a:ext cx="1459350" cy="1824188"/>
          </a:xfrm>
          <a:prstGeom prst="rect">
            <a:avLst/>
          </a:prstGeom>
        </p:spPr>
      </p:pic>
    </p:spTree>
    <p:extLst>
      <p:ext uri="{BB962C8B-B14F-4D97-AF65-F5344CB8AC3E}">
        <p14:creationId xmlns:p14="http://schemas.microsoft.com/office/powerpoint/2010/main" val="426124528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466</TotalTime>
  <Words>943</Words>
  <Application>Microsoft Office PowerPoint</Application>
  <PresentationFormat>On-screen Show (4:3)</PresentationFormat>
  <Paragraphs>197</Paragraphs>
  <Slides>13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MS PGothic</vt:lpstr>
      <vt:lpstr>Arial</vt:lpstr>
      <vt:lpstr>Bookman Old Style</vt:lpstr>
      <vt:lpstr>Calibri</vt:lpstr>
      <vt:lpstr>Calibri Light</vt:lpstr>
      <vt:lpstr>Comic Sans MS</vt:lpstr>
      <vt:lpstr>Georgia</vt:lpstr>
      <vt:lpstr>Tahoma</vt:lpstr>
      <vt:lpstr>Times New Roman</vt:lpstr>
      <vt:lpstr>Wingdings</vt:lpstr>
      <vt:lpstr>Metropolitan</vt:lpstr>
      <vt:lpstr>Office Theme</vt:lpstr>
      <vt:lpstr>PowerPoint Presentation</vt:lpstr>
      <vt:lpstr>Big Question: Can you identify  key poetic devices ?</vt:lpstr>
      <vt:lpstr>Big Question: Can you identify  key poetic devices ?</vt:lpstr>
      <vt:lpstr>A fine collection of everyday sound words associated with living in a house. But once a stranger takes away those sounds, they are sorely missed.  'Life will never be the same...’</vt:lpstr>
      <vt:lpstr>PowerPoint Presentation</vt:lpstr>
      <vt:lpstr>Did you notice a pattern in the poem?</vt:lpstr>
      <vt:lpstr>What is the pattern of syllables in each line?</vt:lpstr>
      <vt:lpstr>Did you notice a rhyming pattern?</vt:lpstr>
      <vt:lpstr>Did you notice a pulse and rhythm?</vt:lpstr>
      <vt:lpstr>However…what happens in verse 4?</vt:lpstr>
      <vt:lpstr>PowerPoint Presentation</vt:lpstr>
      <vt:lpstr>My Sound Collector Poem In the style of Roger McGough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sounds brainstorm ideas</dc:title>
  <dc:creator>Franzi</dc:creator>
  <cp:lastModifiedBy>Beverley Houghton</cp:lastModifiedBy>
  <cp:revision>37</cp:revision>
  <dcterms:created xsi:type="dcterms:W3CDTF">2011-11-13T15:04:22Z</dcterms:created>
  <dcterms:modified xsi:type="dcterms:W3CDTF">2020-05-12T15:28:05Z</dcterms:modified>
</cp:coreProperties>
</file>