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322" r:id="rId3"/>
    <p:sldId id="259" r:id="rId4"/>
    <p:sldId id="260" r:id="rId5"/>
    <p:sldId id="261" r:id="rId6"/>
    <p:sldId id="302" r:id="rId7"/>
    <p:sldId id="262" r:id="rId8"/>
    <p:sldId id="303" r:id="rId9"/>
    <p:sldId id="317" r:id="rId10"/>
    <p:sldId id="264" r:id="rId11"/>
    <p:sldId id="265" r:id="rId12"/>
    <p:sldId id="269" r:id="rId13"/>
    <p:sldId id="305" r:id="rId14"/>
    <p:sldId id="274" r:id="rId15"/>
    <p:sldId id="316" r:id="rId16"/>
    <p:sldId id="315" r:id="rId17"/>
    <p:sldId id="314" r:id="rId18"/>
    <p:sldId id="318" r:id="rId19"/>
    <p:sldId id="275" r:id="rId20"/>
    <p:sldId id="297" r:id="rId21"/>
    <p:sldId id="298" r:id="rId22"/>
    <p:sldId id="299" r:id="rId23"/>
    <p:sldId id="300" r:id="rId24"/>
    <p:sldId id="301" r:id="rId25"/>
    <p:sldId id="306" r:id="rId26"/>
    <p:sldId id="279" r:id="rId27"/>
    <p:sldId id="280" r:id="rId28"/>
    <p:sldId id="281" r:id="rId29"/>
    <p:sldId id="282" r:id="rId30"/>
    <p:sldId id="283" r:id="rId31"/>
    <p:sldId id="291" r:id="rId32"/>
    <p:sldId id="307" r:id="rId33"/>
    <p:sldId id="319" r:id="rId34"/>
    <p:sldId id="263" r:id="rId35"/>
    <p:sldId id="320" r:id="rId36"/>
    <p:sldId id="321" r:id="rId37"/>
    <p:sldId id="266" r:id="rId38"/>
    <p:sldId id="308" r:id="rId39"/>
    <p:sldId id="309" r:id="rId40"/>
    <p:sldId id="310" r:id="rId41"/>
    <p:sldId id="311" r:id="rId42"/>
    <p:sldId id="312" r:id="rId43"/>
    <p:sldId id="313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9AEBD-EDAE-4426-9F0F-61F067DAAD68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F2CEB-0337-4D6E-89AC-CF50FDFE3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27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HT1 – Singing 2025-26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53AD3-147C-4509-B42B-2F635DCADF37}" type="slidenum"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63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Ok, so let’s all have the extract in</a:t>
            </a:r>
            <a:r>
              <a:rPr lang="en-GB" baseline="0" dirty="0"/>
              <a:t> front of us. I am going to read now and you are going to follow with your finger or ruler. </a:t>
            </a:r>
          </a:p>
          <a:p>
            <a:endParaRPr lang="en-GB" baseline="0" dirty="0"/>
          </a:p>
          <a:p>
            <a:r>
              <a:rPr lang="en-GB" b="1" baseline="0" dirty="0"/>
              <a:t>READ THE EXTRACT. PAUSE ON THE WORDS THAT THE STUDENTS MAY NOT KNOW.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82BD5-A121-4740-86BF-5F3D15DCBC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167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Ok, so let’s all have the extract in</a:t>
            </a:r>
            <a:r>
              <a:rPr lang="en-GB" baseline="0" dirty="0"/>
              <a:t> front of us. I am going to read now and you are going to follow with your finger or ruler. </a:t>
            </a:r>
          </a:p>
          <a:p>
            <a:endParaRPr lang="en-GB" baseline="0" dirty="0"/>
          </a:p>
          <a:p>
            <a:r>
              <a:rPr lang="en-GB" b="1" baseline="0" dirty="0"/>
              <a:t>READ THE EXTRACT. PAUSE ON THE WORDS THAT THE STUDENTS MAY NOT KNOW.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82BD5-A121-4740-86BF-5F3D15DCBC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167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Ok, so let’s all have the extract in</a:t>
            </a:r>
            <a:r>
              <a:rPr lang="en-GB" baseline="0" dirty="0"/>
              <a:t> front of us. I am going to read now and you are going to follow with your finger or ruler. </a:t>
            </a:r>
          </a:p>
          <a:p>
            <a:endParaRPr lang="en-GB" baseline="0" dirty="0"/>
          </a:p>
          <a:p>
            <a:r>
              <a:rPr lang="en-GB" b="1" baseline="0" dirty="0"/>
              <a:t>READ THE EXTRACT. PAUSE ON THE WORDS THAT THE STUDENTS MAY NOT KNOW.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82BD5-A121-4740-86BF-5F3D15DCBC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167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Ok, so let’s all have the extract in</a:t>
            </a:r>
            <a:r>
              <a:rPr lang="en-GB" baseline="0" dirty="0"/>
              <a:t> front of us. I am going to read now and you are going to follow with your finger or ruler. </a:t>
            </a:r>
          </a:p>
          <a:p>
            <a:endParaRPr lang="en-GB" baseline="0" dirty="0"/>
          </a:p>
          <a:p>
            <a:r>
              <a:rPr lang="en-GB" b="1" baseline="0" dirty="0"/>
              <a:t>READ THE EXTRACT. PAUSE ON THE WORDS THAT THE STUDENTS MAY NOT KNOW.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82BD5-A121-4740-86BF-5F3D15DCBC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167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Ok, so let’s all have the extract in</a:t>
            </a:r>
            <a:r>
              <a:rPr lang="en-GB" baseline="0" dirty="0"/>
              <a:t> front of us. I am going to read now and you are going to follow with your finger or ruler. </a:t>
            </a:r>
          </a:p>
          <a:p>
            <a:endParaRPr lang="en-GB" baseline="0" dirty="0"/>
          </a:p>
          <a:p>
            <a:r>
              <a:rPr lang="en-GB" b="1" baseline="0" dirty="0"/>
              <a:t>READ THE EXTRACT. PAUSE ON THE WORDS THAT THE STUDENTS MAY NOT KNOW.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82BD5-A121-4740-86BF-5F3D15DCBC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167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3E1C-C0A7-4E55-8151-B6912FF7FFC8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389C-0C82-429A-A768-EFFFE1F30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156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3E1C-C0A7-4E55-8151-B6912FF7FFC8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389C-0C82-429A-A768-EFFFE1F30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23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3E1C-C0A7-4E55-8151-B6912FF7FFC8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389C-0C82-429A-A768-EFFFE1F30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16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3E1C-C0A7-4E55-8151-B6912FF7FFC8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389C-0C82-429A-A768-EFFFE1F30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071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3E1C-C0A7-4E55-8151-B6912FF7FFC8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389C-0C82-429A-A768-EFFFE1F30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655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3E1C-C0A7-4E55-8151-B6912FF7FFC8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389C-0C82-429A-A768-EFFFE1F30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567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3E1C-C0A7-4E55-8151-B6912FF7FFC8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389C-0C82-429A-A768-EFFFE1F30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117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3E1C-C0A7-4E55-8151-B6912FF7FFC8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389C-0C82-429A-A768-EFFFE1F30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67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3E1C-C0A7-4E55-8151-B6912FF7FFC8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389C-0C82-429A-A768-EFFFE1F30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49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3E1C-C0A7-4E55-8151-B6912FF7FFC8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389C-0C82-429A-A768-EFFFE1F30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4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3E1C-C0A7-4E55-8151-B6912FF7FFC8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389C-0C82-429A-A768-EFFFE1F30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70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43E1C-C0A7-4E55-8151-B6912FF7FFC8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1389C-0C82-429A-A768-EFFFE1F30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22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090" y="3262667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Gill Sans MT" panose="020B0502020104020203" pitchFamily="34" charset="0"/>
              </a:rPr>
              <a:t>Year 7 Knowledge Organiser HT1</a:t>
            </a:r>
          </a:p>
        </p:txBody>
      </p:sp>
      <p:pic>
        <p:nvPicPr>
          <p:cNvPr id="4" name="Picture 3" descr="Hornchurch High (@HornchurchHigh) / Twitt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18" y="488114"/>
            <a:ext cx="3475145" cy="28733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296883" y="285008"/>
            <a:ext cx="11625943" cy="6246421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671241" y="4326620"/>
            <a:ext cx="487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Knowledge is Power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97421" y="5600405"/>
            <a:ext cx="5424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Gill Sans MT" panose="020B0502020104020203" pitchFamily="34" charset="0"/>
              </a:rPr>
              <a:t>Name: ______________________________</a:t>
            </a:r>
          </a:p>
          <a:p>
            <a:r>
              <a:rPr lang="en-GB" sz="2000" dirty="0">
                <a:latin typeface="Gill Sans MT" panose="020B0502020104020203" pitchFamily="34" charset="0"/>
              </a:rPr>
              <a:t>Form:  _______</a:t>
            </a:r>
          </a:p>
        </p:txBody>
      </p:sp>
    </p:spTree>
    <p:extLst>
      <p:ext uri="{BB962C8B-B14F-4D97-AF65-F5344CB8AC3E}">
        <p14:creationId xmlns:p14="http://schemas.microsoft.com/office/powerpoint/2010/main" val="2852812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703" y="-5613"/>
            <a:ext cx="1786308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Geography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28418" y="6489391"/>
            <a:ext cx="363582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8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74B28C9-B31E-844D-5FB8-BC82D8499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565010"/>
              </p:ext>
            </p:extLst>
          </p:nvPr>
        </p:nvGraphicFramePr>
        <p:xfrm>
          <a:off x="122703" y="456052"/>
          <a:ext cx="11667030" cy="63737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5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1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048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latin typeface="+mn-lt"/>
                        </a:rPr>
                        <a:t>Key Word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latin typeface="+mn-lt"/>
                        </a:rPr>
                        <a:t>Definition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Contents page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page at the start of the atlas which tells you where information will be. It will give you the page numbers.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Index page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page in the book, usually at the back of a book with a list of topics/names with reference to page numbers.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2253835080"/>
                  </a:ext>
                </a:extLst>
              </a:tr>
              <a:tr h="38651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More detailed information provided from a map/ diagram. Often uses colours or symbols to represent features.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 Map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 is short for Ordnance Survey map. It uses a range of symbols, abbreviations and language to show features on the landscape of GB.  When working out a grid reference use this saying, ‘Down the corridor and up the stairs’.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figure grid ref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Shows the location of a place in 4 figures. E.g. 45,90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61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figure grid reference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Shows the location of a specific place in 6 figures, this is more accurate than 4 figure. E.g. 457,901.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925240874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Scale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ratio of a distance on a map, graph or diagram to the corresponding actual distance.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041935017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Relief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Height above sea level and is shown in many ways on a map.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4149408354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Spot height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 is an exact point on a map with a height recorded.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235971345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Contour lines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This show the GRADIENT of the hill. This means contour lines tell us how steep the hill is.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748769057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Layer colouring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 involves colouring the area between selected contours in different colours. The darker the colour the higher the land.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543258229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Latitude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Lines of latitude circle the Earth in an east-west direction. They are parallel to each other.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146237369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Longitude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Lines of longitude run from the top of the Earth to the bottom. They are not parallel as lines of latitude are – they meet at a point at the north and south poles.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189114812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Physical geography- 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branch of geography that looks at the natural features of the planet, such as the ocean, mountains and rivers.    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926076416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Human geography- 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branch of geography that looks at human activities and how humans have shaped the planets surface, such as cities, jobs and the economy.  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875491268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Environmental geography- 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branch of geography that looks at how humans have affected the planet, such as pollution, impacts on wildlife and the earth natural features 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961565093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Continents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 and continuous land that is made up of several countries. 7 continents Africa, North America, South America, Asia, Europe, Antarctica , Oceania 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2060469029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Ocean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 body of water. 5 main oceans Atlantic, Pacific, Indian , Artic, Southern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008380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654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2704" y="167859"/>
            <a:ext cx="1786308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PE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59731" y="6489391"/>
            <a:ext cx="432269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9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18" y="3062663"/>
            <a:ext cx="6255913" cy="298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871671"/>
              </p:ext>
            </p:extLst>
          </p:nvPr>
        </p:nvGraphicFramePr>
        <p:xfrm>
          <a:off x="122704" y="743767"/>
          <a:ext cx="6626440" cy="212951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91136">
                  <a:extLst>
                    <a:ext uri="{9D8B030D-6E8A-4147-A177-3AD203B41FA5}">
                      <a16:colId xmlns:a16="http://schemas.microsoft.com/office/drawing/2014/main" val="1808368135"/>
                    </a:ext>
                  </a:extLst>
                </a:gridCol>
                <a:gridCol w="5435304">
                  <a:extLst>
                    <a:ext uri="{9D8B030D-6E8A-4147-A177-3AD203B41FA5}">
                      <a16:colId xmlns:a16="http://schemas.microsoft.com/office/drawing/2014/main" val="3034003636"/>
                    </a:ext>
                  </a:extLst>
                </a:gridCol>
              </a:tblGrid>
              <a:tr h="34280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Key Term</a:t>
                      </a:r>
                      <a:endParaRPr lang="en-GB" sz="1000" b="1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Definition</a:t>
                      </a:r>
                      <a:endParaRPr lang="en-GB" sz="10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45848"/>
                  </a:ext>
                </a:extLst>
              </a:tr>
              <a:tr h="41550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Muscular system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Works in conjunction with the skeleton to produce movement of the limbs and body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9262552"/>
                  </a:ext>
                </a:extLst>
              </a:tr>
              <a:tr h="34280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Antagonistic pairs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Muscles are arranged in antagonistic pairs.   As one contracts, its partner relaxes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567904"/>
                  </a:ext>
                </a:extLst>
              </a:tr>
              <a:tr h="34280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Agonist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The muscle that contracts to produce movement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2509494"/>
                  </a:ext>
                </a:extLst>
              </a:tr>
              <a:tr h="34280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Antagonist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The muscle that relaxes to allow the movement to occur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4825743"/>
                  </a:ext>
                </a:extLst>
              </a:tr>
              <a:tr h="34280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Skeleton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Is the central structure of the body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06584556"/>
                  </a:ext>
                </a:extLst>
              </a:tr>
            </a:tbl>
          </a:graphicData>
        </a:graphic>
      </p:graphicFrame>
      <p:sp>
        <p:nvSpPr>
          <p:cNvPr id="6" name="Control 3"/>
          <p:cNvSpPr>
            <a:spLocks noChangeArrowheads="1" noChangeShapeType="1"/>
          </p:cNvSpPr>
          <p:nvPr/>
        </p:nvSpPr>
        <p:spPr bwMode="auto">
          <a:xfrm>
            <a:off x="302916" y="1801395"/>
            <a:ext cx="11764392" cy="17319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4" y="2987522"/>
            <a:ext cx="5381114" cy="332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747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5083875"/>
              </p:ext>
            </p:extLst>
          </p:nvPr>
        </p:nvGraphicFramePr>
        <p:xfrm>
          <a:off x="358589" y="779929"/>
          <a:ext cx="11706198" cy="54686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3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121">
                  <a:extLst>
                    <a:ext uri="{9D8B030D-6E8A-4147-A177-3AD203B41FA5}">
                      <a16:colId xmlns:a16="http://schemas.microsoft.com/office/drawing/2014/main" val="2479053513"/>
                    </a:ext>
                  </a:extLst>
                </a:gridCol>
                <a:gridCol w="9913258">
                  <a:extLst>
                    <a:ext uri="{9D8B030D-6E8A-4147-A177-3AD203B41FA5}">
                      <a16:colId xmlns:a16="http://schemas.microsoft.com/office/drawing/2014/main" val="877276019"/>
                    </a:ext>
                  </a:extLst>
                </a:gridCol>
              </a:tblGrid>
              <a:tr h="352482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Gill Sans MT" panose="020B0502020104020203" pitchFamily="34" charset="0"/>
                        </a:rPr>
                        <a:t>Transition unit: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801">
                <a:tc gridSpan="2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Personal Drive</a:t>
                      </a:r>
                    </a:p>
                  </a:txBody>
                  <a:tcPr marL="36576" marR="36576" marT="36576" marB="36576" anchor="ctr"/>
                </a:tc>
                <a:tc hMerge="1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An area where you store all of the documents that you save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An area where you store all of the documents that you save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870">
                <a:tc gridSpan="2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File Management </a:t>
                      </a:r>
                    </a:p>
                  </a:txBody>
                  <a:tcPr marL="36576" marR="36576" marT="36576" marB="36576" anchor="ctr"/>
                </a:tc>
                <a:tc hMerge="1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An operating system allows users to open, copy, rename, move or delete files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An operating system allows users to open, copy, rename, move or delete files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787">
                <a:tc gridSpan="2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Files and Folders </a:t>
                      </a:r>
                    </a:p>
                  </a:txBody>
                  <a:tcPr marL="36576" marR="36576" marT="36576" marB="36576" anchor="ctr"/>
                </a:tc>
                <a:tc hMerge="1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 folder is a digital container for storing other folders and individual files such as a word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document or a presentation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 folder is a digital container for storing other folders and individual files such as a word</a:t>
                      </a:r>
                      <a:r>
                        <a:rPr lang="en-GB" sz="1200" kern="140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document or a presentation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025">
                <a:tc gridSpan="2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E-safety</a:t>
                      </a:r>
                    </a:p>
                  </a:txBody>
                  <a:tcPr marL="36576" marR="36576" marT="36576" marB="36576" anchor="ctr"/>
                </a:tc>
                <a:tc hMerge="1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Staying safe online. Making sure that people are protected from harm of using any electronic device for online purposes. 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Staying safe online. Making sure that people are protected from harm of using any electronic device for online purposes. 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94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E-mail</a:t>
                      </a:r>
                    </a:p>
                  </a:txBody>
                  <a:tcPr marL="36576" marR="36576" marT="36576" marB="36576" anchor="ctr"/>
                </a:tc>
                <a:tc hMerge="1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Is short for electronic mail. An email is sent from one computer to multiple computers through the use of email addresses. 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Is short for electronic mail. An email is sent from one computer to multiple computers through the use of email addresses. 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94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Data</a:t>
                      </a:r>
                    </a:p>
                  </a:txBody>
                  <a:tcPr marL="36576" marR="36576" marT="36576" marB="36576" anchor="ctr"/>
                </a:tc>
                <a:tc hMerge="1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computing, data refers to </a:t>
                      </a:r>
                      <a:r>
                        <a:rPr lang="en-GB" sz="12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acts, concepts, or instructions</a:t>
                      </a:r>
                      <a:endParaRPr lang="en-GB" sz="1000" i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computing, data refers to </a:t>
                      </a:r>
                      <a:r>
                        <a:rPr lang="en-GB" sz="1200" b="0" i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acts, concepts, or instructions</a:t>
                      </a:r>
                      <a:endParaRPr lang="en-GB" sz="1000" i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469115940"/>
                  </a:ext>
                </a:extLst>
              </a:tr>
              <a:tr h="28150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AI (Artificial intelligence)</a:t>
                      </a:r>
                    </a:p>
                  </a:txBody>
                  <a:tcPr marL="36576" marR="36576" marT="36576" marB="36576" anchor="ctr"/>
                </a:tc>
                <a:tc hMerge="1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The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capability of computer systems to perform tasks typically associated with human intelligence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The</a:t>
                      </a:r>
                      <a:r>
                        <a:rPr lang="en-GB" sz="12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capability of computer systems to perform tasks typically associated with human intelligence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030952719"/>
                  </a:ext>
                </a:extLst>
              </a:tr>
              <a:tr h="26394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Machine learning </a:t>
                      </a:r>
                    </a:p>
                  </a:txBody>
                  <a:tcPr marL="36576" marR="36576" marT="36576" marB="36576" anchor="ctr"/>
                </a:tc>
                <a:tc hMerge="1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AI applications use this to ‘learn’ from examples in the form of data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AI applications use this to ‘learn’ from examples in the form of data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491480457"/>
                  </a:ext>
                </a:extLst>
              </a:tr>
              <a:tr h="37361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Three Main Types of</a:t>
                      </a:r>
                      <a:r>
                        <a:rPr lang="en-GB" sz="1200" b="1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Malware: </a:t>
                      </a:r>
                      <a:endParaRPr lang="en-GB" sz="12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294683"/>
                  </a:ext>
                </a:extLst>
              </a:tr>
              <a:tr h="30391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Virus</a:t>
                      </a:r>
                    </a:p>
                  </a:txBody>
                  <a:tcPr marL="36576" marR="36576" marT="36576" marB="36576" anchor="ctr"/>
                </a:tc>
                <a:tc gridSpan="2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Like a normal common cold a virus spreads from one computer to another through programs. It can work by slowing your computer down. </a:t>
                      </a:r>
                    </a:p>
                  </a:txBody>
                  <a:tcPr marL="36576" marR="36576" marT="36576" marB="36576" anchor="ctr"/>
                </a:tc>
                <a:tc hMerge="1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43226937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Trojan </a:t>
                      </a:r>
                    </a:p>
                  </a:txBody>
                  <a:tcPr marL="36576" marR="36576" marT="36576" marB="36576" anchor="ctr"/>
                </a:tc>
                <a:tc gridSpan="2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 Trojan horse will actually pretend to be a useful and safe program but it actually will try and attack your device. </a:t>
                      </a:r>
                    </a:p>
                  </a:txBody>
                  <a:tcPr marL="36576" marR="36576" marT="36576" marB="36576" anchor="ctr"/>
                </a:tc>
                <a:tc hMerge="1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395636020"/>
                  </a:ext>
                </a:extLst>
              </a:tr>
              <a:tr h="47455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Worms </a:t>
                      </a:r>
                    </a:p>
                  </a:txBody>
                  <a:tcPr marL="36576" marR="36576" marT="36576" marB="36576" anchor="ctr"/>
                </a:tc>
                <a:tc gridSpan="2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Very similar to viruses as they do duplicate and spread. However, they can do this hundred and thousands of times and infect other computers in minutes through email attachments. </a:t>
                      </a:r>
                    </a:p>
                  </a:txBody>
                  <a:tcPr marL="36576" marR="36576" marT="36576" marB="36576" anchor="ctr"/>
                </a:tc>
                <a:tc hMerge="1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803914049"/>
                  </a:ext>
                </a:extLst>
              </a:tr>
              <a:tr h="33440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Phishing </a:t>
                      </a:r>
                    </a:p>
                  </a:txBody>
                  <a:tcPr marL="36576" marR="36576" marT="36576" marB="36576" anchor="ctr"/>
                </a:tc>
                <a:tc gridSpan="2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Trying to trick someone into handing over sensitive information through the use of emails. </a:t>
                      </a:r>
                    </a:p>
                  </a:txBody>
                  <a:tcPr marL="36576" marR="36576" marT="36576" marB="36576" anchor="ctr"/>
                </a:tc>
                <a:tc hMerge="1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458913981"/>
                  </a:ext>
                </a:extLst>
              </a:tr>
              <a:tr h="31376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Plagiarism </a:t>
                      </a:r>
                    </a:p>
                  </a:txBody>
                  <a:tcPr marL="36576" marR="36576" marT="36576" marB="36576" anchor="ctr"/>
                </a:tc>
                <a:tc gridSpan="2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Copying work from another source and passing it off as your own.</a:t>
                      </a:r>
                    </a:p>
                  </a:txBody>
                  <a:tcPr marL="36576" marR="36576" marT="36576" marB="36576" anchor="ctr"/>
                </a:tc>
                <a:tc hMerge="1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166019485"/>
                  </a:ext>
                </a:extLst>
              </a:tr>
              <a:tr h="30228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Digital Footprint </a:t>
                      </a:r>
                    </a:p>
                  </a:txBody>
                  <a:tcPr marL="36576" marR="36576" marT="36576" marB="36576"/>
                </a:tc>
                <a:tc gridSpan="2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A trail of data you leave when using the internet. Sites visited, emails, pictures sent etc.</a:t>
                      </a:r>
                    </a:p>
                  </a:txBody>
                  <a:tcPr marL="36576" marR="36576" marT="36576" marB="36576"/>
                </a:tc>
                <a:tc hMerge="1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2956681864"/>
                  </a:ext>
                </a:extLst>
              </a:tr>
              <a:tr h="397112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Cyberbullying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Bullying someone through any use of technology.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21967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3752" y="134606"/>
            <a:ext cx="1611230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Computing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509987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752" y="134606"/>
            <a:ext cx="1611230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Computing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11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9199812"/>
              </p:ext>
            </p:extLst>
          </p:nvPr>
        </p:nvGraphicFramePr>
        <p:xfrm>
          <a:off x="213752" y="896606"/>
          <a:ext cx="8762763" cy="46715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8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4243">
                  <a:extLst>
                    <a:ext uri="{9D8B030D-6E8A-4147-A177-3AD203B41FA5}">
                      <a16:colId xmlns:a16="http://schemas.microsoft.com/office/drawing/2014/main" val="290104194"/>
                    </a:ext>
                  </a:extLst>
                </a:gridCol>
              </a:tblGrid>
              <a:tr h="24781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Types of</a:t>
                      </a:r>
                      <a:r>
                        <a:rPr lang="en-GB" sz="1200" b="1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 Cyberbullying: </a:t>
                      </a:r>
                      <a:endParaRPr lang="en-GB" sz="12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733336"/>
                  </a:ext>
                </a:extLst>
              </a:tr>
              <a:tr h="427980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Harassment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Using text messaging, instant messaging and email to harass, threaten or embarrass the target.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2677565"/>
                  </a:ext>
                </a:extLst>
              </a:tr>
              <a:tr h="611088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Impersonation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Developing a screen name that is similar to the victim’s screen name and then posting rude or hurtful remarks while pretending to be the victim.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7416190"/>
                  </a:ext>
                </a:extLst>
              </a:tr>
              <a:tr h="427980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Creating websites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Spreading rumours, lies or gossip about the victim online through websites or blogs.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5047005"/>
                  </a:ext>
                </a:extLst>
              </a:tr>
              <a:tr h="284028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Trolling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Provoking or antagonising someone online and looking for a reaction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707101937"/>
                  </a:ext>
                </a:extLst>
              </a:tr>
              <a:tr h="412592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Grooming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When an adult befriends a child in preparation to commit a further criminal offence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2955377124"/>
                  </a:ext>
                </a:extLst>
              </a:tr>
              <a:tr h="23315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Ways to Prevent Cyberbullying: </a:t>
                      </a:r>
                    </a:p>
                  </a:txBody>
                  <a:tcPr marL="36576" marR="36576" marT="36576" marB="36576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501187"/>
                  </a:ext>
                </a:extLst>
              </a:tr>
              <a:tr h="41259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Notice 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Recognize if there has been a change in mood or behaviour and explore what the cause might be. 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322951702"/>
                  </a:ext>
                </a:extLst>
              </a:tr>
              <a:tr h="41259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Talk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Ask questions to learn what is happening, how it started, and who is involved. 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462687453"/>
                  </a:ext>
                </a:extLst>
              </a:tr>
              <a:tr h="5162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Report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Most social media platforms and schools have clear policies and reporting processes. If a classmate is cyberbullying, report it the school. 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075110634"/>
                  </a:ext>
                </a:extLst>
              </a:tr>
              <a:tr h="595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Support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Peers, mentors, and trusted adults can sometimes intervene publicly to positively influence a situation where negative or hurtful content posts about a child. 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783357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645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068" y="160501"/>
            <a:ext cx="861070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Art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55120" y="6488668"/>
            <a:ext cx="43688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12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1451"/>
              </p:ext>
            </p:extLst>
          </p:nvPr>
        </p:nvGraphicFramePr>
        <p:xfrm>
          <a:off x="207068" y="917111"/>
          <a:ext cx="11548052" cy="39757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3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4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547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latin typeface="+mj-lt"/>
                        </a:rPr>
                        <a:t>Key Word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latin typeface="+mj-lt"/>
                        </a:rPr>
                        <a:t>Definition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464">
                <a:tc>
                  <a:txBody>
                    <a:bodyPr/>
                    <a:lstStyle/>
                    <a:p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Line 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 element of art defined by a point moving in space. Line may be two-or three-dimensional, descriptive, implied, or abstract </a:t>
                      </a:r>
                      <a:endParaRPr lang="en-GB" sz="12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464">
                <a:tc>
                  <a:txBody>
                    <a:bodyPr/>
                    <a:lstStyle/>
                    <a:p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Shape </a:t>
                      </a:r>
                      <a:endParaRPr lang="en-GB" sz="12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 element of art that is two-dimensional, flat, or limited to height and width. </a:t>
                      </a:r>
                      <a:endParaRPr lang="en-GB" sz="12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993">
                <a:tc>
                  <a:txBody>
                    <a:bodyPr/>
                    <a:lstStyle/>
                    <a:p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Form </a:t>
                      </a:r>
                      <a:endParaRPr lang="en-GB" sz="12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 element of art that is three-dimensional and encloses volume; includes height, width AND depth (as in a cube, a sphere, a pyramid, or a cylinder). Form may also be free flowing </a:t>
                      </a:r>
                      <a:endParaRPr lang="en-GB" sz="12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276">
                <a:tc>
                  <a:txBody>
                    <a:bodyPr/>
                    <a:lstStyle/>
                    <a:p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Mark making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222222"/>
                          </a:solidFill>
                          <a:latin typeface="+mj-lt"/>
                        </a:rPr>
                        <a:t>describes the different lines, dots, marks, patterns and textures created in a drawing. It can apply to any drawing materials. It can be loose and expressive or controlled and neat. The results will depend on your choice of media, tools and techniques</a:t>
                      </a:r>
                      <a:endParaRPr lang="en-GB" sz="12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6993">
                <a:tc>
                  <a:txBody>
                    <a:bodyPr/>
                    <a:lstStyle/>
                    <a:p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Tone</a:t>
                      </a:r>
                      <a:endParaRPr lang="en-GB" sz="12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Tone means how light or dark something is. The tones artists and designers use and the contrast between them can create very different moods and visual effects. </a:t>
                      </a:r>
                      <a:endParaRPr lang="en-GB" sz="12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925240874"/>
                  </a:ext>
                </a:extLst>
              </a:tr>
              <a:tr h="656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Tonal contrast</a:t>
                      </a:r>
                      <a:endParaRPr lang="en-GB" sz="12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the range of tones used in a drawing.</a:t>
                      </a:r>
                      <a:r>
                        <a:rPr lang="en-GB" sz="1200" baseline="0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A wider range means a greater contrast. You can manipulate the contrast depending on how much you want the object or specific part of the</a:t>
                      </a:r>
                      <a:r>
                        <a:rPr lang="en-GB" sz="1200" baseline="0" dirty="0">
                          <a:effectLst/>
                          <a:latin typeface="+mj-lt"/>
                        </a:rPr>
                        <a:t> art work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 to</a:t>
                      </a:r>
                      <a:r>
                        <a:rPr lang="en-GB" sz="1200" baseline="0" dirty="0">
                          <a:effectLst/>
                          <a:latin typeface="+mj-lt"/>
                        </a:rPr>
                        <a:t> stand out. If you are drawing from observation, the contrast can depend on 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how bright your light source.</a:t>
                      </a:r>
                      <a:endParaRPr lang="en-GB" sz="12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041935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746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703" y="134605"/>
            <a:ext cx="3885275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Gill Sans MT" panose="020B0502020104020203" pitchFamily="34" charset="0"/>
              </a:rPr>
              <a:t>Cooking and Nutrition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707738" y="6489391"/>
            <a:ext cx="484262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13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E5173A5-68FE-4ADD-B709-C142E0313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510895"/>
              </p:ext>
            </p:extLst>
          </p:nvPr>
        </p:nvGraphicFramePr>
        <p:xfrm>
          <a:off x="122702" y="756924"/>
          <a:ext cx="6103927" cy="55313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2722">
                  <a:extLst>
                    <a:ext uri="{9D8B030D-6E8A-4147-A177-3AD203B41FA5}">
                      <a16:colId xmlns:a16="http://schemas.microsoft.com/office/drawing/2014/main" val="1334602493"/>
                    </a:ext>
                  </a:extLst>
                </a:gridCol>
                <a:gridCol w="4911205">
                  <a:extLst>
                    <a:ext uri="{9D8B030D-6E8A-4147-A177-3AD203B41FA5}">
                      <a16:colId xmlns:a16="http://schemas.microsoft.com/office/drawing/2014/main" val="1181000722"/>
                    </a:ext>
                  </a:extLst>
                </a:gridCol>
              </a:tblGrid>
              <a:tr h="342174"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Key word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Definition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75347"/>
                  </a:ext>
                </a:extLst>
              </a:tr>
              <a:tr h="34217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Hazard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Anything that is dangerous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594094866"/>
                  </a:ext>
                </a:extLst>
              </a:tr>
              <a:tr h="34217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Kitchen Hygiene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Ensuring that everything is clean when preparing food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121529618"/>
                  </a:ext>
                </a:extLst>
              </a:tr>
              <a:tr h="34217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Kitchen Safety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Being safe in the kitchen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465259856"/>
                  </a:ext>
                </a:extLst>
              </a:tr>
              <a:tr h="34217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Cross contamination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Transfer of bacteria from one person, object or place to another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878326938"/>
                  </a:ext>
                </a:extLst>
              </a:tr>
              <a:tr h="34217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4Cs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The four principles for food safety: clean, cook, chill, cross contamination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4047883465"/>
                  </a:ext>
                </a:extLst>
              </a:tr>
              <a:tr h="34217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Bacteria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Small single celled organisms that can only be seen under a microscope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105090137"/>
                  </a:ext>
                </a:extLst>
              </a:tr>
              <a:tr h="34217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Claw grip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 method of cutting food that ensures that the finger tips are tucked out of the way and will not get caught by the knife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679936544"/>
                  </a:ext>
                </a:extLst>
              </a:tr>
              <a:tr h="34217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Bridge Hold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 method of cutting food that ensures that fingers are out of the way as the knife cuts through the food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958929711"/>
                  </a:ext>
                </a:extLst>
              </a:tr>
              <a:tr h="34217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Cooking utensils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Small items such as bowls, sieves and whisks that are used for preparation and mixing of ingredients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591331604"/>
                  </a:ext>
                </a:extLst>
              </a:tr>
              <a:tr h="34217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Cooking equipment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Large equipment such as refrigerators, ovens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and hobs.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468962729"/>
                  </a:ext>
                </a:extLst>
              </a:tr>
              <a:tr h="34217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Weigh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Finding out how heavy an ingredient is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929730969"/>
                  </a:ext>
                </a:extLst>
              </a:tr>
              <a:tr h="342174"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Measure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 find out the size or amount of an ingredient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354271709"/>
                  </a:ext>
                </a:extLst>
              </a:tr>
              <a:tr h="342174">
                <a:tc>
                  <a:txBody>
                    <a:bodyPr/>
                    <a:lstStyle/>
                    <a:p>
                      <a:endParaRPr lang="en-GB" sz="1200" b="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909596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4574CFA-ACA2-461D-8BCE-0654D285A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401263"/>
              </p:ext>
            </p:extLst>
          </p:nvPr>
        </p:nvGraphicFramePr>
        <p:xfrm>
          <a:off x="6705600" y="756924"/>
          <a:ext cx="5268686" cy="55125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9513">
                  <a:extLst>
                    <a:ext uri="{9D8B030D-6E8A-4147-A177-3AD203B41FA5}">
                      <a16:colId xmlns:a16="http://schemas.microsoft.com/office/drawing/2014/main" val="1334602493"/>
                    </a:ext>
                  </a:extLst>
                </a:gridCol>
                <a:gridCol w="4239173">
                  <a:extLst>
                    <a:ext uri="{9D8B030D-6E8A-4147-A177-3AD203B41FA5}">
                      <a16:colId xmlns:a16="http://schemas.microsoft.com/office/drawing/2014/main" val="1181000722"/>
                    </a:ext>
                  </a:extLst>
                </a:gridCol>
              </a:tblGrid>
              <a:tr h="312854"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Key word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Microscope key skills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75347"/>
                  </a:ext>
                </a:extLst>
              </a:tr>
              <a:tr h="729993"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Hob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The flat part of a cooker with hot plates or burners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4094866"/>
                  </a:ext>
                </a:extLst>
              </a:tr>
              <a:tr h="521423"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Grill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The  part of the  cooker that sends heat downwards for cooking the food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8326938"/>
                  </a:ext>
                </a:extLst>
              </a:tr>
              <a:tr h="3908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part of the oven that is used for baking and roasting foods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7883465"/>
                  </a:ext>
                </a:extLst>
              </a:tr>
              <a:tr h="52142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Nutrients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Natural chemical substances in foods that are essential for body growth, function and health 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105090137"/>
                  </a:ext>
                </a:extLst>
              </a:tr>
              <a:tr h="7299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Macro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Nutrients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Nutrients needed by the body in large a mounts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679936544"/>
                  </a:ext>
                </a:extLst>
              </a:tr>
              <a:tr h="52142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Micro Nutrients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Nutrients needed in the body in smaller amounts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958929711"/>
                  </a:ext>
                </a:extLst>
              </a:tr>
              <a:tr h="4797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Rubbing in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technique in which fat is rubbed into flour and traps air in the mixture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2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1331604"/>
                  </a:ext>
                </a:extLst>
              </a:tr>
              <a:tr h="521423"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Diet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All the foods that a person eats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8962729"/>
                  </a:ext>
                </a:extLst>
              </a:tr>
              <a:tr h="521423"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Balanced Diet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Gill Sans MT" panose="020B0502020104020203" pitchFamily="34" charset="0"/>
                        </a:rPr>
                        <a:t>A variety of foods eaten in the correct amounts to provide the nutrients that the </a:t>
                      </a:r>
                      <a:r>
                        <a:rPr lang="en-US" sz="1200" b="0">
                          <a:latin typeface="Gill Sans MT" panose="020B0502020104020203" pitchFamily="34" charset="0"/>
                        </a:rPr>
                        <a:t>body needs.</a:t>
                      </a:r>
                      <a:endParaRPr lang="en-US" sz="1200" b="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9730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894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002"/>
            <a:ext cx="1786308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prstClr val="white"/>
                </a:solidFill>
                <a:cs typeface="Calibri"/>
              </a:rPr>
              <a:t>Music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68D8334-3570-C4DE-E5A5-992FCC074C08}"/>
              </a:ext>
            </a:extLst>
          </p:cNvPr>
          <p:cNvGrpSpPr/>
          <p:nvPr/>
        </p:nvGrpSpPr>
        <p:grpSpPr>
          <a:xfrm>
            <a:off x="159026" y="4715123"/>
            <a:ext cx="11858803" cy="2142876"/>
            <a:chOff x="174171" y="4444092"/>
            <a:chExt cx="11843658" cy="241390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176AD28-45A5-26CA-8A13-AD0FCE8621A5}"/>
                </a:ext>
              </a:extLst>
            </p:cNvPr>
            <p:cNvGrpSpPr/>
            <p:nvPr/>
          </p:nvGrpSpPr>
          <p:grpSpPr>
            <a:xfrm>
              <a:off x="174171" y="4444092"/>
              <a:ext cx="3679635" cy="2413908"/>
              <a:chOff x="429658" y="4444092"/>
              <a:chExt cx="3679635" cy="2413908"/>
            </a:xfrm>
          </p:grpSpPr>
          <p:pic>
            <p:nvPicPr>
              <p:cNvPr id="7" name="Picture 6" descr="A close-up of a music notation&#10;&#10;Description automatically generated">
                <a:extLst>
                  <a:ext uri="{FF2B5EF4-FFF2-40B4-BE49-F238E27FC236}">
                    <a16:creationId xmlns:a16="http://schemas.microsoft.com/office/drawing/2014/main" id="{6E137D70-316A-0683-54F2-94FDE39B7B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691" t="22554" r="86192" b="5978"/>
              <a:stretch/>
            </p:blipFill>
            <p:spPr>
              <a:xfrm>
                <a:off x="429658" y="4450412"/>
                <a:ext cx="539826" cy="2399586"/>
              </a:xfrm>
              <a:prstGeom prst="rect">
                <a:avLst/>
              </a:prstGeom>
            </p:spPr>
          </p:pic>
          <p:pic>
            <p:nvPicPr>
              <p:cNvPr id="8" name="Picture 7" descr="A close-up of a music notation&#10;&#10;Description automatically generated">
                <a:extLst>
                  <a:ext uri="{FF2B5EF4-FFF2-40B4-BE49-F238E27FC236}">
                    <a16:creationId xmlns:a16="http://schemas.microsoft.com/office/drawing/2014/main" id="{6F6160AE-F494-78CF-C152-C1B726A4EB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4206" t="22554" r="57740" b="5978"/>
              <a:stretch/>
            </p:blipFill>
            <p:spPr>
              <a:xfrm>
                <a:off x="969484" y="4458414"/>
                <a:ext cx="1200839" cy="2399586"/>
              </a:xfrm>
              <a:prstGeom prst="rect">
                <a:avLst/>
              </a:prstGeom>
            </p:spPr>
          </p:pic>
          <p:pic>
            <p:nvPicPr>
              <p:cNvPr id="10" name="Picture 9" descr="A close-up of a music notation&#10;&#10;Description automatically generated">
                <a:extLst>
                  <a:ext uri="{FF2B5EF4-FFF2-40B4-BE49-F238E27FC236}">
                    <a16:creationId xmlns:a16="http://schemas.microsoft.com/office/drawing/2014/main" id="{FA39243F-778A-C545-9F1E-F00050721A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82372" t="22554" r="6033" b="5978"/>
              <a:stretch/>
            </p:blipFill>
            <p:spPr>
              <a:xfrm>
                <a:off x="3338111" y="4444092"/>
                <a:ext cx="771182" cy="2399586"/>
              </a:xfrm>
              <a:prstGeom prst="rect">
                <a:avLst/>
              </a:prstGeom>
            </p:spPr>
          </p:pic>
          <p:pic>
            <p:nvPicPr>
              <p:cNvPr id="13" name="Picture 12" descr="A close-up of a music notation&#10;&#10;Description automatically generated">
                <a:extLst>
                  <a:ext uri="{FF2B5EF4-FFF2-40B4-BE49-F238E27FC236}">
                    <a16:creationId xmlns:a16="http://schemas.microsoft.com/office/drawing/2014/main" id="{BFE56907-9B1F-F08C-87C5-120F51EC1D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4738" t="22554" r="27704" b="5978"/>
              <a:stretch/>
            </p:blipFill>
            <p:spPr>
              <a:xfrm>
                <a:off x="2170323" y="4452094"/>
                <a:ext cx="1167788" cy="2399586"/>
              </a:xfrm>
              <a:prstGeom prst="rect">
                <a:avLst/>
              </a:prstGeom>
            </p:spPr>
          </p:pic>
        </p:grpSp>
        <p:pic>
          <p:nvPicPr>
            <p:cNvPr id="5" name="Picture 2" descr="bass clef and treble clef together - Google Search | Treble clef, Math ...">
              <a:extLst>
                <a:ext uri="{FF2B5EF4-FFF2-40B4-BE49-F238E27FC236}">
                  <a16:creationId xmlns:a16="http://schemas.microsoft.com/office/drawing/2014/main" id="{C1DDCD31-E21F-36BD-320F-0D55ED8706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75"/>
            <a:stretch/>
          </p:blipFill>
          <p:spPr bwMode="auto">
            <a:xfrm>
              <a:off x="9498639" y="4543245"/>
              <a:ext cx="2519190" cy="2276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COLOR KEYS: The notes on a piano keyboard are analogous to the concept ...">
              <a:extLst>
                <a:ext uri="{FF2B5EF4-FFF2-40B4-BE49-F238E27FC236}">
                  <a16:creationId xmlns:a16="http://schemas.microsoft.com/office/drawing/2014/main" id="{5480F0CE-A28B-8039-F835-AF494E1C0A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483"/>
            <a:stretch/>
          </p:blipFill>
          <p:spPr bwMode="auto">
            <a:xfrm>
              <a:off x="4021157" y="4719517"/>
              <a:ext cx="5310130" cy="1904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996989B-F64A-CB1C-AC1C-57C6FF9E9974}"/>
              </a:ext>
            </a:extLst>
          </p:cNvPr>
          <p:cNvGraphicFramePr>
            <a:graphicFrameLocks noGrp="1"/>
          </p:cNvGraphicFramePr>
          <p:nvPr/>
        </p:nvGraphicFramePr>
        <p:xfrm>
          <a:off x="128788" y="579549"/>
          <a:ext cx="11891816" cy="396944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968999">
                  <a:extLst>
                    <a:ext uri="{9D8B030D-6E8A-4147-A177-3AD203B41FA5}">
                      <a16:colId xmlns:a16="http://schemas.microsoft.com/office/drawing/2014/main" val="3601513933"/>
                    </a:ext>
                  </a:extLst>
                </a:gridCol>
                <a:gridCol w="5922817">
                  <a:extLst>
                    <a:ext uri="{9D8B030D-6E8A-4147-A177-3AD203B41FA5}">
                      <a16:colId xmlns:a16="http://schemas.microsoft.com/office/drawing/2014/main" val="352202882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lvl="0">
                        <a:lnSpc>
                          <a:spcPts val="1950"/>
                        </a:lnSpc>
                        <a:buNone/>
                      </a:pPr>
                      <a:r>
                        <a:rPr lang="en-US" sz="1600" b="0" i="0" u="none" strike="noStrike" noProof="0">
                          <a:effectLst/>
                        </a:rPr>
                        <a:t>Pitch</a:t>
                      </a:r>
                      <a:endParaRPr lang="en-US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950"/>
                        </a:lnSpc>
                        <a:buNone/>
                      </a:pPr>
                      <a:r>
                        <a:rPr lang="en-US" sz="1600" b="0" i="0" u="none" strike="noStrike" noProof="0">
                          <a:effectLst/>
                        </a:rPr>
                        <a:t>How high or low a note is.</a:t>
                      </a:r>
                      <a:endParaRPr lang="en-US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36118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lvl="0">
                        <a:lnSpc>
                          <a:spcPts val="1950"/>
                        </a:lnSpc>
                        <a:buNone/>
                      </a:pPr>
                      <a:r>
                        <a:rPr lang="en-US" sz="1600" b="0" i="0" u="none" strike="noStrike" noProof="0">
                          <a:effectLst/>
                        </a:rPr>
                        <a:t>Tempo</a:t>
                      </a:r>
                      <a:endParaRPr lang="en-US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950"/>
                        </a:lnSpc>
                        <a:buNone/>
                      </a:pPr>
                      <a:r>
                        <a:rPr lang="en-US" sz="1600" b="0" i="0" u="none" strike="noStrike" noProof="0">
                          <a:effectLst/>
                        </a:rPr>
                        <a:t>The speed of the music.</a:t>
                      </a:r>
                      <a:endParaRPr lang="en-US" b="0" i="0" u="none" strike="noStrike" noProof="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89413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lvl="0">
                        <a:lnSpc>
                          <a:spcPts val="1950"/>
                        </a:lnSpc>
                        <a:buNone/>
                      </a:pPr>
                      <a:r>
                        <a:rPr lang="en-US" sz="1600" b="0" i="0" u="none" strike="noStrike" noProof="0">
                          <a:effectLst/>
                        </a:rPr>
                        <a:t>Dynamics</a:t>
                      </a:r>
                      <a:endParaRPr lang="en-US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950"/>
                        </a:lnSpc>
                        <a:buNone/>
                      </a:pPr>
                      <a:r>
                        <a:rPr lang="en-US" sz="1600" b="0" i="0" u="none" strike="noStrike" noProof="0">
                          <a:effectLst/>
                        </a:rPr>
                        <a:t>How loud or quiet the music is.</a:t>
                      </a:r>
                      <a:endParaRPr lang="en-US" b="0" i="0" u="none" strike="noStrike" noProof="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32635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lvl="0">
                        <a:lnSpc>
                          <a:spcPts val="1950"/>
                        </a:lnSpc>
                        <a:buNone/>
                      </a:pPr>
                      <a:r>
                        <a:rPr lang="en-US" sz="1600" b="0" i="0" u="none" strike="noStrike" noProof="0">
                          <a:effectLst/>
                        </a:rPr>
                        <a:t>Rhythm</a:t>
                      </a:r>
                      <a:endParaRPr lang="en-US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950"/>
                        </a:lnSpc>
                        <a:buNone/>
                      </a:pPr>
                      <a:r>
                        <a:rPr lang="en-US" sz="1600" b="0" i="0" u="none" strike="noStrike" noProof="0">
                          <a:effectLst/>
                        </a:rPr>
                        <a:t>A pattern of long and short notes.</a:t>
                      </a:r>
                      <a:endParaRPr lang="en-US" b="0" i="0" u="none" strike="noStrike" noProof="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375016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lvl="0">
                        <a:lnSpc>
                          <a:spcPts val="1950"/>
                        </a:lnSpc>
                        <a:buNone/>
                      </a:pPr>
                      <a:r>
                        <a:rPr lang="en-US" sz="1600" b="0" i="0" u="none" strike="noStrike" noProof="0">
                          <a:effectLst/>
                        </a:rPr>
                        <a:t>Structure</a:t>
                      </a:r>
                      <a:endParaRPr lang="en-US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950"/>
                        </a:lnSpc>
                        <a:buNone/>
                      </a:pPr>
                      <a:r>
                        <a:rPr lang="en-US" sz="1600" b="0" i="0" u="none" strike="noStrike" noProof="0">
                          <a:effectLst/>
                        </a:rPr>
                        <a:t>The order of sections in a piece (e.g., verse/chorus).</a:t>
                      </a:r>
                      <a:endParaRPr lang="en-US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42814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lvl="0">
                        <a:lnSpc>
                          <a:spcPts val="1950"/>
                        </a:lnSpc>
                        <a:buNone/>
                      </a:pPr>
                      <a:r>
                        <a:rPr lang="en-US" sz="1600" b="0" i="0" u="none" strike="noStrike" noProof="0">
                          <a:effectLst/>
                        </a:rPr>
                        <a:t>Texture</a:t>
                      </a:r>
                      <a:endParaRPr lang="en-US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950"/>
                        </a:lnSpc>
                        <a:buNone/>
                      </a:pPr>
                      <a:r>
                        <a:rPr lang="en-US" sz="1600" b="0" i="0" u="none" strike="noStrike" noProof="0">
                          <a:effectLst/>
                        </a:rPr>
                        <a:t>How many layers of sound there are and how they interact.</a:t>
                      </a:r>
                      <a:endParaRPr lang="en-US" b="0" i="0" u="none" strike="noStrike" noProof="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26703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lvl="0">
                        <a:lnSpc>
                          <a:spcPts val="1950"/>
                        </a:lnSpc>
                        <a:buNone/>
                      </a:pPr>
                      <a:r>
                        <a:rPr lang="en-US" sz="1600" b="0" i="0" u="none" strike="noStrike" noProof="0">
                          <a:effectLst/>
                        </a:rPr>
                        <a:t>Timbre</a:t>
                      </a:r>
                      <a:endParaRPr lang="en-US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950"/>
                        </a:lnSpc>
                        <a:buNone/>
                      </a:pPr>
                      <a:r>
                        <a:rPr lang="en-US" sz="1600" b="0" i="0" u="none" strike="noStrike" noProof="0">
                          <a:effectLst/>
                        </a:rPr>
                        <a:t>The unique sound quality of a voice or instrument.</a:t>
                      </a:r>
                      <a:endParaRPr lang="en-US" b="0" i="0" u="none" strike="noStrike" noProof="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14918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lvl="0">
                        <a:lnSpc>
                          <a:spcPts val="1950"/>
                        </a:lnSpc>
                        <a:buNone/>
                      </a:pPr>
                      <a:r>
                        <a:rPr lang="en-US" sz="1600" b="0" i="0" u="none" strike="noStrike" noProof="0">
                          <a:effectLst/>
                        </a:rPr>
                        <a:t>Silence</a:t>
                      </a:r>
                      <a:endParaRPr lang="en-US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950"/>
                        </a:lnSpc>
                        <a:buNone/>
                      </a:pPr>
                      <a:r>
                        <a:rPr lang="en-US" sz="1600" b="0" i="0" u="none" strike="noStrike" noProof="0">
                          <a:effectLst/>
                        </a:rPr>
                        <a:t>The absence of sound, used for effect.</a:t>
                      </a:r>
                      <a:endParaRPr lang="en-US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8559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lvl="0">
                        <a:lnSpc>
                          <a:spcPts val="1950"/>
                        </a:lnSpc>
                        <a:buNone/>
                      </a:pPr>
                      <a:r>
                        <a:rPr lang="en-US" sz="1600" b="0" i="0" u="none" strike="noStrike" noProof="0">
                          <a:effectLst/>
                        </a:rPr>
                        <a:t>Call and Response</a:t>
                      </a:r>
                      <a:endParaRPr lang="en-US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950"/>
                        </a:lnSpc>
                        <a:buNone/>
                      </a:pPr>
                      <a:r>
                        <a:rPr lang="en-US" sz="1600" b="0" i="0" u="none" strike="noStrike" noProof="0">
                          <a:effectLst/>
                        </a:rPr>
                        <a:t>One phrase is sung or played, and another responds.</a:t>
                      </a:r>
                      <a:endParaRPr lang="en-US" b="0" i="0" u="none" strike="noStrike" noProof="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7708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lvl="0">
                        <a:lnSpc>
                          <a:spcPts val="1950"/>
                        </a:lnSpc>
                        <a:buNone/>
                      </a:pPr>
                      <a:r>
                        <a:rPr lang="en-US" sz="1600" b="0" i="0" u="none" strike="noStrike" noProof="0">
                          <a:effectLst/>
                        </a:rPr>
                        <a:t>Unison</a:t>
                      </a:r>
                      <a:endParaRPr lang="en-US" b="0" i="0" u="none" strike="noStrike" noProof="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950"/>
                        </a:lnSpc>
                        <a:buNone/>
                      </a:pPr>
                      <a:r>
                        <a:rPr lang="en-US" sz="1600" b="0" i="0" u="none" strike="noStrike" noProof="0">
                          <a:effectLst/>
                        </a:rPr>
                        <a:t>Everyone singing the same thing at the same time.</a:t>
                      </a:r>
                      <a:endParaRPr lang="en-US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0994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lvl="0">
                        <a:lnSpc>
                          <a:spcPts val="1950"/>
                        </a:lnSpc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Harmony</a:t>
                      </a:r>
                      <a:endParaRPr lang="en-US"/>
                    </a:p>
                  </a:txBody>
                  <a:tcPr anchor="ctr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950"/>
                        </a:lnSpc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Calibri"/>
                        </a:rPr>
                        <a:t>Two or more notes sung or played at the same time.</a:t>
                      </a:r>
                      <a:endParaRPr lang="en-US"/>
                    </a:p>
                  </a:txBody>
                  <a:tcPr anchor="ctr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29204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lvl="0">
                        <a:lnSpc>
                          <a:spcPts val="1950"/>
                        </a:lnSpc>
                        <a:buNone/>
                      </a:pPr>
                      <a:r>
                        <a:rPr lang="en-US" sz="1600" b="0" i="0" u="none" strike="noStrike" noProof="0">
                          <a:effectLst/>
                        </a:rPr>
                        <a:t>Projection</a:t>
                      </a:r>
                      <a:endParaRPr lang="en-US"/>
                    </a:p>
                  </a:txBody>
                  <a:tcPr anchor="ctr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950"/>
                        </a:lnSpc>
                        <a:buNone/>
                      </a:pPr>
                      <a:r>
                        <a:rPr lang="en-US" sz="1600" b="0" i="0" u="none" strike="noStrike" noProof="0">
                          <a:effectLst/>
                        </a:rPr>
                        <a:t>Using breath and posture to sing with a strong, confident sound.</a:t>
                      </a:r>
                      <a:endParaRPr lang="en-US"/>
                    </a:p>
                  </a:txBody>
                  <a:tcPr anchor="ctr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581069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A678784-BC23-66D1-54AC-39EB0D38B758}"/>
              </a:ext>
            </a:extLst>
          </p:cNvPr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038367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702" y="134605"/>
            <a:ext cx="2466673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cs typeface="Calibri"/>
              </a:rPr>
              <a:t>Performing Art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15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1A15073-1882-56B8-2574-CB6779FED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547067"/>
              </p:ext>
            </p:extLst>
          </p:nvPr>
        </p:nvGraphicFramePr>
        <p:xfrm>
          <a:off x="123613" y="681961"/>
          <a:ext cx="5080776" cy="4958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619">
                  <a:extLst>
                    <a:ext uri="{9D8B030D-6E8A-4147-A177-3AD203B41FA5}">
                      <a16:colId xmlns:a16="http://schemas.microsoft.com/office/drawing/2014/main" val="1468787449"/>
                    </a:ext>
                  </a:extLst>
                </a:gridCol>
                <a:gridCol w="3948157">
                  <a:extLst>
                    <a:ext uri="{9D8B030D-6E8A-4147-A177-3AD203B41FA5}">
                      <a16:colId xmlns:a16="http://schemas.microsoft.com/office/drawing/2014/main" val="715456450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Key Word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Definition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03921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dirty="0"/>
                        <a:t>Amphitheatre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/>
                        <a:t>Circular or oval open air theatre with a large ranked seating area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32518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dirty="0"/>
                        <a:t>Apron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dirty="0"/>
                        <a:t>The apron is a section of the stage which the floor projects towards or into the auditorium 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386989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dirty="0"/>
                        <a:t>Black Box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dirty="0"/>
                        <a:t>A flexible studio theatre where the audience and actors are in the same room surrounded by black tabs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65201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dirty="0"/>
                        <a:t>End 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/>
                        <a:t>Traditional audience seating layout where the audience is looking at the stage from the same direction. 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707638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Found Space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 performance space that wasn’t designed to be one </a:t>
                      </a:r>
                      <a:r>
                        <a:rPr lang="en-US" sz="1200" dirty="0" err="1"/>
                        <a:t>e.g</a:t>
                      </a:r>
                      <a:r>
                        <a:rPr lang="en-US" sz="1200" dirty="0"/>
                        <a:t> historic buildings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7212228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dirty="0"/>
                        <a:t>In the Round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/>
                        <a:t>Theatre in the Round is a form of audience seating layout where the acting area is surrounded on all sided by seating. There is often a number of entrances through the seating 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66294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dirty="0"/>
                        <a:t>Promenade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/>
                        <a:t>Form of staging where the audience moves around the performance space and sees the play at a variety of different locations 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11066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dirty="0"/>
                        <a:t>Proscenium Arch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dirty="0"/>
                        <a:t>The opening in the wall which stands between stage and auditorium in some theatres; the picture frame through the audience sees the play’ fourth wall’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025947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dirty="0"/>
                        <a:t>Site-specific theatre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/>
                        <a:t>A piece of performance which has been deigned to work only in a particular non-theatre space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111863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58CAE10-8304-639A-B3FE-500218C1B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999497"/>
              </p:ext>
            </p:extLst>
          </p:nvPr>
        </p:nvGraphicFramePr>
        <p:xfrm>
          <a:off x="6435500" y="224640"/>
          <a:ext cx="5312362" cy="2947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245">
                  <a:extLst>
                    <a:ext uri="{9D8B030D-6E8A-4147-A177-3AD203B41FA5}">
                      <a16:colId xmlns:a16="http://schemas.microsoft.com/office/drawing/2014/main" val="1468787449"/>
                    </a:ext>
                  </a:extLst>
                </a:gridCol>
                <a:gridCol w="4128117">
                  <a:extLst>
                    <a:ext uri="{9D8B030D-6E8A-4147-A177-3AD203B41FA5}">
                      <a16:colId xmlns:a16="http://schemas.microsoft.com/office/drawing/2014/main" val="715456450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Key Word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Definition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03921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Body Language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How an actor uses their body to communicate meaning. For example, crossing your arms could mean you are fed up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32518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Gesture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movement of the body, particularly the hands, arms, or head, that conveys meaning or expresses an idea, emotion, or intention</a:t>
                      </a:r>
                      <a:endParaRPr lang="en-GB" sz="1200" dirty="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386989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Levels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Levels can be used to show status, relationships, and even to indicate changes in location or time</a:t>
                      </a:r>
                      <a:endParaRPr lang="en-GB" sz="1200" dirty="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65201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Proxemics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deliberate use of distance between you and other characters or objects to communicate something to an audience</a:t>
                      </a:r>
                      <a:endParaRPr lang="en-GB" sz="1200" dirty="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707638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Facial Expression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Using the face to express that characters feelings and</a:t>
                      </a:r>
                    </a:p>
                    <a:p>
                      <a:r>
                        <a:rPr lang="en-GB" sz="1200" dirty="0"/>
                        <a:t>emotions.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721222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9A640D9-41DE-3B85-A718-AC5C0882C8A9}"/>
              </a:ext>
            </a:extLst>
          </p:cNvPr>
          <p:cNvSpPr/>
          <p:nvPr/>
        </p:nvSpPr>
        <p:spPr>
          <a:xfrm>
            <a:off x="6435500" y="3442403"/>
            <a:ext cx="5312363" cy="32316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endParaRPr kumimoji="0" lang="en-GB" sz="1200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lvl="0" algn="ctr"/>
            <a:r>
              <a:rPr lang="en-GB" sz="1200" b="1" u="sng" kern="0" dirty="0"/>
              <a:t>Stage Directions</a:t>
            </a:r>
          </a:p>
          <a:p>
            <a:pPr lvl="0" algn="ctr"/>
            <a:endParaRPr lang="en-GB" sz="1200" b="1" u="sng" kern="0" dirty="0"/>
          </a:p>
          <a:p>
            <a:pPr lvl="0" algn="ctr"/>
            <a:r>
              <a:rPr lang="en-GB" sz="1200" kern="0" dirty="0"/>
              <a:t>Stage directions are from the performers perspective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GB" sz="1200" kern="0" dirty="0"/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GB" sz="1200" kern="0" dirty="0"/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GB" sz="1200" kern="0" dirty="0"/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GB" sz="1200" kern="0" dirty="0"/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GB" sz="1200" kern="0" dirty="0"/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GB" sz="1200" kern="0" dirty="0"/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5" name="Picture 2" descr="Stage Directions (An Actor's Guide)">
            <a:extLst>
              <a:ext uri="{FF2B5EF4-FFF2-40B4-BE49-F238E27FC236}">
                <a16:creationId xmlns:a16="http://schemas.microsoft.com/office/drawing/2014/main" id="{1CB9CFF0-2224-9932-019E-8E6E4C833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/>
          <a:stretch/>
        </p:blipFill>
        <p:spPr bwMode="auto">
          <a:xfrm>
            <a:off x="7976125" y="4269269"/>
            <a:ext cx="2489200" cy="204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534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703" y="134605"/>
            <a:ext cx="3698800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Design and Technology - RM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ADA6A2A-CDEF-40CB-9959-0E6CDD0FD8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882589"/>
              </p:ext>
            </p:extLst>
          </p:nvPr>
        </p:nvGraphicFramePr>
        <p:xfrm>
          <a:off x="122703" y="703942"/>
          <a:ext cx="6036557" cy="57579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5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1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04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Key Words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Definition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Aesthetic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How something looks e.g. this product is aesthetically pleasing 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Analysis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Learn and evaluate designs to identify features that could be improved.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61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Anthropometrics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The practice of taking measurements of the human body and providing data that can be used by designers.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925240874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Design Brief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 short statement which outlines the problem to be solved and a set of instructions given to a designer by a client.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146237369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Design Process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Provides us with a series of important stages during the design and development of a solution.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189114812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Ergonomics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The study of people in their working environment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060469029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Innovative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New and creative in approach.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624640635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Hazardous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Dangerous 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and involving risk, especially to someone's health.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936069004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Market Research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When designers and businesses gather important information about the needs and preferences of people who might use their products.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4024341165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PPE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Personal Protective Equipment must be worn when instructed to do so.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808813843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Risk Assessment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 careful examination of the things that could cause harm to people, and helps you to put precautions in place to prevent injury and ill-health.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4196970482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Specification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Containing detail of a product's requirement or characteristic - processes, materials and other information needed to design the product.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557033216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Sustainability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Something that does not damage the environment e.g. plant based plastic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4093730948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The 6 Rs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Rethink, Refuse, Reduce, Reuse, Recycle, Repair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887183297"/>
                  </a:ext>
                </a:extLst>
              </a:tr>
            </a:tbl>
          </a:graphicData>
        </a:graphic>
      </p:graphicFrame>
      <p:pic>
        <p:nvPicPr>
          <p:cNvPr id="1026" name="Picture 2" descr="Diagram illustrating the cyclic iterative design process starting with a brief, to analysis, design ideas, modelling, testing, evaluating and modification.">
            <a:extLst>
              <a:ext uri="{FF2B5EF4-FFF2-40B4-BE49-F238E27FC236}">
                <a16:creationId xmlns:a16="http://schemas.microsoft.com/office/drawing/2014/main" id="{A7F34221-5631-A62F-FE8E-C6F068AC3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711" y="1208843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03982F-5B33-6315-70D0-F4A5E2705A85}"/>
              </a:ext>
            </a:extLst>
          </p:cNvPr>
          <p:cNvSpPr txBox="1"/>
          <p:nvPr/>
        </p:nvSpPr>
        <p:spPr>
          <a:xfrm>
            <a:off x="6685410" y="703942"/>
            <a:ext cx="22970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b="1" i="0" dirty="0">
                <a:solidFill>
                  <a:srgbClr val="141414"/>
                </a:solidFill>
                <a:effectLst/>
                <a:latin typeface="ReithSans"/>
              </a:rPr>
              <a:t>The Design Process</a:t>
            </a:r>
          </a:p>
        </p:txBody>
      </p:sp>
      <p:pic>
        <p:nvPicPr>
          <p:cNvPr id="1028" name="Picture 4" descr="Design Specification: Function; Materials; Environment; Performance; Target market; Aesthetics">
            <a:extLst>
              <a:ext uri="{FF2B5EF4-FFF2-40B4-BE49-F238E27FC236}">
                <a16:creationId xmlns:a16="http://schemas.microsoft.com/office/drawing/2014/main" id="{E5262E08-F4B3-6F1B-75BC-8CDF0022C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762" y="1667230"/>
            <a:ext cx="2205535" cy="432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5E88D9-1C30-E932-96E6-F548DB4D19F2}"/>
              </a:ext>
            </a:extLst>
          </p:cNvPr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199016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2557"/>
              </p:ext>
            </p:extLst>
          </p:nvPr>
        </p:nvGraphicFramePr>
        <p:xfrm>
          <a:off x="315074" y="179960"/>
          <a:ext cx="11604210" cy="6464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9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8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149">
                <a:tc gridSpan="4">
                  <a:txBody>
                    <a:bodyPr/>
                    <a:lstStyle/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W/c</a:t>
                      </a:r>
                      <a:r>
                        <a:rPr lang="en-GB" sz="1800" b="1" spc="-10" baseline="0" dirty="0">
                          <a:latin typeface="Gill Sans MT" panose="020B0502020104020203" pitchFamily="34" charset="0"/>
                          <a:cs typeface="Calibri"/>
                        </a:rPr>
                        <a:t> 8</a:t>
                      </a:r>
                      <a:r>
                        <a:rPr lang="en-GB" sz="1800" b="1" spc="-10" baseline="30000" dirty="0">
                          <a:latin typeface="Gill Sans MT" panose="020B0502020104020203" pitchFamily="34" charset="0"/>
                          <a:cs typeface="Calibri"/>
                        </a:rPr>
                        <a:t>th</a:t>
                      </a:r>
                      <a:r>
                        <a:rPr lang="en-GB" sz="1800" b="1" spc="-10" baseline="0" dirty="0">
                          <a:latin typeface="Gill Sans MT" panose="020B0502020104020203" pitchFamily="34" charset="0"/>
                          <a:cs typeface="Calibri"/>
                        </a:rPr>
                        <a:t> September</a:t>
                      </a:r>
                      <a:endParaRPr lang="en-GB" sz="1800" b="1" spc="-1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Thinking</a:t>
                      </a:r>
                      <a:r>
                        <a:rPr lang="en-GB" sz="18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definition:</a:t>
                      </a:r>
                      <a:r>
                        <a:rPr lang="en-GB" sz="1800" b="1" spc="-1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i="1" dirty="0">
                          <a:latin typeface="Gill Sans MT" panose="020B0502020104020203" pitchFamily="34" charset="0"/>
                        </a:rPr>
                        <a:t>Thinking is making connections, reasoning and asking questions to make the learning stick</a:t>
                      </a:r>
                      <a:endParaRPr lang="en-GB" sz="18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70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Calibri"/>
                        </a:rPr>
                        <a:t>Reflecting</a:t>
                      </a:r>
                      <a:r>
                        <a:rPr lang="en-GB" sz="1600" baseline="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Calibri"/>
                        </a:rPr>
                        <a:t> on learning behaviours for thinking…</a:t>
                      </a:r>
                      <a:endParaRPr sz="1600" dirty="0">
                        <a:solidFill>
                          <a:srgbClr val="FF0000"/>
                        </a:solidFill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Gill Sans MT" panose="020B0502020104020203" pitchFamily="34" charset="0"/>
                          <a:cs typeface="Calibri"/>
                        </a:rPr>
                        <a:t>Experience</a:t>
                      </a:r>
                      <a:r>
                        <a:rPr sz="12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Gill Sans MT" panose="020B0502020104020203" pitchFamily="34" charset="0"/>
                          <a:cs typeface="Calibri"/>
                        </a:rPr>
                        <a:t>log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8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Successful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moment…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39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In</a:t>
                      </a:r>
                      <a:r>
                        <a:rPr sz="1200" spc="-4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hindsight…</a:t>
                      </a:r>
                      <a:endParaRPr lang="en-GB" sz="1200" spc="-5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895">
                        <a:lnSpc>
                          <a:spcPts val="1395"/>
                        </a:lnSpc>
                      </a:pPr>
                      <a:r>
                        <a:rPr lang="en-GB" sz="1050" i="1" spc="-5" dirty="0">
                          <a:latin typeface="Gill Sans MT" panose="020B0502020104020203" pitchFamily="34" charset="0"/>
                          <a:cs typeface="Calibri"/>
                        </a:rPr>
                        <a:t>Where you could have done better on reflection?</a:t>
                      </a:r>
                      <a:endParaRPr sz="1050" i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395"/>
                        </a:lnSpc>
                      </a:pPr>
                      <a:r>
                        <a:rPr sz="1200" spc="-20" dirty="0">
                          <a:latin typeface="Gill Sans MT" panose="020B0502020104020203" pitchFamily="34" charset="0"/>
                          <a:cs typeface="Calibri"/>
                        </a:rPr>
                        <a:t>At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home…</a:t>
                      </a:r>
                      <a:endParaRPr sz="120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3748">
                <a:tc>
                  <a:txBody>
                    <a:bodyPr/>
                    <a:lstStyle/>
                    <a:p>
                      <a:pPr marL="48260">
                        <a:lnSpc>
                          <a:spcPts val="1860"/>
                        </a:lnSpc>
                      </a:pPr>
                      <a:r>
                        <a:rPr sz="1200" b="0" spc="-5" dirty="0">
                          <a:latin typeface="Gill Sans MT" panose="020B0502020104020203" pitchFamily="34" charset="0"/>
                          <a:cs typeface="Calibri"/>
                        </a:rPr>
                        <a:t>I </a:t>
                      </a:r>
                      <a:r>
                        <a:rPr lang="en-GB" sz="1200" b="0" spc="-5" dirty="0">
                          <a:latin typeface="Gill Sans MT" panose="020B0502020104020203" pitchFamily="34" charset="0"/>
                          <a:cs typeface="Calibri"/>
                        </a:rPr>
                        <a:t>gave an idea and reasoned/justified.</a:t>
                      </a:r>
                      <a:endParaRPr sz="1200" b="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>
                        <a:lnSpc>
                          <a:spcPts val="1400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reflected on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  <a:cs typeface="Calibri"/>
                        </a:rPr>
                        <a:t> my idea and made it better after discussing with others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 marR="0" indent="0" defTabSz="91440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10" dirty="0">
                          <a:latin typeface="Gill Sans MT" panose="020B0502020104020203" pitchFamily="34" charset="0"/>
                          <a:cs typeface="Calibri"/>
                        </a:rPr>
                        <a:t>used a revision strategy to help make</a:t>
                      </a:r>
                      <a:r>
                        <a:rPr lang="en-GB" sz="1200" spc="-10" baseline="0" dirty="0">
                          <a:latin typeface="Gill Sans MT" panose="020B0502020104020203" pitchFamily="34" charset="0"/>
                          <a:cs typeface="Calibri"/>
                        </a:rPr>
                        <a:t> the learning stick.</a:t>
                      </a:r>
                      <a:endParaRPr lang="en-GB" sz="120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>
                        <a:lnSpc>
                          <a:spcPts val="1400"/>
                        </a:lnSpc>
                      </a:pP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made connections between</a:t>
                      </a:r>
                      <a:r>
                        <a:rPr lang="en-GB" sz="1200" spc="-5" baseline="0" dirty="0">
                          <a:latin typeface="Gill Sans MT" panose="020B0502020104020203" pitchFamily="34" charset="0"/>
                          <a:cs typeface="Calibri"/>
                        </a:rPr>
                        <a:t> what I am learning and the outside world. 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asked questions to deepen my understanding.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062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34433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638" y="30999"/>
            <a:ext cx="10515600" cy="1046440"/>
          </a:xfrm>
        </p:spPr>
        <p:txBody>
          <a:bodyPr/>
          <a:lstStyle/>
          <a:p>
            <a:pPr algn="ctr"/>
            <a:r>
              <a:rPr lang="en-GB" dirty="0">
                <a:latin typeface="Gill Sans MT" panose="020B0502020104020203" pitchFamily="34" charset="0"/>
              </a:rPr>
              <a:t>Contents Page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6883" y="285008"/>
            <a:ext cx="11625943" cy="6246421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269392" y="921100"/>
          <a:ext cx="3680924" cy="55086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0513">
                  <a:extLst>
                    <a:ext uri="{9D8B030D-6E8A-4147-A177-3AD203B41FA5}">
                      <a16:colId xmlns:a16="http://schemas.microsoft.com/office/drawing/2014/main" val="90344715"/>
                    </a:ext>
                  </a:extLst>
                </a:gridCol>
                <a:gridCol w="980411">
                  <a:extLst>
                    <a:ext uri="{9D8B030D-6E8A-4147-A177-3AD203B41FA5}">
                      <a16:colId xmlns:a16="http://schemas.microsoft.com/office/drawing/2014/main" val="3044920856"/>
                    </a:ext>
                  </a:extLst>
                </a:gridCol>
              </a:tblGrid>
              <a:tr h="306038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Gill Sans MT" panose="020B0502020104020203" pitchFamily="34" charset="0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Gill Sans MT" panose="020B0502020104020203" pitchFamily="34" charset="0"/>
                        </a:rPr>
                        <a:t>Page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685889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644405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Maths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786320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103291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Spanish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299053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402999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Geography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237099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833876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Computing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733732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708339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Cooking and Nutrition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411844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Music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473670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Performing 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722502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Design and Technology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727523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‘Thinking’ reflection log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17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908664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Reading log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24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082601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Reading Extracts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31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120844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Cursive Handwriting Practice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36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1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780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215479"/>
              </p:ext>
            </p:extLst>
          </p:nvPr>
        </p:nvGraphicFramePr>
        <p:xfrm>
          <a:off x="315074" y="179960"/>
          <a:ext cx="11604210" cy="6464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9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8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149">
                <a:tc gridSpan="4">
                  <a:txBody>
                    <a:bodyPr/>
                    <a:lstStyle/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W/c</a:t>
                      </a:r>
                      <a:r>
                        <a:rPr lang="en-GB" sz="1800" b="1" spc="-10" baseline="0" dirty="0">
                          <a:latin typeface="Gill Sans MT" panose="020B0502020104020203" pitchFamily="34" charset="0"/>
                          <a:cs typeface="Calibri"/>
                        </a:rPr>
                        <a:t> 15</a:t>
                      </a:r>
                      <a:r>
                        <a:rPr lang="en-GB" sz="1800" b="1" spc="-10" baseline="30000" dirty="0">
                          <a:latin typeface="Gill Sans MT" panose="020B0502020104020203" pitchFamily="34" charset="0"/>
                          <a:cs typeface="Calibri"/>
                        </a:rPr>
                        <a:t>th</a:t>
                      </a:r>
                      <a:r>
                        <a:rPr lang="en-GB" sz="1800" b="1" spc="-10" baseline="0" dirty="0">
                          <a:latin typeface="Gill Sans MT" panose="020B0502020104020203" pitchFamily="34" charset="0"/>
                          <a:cs typeface="Calibri"/>
                        </a:rPr>
                        <a:t> September</a:t>
                      </a:r>
                      <a:endParaRPr lang="en-GB" sz="1800" b="1" spc="-1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Thinking</a:t>
                      </a:r>
                      <a:r>
                        <a:rPr lang="en-GB" sz="18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definition:</a:t>
                      </a:r>
                      <a:r>
                        <a:rPr lang="en-GB" sz="1800" b="1" spc="-1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i="1" dirty="0">
                          <a:latin typeface="Gill Sans MT" panose="020B0502020104020203" pitchFamily="34" charset="0"/>
                        </a:rPr>
                        <a:t>Thinking is making connections, reasoning and asking questions to make the learning stick</a:t>
                      </a:r>
                      <a:endParaRPr lang="en-GB" sz="18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70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Calibri"/>
                        </a:rPr>
                        <a:t>Reflecting</a:t>
                      </a:r>
                      <a:r>
                        <a:rPr lang="en-GB" sz="1600" baseline="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Calibri"/>
                        </a:rPr>
                        <a:t> on learning behaviours for thinking…</a:t>
                      </a:r>
                      <a:endParaRPr sz="1600" dirty="0">
                        <a:solidFill>
                          <a:srgbClr val="FF0000"/>
                        </a:solidFill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Gill Sans MT" panose="020B0502020104020203" pitchFamily="34" charset="0"/>
                          <a:cs typeface="Calibri"/>
                        </a:rPr>
                        <a:t>Experience</a:t>
                      </a:r>
                      <a:r>
                        <a:rPr sz="12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Gill Sans MT" panose="020B0502020104020203" pitchFamily="34" charset="0"/>
                          <a:cs typeface="Calibri"/>
                        </a:rPr>
                        <a:t>log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8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Successful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moment…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39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In</a:t>
                      </a:r>
                      <a:r>
                        <a:rPr sz="1200" spc="-4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hindsight…</a:t>
                      </a:r>
                      <a:endParaRPr lang="en-GB" sz="1200" spc="-5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895">
                        <a:lnSpc>
                          <a:spcPts val="1395"/>
                        </a:lnSpc>
                      </a:pPr>
                      <a:r>
                        <a:rPr lang="en-GB" sz="1050" i="1" spc="-5" dirty="0">
                          <a:latin typeface="Gill Sans MT" panose="020B0502020104020203" pitchFamily="34" charset="0"/>
                          <a:cs typeface="Calibri"/>
                        </a:rPr>
                        <a:t>Where you could have done better on reflection?</a:t>
                      </a:r>
                      <a:endParaRPr sz="1050" i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395"/>
                        </a:lnSpc>
                      </a:pPr>
                      <a:r>
                        <a:rPr sz="1200" spc="-20" dirty="0">
                          <a:latin typeface="Gill Sans MT" panose="020B0502020104020203" pitchFamily="34" charset="0"/>
                          <a:cs typeface="Calibri"/>
                        </a:rPr>
                        <a:t>At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home…</a:t>
                      </a:r>
                      <a:endParaRPr sz="120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3748">
                <a:tc>
                  <a:txBody>
                    <a:bodyPr/>
                    <a:lstStyle/>
                    <a:p>
                      <a:pPr marL="48260">
                        <a:lnSpc>
                          <a:spcPts val="1860"/>
                        </a:lnSpc>
                      </a:pPr>
                      <a:r>
                        <a:rPr sz="1200" b="0" spc="-5" dirty="0">
                          <a:latin typeface="Gill Sans MT" panose="020B0502020104020203" pitchFamily="34" charset="0"/>
                          <a:cs typeface="Calibri"/>
                        </a:rPr>
                        <a:t>I </a:t>
                      </a:r>
                      <a:r>
                        <a:rPr lang="en-GB" sz="1200" b="0" spc="-5" dirty="0">
                          <a:latin typeface="Gill Sans MT" panose="020B0502020104020203" pitchFamily="34" charset="0"/>
                          <a:cs typeface="Calibri"/>
                        </a:rPr>
                        <a:t>gave an idea and reasoned/justified.</a:t>
                      </a:r>
                      <a:endParaRPr sz="1200" b="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>
                        <a:lnSpc>
                          <a:spcPts val="1400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reflected on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  <a:cs typeface="Calibri"/>
                        </a:rPr>
                        <a:t> my idea and made it better after discussing with others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 marR="0" indent="0" defTabSz="91440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10" dirty="0">
                          <a:latin typeface="Gill Sans MT" panose="020B0502020104020203" pitchFamily="34" charset="0"/>
                          <a:cs typeface="Calibri"/>
                        </a:rPr>
                        <a:t>used a revision strategy to help make</a:t>
                      </a:r>
                      <a:r>
                        <a:rPr lang="en-GB" sz="1200" spc="-10" baseline="0" dirty="0">
                          <a:latin typeface="Gill Sans MT" panose="020B0502020104020203" pitchFamily="34" charset="0"/>
                          <a:cs typeface="Calibri"/>
                        </a:rPr>
                        <a:t> the learning stick.</a:t>
                      </a:r>
                      <a:endParaRPr lang="en-GB" sz="120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>
                        <a:lnSpc>
                          <a:spcPts val="1400"/>
                        </a:lnSpc>
                      </a:pP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made connections between</a:t>
                      </a:r>
                      <a:r>
                        <a:rPr lang="en-GB" sz="1200" spc="-5" baseline="0" dirty="0">
                          <a:latin typeface="Gill Sans MT" panose="020B0502020104020203" pitchFamily="34" charset="0"/>
                          <a:cs typeface="Calibri"/>
                        </a:rPr>
                        <a:t> what I am learning and the outside world. 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asked questions to deepen my understanding.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062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702262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426080"/>
              </p:ext>
            </p:extLst>
          </p:nvPr>
        </p:nvGraphicFramePr>
        <p:xfrm>
          <a:off x="315074" y="179960"/>
          <a:ext cx="11604210" cy="6464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9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8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149">
                <a:tc gridSpan="4">
                  <a:txBody>
                    <a:bodyPr/>
                    <a:lstStyle/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W/c</a:t>
                      </a:r>
                      <a:r>
                        <a:rPr lang="en-GB" sz="1800" b="1" spc="-10" baseline="0" dirty="0">
                          <a:latin typeface="Gill Sans MT" panose="020B0502020104020203" pitchFamily="34" charset="0"/>
                          <a:cs typeface="Calibri"/>
                        </a:rPr>
                        <a:t> 22</a:t>
                      </a:r>
                      <a:r>
                        <a:rPr lang="en-GB" sz="1800" b="1" spc="-10" baseline="30000" dirty="0">
                          <a:latin typeface="Gill Sans MT" panose="020B0502020104020203" pitchFamily="34" charset="0"/>
                          <a:cs typeface="Calibri"/>
                        </a:rPr>
                        <a:t>nd</a:t>
                      </a:r>
                      <a:r>
                        <a:rPr lang="en-GB" sz="1800" b="1" spc="-10" baseline="0" dirty="0">
                          <a:latin typeface="Gill Sans MT" panose="020B0502020104020203" pitchFamily="34" charset="0"/>
                          <a:cs typeface="Calibri"/>
                        </a:rPr>
                        <a:t> September</a:t>
                      </a:r>
                      <a:endParaRPr lang="en-GB" sz="1800" b="1" spc="-1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Thinking</a:t>
                      </a:r>
                      <a:r>
                        <a:rPr lang="en-GB" sz="18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definition:</a:t>
                      </a:r>
                      <a:r>
                        <a:rPr lang="en-GB" sz="1800" b="1" spc="-1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i="1" dirty="0">
                          <a:latin typeface="Gill Sans MT" panose="020B0502020104020203" pitchFamily="34" charset="0"/>
                        </a:rPr>
                        <a:t>Thinking is making connections, reasoning and asking questions to make the learning stick</a:t>
                      </a:r>
                      <a:endParaRPr lang="en-GB" sz="18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70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Calibri"/>
                        </a:rPr>
                        <a:t>Reflecting</a:t>
                      </a:r>
                      <a:r>
                        <a:rPr lang="en-GB" sz="1600" baseline="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Calibri"/>
                        </a:rPr>
                        <a:t> on learning behaviours for thinking…</a:t>
                      </a:r>
                      <a:endParaRPr sz="1600" dirty="0">
                        <a:solidFill>
                          <a:srgbClr val="FF0000"/>
                        </a:solidFill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Gill Sans MT" panose="020B0502020104020203" pitchFamily="34" charset="0"/>
                          <a:cs typeface="Calibri"/>
                        </a:rPr>
                        <a:t>Experience</a:t>
                      </a:r>
                      <a:r>
                        <a:rPr sz="12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Gill Sans MT" panose="020B0502020104020203" pitchFamily="34" charset="0"/>
                          <a:cs typeface="Calibri"/>
                        </a:rPr>
                        <a:t>log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8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Successful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moment…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39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In</a:t>
                      </a:r>
                      <a:r>
                        <a:rPr sz="1200" spc="-4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hindsight…</a:t>
                      </a:r>
                      <a:endParaRPr lang="en-GB" sz="1200" spc="-5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895">
                        <a:lnSpc>
                          <a:spcPts val="1395"/>
                        </a:lnSpc>
                      </a:pPr>
                      <a:r>
                        <a:rPr lang="en-GB" sz="1050" i="1" spc="-5" dirty="0">
                          <a:latin typeface="Gill Sans MT" panose="020B0502020104020203" pitchFamily="34" charset="0"/>
                          <a:cs typeface="Calibri"/>
                        </a:rPr>
                        <a:t>Where you could have done better on reflection?</a:t>
                      </a:r>
                      <a:endParaRPr sz="1050" i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395"/>
                        </a:lnSpc>
                      </a:pPr>
                      <a:r>
                        <a:rPr sz="1200" spc="-20" dirty="0">
                          <a:latin typeface="Gill Sans MT" panose="020B0502020104020203" pitchFamily="34" charset="0"/>
                          <a:cs typeface="Calibri"/>
                        </a:rPr>
                        <a:t>At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home…</a:t>
                      </a:r>
                      <a:endParaRPr sz="120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3748">
                <a:tc>
                  <a:txBody>
                    <a:bodyPr/>
                    <a:lstStyle/>
                    <a:p>
                      <a:pPr marL="48260">
                        <a:lnSpc>
                          <a:spcPts val="1860"/>
                        </a:lnSpc>
                      </a:pPr>
                      <a:r>
                        <a:rPr sz="1200" b="0" spc="-5" dirty="0">
                          <a:latin typeface="Gill Sans MT" panose="020B0502020104020203" pitchFamily="34" charset="0"/>
                          <a:cs typeface="Calibri"/>
                        </a:rPr>
                        <a:t>I </a:t>
                      </a:r>
                      <a:r>
                        <a:rPr lang="en-GB" sz="1200" b="0" spc="-5" dirty="0">
                          <a:latin typeface="Gill Sans MT" panose="020B0502020104020203" pitchFamily="34" charset="0"/>
                          <a:cs typeface="Calibri"/>
                        </a:rPr>
                        <a:t>gave an idea and reasoned/justified.</a:t>
                      </a:r>
                      <a:endParaRPr sz="1200" b="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>
                        <a:lnSpc>
                          <a:spcPts val="1400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reflected on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  <a:cs typeface="Calibri"/>
                        </a:rPr>
                        <a:t> my idea and made it better after discussing with others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 marR="0" indent="0" defTabSz="91440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10" dirty="0">
                          <a:latin typeface="Gill Sans MT" panose="020B0502020104020203" pitchFamily="34" charset="0"/>
                          <a:cs typeface="Calibri"/>
                        </a:rPr>
                        <a:t>used a revision strategy to help make</a:t>
                      </a:r>
                      <a:r>
                        <a:rPr lang="en-GB" sz="1200" spc="-10" baseline="0" dirty="0">
                          <a:latin typeface="Gill Sans MT" panose="020B0502020104020203" pitchFamily="34" charset="0"/>
                          <a:cs typeface="Calibri"/>
                        </a:rPr>
                        <a:t> the learning stick.</a:t>
                      </a:r>
                      <a:endParaRPr lang="en-GB" sz="120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>
                        <a:lnSpc>
                          <a:spcPts val="1400"/>
                        </a:lnSpc>
                      </a:pP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made connections between</a:t>
                      </a:r>
                      <a:r>
                        <a:rPr lang="en-GB" sz="1200" spc="-5" baseline="0" dirty="0">
                          <a:latin typeface="Gill Sans MT" panose="020B0502020104020203" pitchFamily="34" charset="0"/>
                          <a:cs typeface="Calibri"/>
                        </a:rPr>
                        <a:t> what I am learning and the outside world. 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asked questions to deepen my understanding.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062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752464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661069"/>
              </p:ext>
            </p:extLst>
          </p:nvPr>
        </p:nvGraphicFramePr>
        <p:xfrm>
          <a:off x="315074" y="179960"/>
          <a:ext cx="11604210" cy="6464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9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8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149">
                <a:tc gridSpan="4">
                  <a:txBody>
                    <a:bodyPr/>
                    <a:lstStyle/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W/c</a:t>
                      </a:r>
                      <a:r>
                        <a:rPr lang="en-GB" sz="1800" b="1" spc="-10" baseline="0" dirty="0">
                          <a:latin typeface="Gill Sans MT" panose="020B0502020104020203" pitchFamily="34" charset="0"/>
                          <a:cs typeface="Calibri"/>
                        </a:rPr>
                        <a:t> 29</a:t>
                      </a:r>
                      <a:r>
                        <a:rPr lang="en-GB" sz="1800" b="1" spc="-10" baseline="30000" dirty="0">
                          <a:latin typeface="Gill Sans MT" panose="020B0502020104020203" pitchFamily="34" charset="0"/>
                          <a:cs typeface="Calibri"/>
                        </a:rPr>
                        <a:t>th</a:t>
                      </a:r>
                      <a:r>
                        <a:rPr lang="en-GB" sz="1800" b="1" spc="-10" baseline="0" dirty="0">
                          <a:latin typeface="Gill Sans MT" panose="020B0502020104020203" pitchFamily="34" charset="0"/>
                          <a:cs typeface="Calibri"/>
                        </a:rPr>
                        <a:t> September</a:t>
                      </a:r>
                      <a:endParaRPr lang="en-GB" sz="1800" b="1" spc="-1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Thinking</a:t>
                      </a:r>
                      <a:r>
                        <a:rPr lang="en-GB" sz="18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definition:</a:t>
                      </a:r>
                      <a:r>
                        <a:rPr lang="en-GB" sz="1800" b="1" spc="-1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i="1" dirty="0">
                          <a:latin typeface="Gill Sans MT" panose="020B0502020104020203" pitchFamily="34" charset="0"/>
                        </a:rPr>
                        <a:t>Thinking is making connections, reasoning and asking questions to make the learning stick</a:t>
                      </a:r>
                      <a:endParaRPr lang="en-GB" sz="18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70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Calibri"/>
                        </a:rPr>
                        <a:t>Reflecting</a:t>
                      </a:r>
                      <a:r>
                        <a:rPr lang="en-GB" sz="1600" baseline="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Calibri"/>
                        </a:rPr>
                        <a:t> on learning behaviours for thinking…</a:t>
                      </a:r>
                      <a:endParaRPr sz="1600" dirty="0">
                        <a:solidFill>
                          <a:srgbClr val="FF0000"/>
                        </a:solidFill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Gill Sans MT" panose="020B0502020104020203" pitchFamily="34" charset="0"/>
                          <a:cs typeface="Calibri"/>
                        </a:rPr>
                        <a:t>Experience</a:t>
                      </a:r>
                      <a:r>
                        <a:rPr sz="12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Gill Sans MT" panose="020B0502020104020203" pitchFamily="34" charset="0"/>
                          <a:cs typeface="Calibri"/>
                        </a:rPr>
                        <a:t>log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8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Successful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moment…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39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In</a:t>
                      </a:r>
                      <a:r>
                        <a:rPr sz="1200" spc="-4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hindsight…</a:t>
                      </a:r>
                      <a:endParaRPr lang="en-GB" sz="1200" spc="-5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895">
                        <a:lnSpc>
                          <a:spcPts val="1395"/>
                        </a:lnSpc>
                      </a:pPr>
                      <a:r>
                        <a:rPr lang="en-GB" sz="1050" i="1" spc="-5" dirty="0">
                          <a:latin typeface="Gill Sans MT" panose="020B0502020104020203" pitchFamily="34" charset="0"/>
                          <a:cs typeface="Calibri"/>
                        </a:rPr>
                        <a:t>Where you could have done better on reflection?</a:t>
                      </a:r>
                      <a:endParaRPr sz="1050" i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395"/>
                        </a:lnSpc>
                      </a:pPr>
                      <a:r>
                        <a:rPr sz="1200" spc="-20" dirty="0">
                          <a:latin typeface="Gill Sans MT" panose="020B0502020104020203" pitchFamily="34" charset="0"/>
                          <a:cs typeface="Calibri"/>
                        </a:rPr>
                        <a:t>At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home…</a:t>
                      </a:r>
                      <a:endParaRPr sz="120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3748">
                <a:tc>
                  <a:txBody>
                    <a:bodyPr/>
                    <a:lstStyle/>
                    <a:p>
                      <a:pPr marL="48260">
                        <a:lnSpc>
                          <a:spcPts val="1860"/>
                        </a:lnSpc>
                      </a:pPr>
                      <a:r>
                        <a:rPr sz="1200" b="0" spc="-5" dirty="0">
                          <a:latin typeface="Gill Sans MT" panose="020B0502020104020203" pitchFamily="34" charset="0"/>
                          <a:cs typeface="Calibri"/>
                        </a:rPr>
                        <a:t>I </a:t>
                      </a:r>
                      <a:r>
                        <a:rPr lang="en-GB" sz="1200" b="0" spc="-5" dirty="0">
                          <a:latin typeface="Gill Sans MT" panose="020B0502020104020203" pitchFamily="34" charset="0"/>
                          <a:cs typeface="Calibri"/>
                        </a:rPr>
                        <a:t>gave an idea and reasoned/justified.</a:t>
                      </a:r>
                      <a:endParaRPr sz="1200" b="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>
                        <a:lnSpc>
                          <a:spcPts val="1400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reflected on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  <a:cs typeface="Calibri"/>
                        </a:rPr>
                        <a:t> my idea and made it better after discussing with others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 marR="0" indent="0" defTabSz="91440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10" dirty="0">
                          <a:latin typeface="Gill Sans MT" panose="020B0502020104020203" pitchFamily="34" charset="0"/>
                          <a:cs typeface="Calibri"/>
                        </a:rPr>
                        <a:t>used a revision strategy to help make</a:t>
                      </a:r>
                      <a:r>
                        <a:rPr lang="en-GB" sz="1200" spc="-10" baseline="0" dirty="0">
                          <a:latin typeface="Gill Sans MT" panose="020B0502020104020203" pitchFamily="34" charset="0"/>
                          <a:cs typeface="Calibri"/>
                        </a:rPr>
                        <a:t> the learning stick.</a:t>
                      </a:r>
                      <a:endParaRPr lang="en-GB" sz="120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>
                        <a:lnSpc>
                          <a:spcPts val="1400"/>
                        </a:lnSpc>
                      </a:pP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made connections between</a:t>
                      </a:r>
                      <a:r>
                        <a:rPr lang="en-GB" sz="1200" spc="-5" baseline="0" dirty="0">
                          <a:latin typeface="Gill Sans MT" panose="020B0502020104020203" pitchFamily="34" charset="0"/>
                          <a:cs typeface="Calibri"/>
                        </a:rPr>
                        <a:t> what I am learning and the outside world. 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asked questions to deepen my understanding.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062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359197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086776"/>
              </p:ext>
            </p:extLst>
          </p:nvPr>
        </p:nvGraphicFramePr>
        <p:xfrm>
          <a:off x="315074" y="179960"/>
          <a:ext cx="11604210" cy="6464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9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8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149">
                <a:tc gridSpan="4">
                  <a:txBody>
                    <a:bodyPr/>
                    <a:lstStyle/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W/c</a:t>
                      </a:r>
                      <a:r>
                        <a:rPr lang="en-GB" sz="1800" b="1" spc="-10" baseline="0" dirty="0">
                          <a:latin typeface="Gill Sans MT" panose="020B0502020104020203" pitchFamily="34" charset="0"/>
                          <a:cs typeface="Calibri"/>
                        </a:rPr>
                        <a:t> 6</a:t>
                      </a:r>
                      <a:r>
                        <a:rPr lang="en-GB" sz="1800" b="1" spc="-10" baseline="30000" dirty="0">
                          <a:latin typeface="Gill Sans MT" panose="020B0502020104020203" pitchFamily="34" charset="0"/>
                          <a:cs typeface="Calibri"/>
                        </a:rPr>
                        <a:t>th</a:t>
                      </a:r>
                      <a:r>
                        <a:rPr lang="en-GB" sz="1800" b="1" spc="-10" baseline="0" dirty="0">
                          <a:latin typeface="Gill Sans MT" panose="020B0502020104020203" pitchFamily="34" charset="0"/>
                          <a:cs typeface="Calibri"/>
                        </a:rPr>
                        <a:t> October</a:t>
                      </a:r>
                      <a:endParaRPr lang="en-GB" sz="1800" b="1" spc="-1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Thinking</a:t>
                      </a:r>
                      <a:r>
                        <a:rPr lang="en-GB" sz="18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definition:</a:t>
                      </a:r>
                      <a:r>
                        <a:rPr lang="en-GB" sz="1800" b="1" spc="-1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i="1" dirty="0">
                          <a:latin typeface="Gill Sans MT" panose="020B0502020104020203" pitchFamily="34" charset="0"/>
                        </a:rPr>
                        <a:t>Thinking is making connections, reasoning and asking questions to make the learning stick</a:t>
                      </a:r>
                      <a:endParaRPr lang="en-GB" sz="18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70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Calibri"/>
                        </a:rPr>
                        <a:t>Reflecting</a:t>
                      </a:r>
                      <a:r>
                        <a:rPr lang="en-GB" sz="1600" baseline="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Calibri"/>
                        </a:rPr>
                        <a:t> on learning behaviours for thinking…</a:t>
                      </a:r>
                      <a:endParaRPr sz="1600" dirty="0">
                        <a:solidFill>
                          <a:srgbClr val="FF0000"/>
                        </a:solidFill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Gill Sans MT" panose="020B0502020104020203" pitchFamily="34" charset="0"/>
                          <a:cs typeface="Calibri"/>
                        </a:rPr>
                        <a:t>Experience</a:t>
                      </a:r>
                      <a:r>
                        <a:rPr sz="12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Gill Sans MT" panose="020B0502020104020203" pitchFamily="34" charset="0"/>
                          <a:cs typeface="Calibri"/>
                        </a:rPr>
                        <a:t>log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8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Successful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moment…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39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In</a:t>
                      </a:r>
                      <a:r>
                        <a:rPr sz="1200" spc="-4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hindsight…</a:t>
                      </a:r>
                      <a:endParaRPr lang="en-GB" sz="1200" spc="-5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895">
                        <a:lnSpc>
                          <a:spcPts val="1395"/>
                        </a:lnSpc>
                      </a:pPr>
                      <a:r>
                        <a:rPr lang="en-GB" sz="1050" i="1" spc="-5" dirty="0">
                          <a:latin typeface="Gill Sans MT" panose="020B0502020104020203" pitchFamily="34" charset="0"/>
                          <a:cs typeface="Calibri"/>
                        </a:rPr>
                        <a:t>Where you could have done better on reflection?</a:t>
                      </a:r>
                      <a:endParaRPr sz="1050" i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395"/>
                        </a:lnSpc>
                      </a:pPr>
                      <a:r>
                        <a:rPr sz="1200" spc="-20" dirty="0">
                          <a:latin typeface="Gill Sans MT" panose="020B0502020104020203" pitchFamily="34" charset="0"/>
                          <a:cs typeface="Calibri"/>
                        </a:rPr>
                        <a:t>At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home…</a:t>
                      </a:r>
                      <a:endParaRPr sz="120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3748">
                <a:tc>
                  <a:txBody>
                    <a:bodyPr/>
                    <a:lstStyle/>
                    <a:p>
                      <a:pPr marL="48260">
                        <a:lnSpc>
                          <a:spcPts val="1860"/>
                        </a:lnSpc>
                      </a:pPr>
                      <a:r>
                        <a:rPr sz="1200" b="0" spc="-5" dirty="0">
                          <a:latin typeface="Gill Sans MT" panose="020B0502020104020203" pitchFamily="34" charset="0"/>
                          <a:cs typeface="Calibri"/>
                        </a:rPr>
                        <a:t>I </a:t>
                      </a:r>
                      <a:r>
                        <a:rPr lang="en-GB" sz="1200" b="0" spc="-5" dirty="0">
                          <a:latin typeface="Gill Sans MT" panose="020B0502020104020203" pitchFamily="34" charset="0"/>
                          <a:cs typeface="Calibri"/>
                        </a:rPr>
                        <a:t>gave an idea and reasoned/justified.</a:t>
                      </a:r>
                      <a:endParaRPr sz="1200" b="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>
                        <a:lnSpc>
                          <a:spcPts val="1400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reflected on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  <a:cs typeface="Calibri"/>
                        </a:rPr>
                        <a:t> my idea and made it better after discussing with others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 marR="0" indent="0" defTabSz="91440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10" dirty="0">
                          <a:latin typeface="Gill Sans MT" panose="020B0502020104020203" pitchFamily="34" charset="0"/>
                          <a:cs typeface="Calibri"/>
                        </a:rPr>
                        <a:t>used a revision strategy to help make</a:t>
                      </a:r>
                      <a:r>
                        <a:rPr lang="en-GB" sz="1200" spc="-10" baseline="0" dirty="0">
                          <a:latin typeface="Gill Sans MT" panose="020B0502020104020203" pitchFamily="34" charset="0"/>
                          <a:cs typeface="Calibri"/>
                        </a:rPr>
                        <a:t> the learning stick.</a:t>
                      </a:r>
                      <a:endParaRPr lang="en-GB" sz="120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>
                        <a:lnSpc>
                          <a:spcPts val="1400"/>
                        </a:lnSpc>
                      </a:pP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made connections between</a:t>
                      </a:r>
                      <a:r>
                        <a:rPr lang="en-GB" sz="1200" spc="-5" baseline="0" dirty="0">
                          <a:latin typeface="Gill Sans MT" panose="020B0502020104020203" pitchFamily="34" charset="0"/>
                          <a:cs typeface="Calibri"/>
                        </a:rPr>
                        <a:t> what I am learning and the outside world. 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asked questions to deepen my understanding.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062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201362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961494"/>
              </p:ext>
            </p:extLst>
          </p:nvPr>
        </p:nvGraphicFramePr>
        <p:xfrm>
          <a:off x="315074" y="179960"/>
          <a:ext cx="11604210" cy="6464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9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8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149">
                <a:tc gridSpan="4">
                  <a:txBody>
                    <a:bodyPr/>
                    <a:lstStyle/>
                    <a:p>
                      <a:pPr marL="48260" marR="0" indent="0" algn="l" defTabSz="914400" rtl="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W/c</a:t>
                      </a:r>
                      <a:r>
                        <a:rPr lang="en-GB" sz="1800" b="1" spc="-10" baseline="0" dirty="0">
                          <a:latin typeface="Gill Sans MT" panose="020B0502020104020203" pitchFamily="34" charset="0"/>
                          <a:cs typeface="Calibri"/>
                        </a:rPr>
                        <a:t> 13</a:t>
                      </a:r>
                      <a:r>
                        <a:rPr lang="en-GB" sz="1800" b="1" spc="-10" baseline="30000" dirty="0">
                          <a:latin typeface="Gill Sans MT" panose="020B0502020104020203" pitchFamily="34" charset="0"/>
                          <a:cs typeface="Calibri"/>
                        </a:rPr>
                        <a:t>th</a:t>
                      </a:r>
                      <a:r>
                        <a:rPr lang="en-GB" sz="1800" b="1" spc="-10" baseline="0" dirty="0">
                          <a:latin typeface="Gill Sans MT" panose="020B0502020104020203" pitchFamily="34" charset="0"/>
                          <a:cs typeface="Calibri"/>
                        </a:rPr>
                        <a:t> October</a:t>
                      </a:r>
                      <a:endParaRPr lang="en-GB" sz="1800" b="1" spc="-1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Thinking</a:t>
                      </a:r>
                      <a:r>
                        <a:rPr lang="en-GB" sz="18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definition:</a:t>
                      </a:r>
                      <a:r>
                        <a:rPr lang="en-GB" sz="1800" b="1" spc="-1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i="1" dirty="0">
                          <a:latin typeface="Gill Sans MT" panose="020B0502020104020203" pitchFamily="34" charset="0"/>
                        </a:rPr>
                        <a:t>Thinking is making connections, reasoning and asking questions to make the learning stick</a:t>
                      </a:r>
                      <a:endParaRPr lang="en-GB" sz="18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70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Calibri"/>
                        </a:rPr>
                        <a:t>Reflecting</a:t>
                      </a:r>
                      <a:r>
                        <a:rPr lang="en-GB" sz="1600" baseline="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Calibri"/>
                        </a:rPr>
                        <a:t> on learning behaviours for thinking…</a:t>
                      </a:r>
                      <a:endParaRPr sz="1600" dirty="0">
                        <a:solidFill>
                          <a:srgbClr val="FF0000"/>
                        </a:solidFill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Gill Sans MT" panose="020B0502020104020203" pitchFamily="34" charset="0"/>
                          <a:cs typeface="Calibri"/>
                        </a:rPr>
                        <a:t>Experience</a:t>
                      </a:r>
                      <a:r>
                        <a:rPr sz="12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Gill Sans MT" panose="020B0502020104020203" pitchFamily="34" charset="0"/>
                          <a:cs typeface="Calibri"/>
                        </a:rPr>
                        <a:t>log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8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Successful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moment…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39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In</a:t>
                      </a:r>
                      <a:r>
                        <a:rPr sz="1200" spc="-4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hindsight…</a:t>
                      </a:r>
                      <a:endParaRPr lang="en-GB" sz="1200" spc="-5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895">
                        <a:lnSpc>
                          <a:spcPts val="1395"/>
                        </a:lnSpc>
                      </a:pPr>
                      <a:r>
                        <a:rPr lang="en-GB" sz="1050" i="1" spc="-5" dirty="0">
                          <a:latin typeface="Gill Sans MT" panose="020B0502020104020203" pitchFamily="34" charset="0"/>
                          <a:cs typeface="Calibri"/>
                        </a:rPr>
                        <a:t>Where you could have done better on reflection?</a:t>
                      </a:r>
                      <a:endParaRPr sz="1050" i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395"/>
                        </a:lnSpc>
                      </a:pPr>
                      <a:r>
                        <a:rPr sz="1200" spc="-20" dirty="0">
                          <a:latin typeface="Gill Sans MT" panose="020B0502020104020203" pitchFamily="34" charset="0"/>
                          <a:cs typeface="Calibri"/>
                        </a:rPr>
                        <a:t>At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home…</a:t>
                      </a:r>
                      <a:endParaRPr sz="120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3748">
                <a:tc>
                  <a:txBody>
                    <a:bodyPr/>
                    <a:lstStyle/>
                    <a:p>
                      <a:pPr marL="48260">
                        <a:lnSpc>
                          <a:spcPts val="1860"/>
                        </a:lnSpc>
                      </a:pPr>
                      <a:r>
                        <a:rPr sz="1200" b="0" spc="-5" dirty="0">
                          <a:latin typeface="Gill Sans MT" panose="020B0502020104020203" pitchFamily="34" charset="0"/>
                          <a:cs typeface="Calibri"/>
                        </a:rPr>
                        <a:t>I </a:t>
                      </a:r>
                      <a:r>
                        <a:rPr lang="en-GB" sz="1200" b="0" spc="-5" dirty="0">
                          <a:latin typeface="Gill Sans MT" panose="020B0502020104020203" pitchFamily="34" charset="0"/>
                          <a:cs typeface="Calibri"/>
                        </a:rPr>
                        <a:t>gave an idea and reasoned/justified.</a:t>
                      </a:r>
                      <a:endParaRPr sz="1200" b="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>
                        <a:lnSpc>
                          <a:spcPts val="1400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reflected on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  <a:cs typeface="Calibri"/>
                        </a:rPr>
                        <a:t> my idea and made it better after discussing with others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 marR="0" indent="0" defTabSz="91440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10" dirty="0">
                          <a:latin typeface="Gill Sans MT" panose="020B0502020104020203" pitchFamily="34" charset="0"/>
                          <a:cs typeface="Calibri"/>
                        </a:rPr>
                        <a:t>used a revision strategy to help make</a:t>
                      </a:r>
                      <a:r>
                        <a:rPr lang="en-GB" sz="1200" spc="-10" baseline="0" dirty="0">
                          <a:latin typeface="Gill Sans MT" panose="020B0502020104020203" pitchFamily="34" charset="0"/>
                          <a:cs typeface="Calibri"/>
                        </a:rPr>
                        <a:t> the learning stick.</a:t>
                      </a:r>
                      <a:endParaRPr lang="en-GB" sz="120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>
                        <a:lnSpc>
                          <a:spcPts val="1400"/>
                        </a:lnSpc>
                      </a:pP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made connections between</a:t>
                      </a:r>
                      <a:r>
                        <a:rPr lang="en-GB" sz="1200" spc="-5" baseline="0" dirty="0">
                          <a:latin typeface="Gill Sans MT" panose="020B0502020104020203" pitchFamily="34" charset="0"/>
                          <a:cs typeface="Calibri"/>
                        </a:rPr>
                        <a:t> what I am learning and the outside world. 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asked questions to deepen my understanding.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062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245220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310562"/>
              </p:ext>
            </p:extLst>
          </p:nvPr>
        </p:nvGraphicFramePr>
        <p:xfrm>
          <a:off x="315074" y="179960"/>
          <a:ext cx="11604210" cy="6464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9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8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149">
                <a:tc gridSpan="4">
                  <a:txBody>
                    <a:bodyPr/>
                    <a:lstStyle/>
                    <a:p>
                      <a:pPr marL="48260" marR="0" indent="0" algn="l" defTabSz="914400" rtl="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W/c</a:t>
                      </a:r>
                      <a:r>
                        <a:rPr lang="en-GB" sz="1800" b="1" spc="-10" baseline="0" dirty="0">
                          <a:latin typeface="Gill Sans MT" panose="020B0502020104020203" pitchFamily="34" charset="0"/>
                          <a:cs typeface="Calibri"/>
                        </a:rPr>
                        <a:t> 20</a:t>
                      </a:r>
                      <a:r>
                        <a:rPr lang="en-GB" sz="1800" b="1" spc="-10" baseline="30000" dirty="0">
                          <a:latin typeface="Gill Sans MT" panose="020B0502020104020203" pitchFamily="34" charset="0"/>
                          <a:cs typeface="Calibri"/>
                        </a:rPr>
                        <a:t>th</a:t>
                      </a:r>
                      <a:r>
                        <a:rPr lang="en-GB" sz="1800" b="1" spc="-10" baseline="0" dirty="0">
                          <a:latin typeface="Gill Sans MT" panose="020B0502020104020203" pitchFamily="34" charset="0"/>
                          <a:cs typeface="Calibri"/>
                        </a:rPr>
                        <a:t> October</a:t>
                      </a:r>
                      <a:endParaRPr lang="en-GB" sz="1800" b="1" spc="-1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Thinking</a:t>
                      </a:r>
                      <a:r>
                        <a:rPr lang="en-GB" sz="18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definition:</a:t>
                      </a:r>
                      <a:r>
                        <a:rPr lang="en-GB" sz="1800" b="1" spc="-1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i="1" dirty="0">
                          <a:latin typeface="Gill Sans MT" panose="020B0502020104020203" pitchFamily="34" charset="0"/>
                        </a:rPr>
                        <a:t>Thinking is making connections, reasoning and asking questions to make the learning stick</a:t>
                      </a:r>
                      <a:endParaRPr lang="en-GB" sz="18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70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Calibri"/>
                        </a:rPr>
                        <a:t>Reflecting</a:t>
                      </a:r>
                      <a:r>
                        <a:rPr lang="en-GB" sz="1600" baseline="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Calibri"/>
                        </a:rPr>
                        <a:t> on learning behaviours for thinking…</a:t>
                      </a:r>
                      <a:endParaRPr sz="1600" dirty="0">
                        <a:solidFill>
                          <a:srgbClr val="FF0000"/>
                        </a:solidFill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Gill Sans MT" panose="020B0502020104020203" pitchFamily="34" charset="0"/>
                          <a:cs typeface="Calibri"/>
                        </a:rPr>
                        <a:t>Experience</a:t>
                      </a:r>
                      <a:r>
                        <a:rPr sz="12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Gill Sans MT" panose="020B0502020104020203" pitchFamily="34" charset="0"/>
                          <a:cs typeface="Calibri"/>
                        </a:rPr>
                        <a:t>log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8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Successful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moment…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39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In</a:t>
                      </a:r>
                      <a:r>
                        <a:rPr sz="1200" spc="-4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hindsight…</a:t>
                      </a:r>
                      <a:endParaRPr lang="en-GB" sz="1200" spc="-5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895">
                        <a:lnSpc>
                          <a:spcPts val="1395"/>
                        </a:lnSpc>
                      </a:pPr>
                      <a:r>
                        <a:rPr lang="en-GB" sz="1050" i="1" spc="-5" dirty="0">
                          <a:latin typeface="Gill Sans MT" panose="020B0502020104020203" pitchFamily="34" charset="0"/>
                          <a:cs typeface="Calibri"/>
                        </a:rPr>
                        <a:t>Where you could have done better on reflection?</a:t>
                      </a:r>
                      <a:endParaRPr sz="1050" i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395"/>
                        </a:lnSpc>
                      </a:pPr>
                      <a:r>
                        <a:rPr sz="1200" spc="-20" dirty="0">
                          <a:latin typeface="Gill Sans MT" panose="020B0502020104020203" pitchFamily="34" charset="0"/>
                          <a:cs typeface="Calibri"/>
                        </a:rPr>
                        <a:t>At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home…</a:t>
                      </a:r>
                      <a:endParaRPr sz="120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3748">
                <a:tc>
                  <a:txBody>
                    <a:bodyPr/>
                    <a:lstStyle/>
                    <a:p>
                      <a:pPr marL="48260">
                        <a:lnSpc>
                          <a:spcPts val="1860"/>
                        </a:lnSpc>
                      </a:pPr>
                      <a:r>
                        <a:rPr sz="1200" b="0" spc="-5" dirty="0">
                          <a:latin typeface="Gill Sans MT" panose="020B0502020104020203" pitchFamily="34" charset="0"/>
                          <a:cs typeface="Calibri"/>
                        </a:rPr>
                        <a:t>I </a:t>
                      </a:r>
                      <a:r>
                        <a:rPr lang="en-GB" sz="1200" b="0" spc="-5" dirty="0">
                          <a:latin typeface="Gill Sans MT" panose="020B0502020104020203" pitchFamily="34" charset="0"/>
                          <a:cs typeface="Calibri"/>
                        </a:rPr>
                        <a:t>gave an idea and reasoned/justified.</a:t>
                      </a:r>
                      <a:endParaRPr sz="1200" b="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>
                        <a:lnSpc>
                          <a:spcPts val="1400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reflected on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  <a:cs typeface="Calibri"/>
                        </a:rPr>
                        <a:t> my idea and made it better after discussing with others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 marR="0" indent="0" defTabSz="91440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10" dirty="0">
                          <a:latin typeface="Gill Sans MT" panose="020B0502020104020203" pitchFamily="34" charset="0"/>
                          <a:cs typeface="Calibri"/>
                        </a:rPr>
                        <a:t>used a revision strategy to help make</a:t>
                      </a:r>
                      <a:r>
                        <a:rPr lang="en-GB" sz="1200" spc="-10" baseline="0" dirty="0">
                          <a:latin typeface="Gill Sans MT" panose="020B0502020104020203" pitchFamily="34" charset="0"/>
                          <a:cs typeface="Calibri"/>
                        </a:rPr>
                        <a:t> the learning stick.</a:t>
                      </a:r>
                      <a:endParaRPr lang="en-GB" sz="120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>
                        <a:lnSpc>
                          <a:spcPts val="1400"/>
                        </a:lnSpc>
                      </a:pP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made connections between</a:t>
                      </a:r>
                      <a:r>
                        <a:rPr lang="en-GB" sz="1200" spc="-5" baseline="0" dirty="0">
                          <a:latin typeface="Gill Sans MT" panose="020B0502020104020203" pitchFamily="34" charset="0"/>
                          <a:cs typeface="Calibri"/>
                        </a:rPr>
                        <a:t> what I am learning and the outside world. 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asked questions to deepen my understanding.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062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681586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375053"/>
              </p:ext>
            </p:extLst>
          </p:nvPr>
        </p:nvGraphicFramePr>
        <p:xfrm>
          <a:off x="307458" y="200891"/>
          <a:ext cx="11571032" cy="5198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5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900">
                <a:tc gridSpan="4"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Log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20" dirty="0">
                          <a:latin typeface="Gill Sans MT" panose="020B0502020104020203" pitchFamily="34" charset="0"/>
                        </a:rPr>
                        <a:t>w/c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1600" dirty="0">
                          <a:latin typeface="Gill Sans MT" panose="020B0502020104020203" pitchFamily="34" charset="0"/>
                        </a:rPr>
                        <a:t>8</a:t>
                      </a:r>
                      <a:r>
                        <a:rPr lang="en-GB" sz="1600" spc="10" baseline="30000" dirty="0">
                          <a:latin typeface="Gill Sans MT" panose="020B0502020104020203" pitchFamily="34" charset="0"/>
                        </a:rPr>
                        <a:t>th</a:t>
                      </a:r>
                      <a:r>
                        <a:rPr lang="en-GB" sz="1600" spc="10" dirty="0">
                          <a:latin typeface="Gill Sans MT" panose="020B0502020104020203" pitchFamily="34" charset="0"/>
                        </a:rPr>
                        <a:t> September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(20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mins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per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day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–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all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five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logs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MUST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be</a:t>
                      </a:r>
                      <a:r>
                        <a:rPr sz="1600" spc="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completed)</a:t>
                      </a:r>
                      <a:endParaRPr sz="16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292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078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Date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Title</a:t>
                      </a:r>
                      <a:r>
                        <a:rPr sz="1600" b="1" spc="-3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of</a:t>
                      </a:r>
                      <a:r>
                        <a:rPr sz="1600" b="1" spc="-3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novel</a:t>
                      </a:r>
                      <a:endParaRPr sz="1600" b="1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marR="27368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Number</a:t>
                      </a:r>
                      <a:r>
                        <a:rPr sz="1600" b="1" spc="-7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of </a:t>
                      </a:r>
                      <a:r>
                        <a:rPr sz="1600" b="1" spc="-3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p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a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g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es</a:t>
                      </a:r>
                      <a:r>
                        <a:rPr sz="1600" b="1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25" dirty="0">
                          <a:latin typeface="Gill Sans MT" panose="020B0502020104020203" pitchFamily="34" charset="0"/>
                        </a:rPr>
                        <a:t>r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Summary</a:t>
                      </a:r>
                      <a:r>
                        <a:rPr sz="1600" b="1" spc="-2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about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what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I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have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read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3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0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1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10763796" y="5742546"/>
            <a:ext cx="984067" cy="403860"/>
          </a:xfrm>
          <a:custGeom>
            <a:avLst/>
            <a:gdLst/>
            <a:ahLst/>
            <a:cxnLst/>
            <a:rect l="l" t="t" r="r" b="b"/>
            <a:pathLst>
              <a:path w="660400" h="403859">
                <a:moveTo>
                  <a:pt x="0" y="403860"/>
                </a:moveTo>
                <a:lnTo>
                  <a:pt x="659892" y="403860"/>
                </a:lnTo>
                <a:lnTo>
                  <a:pt x="659892" y="0"/>
                </a:lnTo>
                <a:lnTo>
                  <a:pt x="0" y="0"/>
                </a:lnTo>
                <a:lnTo>
                  <a:pt x="0" y="403860"/>
                </a:lnTo>
                <a:close/>
              </a:path>
            </a:pathLst>
          </a:custGeom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562013" y="5661065"/>
            <a:ext cx="142611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Gill Sans MT" panose="020B0502020104020203" pitchFamily="34" charset="0"/>
                <a:cs typeface="Calibri"/>
              </a:rPr>
              <a:t>Checked</a:t>
            </a:r>
            <a:r>
              <a:rPr sz="1800" spc="-5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5" dirty="0">
                <a:latin typeface="Gill Sans MT" panose="020B0502020104020203" pitchFamily="34" charset="0"/>
                <a:cs typeface="Calibri"/>
              </a:rPr>
              <a:t>by </a:t>
            </a:r>
            <a:r>
              <a:rPr sz="1800" spc="-39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5" dirty="0">
                <a:latin typeface="Gill Sans MT" panose="020B0502020104020203" pitchFamily="34" charset="0"/>
                <a:cs typeface="Calibri"/>
              </a:rPr>
              <a:t>form</a:t>
            </a:r>
            <a:r>
              <a:rPr sz="1800" spc="-4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0" dirty="0">
                <a:latin typeface="Gill Sans MT" panose="020B0502020104020203" pitchFamily="34" charset="0"/>
                <a:cs typeface="Calibri"/>
              </a:rPr>
              <a:t>tutor:</a:t>
            </a:r>
            <a:endParaRPr sz="1800" dirty="0">
              <a:latin typeface="Gill Sans MT" panose="020B0502020104020203" pitchFamily="34" charset="0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846392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789866"/>
              </p:ext>
            </p:extLst>
          </p:nvPr>
        </p:nvGraphicFramePr>
        <p:xfrm>
          <a:off x="307458" y="200891"/>
          <a:ext cx="11571032" cy="5198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5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900">
                <a:tc gridSpan="4"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Log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20" dirty="0">
                          <a:latin typeface="Gill Sans MT" panose="020B0502020104020203" pitchFamily="34" charset="0"/>
                        </a:rPr>
                        <a:t>w/c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1600" spc="10" dirty="0">
                          <a:latin typeface="Gill Sans MT" panose="020B0502020104020203" pitchFamily="34" charset="0"/>
                        </a:rPr>
                        <a:t>15</a:t>
                      </a:r>
                      <a:r>
                        <a:rPr lang="en-GB" sz="1600" spc="10" baseline="30000" dirty="0">
                          <a:latin typeface="Gill Sans MT" panose="020B0502020104020203" pitchFamily="34" charset="0"/>
                        </a:rPr>
                        <a:t>th</a:t>
                      </a:r>
                      <a:r>
                        <a:rPr lang="en-GB" sz="1600" spc="10" dirty="0">
                          <a:latin typeface="Gill Sans MT" panose="020B0502020104020203" pitchFamily="34" charset="0"/>
                        </a:rPr>
                        <a:t> September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(20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mins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per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day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–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all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five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logs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MUST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be</a:t>
                      </a:r>
                      <a:r>
                        <a:rPr sz="1600" spc="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completed)</a:t>
                      </a:r>
                      <a:endParaRPr sz="16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292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078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Date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Title</a:t>
                      </a:r>
                      <a:r>
                        <a:rPr sz="1600" b="1" spc="-3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of</a:t>
                      </a:r>
                      <a:r>
                        <a:rPr sz="1600" b="1" spc="-3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novel</a:t>
                      </a:r>
                      <a:endParaRPr sz="1600" b="1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marR="27368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Number</a:t>
                      </a:r>
                      <a:r>
                        <a:rPr sz="1600" b="1" spc="-7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of </a:t>
                      </a:r>
                      <a:r>
                        <a:rPr sz="1600" b="1" spc="-3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p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a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g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es</a:t>
                      </a:r>
                      <a:r>
                        <a:rPr sz="1600" b="1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25" dirty="0">
                          <a:latin typeface="Gill Sans MT" panose="020B0502020104020203" pitchFamily="34" charset="0"/>
                        </a:rPr>
                        <a:t>r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Summary</a:t>
                      </a:r>
                      <a:r>
                        <a:rPr sz="1600" b="1" spc="-2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about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what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I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have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read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3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0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1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3"/>
          <p:cNvSpPr/>
          <p:nvPr/>
        </p:nvSpPr>
        <p:spPr>
          <a:xfrm>
            <a:off x="10763796" y="5742546"/>
            <a:ext cx="984067" cy="403860"/>
          </a:xfrm>
          <a:custGeom>
            <a:avLst/>
            <a:gdLst/>
            <a:ahLst/>
            <a:cxnLst/>
            <a:rect l="l" t="t" r="r" b="b"/>
            <a:pathLst>
              <a:path w="660400" h="403859">
                <a:moveTo>
                  <a:pt x="0" y="403860"/>
                </a:moveTo>
                <a:lnTo>
                  <a:pt x="659892" y="403860"/>
                </a:lnTo>
                <a:lnTo>
                  <a:pt x="659892" y="0"/>
                </a:lnTo>
                <a:lnTo>
                  <a:pt x="0" y="0"/>
                </a:lnTo>
                <a:lnTo>
                  <a:pt x="0" y="403860"/>
                </a:lnTo>
                <a:close/>
              </a:path>
            </a:pathLst>
          </a:custGeom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9562013" y="5661065"/>
            <a:ext cx="142611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Gill Sans MT" panose="020B0502020104020203" pitchFamily="34" charset="0"/>
                <a:cs typeface="Calibri"/>
              </a:rPr>
              <a:t>Checked</a:t>
            </a:r>
            <a:r>
              <a:rPr sz="1800" spc="-5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5" dirty="0">
                <a:latin typeface="Gill Sans MT" panose="020B0502020104020203" pitchFamily="34" charset="0"/>
                <a:cs typeface="Calibri"/>
              </a:rPr>
              <a:t>by </a:t>
            </a:r>
            <a:r>
              <a:rPr sz="1800" spc="-39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5" dirty="0">
                <a:latin typeface="Gill Sans MT" panose="020B0502020104020203" pitchFamily="34" charset="0"/>
                <a:cs typeface="Calibri"/>
              </a:rPr>
              <a:t>form</a:t>
            </a:r>
            <a:r>
              <a:rPr sz="1800" spc="-4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0" dirty="0">
                <a:latin typeface="Gill Sans MT" panose="020B0502020104020203" pitchFamily="34" charset="0"/>
                <a:cs typeface="Calibri"/>
              </a:rPr>
              <a:t>tutor:</a:t>
            </a:r>
            <a:endParaRPr sz="1800" dirty="0">
              <a:latin typeface="Gill Sans MT" panose="020B0502020104020203" pitchFamily="34" charset="0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313262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969079"/>
              </p:ext>
            </p:extLst>
          </p:nvPr>
        </p:nvGraphicFramePr>
        <p:xfrm>
          <a:off x="307458" y="200891"/>
          <a:ext cx="11571032" cy="5198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5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900">
                <a:tc gridSpan="4"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Log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20" dirty="0">
                          <a:latin typeface="Gill Sans MT" panose="020B0502020104020203" pitchFamily="34" charset="0"/>
                        </a:rPr>
                        <a:t>w/c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1600" spc="10" dirty="0">
                          <a:latin typeface="Gill Sans MT" panose="020B0502020104020203" pitchFamily="34" charset="0"/>
                        </a:rPr>
                        <a:t>22</a:t>
                      </a:r>
                      <a:r>
                        <a:rPr lang="en-GB" sz="1600" spc="10" baseline="30000" dirty="0">
                          <a:latin typeface="Gill Sans MT" panose="020B0502020104020203" pitchFamily="34" charset="0"/>
                        </a:rPr>
                        <a:t>nd</a:t>
                      </a:r>
                      <a:r>
                        <a:rPr lang="en-GB" sz="1600" spc="10" dirty="0">
                          <a:latin typeface="Gill Sans MT" panose="020B0502020104020203" pitchFamily="34" charset="0"/>
                        </a:rPr>
                        <a:t> September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(20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mins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per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day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–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all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five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logs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MUST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be</a:t>
                      </a:r>
                      <a:r>
                        <a:rPr sz="1600" spc="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completed)</a:t>
                      </a:r>
                      <a:endParaRPr sz="16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292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078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Date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Title</a:t>
                      </a:r>
                      <a:r>
                        <a:rPr sz="1600" b="1" spc="-3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of</a:t>
                      </a:r>
                      <a:r>
                        <a:rPr sz="1600" b="1" spc="-3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novel</a:t>
                      </a:r>
                      <a:endParaRPr sz="1600" b="1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marR="27368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Number</a:t>
                      </a:r>
                      <a:r>
                        <a:rPr sz="1600" b="1" spc="-7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of </a:t>
                      </a:r>
                      <a:r>
                        <a:rPr sz="1600" b="1" spc="-3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p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a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g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es</a:t>
                      </a:r>
                      <a:r>
                        <a:rPr sz="1600" b="1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25" dirty="0">
                          <a:latin typeface="Gill Sans MT" panose="020B0502020104020203" pitchFamily="34" charset="0"/>
                        </a:rPr>
                        <a:t>r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Summary</a:t>
                      </a:r>
                      <a:r>
                        <a:rPr sz="1600" b="1" spc="-2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about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what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I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have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read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3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0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1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3"/>
          <p:cNvSpPr/>
          <p:nvPr/>
        </p:nvSpPr>
        <p:spPr>
          <a:xfrm>
            <a:off x="10763796" y="5742546"/>
            <a:ext cx="984067" cy="403860"/>
          </a:xfrm>
          <a:custGeom>
            <a:avLst/>
            <a:gdLst/>
            <a:ahLst/>
            <a:cxnLst/>
            <a:rect l="l" t="t" r="r" b="b"/>
            <a:pathLst>
              <a:path w="660400" h="403859">
                <a:moveTo>
                  <a:pt x="0" y="403860"/>
                </a:moveTo>
                <a:lnTo>
                  <a:pt x="659892" y="403860"/>
                </a:lnTo>
                <a:lnTo>
                  <a:pt x="659892" y="0"/>
                </a:lnTo>
                <a:lnTo>
                  <a:pt x="0" y="0"/>
                </a:lnTo>
                <a:lnTo>
                  <a:pt x="0" y="403860"/>
                </a:lnTo>
                <a:close/>
              </a:path>
            </a:pathLst>
          </a:custGeom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9562013" y="5661065"/>
            <a:ext cx="142611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Gill Sans MT" panose="020B0502020104020203" pitchFamily="34" charset="0"/>
                <a:cs typeface="Calibri"/>
              </a:rPr>
              <a:t>Checked</a:t>
            </a:r>
            <a:r>
              <a:rPr sz="1800" spc="-5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5" dirty="0">
                <a:latin typeface="Gill Sans MT" panose="020B0502020104020203" pitchFamily="34" charset="0"/>
                <a:cs typeface="Calibri"/>
              </a:rPr>
              <a:t>by </a:t>
            </a:r>
            <a:r>
              <a:rPr sz="1800" spc="-39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5" dirty="0">
                <a:latin typeface="Gill Sans MT" panose="020B0502020104020203" pitchFamily="34" charset="0"/>
                <a:cs typeface="Calibri"/>
              </a:rPr>
              <a:t>form</a:t>
            </a:r>
            <a:r>
              <a:rPr sz="1800" spc="-4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0" dirty="0">
                <a:latin typeface="Gill Sans MT" panose="020B0502020104020203" pitchFamily="34" charset="0"/>
                <a:cs typeface="Calibri"/>
              </a:rPr>
              <a:t>tutor:</a:t>
            </a:r>
            <a:endParaRPr sz="1800" dirty="0">
              <a:latin typeface="Gill Sans MT" panose="020B0502020104020203" pitchFamily="34" charset="0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2161463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407004"/>
              </p:ext>
            </p:extLst>
          </p:nvPr>
        </p:nvGraphicFramePr>
        <p:xfrm>
          <a:off x="307458" y="200891"/>
          <a:ext cx="11571032" cy="5198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5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900">
                <a:tc gridSpan="4"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Log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20" dirty="0">
                          <a:latin typeface="Gill Sans MT" panose="020B0502020104020203" pitchFamily="34" charset="0"/>
                        </a:rPr>
                        <a:t>w/c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1600" spc="10" dirty="0">
                          <a:latin typeface="Gill Sans MT" panose="020B0502020104020203" pitchFamily="34" charset="0"/>
                        </a:rPr>
                        <a:t>29</a:t>
                      </a:r>
                      <a:r>
                        <a:rPr lang="en-GB" sz="1600" spc="10" baseline="30000" dirty="0">
                          <a:latin typeface="Gill Sans MT" panose="020B0502020104020203" pitchFamily="34" charset="0"/>
                        </a:rPr>
                        <a:t>th</a:t>
                      </a:r>
                      <a:r>
                        <a:rPr lang="en-GB" sz="1600" spc="10" baseline="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1600" spc="10" dirty="0">
                          <a:latin typeface="Gill Sans MT" panose="020B0502020104020203" pitchFamily="34" charset="0"/>
                        </a:rPr>
                        <a:t>September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(20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mins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per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day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–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all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five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logs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MUST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be</a:t>
                      </a:r>
                      <a:r>
                        <a:rPr sz="1600" spc="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completed)</a:t>
                      </a:r>
                      <a:endParaRPr sz="16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292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078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Date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Title</a:t>
                      </a:r>
                      <a:r>
                        <a:rPr sz="1600" b="1" spc="-3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of</a:t>
                      </a:r>
                      <a:r>
                        <a:rPr sz="1600" b="1" spc="-3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novel</a:t>
                      </a:r>
                      <a:endParaRPr sz="1600" b="1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marR="27368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Number</a:t>
                      </a:r>
                      <a:r>
                        <a:rPr sz="1600" b="1" spc="-7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of </a:t>
                      </a:r>
                      <a:r>
                        <a:rPr sz="1600" b="1" spc="-3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p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a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g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es</a:t>
                      </a:r>
                      <a:r>
                        <a:rPr sz="1600" b="1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25" dirty="0">
                          <a:latin typeface="Gill Sans MT" panose="020B0502020104020203" pitchFamily="34" charset="0"/>
                        </a:rPr>
                        <a:t>r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Summary</a:t>
                      </a:r>
                      <a:r>
                        <a:rPr sz="1600" b="1" spc="-2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about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what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I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have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read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3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0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1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3"/>
          <p:cNvSpPr/>
          <p:nvPr/>
        </p:nvSpPr>
        <p:spPr>
          <a:xfrm>
            <a:off x="10763796" y="5742546"/>
            <a:ext cx="984067" cy="403860"/>
          </a:xfrm>
          <a:custGeom>
            <a:avLst/>
            <a:gdLst/>
            <a:ahLst/>
            <a:cxnLst/>
            <a:rect l="l" t="t" r="r" b="b"/>
            <a:pathLst>
              <a:path w="660400" h="403859">
                <a:moveTo>
                  <a:pt x="0" y="403860"/>
                </a:moveTo>
                <a:lnTo>
                  <a:pt x="659892" y="403860"/>
                </a:lnTo>
                <a:lnTo>
                  <a:pt x="659892" y="0"/>
                </a:lnTo>
                <a:lnTo>
                  <a:pt x="0" y="0"/>
                </a:lnTo>
                <a:lnTo>
                  <a:pt x="0" y="403860"/>
                </a:lnTo>
                <a:close/>
              </a:path>
            </a:pathLst>
          </a:custGeom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9562013" y="5661065"/>
            <a:ext cx="142611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Gill Sans MT" panose="020B0502020104020203" pitchFamily="34" charset="0"/>
                <a:cs typeface="Calibri"/>
              </a:rPr>
              <a:t>Checked</a:t>
            </a:r>
            <a:r>
              <a:rPr sz="1800" spc="-5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5" dirty="0">
                <a:latin typeface="Gill Sans MT" panose="020B0502020104020203" pitchFamily="34" charset="0"/>
                <a:cs typeface="Calibri"/>
              </a:rPr>
              <a:t>by </a:t>
            </a:r>
            <a:r>
              <a:rPr sz="1800" spc="-39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5" dirty="0">
                <a:latin typeface="Gill Sans MT" panose="020B0502020104020203" pitchFamily="34" charset="0"/>
                <a:cs typeface="Calibri"/>
              </a:rPr>
              <a:t>form</a:t>
            </a:r>
            <a:r>
              <a:rPr sz="1800" spc="-4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0" dirty="0">
                <a:latin typeface="Gill Sans MT" panose="020B0502020104020203" pitchFamily="34" charset="0"/>
                <a:cs typeface="Calibri"/>
              </a:rPr>
              <a:t>tutor:</a:t>
            </a:r>
            <a:endParaRPr sz="1800" dirty="0">
              <a:latin typeface="Gill Sans MT" panose="020B0502020104020203" pitchFamily="34" charset="0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579875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609061"/>
              </p:ext>
            </p:extLst>
          </p:nvPr>
        </p:nvGraphicFramePr>
        <p:xfrm>
          <a:off x="6919546" y="4169804"/>
          <a:ext cx="5139105" cy="24887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39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313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Gill Sans MT" panose="020B0502020104020203" pitchFamily="34" charset="0"/>
                          <a:cs typeface="Gill Sans"/>
                        </a:rPr>
                        <a:t>Week 7</a:t>
                      </a:r>
                      <a:r>
                        <a:rPr lang="en-US" sz="1200" b="1" baseline="0" dirty="0">
                          <a:latin typeface="Gill Sans MT" panose="020B0502020104020203" pitchFamily="34" charset="0"/>
                          <a:cs typeface="Gill Sans"/>
                        </a:rPr>
                        <a:t> - </a:t>
                      </a:r>
                      <a:r>
                        <a:rPr lang="en-US" sz="1200" b="1" dirty="0">
                          <a:latin typeface="Gill Sans MT" panose="020B0502020104020203" pitchFamily="34" charset="0"/>
                          <a:cs typeface="Gill Sans"/>
                        </a:rPr>
                        <a:t>Steps of an Analytical Paragraph</a:t>
                      </a:r>
                      <a:r>
                        <a:rPr lang="en-US" sz="1200" b="1" baseline="0" dirty="0">
                          <a:latin typeface="Gill Sans MT" panose="020B0502020104020203" pitchFamily="34" charset="0"/>
                          <a:cs typeface="Gill Sans"/>
                        </a:rPr>
                        <a:t> </a:t>
                      </a:r>
                      <a:endParaRPr lang="en-US" sz="1200" b="1" dirty="0">
                        <a:latin typeface="Gill Sans MT" panose="020B0502020104020203" pitchFamily="34" charset="0"/>
                        <a:cs typeface="Gill San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985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ill Sans MT" panose="020B0502020104020203" pitchFamily="34" charset="0"/>
                          <a:cs typeface="Gill Sans"/>
                        </a:rPr>
                        <a:t>1. Point –</a:t>
                      </a:r>
                      <a:r>
                        <a:rPr lang="en-US" sz="1200" baseline="0" dirty="0">
                          <a:latin typeface="Gill Sans MT" panose="020B0502020104020203" pitchFamily="34" charset="0"/>
                          <a:cs typeface="Gill Sans"/>
                        </a:rPr>
                        <a:t> create a point from the evidence, which answers the question directly and has an adjective. </a:t>
                      </a:r>
                      <a:endParaRPr lang="en-US" sz="1200" dirty="0">
                        <a:latin typeface="Gill Sans MT" panose="020B0502020104020203" pitchFamily="34" charset="0"/>
                        <a:cs typeface="Gill Sa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985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ill Sans MT" panose="020B0502020104020203" pitchFamily="34" charset="0"/>
                          <a:cs typeface="Gill Sans"/>
                        </a:rPr>
                        <a:t>2. Evidence – select a piece of</a:t>
                      </a:r>
                      <a:r>
                        <a:rPr lang="en-US" sz="1200" baseline="0" dirty="0">
                          <a:latin typeface="Gill Sans MT" panose="020B0502020104020203" pitchFamily="34" charset="0"/>
                          <a:cs typeface="Gill Sans"/>
                        </a:rPr>
                        <a:t> evidence first which helps you to answer the question and is relevant and rich. </a:t>
                      </a:r>
                      <a:endParaRPr lang="en-US" sz="1200" dirty="0">
                        <a:latin typeface="Gill Sans MT" panose="020B0502020104020203" pitchFamily="34" charset="0"/>
                        <a:cs typeface="Gill Sa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955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ill Sans MT" panose="020B0502020104020203" pitchFamily="34" charset="0"/>
                          <a:cs typeface="Gill Sans"/>
                        </a:rPr>
                        <a:t>3. Subject terminology – identify</a:t>
                      </a:r>
                      <a:r>
                        <a:rPr lang="en-US" sz="1200" baseline="0" dirty="0">
                          <a:latin typeface="Gill Sans MT" panose="020B0502020104020203" pitchFamily="34" charset="0"/>
                          <a:cs typeface="Gill Sans"/>
                        </a:rPr>
                        <a:t> and state which subject terms are used in your evidence. </a:t>
                      </a:r>
                      <a:endParaRPr lang="en-US" sz="1200" dirty="0">
                        <a:latin typeface="Gill Sans MT" panose="020B0502020104020203" pitchFamily="34" charset="0"/>
                        <a:cs typeface="Gill Sa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985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ill Sans MT" panose="020B0502020104020203" pitchFamily="34" charset="0"/>
                          <a:cs typeface="Gill Sans"/>
                        </a:rPr>
                        <a:t>3. Explanation – explain how your</a:t>
                      </a:r>
                      <a:r>
                        <a:rPr lang="en-US" sz="1200" baseline="0" dirty="0">
                          <a:latin typeface="Gill Sans MT" panose="020B0502020104020203" pitchFamily="34" charset="0"/>
                          <a:cs typeface="Gill Sans"/>
                        </a:rPr>
                        <a:t> evidence is relevant to the question and helps support your point. </a:t>
                      </a:r>
                      <a:endParaRPr lang="en-US" sz="1200" dirty="0">
                        <a:latin typeface="Gill Sans MT" panose="020B0502020104020203" pitchFamily="34" charset="0"/>
                        <a:cs typeface="Gill Sa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65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ill Sans MT" panose="020B0502020104020203" pitchFamily="34" charset="0"/>
                          <a:cs typeface="Gill Sans"/>
                        </a:rPr>
                        <a:t>4. Effect on reader – how does this make the reader think,</a:t>
                      </a:r>
                      <a:r>
                        <a:rPr lang="en-US" sz="1200" baseline="0" dirty="0">
                          <a:latin typeface="Gill Sans MT" panose="020B0502020104020203" pitchFamily="34" charset="0"/>
                          <a:cs typeface="Gill Sans"/>
                        </a:rPr>
                        <a:t> feel or imagine. </a:t>
                      </a:r>
                      <a:endParaRPr lang="en-US" sz="1200" dirty="0">
                        <a:latin typeface="Gill Sans MT" panose="020B0502020104020203" pitchFamily="34" charset="0"/>
                        <a:cs typeface="Gill Sa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119658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4056" y="130755"/>
            <a:ext cx="1160666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English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28418" y="6489391"/>
            <a:ext cx="363582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1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076173"/>
              </p:ext>
            </p:extLst>
          </p:nvPr>
        </p:nvGraphicFramePr>
        <p:xfrm>
          <a:off x="6886459" y="118564"/>
          <a:ext cx="5172192" cy="1733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1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0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849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Week 5</a:t>
                      </a:r>
                      <a:r>
                        <a:rPr lang="en-GB" sz="1200" b="1" baseline="0" dirty="0">
                          <a:latin typeface="Gill Sans MT" panose="020B0502020104020203" pitchFamily="34" charset="0"/>
                        </a:rPr>
                        <a:t> - Key</a:t>
                      </a:r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 Vocabulary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042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Gill Sans MT" panose="020B0502020104020203" pitchFamily="34" charset="0"/>
                        </a:rPr>
                        <a:t>Reluctant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Gill Sans MT" panose="020B0502020104020203" pitchFamily="34" charset="0"/>
                        </a:rPr>
                        <a:t>To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</a:rPr>
                        <a:t> be unwilling and hesitant to do something.</a:t>
                      </a:r>
                      <a:endParaRPr lang="en-GB" sz="12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371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Gill Sans MT" panose="020B0502020104020203" pitchFamily="34" charset="0"/>
                        </a:rPr>
                        <a:t>Exuberant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Gill Sans MT" panose="020B0502020104020203" pitchFamily="34" charset="0"/>
                        </a:rPr>
                        <a:t>To be full of energy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</a:rPr>
                        <a:t> and excitement.</a:t>
                      </a:r>
                      <a:endParaRPr lang="en-GB" sz="12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371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Gill Sans MT" panose="020B0502020104020203" pitchFamily="34" charset="0"/>
                        </a:rPr>
                        <a:t>Intricate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Gill Sans MT" panose="020B0502020104020203" pitchFamily="34" charset="0"/>
                        </a:rPr>
                        <a:t>To be very complicated and detailed.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</a:rPr>
                        <a:t> </a:t>
                      </a:r>
                      <a:endParaRPr lang="en-GB" sz="12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49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Gill Sans MT" panose="020B0502020104020203" pitchFamily="34" charset="0"/>
                        </a:rPr>
                        <a:t>Remorse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Gill Sans MT" panose="020B0502020104020203" pitchFamily="34" charset="0"/>
                        </a:rPr>
                        <a:t>A feeling of deep regret.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042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Gill Sans MT" panose="020B0502020104020203" pitchFamily="34" charset="0"/>
                        </a:rPr>
                        <a:t>Distraught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</a:rPr>
                        <a:t> </a:t>
                      </a:r>
                      <a:endParaRPr lang="en-GB" sz="12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Gill Sans MT" panose="020B0502020104020203" pitchFamily="34" charset="0"/>
                        </a:rPr>
                        <a:t>To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</a:rPr>
                        <a:t> be deeply agitated especially from emotion. </a:t>
                      </a:r>
                      <a:endParaRPr lang="en-GB" sz="12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377021"/>
              </p:ext>
            </p:extLst>
          </p:nvPr>
        </p:nvGraphicFramePr>
        <p:xfrm>
          <a:off x="3470244" y="118563"/>
          <a:ext cx="3274960" cy="37696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7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7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27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Gill Sans MT" panose="020B0502020104020203" pitchFamily="34" charset="0"/>
                        </a:rPr>
                        <a:t>Week</a:t>
                      </a:r>
                      <a:r>
                        <a:rPr lang="en-US" sz="1200" b="1" baseline="0" dirty="0">
                          <a:latin typeface="Gill Sans MT" panose="020B0502020104020203" pitchFamily="34" charset="0"/>
                        </a:rPr>
                        <a:t> 3 – Key Terms </a:t>
                      </a:r>
                      <a:endParaRPr lang="en-US" sz="1200" b="1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Gill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299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Gill Sans MT" panose="020B0502020104020203" pitchFamily="34" charset="0"/>
                        </a:rPr>
                        <a:t>Racism </a:t>
                      </a:r>
                      <a:endParaRPr lang="en-US" sz="1200" b="1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Gill Sans MT" panose="020B0502020104020203" pitchFamily="34" charset="0"/>
                        </a:rPr>
                        <a:t>When a person is treated worse, excluded, disadvantages, bullied, humiliated or degraded because of their race</a:t>
                      </a:r>
                      <a:r>
                        <a:rPr lang="en-US" sz="1200" baseline="0" dirty="0">
                          <a:latin typeface="Gill Sans MT" panose="020B0502020104020203" pitchFamily="34" charset="0"/>
                        </a:rPr>
                        <a:t> or ethnicity. </a:t>
                      </a:r>
                      <a:endParaRPr lang="en-US" sz="12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668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ill Sans MT" panose="020B0502020104020203" pitchFamily="34" charset="0"/>
                        </a:rPr>
                        <a:t>Disability</a:t>
                      </a:r>
                      <a:r>
                        <a:rPr lang="en-US" sz="1200" baseline="0" dirty="0">
                          <a:latin typeface="Gill Sans MT" panose="020B0502020104020203" pitchFamily="34" charset="0"/>
                        </a:rPr>
                        <a:t> </a:t>
                      </a:r>
                      <a:endParaRPr lang="en-US" sz="1200" b="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Gill Sans MT" panose="020B0502020104020203" pitchFamily="34" charset="0"/>
                        </a:rPr>
                        <a:t>A physical or mental condition</a:t>
                      </a:r>
                      <a:r>
                        <a:rPr lang="en-US" sz="1200" baseline="0" dirty="0">
                          <a:latin typeface="Gill Sans MT" panose="020B0502020104020203" pitchFamily="34" charset="0"/>
                        </a:rPr>
                        <a:t> that limits a person’s movements, senses or activities. </a:t>
                      </a:r>
                      <a:endParaRPr lang="en-US" sz="12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7853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Gill Sans MT" panose="020B0502020104020203" pitchFamily="34" charset="0"/>
                        </a:rPr>
                        <a:t>Emotive</a:t>
                      </a:r>
                      <a:r>
                        <a:rPr lang="en-US" sz="1200" b="0" baseline="0" dirty="0">
                          <a:latin typeface="Gill Sans MT" panose="020B0502020104020203" pitchFamily="34" charset="0"/>
                        </a:rPr>
                        <a:t> language</a:t>
                      </a:r>
                      <a:endParaRPr lang="en-US" sz="1200" b="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Gill Sans MT" panose="020B0502020104020203" pitchFamily="34" charset="0"/>
                        </a:rPr>
                        <a:t>Words</a:t>
                      </a:r>
                      <a:r>
                        <a:rPr lang="en-US" sz="1200" b="0" baseline="0" dirty="0">
                          <a:latin typeface="Gill Sans MT" panose="020B0502020104020203" pitchFamily="34" charset="0"/>
                        </a:rPr>
                        <a:t>/language used to cause an emotional response from the reader.</a:t>
                      </a:r>
                      <a:endParaRPr lang="en-US" sz="1200" b="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7602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ill Sans MT" panose="020B0502020104020203" pitchFamily="34" charset="0"/>
                        </a:rPr>
                        <a:t>Pathetic Fallacy</a:t>
                      </a:r>
                      <a:endParaRPr lang="en-US" sz="1200" b="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Gill Sans MT" panose="020B0502020104020203" pitchFamily="34" charset="0"/>
                        </a:rPr>
                        <a:t>When a character’s mood is reflected in the weather/ environment.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245971"/>
              </p:ext>
            </p:extLst>
          </p:nvPr>
        </p:nvGraphicFramePr>
        <p:xfrm>
          <a:off x="6903002" y="1968019"/>
          <a:ext cx="5172192" cy="1866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0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1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6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Gill Sans MT" panose="020B0502020104020203" pitchFamily="34" charset="0"/>
                          <a:cs typeface="Gill Sans"/>
                        </a:rPr>
                        <a:t>Week 6</a:t>
                      </a:r>
                      <a:r>
                        <a:rPr lang="en-US" sz="1200" b="1" baseline="0" dirty="0">
                          <a:latin typeface="Gill Sans MT" panose="020B0502020104020203" pitchFamily="34" charset="0"/>
                          <a:cs typeface="Gill Sans"/>
                        </a:rPr>
                        <a:t> - </a:t>
                      </a:r>
                      <a:r>
                        <a:rPr lang="en-US" sz="1200" b="1" dirty="0">
                          <a:latin typeface="Gill Sans MT" panose="020B0502020104020203" pitchFamily="34" charset="0"/>
                          <a:cs typeface="Gill Sans"/>
                        </a:rPr>
                        <a:t>Key Terms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631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ill Sans MT" panose="020B0502020104020203" pitchFamily="34" charset="0"/>
                          <a:cs typeface="Gill Sans"/>
                        </a:rPr>
                        <a:t>Imagery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Gill Sans MT" panose="020B0502020104020203" pitchFamily="34" charset="0"/>
                          <a:cs typeface="Gill Sans"/>
                        </a:rPr>
                        <a:t>Imagery</a:t>
                      </a:r>
                      <a:r>
                        <a:rPr lang="en-US" sz="1200" baseline="0" dirty="0">
                          <a:latin typeface="Gill Sans MT" panose="020B0502020104020203" pitchFamily="34" charset="0"/>
                          <a:cs typeface="Gill Sans"/>
                        </a:rPr>
                        <a:t> is v</a:t>
                      </a:r>
                      <a:r>
                        <a:rPr lang="en-US" sz="1200" dirty="0">
                          <a:latin typeface="Gill Sans MT" panose="020B0502020104020203" pitchFamily="34" charset="0"/>
                          <a:cs typeface="Gill Sans"/>
                        </a:rPr>
                        <a:t>isually descriptive or figurative language.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384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ill Sans MT" panose="020B0502020104020203" pitchFamily="34" charset="0"/>
                          <a:cs typeface="Gill Sans"/>
                        </a:rPr>
                        <a:t>Structure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Gill Sans"/>
                        </a:rPr>
                        <a:t>Structure refers to the order of ideas in a piece of writing.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384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ill Sans MT" panose="020B0502020104020203" pitchFamily="34" charset="0"/>
                          <a:cs typeface="Gill Sans"/>
                        </a:rPr>
                        <a:t>Tone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Gill Sans MT" panose="020B0502020104020203" pitchFamily="34" charset="0"/>
                          <a:cs typeface="Gill Sans"/>
                        </a:rPr>
                        <a:t>Tone is the general character or attitude of a place, piece of writing, situation.</a:t>
                      </a:r>
                      <a:r>
                        <a:rPr lang="en-US" sz="1200" baseline="0" dirty="0">
                          <a:latin typeface="Gill Sans MT" panose="020B0502020104020203" pitchFamily="34" charset="0"/>
                          <a:cs typeface="Gill Sans"/>
                        </a:rPr>
                        <a:t> </a:t>
                      </a:r>
                      <a:endParaRPr lang="en-US" sz="1200" dirty="0">
                        <a:latin typeface="Gill Sans MT" panose="020B0502020104020203" pitchFamily="34" charset="0"/>
                        <a:cs typeface="Gill Sa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50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ill Sans MT" panose="020B0502020104020203" pitchFamily="34" charset="0"/>
                          <a:cs typeface="Gill Sans"/>
                        </a:rPr>
                        <a:t>Homophobia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Gill Sans MT" panose="020B0502020104020203" pitchFamily="34" charset="0"/>
                          <a:cs typeface="Gill Sans"/>
                        </a:rPr>
                        <a:t>Is the</a:t>
                      </a:r>
                      <a:r>
                        <a:rPr lang="en-US" sz="1200" baseline="0" dirty="0">
                          <a:latin typeface="Gill Sans MT" panose="020B0502020104020203" pitchFamily="34" charset="0"/>
                          <a:cs typeface="Gill Sans"/>
                        </a:rPr>
                        <a:t> dislike and prejudice against gay people. </a:t>
                      </a:r>
                      <a:endParaRPr lang="en-US" sz="1200" dirty="0">
                        <a:latin typeface="Gill Sans MT" panose="020B0502020104020203" pitchFamily="34" charset="0"/>
                        <a:cs typeface="Gill Sa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181864"/>
              </p:ext>
            </p:extLst>
          </p:nvPr>
        </p:nvGraphicFramePr>
        <p:xfrm>
          <a:off x="104056" y="4282667"/>
          <a:ext cx="3224933" cy="23487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2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2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657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Week 2 – Devices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Gill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42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Gill Sans MT" panose="020B0502020104020203" pitchFamily="34" charset="0"/>
                        </a:rPr>
                        <a:t>Imperative Verb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aseline="0" dirty="0">
                          <a:latin typeface="Gill Sans MT" panose="020B0502020104020203" pitchFamily="34" charset="0"/>
                        </a:rPr>
                        <a:t>A word which tells you what to do. </a:t>
                      </a:r>
                      <a:endParaRPr lang="en-GB" sz="12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175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Gill Sans MT" panose="020B0502020104020203" pitchFamily="34" charset="0"/>
                        </a:rPr>
                        <a:t>Short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</a:rPr>
                        <a:t> Sentences </a:t>
                      </a:r>
                      <a:endParaRPr lang="en-GB" sz="12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Gill Sans MT" panose="020B0502020104020203" pitchFamily="34" charset="0"/>
                        </a:rPr>
                        <a:t>A small group of words within one sentence.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237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Gill Sans MT" panose="020B0502020104020203" pitchFamily="34" charset="0"/>
                        </a:rPr>
                        <a:t>Rhetorical Questions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Gill Sans MT" panose="020B0502020104020203" pitchFamily="34" charset="0"/>
                        </a:rPr>
                        <a:t>A question posed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</a:rPr>
                        <a:t> in order to make a point rather than to get an answer.</a:t>
                      </a:r>
                      <a:endParaRPr lang="en-GB" sz="12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175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Gill Sans MT" panose="020B0502020104020203" pitchFamily="34" charset="0"/>
                        </a:rPr>
                        <a:t>Metaphor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Gill Sans MT" panose="020B0502020104020203" pitchFamily="34" charset="0"/>
                        </a:rPr>
                        <a:t>Describing something by saying it is something else.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631713"/>
              </p:ext>
            </p:extLst>
          </p:nvPr>
        </p:nvGraphicFramePr>
        <p:xfrm>
          <a:off x="104057" y="812974"/>
          <a:ext cx="3224932" cy="33293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0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6182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Week 1</a:t>
                      </a:r>
                      <a:r>
                        <a:rPr lang="en-GB" sz="1200" b="1" baseline="0" dirty="0">
                          <a:latin typeface="Gill Sans MT" panose="020B0502020104020203" pitchFamily="34" charset="0"/>
                        </a:rPr>
                        <a:t> -</a:t>
                      </a:r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 Key Terms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613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Gill Sans MT" panose="020B0502020104020203" pitchFamily="34" charset="0"/>
                        </a:rPr>
                        <a:t>Stereotype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 widely held but fixed and oversimplified image or idea of a particular type of person or thing.</a:t>
                      </a:r>
                      <a:endParaRPr lang="en-GB" sz="10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613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Gill Sans MT" panose="020B0502020104020203" pitchFamily="34" charset="0"/>
                        </a:rPr>
                        <a:t>Perspective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 particular attitude towards or way of regarding something; a point of view. </a:t>
                      </a:r>
                      <a:endParaRPr lang="en-GB" sz="10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613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Gill Sans MT" panose="020B0502020104020203" pitchFamily="34" charset="0"/>
                        </a:rPr>
                        <a:t>Prejudice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preconceived opinion that is not based on reason or actual experience.</a:t>
                      </a:r>
                      <a:endParaRPr lang="en-GB" sz="10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613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Gill Sans MT" panose="020B0502020104020203" pitchFamily="34" charset="0"/>
                        </a:rPr>
                        <a:t>Identity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Identity is the qualities, beliefs, personality, looks and/or expressions that make a person or group. </a:t>
                      </a:r>
                      <a:endParaRPr lang="en-GB" sz="10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222522"/>
              </p:ext>
            </p:extLst>
          </p:nvPr>
        </p:nvGraphicFramePr>
        <p:xfrm>
          <a:off x="3473252" y="4085463"/>
          <a:ext cx="3302031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3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856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Week 4</a:t>
                      </a:r>
                      <a:r>
                        <a:rPr lang="en-GB" sz="1200" b="1" baseline="0" dirty="0">
                          <a:latin typeface="Gill Sans MT" panose="020B0502020104020203" pitchFamily="34" charset="0"/>
                        </a:rPr>
                        <a:t> - Key</a:t>
                      </a:r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 Vocabulary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Gill Sans MT" panose="020B0502020104020203" pitchFamily="34" charset="0"/>
                        </a:rPr>
                        <a:t>Tension </a:t>
                      </a:r>
                      <a:endParaRPr lang="en-GB" sz="1200" baseline="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 part of a novel that evokes emotions such as worry, anxiety, excitement, fear and stress on the part of both the reader and the characters in a novel.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Gill Sans MT" panose="020B0502020104020203" pitchFamily="34" charset="0"/>
                        </a:rPr>
                        <a:t>Triplet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Is any group of three.</a:t>
                      </a:r>
                    </a:p>
                    <a:p>
                      <a:pPr lvl="0">
                        <a:defRPr/>
                      </a:pPr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This might be three sentences or even three individual words.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Gill Sans MT" panose="020B0502020104020203" pitchFamily="34" charset="0"/>
                        </a:rPr>
                        <a:t>Connotation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</a:rPr>
                        <a:t> </a:t>
                      </a:r>
                      <a:endParaRPr lang="en-GB" sz="12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An idea</a:t>
                      </a:r>
                      <a:r>
                        <a:rPr lang="en-GB" sz="1200" b="0" baseline="0" dirty="0">
                          <a:latin typeface="Gill Sans MT" panose="020B0502020104020203" pitchFamily="34" charset="0"/>
                        </a:rPr>
                        <a:t> or emotion that a work evokes in addition to its literal or primary meaning.  </a:t>
                      </a:r>
                      <a:endParaRPr lang="en-GB" sz="1200" b="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406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876055"/>
              </p:ext>
            </p:extLst>
          </p:nvPr>
        </p:nvGraphicFramePr>
        <p:xfrm>
          <a:off x="307458" y="200891"/>
          <a:ext cx="11571032" cy="5198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5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900">
                <a:tc gridSpan="4"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Log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20" dirty="0">
                          <a:latin typeface="Gill Sans MT" panose="020B0502020104020203" pitchFamily="34" charset="0"/>
                        </a:rPr>
                        <a:t>w/c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1600" dirty="0">
                          <a:latin typeface="Gill Sans MT" panose="020B0502020104020203" pitchFamily="34" charset="0"/>
                        </a:rPr>
                        <a:t>6</a:t>
                      </a:r>
                      <a:r>
                        <a:rPr lang="en-GB" sz="1600" spc="10" baseline="30000" dirty="0">
                          <a:latin typeface="Gill Sans MT" panose="020B0502020104020203" pitchFamily="34" charset="0"/>
                        </a:rPr>
                        <a:t>th</a:t>
                      </a:r>
                      <a:r>
                        <a:rPr lang="en-GB" sz="1600" spc="10" dirty="0">
                          <a:latin typeface="Gill Sans MT" panose="020B0502020104020203" pitchFamily="34" charset="0"/>
                        </a:rPr>
                        <a:t> October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(20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mins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per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day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–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all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five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logs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MUST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be</a:t>
                      </a:r>
                      <a:r>
                        <a:rPr sz="1600" spc="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completed)</a:t>
                      </a:r>
                      <a:endParaRPr sz="16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292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078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Date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Title</a:t>
                      </a:r>
                      <a:r>
                        <a:rPr sz="1600" b="1" spc="-3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of</a:t>
                      </a:r>
                      <a:r>
                        <a:rPr sz="1600" b="1" spc="-3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novel</a:t>
                      </a:r>
                      <a:endParaRPr sz="1600" b="1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marR="27368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Number</a:t>
                      </a:r>
                      <a:r>
                        <a:rPr sz="1600" b="1" spc="-7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of </a:t>
                      </a:r>
                      <a:r>
                        <a:rPr sz="1600" b="1" spc="-3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p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a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g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es</a:t>
                      </a:r>
                      <a:r>
                        <a:rPr sz="1600" b="1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25" dirty="0">
                          <a:latin typeface="Gill Sans MT" panose="020B0502020104020203" pitchFamily="34" charset="0"/>
                        </a:rPr>
                        <a:t>r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Summary</a:t>
                      </a:r>
                      <a:r>
                        <a:rPr sz="1600" b="1" spc="-2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about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what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I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have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read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3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0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1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3"/>
          <p:cNvSpPr/>
          <p:nvPr/>
        </p:nvSpPr>
        <p:spPr>
          <a:xfrm>
            <a:off x="10763796" y="5742546"/>
            <a:ext cx="984067" cy="403860"/>
          </a:xfrm>
          <a:custGeom>
            <a:avLst/>
            <a:gdLst/>
            <a:ahLst/>
            <a:cxnLst/>
            <a:rect l="l" t="t" r="r" b="b"/>
            <a:pathLst>
              <a:path w="660400" h="403859">
                <a:moveTo>
                  <a:pt x="0" y="403860"/>
                </a:moveTo>
                <a:lnTo>
                  <a:pt x="659892" y="403860"/>
                </a:lnTo>
                <a:lnTo>
                  <a:pt x="659892" y="0"/>
                </a:lnTo>
                <a:lnTo>
                  <a:pt x="0" y="0"/>
                </a:lnTo>
                <a:lnTo>
                  <a:pt x="0" y="403860"/>
                </a:lnTo>
                <a:close/>
              </a:path>
            </a:pathLst>
          </a:custGeom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9562013" y="5661065"/>
            <a:ext cx="142611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Gill Sans MT" panose="020B0502020104020203" pitchFamily="34" charset="0"/>
                <a:cs typeface="Calibri"/>
              </a:rPr>
              <a:t>Checked</a:t>
            </a:r>
            <a:r>
              <a:rPr sz="1800" spc="-5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5" dirty="0">
                <a:latin typeface="Gill Sans MT" panose="020B0502020104020203" pitchFamily="34" charset="0"/>
                <a:cs typeface="Calibri"/>
              </a:rPr>
              <a:t>by </a:t>
            </a:r>
            <a:r>
              <a:rPr sz="1800" spc="-39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5" dirty="0">
                <a:latin typeface="Gill Sans MT" panose="020B0502020104020203" pitchFamily="34" charset="0"/>
                <a:cs typeface="Calibri"/>
              </a:rPr>
              <a:t>form</a:t>
            </a:r>
            <a:r>
              <a:rPr sz="1800" spc="-4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0" dirty="0">
                <a:latin typeface="Gill Sans MT" panose="020B0502020104020203" pitchFamily="34" charset="0"/>
                <a:cs typeface="Calibri"/>
              </a:rPr>
              <a:t>tutor:</a:t>
            </a:r>
            <a:endParaRPr sz="1800" dirty="0">
              <a:latin typeface="Gill Sans MT" panose="020B0502020104020203" pitchFamily="34" charset="0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42482528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350469"/>
              </p:ext>
            </p:extLst>
          </p:nvPr>
        </p:nvGraphicFramePr>
        <p:xfrm>
          <a:off x="307458" y="200891"/>
          <a:ext cx="11571032" cy="5198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5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900">
                <a:tc gridSpan="4"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Log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20" dirty="0">
                          <a:latin typeface="Gill Sans MT" panose="020B0502020104020203" pitchFamily="34" charset="0"/>
                        </a:rPr>
                        <a:t>w/c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1600" spc="10" dirty="0">
                          <a:latin typeface="Gill Sans MT" panose="020B0502020104020203" pitchFamily="34" charset="0"/>
                        </a:rPr>
                        <a:t>13</a:t>
                      </a:r>
                      <a:r>
                        <a:rPr lang="en-GB" sz="1600" spc="10" baseline="30000" dirty="0">
                          <a:latin typeface="Gill Sans MT" panose="020B0502020104020203" pitchFamily="34" charset="0"/>
                        </a:rPr>
                        <a:t>th</a:t>
                      </a:r>
                      <a:r>
                        <a:rPr lang="en-GB" sz="1600" spc="10" dirty="0">
                          <a:latin typeface="Gill Sans MT" panose="020B0502020104020203" pitchFamily="34" charset="0"/>
                        </a:rPr>
                        <a:t> October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(20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mins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per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day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–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all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five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logs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MUST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be</a:t>
                      </a:r>
                      <a:r>
                        <a:rPr sz="1600" spc="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completed)</a:t>
                      </a:r>
                      <a:endParaRPr sz="16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292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078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Date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Title</a:t>
                      </a:r>
                      <a:r>
                        <a:rPr sz="1600" b="1" spc="-3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of</a:t>
                      </a:r>
                      <a:r>
                        <a:rPr sz="1600" b="1" spc="-3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novel</a:t>
                      </a:r>
                      <a:endParaRPr sz="1600" b="1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marR="27368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Number</a:t>
                      </a:r>
                      <a:r>
                        <a:rPr sz="1600" b="1" spc="-7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of </a:t>
                      </a:r>
                      <a:r>
                        <a:rPr sz="1600" b="1" spc="-3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p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a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g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es</a:t>
                      </a:r>
                      <a:r>
                        <a:rPr sz="1600" b="1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25" dirty="0">
                          <a:latin typeface="Gill Sans MT" panose="020B0502020104020203" pitchFamily="34" charset="0"/>
                        </a:rPr>
                        <a:t>r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Summary</a:t>
                      </a:r>
                      <a:r>
                        <a:rPr sz="1600" b="1" spc="-2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about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what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I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have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read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3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0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1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3"/>
          <p:cNvSpPr/>
          <p:nvPr/>
        </p:nvSpPr>
        <p:spPr>
          <a:xfrm>
            <a:off x="10763796" y="5742546"/>
            <a:ext cx="984067" cy="403860"/>
          </a:xfrm>
          <a:custGeom>
            <a:avLst/>
            <a:gdLst/>
            <a:ahLst/>
            <a:cxnLst/>
            <a:rect l="l" t="t" r="r" b="b"/>
            <a:pathLst>
              <a:path w="660400" h="403859">
                <a:moveTo>
                  <a:pt x="0" y="403860"/>
                </a:moveTo>
                <a:lnTo>
                  <a:pt x="659892" y="403860"/>
                </a:lnTo>
                <a:lnTo>
                  <a:pt x="659892" y="0"/>
                </a:lnTo>
                <a:lnTo>
                  <a:pt x="0" y="0"/>
                </a:lnTo>
                <a:lnTo>
                  <a:pt x="0" y="403860"/>
                </a:lnTo>
                <a:close/>
              </a:path>
            </a:pathLst>
          </a:custGeom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9562013" y="5661065"/>
            <a:ext cx="142611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Gill Sans MT" panose="020B0502020104020203" pitchFamily="34" charset="0"/>
                <a:cs typeface="Calibri"/>
              </a:rPr>
              <a:t>Checked</a:t>
            </a:r>
            <a:r>
              <a:rPr sz="1800" spc="-5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5" dirty="0">
                <a:latin typeface="Gill Sans MT" panose="020B0502020104020203" pitchFamily="34" charset="0"/>
                <a:cs typeface="Calibri"/>
              </a:rPr>
              <a:t>by </a:t>
            </a:r>
            <a:r>
              <a:rPr sz="1800" spc="-39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5" dirty="0">
                <a:latin typeface="Gill Sans MT" panose="020B0502020104020203" pitchFamily="34" charset="0"/>
                <a:cs typeface="Calibri"/>
              </a:rPr>
              <a:t>form</a:t>
            </a:r>
            <a:r>
              <a:rPr sz="1800" spc="-4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0" dirty="0">
                <a:latin typeface="Gill Sans MT" panose="020B0502020104020203" pitchFamily="34" charset="0"/>
                <a:cs typeface="Calibri"/>
              </a:rPr>
              <a:t>tutor:</a:t>
            </a:r>
            <a:endParaRPr sz="1800" dirty="0">
              <a:latin typeface="Gill Sans MT" panose="020B0502020104020203" pitchFamily="34" charset="0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448102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232618"/>
              </p:ext>
            </p:extLst>
          </p:nvPr>
        </p:nvGraphicFramePr>
        <p:xfrm>
          <a:off x="307458" y="200891"/>
          <a:ext cx="11571032" cy="5198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5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900">
                <a:tc gridSpan="4"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Log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20" dirty="0">
                          <a:latin typeface="Gill Sans MT" panose="020B0502020104020203" pitchFamily="34" charset="0"/>
                        </a:rPr>
                        <a:t>w/c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1600" spc="10" dirty="0">
                          <a:latin typeface="Gill Sans MT" panose="020B0502020104020203" pitchFamily="34" charset="0"/>
                        </a:rPr>
                        <a:t>20</a:t>
                      </a:r>
                      <a:r>
                        <a:rPr lang="en-GB" sz="1600" spc="10" baseline="30000" dirty="0">
                          <a:latin typeface="Gill Sans MT" panose="020B0502020104020203" pitchFamily="34" charset="0"/>
                        </a:rPr>
                        <a:t>th</a:t>
                      </a:r>
                      <a:r>
                        <a:rPr lang="en-GB" sz="1600" spc="10" dirty="0">
                          <a:latin typeface="Gill Sans MT" panose="020B0502020104020203" pitchFamily="34" charset="0"/>
                        </a:rPr>
                        <a:t> October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(20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mins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per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day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–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all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five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logs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MUST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be</a:t>
                      </a:r>
                      <a:r>
                        <a:rPr sz="1600" spc="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completed)</a:t>
                      </a:r>
                      <a:endParaRPr sz="16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292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078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Date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Title</a:t>
                      </a:r>
                      <a:r>
                        <a:rPr sz="1600" b="1" spc="-3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of</a:t>
                      </a:r>
                      <a:r>
                        <a:rPr sz="1600" b="1" spc="-3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novel</a:t>
                      </a:r>
                      <a:endParaRPr sz="1600" b="1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marR="27368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Number</a:t>
                      </a:r>
                      <a:r>
                        <a:rPr sz="1600" b="1" spc="-7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of </a:t>
                      </a:r>
                      <a:r>
                        <a:rPr sz="1600" b="1" spc="-3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p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a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g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es</a:t>
                      </a:r>
                      <a:r>
                        <a:rPr sz="1600" b="1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25" dirty="0">
                          <a:latin typeface="Gill Sans MT" panose="020B0502020104020203" pitchFamily="34" charset="0"/>
                        </a:rPr>
                        <a:t>r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Summary</a:t>
                      </a:r>
                      <a:r>
                        <a:rPr sz="1600" b="1" spc="-2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about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what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I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have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read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3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0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1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3"/>
          <p:cNvSpPr/>
          <p:nvPr/>
        </p:nvSpPr>
        <p:spPr>
          <a:xfrm>
            <a:off x="10763796" y="5742546"/>
            <a:ext cx="984067" cy="403860"/>
          </a:xfrm>
          <a:custGeom>
            <a:avLst/>
            <a:gdLst/>
            <a:ahLst/>
            <a:cxnLst/>
            <a:rect l="l" t="t" r="r" b="b"/>
            <a:pathLst>
              <a:path w="660400" h="403859">
                <a:moveTo>
                  <a:pt x="0" y="403860"/>
                </a:moveTo>
                <a:lnTo>
                  <a:pt x="659892" y="403860"/>
                </a:lnTo>
                <a:lnTo>
                  <a:pt x="659892" y="0"/>
                </a:lnTo>
                <a:lnTo>
                  <a:pt x="0" y="0"/>
                </a:lnTo>
                <a:lnTo>
                  <a:pt x="0" y="403860"/>
                </a:lnTo>
                <a:close/>
              </a:path>
            </a:pathLst>
          </a:custGeom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9562013" y="5661065"/>
            <a:ext cx="142611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Gill Sans MT" panose="020B0502020104020203" pitchFamily="34" charset="0"/>
                <a:cs typeface="Calibri"/>
              </a:rPr>
              <a:t>Checked</a:t>
            </a:r>
            <a:r>
              <a:rPr sz="1800" spc="-5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5" dirty="0">
                <a:latin typeface="Gill Sans MT" panose="020B0502020104020203" pitchFamily="34" charset="0"/>
                <a:cs typeface="Calibri"/>
              </a:rPr>
              <a:t>by </a:t>
            </a:r>
            <a:r>
              <a:rPr sz="1800" spc="-39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5" dirty="0">
                <a:latin typeface="Gill Sans MT" panose="020B0502020104020203" pitchFamily="34" charset="0"/>
                <a:cs typeface="Calibri"/>
              </a:rPr>
              <a:t>form</a:t>
            </a:r>
            <a:r>
              <a:rPr sz="1800" spc="-4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0" dirty="0">
                <a:latin typeface="Gill Sans MT" panose="020B0502020104020203" pitchFamily="34" charset="0"/>
                <a:cs typeface="Calibri"/>
              </a:rPr>
              <a:t>tutor:</a:t>
            </a:r>
            <a:endParaRPr sz="1800" dirty="0">
              <a:latin typeface="Gill Sans MT" panose="020B0502020104020203" pitchFamily="34" charset="0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4893913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655" y="974080"/>
            <a:ext cx="8014253" cy="5693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549" y="374833"/>
            <a:ext cx="4362450" cy="2476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61902" y="3487838"/>
            <a:ext cx="3897745" cy="25853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Vocabulary: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Aristocratic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- high social status. In appearance it means to look elegant and stylish.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Cello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- as musical instrument that looks like a violin but is larger and held upright.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962AFA-1215-99C5-3228-63F71B03EA37}"/>
              </a:ext>
            </a:extLst>
          </p:cNvPr>
          <p:cNvSpPr txBox="1"/>
          <p:nvPr/>
        </p:nvSpPr>
        <p:spPr>
          <a:xfrm>
            <a:off x="76912" y="190167"/>
            <a:ext cx="691354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1. Rooftoppers – Katherine </a:t>
            </a:r>
            <a:r>
              <a:rPr lang="en-GB" dirty="0" err="1"/>
              <a:t>Rundell</a:t>
            </a:r>
            <a:r>
              <a:rPr lang="en-GB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4EA474-1FAA-43FB-B82D-DBAE8377BDB3}"/>
              </a:ext>
            </a:extLst>
          </p:cNvPr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18340689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481405" y="3739157"/>
            <a:ext cx="2527549" cy="286232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Vocabulary: 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Gill Sans MT" panose="020B0502020104020203"/>
              </a:rPr>
              <a:t>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 ascend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– to go 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bustling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– to move about in an energetic or busy manner</a:t>
            </a:r>
            <a:endParaRPr lang="en-GB" dirty="0">
              <a:solidFill>
                <a:prstClr val="black"/>
              </a:solidFill>
              <a:latin typeface="Gill Sans MT" panose="020B050202010402020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Gill Sans MT" panose="020B0502020104020203"/>
              </a:rPr>
              <a:t>t</a:t>
            </a:r>
            <a:r>
              <a:rPr lang="en-GB" b="1" noProof="0" dirty="0">
                <a:solidFill>
                  <a:prstClr val="black"/>
                </a:solidFill>
                <a:latin typeface="Gill Sans MT" panose="020B0502020104020203"/>
              </a:rPr>
              <a:t>o 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</a:rPr>
              <a:t>mplify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– to increase the volume, make lounder </a:t>
            </a:r>
            <a:endParaRPr lang="en-GB" dirty="0">
              <a:solidFill>
                <a:prstClr val="black"/>
              </a:solidFill>
              <a:latin typeface="Gill Sans MT" panose="020B050202010402020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Gill Sans MT" panose="020B0502020104020203"/>
              </a:rPr>
              <a:t>to p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</a:rPr>
              <a:t>ound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– hit heavily and repeatedly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938"/>
            <a:ext cx="9173855" cy="67160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417673" y="217331"/>
            <a:ext cx="2527549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2. The Maze Runner</a:t>
            </a:r>
            <a:r>
              <a:rPr kumimoji="0" lang="en-GB" sz="2400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by James Dashner</a:t>
            </a:r>
            <a:endParaRPr kumimoji="0" lang="en-GB" sz="24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69332A-11B8-4F77-2DAC-E3C319997EE9}"/>
              </a:ext>
            </a:extLst>
          </p:cNvPr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14180338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412464" y="217330"/>
            <a:ext cx="2527549" cy="369331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Vocabulary: 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Gill Sans MT" panose="020B0502020104020203"/>
              </a:rPr>
              <a:t>riveting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– completely engrossing, extremely interesting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pitiful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– inadequate, not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good enough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Gill Sans MT" panose="020B0502020104020203"/>
              </a:rPr>
              <a:t>Boffin 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– someone who knows a lot about science and is not interested in other things</a:t>
            </a:r>
            <a:endParaRPr lang="en-GB" dirty="0">
              <a:solidFill>
                <a:prstClr val="black"/>
              </a:solidFill>
              <a:latin typeface="Gill Sans MT" panose="020B050202010402020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Gill Sans MT" panose="020B0502020104020203"/>
              </a:rPr>
              <a:t>textiles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– cloth, woven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fabric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5990" y="217330"/>
            <a:ext cx="2527549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3. Flour Babies</a:t>
            </a:r>
            <a:r>
              <a:rPr kumimoji="0" lang="en-GB" sz="2400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by Anne Fine</a:t>
            </a:r>
            <a:endParaRPr kumimoji="0" lang="en-GB" sz="24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505"/>
          <a:stretch/>
        </p:blipFill>
        <p:spPr>
          <a:xfrm>
            <a:off x="0" y="1127342"/>
            <a:ext cx="4656403" cy="54658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751" y="217330"/>
            <a:ext cx="4251945" cy="66130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9471" y="5298509"/>
            <a:ext cx="4172529" cy="14044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C252BE-D09D-FD95-0178-360E64702703}"/>
              </a:ext>
            </a:extLst>
          </p:cNvPr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21217003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523872" y="3623636"/>
            <a:ext cx="3463536" cy="203132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Vocabulary: 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Gill Sans MT" panose="020B0502020104020203"/>
              </a:rPr>
              <a:t>trickling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– flow in a small stream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Gill Sans MT" panose="020B0502020104020203"/>
              </a:rPr>
              <a:t>corrugated 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– moulded into tight ridges and valleys</a:t>
            </a:r>
            <a:endParaRPr lang="en-GB" dirty="0">
              <a:solidFill>
                <a:prstClr val="black"/>
              </a:solidFill>
              <a:latin typeface="Gill Sans MT" panose="020B050202010402020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Gill Sans MT" panose="020B0502020104020203"/>
              </a:rPr>
              <a:t>democracy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– a type of government where people are given the right to vote</a:t>
            </a:r>
          </a:p>
        </p:txBody>
      </p:sp>
      <p:sp>
        <p:nvSpPr>
          <p:cNvPr id="8" name="Rectangle 7"/>
          <p:cNvSpPr/>
          <p:nvPr/>
        </p:nvSpPr>
        <p:spPr>
          <a:xfrm>
            <a:off x="334997" y="217331"/>
            <a:ext cx="3360181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4. Kick </a:t>
            </a:r>
            <a:r>
              <a:rPr kumimoji="0" lang="en-GB" sz="2400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by Mitch Johnson</a:t>
            </a:r>
            <a:endParaRPr kumimoji="0" lang="en-GB" sz="24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4596"/>
          <a:stretch/>
        </p:blipFill>
        <p:spPr>
          <a:xfrm>
            <a:off x="145008" y="1790278"/>
            <a:ext cx="4239984" cy="4160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888" y="217331"/>
            <a:ext cx="3924848" cy="6373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0047" y="217331"/>
            <a:ext cx="3781953" cy="23148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001FBD-37BE-79B0-7FB6-3BF33C6D7B2E}"/>
              </a:ext>
            </a:extLst>
          </p:cNvPr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41668311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33326" y="4556777"/>
            <a:ext cx="3463536" cy="175432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Vocabulary: 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Gill Sans MT" panose="020B0502020104020203"/>
              </a:rPr>
              <a:t>rowdy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– noisy and boisterous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Gill Sans MT" panose="020B0502020104020203"/>
              </a:rPr>
              <a:t>raucous 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– making a disturbingly harsh and loud noise</a:t>
            </a:r>
            <a:endParaRPr lang="en-GB" dirty="0">
              <a:solidFill>
                <a:prstClr val="black"/>
              </a:solidFill>
              <a:latin typeface="Gill Sans MT" panose="020B050202010402020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Gill Sans MT" panose="020B0502020104020203"/>
              </a:rPr>
              <a:t>turbulent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– </a:t>
            </a:r>
            <a:r>
              <a:rPr lang="en-GB" dirty="0">
                <a:solidFill>
                  <a:prstClr val="black"/>
                </a:solidFill>
                <a:latin typeface="Gill Sans MT" panose="020B0502020104020203"/>
              </a:rPr>
              <a:t>full of conflict and disorder, or confusion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26156" y="444943"/>
            <a:ext cx="5689975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5. The </a:t>
            </a:r>
            <a:r>
              <a:rPr kumimoji="0" lang="en-GB" sz="2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Light in Everything </a:t>
            </a:r>
            <a:r>
              <a:rPr kumimoji="0" lang="en-GB" sz="2400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by Katya </a:t>
            </a:r>
            <a:r>
              <a:rPr kumimoji="0" lang="en-GB" sz="2400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Balen</a:t>
            </a:r>
            <a:endParaRPr kumimoji="0" lang="en-GB" sz="24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41" y="85065"/>
            <a:ext cx="4305901" cy="6601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785" y="1499522"/>
            <a:ext cx="4277322" cy="27531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05C0DC-903B-BF8D-BC13-0486F56EBEDA}"/>
              </a:ext>
            </a:extLst>
          </p:cNvPr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27577873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833" t="12469" r="30903" b="10617"/>
          <a:stretch/>
        </p:blipFill>
        <p:spPr>
          <a:xfrm rot="5400000">
            <a:off x="2707082" y="-448714"/>
            <a:ext cx="6867821" cy="77652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7867719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542" t="13333" r="33542" b="9629"/>
          <a:stretch/>
        </p:blipFill>
        <p:spPr>
          <a:xfrm rot="5400000">
            <a:off x="2442674" y="-1083774"/>
            <a:ext cx="6849452" cy="901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3247714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218" y="243225"/>
            <a:ext cx="1475414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Maths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28418" y="6489391"/>
            <a:ext cx="363582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2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128793"/>
              </p:ext>
            </p:extLst>
          </p:nvPr>
        </p:nvGraphicFramePr>
        <p:xfrm>
          <a:off x="289218" y="989632"/>
          <a:ext cx="11267056" cy="56290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26808">
                  <a:extLst>
                    <a:ext uri="{9D8B030D-6E8A-4147-A177-3AD203B41FA5}">
                      <a16:colId xmlns:a16="http://schemas.microsoft.com/office/drawing/2014/main" val="754545584"/>
                    </a:ext>
                  </a:extLst>
                </a:gridCol>
                <a:gridCol w="8840248">
                  <a:extLst>
                    <a:ext uri="{9D8B030D-6E8A-4147-A177-3AD203B41FA5}">
                      <a16:colId xmlns:a16="http://schemas.microsoft.com/office/drawing/2014/main" val="3093854776"/>
                    </a:ext>
                  </a:extLst>
                </a:gridCol>
              </a:tblGrid>
              <a:tr h="369419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latin typeface="+mj-lt"/>
                        </a:rPr>
                        <a:t>Key Word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latin typeface="+mj-lt"/>
                        </a:rPr>
                        <a:t>Definition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074834"/>
                  </a:ext>
                </a:extLst>
              </a:tr>
              <a:tr h="369419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+mj-lt"/>
                        </a:rPr>
                        <a:t>Integer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 whole number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1674498"/>
                  </a:ext>
                </a:extLst>
              </a:tr>
              <a:tr h="369419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+mj-lt"/>
                        </a:rPr>
                        <a:t>Place value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+mj-lt"/>
                        </a:rPr>
                        <a:t>The value of each digit in a number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4344173"/>
                  </a:ext>
                </a:extLst>
              </a:tr>
              <a:tr h="369419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+mj-lt"/>
                        </a:rPr>
                        <a:t>Decimal point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+mj-lt"/>
                        </a:rPr>
                        <a:t>Point or dot which is used to separate the whole part and the fractional part of a number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9266830"/>
                  </a:ext>
                </a:extLst>
              </a:tr>
              <a:tr h="369419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+mj-lt"/>
                        </a:rPr>
                        <a:t>Partitioning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+mj-lt"/>
                        </a:rPr>
                        <a:t>When numbers are separated into smaller units to make maths calculations easier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625979"/>
                  </a:ext>
                </a:extLst>
              </a:tr>
              <a:tr h="369419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+mj-lt"/>
                        </a:rPr>
                        <a:t>Square</a:t>
                      </a:r>
                      <a:r>
                        <a:rPr lang="en-GB" sz="1200" baseline="0" dirty="0">
                          <a:latin typeface="+mj-lt"/>
                        </a:rPr>
                        <a:t> number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answer when an integer is multiplied by itself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8776345"/>
                  </a:ext>
                </a:extLst>
              </a:tr>
              <a:tr h="369419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+mj-lt"/>
                        </a:rPr>
                        <a:t>Cube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answer when an integer is multiplied by itself three times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1558235"/>
                  </a:ext>
                </a:extLst>
              </a:tr>
              <a:tr h="369419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+mj-lt"/>
                        </a:rPr>
                        <a:t>Square root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number you would multiply by itself to get  a 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1396457"/>
                  </a:ext>
                </a:extLst>
              </a:tr>
              <a:tr h="369419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+mj-lt"/>
                        </a:rPr>
                        <a:t>Cube</a:t>
                      </a:r>
                      <a:r>
                        <a:rPr lang="en-GB" sz="1200" baseline="0" dirty="0">
                          <a:latin typeface="+mj-lt"/>
                        </a:rPr>
                        <a:t> root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number you would multiply by itself three times to get  a 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9037630"/>
                  </a:ext>
                </a:extLst>
              </a:tr>
              <a:tr h="369419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+mj-lt"/>
                        </a:rPr>
                        <a:t>Prime</a:t>
                      </a:r>
                      <a:r>
                        <a:rPr lang="en-GB" sz="1200" baseline="0" dirty="0">
                          <a:latin typeface="+mj-lt"/>
                        </a:rPr>
                        <a:t> number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 number which has exactly two factors: the number one and itself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8347764"/>
                  </a:ext>
                </a:extLst>
              </a:tr>
              <a:tr h="369419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+mj-lt"/>
                        </a:rPr>
                        <a:t>The first 13 prime</a:t>
                      </a:r>
                      <a:r>
                        <a:rPr lang="en-GB" sz="1200" baseline="0" dirty="0">
                          <a:latin typeface="+mj-lt"/>
                        </a:rPr>
                        <a:t> numbers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2, 3, 5, 7, 11, 13, 17, 19, 23, 29, 31, 37, 41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1574623"/>
                  </a:ext>
                </a:extLst>
              </a:tr>
              <a:tr h="369419"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latin typeface="+mj-lt"/>
                        </a:rPr>
                        <a:t>Decimal places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positions of digits to the right of the decimal point in a decimal number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4412283"/>
                  </a:ext>
                </a:extLst>
              </a:tr>
              <a:tr h="369419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+mj-lt"/>
                        </a:rPr>
                        <a:t>Significant figures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Significant figures are the digits in a number that contribute to the accuracy of it. We start counting significant figures at the first non-zero digit of a number which is called the first significant figure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5210744"/>
                  </a:ext>
                </a:extLst>
              </a:tr>
              <a:tr h="369419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+mj-lt"/>
                        </a:rPr>
                        <a:t>Negative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 negative number is a real number that is less than zero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7636139"/>
                  </a:ext>
                </a:extLst>
              </a:tr>
              <a:tr h="369419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+mj-lt"/>
                        </a:rPr>
                        <a:t>Zero pairs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+mj-lt"/>
                        </a:rPr>
                        <a:t>A pair of numbers that add up to zero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4302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2891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611" t="12963" r="33472" b="9753"/>
          <a:stretch/>
        </p:blipFill>
        <p:spPr>
          <a:xfrm rot="5400000">
            <a:off x="2501332" y="-1091632"/>
            <a:ext cx="6808339" cy="89916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25805862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403" t="11975" r="33472" b="11111"/>
          <a:stretch/>
        </p:blipFill>
        <p:spPr>
          <a:xfrm rot="5400000">
            <a:off x="2482738" y="-1035162"/>
            <a:ext cx="6845524" cy="894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10122923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333" t="11358" r="33541" b="9876"/>
          <a:stretch/>
        </p:blipFill>
        <p:spPr>
          <a:xfrm rot="5400000">
            <a:off x="2491195" y="-1151346"/>
            <a:ext cx="6822259" cy="9124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30680792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611" t="12098" r="33541" b="9630"/>
          <a:stretch/>
        </p:blipFill>
        <p:spPr>
          <a:xfrm rot="5400000">
            <a:off x="2507015" y="-1167165"/>
            <a:ext cx="6858000" cy="91923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976743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703" y="134605"/>
            <a:ext cx="1706097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Science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828418" y="6489391"/>
            <a:ext cx="363582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3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E5173A5-68FE-4ADD-B709-C142E0313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136058"/>
              </p:ext>
            </p:extLst>
          </p:nvPr>
        </p:nvGraphicFramePr>
        <p:xfrm>
          <a:off x="122702" y="756924"/>
          <a:ext cx="6103927" cy="5250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2722">
                  <a:extLst>
                    <a:ext uri="{9D8B030D-6E8A-4147-A177-3AD203B41FA5}">
                      <a16:colId xmlns:a16="http://schemas.microsoft.com/office/drawing/2014/main" val="1334602493"/>
                    </a:ext>
                  </a:extLst>
                </a:gridCol>
                <a:gridCol w="4911205">
                  <a:extLst>
                    <a:ext uri="{9D8B030D-6E8A-4147-A177-3AD203B41FA5}">
                      <a16:colId xmlns:a16="http://schemas.microsoft.com/office/drawing/2014/main" val="1181000722"/>
                    </a:ext>
                  </a:extLst>
                </a:gridCol>
              </a:tblGrid>
              <a:tr h="342174"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Key word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Definition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75347"/>
                  </a:ext>
                </a:extLst>
              </a:tr>
              <a:tr h="342174"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Cell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Basic unit of life. Unicellular organisms only have one cell. Multicellular organisms have many cells. 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4094866"/>
                  </a:ext>
                </a:extLst>
              </a:tr>
              <a:tr h="342174"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Cell Membrane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Controls the movement of substances in and out of the cell.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1529618"/>
                  </a:ext>
                </a:extLst>
              </a:tr>
              <a:tr h="342174"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Cytoplasm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Jelly-like substance where chemical reactions take place.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5259856"/>
                  </a:ext>
                </a:extLst>
              </a:tr>
              <a:tr h="342174"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Nucleus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Carries genetic information and controls the cell.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8326938"/>
                  </a:ext>
                </a:extLst>
              </a:tr>
              <a:tr h="342174"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Mitochondria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Where respirations takes place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7883465"/>
                  </a:ext>
                </a:extLst>
              </a:tr>
              <a:tr h="342174"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Cell Wall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Made of cellulose, provides support to the cell.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5090137"/>
                  </a:ext>
                </a:extLst>
              </a:tr>
              <a:tr h="342174"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Vacuole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Contains cell sap.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9936544"/>
                  </a:ext>
                </a:extLst>
              </a:tr>
              <a:tr h="342174"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Chloroplasts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Contains the green pigment chlorophyll, the site of photosynthesis.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8929711"/>
                  </a:ext>
                </a:extLst>
              </a:tr>
              <a:tr h="342174"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Tissue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Something made from just one type of specialised cell.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1331604"/>
                  </a:ext>
                </a:extLst>
              </a:tr>
              <a:tr h="342174"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Organ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Something made from different groups of specialised cells all working together.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8962729"/>
                  </a:ext>
                </a:extLst>
              </a:tr>
              <a:tr h="342174"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Organ System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When a number of organs work together.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9730969"/>
                  </a:ext>
                </a:extLst>
              </a:tr>
              <a:tr h="342174"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Unicellular organism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 A single-celled organism, is an organism that consists of a single cell,</a:t>
                      </a:r>
                      <a:endParaRPr lang="en-GB" sz="1200" b="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4271709"/>
                  </a:ext>
                </a:extLst>
              </a:tr>
              <a:tr h="342174"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Diffusion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Particles spread from a region of higher concentration to a region of lower concentration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909596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4574CFA-ACA2-461D-8BCE-0654D285A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979689"/>
              </p:ext>
            </p:extLst>
          </p:nvPr>
        </p:nvGraphicFramePr>
        <p:xfrm>
          <a:off x="6705600" y="756924"/>
          <a:ext cx="5268686" cy="5250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9513">
                  <a:extLst>
                    <a:ext uri="{9D8B030D-6E8A-4147-A177-3AD203B41FA5}">
                      <a16:colId xmlns:a16="http://schemas.microsoft.com/office/drawing/2014/main" val="1334602493"/>
                    </a:ext>
                  </a:extLst>
                </a:gridCol>
                <a:gridCol w="4239173">
                  <a:extLst>
                    <a:ext uri="{9D8B030D-6E8A-4147-A177-3AD203B41FA5}">
                      <a16:colId xmlns:a16="http://schemas.microsoft.com/office/drawing/2014/main" val="1181000722"/>
                    </a:ext>
                  </a:extLst>
                </a:gridCol>
              </a:tblGrid>
              <a:tr h="312854"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Key word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Microscope key skills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75347"/>
                  </a:ext>
                </a:extLst>
              </a:tr>
              <a:tr h="729993"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Light Microscope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A device which uses light and a series of lenses to produce a magnified image of an object.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4094866"/>
                  </a:ext>
                </a:extLst>
              </a:tr>
              <a:tr h="521423"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Lenses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Part of the microscope that increases the magnification. There are two lenses (objective lens and the eyepiece lens)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8326938"/>
                  </a:ext>
                </a:extLst>
              </a:tr>
              <a:tr h="3908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Platform that holds a sample to view under a microscope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7883465"/>
                  </a:ext>
                </a:extLst>
              </a:tr>
              <a:tr h="521423"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Slide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 thin flat piece of glass used to hold objects to view under a microscope</a:t>
                      </a:r>
                      <a:endParaRPr lang="en-GB" sz="1200" b="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5090137"/>
                  </a:ext>
                </a:extLst>
              </a:tr>
              <a:tr h="729993"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Coverslip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Gill Sans MT" panose="020B0502020104020203" pitchFamily="34" charset="0"/>
                        </a:rPr>
                        <a:t>Very thin 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piece of glass used to cover a specimen to avoid contact between the liquid and the objective lens, and prevent damage to the objective lens.</a:t>
                      </a:r>
                      <a:endParaRPr lang="en-US" sz="1200" b="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9936544"/>
                  </a:ext>
                </a:extLst>
              </a:tr>
              <a:tr h="521423"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Focusing knob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Part of the microscope that allows for quick focusing by moving the objective lens or stage up and down</a:t>
                      </a:r>
                      <a:endParaRPr lang="en-US" sz="1200" b="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8929711"/>
                  </a:ext>
                </a:extLst>
              </a:tr>
              <a:tr h="4797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Resolution</a:t>
                      </a:r>
                      <a:endParaRPr lang="en-GB" sz="12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smallest change that can be read from a measuring device for example a ruler measured in mm or cm</a:t>
                      </a:r>
                      <a:endParaRPr lang="en-GB" sz="12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1331604"/>
                  </a:ext>
                </a:extLst>
              </a:tr>
              <a:tr h="521423"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Magnification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How much bigger a sample/object appears under the microscope than it is in real life.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8962729"/>
                  </a:ext>
                </a:extLst>
              </a:tr>
              <a:tr h="521423"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Total magnification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Gill Sans MT" panose="020B0502020104020203" pitchFamily="34" charset="0"/>
                        </a:rPr>
                        <a:t>Total magnification = </a:t>
                      </a:r>
                    </a:p>
                    <a:p>
                      <a:pPr algn="r"/>
                      <a:r>
                        <a:rPr lang="en-US" sz="1200" b="0" dirty="0">
                          <a:latin typeface="Gill Sans MT" panose="020B0502020104020203" pitchFamily="34" charset="0"/>
                        </a:rPr>
                        <a:t>Eyepiece lens magnification x Objective lens magnification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973096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947717" y="134605"/>
            <a:ext cx="4026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/>
              <a:t>Organisms</a:t>
            </a:r>
          </a:p>
        </p:txBody>
      </p:sp>
    </p:spTree>
    <p:extLst>
      <p:ext uri="{BB962C8B-B14F-4D97-AF65-F5344CB8AC3E}">
        <p14:creationId xmlns:p14="http://schemas.microsoft.com/office/powerpoint/2010/main" val="2465936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703" y="134605"/>
            <a:ext cx="1706097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Science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828418" y="6489391"/>
            <a:ext cx="363582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4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3F2DB91-9506-4205-BBB1-D525D4E1E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013284"/>
              </p:ext>
            </p:extLst>
          </p:nvPr>
        </p:nvGraphicFramePr>
        <p:xfrm>
          <a:off x="265147" y="823058"/>
          <a:ext cx="5540190" cy="36211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4979">
                  <a:extLst>
                    <a:ext uri="{9D8B030D-6E8A-4147-A177-3AD203B41FA5}">
                      <a16:colId xmlns:a16="http://schemas.microsoft.com/office/drawing/2014/main" val="1334602493"/>
                    </a:ext>
                  </a:extLst>
                </a:gridCol>
                <a:gridCol w="4255211">
                  <a:extLst>
                    <a:ext uri="{9D8B030D-6E8A-4147-A177-3AD203B41FA5}">
                      <a16:colId xmlns:a16="http://schemas.microsoft.com/office/drawing/2014/main" val="1181000722"/>
                    </a:ext>
                  </a:extLst>
                </a:gridCol>
              </a:tblGrid>
              <a:tr h="216128"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/>
                        <a:t>Key word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/>
                        <a:t>Definition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7534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r>
                        <a:rPr lang="en-GB" sz="1200" b="0" dirty="0"/>
                        <a:t>Particle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/>
                        <a:t>The general term for a small piece of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/>
                        <a:t>matter.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4094866"/>
                  </a:ext>
                </a:extLst>
              </a:tr>
              <a:tr h="264538">
                <a:tc>
                  <a:txBody>
                    <a:bodyPr/>
                    <a:lstStyle/>
                    <a:p>
                      <a:r>
                        <a:rPr lang="en-GB" sz="1200" b="0" dirty="0"/>
                        <a:t>State of Matter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/>
                        <a:t>The distinct forms in which matter can exist (solid, liquid, gas)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1529618"/>
                  </a:ext>
                </a:extLst>
              </a:tr>
              <a:tr h="235517">
                <a:tc>
                  <a:txBody>
                    <a:bodyPr/>
                    <a:lstStyle/>
                    <a:p>
                      <a:r>
                        <a:rPr lang="en-GB" sz="1200" b="0" dirty="0"/>
                        <a:t>Solid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/>
                        <a:t>A substance with a fixed shape and volume.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5259856"/>
                  </a:ext>
                </a:extLst>
              </a:tr>
              <a:tr h="213639">
                <a:tc>
                  <a:txBody>
                    <a:bodyPr/>
                    <a:lstStyle/>
                    <a:p>
                      <a:r>
                        <a:rPr lang="en-GB" sz="1200" b="0" dirty="0"/>
                        <a:t>Liquid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/>
                        <a:t>A substance with a fixed volume but not a fixed shape.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8326938"/>
                  </a:ext>
                </a:extLst>
              </a:tr>
              <a:tr h="342730">
                <a:tc>
                  <a:txBody>
                    <a:bodyPr/>
                    <a:lstStyle/>
                    <a:p>
                      <a:r>
                        <a:rPr lang="en-GB" sz="1200" b="0" dirty="0"/>
                        <a:t>Gas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A substance that does not have a fixed shape or volume.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7883465"/>
                  </a:ext>
                </a:extLst>
              </a:tr>
              <a:tr h="268942">
                <a:tc>
                  <a:txBody>
                    <a:bodyPr/>
                    <a:lstStyle/>
                    <a:p>
                      <a:r>
                        <a:rPr lang="en-GB" sz="1200" b="0" dirty="0"/>
                        <a:t>Chane of state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/>
                        <a:t>The change of a substance from one physical form to another.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5090137"/>
                  </a:ext>
                </a:extLst>
              </a:tr>
              <a:tr h="209775">
                <a:tc>
                  <a:txBody>
                    <a:bodyPr/>
                    <a:lstStyle/>
                    <a:p>
                      <a:r>
                        <a:rPr lang="en-GB" sz="1200" b="0" dirty="0"/>
                        <a:t>Melting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/>
                        <a:t>The change of state when a solid changes to a liquid.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9936544"/>
                  </a:ext>
                </a:extLst>
              </a:tr>
              <a:tr h="282388">
                <a:tc>
                  <a:txBody>
                    <a:bodyPr/>
                    <a:lstStyle/>
                    <a:p>
                      <a:r>
                        <a:rPr lang="en-GB" sz="1200" b="0" dirty="0"/>
                        <a:t>Freezing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/>
                        <a:t>The change of state when a liquid changes to a solid.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8929711"/>
                  </a:ext>
                </a:extLst>
              </a:tr>
              <a:tr h="295836">
                <a:tc>
                  <a:txBody>
                    <a:bodyPr/>
                    <a:lstStyle/>
                    <a:p>
                      <a:r>
                        <a:rPr lang="en-GB" sz="1200" b="0" dirty="0"/>
                        <a:t>Condensing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/>
                        <a:t>The change of state when a gas changes to a liquid.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1331604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r>
                        <a:rPr lang="en-GB" sz="1200" b="0" dirty="0"/>
                        <a:t>Evaporation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/>
                        <a:t>The change of state when a liquid changes to a gas.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8962729"/>
                  </a:ext>
                </a:extLst>
              </a:tr>
              <a:tr h="255494">
                <a:tc>
                  <a:txBody>
                    <a:bodyPr/>
                    <a:lstStyle/>
                    <a:p>
                      <a:r>
                        <a:rPr lang="en-GB" sz="1200" b="0" dirty="0"/>
                        <a:t>Sublimation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/>
                        <a:t>The change of state from solid to gas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973096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91F20AF-61CA-46C0-BF96-1340EAE8FF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184649"/>
              </p:ext>
            </p:extLst>
          </p:nvPr>
        </p:nvGraphicFramePr>
        <p:xfrm>
          <a:off x="6288228" y="823058"/>
          <a:ext cx="5540190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2566">
                  <a:extLst>
                    <a:ext uri="{9D8B030D-6E8A-4147-A177-3AD203B41FA5}">
                      <a16:colId xmlns:a16="http://schemas.microsoft.com/office/drawing/2014/main" val="1334602493"/>
                    </a:ext>
                  </a:extLst>
                </a:gridCol>
                <a:gridCol w="4457624">
                  <a:extLst>
                    <a:ext uri="{9D8B030D-6E8A-4147-A177-3AD203B41FA5}">
                      <a16:colId xmlns:a16="http://schemas.microsoft.com/office/drawing/2014/main" val="1181000722"/>
                    </a:ext>
                  </a:extLst>
                </a:gridCol>
              </a:tblGrid>
              <a:tr h="216128"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/>
                        <a:t>Key word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/>
                        <a:t>Definition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7534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/>
                        <a:t>Density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/>
                        <a:t>The amount of mass that 1cm3 of 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/>
                        <a:t>substance has.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4094866"/>
                  </a:ext>
                </a:extLst>
              </a:tr>
              <a:tr h="264538"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/>
                        <a:t>Dense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/>
                        <a:t>Something which is heavy for its volume.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1529618"/>
                  </a:ext>
                </a:extLst>
              </a:tr>
              <a:tr h="235517"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/>
                        <a:t>Gas pressure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/>
                        <a:t>The force exerted by gas particles per unit area of a surface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5259856"/>
                  </a:ext>
                </a:extLst>
              </a:tr>
              <a:tr h="342730"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/>
                        <a:t>Physical properties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/>
                        <a:t>Factors such as a substance’s boiling point, density or melting point.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788346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947717" y="134605"/>
            <a:ext cx="4026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/>
              <a:t>Solids, liquids and gases</a:t>
            </a:r>
          </a:p>
        </p:txBody>
      </p:sp>
    </p:spTree>
    <p:extLst>
      <p:ext uri="{BB962C8B-B14F-4D97-AF65-F5344CB8AC3E}">
        <p14:creationId xmlns:p14="http://schemas.microsoft.com/office/powerpoint/2010/main" val="2950479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710" y="224590"/>
            <a:ext cx="1786308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Spanish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28418" y="6489391"/>
            <a:ext cx="363582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5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758238"/>
              </p:ext>
            </p:extLst>
          </p:nvPr>
        </p:nvGraphicFramePr>
        <p:xfrm>
          <a:off x="2362770" y="134605"/>
          <a:ext cx="4591889" cy="66094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3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8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07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Spanish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English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52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_tradnl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Hola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Hi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54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_tradnl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Adiós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Goodbye</a:t>
                      </a:r>
                      <a:endParaRPr lang="es-E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52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_tradnl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¿Cómo</a:t>
                      </a:r>
                      <a:r>
                        <a:rPr lang="es-ES_tradnl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te llamas?</a:t>
                      </a:r>
                      <a:endParaRPr lang="es-ES_tradnl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What is your name?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Me llamo…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My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name is...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79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¿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Qué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tal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?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How’s it going?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925240874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estoy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 am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041935017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Bien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Well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4149408354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Mal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Bad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235971345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_tradnl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Cansado/a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Tired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748769057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Enfermo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/a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Sick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543258229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Triste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Sad</a:t>
                      </a:r>
                      <a:endParaRPr lang="es-E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146237369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Feliz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Happy</a:t>
                      </a: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264998185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¿Dónde vives?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Where</a:t>
                      </a: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do </a:t>
                      </a:r>
                      <a:r>
                        <a:rPr lang="es-E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you</a:t>
                      </a: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s-E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live</a:t>
                      </a: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?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139219470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Vivo en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 </a:t>
                      </a:r>
                      <a:r>
                        <a:rPr lang="es-E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live</a:t>
                      </a: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in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212544497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Uno /</a:t>
                      </a:r>
                      <a:r>
                        <a:rPr lang="es-ES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dos / tres / cuatro / cinco</a:t>
                      </a:r>
                      <a:endParaRPr lang="es-E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</a:t>
                      </a:r>
                      <a:r>
                        <a:rPr lang="es-ES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/ 2 / 3 / 4 / 5</a:t>
                      </a:r>
                      <a:endParaRPr lang="es-E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202810902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Seis / siete / ocho / nueve / diez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 /</a:t>
                      </a:r>
                      <a:r>
                        <a:rPr lang="es-ES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7 / 8 / 9 / 10</a:t>
                      </a:r>
                      <a:endParaRPr lang="es-E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773897719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Once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/ </a:t>
                      </a:r>
                      <a:r>
                        <a:rPr lang="en-GB" sz="1200" kern="140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doce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/ </a:t>
                      </a:r>
                      <a:r>
                        <a:rPr lang="en-GB" sz="1200" kern="140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trece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/ </a:t>
                      </a:r>
                      <a:r>
                        <a:rPr lang="en-GB" sz="1200" kern="140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catorce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/ quince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 / 12 / 13</a:t>
                      </a:r>
                      <a:r>
                        <a:rPr lang="es-ES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/ 14 / 15</a:t>
                      </a:r>
                      <a:endParaRPr lang="es-E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487442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821140"/>
              </p:ext>
            </p:extLst>
          </p:nvPr>
        </p:nvGraphicFramePr>
        <p:xfrm>
          <a:off x="7322412" y="134605"/>
          <a:ext cx="4591889" cy="66088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3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8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07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Spanish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English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52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Dieciséis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/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diecisiete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/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dieciocho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/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diecinueve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 / 17 / 18 / 19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54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Veinte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52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Veintiuno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/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veintidós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...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 / 22...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Treinta 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30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79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Treinta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y </a:t>
                      </a:r>
                      <a:r>
                        <a:rPr lang="en-GB" sz="1200" kern="140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uno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31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925240874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¿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Cuántos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años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tienes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?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How old are you?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041935017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Tengo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...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años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 am...years old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4149408354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enero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January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235971345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febrero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February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748769057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marzo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March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543258229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abril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April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146237369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mayo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May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264998185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Junio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June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139219470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Julio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July</a:t>
                      </a:r>
                      <a:endParaRPr lang="es-ES_tradnl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212544497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agosto</a:t>
                      </a:r>
                      <a:endParaRPr lang="en-U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August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202810902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septiembre</a:t>
                      </a:r>
                      <a:endParaRPr lang="en-U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September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773897719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_tradnl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octubre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U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october</a:t>
                      </a:r>
                      <a:endParaRPr lang="en-U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487442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811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710" y="224590"/>
            <a:ext cx="1786308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Spanish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28418" y="6489391"/>
            <a:ext cx="363582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6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525558"/>
              </p:ext>
            </p:extLst>
          </p:nvPr>
        </p:nvGraphicFramePr>
        <p:xfrm>
          <a:off x="2362770" y="134605"/>
          <a:ext cx="4591889" cy="64810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3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8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07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Spanish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English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52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_tradnl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noviembre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November</a:t>
                      </a:r>
                      <a:endParaRPr lang="es-E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54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_tradnl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diciembre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December</a:t>
                      </a: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52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_tradnl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¿Cuándo es tu cumpleaños?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When is your birthday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Mi cumpleaños es el…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My birthday is the...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79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Soy /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eres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/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es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 am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/ you are / s/he is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925240874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Listo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/a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Smart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041935017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Serio/a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Serious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4149408354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Perezoso/a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Lazy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235971345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_tradnl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Simpático/a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Nice/friendly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748769057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Tímido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/a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Shy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543258229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Contento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/a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Happy</a:t>
                      </a:r>
                      <a:endParaRPr lang="es-E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146237369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Optimista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Optimistic</a:t>
                      </a:r>
                      <a:endParaRPr lang="es-E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264998185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Responsable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Responsible</a:t>
                      </a:r>
                      <a:endParaRPr lang="es-E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139219470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Tonto/a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Silly</a:t>
                      </a:r>
                      <a:endParaRPr lang="es-E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212544497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Paciente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Patient</a:t>
                      </a:r>
                      <a:endParaRPr lang="es-E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202810902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Inteligente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Intelligent</a:t>
                      </a:r>
                      <a:endParaRPr lang="es-E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773897719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Divertido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/a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Amusing</a:t>
                      </a:r>
                      <a:endParaRPr lang="es-E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48744200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046534"/>
              </p:ext>
            </p:extLst>
          </p:nvPr>
        </p:nvGraphicFramePr>
        <p:xfrm>
          <a:off x="7322412" y="134605"/>
          <a:ext cx="4591889" cy="64810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3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8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07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Spanish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English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52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Generoso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/a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Generous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54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Y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And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52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Pero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But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Aunque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s-E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Although</a:t>
                      </a:r>
                      <a:endParaRPr lang="es-E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79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También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Also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925240874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Sin embargo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However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041935017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Además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Furthermore 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4149408354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Guapo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(a) /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feo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(a)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Pretty / ugly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235971345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Delgado(a) /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gordo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(a)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Skinny / fat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748769057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Alto(a) /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bajo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(a)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Tall /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short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543258229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Joven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Young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146237369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Fuerte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/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debil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Strong / weak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264998185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Un</a:t>
                      </a:r>
                      <a:r>
                        <a:rPr lang="es-ES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perro / un gato / un hámster</a:t>
                      </a:r>
                      <a:endParaRPr lang="es-E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 dog / a cat / a hamster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139219470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Está en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It</a:t>
                      </a:r>
                      <a:r>
                        <a:rPr lang="es-ES_tradnl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s-ES_tradnl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is</a:t>
                      </a:r>
                      <a:r>
                        <a:rPr lang="es-ES_tradnl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s-ES_tradnl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located</a:t>
                      </a:r>
                      <a:r>
                        <a:rPr lang="es-ES_tradnl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in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212544497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Inglaterra</a:t>
                      </a: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/ </a:t>
                      </a:r>
                      <a:r>
                        <a:rPr lang="en-U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España</a:t>
                      </a: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/ </a:t>
                      </a:r>
                      <a:r>
                        <a:rPr lang="en-U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Francia</a:t>
                      </a: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/ Italia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England / Spain / France /</a:t>
                      </a:r>
                      <a:r>
                        <a:rPr lang="en-US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Italy</a:t>
                      </a:r>
                      <a:endParaRPr lang="en-U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202810902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Negro / </a:t>
                      </a:r>
                      <a:r>
                        <a:rPr lang="en-U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azul</a:t>
                      </a:r>
                      <a:r>
                        <a:rPr lang="en-US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/ </a:t>
                      </a:r>
                      <a:r>
                        <a:rPr lang="en-US" sz="1200" kern="140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blanco</a:t>
                      </a:r>
                      <a:r>
                        <a:rPr lang="en-US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/ </a:t>
                      </a:r>
                      <a:r>
                        <a:rPr lang="en-US" sz="1200" kern="140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rojo</a:t>
                      </a:r>
                      <a:r>
                        <a:rPr lang="en-US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/ </a:t>
                      </a:r>
                      <a:r>
                        <a:rPr lang="en-US" sz="1200" kern="140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gris</a:t>
                      </a:r>
                      <a:endParaRPr lang="en-U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Black / blue </a:t>
                      </a:r>
                      <a:r>
                        <a:rPr lang="en-US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/ white / red / grey</a:t>
                      </a:r>
                      <a:endParaRPr lang="en-U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773897719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s-ES_tradnl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endParaRPr lang="en-U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487442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042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5968537" y="764892"/>
          <a:ext cx="5843847" cy="45681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7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6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62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Key Term </a:t>
                      </a:r>
                      <a:endParaRPr lang="en-GB" sz="12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0166" marR="20166" marT="20166" marB="2016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Definition</a:t>
                      </a:r>
                      <a:endParaRPr lang="en-GB" sz="12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0166" marR="20166" marT="20166" marB="2016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62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latin typeface="Gill Sans MT" panose="020B0502020104020203" pitchFamily="34" charset="0"/>
                        </a:rPr>
                        <a:t>Perpetrator</a:t>
                      </a:r>
                      <a:endParaRPr lang="en-GB" sz="12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0166" marR="20166" marT="20166" marB="20166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 person who carries out a harmful, illegal, or immoral act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20166" marR="20166" marT="20166" marB="20166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0200782"/>
                  </a:ext>
                </a:extLst>
              </a:tr>
              <a:tr h="48662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Tithing</a:t>
                      </a:r>
                      <a:endParaRPr lang="en-GB" sz="12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0166" marR="20166" marT="20166" marB="20166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The smallest and lowest unit of law enforcement in England. Every boy or man over 12 was supposed to be in a tithing</a:t>
                      </a:r>
                    </a:p>
                  </a:txBody>
                  <a:tcPr marL="20166" marR="20166" marT="20166" marB="20166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5531634"/>
                  </a:ext>
                </a:extLst>
              </a:tr>
              <a:tr h="48662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Hue and Cry</a:t>
                      </a:r>
                      <a:endParaRPr lang="en-GB" sz="12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0166" marR="20166" marT="20166" marB="20166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 traditional method of law enforcement where a victim of a crime would raise a loud outcry to summon the community to pursue and apprehend the offender</a:t>
                      </a:r>
                    </a:p>
                  </a:txBody>
                  <a:tcPr marL="20166" marR="20166" marT="20166" marB="20166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2323006"/>
                  </a:ext>
                </a:extLst>
              </a:tr>
              <a:tr h="48662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Justice</a:t>
                      </a:r>
                      <a:endParaRPr lang="en-GB" sz="12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0166" marR="20166" marT="20166" marB="20166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The system of laws, institutions, and processes designed to address criminal activity and ensure fairness</a:t>
                      </a:r>
                    </a:p>
                  </a:txBody>
                  <a:tcPr marL="20166" marR="20166" marT="20166" marB="20166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474111"/>
                  </a:ext>
                </a:extLst>
              </a:tr>
              <a:tr h="48662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Forest Laws</a:t>
                      </a:r>
                      <a:endParaRPr lang="en-GB" sz="12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0166" marR="20166" marT="20166" marB="20166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 set of laws established by William the Conqueror in Norman England to protect royal hunting grounds and their inhabitants.</a:t>
                      </a:r>
                    </a:p>
                  </a:txBody>
                  <a:tcPr marL="20166" marR="20166" marT="20166" marB="20166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818462"/>
                  </a:ext>
                </a:extLst>
              </a:tr>
              <a:tr h="48662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Night Watchman</a:t>
                      </a:r>
                      <a:endParaRPr lang="en-GB" sz="12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0166" marR="20166" marT="20166" marB="20166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Individuals responsible for patrolling streets at night, primarily for security and to prevent crime</a:t>
                      </a:r>
                    </a:p>
                  </a:txBody>
                  <a:tcPr marL="20166" marR="20166" marT="20166" marB="20166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9879950"/>
                  </a:ext>
                </a:extLst>
              </a:tr>
              <a:tr h="48662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Justice of the Peace</a:t>
                      </a:r>
                    </a:p>
                  </a:txBody>
                  <a:tcPr marL="20166" marR="20166" marT="20166" marB="20166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An individual authorized to perform certain legal functions, including hearing minor criminal cases and witnessing legal documents</a:t>
                      </a:r>
                    </a:p>
                  </a:txBody>
                  <a:tcPr marL="20166" marR="20166" marT="20166" marB="20166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371455"/>
                  </a:ext>
                </a:extLst>
              </a:tr>
              <a:tr h="48662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Sheriff</a:t>
                      </a:r>
                    </a:p>
                  </a:txBody>
                  <a:tcPr marL="20166" marR="20166" marT="20166" marB="20166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An important official of a shire or county charged primarily with legal duties</a:t>
                      </a:r>
                    </a:p>
                  </a:txBody>
                  <a:tcPr marL="20166" marR="20166" marT="20166" marB="20166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5054823"/>
                  </a:ext>
                </a:extLst>
              </a:tr>
            </a:tbl>
          </a:graphicData>
        </a:graphic>
      </p:graphicFrame>
      <p:graphicFrame>
        <p:nvGraphicFramePr>
          <p:cNvPr id="11" name="Content Placeholder 3"/>
          <p:cNvGraphicFramePr>
            <a:graphicFrameLocks/>
          </p:cNvGraphicFramePr>
          <p:nvPr/>
        </p:nvGraphicFramePr>
        <p:xfrm>
          <a:off x="406256" y="764892"/>
          <a:ext cx="5320775" cy="59787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1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9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62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Key Term </a:t>
                      </a:r>
                      <a:endParaRPr lang="en-GB" sz="12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0166" marR="20166" marT="20166" marB="20166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 dirty="0">
                          <a:ln>
                            <a:noFill/>
                          </a:ln>
                          <a:effectLst/>
                          <a:latin typeface="Gill Sans MT" panose="020B0502020104020203" pitchFamily="34" charset="0"/>
                        </a:rPr>
                        <a:t>Definition</a:t>
                      </a:r>
                      <a:endParaRPr lang="en-GB" sz="12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0166" marR="20166" marT="20166" marB="20166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Gill Sans MT" panose="020B0502020104020203" pitchFamily="34" charset="0"/>
                        </a:rPr>
                        <a:t>Capital punishment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Gill Sans MT" panose="020B0502020104020203" pitchFamily="34" charset="0"/>
                        </a:rPr>
                        <a:t>Death penalty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16773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Gill Sans MT" panose="020B0502020104020203" pitchFamily="34" charset="0"/>
                        </a:rPr>
                        <a:t>Parole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Gill Sans MT" panose="020B0502020104020203" pitchFamily="34" charset="0"/>
                        </a:rPr>
                        <a:t>Let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</a:rPr>
                        <a:t> out for good behaviour</a:t>
                      </a:r>
                      <a:endParaRPr lang="en-GB" sz="12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Gill Sans MT" panose="020B0502020104020203" pitchFamily="34" charset="0"/>
                        </a:rPr>
                        <a:t>Rehabilitate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Gill Sans MT" panose="020B0502020104020203" pitchFamily="34" charset="0"/>
                        </a:rPr>
                        <a:t>Restore and help people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Gill Sans MT" panose="020B0502020104020203" pitchFamily="34" charset="0"/>
                        </a:rPr>
                        <a:t>Probation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Gill Sans MT" panose="020B0502020104020203" pitchFamily="34" charset="0"/>
                        </a:rPr>
                        <a:t>Supervision for an offender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Gill Sans MT" panose="020B0502020104020203" pitchFamily="34" charset="0"/>
                        </a:rPr>
                        <a:t>Community 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Gill Sans MT" panose="020B0502020104020203" pitchFamily="34" charset="0"/>
                        </a:rPr>
                        <a:t>Punishment in the local community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Gill Sans MT" panose="020B0502020104020203" pitchFamily="34" charset="0"/>
                        </a:rPr>
                        <a:t>Warrant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Gill Sans MT" panose="020B0502020104020203" pitchFamily="34" charset="0"/>
                        </a:rPr>
                        <a:t>Able to arrest a person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Gill Sans MT" panose="020B0502020104020203" pitchFamily="34" charset="0"/>
                        </a:rPr>
                        <a:t>Life sentence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Gill Sans MT" panose="020B0502020104020203" pitchFamily="34" charset="0"/>
                        </a:rPr>
                        <a:t>Minimum term served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Gill Sans MT" panose="020B0502020104020203" pitchFamily="34" charset="0"/>
                        </a:rPr>
                        <a:t>Extradition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Gill Sans MT" panose="020B0502020104020203" pitchFamily="34" charset="0"/>
                        </a:rPr>
                        <a:t>Send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</a:rPr>
                        <a:t> to another country</a:t>
                      </a:r>
                      <a:endParaRPr lang="en-GB" sz="12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582907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Gill Sans MT" panose="020B0502020104020203" pitchFamily="34" charset="0"/>
                        </a:rPr>
                        <a:t>Deterrent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Gill Sans MT" panose="020B0502020104020203" pitchFamily="34" charset="0"/>
                        </a:rPr>
                        <a:t>Something that discourages or is intended to discourage someone from doing something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725369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en-GB" sz="1200" i="0" dirty="0" err="1">
                          <a:solidFill>
                            <a:srgbClr val="141414"/>
                          </a:solidFill>
                          <a:effectLst/>
                          <a:latin typeface="Gill Sans MT" panose="020B0502020104020203" pitchFamily="34" charset="0"/>
                        </a:rPr>
                        <a:t>Vigiles</a:t>
                      </a:r>
                      <a:endParaRPr lang="en-GB" sz="12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Gill Sans MT" panose="020B0502020104020203" pitchFamily="34" charset="0"/>
                        </a:rPr>
                        <a:t>A group of Roman watchmen, established by Emperor Augustus in ancient Rome. They acted as a police force, primarily responsible for maintaining order.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328457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en-GB" sz="1200" i="0" dirty="0">
                          <a:solidFill>
                            <a:srgbClr val="141414"/>
                          </a:solidFill>
                          <a:effectLst/>
                          <a:latin typeface="Gill Sans MT" panose="020B0502020104020203" pitchFamily="34" charset="0"/>
                        </a:rPr>
                        <a:t>Praetorian Guard</a:t>
                      </a:r>
                      <a:endParaRPr lang="en-GB" sz="12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Gill Sans MT" panose="020B0502020104020203" pitchFamily="34" charset="0"/>
                        </a:rPr>
                        <a:t>The imperial guard of the Imperial Roman army that served various roles for the Roman emperor including being a bodyguard unit, counterintelligence, crowd control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67741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2703" y="134605"/>
            <a:ext cx="1786308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History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B988E3-ADDE-DDF4-B0F5-13CD690E0530}"/>
              </a:ext>
            </a:extLst>
          </p:cNvPr>
          <p:cNvSpPr txBox="1"/>
          <p:nvPr/>
        </p:nvSpPr>
        <p:spPr>
          <a:xfrm>
            <a:off x="11828418" y="6489391"/>
            <a:ext cx="363582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537069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1922</TotalTime>
  <Words>5822</Words>
  <Application>Microsoft Office PowerPoint</Application>
  <PresentationFormat>Widescreen</PresentationFormat>
  <Paragraphs>1011</Paragraphs>
  <Slides>43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Gill Sans MT</vt:lpstr>
      <vt:lpstr>ReithSans</vt:lpstr>
      <vt:lpstr>Wingdings</vt:lpstr>
      <vt:lpstr>Office Theme</vt:lpstr>
      <vt:lpstr>Year 7 Knowledge Organiser HT1</vt:lpstr>
      <vt:lpstr>Contents 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7 Knowledge Organiser HT4</dc:title>
  <dc:creator>D Moore</dc:creator>
  <cp:lastModifiedBy>C Patel</cp:lastModifiedBy>
  <cp:revision>106</cp:revision>
  <dcterms:created xsi:type="dcterms:W3CDTF">2024-02-08T13:19:25Z</dcterms:created>
  <dcterms:modified xsi:type="dcterms:W3CDTF">2025-09-15T10:26:26Z</dcterms:modified>
</cp:coreProperties>
</file>