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307" r:id="rId5"/>
    <p:sldId id="261" r:id="rId6"/>
    <p:sldId id="302" r:id="rId7"/>
    <p:sldId id="262" r:id="rId8"/>
    <p:sldId id="303" r:id="rId9"/>
    <p:sldId id="263" r:id="rId10"/>
    <p:sldId id="264" r:id="rId11"/>
    <p:sldId id="265" r:id="rId12"/>
    <p:sldId id="290" r:id="rId13"/>
    <p:sldId id="269" r:id="rId14"/>
    <p:sldId id="274" r:id="rId15"/>
    <p:sldId id="272" r:id="rId16"/>
    <p:sldId id="308" r:id="rId17"/>
    <p:sldId id="314" r:id="rId18"/>
    <p:sldId id="315" r:id="rId19"/>
    <p:sldId id="275" r:id="rId20"/>
    <p:sldId id="297" r:id="rId21"/>
    <p:sldId id="298" r:id="rId22"/>
    <p:sldId id="299" r:id="rId23"/>
    <p:sldId id="300" r:id="rId24"/>
    <p:sldId id="301" r:id="rId25"/>
    <p:sldId id="304" r:id="rId26"/>
    <p:sldId id="279" r:id="rId27"/>
    <p:sldId id="280" r:id="rId28"/>
    <p:sldId id="281" r:id="rId29"/>
    <p:sldId id="282" r:id="rId30"/>
    <p:sldId id="283" r:id="rId31"/>
    <p:sldId id="291" r:id="rId32"/>
    <p:sldId id="305" r:id="rId33"/>
    <p:sldId id="316" r:id="rId34"/>
    <p:sldId id="268" r:id="rId35"/>
    <p:sldId id="317" r:id="rId36"/>
    <p:sldId id="270" r:id="rId37"/>
    <p:sldId id="318" r:id="rId38"/>
    <p:sldId id="271" r:id="rId39"/>
    <p:sldId id="319" r:id="rId40"/>
    <p:sldId id="320" r:id="rId41"/>
    <p:sldId id="266" r:id="rId42"/>
    <p:sldId id="273" r:id="rId43"/>
    <p:sldId id="321" r:id="rId44"/>
    <p:sldId id="322" r:id="rId45"/>
    <p:sldId id="295" r:id="rId46"/>
    <p:sldId id="296" r:id="rId47"/>
    <p:sldId id="287" r:id="rId48"/>
    <p:sldId id="288" r:id="rId49"/>
    <p:sldId id="306" r:id="rId5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4" y="1"/>
            <a:ext cx="2918830" cy="495029"/>
          </a:xfrm>
          <a:prstGeom prst="rect">
            <a:avLst/>
          </a:prstGeom>
        </p:spPr>
        <p:txBody>
          <a:bodyPr vert="horz" lIns="91440" tIns="45720" rIns="91440" bIns="45720" rtlCol="0"/>
          <a:lstStyle>
            <a:lvl1pPr algn="r">
              <a:defRPr sz="1200"/>
            </a:lvl1pPr>
          </a:lstStyle>
          <a:p>
            <a:fld id="{D909AEBD-EDAE-4426-9F0F-61F067DAAD68}" type="datetimeFigureOut">
              <a:rPr lang="en-GB" smtClean="0"/>
              <a:t>09/10/2025</a:t>
            </a:fld>
            <a:endParaRPr lang="en-GB"/>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0"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6"/>
            <a:ext cx="2918830" cy="495028"/>
          </a:xfrm>
          <a:prstGeom prst="rect">
            <a:avLst/>
          </a:prstGeom>
        </p:spPr>
        <p:txBody>
          <a:bodyPr vert="horz" lIns="91440" tIns="45720" rIns="91440" bIns="45720" rtlCol="0" anchor="b"/>
          <a:lstStyle>
            <a:lvl1pPr algn="r">
              <a:defRPr sz="1200"/>
            </a:lvl1pPr>
          </a:lstStyle>
          <a:p>
            <a:fld id="{AC2F2CEB-0337-4D6E-89AC-CF50FDFE38DC}" type="slidenum">
              <a:rPr lang="en-GB" smtClean="0"/>
              <a:t>‹#›</a:t>
            </a:fld>
            <a:endParaRPr lang="en-GB"/>
          </a:p>
        </p:txBody>
      </p:sp>
    </p:spTree>
    <p:extLst>
      <p:ext uri="{BB962C8B-B14F-4D97-AF65-F5344CB8AC3E}">
        <p14:creationId xmlns:p14="http://schemas.microsoft.com/office/powerpoint/2010/main" val="374627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HT1 – Singing 2025-26</a:t>
            </a:r>
          </a:p>
        </p:txBody>
      </p:sp>
      <p:sp>
        <p:nvSpPr>
          <p:cNvPr id="4" name="Slide Number Placeholder 3"/>
          <p:cNvSpPr>
            <a:spLocks noGrp="1"/>
          </p:cNvSpPr>
          <p:nvPr>
            <p:ph type="sldNum" sz="quarter" idx="5"/>
          </p:nvPr>
        </p:nvSpPr>
        <p:spPr/>
        <p:txBody>
          <a:bodyPr/>
          <a:lstStyle/>
          <a:p>
            <a:fld id="{87D53AD3-147C-4509-B42B-2F635DCADF37}" type="slidenum">
              <a:t>16</a:t>
            </a:fld>
            <a:endParaRPr lang="en-US"/>
          </a:p>
        </p:txBody>
      </p:sp>
    </p:spTree>
    <p:extLst>
      <p:ext uri="{BB962C8B-B14F-4D97-AF65-F5344CB8AC3E}">
        <p14:creationId xmlns:p14="http://schemas.microsoft.com/office/powerpoint/2010/main" val="147116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64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519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3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4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91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92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8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3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86415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08223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87516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241607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E43E1C-C0A7-4E55-8151-B6912FF7FFC8}"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412265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E43E1C-C0A7-4E55-8151-B6912FF7FFC8}"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6185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E43E1C-C0A7-4E55-8151-B6912FF7FFC8}" type="datetimeFigureOut">
              <a:rPr lang="en-GB" smtClean="0"/>
              <a:t>09/10/2025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30011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E43E1C-C0A7-4E55-8151-B6912FF7FFC8}" type="datetimeFigureOut">
              <a:rPr lang="en-GB" smtClean="0"/>
              <a:t>09/10/2025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1906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43E1C-C0A7-4E55-8151-B6912FF7FFC8}" type="datetimeFigureOut">
              <a:rPr lang="en-GB" smtClean="0"/>
              <a:t>09/10/2025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794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9294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5870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3E1C-C0A7-4E55-8151-B6912FF7FFC8}" type="datetimeFigureOut">
              <a:rPr lang="en-GB" smtClean="0"/>
              <a:t>09/10/2025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389C-0C82-429A-A768-EFFFE1F3009A}" type="slidenum">
              <a:rPr lang="en-GB" smtClean="0"/>
              <a:t>‹#›</a:t>
            </a:fld>
            <a:endParaRPr lang="en-GB"/>
          </a:p>
        </p:txBody>
      </p:sp>
    </p:spTree>
    <p:extLst>
      <p:ext uri="{BB962C8B-B14F-4D97-AF65-F5344CB8AC3E}">
        <p14:creationId xmlns:p14="http://schemas.microsoft.com/office/powerpoint/2010/main" val="119622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7 Knowledge </a:t>
            </a:r>
            <a:r>
              <a:rPr lang="en-GB">
                <a:latin typeface="Gill Sans MT" panose="020B0502020104020203" pitchFamily="34" charset="0"/>
              </a:rPr>
              <a:t>Organiser HT2</a:t>
            </a:r>
            <a:endParaRPr lang="en-GB" dirty="0">
              <a:latin typeface="Gill Sans MT" panose="020B0502020104020203" pitchFamily="34" charset="0"/>
            </a:endParaRPr>
          </a:p>
        </p:txBody>
      </p:sp>
      <p:pic>
        <p:nvPicPr>
          <p:cNvPr id="4" name="Picture 3"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71241" y="4326620"/>
            <a:ext cx="4877225" cy="523220"/>
          </a:xfrm>
          <a:prstGeom prst="rect">
            <a:avLst/>
          </a:prstGeom>
          <a:noFill/>
        </p:spPr>
        <p:txBody>
          <a:bodyPr wrap="square" rtlCol="0">
            <a:spAutoFit/>
          </a:bodyPr>
          <a:lstStyle/>
          <a:p>
            <a:pPr algn="ctr"/>
            <a:r>
              <a:rPr lang="en-GB" sz="2800" dirty="0">
                <a:solidFill>
                  <a:schemeClr val="accent6">
                    <a:lumMod val="75000"/>
                  </a:schemeClr>
                </a:solidFill>
                <a:latin typeface="Gill Sans MT" panose="020B0502020104020203" pitchFamily="34" charset="0"/>
              </a:rPr>
              <a:t>Knowledge is Power</a:t>
            </a:r>
          </a:p>
        </p:txBody>
      </p:sp>
      <p:sp>
        <p:nvSpPr>
          <p:cNvPr id="7" name="TextBox 6"/>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85281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4" name="Table 3"/>
          <p:cNvGraphicFramePr>
            <a:graphicFrameLocks noGrp="1"/>
          </p:cNvGraphicFramePr>
          <p:nvPr>
            <p:extLst>
              <p:ext uri="{D42A27DB-BD31-4B8C-83A1-F6EECF244321}">
                <p14:modId xmlns:p14="http://schemas.microsoft.com/office/powerpoint/2010/main" val="2418192837"/>
              </p:ext>
            </p:extLst>
          </p:nvPr>
        </p:nvGraphicFramePr>
        <p:xfrm>
          <a:off x="176627" y="721895"/>
          <a:ext cx="11667030" cy="5751479"/>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48483">
                <a:tc>
                  <a:txBody>
                    <a:bodyPr/>
                    <a:lstStyle/>
                    <a:p>
                      <a:pPr algn="l"/>
                      <a:r>
                        <a:rPr lang="en-GB" sz="1200" b="0" dirty="0">
                          <a:latin typeface="+mj-lt"/>
                        </a:rPr>
                        <a:t>Key Word</a:t>
                      </a:r>
                    </a:p>
                  </a:txBody>
                  <a:tcPr anchor="ctr">
                    <a:solidFill>
                      <a:schemeClr val="accent2">
                        <a:lumMod val="20000"/>
                        <a:lumOff val="80000"/>
                      </a:schemeClr>
                    </a:solidFill>
                  </a:tcPr>
                </a:tc>
                <a:tc>
                  <a:txBody>
                    <a:bodyPr/>
                    <a:lstStyle/>
                    <a:p>
                      <a:pPr algn="l"/>
                      <a:r>
                        <a:rPr lang="en-GB" sz="1200" b="0"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Distribution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The way something is spread out or arranged over a geographic area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Population density</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The number of people in a</a:t>
                      </a:r>
                      <a:r>
                        <a:rPr lang="en-GB" sz="1200" b="0" kern="1200" baseline="0" dirty="0">
                          <a:solidFill>
                            <a:schemeClr val="tx1"/>
                          </a:solidFill>
                          <a:effectLst/>
                          <a:latin typeface="+mj-lt"/>
                          <a:ea typeface="+mn-ea"/>
                          <a:cs typeface="+mn-cs"/>
                        </a:rPr>
                        <a:t> given</a:t>
                      </a:r>
                      <a:r>
                        <a:rPr lang="en-GB" sz="1200" b="0" kern="1200" dirty="0">
                          <a:solidFill>
                            <a:schemeClr val="tx1"/>
                          </a:solidFill>
                          <a:effectLst/>
                          <a:latin typeface="+mj-lt"/>
                          <a:ea typeface="+mn-ea"/>
                          <a:cs typeface="+mn-cs"/>
                        </a:rPr>
                        <a:t> area.</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Settlement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Places where people live</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Urban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A built environment</a:t>
                      </a:r>
                      <a:r>
                        <a:rPr lang="en-GB" sz="1200" b="0" kern="1400" baseline="0" dirty="0">
                          <a:ln>
                            <a:noFill/>
                          </a:ln>
                          <a:solidFill>
                            <a:srgbClr val="000000"/>
                          </a:solidFill>
                          <a:effectLst/>
                          <a:latin typeface="+mj-lt"/>
                        </a:rPr>
                        <a:t> such as a town or city</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Rural</a:t>
                      </a: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countryside</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Urbanisation</a:t>
                      </a:r>
                      <a:endParaRPr lang="en-GB" sz="1200" b="0" kern="1400" dirty="0">
                        <a:ln>
                          <a:noFill/>
                        </a:ln>
                        <a:solidFill>
                          <a:srgbClr val="000000"/>
                        </a:solidFill>
                        <a:effectLst/>
                        <a:latin typeface="+mj-lt"/>
                      </a:endParaRPr>
                    </a:p>
                  </a:txBody>
                  <a:tcPr marL="36576" marR="36576" marT="36576" marB="36576" anchor="ctr"/>
                </a:tc>
                <a:tc>
                  <a:txBody>
                    <a:bodyPr/>
                    <a:lstStyle/>
                    <a:p>
                      <a:pPr hangingPunct="0">
                        <a:lnSpc>
                          <a:spcPct val="118000"/>
                        </a:lnSpc>
                        <a:spcAft>
                          <a:spcPts val="600"/>
                        </a:spcAft>
                      </a:pPr>
                      <a:r>
                        <a:rPr lang="en-GB" sz="1200" b="0" kern="1400" dirty="0">
                          <a:solidFill>
                            <a:srgbClr val="000000"/>
                          </a:solidFill>
                          <a:effectLst/>
                          <a:latin typeface="+mj-lt"/>
                          <a:ea typeface="Times New Roman" panose="02020603050405020304" pitchFamily="18" charset="0"/>
                          <a:cs typeface="Times New Roman" panose="02020603050405020304" pitchFamily="18" charset="0"/>
                        </a:rPr>
                        <a:t>The increase in the proportion of people living in towns and cities </a:t>
                      </a:r>
                    </a:p>
                  </a:txBody>
                  <a:tcPr marL="0" marR="0" marT="0" marB="0"/>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Rural to urban migration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People moving from the countryside to cities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Push factor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Forces people away from their home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Pull factor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Encourages people to move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Megacities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A city with a population of over 10 million people</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Natural increase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The difference between the number of births and the number of deaths recorded over a period</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Opportunity</a:t>
                      </a: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An occasion or situation that makes it possible to do something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Challenge</a:t>
                      </a: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A difficult problem which needs solutions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Squatter settlement</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Used as a general term to define low-quality housing on land that is usually illegal, occupied by the poor, usually on the edge of cities</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Informal sector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Often unskilled and labour intensive, require little money to set up, offer no protection to the workers and they pay no tax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Sustainability </a:t>
                      </a:r>
                      <a:endParaRPr lang="en-GB" sz="1200" b="0" kern="1400" dirty="0">
                        <a:ln>
                          <a:noFill/>
                        </a:ln>
                        <a:solidFill>
                          <a:srgbClr val="000000"/>
                        </a:solidFill>
                        <a:effectLst/>
                        <a:latin typeface="+mj-lt"/>
                      </a:endParaRPr>
                    </a:p>
                  </a:txBody>
                  <a:tcPr marL="36576" marR="36576" marT="36576" marB="36576" anchor="ctr"/>
                </a:tc>
                <a:tc>
                  <a:txBody>
                    <a:bodyPr/>
                    <a:lstStyle/>
                    <a:p>
                      <a:pPr hangingPunct="0">
                        <a:lnSpc>
                          <a:spcPct val="118000"/>
                        </a:lnSpc>
                        <a:spcAft>
                          <a:spcPts val="600"/>
                        </a:spcAft>
                      </a:pPr>
                      <a:r>
                        <a:rPr lang="en-GB" sz="1200" b="0" kern="1400" dirty="0">
                          <a:solidFill>
                            <a:srgbClr val="000000"/>
                          </a:solidFill>
                          <a:effectLst/>
                          <a:latin typeface="+mj-lt"/>
                          <a:ea typeface="Times New Roman" panose="02020603050405020304" pitchFamily="18" charset="0"/>
                          <a:cs typeface="Times New Roman" panose="02020603050405020304" pitchFamily="18" charset="0"/>
                        </a:rPr>
                        <a:t>Meeting the needs of current generations without compromising the needs of future generations </a:t>
                      </a:r>
                    </a:p>
                  </a:txBody>
                  <a:tcPr marL="0" marR="0" marT="0" marB="0"/>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Sustainable cities </a:t>
                      </a:r>
                      <a:endParaRPr lang="en-GB" sz="12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200" dirty="0">
                          <a:solidFill>
                            <a:schemeClr val="tx1"/>
                          </a:solidFill>
                          <a:effectLst/>
                          <a:latin typeface="+mj-lt"/>
                          <a:ea typeface="+mn-ea"/>
                          <a:cs typeface="+mn-cs"/>
                        </a:rPr>
                        <a:t>Settlements designed to have as little impact on the environment as possible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350065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8658673"/>
              </p:ext>
            </p:extLst>
          </p:nvPr>
        </p:nvGraphicFramePr>
        <p:xfrm>
          <a:off x="278674" y="346448"/>
          <a:ext cx="11667030" cy="6158879"/>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t>Health</a:t>
                      </a:r>
                      <a:r>
                        <a:rPr lang="en-GB" sz="1200" b="1" baseline="0" dirty="0"/>
                        <a:t> and Fitness</a:t>
                      </a:r>
                      <a:endParaRPr lang="en-GB" sz="1200" b="1" dirty="0"/>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Muscular Strength</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amount of the force muscles can generate against a resistance</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Muscular Endurance</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use voluntary muscles, over long periods of time without getting tired</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Flexibility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range of movement at a joint</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Cardiovascular Fitness (Aerobic Endurance)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of the heart and circulatory system to meet the demands of the body for a long period of time</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Body composition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percentage of a body that is fat, muscle, bone and water</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Coordination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move two or more body parts at the same time</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Reaction Time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time taken for a response to occur after a stimulus</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Agility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change direction at speed</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Balance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ability to keep the body steady when in a static position or when moving</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Speed</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time taken to cover a set distance/complete a movement</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Power</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ability to combine speed and strength</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mn-lt"/>
                        </a:rPr>
                        <a:t>Principles of training</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Progressive Overload</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Working the body harder than normal/gradually increasing the amount of exercise you do</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Reversibility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If training is not regular, adaptations will be reversed.  This can happen when suffering from illness, injury or after an off season</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Specificity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Training showed be matched to the requirements of the sport or position the performer is in.</a:t>
                      </a:r>
                      <a:r>
                        <a:rPr lang="en-GB" sz="1200" kern="1400">
                          <a:ln>
                            <a:noFill/>
                          </a:ln>
                          <a:solidFill>
                            <a:srgbClr val="000000"/>
                          </a:solidFill>
                          <a:effectLst/>
                          <a:latin typeface="Calibri" panose="020F0502020204030204" pitchFamily="34" charset="0"/>
                        </a:rPr>
                        <a:t>  </a:t>
                      </a:r>
                      <a:r>
                        <a:rPr lang="en-GB" sz="1200" kern="1200">
                          <a:ln>
                            <a:noFill/>
                          </a:ln>
                          <a:solidFill>
                            <a:srgbClr val="000000"/>
                          </a:solidFill>
                          <a:effectLst/>
                          <a:latin typeface="Calibri" panose="020F0502020204030204" pitchFamily="34" charset="0"/>
                        </a:rPr>
                        <a:t>Training must be specifically  designed to develop the right muscles, type of fitness or skills</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Individual needs</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All PEP’s would differ depending on performers goals/target, strengths /weaknesses, age/gender and current health/fitness levels</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Overtraining</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205674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25275" y="6489391"/>
            <a:ext cx="466725"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51" y="751712"/>
            <a:ext cx="11318467" cy="54004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3160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4" name="Content Placeholder 3"/>
          <p:cNvGraphicFramePr>
            <a:graphicFrameLocks/>
          </p:cNvGraphicFramePr>
          <p:nvPr>
            <p:extLst>
              <p:ext uri="{D42A27DB-BD31-4B8C-83A1-F6EECF244321}">
                <p14:modId xmlns:p14="http://schemas.microsoft.com/office/powerpoint/2010/main" val="3218125417"/>
              </p:ext>
            </p:extLst>
          </p:nvPr>
        </p:nvGraphicFramePr>
        <p:xfrm>
          <a:off x="6217937" y="835382"/>
          <a:ext cx="5342020" cy="4864891"/>
        </p:xfrm>
        <a:graphic>
          <a:graphicData uri="http://schemas.openxmlformats.org/drawingml/2006/table">
            <a:tbl>
              <a:tblPr firstRow="1" bandRow="1">
                <a:tableStyleId>{5940675A-B579-460E-94D1-54222C63F5DA}</a:tableStyleId>
              </a:tblPr>
              <a:tblGrid>
                <a:gridCol w="1855878">
                  <a:extLst>
                    <a:ext uri="{9D8B030D-6E8A-4147-A177-3AD203B41FA5}">
                      <a16:colId xmlns:a16="http://schemas.microsoft.com/office/drawing/2014/main" val="20000"/>
                    </a:ext>
                  </a:extLst>
                </a:gridCol>
                <a:gridCol w="3486142">
                  <a:extLst>
                    <a:ext uri="{9D8B030D-6E8A-4147-A177-3AD203B41FA5}">
                      <a16:colId xmlns:a16="http://schemas.microsoft.com/office/drawing/2014/main" val="20001"/>
                    </a:ext>
                  </a:extLst>
                </a:gridCol>
              </a:tblGrid>
              <a:tr h="548201">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Hard disk or Hard drive</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storage device that stores and retrieves digital data using magnetic storage with one or more rotating plates coated with magnetic material</a:t>
                      </a:r>
                    </a:p>
                  </a:txBody>
                  <a:tcPr marL="36576" marR="36576" marT="36576" marB="36576" anchor="ctr"/>
                </a:tc>
                <a:extLst>
                  <a:ext uri="{0D108BD9-81ED-4DB2-BD59-A6C34878D82A}">
                    <a16:rowId xmlns:a16="http://schemas.microsoft.com/office/drawing/2014/main" val="3871224687"/>
                  </a:ext>
                </a:extLst>
              </a:tr>
              <a:tr h="548201">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Graphics card</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Processes video calculations so that it can display images and videos on a monitor</a:t>
                      </a:r>
                    </a:p>
                  </a:txBody>
                  <a:tcPr marL="36576" marR="36576" marT="36576" marB="36576" anchor="ctr"/>
                </a:tc>
                <a:extLst>
                  <a:ext uri="{0D108BD9-81ED-4DB2-BD59-A6C34878D82A}">
                    <a16:rowId xmlns:a16="http://schemas.microsoft.com/office/drawing/2014/main" val="3985805418"/>
                  </a:ext>
                </a:extLst>
              </a:tr>
              <a:tr h="548201">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Sound card</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Used to produce high-quality sound by converting analogue waves into digital data</a:t>
                      </a:r>
                    </a:p>
                  </a:txBody>
                  <a:tcPr anchor="ctr"/>
                </a:tc>
                <a:extLst>
                  <a:ext uri="{0D108BD9-81ED-4DB2-BD59-A6C34878D82A}">
                    <a16:rowId xmlns:a16="http://schemas.microsoft.com/office/drawing/2014/main" val="10001"/>
                  </a:ext>
                </a:extLst>
              </a:tr>
              <a:tr h="548201">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Power supply</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device that supplies electric power</a:t>
                      </a:r>
                    </a:p>
                  </a:txBody>
                  <a:tcPr marL="36576" marR="36576" marT="36576" marB="36576" anchor="ctr"/>
                </a:tc>
                <a:extLst>
                  <a:ext uri="{0D108BD9-81ED-4DB2-BD59-A6C34878D82A}">
                    <a16:rowId xmlns:a16="http://schemas.microsoft.com/office/drawing/2014/main" val="10002"/>
                  </a:ext>
                </a:extLst>
              </a:tr>
              <a:tr h="548201">
                <a:tc>
                  <a:txBody>
                    <a:bodyPr/>
                    <a:lstStyle/>
                    <a:p>
                      <a:pPr algn="l"/>
                      <a:r>
                        <a:rPr lang="en-GB" sz="1200" dirty="0">
                          <a:latin typeface="Gill Sans MT" panose="020B0502020104020203" pitchFamily="34" charset="0"/>
                        </a:rPr>
                        <a:t>RAM</a:t>
                      </a:r>
                    </a:p>
                  </a:txBody>
                  <a:tcPr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Random</a:t>
                      </a:r>
                      <a:r>
                        <a:rPr lang="en-GB" sz="1200" kern="1400" baseline="0" dirty="0">
                          <a:ln>
                            <a:noFill/>
                          </a:ln>
                          <a:solidFill>
                            <a:srgbClr val="000000"/>
                          </a:solidFill>
                          <a:effectLst/>
                          <a:latin typeface="Gill Sans MT" panose="020B0502020104020203" pitchFamily="34" charset="0"/>
                        </a:rPr>
                        <a:t> Access Memory. </a:t>
                      </a:r>
                      <a:r>
                        <a:rPr lang="en-GB" sz="1200" b="0" i="0" kern="1200" dirty="0">
                          <a:solidFill>
                            <a:schemeClr val="tx1"/>
                          </a:solidFill>
                          <a:effectLst/>
                          <a:latin typeface="Gill Sans MT" panose="020B0502020104020203" pitchFamily="34" charset="0"/>
                          <a:ea typeface="+mn-ea"/>
                          <a:cs typeface="+mn-cs"/>
                        </a:rPr>
                        <a:t>Information is temporarily stored on the computer and it is erased when you restart or shut down your computer</a:t>
                      </a:r>
                      <a:r>
                        <a:rPr lang="en-GB" sz="1200" kern="1400" dirty="0">
                          <a:ln>
                            <a:noFill/>
                          </a:ln>
                          <a:solidFill>
                            <a:srgbClr val="000000"/>
                          </a:solidFill>
                          <a:effectLst/>
                          <a:latin typeface="Gill Sans MT" panose="020B0502020104020203" pitchFamily="34" charset="0"/>
                        </a:rPr>
                        <a:t> (volatile). </a:t>
                      </a:r>
                    </a:p>
                  </a:txBody>
                  <a:tcPr marL="36576" marR="36576" marT="36576" marB="36576" anchor="ctr"/>
                </a:tc>
                <a:extLst>
                  <a:ext uri="{0D108BD9-81ED-4DB2-BD59-A6C34878D82A}">
                    <a16:rowId xmlns:a16="http://schemas.microsoft.com/office/drawing/2014/main" val="1527400064"/>
                  </a:ext>
                </a:extLst>
              </a:tr>
              <a:tr h="548201">
                <a:tc>
                  <a:txBody>
                    <a:bodyPr/>
                    <a:lstStyle/>
                    <a:p>
                      <a:pPr algn="l"/>
                      <a:r>
                        <a:rPr lang="en-GB" sz="1200" dirty="0">
                          <a:latin typeface="Gill Sans MT" panose="020B0502020104020203" pitchFamily="34" charset="0"/>
                        </a:rPr>
                        <a:t>ROM</a:t>
                      </a:r>
                    </a:p>
                  </a:txBody>
                  <a:tcPr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Read Only Memory. Information is permanently stored, even when the computer is off (non-volatile).</a:t>
                      </a:r>
                      <a:r>
                        <a:rPr lang="en-GB"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08872107"/>
                  </a:ext>
                </a:extLst>
              </a:tr>
              <a:tr h="548201">
                <a:tc>
                  <a:txBody>
                    <a:bodyPr/>
                    <a:lstStyle/>
                    <a:p>
                      <a:pPr algn="l"/>
                      <a:r>
                        <a:rPr lang="en-GB" sz="1200" dirty="0">
                          <a:latin typeface="Gill Sans MT" panose="020B0502020104020203" pitchFamily="34" charset="0"/>
                        </a:rPr>
                        <a:t>OS</a:t>
                      </a:r>
                    </a:p>
                  </a:txBody>
                  <a:tcPr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Operating Systems. This  is responsible for managing the hardware and providing an environment for programs to run in</a:t>
                      </a:r>
                    </a:p>
                  </a:txBody>
                  <a:tcPr marL="36576" marR="36576" marT="36576" marB="36576" anchor="ctr"/>
                </a:tc>
                <a:extLst>
                  <a:ext uri="{0D108BD9-81ED-4DB2-BD59-A6C34878D82A}">
                    <a16:rowId xmlns:a16="http://schemas.microsoft.com/office/drawing/2014/main" val="1683801527"/>
                  </a:ext>
                </a:extLst>
              </a:tr>
              <a:tr h="548201">
                <a:tc>
                  <a:txBody>
                    <a:bodyPr/>
                    <a:lstStyle/>
                    <a:p>
                      <a:pPr algn="l"/>
                      <a:r>
                        <a:rPr lang="en-GB" sz="1200" dirty="0">
                          <a:latin typeface="Gill Sans MT" panose="020B0502020104020203" pitchFamily="34" charset="0"/>
                        </a:rPr>
                        <a:t>Application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type of computer program that performs a specific personal, educational, and business task</a:t>
                      </a:r>
                    </a:p>
                  </a:txBody>
                  <a:tcPr marL="36576" marR="36576" marT="36576" marB="36576" anchor="ctr"/>
                </a:tc>
                <a:extLst>
                  <a:ext uri="{0D108BD9-81ED-4DB2-BD59-A6C34878D82A}">
                    <a16:rowId xmlns:a16="http://schemas.microsoft.com/office/drawing/2014/main" val="1557802657"/>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789800333"/>
              </p:ext>
            </p:extLst>
          </p:nvPr>
        </p:nvGraphicFramePr>
        <p:xfrm>
          <a:off x="415220" y="835382"/>
          <a:ext cx="5320775" cy="5030468"/>
        </p:xfrm>
        <a:graphic>
          <a:graphicData uri="http://schemas.openxmlformats.org/drawingml/2006/table">
            <a:tbl>
              <a:tblPr firstRow="1" bandRow="1">
                <a:tableStyleId>{5940675A-B579-460E-94D1-54222C63F5DA}</a:tableStyleId>
              </a:tblPr>
              <a:tblGrid>
                <a:gridCol w="1848497">
                  <a:extLst>
                    <a:ext uri="{9D8B030D-6E8A-4147-A177-3AD203B41FA5}">
                      <a16:colId xmlns:a16="http://schemas.microsoft.com/office/drawing/2014/main" val="20000"/>
                    </a:ext>
                  </a:extLst>
                </a:gridCol>
                <a:gridCol w="3472278">
                  <a:extLst>
                    <a:ext uri="{9D8B030D-6E8A-4147-A177-3AD203B41FA5}">
                      <a16:colId xmlns:a16="http://schemas.microsoft.com/office/drawing/2014/main" val="20001"/>
                    </a:ext>
                  </a:extLst>
                </a:gridCol>
              </a:tblGrid>
              <a:tr h="602424">
                <a:tc gridSpan="2">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b="1" kern="1400" dirty="0">
                          <a:ln>
                            <a:noFill/>
                          </a:ln>
                          <a:solidFill>
                            <a:srgbClr val="000000"/>
                          </a:solidFill>
                          <a:effectLst/>
                          <a:latin typeface="Gill Sans MT" panose="020B0502020104020203" pitchFamily="34" charset="0"/>
                        </a:rPr>
                        <a:t>Systems Architecture</a:t>
                      </a:r>
                    </a:p>
                  </a:txBody>
                  <a:tcPr marL="36576" marR="36576" marT="36576" marB="36576" anchor="ctr">
                    <a:solidFill>
                      <a:srgbClr val="FFCCFF"/>
                    </a:solidFill>
                  </a:tcPr>
                </a:tc>
                <a:tc hMerge="1">
                  <a:txBody>
                    <a:bodyPr/>
                    <a:lstStyle/>
                    <a:p>
                      <a:pPr marL="0" marR="0" indent="0" algn="l" defTabSz="914400" rtl="0" eaLnBrk="1" latinLnBrk="0" hangingPunct="1">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a typeface="+mn-ea"/>
                        <a:cs typeface="+mn-cs"/>
                      </a:endParaRPr>
                    </a:p>
                  </a:txBody>
                  <a:tcPr marL="36576" marR="36576" marT="36576" marB="36576" anchor="ctr"/>
                </a:tc>
                <a:extLst>
                  <a:ext uri="{0D108BD9-81ED-4DB2-BD59-A6C34878D82A}">
                    <a16:rowId xmlns:a16="http://schemas.microsoft.com/office/drawing/2014/main" val="4085133507"/>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Hardware</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Any physical parts that make up a computer e.g. keyboard and mouse</a:t>
                      </a:r>
                    </a:p>
                  </a:txBody>
                  <a:tcPr marL="36576" marR="36576" marT="36576" marB="36576" anchor="ctr"/>
                </a:tc>
                <a:extLst>
                  <a:ext uri="{0D108BD9-81ED-4DB2-BD59-A6C34878D82A}">
                    <a16:rowId xmlns:a16="http://schemas.microsoft.com/office/drawing/2014/main" val="3794152727"/>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Software </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programs that run on a computer in order for you to use it</a:t>
                      </a:r>
                    </a:p>
                  </a:txBody>
                  <a:tcPr marL="36576" marR="36576" marT="36576" marB="36576" anchor="ctr"/>
                </a:tc>
                <a:extLst>
                  <a:ext uri="{0D108BD9-81ED-4DB2-BD59-A6C34878D82A}">
                    <a16:rowId xmlns:a16="http://schemas.microsoft.com/office/drawing/2014/main" val="3580400638"/>
                  </a:ext>
                </a:extLst>
              </a:tr>
              <a:tr h="60242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Input Device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Any device that is used to send data to a computer</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e.g. keyboard, mouse, microphone</a:t>
                      </a:r>
                    </a:p>
                  </a:txBody>
                  <a:tcPr marL="36576" marR="36576" marT="36576" marB="36576" anchor="ctr"/>
                </a:tc>
                <a:extLst>
                  <a:ext uri="{0D108BD9-81ED-4DB2-BD59-A6C34878D82A}">
                    <a16:rowId xmlns:a16="http://schemas.microsoft.com/office/drawing/2014/main" val="605993363"/>
                  </a:ext>
                </a:extLst>
              </a:tr>
              <a:tr h="60242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Output Device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Any device that</a:t>
                      </a:r>
                      <a:r>
                        <a:rPr lang="en-GB" sz="1200" kern="1400" baseline="0" dirty="0">
                          <a:ln>
                            <a:noFill/>
                          </a:ln>
                          <a:solidFill>
                            <a:srgbClr val="000000"/>
                          </a:solidFill>
                          <a:effectLst/>
                          <a:latin typeface="Gill Sans MT" panose="020B0502020104020203" pitchFamily="34" charset="0"/>
                        </a:rPr>
                        <a:t> is</a:t>
                      </a:r>
                      <a:r>
                        <a:rPr lang="en-GB" sz="1200" kern="1400" dirty="0">
                          <a:ln>
                            <a:noFill/>
                          </a:ln>
                          <a:solidFill>
                            <a:srgbClr val="000000"/>
                          </a:solidFill>
                          <a:effectLst/>
                          <a:latin typeface="Gill Sans MT" panose="020B0502020104020203" pitchFamily="34" charset="0"/>
                        </a:rPr>
                        <a:t> used to take information out of the computer to the user e.g. monitor, speakers</a:t>
                      </a:r>
                    </a:p>
                  </a:txBody>
                  <a:tcPr marL="36576" marR="36576" marT="36576" marB="36576" anchor="ctr"/>
                </a:tc>
                <a:extLst>
                  <a:ext uri="{0D108BD9-81ED-4DB2-BD59-A6C34878D82A}">
                    <a16:rowId xmlns:a16="http://schemas.microsoft.com/office/drawing/2014/main" val="215886781"/>
                  </a:ext>
                </a:extLst>
              </a:tr>
              <a:tr h="602424">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Storage Device</a:t>
                      </a:r>
                    </a:p>
                  </a:txBody>
                  <a:tcPr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Any device that can store data</a:t>
                      </a:r>
                    </a:p>
                  </a:txBody>
                  <a:tcPr marL="36576" marR="36576" marT="36576" marB="36576" anchor="ctr"/>
                </a:tc>
                <a:extLst>
                  <a:ext uri="{0D108BD9-81ED-4DB2-BD59-A6C34878D82A}">
                    <a16:rowId xmlns:a16="http://schemas.microsoft.com/office/drawing/2014/main" val="3151258948"/>
                  </a:ext>
                </a:extLst>
              </a:tr>
              <a:tr h="602424">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CPU </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Central Processing Unit.</a:t>
                      </a:r>
                      <a:r>
                        <a:rPr lang="en-GB" sz="1200" kern="1400" baseline="0" dirty="0">
                          <a:ln>
                            <a:noFill/>
                          </a:ln>
                          <a:solidFill>
                            <a:srgbClr val="000000"/>
                          </a:solidFill>
                          <a:effectLst/>
                          <a:latin typeface="Gill Sans MT" panose="020B0502020104020203" pitchFamily="34" charset="0"/>
                          <a:ea typeface="+mn-ea"/>
                          <a:cs typeface="+mn-cs"/>
                        </a:rPr>
                        <a:t> This is known as the brain of the computer because it is used to process data and instructions.</a:t>
                      </a:r>
                      <a:endParaRPr lang="en-GB" sz="1200" kern="1400" dirty="0">
                        <a:ln>
                          <a:noFill/>
                        </a:ln>
                        <a:solidFill>
                          <a:srgbClr val="000000"/>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711403817"/>
                  </a:ext>
                </a:extLst>
              </a:tr>
              <a:tr h="602424">
                <a:tc>
                  <a:txBody>
                    <a:bodyPr/>
                    <a:lstStyle/>
                    <a:p>
                      <a:pPr marL="0" lvl="0" indent="0" algn="l" rtl="0">
                        <a:spcBef>
                          <a:spcPts val="0"/>
                        </a:spcBef>
                        <a:spcAft>
                          <a:spcPts val="0"/>
                        </a:spcAft>
                        <a:buNone/>
                      </a:pPr>
                      <a:r>
                        <a:rPr lang="en-GB" sz="1200" dirty="0">
                          <a:latin typeface="Gill Sans MT" panose="020B0502020104020203" pitchFamily="34" charset="0"/>
                          <a:ea typeface="Tahoma"/>
                          <a:cs typeface="Tahoma"/>
                          <a:sym typeface="Tahoma"/>
                        </a:rPr>
                        <a:t>Motherboard</a:t>
                      </a:r>
                      <a:endParaRPr sz="1200" dirty="0">
                        <a:latin typeface="Gill Sans MT" panose="020B0502020104020203" pitchFamily="34" charset="0"/>
                        <a:ea typeface="Tahoma"/>
                        <a:cs typeface="Tahoma"/>
                        <a:sym typeface="Tahoma"/>
                      </a:endParaRPr>
                    </a:p>
                  </a:txBody>
                  <a:tcPr marL="68575" marR="68575" marT="0" marB="0"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main circuit board of a computer. This is like the skeleton of a computer because it connects everything together.</a:t>
                      </a:r>
                    </a:p>
                  </a:txBody>
                  <a:tcPr marL="36576" marR="36576" marT="36576" marB="36576" anchor="ctr"/>
                </a:tc>
                <a:extLst>
                  <a:ext uri="{0D108BD9-81ED-4DB2-BD59-A6C34878D82A}">
                    <a16:rowId xmlns:a16="http://schemas.microsoft.com/office/drawing/2014/main" val="587773978"/>
                  </a:ext>
                </a:extLst>
              </a:tr>
            </a:tbl>
          </a:graphicData>
        </a:graphic>
      </p:graphicFrame>
    </p:spTree>
    <p:extLst>
      <p:ext uri="{BB962C8B-B14F-4D97-AF65-F5344CB8AC3E}">
        <p14:creationId xmlns:p14="http://schemas.microsoft.com/office/powerpoint/2010/main" val="150998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068" y="160501"/>
            <a:ext cx="86107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5" name="Table 4"/>
          <p:cNvGraphicFramePr>
            <a:graphicFrameLocks noGrp="1"/>
          </p:cNvGraphicFramePr>
          <p:nvPr>
            <p:extLst>
              <p:ext uri="{D42A27DB-BD31-4B8C-83A1-F6EECF244321}">
                <p14:modId xmlns:p14="http://schemas.microsoft.com/office/powerpoint/2010/main" val="4020891918"/>
              </p:ext>
            </p:extLst>
          </p:nvPr>
        </p:nvGraphicFramePr>
        <p:xfrm>
          <a:off x="207068" y="820860"/>
          <a:ext cx="11548052" cy="5034506"/>
        </p:xfrm>
        <a:graphic>
          <a:graphicData uri="http://schemas.openxmlformats.org/drawingml/2006/table">
            <a:tbl>
              <a:tblPr firstRow="1" bandRow="1">
                <a:tableStyleId>{5940675A-B579-460E-94D1-54222C63F5DA}</a:tableStyleId>
              </a:tblPr>
              <a:tblGrid>
                <a:gridCol w="1903494">
                  <a:extLst>
                    <a:ext uri="{9D8B030D-6E8A-4147-A177-3AD203B41FA5}">
                      <a16:colId xmlns:a16="http://schemas.microsoft.com/office/drawing/2014/main" val="20000"/>
                    </a:ext>
                  </a:extLst>
                </a:gridCol>
                <a:gridCol w="9644558">
                  <a:extLst>
                    <a:ext uri="{9D8B030D-6E8A-4147-A177-3AD203B41FA5}">
                      <a16:colId xmlns:a16="http://schemas.microsoft.com/office/drawing/2014/main" val="20001"/>
                    </a:ext>
                  </a:extLst>
                </a:gridCol>
              </a:tblGrid>
              <a:tr h="391628">
                <a:tc>
                  <a:txBody>
                    <a:bodyPr/>
                    <a:lstStyle/>
                    <a:p>
                      <a:pPr algn="l"/>
                      <a:r>
                        <a:rPr lang="en-GB" sz="1200" b="0" dirty="0">
                          <a:latin typeface="+mj-lt"/>
                        </a:rPr>
                        <a:t>Key Word</a:t>
                      </a:r>
                    </a:p>
                  </a:txBody>
                  <a:tcPr anchor="ctr">
                    <a:solidFill>
                      <a:schemeClr val="accent2">
                        <a:lumMod val="20000"/>
                        <a:lumOff val="80000"/>
                      </a:schemeClr>
                    </a:solidFill>
                  </a:tcPr>
                </a:tc>
                <a:tc>
                  <a:txBody>
                    <a:bodyPr/>
                    <a:lstStyle/>
                    <a:p>
                      <a:pPr algn="l"/>
                      <a:r>
                        <a:rPr lang="en-GB" sz="1200" b="0"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73935">
                <a:tc>
                  <a:txBody>
                    <a:bodyPr/>
                    <a:lstStyle/>
                    <a:p>
                      <a:r>
                        <a:rPr lang="en-GB" sz="1200" kern="1200" dirty="0">
                          <a:solidFill>
                            <a:schemeClr val="tx1"/>
                          </a:solidFill>
                          <a:effectLst/>
                          <a:latin typeface="+mj-lt"/>
                          <a:ea typeface="+mn-ea"/>
                          <a:cs typeface="+mn-cs"/>
                        </a:rPr>
                        <a:t>Tint</a:t>
                      </a:r>
                    </a:p>
                  </a:txBody>
                  <a:tcPr marL="36576" marR="36576" marT="36576" marB="36576" anchor="ctr"/>
                </a:tc>
                <a:tc>
                  <a:txBody>
                    <a:bodyPr/>
                    <a:lstStyle/>
                    <a:p>
                      <a:r>
                        <a:rPr lang="en-GB" sz="1200" kern="1200" dirty="0">
                          <a:solidFill>
                            <a:schemeClr val="tx1"/>
                          </a:solidFill>
                          <a:effectLst/>
                          <a:latin typeface="+mj-lt"/>
                          <a:ea typeface="+mn-ea"/>
                          <a:cs typeface="+mn-cs"/>
                        </a:rPr>
                        <a:t>a shade or variety of a colour. </a:t>
                      </a:r>
                    </a:p>
                  </a:txBody>
                  <a:tcPr marL="36576" marR="36576" marT="36576" marB="36576" anchor="ctr"/>
                </a:tc>
                <a:extLst>
                  <a:ext uri="{0D108BD9-81ED-4DB2-BD59-A6C34878D82A}">
                    <a16:rowId xmlns:a16="http://schemas.microsoft.com/office/drawing/2014/main" val="10001"/>
                  </a:ext>
                </a:extLst>
              </a:tr>
              <a:tr h="373935">
                <a:tc>
                  <a:txBody>
                    <a:bodyPr/>
                    <a:lstStyle/>
                    <a:p>
                      <a:r>
                        <a:rPr lang="en-GB" sz="1200" kern="1200" dirty="0">
                          <a:solidFill>
                            <a:schemeClr val="tx1"/>
                          </a:solidFill>
                          <a:effectLst/>
                          <a:latin typeface="+mj-lt"/>
                          <a:ea typeface="+mn-ea"/>
                          <a:cs typeface="+mn-cs"/>
                        </a:rPr>
                        <a:t>Shade</a:t>
                      </a:r>
                    </a:p>
                  </a:txBody>
                  <a:tcPr marL="36576" marR="36576" marT="36576" marB="36576" anchor="ctr"/>
                </a:tc>
                <a:tc>
                  <a:txBody>
                    <a:bodyPr/>
                    <a:lstStyle/>
                    <a:p>
                      <a:r>
                        <a:rPr lang="en-GB" sz="1200" kern="1200" dirty="0">
                          <a:solidFill>
                            <a:schemeClr val="tx1"/>
                          </a:solidFill>
                          <a:effectLst/>
                          <a:latin typeface="+mj-lt"/>
                          <a:ea typeface="+mn-ea"/>
                          <a:cs typeface="+mn-cs"/>
                        </a:rPr>
                        <a:t>a colour, especially with regard to how light or dark it is or as distinguished from one nearly </a:t>
                      </a:r>
                      <a:r>
                        <a:rPr lang="en-GB" sz="1200" kern="1200">
                          <a:solidFill>
                            <a:schemeClr val="tx1"/>
                          </a:solidFill>
                          <a:effectLst/>
                          <a:latin typeface="+mj-lt"/>
                          <a:ea typeface="+mn-ea"/>
                          <a:cs typeface="+mn-cs"/>
                        </a:rPr>
                        <a:t>like it.</a:t>
                      </a:r>
                      <a:endParaRPr lang="en-GB" sz="1200" kern="1200" dirty="0">
                        <a:solidFill>
                          <a:schemeClr val="tx1"/>
                        </a:solidFill>
                        <a:effectLst/>
                        <a:latin typeface="+mj-lt"/>
                        <a:ea typeface="+mn-ea"/>
                        <a:cs typeface="+mn-cs"/>
                      </a:endParaRPr>
                    </a:p>
                  </a:txBody>
                  <a:tcPr marL="36576" marR="36576" marT="36576" marB="36576" anchor="ctr"/>
                </a:tc>
                <a:extLst>
                  <a:ext uri="{0D108BD9-81ED-4DB2-BD59-A6C34878D82A}">
                    <a16:rowId xmlns:a16="http://schemas.microsoft.com/office/drawing/2014/main" val="2534347561"/>
                  </a:ext>
                </a:extLst>
              </a:tr>
              <a:tr h="373935">
                <a:tc>
                  <a:txBody>
                    <a:bodyPr/>
                    <a:lstStyle/>
                    <a:p>
                      <a:r>
                        <a:rPr lang="en-GB" sz="1200" kern="1200" dirty="0">
                          <a:solidFill>
                            <a:schemeClr val="tx1"/>
                          </a:solidFill>
                          <a:effectLst/>
                          <a:latin typeface="+mj-lt"/>
                          <a:ea typeface="+mn-ea"/>
                          <a:cs typeface="+mn-cs"/>
                        </a:rPr>
                        <a:t>Blend</a:t>
                      </a:r>
                    </a:p>
                  </a:txBody>
                  <a:tcPr marL="36576" marR="36576" marT="36576" marB="36576" anchor="ctr"/>
                </a:tc>
                <a:tc>
                  <a:txBody>
                    <a:bodyPr/>
                    <a:lstStyle/>
                    <a:p>
                      <a:r>
                        <a:rPr lang="en-GB" sz="1200" kern="1200" dirty="0">
                          <a:solidFill>
                            <a:schemeClr val="tx1"/>
                          </a:solidFill>
                          <a:effectLst/>
                          <a:latin typeface="+mj-lt"/>
                          <a:ea typeface="+mn-ea"/>
                          <a:cs typeface="+mn-cs"/>
                        </a:rPr>
                        <a:t>mix (a substance) with another substance so that they combine together.</a:t>
                      </a:r>
                    </a:p>
                  </a:txBody>
                  <a:tcPr marL="36576" marR="36576" marT="36576" marB="36576" anchor="ctr"/>
                </a:tc>
                <a:extLst>
                  <a:ext uri="{0D108BD9-81ED-4DB2-BD59-A6C34878D82A}">
                    <a16:rowId xmlns:a16="http://schemas.microsoft.com/office/drawing/2014/main" val="4240289510"/>
                  </a:ext>
                </a:extLst>
              </a:tr>
              <a:tr h="819944">
                <a:tc>
                  <a:txBody>
                    <a:bodyPr/>
                    <a:lstStyle/>
                    <a:p>
                      <a:r>
                        <a:rPr lang="en-GB" sz="1200" kern="1200" dirty="0">
                          <a:solidFill>
                            <a:schemeClr val="tx1"/>
                          </a:solidFill>
                          <a:effectLst/>
                          <a:latin typeface="+mj-lt"/>
                          <a:ea typeface="+mn-ea"/>
                          <a:cs typeface="+mn-cs"/>
                        </a:rPr>
                        <a:t>Limited colour palette</a:t>
                      </a:r>
                    </a:p>
                    <a:p>
                      <a:r>
                        <a:rPr lang="en-GB" sz="1200" kern="1200" dirty="0">
                          <a:solidFill>
                            <a:schemeClr val="tx1"/>
                          </a:solidFill>
                          <a:effectLst/>
                          <a:latin typeface="+mj-lt"/>
                          <a:ea typeface="+mn-ea"/>
                          <a:cs typeface="+mn-cs"/>
                        </a:rPr>
                        <a:t> </a:t>
                      </a:r>
                    </a:p>
                  </a:txBody>
                  <a:tcPr marL="36576" marR="36576" marT="36576" marB="36576" anchor="ctr"/>
                </a:tc>
                <a:tc>
                  <a:txBody>
                    <a:bodyPr/>
                    <a:lstStyle/>
                    <a:p>
                      <a:r>
                        <a:rPr lang="en-GB" sz="1200" kern="1200" dirty="0">
                          <a:solidFill>
                            <a:schemeClr val="tx1"/>
                          </a:solidFill>
                          <a:effectLst/>
                          <a:latin typeface="+mj-lt"/>
                          <a:ea typeface="+mn-ea"/>
                          <a:cs typeface="+mn-cs"/>
                        </a:rPr>
                        <a:t>it means limiting the number of colours you use in the painting to the bare essentials.  A limited colour palette removes confusion as you only use the colours that you have chosen such as 3 colours, 4 colours etc. For example, if you’re using a limited colour palette of blue, white and red, you only have these three colours to choose from – making it simpler. </a:t>
                      </a:r>
                    </a:p>
                  </a:txBody>
                  <a:tcPr marL="36576" marR="36576" marT="36576" marB="36576" anchor="ctr"/>
                </a:tc>
                <a:extLst>
                  <a:ext uri="{0D108BD9-81ED-4DB2-BD59-A6C34878D82A}">
                    <a16:rowId xmlns:a16="http://schemas.microsoft.com/office/drawing/2014/main" val="3982468835"/>
                  </a:ext>
                </a:extLst>
              </a:tr>
              <a:tr h="373935">
                <a:tc>
                  <a:txBody>
                    <a:bodyPr/>
                    <a:lstStyle/>
                    <a:p>
                      <a:r>
                        <a:rPr lang="en-GB" sz="1200" kern="1200" dirty="0">
                          <a:solidFill>
                            <a:schemeClr val="tx1"/>
                          </a:solidFill>
                          <a:effectLst/>
                          <a:latin typeface="+mj-lt"/>
                          <a:ea typeface="+mn-ea"/>
                          <a:cs typeface="+mn-cs"/>
                        </a:rPr>
                        <a:t>Natural</a:t>
                      </a:r>
                    </a:p>
                  </a:txBody>
                  <a:tcPr marL="36576" marR="36576" marT="36576" marB="36576" anchor="ctr"/>
                </a:tc>
                <a:tc>
                  <a:txBody>
                    <a:bodyPr/>
                    <a:lstStyle/>
                    <a:p>
                      <a:r>
                        <a:rPr lang="en-GB" sz="1200" kern="1200" dirty="0">
                          <a:solidFill>
                            <a:schemeClr val="tx1"/>
                          </a:solidFill>
                          <a:effectLst/>
                          <a:latin typeface="+mj-lt"/>
                          <a:ea typeface="+mn-ea"/>
                          <a:cs typeface="+mn-cs"/>
                        </a:rPr>
                        <a:t>existing in or derived from nature; not made or caused by humankind. </a:t>
                      </a:r>
                    </a:p>
                  </a:txBody>
                  <a:tcPr marL="36576" marR="36576" marT="36576" marB="36576" anchor="ctr"/>
                </a:tc>
                <a:extLst>
                  <a:ext uri="{0D108BD9-81ED-4DB2-BD59-A6C34878D82A}">
                    <a16:rowId xmlns:a16="http://schemas.microsoft.com/office/drawing/2014/main" val="355051642"/>
                  </a:ext>
                </a:extLst>
              </a:tr>
              <a:tr h="578784">
                <a:tc>
                  <a:txBody>
                    <a:bodyPr/>
                    <a:lstStyle/>
                    <a:p>
                      <a:r>
                        <a:rPr lang="en-GB" sz="1200" kern="1200" dirty="0">
                          <a:solidFill>
                            <a:schemeClr val="tx1"/>
                          </a:solidFill>
                          <a:effectLst/>
                          <a:latin typeface="+mj-lt"/>
                          <a:ea typeface="+mn-ea"/>
                          <a:cs typeface="+mn-cs"/>
                        </a:rPr>
                        <a:t>Organic</a:t>
                      </a:r>
                    </a:p>
                  </a:txBody>
                  <a:tcPr marL="36576" marR="36576" marT="36576" marB="36576" anchor="ctr"/>
                </a:tc>
                <a:tc>
                  <a:txBody>
                    <a:bodyPr/>
                    <a:lstStyle/>
                    <a:p>
                      <a:r>
                        <a:rPr lang="en-GB" sz="1200" kern="1200" dirty="0">
                          <a:solidFill>
                            <a:schemeClr val="tx1"/>
                          </a:solidFill>
                          <a:effectLst/>
                          <a:latin typeface="+mj-lt"/>
                          <a:ea typeface="+mn-ea"/>
                          <a:cs typeface="+mn-cs"/>
                        </a:rPr>
                        <a:t>Organic shapes are irregular and imperfect. Naturally these shapes will all be slightly different from one another. They are often curved and flowing and can seem unpredictable.</a:t>
                      </a:r>
                    </a:p>
                  </a:txBody>
                  <a:tcPr marL="36576" marR="36576" marT="36576" marB="36576" anchor="ctr"/>
                </a:tc>
                <a:extLst>
                  <a:ext uri="{0D108BD9-81ED-4DB2-BD59-A6C34878D82A}">
                    <a16:rowId xmlns:a16="http://schemas.microsoft.com/office/drawing/2014/main" val="10002"/>
                  </a:ext>
                </a:extLst>
              </a:tr>
              <a:tr h="373935">
                <a:tc>
                  <a:txBody>
                    <a:bodyPr/>
                    <a:lstStyle/>
                    <a:p>
                      <a:r>
                        <a:rPr lang="en-GB" sz="1200" kern="1200" dirty="0">
                          <a:solidFill>
                            <a:schemeClr val="tx1"/>
                          </a:solidFill>
                          <a:effectLst/>
                          <a:latin typeface="+mj-lt"/>
                          <a:ea typeface="+mn-ea"/>
                          <a:cs typeface="+mn-cs"/>
                        </a:rPr>
                        <a:t>Wet into wet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Wet-on-wet is a direct painting technique that can be used with all wet paint mediums: watercolour, gouache, acrylic, and oil paints. </a:t>
                      </a:r>
                    </a:p>
                  </a:txBody>
                  <a:tcPr marL="36576" marR="36576" marT="36576" marB="36576"/>
                </a:tc>
                <a:extLst>
                  <a:ext uri="{0D108BD9-81ED-4DB2-BD59-A6C34878D82A}">
                    <a16:rowId xmlns:a16="http://schemas.microsoft.com/office/drawing/2014/main" val="10003"/>
                  </a:ext>
                </a:extLst>
              </a:tr>
              <a:tr h="62660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Burnishing </a:t>
                      </a:r>
                    </a:p>
                  </a:txBody>
                  <a:tcPr marL="36576" marR="36576" marT="36576" marB="36576" anchor="ctr"/>
                </a:tc>
                <a:tc>
                  <a:txBody>
                    <a:bodyPr/>
                    <a:lstStyle/>
                    <a:p>
                      <a:r>
                        <a:rPr lang="en-GB" sz="1200" kern="1200" dirty="0">
                          <a:solidFill>
                            <a:schemeClr val="tx1"/>
                          </a:solidFill>
                          <a:effectLst/>
                          <a:latin typeface="+mj-lt"/>
                          <a:ea typeface="+mn-ea"/>
                          <a:cs typeface="+mn-cs"/>
                        </a:rPr>
                        <a:t>enhance or perfect (something such as a reputation or a skill). </a:t>
                      </a:r>
                    </a:p>
                  </a:txBody>
                  <a:tcPr marL="36576" marR="36576" marT="36576" marB="36576" anchor="ctr"/>
                </a:tc>
                <a:extLst>
                  <a:ext uri="{0D108BD9-81ED-4DB2-BD59-A6C34878D82A}">
                    <a16:rowId xmlns:a16="http://schemas.microsoft.com/office/drawing/2014/main" val="10004"/>
                  </a:ext>
                </a:extLst>
              </a:tr>
              <a:tr h="373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Transparent</a:t>
                      </a:r>
                    </a:p>
                  </a:txBody>
                  <a:tcPr marL="36576" marR="36576" marT="36576" marB="36576" anchor="ctr"/>
                </a:tc>
                <a:tc>
                  <a:txBody>
                    <a:bodyPr/>
                    <a:lstStyle/>
                    <a:p>
                      <a:r>
                        <a:rPr lang="en-GB" sz="1200" kern="1200" dirty="0">
                          <a:solidFill>
                            <a:schemeClr val="tx1"/>
                          </a:solidFill>
                          <a:effectLst/>
                          <a:latin typeface="+mj-lt"/>
                          <a:ea typeface="+mn-ea"/>
                          <a:cs typeface="+mn-cs"/>
                        </a:rPr>
                        <a:t>See-through (washes that are thinly applied).</a:t>
                      </a:r>
                    </a:p>
                  </a:txBody>
                  <a:tcPr marL="36576" marR="36576" marT="36576" marB="36576" anchor="ctr"/>
                </a:tc>
                <a:extLst>
                  <a:ext uri="{0D108BD9-81ED-4DB2-BD59-A6C34878D82A}">
                    <a16:rowId xmlns:a16="http://schemas.microsoft.com/office/drawing/2014/main" val="3925240874"/>
                  </a:ext>
                </a:extLst>
              </a:tr>
              <a:tr h="373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Wash</a:t>
                      </a:r>
                    </a:p>
                  </a:txBody>
                  <a:tcPr marL="36576" marR="36576" marT="36576" marB="36576" anchor="ctr"/>
                </a:tc>
                <a:tc>
                  <a:txBody>
                    <a:bodyPr/>
                    <a:lstStyle/>
                    <a:p>
                      <a:r>
                        <a:rPr lang="en-GB" sz="1200" kern="1200" dirty="0">
                          <a:solidFill>
                            <a:schemeClr val="tx1"/>
                          </a:solidFill>
                          <a:effectLst/>
                          <a:latin typeface="+mj-lt"/>
                          <a:ea typeface="+mn-ea"/>
                          <a:cs typeface="+mn-cs"/>
                        </a:rPr>
                        <a:t>A very watery mix applied with a large brush.</a:t>
                      </a:r>
                    </a:p>
                  </a:txBody>
                  <a:tcPr marL="36576" marR="36576" marT="36576" marB="36576" anchor="ctr"/>
                </a:tc>
                <a:extLst>
                  <a:ext uri="{0D108BD9-81ED-4DB2-BD59-A6C34878D82A}">
                    <a16:rowId xmlns:a16="http://schemas.microsoft.com/office/drawing/2014/main" val="3041935017"/>
                  </a:ext>
                </a:extLst>
              </a:tr>
            </a:tbl>
          </a:graphicData>
        </a:graphic>
      </p:graphicFrame>
    </p:spTree>
    <p:extLst>
      <p:ext uri="{BB962C8B-B14F-4D97-AF65-F5344CB8AC3E}">
        <p14:creationId xmlns:p14="http://schemas.microsoft.com/office/powerpoint/2010/main" val="396374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4" name="Table 3"/>
          <p:cNvGraphicFramePr>
            <a:graphicFrameLocks noGrp="1"/>
          </p:cNvGraphicFramePr>
          <p:nvPr>
            <p:extLst>
              <p:ext uri="{D42A27DB-BD31-4B8C-83A1-F6EECF244321}">
                <p14:modId xmlns:p14="http://schemas.microsoft.com/office/powerpoint/2010/main" val="3541123661"/>
              </p:ext>
            </p:extLst>
          </p:nvPr>
        </p:nvGraphicFramePr>
        <p:xfrm>
          <a:off x="205099" y="773333"/>
          <a:ext cx="11698144" cy="5515171"/>
        </p:xfrm>
        <a:graphic>
          <a:graphicData uri="http://schemas.openxmlformats.org/drawingml/2006/table">
            <a:tbl>
              <a:tblPr firstRow="1" bandRow="1">
                <a:tableStyleId>{5940675A-B579-460E-94D1-54222C63F5DA}</a:tableStyleId>
              </a:tblPr>
              <a:tblGrid>
                <a:gridCol w="1848290">
                  <a:extLst>
                    <a:ext uri="{9D8B030D-6E8A-4147-A177-3AD203B41FA5}">
                      <a16:colId xmlns:a16="http://schemas.microsoft.com/office/drawing/2014/main" val="20000"/>
                    </a:ext>
                  </a:extLst>
                </a:gridCol>
                <a:gridCol w="9849854">
                  <a:extLst>
                    <a:ext uri="{9D8B030D-6E8A-4147-A177-3AD203B41FA5}">
                      <a16:colId xmlns:a16="http://schemas.microsoft.com/office/drawing/2014/main" val="20001"/>
                    </a:ext>
                  </a:extLst>
                </a:gridCol>
              </a:tblGrid>
              <a:tr h="323726">
                <a:tc>
                  <a:txBody>
                    <a:bodyPr/>
                    <a:lstStyle/>
                    <a:p>
                      <a:pPr algn="l"/>
                      <a:r>
                        <a:rPr lang="en-GB" sz="1200" b="1" dirty="0">
                          <a:latin typeface="+mn-lt"/>
                        </a:rPr>
                        <a:t>Key Word</a:t>
                      </a:r>
                    </a:p>
                  </a:txBody>
                  <a:tcPr anchor="ctr">
                    <a:solidFill>
                      <a:schemeClr val="accent4">
                        <a:lumMod val="20000"/>
                        <a:lumOff val="80000"/>
                      </a:schemeClr>
                    </a:solidFill>
                  </a:tcPr>
                </a:tc>
                <a:tc>
                  <a:txBody>
                    <a:bodyPr/>
                    <a:lstStyle/>
                    <a:p>
                      <a:pPr algn="l"/>
                      <a:r>
                        <a:rPr lang="en-GB" sz="1200" b="1" dirty="0">
                          <a:latin typeface="+mn-lt"/>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43135">
                <a:tc>
                  <a:txBody>
                    <a:bodyPr/>
                    <a:lstStyle/>
                    <a:p>
                      <a:r>
                        <a:rPr lang="en-GB" sz="1200" kern="1200" dirty="0">
                          <a:solidFill>
                            <a:schemeClr val="tx1"/>
                          </a:solidFill>
                          <a:effectLst/>
                          <a:latin typeface="+mn-lt"/>
                          <a:ea typeface="+mn-ea"/>
                          <a:cs typeface="+mn-cs"/>
                        </a:rPr>
                        <a:t>Nutrition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study of what people eat and how all the nutrients in foods work together in the body</a:t>
                      </a:r>
                    </a:p>
                  </a:txBody>
                  <a:tcPr marL="36576" marR="36576" marT="36576" marB="36576"/>
                </a:tc>
                <a:extLst>
                  <a:ext uri="{0D108BD9-81ED-4DB2-BD59-A6C34878D82A}">
                    <a16:rowId xmlns:a16="http://schemas.microsoft.com/office/drawing/2014/main" val="10001"/>
                  </a:ext>
                </a:extLst>
              </a:tr>
              <a:tr h="3431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a:t>
                      </a:r>
                    </a:p>
                  </a:txBody>
                  <a:tcPr marL="36576" marR="36576" marT="36576" marB="36576" anchor="ctr"/>
                </a:tc>
                <a:tc>
                  <a:txBody>
                    <a:bodyPr/>
                    <a:lstStyle/>
                    <a:p>
                      <a:r>
                        <a:rPr lang="en-GB" sz="1200" kern="1200" dirty="0">
                          <a:solidFill>
                            <a:schemeClr val="tx1"/>
                          </a:solidFill>
                          <a:effectLst/>
                          <a:latin typeface="+mn-lt"/>
                          <a:ea typeface="+mn-ea"/>
                          <a:cs typeface="+mn-cs"/>
                        </a:rPr>
                        <a:t>Natural chemical substances in foods that are essential for body growth, function and health </a:t>
                      </a:r>
                    </a:p>
                  </a:txBody>
                  <a:tcPr marL="36576" marR="36576" marT="36576" marB="36576" anchor="ctr"/>
                </a:tc>
                <a:extLst>
                  <a:ext uri="{0D108BD9-81ED-4DB2-BD59-A6C34878D82A}">
                    <a16:rowId xmlns:a16="http://schemas.microsoft.com/office/drawing/2014/main" val="10002"/>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Macro</a:t>
                      </a:r>
                      <a:r>
                        <a:rPr lang="en-GB" sz="1200" kern="1400" baseline="0" dirty="0">
                          <a:ln>
                            <a:noFill/>
                          </a:ln>
                          <a:solidFill>
                            <a:srgbClr val="000000"/>
                          </a:solidFill>
                          <a:effectLst/>
                          <a:latin typeface="+mn-lt"/>
                        </a:rPr>
                        <a:t> Nutrients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by the body in large a mounts</a:t>
                      </a:r>
                    </a:p>
                  </a:txBody>
                  <a:tcPr marL="36576" marR="36576" marT="36576" marB="36576" anchor="ctr"/>
                </a:tc>
                <a:extLst>
                  <a:ext uri="{0D108BD9-81ED-4DB2-BD59-A6C34878D82A}">
                    <a16:rowId xmlns:a16="http://schemas.microsoft.com/office/drawing/2014/main" val="10003"/>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Micro 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in the body in smaller amounts</a:t>
                      </a:r>
                    </a:p>
                  </a:txBody>
                  <a:tcPr marL="36576" marR="36576" marT="36576" marB="36576" anchor="ctr"/>
                </a:tc>
                <a:extLst>
                  <a:ext uri="{0D108BD9-81ED-4DB2-BD59-A6C34878D82A}">
                    <a16:rowId xmlns:a16="http://schemas.microsoft.com/office/drawing/2014/main" val="10004"/>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Amino acids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building blocks of protein</a:t>
                      </a:r>
                    </a:p>
                  </a:txBody>
                  <a:tcPr marL="36576" marR="36576" marT="36576" marB="36576" anchor="ctr"/>
                </a:tc>
                <a:extLst>
                  <a:ext uri="{0D108BD9-81ED-4DB2-BD59-A6C34878D82A}">
                    <a16:rowId xmlns:a16="http://schemas.microsoft.com/office/drawing/2014/main" val="3925240874"/>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These fats usually come from animal sources and can be harmful to health</a:t>
                      </a:r>
                    </a:p>
                  </a:txBody>
                  <a:tcPr marL="36576" marR="36576" marT="36576" marB="36576" anchor="ctr"/>
                </a:tc>
                <a:extLst>
                  <a:ext uri="{0D108BD9-81ED-4DB2-BD59-A6C34878D82A}">
                    <a16:rowId xmlns:a16="http://schemas.microsoft.com/office/drawing/2014/main" val="3041935017"/>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Unsaturated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These fats usually come from plant sources and can be good for health</a:t>
                      </a:r>
                    </a:p>
                  </a:txBody>
                  <a:tcPr marL="36576" marR="36576" marT="36576" marB="36576" anchor="ctr"/>
                </a:tc>
                <a:extLst>
                  <a:ext uri="{0D108BD9-81ED-4DB2-BD59-A6C34878D82A}">
                    <a16:rowId xmlns:a16="http://schemas.microsoft.com/office/drawing/2014/main" val="4149408354"/>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Protein</a:t>
                      </a:r>
                      <a:r>
                        <a:rPr lang="en-GB" sz="1200" kern="1400" baseline="0" dirty="0">
                          <a:ln>
                            <a:noFill/>
                          </a:ln>
                          <a:solidFill>
                            <a:srgbClr val="000000"/>
                          </a:solidFill>
                          <a:effectLst/>
                          <a:latin typeface="+mn-lt"/>
                        </a:rPr>
                        <a:t> alternatives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Sources of protein other than meat that are suitable for vegetarians</a:t>
                      </a:r>
                    </a:p>
                  </a:txBody>
                  <a:tcPr marL="36576" marR="36576" marT="36576" marB="36576" anchor="ctr"/>
                </a:tc>
                <a:extLst>
                  <a:ext uri="{0D108BD9-81ED-4DB2-BD59-A6C34878D82A}">
                    <a16:rowId xmlns:a16="http://schemas.microsoft.com/office/drawing/2014/main" val="1235971345"/>
                  </a:ext>
                </a:extLst>
              </a:tr>
              <a:tr h="300345">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Eatwell</a:t>
                      </a:r>
                      <a:r>
                        <a:rPr lang="en-GB" sz="1200" kern="1400" baseline="0" dirty="0">
                          <a:ln>
                            <a:noFill/>
                          </a:ln>
                          <a:solidFill>
                            <a:srgbClr val="000000"/>
                          </a:solidFill>
                          <a:effectLst/>
                          <a:latin typeface="+mn-lt"/>
                        </a:rPr>
                        <a:t> Guide</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a:t>
                      </a:r>
                      <a:r>
                        <a:rPr lang="en-GB" sz="1200" kern="1400" baseline="0" dirty="0">
                          <a:ln>
                            <a:noFill/>
                          </a:ln>
                          <a:solidFill>
                            <a:srgbClr val="000000"/>
                          </a:solidFill>
                          <a:effectLst/>
                          <a:latin typeface="+mn-lt"/>
                        </a:rPr>
                        <a:t> diagram created by the UK government to show the proportions of food we need to eat to have a balanced diet, be healthy and maintain a </a:t>
                      </a:r>
                      <a:r>
                        <a:rPr lang="en-GB" sz="1200" kern="1400" baseline="0">
                          <a:ln>
                            <a:noFill/>
                          </a:ln>
                          <a:solidFill>
                            <a:srgbClr val="000000"/>
                          </a:solidFill>
                          <a:effectLst/>
                          <a:latin typeface="+mn-lt"/>
                        </a:rPr>
                        <a:t>healthy weight.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748769057"/>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Rubbing in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technique in which fat is rubbed into flour and traps air in the mixture</a:t>
                      </a:r>
                    </a:p>
                  </a:txBody>
                  <a:tcPr marL="36576" marR="36576" marT="36576" marB="36576" anchor="ctr"/>
                </a:tc>
                <a:extLst>
                  <a:ext uri="{0D108BD9-81ED-4DB2-BD59-A6C34878D82A}">
                    <a16:rowId xmlns:a16="http://schemas.microsoft.com/office/drawing/2014/main" val="1543258229"/>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pastry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mixture of flour , fat and liquid which is made into a dough.</a:t>
                      </a:r>
                    </a:p>
                  </a:txBody>
                  <a:tcPr marL="36576" marR="36576" marT="36576" marB="36576" anchor="ctr"/>
                </a:tc>
                <a:extLst>
                  <a:ext uri="{0D108BD9-81ED-4DB2-BD59-A6C34878D82A}">
                    <a16:rowId xmlns:a16="http://schemas.microsoft.com/office/drawing/2014/main" val="3146237369"/>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Boiling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in liquid at boiling point</a:t>
                      </a:r>
                    </a:p>
                  </a:txBody>
                  <a:tcPr marL="36576" marR="36576" marT="36576" marB="36576" anchor="ctr"/>
                </a:tc>
                <a:extLst>
                  <a:ext uri="{0D108BD9-81ED-4DB2-BD59-A6C34878D82A}">
                    <a16:rowId xmlns:a16="http://schemas.microsoft.com/office/drawing/2014/main" val="3189114812"/>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simmering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food just below boiling point</a:t>
                      </a:r>
                    </a:p>
                  </a:txBody>
                  <a:tcPr marL="36576" marR="36576" marT="36576" marB="36576" anchor="ctr"/>
                </a:tc>
                <a:extLst>
                  <a:ext uri="{0D108BD9-81ED-4DB2-BD59-A6C34878D82A}">
                    <a16:rowId xmlns:a16="http://schemas.microsoft.com/office/drawing/2014/main" val="926076416"/>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baking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Placing food in dry heat in a hot</a:t>
                      </a:r>
                      <a:r>
                        <a:rPr lang="en-GB" sz="1200" kern="1400" baseline="0" dirty="0">
                          <a:ln>
                            <a:noFill/>
                          </a:ln>
                          <a:solidFill>
                            <a:srgbClr val="000000"/>
                          </a:solidFill>
                          <a:effectLst/>
                          <a:latin typeface="+mn-lt"/>
                        </a:rPr>
                        <a:t> oven, which cooks the food through</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875491268"/>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roasting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in the oven in hot</a:t>
                      </a:r>
                      <a:r>
                        <a:rPr lang="en-GB" sz="1200" kern="1400" baseline="0" dirty="0">
                          <a:ln>
                            <a:noFill/>
                          </a:ln>
                          <a:solidFill>
                            <a:srgbClr val="000000"/>
                          </a:solidFill>
                          <a:effectLst/>
                          <a:latin typeface="+mn-lt"/>
                        </a:rPr>
                        <a:t> fat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961565093"/>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grilling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a:t>
                      </a:r>
                      <a:r>
                        <a:rPr lang="en-GB" sz="1200" kern="1400" baseline="0" dirty="0">
                          <a:ln>
                            <a:noFill/>
                          </a:ln>
                          <a:solidFill>
                            <a:srgbClr val="000000"/>
                          </a:solidFill>
                          <a:effectLst/>
                          <a:latin typeface="+mn-lt"/>
                        </a:rPr>
                        <a:t> food under direct heat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2060469029"/>
                  </a:ext>
                </a:extLst>
              </a:tr>
              <a:tr h="300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Deep fat frying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by covering food in very hot oil</a:t>
                      </a: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29977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76" y="59663"/>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pSp>
        <p:nvGrpSpPr>
          <p:cNvPr id="2" name="Group 1">
            <a:extLst>
              <a:ext uri="{FF2B5EF4-FFF2-40B4-BE49-F238E27FC236}">
                <a16:creationId xmlns:a16="http://schemas.microsoft.com/office/drawing/2014/main" id="{D68D8334-3570-C4DE-E5A5-992FCC074C08}"/>
              </a:ext>
            </a:extLst>
          </p:cNvPr>
          <p:cNvGrpSpPr/>
          <p:nvPr/>
        </p:nvGrpSpPr>
        <p:grpSpPr>
          <a:xfrm>
            <a:off x="159026" y="4715123"/>
            <a:ext cx="11858803" cy="2142876"/>
            <a:chOff x="174171" y="4444092"/>
            <a:chExt cx="11843658" cy="2413908"/>
          </a:xfrm>
        </p:grpSpPr>
        <p:grpSp>
          <p:nvGrpSpPr>
            <p:cNvPr id="3" name="Group 2">
              <a:extLst>
                <a:ext uri="{FF2B5EF4-FFF2-40B4-BE49-F238E27FC236}">
                  <a16:creationId xmlns:a16="http://schemas.microsoft.com/office/drawing/2014/main" id="{4176AD28-45A5-26CA-8A13-AD0FCE8621A5}"/>
                </a:ext>
              </a:extLst>
            </p:cNvPr>
            <p:cNvGrpSpPr/>
            <p:nvPr/>
          </p:nvGrpSpPr>
          <p:grpSpPr>
            <a:xfrm>
              <a:off x="174171" y="4444092"/>
              <a:ext cx="3679635" cy="2413908"/>
              <a:chOff x="429658" y="4444092"/>
              <a:chExt cx="3679635" cy="2413908"/>
            </a:xfrm>
          </p:grpSpPr>
          <p:pic>
            <p:nvPicPr>
              <p:cNvPr id="7" name="Picture 6" descr="A close-up of a music notation&#10;&#10;Description automatically generated">
                <a:extLst>
                  <a:ext uri="{FF2B5EF4-FFF2-40B4-BE49-F238E27FC236}">
                    <a16:creationId xmlns:a16="http://schemas.microsoft.com/office/drawing/2014/main" id="{6E137D70-316A-0683-54F2-94FDE39B7B10}"/>
                  </a:ext>
                </a:extLst>
              </p:cNvPr>
              <p:cNvPicPr>
                <a:picLocks noChangeAspect="1"/>
              </p:cNvPicPr>
              <p:nvPr/>
            </p:nvPicPr>
            <p:blipFill rotWithShape="1">
              <a:blip r:embed="rId3"/>
              <a:srcRect l="5691" t="22554" r="86192" b="5978"/>
              <a:stretch/>
            </p:blipFill>
            <p:spPr>
              <a:xfrm>
                <a:off x="429658" y="4450412"/>
                <a:ext cx="539826" cy="2399586"/>
              </a:xfrm>
              <a:prstGeom prst="rect">
                <a:avLst/>
              </a:prstGeom>
            </p:spPr>
          </p:pic>
          <p:pic>
            <p:nvPicPr>
              <p:cNvPr id="8" name="Picture 7" descr="A close-up of a music notation&#10;&#10;Description automatically generated">
                <a:extLst>
                  <a:ext uri="{FF2B5EF4-FFF2-40B4-BE49-F238E27FC236}">
                    <a16:creationId xmlns:a16="http://schemas.microsoft.com/office/drawing/2014/main" id="{6F6160AE-F494-78CF-C152-C1B726A4EBF4}"/>
                  </a:ext>
                </a:extLst>
              </p:cNvPr>
              <p:cNvPicPr>
                <a:picLocks noChangeAspect="1"/>
              </p:cNvPicPr>
              <p:nvPr/>
            </p:nvPicPr>
            <p:blipFill rotWithShape="1">
              <a:blip r:embed="rId3"/>
              <a:srcRect l="24206" t="22554" r="57740" b="5978"/>
              <a:stretch/>
            </p:blipFill>
            <p:spPr>
              <a:xfrm>
                <a:off x="969484" y="4458414"/>
                <a:ext cx="1200839" cy="2399586"/>
              </a:xfrm>
              <a:prstGeom prst="rect">
                <a:avLst/>
              </a:prstGeom>
            </p:spPr>
          </p:pic>
          <p:pic>
            <p:nvPicPr>
              <p:cNvPr id="10" name="Picture 9" descr="A close-up of a music notation&#10;&#10;Description automatically generated">
                <a:extLst>
                  <a:ext uri="{FF2B5EF4-FFF2-40B4-BE49-F238E27FC236}">
                    <a16:creationId xmlns:a16="http://schemas.microsoft.com/office/drawing/2014/main" id="{FA39243F-778A-C545-9F1E-F00050721A00}"/>
                  </a:ext>
                </a:extLst>
              </p:cNvPr>
              <p:cNvPicPr>
                <a:picLocks noChangeAspect="1"/>
              </p:cNvPicPr>
              <p:nvPr/>
            </p:nvPicPr>
            <p:blipFill rotWithShape="1">
              <a:blip r:embed="rId3"/>
              <a:srcRect l="82372" t="22554" r="6033" b="5978"/>
              <a:stretch/>
            </p:blipFill>
            <p:spPr>
              <a:xfrm>
                <a:off x="3338111" y="4444092"/>
                <a:ext cx="771182" cy="2399586"/>
              </a:xfrm>
              <a:prstGeom prst="rect">
                <a:avLst/>
              </a:prstGeom>
            </p:spPr>
          </p:pic>
          <p:pic>
            <p:nvPicPr>
              <p:cNvPr id="13" name="Picture 12" descr="A close-up of a music notation&#10;&#10;Description automatically generated">
                <a:extLst>
                  <a:ext uri="{FF2B5EF4-FFF2-40B4-BE49-F238E27FC236}">
                    <a16:creationId xmlns:a16="http://schemas.microsoft.com/office/drawing/2014/main" id="{BFE56907-9B1F-F08C-87C5-120F51EC1DAC}"/>
                  </a:ext>
                </a:extLst>
              </p:cNvPr>
              <p:cNvPicPr>
                <a:picLocks noChangeAspect="1"/>
              </p:cNvPicPr>
              <p:nvPr/>
            </p:nvPicPr>
            <p:blipFill rotWithShape="1">
              <a:blip r:embed="rId3"/>
              <a:srcRect l="54738" t="22554" r="27704" b="5978"/>
              <a:stretch/>
            </p:blipFill>
            <p:spPr>
              <a:xfrm>
                <a:off x="2170323" y="4452094"/>
                <a:ext cx="1167788" cy="2399586"/>
              </a:xfrm>
              <a:prstGeom prst="rect">
                <a:avLst/>
              </a:prstGeom>
            </p:spPr>
          </p:pic>
        </p:grpSp>
        <p:pic>
          <p:nvPicPr>
            <p:cNvPr id="5" name="Picture 2" descr="bass clef and treble clef together - Google Search | Treble clef, Math ...">
              <a:extLst>
                <a:ext uri="{FF2B5EF4-FFF2-40B4-BE49-F238E27FC236}">
                  <a16:creationId xmlns:a16="http://schemas.microsoft.com/office/drawing/2014/main" id="{C1DDCD31-E21F-36BD-320F-0D55ED8706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LOR KEYS: The notes on a piano keyboard are analogous to the concept ...">
              <a:extLst>
                <a:ext uri="{FF2B5EF4-FFF2-40B4-BE49-F238E27FC236}">
                  <a16:creationId xmlns:a16="http://schemas.microsoft.com/office/drawing/2014/main" id="{5480F0CE-A28B-8039-F835-AF494E1C0A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Table 11">
            <a:extLst>
              <a:ext uri="{FF2B5EF4-FFF2-40B4-BE49-F238E27FC236}">
                <a16:creationId xmlns:a16="http://schemas.microsoft.com/office/drawing/2014/main" id="{9996989B-F64A-CB1C-AC1C-57C6FF9E9974}"/>
              </a:ext>
            </a:extLst>
          </p:cNvPr>
          <p:cNvGraphicFramePr>
            <a:graphicFrameLocks noGrp="1"/>
          </p:cNvGraphicFramePr>
          <p:nvPr/>
        </p:nvGraphicFramePr>
        <p:xfrm>
          <a:off x="128788" y="579549"/>
          <a:ext cx="11891816" cy="3900997"/>
        </p:xfrm>
        <a:graphic>
          <a:graphicData uri="http://schemas.openxmlformats.org/drawingml/2006/table">
            <a:tbl>
              <a:tblPr bandRow="1">
                <a:tableStyleId>{5C22544A-7EE6-4342-B048-85BDC9FD1C3A}</a:tableStyleId>
              </a:tblPr>
              <a:tblGrid>
                <a:gridCol w="5968999">
                  <a:extLst>
                    <a:ext uri="{9D8B030D-6E8A-4147-A177-3AD203B41FA5}">
                      <a16:colId xmlns:a16="http://schemas.microsoft.com/office/drawing/2014/main" val="3601513933"/>
                    </a:ext>
                  </a:extLst>
                </a:gridCol>
                <a:gridCol w="5922817">
                  <a:extLst>
                    <a:ext uri="{9D8B030D-6E8A-4147-A177-3AD203B41FA5}">
                      <a16:colId xmlns:a16="http://schemas.microsoft.com/office/drawing/2014/main" val="3522028825"/>
                    </a:ext>
                  </a:extLst>
                </a:gridCol>
              </a:tblGrid>
              <a:tr h="200025">
                <a:tc>
                  <a:txBody>
                    <a:bodyPr/>
                    <a:lstStyle/>
                    <a:p>
                      <a:pPr lvl="0">
                        <a:lnSpc>
                          <a:spcPts val="1950"/>
                        </a:lnSpc>
                        <a:buNone/>
                      </a:pPr>
                      <a:r>
                        <a:rPr lang="en-US" sz="1600" b="0" i="0" u="none" strike="noStrike" noProof="0" dirty="0">
                          <a:effectLst/>
                          <a:latin typeface="Calibri"/>
                        </a:rPr>
                        <a:t>Expression</a:t>
                      </a:r>
                      <a:endParaRPr lang="en-US"/>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latin typeface="Calibri"/>
                        </a:rPr>
                        <a:t>how musicians add emotion through dynamics, tempo changes, and phrasing</a:t>
                      </a:r>
                      <a:endParaRPr lang="en-US"/>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130729"/>
                  </a:ext>
                </a:extLst>
              </a:tr>
              <a:tr h="200025">
                <a:tc>
                  <a:txBody>
                    <a:bodyPr/>
                    <a:lstStyle/>
                    <a:p>
                      <a:pPr lvl="0">
                        <a:lnSpc>
                          <a:spcPts val="1950"/>
                        </a:lnSpc>
                        <a:buNone/>
                      </a:pPr>
                      <a:r>
                        <a:rPr lang="en-US" sz="1600" b="0" i="0" u="none" strike="noStrike" noProof="0" dirty="0">
                          <a:effectLst/>
                          <a:latin typeface="Calibri"/>
                        </a:rPr>
                        <a:t>Orchestration</a:t>
                      </a:r>
                      <a:endParaRPr lang="en-US"/>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nSpc>
                          <a:spcPts val="1950"/>
                        </a:lnSpc>
                        <a:buNone/>
                      </a:pPr>
                      <a:r>
                        <a:rPr lang="en-US" sz="1600" b="0" i="0" u="none" strike="noStrike" noProof="0" dirty="0">
                          <a:effectLst/>
                          <a:latin typeface="Calibri"/>
                        </a:rPr>
                        <a:t>The way instruments are used and combined in music</a:t>
                      </a:r>
                      <a:endParaRPr lang="en-US"/>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2405512143"/>
                  </a:ext>
                </a:extLst>
              </a:tr>
              <a:tr h="200025">
                <a:tc>
                  <a:txBody>
                    <a:bodyPr/>
                    <a:lstStyle/>
                    <a:p>
                      <a:pPr lvl="0">
                        <a:lnSpc>
                          <a:spcPts val="1950"/>
                        </a:lnSpc>
                        <a:buNone/>
                      </a:pPr>
                      <a:r>
                        <a:rPr lang="en-US" sz="1600" b="0" i="0" u="none" strike="noStrike" noProof="0" dirty="0">
                          <a:effectLst/>
                        </a:rPr>
                        <a:t>Timbre</a:t>
                      </a:r>
                      <a:endParaRPr lang="en-US"/>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The unique sound quality of a voice or instrument.</a:t>
                      </a:r>
                      <a:endParaRPr lang="en-US" b="0" i="0" u="none" strike="noStrike" noProof="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9595972"/>
                  </a:ext>
                </a:extLst>
              </a:tr>
              <a:tr h="200025">
                <a:tc>
                  <a:txBody>
                    <a:bodyPr/>
                    <a:lstStyle/>
                    <a:p>
                      <a:pPr lvl="0">
                        <a:lnSpc>
                          <a:spcPts val="1950"/>
                        </a:lnSpc>
                        <a:buNone/>
                      </a:pPr>
                      <a:r>
                        <a:rPr lang="en-US" sz="1600" b="0" i="0" u="none" strike="noStrike" noProof="0" dirty="0">
                          <a:effectLst/>
                        </a:rPr>
                        <a:t>Texture</a:t>
                      </a:r>
                      <a:endParaRPr lang="en-US"/>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How many layers of sound there are and how they interact.</a:t>
                      </a:r>
                      <a:endParaRPr lang="en-US" b="0" i="0" u="none" strike="noStrike" noProof="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573588"/>
                  </a:ext>
                </a:extLst>
              </a:tr>
              <a:tr h="200025">
                <a:tc>
                  <a:txBody>
                    <a:bodyPr/>
                    <a:lstStyle/>
                    <a:p>
                      <a:pPr lvl="0">
                        <a:lnSpc>
                          <a:spcPts val="1950"/>
                        </a:lnSpc>
                        <a:buNone/>
                      </a:pPr>
                      <a:r>
                        <a:rPr lang="en-US" sz="1600" b="0" i="0" u="none" strike="noStrike" noProof="0" dirty="0">
                          <a:effectLst/>
                          <a:latin typeface="Calibri"/>
                        </a:rPr>
                        <a:t>Harmony</a:t>
                      </a:r>
                      <a:endParaRPr lang="en-US"/>
                    </a:p>
                  </a:txBody>
                  <a:tcPr anchor="ctr">
                    <a:lnL w="9524">
                      <a:solidFill>
                        <a:srgbClr val="000000"/>
                      </a:solidFill>
                    </a:lnL>
                    <a:lnR w="9524"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latin typeface="Calibri"/>
                        </a:rPr>
                        <a:t>Two or more notes sung or played at the same time.</a:t>
                      </a:r>
                      <a:endParaRPr lang="en-US"/>
                    </a:p>
                  </a:txBody>
                  <a:tcPr anchor="ctr">
                    <a:lnL w="9524" cap="flat" cmpd="sng" algn="ctr">
                      <a:solidFill>
                        <a:srgbClr val="000000"/>
                      </a:solidFill>
                      <a:prstDash val="solid"/>
                      <a:round/>
                      <a:headEnd type="none" w="med" len="med"/>
                      <a:tailEnd type="none" w="med" len="med"/>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488881"/>
                  </a:ext>
                </a:extLst>
              </a:tr>
              <a:tr h="200025">
                <a:tc>
                  <a:txBody>
                    <a:bodyPr/>
                    <a:lstStyle/>
                    <a:p>
                      <a:pPr lvl="0">
                        <a:lnSpc>
                          <a:spcPts val="1950"/>
                        </a:lnSpc>
                        <a:buNone/>
                      </a:pPr>
                      <a:r>
                        <a:rPr lang="en-US" sz="1600" b="0" i="0" u="none" strike="noStrike" noProof="0" dirty="0">
                          <a:effectLst/>
                        </a:rPr>
                        <a:t>Pitch</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How high or low a note is.</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lvl="0">
                        <a:lnSpc>
                          <a:spcPts val="1950"/>
                        </a:lnSpc>
                        <a:buNone/>
                      </a:pPr>
                      <a:r>
                        <a:rPr lang="en-US" sz="1600" b="0" i="0" u="none" strike="noStrike" noProof="0" dirty="0">
                          <a:effectLst/>
                        </a:rPr>
                        <a:t>Tempo</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The speed of the music.</a:t>
                      </a:r>
                      <a:endParaRPr lang="en-US" b="0" i="0" u="none" strike="noStrike" noProof="0"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94137"/>
                  </a:ext>
                </a:extLst>
              </a:tr>
              <a:tr h="200025">
                <a:tc>
                  <a:txBody>
                    <a:bodyPr/>
                    <a:lstStyle/>
                    <a:p>
                      <a:pPr lvl="0">
                        <a:lnSpc>
                          <a:spcPts val="1950"/>
                        </a:lnSpc>
                        <a:buNone/>
                      </a:pPr>
                      <a:r>
                        <a:rPr lang="en-US" sz="1600" b="0" i="0" u="none" strike="noStrike" noProof="0" dirty="0">
                          <a:effectLst/>
                        </a:rPr>
                        <a:t>Dynamics</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How loud or quiet the music is.</a:t>
                      </a:r>
                      <a:endParaRPr lang="en-US" b="0" i="0" u="none" strike="noStrike" noProof="0"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63570"/>
                  </a:ext>
                </a:extLst>
              </a:tr>
              <a:tr h="200025">
                <a:tc>
                  <a:txBody>
                    <a:bodyPr/>
                    <a:lstStyle/>
                    <a:p>
                      <a:pPr lvl="0">
                        <a:lnSpc>
                          <a:spcPts val="1950"/>
                        </a:lnSpc>
                        <a:buNone/>
                      </a:pPr>
                      <a:r>
                        <a:rPr lang="en-US" sz="1600" b="0" i="0" u="none" strike="noStrike" noProof="0" dirty="0">
                          <a:effectLst/>
                        </a:rPr>
                        <a:t>Rhythm</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A pattern of long and short notes.</a:t>
                      </a:r>
                      <a:endParaRPr lang="en-US" b="0" i="0" u="none" strike="noStrike" noProof="0"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600" b="0" i="0" u="none" strike="noStrike" noProof="0" dirty="0">
                          <a:effectLst/>
                        </a:rPr>
                        <a:t>Structure</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The order of sections in a piece (e.g., verse/chorus).</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600" b="0" i="0" u="none" strike="noStrike" noProof="0" dirty="0">
                          <a:effectLst/>
                        </a:rPr>
                        <a:t>Silence</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600" b="0" i="0" u="none" strike="noStrike" noProof="0" dirty="0">
                          <a:effectLst/>
                        </a:rPr>
                        <a:t>The absence of sound, used for effect.</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bl>
          </a:graphicData>
        </a:graphic>
      </p:graphicFrame>
      <p:sp>
        <p:nvSpPr>
          <p:cNvPr id="9" name="TextBox 8">
            <a:extLst>
              <a:ext uri="{FF2B5EF4-FFF2-40B4-BE49-F238E27FC236}">
                <a16:creationId xmlns:a16="http://schemas.microsoft.com/office/drawing/2014/main" id="{305078C7-1D58-934B-70B2-8CCFC492D3D6}"/>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403836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3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7</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8" name="Table 7">
            <a:extLst>
              <a:ext uri="{FF2B5EF4-FFF2-40B4-BE49-F238E27FC236}">
                <a16:creationId xmlns:a16="http://schemas.microsoft.com/office/drawing/2014/main" id="{9DB52CCD-A035-4C40-8472-058BA3514965}"/>
              </a:ext>
            </a:extLst>
          </p:cNvPr>
          <p:cNvGraphicFramePr>
            <a:graphicFrameLocks noGrp="1"/>
          </p:cNvGraphicFramePr>
          <p:nvPr/>
        </p:nvGraphicFramePr>
        <p:xfrm>
          <a:off x="122703" y="732294"/>
          <a:ext cx="5806957" cy="3264134"/>
        </p:xfrm>
        <a:graphic>
          <a:graphicData uri="http://schemas.openxmlformats.org/drawingml/2006/table">
            <a:tbl>
              <a:tblPr firstRow="1" bandRow="1">
                <a:tableStyleId>{5940675A-B579-460E-94D1-54222C63F5DA}</a:tableStyleId>
              </a:tblPr>
              <a:tblGrid>
                <a:gridCol w="1328068">
                  <a:extLst>
                    <a:ext uri="{9D8B030D-6E8A-4147-A177-3AD203B41FA5}">
                      <a16:colId xmlns:a16="http://schemas.microsoft.com/office/drawing/2014/main" val="20000"/>
                    </a:ext>
                  </a:extLst>
                </a:gridCol>
                <a:gridCol w="4478889">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Coniferous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 trees that bear cones.</a:t>
                      </a:r>
                    </a:p>
                  </a:txBody>
                  <a:tcPr marL="36576" marR="36576" marT="36576" marB="36576" anchor="ctr"/>
                </a:tc>
                <a:extLst>
                  <a:ext uri="{0D108BD9-81ED-4DB2-BD59-A6C34878D82A}">
                    <a16:rowId xmlns:a16="http://schemas.microsoft.com/office/drawing/2014/main" val="29732557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Deciduous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Trees and shrubs that loose their leaves in the autumn</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Deforestation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chopping down and removal of trees to clear an area of forest.</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tree or plant that keeps its leaves all year round.</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Hardwood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Mainly have large broad leaves, which usually produce a seed or fruit.</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Isometric Drawing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3D representation of a design with no vanishing points.</a:t>
                      </a:r>
                    </a:p>
                  </a:txBody>
                  <a:tcPr marL="36576" marR="36576" marT="36576" marB="36576" anchor="ctr"/>
                </a:tc>
                <a:extLst>
                  <a:ext uri="{0D108BD9-81ED-4DB2-BD59-A6C34878D82A}">
                    <a16:rowId xmlns:a16="http://schemas.microsoft.com/office/drawing/2014/main" val="926076416"/>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Marking Out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Marks made on an item before cutting or forming.</a:t>
                      </a:r>
                    </a:p>
                  </a:txBody>
                  <a:tcPr marL="36576" marR="36576" marT="36576" marB="36576" anchor="ctr"/>
                </a:tc>
                <a:extLst>
                  <a:ext uri="{0D108BD9-81ED-4DB2-BD59-A6C34878D82A}">
                    <a16:rowId xmlns:a16="http://schemas.microsoft.com/office/drawing/2014/main" val="21023149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Polymer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large molecule formed from many identical smaller molecules (monomers), can be natural or synthetic.</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Pollution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Contaminating the air, water or ground with harmful substances.</a:t>
                      </a:r>
                    </a:p>
                  </a:txBody>
                  <a:tcPr marL="36576" marR="36576" marT="36576" marB="36576" anchor="ctr"/>
                </a:tc>
                <a:extLst>
                  <a:ext uri="{0D108BD9-81ED-4DB2-BD59-A6C34878D82A}">
                    <a16:rowId xmlns:a16="http://schemas.microsoft.com/office/drawing/2014/main" val="84091999"/>
                  </a:ext>
                </a:extLst>
              </a:tr>
            </a:tbl>
          </a:graphicData>
        </a:graphic>
      </p:graphicFrame>
      <p:pic>
        <p:nvPicPr>
          <p:cNvPr id="3" name="Picture 18" descr="Cross sections of softwood and hardwood timbers showing the growth rings inside - hardwood growth rings are close together while softwood's are further apart.">
            <a:extLst>
              <a:ext uri="{FF2B5EF4-FFF2-40B4-BE49-F238E27FC236}">
                <a16:creationId xmlns:a16="http://schemas.microsoft.com/office/drawing/2014/main" id="{CC9BF8D3-38C1-845E-53BD-098FC9D38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76" r="50484"/>
          <a:stretch/>
        </p:blipFill>
        <p:spPr bwMode="auto">
          <a:xfrm>
            <a:off x="2697934" y="5275285"/>
            <a:ext cx="1266593" cy="1190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ross sections of softwood and hardwood timbers showing the growth rings inside - hardwood growth rings are close together while softwood's are further apart.">
            <a:extLst>
              <a:ext uri="{FF2B5EF4-FFF2-40B4-BE49-F238E27FC236}">
                <a16:creationId xmlns:a16="http://schemas.microsoft.com/office/drawing/2014/main" id="{D9B7504C-C3DA-76E3-628F-16FBE2CC0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49" t="21908"/>
          <a:stretch/>
        </p:blipFill>
        <p:spPr bwMode="auto">
          <a:xfrm>
            <a:off x="4365511" y="5275285"/>
            <a:ext cx="1282268" cy="11908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86E015E-D4CB-6470-827C-335827B57CC7}"/>
              </a:ext>
            </a:extLst>
          </p:cNvPr>
          <p:cNvGrpSpPr/>
          <p:nvPr/>
        </p:nvGrpSpPr>
        <p:grpSpPr>
          <a:xfrm>
            <a:off x="122703" y="4483214"/>
            <a:ext cx="2477301" cy="2374786"/>
            <a:chOff x="7737894" y="2858043"/>
            <a:chExt cx="4345035" cy="3999957"/>
          </a:xfrm>
        </p:grpSpPr>
        <p:pic>
          <p:nvPicPr>
            <p:cNvPr id="9" name="Picture 2" descr="Isometric Drawing – Art - Mammoth Memory Art">
              <a:extLst>
                <a:ext uri="{FF2B5EF4-FFF2-40B4-BE49-F238E27FC236}">
                  <a16:creationId xmlns:a16="http://schemas.microsoft.com/office/drawing/2014/main" id="{01DBF6CB-53FC-1DB5-F23E-9EDF59185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14" t="2209" r="15967" b="1"/>
            <a:stretch/>
          </p:blipFill>
          <p:spPr bwMode="auto">
            <a:xfrm>
              <a:off x="7737894" y="2858043"/>
              <a:ext cx="4345035" cy="399995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2C0AC0FE-3234-4B47-A394-B0351D508ECD}"/>
                </a:ext>
              </a:extLst>
            </p:cNvPr>
            <p:cNvCxnSpPr>
              <a:cxnSpLocks/>
            </p:cNvCxnSpPr>
            <p:nvPr/>
          </p:nvCxnSpPr>
          <p:spPr>
            <a:xfrm flipV="1">
              <a:off x="8439560" y="3027872"/>
              <a:ext cx="1446312" cy="852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E3EE7F-42B7-9B49-6D48-C80C434B7E89}"/>
                </a:ext>
              </a:extLst>
            </p:cNvPr>
            <p:cNvCxnSpPr>
              <a:cxnSpLocks/>
            </p:cNvCxnSpPr>
            <p:nvPr/>
          </p:nvCxnSpPr>
          <p:spPr>
            <a:xfrm flipV="1">
              <a:off x="9910411" y="3878297"/>
              <a:ext cx="1476457" cy="8297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3585E3-C002-89AD-B0D1-2C2103632852}"/>
                </a:ext>
              </a:extLst>
            </p:cNvPr>
            <p:cNvCxnSpPr>
              <a:cxnSpLocks/>
            </p:cNvCxnSpPr>
            <p:nvPr/>
          </p:nvCxnSpPr>
          <p:spPr>
            <a:xfrm flipV="1">
              <a:off x="9910411" y="5570327"/>
              <a:ext cx="1476457" cy="8372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B55351-48AE-2C6F-8FCC-C4DCDE6809C7}"/>
                </a:ext>
              </a:extLst>
            </p:cNvPr>
            <p:cNvCxnSpPr>
              <a:cxnSpLocks/>
            </p:cNvCxnSpPr>
            <p:nvPr/>
          </p:nvCxnSpPr>
          <p:spPr>
            <a:xfrm>
              <a:off x="8402866" y="3878297"/>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C6C7BA-92D3-B58F-AE96-5945949F7C7A}"/>
                </a:ext>
              </a:extLst>
            </p:cNvPr>
            <p:cNvCxnSpPr>
              <a:cxnSpLocks/>
            </p:cNvCxnSpPr>
            <p:nvPr/>
          </p:nvCxnSpPr>
          <p:spPr>
            <a:xfrm flipH="1" flipV="1">
              <a:off x="8420106" y="3878297"/>
              <a:ext cx="1453612" cy="82977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853662-1463-FD41-441F-4EFA9459901E}"/>
                </a:ext>
              </a:extLst>
            </p:cNvPr>
            <p:cNvCxnSpPr>
              <a:cxnSpLocks/>
            </p:cNvCxnSpPr>
            <p:nvPr/>
          </p:nvCxnSpPr>
          <p:spPr>
            <a:xfrm flipH="1" flipV="1">
              <a:off x="8401397" y="5570327"/>
              <a:ext cx="1509014" cy="83723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7C7A83-77FD-C6AB-1F3F-F41AF45A8C30}"/>
                </a:ext>
              </a:extLst>
            </p:cNvPr>
            <p:cNvCxnSpPr>
              <a:cxnSpLocks/>
            </p:cNvCxnSpPr>
            <p:nvPr/>
          </p:nvCxnSpPr>
          <p:spPr>
            <a:xfrm flipH="1" flipV="1">
              <a:off x="9929865" y="3048519"/>
              <a:ext cx="1453612" cy="82977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E02CB7-65ED-BBE7-6FEF-43DEAFDC73F3}"/>
                </a:ext>
              </a:extLst>
            </p:cNvPr>
            <p:cNvCxnSpPr>
              <a:cxnSpLocks/>
            </p:cNvCxnSpPr>
            <p:nvPr/>
          </p:nvCxnSpPr>
          <p:spPr>
            <a:xfrm>
              <a:off x="9885872" y="4726270"/>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AC96A9-4637-C5C5-2668-6709437E5E38}"/>
                </a:ext>
              </a:extLst>
            </p:cNvPr>
            <p:cNvCxnSpPr>
              <a:cxnSpLocks/>
            </p:cNvCxnSpPr>
            <p:nvPr/>
          </p:nvCxnSpPr>
          <p:spPr>
            <a:xfrm>
              <a:off x="11364086" y="3878297"/>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C373B3CA-C817-734D-DC3D-DBEBCE50D0D4}"/>
              </a:ext>
            </a:extLst>
          </p:cNvPr>
          <p:cNvSpPr txBox="1"/>
          <p:nvPr/>
        </p:nvSpPr>
        <p:spPr>
          <a:xfrm>
            <a:off x="302907" y="4161294"/>
            <a:ext cx="2297097" cy="307777"/>
          </a:xfrm>
          <a:prstGeom prst="rect">
            <a:avLst/>
          </a:prstGeom>
          <a:noFill/>
        </p:spPr>
        <p:txBody>
          <a:bodyPr wrap="square">
            <a:spAutoFit/>
          </a:bodyPr>
          <a:lstStyle/>
          <a:p>
            <a:pPr algn="l" fontAlgn="base"/>
            <a:r>
              <a:rPr lang="en-GB" sz="1400" b="1" dirty="0">
                <a:latin typeface="Gill Sans MT" panose="020B0502020104020203" pitchFamily="34" charset="0"/>
              </a:rPr>
              <a:t>Isometric Drawing</a:t>
            </a:r>
          </a:p>
        </p:txBody>
      </p:sp>
      <p:sp>
        <p:nvSpPr>
          <p:cNvPr id="21" name="TextBox 20">
            <a:extLst>
              <a:ext uri="{FF2B5EF4-FFF2-40B4-BE49-F238E27FC236}">
                <a16:creationId xmlns:a16="http://schemas.microsoft.com/office/drawing/2014/main" id="{6F72F208-1C83-4B43-6177-2FDECD6D5373}"/>
              </a:ext>
            </a:extLst>
          </p:cNvPr>
          <p:cNvSpPr txBox="1"/>
          <p:nvPr/>
        </p:nvSpPr>
        <p:spPr>
          <a:xfrm>
            <a:off x="2707673" y="4513794"/>
            <a:ext cx="1266593" cy="523220"/>
          </a:xfrm>
          <a:prstGeom prst="rect">
            <a:avLst/>
          </a:prstGeom>
          <a:noFill/>
        </p:spPr>
        <p:txBody>
          <a:bodyPr wrap="square">
            <a:spAutoFit/>
          </a:bodyPr>
          <a:lstStyle/>
          <a:p>
            <a:pPr algn="ctr" fontAlgn="base"/>
            <a:r>
              <a:rPr lang="en-GB" sz="1400" b="1" dirty="0">
                <a:latin typeface="Gill Sans MT" panose="020B0502020104020203" pitchFamily="34" charset="0"/>
              </a:rPr>
              <a:t>Wide Grain</a:t>
            </a:r>
          </a:p>
          <a:p>
            <a:pPr algn="ctr" fontAlgn="base"/>
            <a:r>
              <a:rPr lang="en-GB" sz="1400" b="1" dirty="0">
                <a:latin typeface="Gill Sans MT" panose="020B0502020104020203" pitchFamily="34" charset="0"/>
              </a:rPr>
              <a:t>Softwood</a:t>
            </a:r>
          </a:p>
        </p:txBody>
      </p:sp>
      <p:sp>
        <p:nvSpPr>
          <p:cNvPr id="22" name="TextBox 21">
            <a:extLst>
              <a:ext uri="{FF2B5EF4-FFF2-40B4-BE49-F238E27FC236}">
                <a16:creationId xmlns:a16="http://schemas.microsoft.com/office/drawing/2014/main" id="{C863D05B-0C08-7ED0-D199-6835AFD87C32}"/>
              </a:ext>
            </a:extLst>
          </p:cNvPr>
          <p:cNvSpPr txBox="1"/>
          <p:nvPr/>
        </p:nvSpPr>
        <p:spPr>
          <a:xfrm>
            <a:off x="4270103" y="4691594"/>
            <a:ext cx="1488754" cy="523220"/>
          </a:xfrm>
          <a:prstGeom prst="rect">
            <a:avLst/>
          </a:prstGeom>
          <a:noFill/>
        </p:spPr>
        <p:txBody>
          <a:bodyPr wrap="square">
            <a:spAutoFit/>
          </a:bodyPr>
          <a:lstStyle/>
          <a:p>
            <a:pPr algn="ctr" fontAlgn="base"/>
            <a:r>
              <a:rPr lang="en-GB" sz="1400" b="1" dirty="0">
                <a:latin typeface="Gill Sans MT" panose="020B0502020104020203" pitchFamily="34" charset="0"/>
              </a:rPr>
              <a:t>Narrow Grain</a:t>
            </a:r>
          </a:p>
          <a:p>
            <a:pPr algn="ctr" fontAlgn="base"/>
            <a:r>
              <a:rPr lang="en-GB" sz="1400" b="1" dirty="0">
                <a:latin typeface="Gill Sans MT" panose="020B0502020104020203" pitchFamily="34" charset="0"/>
              </a:rPr>
              <a:t>Hardwood</a:t>
            </a:r>
          </a:p>
        </p:txBody>
      </p:sp>
      <p:pic>
        <p:nvPicPr>
          <p:cNvPr id="23" name="Picture 2" descr="Plastics: A simple introduction - Explain that Stuff">
            <a:extLst>
              <a:ext uri="{FF2B5EF4-FFF2-40B4-BE49-F238E27FC236}">
                <a16:creationId xmlns:a16="http://schemas.microsoft.com/office/drawing/2014/main" id="{1BFF0DA9-EE95-56C8-592A-D00EF0B7E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0" t="25270" r="5808" b="7356"/>
          <a:stretch/>
        </p:blipFill>
        <p:spPr bwMode="auto">
          <a:xfrm>
            <a:off x="8719444" y="4953219"/>
            <a:ext cx="3472556" cy="127833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851B69E-23B9-A977-CAD9-34CFD5452B84}"/>
              </a:ext>
            </a:extLst>
          </p:cNvPr>
          <p:cNvSpPr txBox="1"/>
          <p:nvPr/>
        </p:nvSpPr>
        <p:spPr>
          <a:xfrm>
            <a:off x="9331432" y="4574317"/>
            <a:ext cx="2097276" cy="307777"/>
          </a:xfrm>
          <a:prstGeom prst="rect">
            <a:avLst/>
          </a:prstGeom>
          <a:noFill/>
        </p:spPr>
        <p:txBody>
          <a:bodyPr wrap="square">
            <a:spAutoFit/>
          </a:bodyPr>
          <a:lstStyle/>
          <a:p>
            <a:pPr algn="ctr" fontAlgn="base"/>
            <a:r>
              <a:rPr lang="en-GB" sz="1400" b="1" dirty="0">
                <a:latin typeface="Gill Sans MT" panose="020B0502020104020203" pitchFamily="34" charset="0"/>
              </a:rPr>
              <a:t>Polymer</a:t>
            </a:r>
          </a:p>
        </p:txBody>
      </p:sp>
      <p:pic>
        <p:nvPicPr>
          <p:cNvPr id="3080" name="Picture 8" descr="The 6 Rs, reduce, reuse, recycle, rethink, refuse and repair illustrated around a rubbish bin.">
            <a:extLst>
              <a:ext uri="{FF2B5EF4-FFF2-40B4-BE49-F238E27FC236}">
                <a16:creationId xmlns:a16="http://schemas.microsoft.com/office/drawing/2014/main" id="{69B3F903-72B1-ED34-71F3-533AC21197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261"/>
          <a:stretch/>
        </p:blipFill>
        <p:spPr bwMode="auto">
          <a:xfrm>
            <a:off x="6072435" y="3701177"/>
            <a:ext cx="2387984" cy="3032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id="{4195C77F-E79D-06C1-BA47-68405F5C35CB}"/>
              </a:ext>
            </a:extLst>
          </p:cNvPr>
          <p:cNvGraphicFramePr>
            <a:graphicFrameLocks noGrp="1"/>
          </p:cNvGraphicFramePr>
          <p:nvPr/>
        </p:nvGraphicFramePr>
        <p:xfrm>
          <a:off x="6262342" y="732294"/>
          <a:ext cx="5806957" cy="2832697"/>
        </p:xfrm>
        <a:graphic>
          <a:graphicData uri="http://schemas.openxmlformats.org/drawingml/2006/table">
            <a:tbl>
              <a:tblPr firstRow="1" bandRow="1">
                <a:tableStyleId>{5940675A-B579-460E-94D1-54222C63F5DA}</a:tableStyleId>
              </a:tblPr>
              <a:tblGrid>
                <a:gridCol w="1328068">
                  <a:extLst>
                    <a:ext uri="{9D8B030D-6E8A-4147-A177-3AD203B41FA5}">
                      <a16:colId xmlns:a16="http://schemas.microsoft.com/office/drawing/2014/main" val="3291591906"/>
                    </a:ext>
                  </a:extLst>
                </a:gridCol>
                <a:gridCol w="4478889">
                  <a:extLst>
                    <a:ext uri="{9D8B030D-6E8A-4147-A177-3AD203B41FA5}">
                      <a16:colId xmlns:a16="http://schemas.microsoft.com/office/drawing/2014/main" val="826806222"/>
                    </a:ext>
                  </a:extLst>
                </a:gridCol>
              </a:tblGrid>
              <a:tr h="313833">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Key Words</a:t>
                      </a:r>
                    </a:p>
                  </a:txBody>
                  <a:tcPr anchor="ctr">
                    <a:solidFill>
                      <a:schemeClr val="accent6">
                        <a:lumMod val="20000"/>
                        <a:lumOff val="80000"/>
                      </a:schemeClr>
                    </a:solidFill>
                  </a:tcPr>
                </a:tc>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Definition</a:t>
                      </a:r>
                    </a:p>
                  </a:txBody>
                  <a:tcPr anchor="ctr">
                    <a:solidFill>
                      <a:schemeClr val="accent6">
                        <a:lumMod val="20000"/>
                        <a:lumOff val="80000"/>
                      </a:schemeClr>
                    </a:solidFill>
                  </a:tcPr>
                </a:tc>
                <a:extLst>
                  <a:ext uri="{0D108BD9-81ED-4DB2-BD59-A6C34878D82A}">
                    <a16:rowId xmlns:a16="http://schemas.microsoft.com/office/drawing/2014/main" val="32889608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qualities a material possesses which suit its specific purpose.</a:t>
                      </a:r>
                    </a:p>
                  </a:txBody>
                  <a:tcPr marL="36576" marR="36576" marT="36576" marB="36576" anchor="ctr"/>
                </a:tc>
                <a:extLst>
                  <a:ext uri="{0D108BD9-81ED-4DB2-BD59-A6C34878D82A}">
                    <a16:rowId xmlns:a16="http://schemas.microsoft.com/office/drawing/2014/main" val="398104496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2604317705"/>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Softwoods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Come from coniferous trees and often have pines or needles.</a:t>
                      </a:r>
                    </a:p>
                  </a:txBody>
                  <a:tcPr marL="36576" marR="36576" marT="36576" marB="36576" anchor="ctr"/>
                </a:tc>
                <a:extLst>
                  <a:ext uri="{0D108BD9-81ED-4DB2-BD59-A6C34878D82A}">
                    <a16:rowId xmlns:a16="http://schemas.microsoft.com/office/drawing/2014/main" val="315130358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Does not damage the environment e.g. plant based plastic</a:t>
                      </a:r>
                    </a:p>
                  </a:txBody>
                  <a:tcPr marL="36576" marR="36576" marT="36576" marB="36576" anchor="ctr"/>
                </a:tc>
                <a:extLst>
                  <a:ext uri="{0D108BD9-81ED-4DB2-BD59-A6C34878D82A}">
                    <a16:rowId xmlns:a16="http://schemas.microsoft.com/office/drawing/2014/main" val="26917759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Thermoforming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be heated and shaped, then heated and shaped again.</a:t>
                      </a:r>
                    </a:p>
                  </a:txBody>
                  <a:tcPr marL="36576" marR="36576" marT="36576" marB="36576" anchor="ctr"/>
                </a:tc>
                <a:extLst>
                  <a:ext uri="{0D108BD9-81ED-4DB2-BD59-A6C34878D82A}">
                    <a16:rowId xmlns:a16="http://schemas.microsoft.com/office/drawing/2014/main" val="82910511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Thermosetting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only be heated and shaped once.</a:t>
                      </a:r>
                    </a:p>
                  </a:txBody>
                  <a:tcPr marL="36576" marR="36576" marT="36576" marB="36576" anchor="ctr"/>
                </a:tc>
                <a:extLst>
                  <a:ext uri="{0D108BD9-81ED-4DB2-BD59-A6C34878D82A}">
                    <a16:rowId xmlns:a16="http://schemas.microsoft.com/office/drawing/2014/main" val="2741131179"/>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Tolerance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amount of error you will allow a part to have.</a:t>
                      </a:r>
                    </a:p>
                  </a:txBody>
                  <a:tcPr marL="36576" marR="36576" marT="36576" marB="36576" anchor="ctr"/>
                </a:tc>
                <a:extLst>
                  <a:ext uri="{0D108BD9-81ED-4DB2-BD59-A6C34878D82A}">
                    <a16:rowId xmlns:a16="http://schemas.microsoft.com/office/drawing/2014/main" val="34764033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3996357943"/>
                  </a:ext>
                </a:extLst>
              </a:tr>
            </a:tbl>
          </a:graphicData>
        </a:graphic>
      </p:graphicFrame>
      <p:sp>
        <p:nvSpPr>
          <p:cNvPr id="2" name="TextBox 1">
            <a:extLst>
              <a:ext uri="{FF2B5EF4-FFF2-40B4-BE49-F238E27FC236}">
                <a16:creationId xmlns:a16="http://schemas.microsoft.com/office/drawing/2014/main" id="{DD3E46E5-872A-2B81-7FAB-46A7C7F42DB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29667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47067128"/>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3rd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23443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104642"/>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920694258"/>
              </p:ext>
            </p:extLst>
          </p:nvPr>
        </p:nvGraphicFramePr>
        <p:xfrm>
          <a:off x="4308146" y="895462"/>
          <a:ext cx="3680924" cy="4590570"/>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90344715"/>
                    </a:ext>
                  </a:extLst>
                </a:gridCol>
                <a:gridCol w="980411">
                  <a:extLst>
                    <a:ext uri="{9D8B030D-6E8A-4147-A177-3AD203B41FA5}">
                      <a16:colId xmlns:a16="http://schemas.microsoft.com/office/drawing/2014/main" val="3044920856"/>
                    </a:ext>
                  </a:extLst>
                </a:gridCol>
              </a:tblGrid>
              <a:tr h="30603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30603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30603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30603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30603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2987299053"/>
                  </a:ext>
                </a:extLst>
              </a:tr>
              <a:tr h="30603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672402999"/>
                  </a:ext>
                </a:extLst>
              </a:tr>
              <a:tr h="30603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30603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725833876"/>
                  </a:ext>
                </a:extLst>
              </a:tr>
              <a:tr h="30603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510733732"/>
                  </a:ext>
                </a:extLst>
              </a:tr>
              <a:tr h="30603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2693708339"/>
                  </a:ext>
                </a:extLst>
              </a:tr>
              <a:tr h="30603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2666411844"/>
                  </a:ext>
                </a:extLst>
              </a:tr>
              <a:tr h="30603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1829473670"/>
                  </a:ext>
                </a:extLst>
              </a:tr>
              <a:tr h="306038">
                <a:tc>
                  <a:txBody>
                    <a:bodyPr/>
                    <a:lstStyle/>
                    <a:p>
                      <a:r>
                        <a:rPr lang="en-GB" sz="1400" dirty="0">
                          <a:latin typeface="Gill Sans MT" panose="020B0502020104020203" pitchFamily="34" charset="0"/>
                        </a:rPr>
                        <a:t>Performing Arts</a:t>
                      </a:r>
                    </a:p>
                  </a:txBody>
                  <a:tcPr>
                    <a:solidFill>
                      <a:schemeClr val="bg1"/>
                    </a:solidFill>
                  </a:tcPr>
                </a:tc>
                <a:tc>
                  <a:txBody>
                    <a:bodyPr/>
                    <a:lstStyle/>
                    <a:p>
                      <a:pPr algn="ctr"/>
                      <a:r>
                        <a:rPr lang="en-GB" sz="1400" dirty="0">
                          <a:latin typeface="Gill Sans MT" panose="020B0502020104020203" pitchFamily="34" charset="0"/>
                        </a:rPr>
                        <a:t>15</a:t>
                      </a:r>
                    </a:p>
                  </a:txBody>
                  <a:tcPr>
                    <a:solidFill>
                      <a:schemeClr val="bg1"/>
                    </a:solidFill>
                  </a:tcPr>
                </a:tc>
                <a:extLst>
                  <a:ext uri="{0D108BD9-81ED-4DB2-BD59-A6C34878D82A}">
                    <a16:rowId xmlns:a16="http://schemas.microsoft.com/office/drawing/2014/main" val="2768908664"/>
                  </a:ext>
                </a:extLst>
              </a:tr>
              <a:tr h="306038">
                <a:tc>
                  <a:txBody>
                    <a:bodyPr/>
                    <a:lstStyle/>
                    <a:p>
                      <a:r>
                        <a:rPr lang="en-GB" sz="1400" dirty="0">
                          <a:latin typeface="Gill Sans MT" panose="020B0502020104020203" pitchFamily="34" charset="0"/>
                        </a:rPr>
                        <a:t>Design and Technology </a:t>
                      </a:r>
                    </a:p>
                  </a:txBody>
                  <a:tcPr>
                    <a:solidFill>
                      <a:schemeClr val="bg1"/>
                    </a:solidFill>
                  </a:tcPr>
                </a:tc>
                <a:tc>
                  <a:txBody>
                    <a:bodyPr/>
                    <a:lstStyle/>
                    <a:p>
                      <a:pPr algn="ctr"/>
                      <a:r>
                        <a:rPr lang="en-GB" sz="1400" dirty="0">
                          <a:latin typeface="Gill Sans MT" panose="020B0502020104020203" pitchFamily="34" charset="0"/>
                        </a:rPr>
                        <a:t>16</a:t>
                      </a:r>
                    </a:p>
                  </a:txBody>
                  <a:tcPr>
                    <a:solidFill>
                      <a:schemeClr val="bg1"/>
                    </a:solidFill>
                  </a:tcPr>
                </a:tc>
                <a:extLst>
                  <a:ext uri="{0D108BD9-81ED-4DB2-BD59-A6C34878D82A}">
                    <a16:rowId xmlns:a16="http://schemas.microsoft.com/office/drawing/2014/main" val="1247082601"/>
                  </a:ext>
                </a:extLst>
              </a:tr>
              <a:tr h="30603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17</a:t>
                      </a:r>
                    </a:p>
                  </a:txBody>
                  <a:tcPr>
                    <a:solidFill>
                      <a:schemeClr val="bg1"/>
                    </a:solidFill>
                  </a:tcPr>
                </a:tc>
                <a:extLst>
                  <a:ext uri="{0D108BD9-81ED-4DB2-BD59-A6C34878D82A}">
                    <a16:rowId xmlns:a16="http://schemas.microsoft.com/office/drawing/2014/main" val="172811158"/>
                  </a:ext>
                </a:extLst>
              </a:tr>
            </a:tbl>
          </a:graphicData>
        </a:graphic>
      </p:graphicFrame>
      <p:graphicFrame>
        <p:nvGraphicFramePr>
          <p:cNvPr id="4" name="Table 3">
            <a:extLst>
              <a:ext uri="{FF2B5EF4-FFF2-40B4-BE49-F238E27FC236}">
                <a16:creationId xmlns:a16="http://schemas.microsoft.com/office/drawing/2014/main" id="{13614C0A-639F-12A9-44B6-1E85D4D0B8B6}"/>
              </a:ext>
            </a:extLst>
          </p:cNvPr>
          <p:cNvGraphicFramePr>
            <a:graphicFrameLocks noGrp="1"/>
          </p:cNvGraphicFramePr>
          <p:nvPr>
            <p:extLst>
              <p:ext uri="{D42A27DB-BD31-4B8C-83A1-F6EECF244321}">
                <p14:modId xmlns:p14="http://schemas.microsoft.com/office/powerpoint/2010/main" val="1280537313"/>
              </p:ext>
            </p:extLst>
          </p:nvPr>
        </p:nvGraphicFramePr>
        <p:xfrm>
          <a:off x="4308146" y="5486032"/>
          <a:ext cx="3680924" cy="918114"/>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766006283"/>
                    </a:ext>
                  </a:extLst>
                </a:gridCol>
                <a:gridCol w="980411">
                  <a:extLst>
                    <a:ext uri="{9D8B030D-6E8A-4147-A177-3AD203B41FA5}">
                      <a16:colId xmlns:a16="http://schemas.microsoft.com/office/drawing/2014/main" val="2645809848"/>
                    </a:ext>
                  </a:extLst>
                </a:gridCol>
              </a:tblGrid>
              <a:tr h="30603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24</a:t>
                      </a:r>
                    </a:p>
                  </a:txBody>
                  <a:tcPr>
                    <a:solidFill>
                      <a:schemeClr val="bg1"/>
                    </a:solidFill>
                  </a:tcPr>
                </a:tc>
                <a:extLst>
                  <a:ext uri="{0D108BD9-81ED-4DB2-BD59-A6C34878D82A}">
                    <a16:rowId xmlns:a16="http://schemas.microsoft.com/office/drawing/2014/main" val="3912563368"/>
                  </a:ext>
                </a:extLst>
              </a:tr>
              <a:tr h="306038">
                <a:tc>
                  <a:txBody>
                    <a:bodyPr/>
                    <a:lstStyle/>
                    <a:p>
                      <a:r>
                        <a:rPr lang="en-GB" sz="1400" dirty="0">
                          <a:latin typeface="Gill Sans MT" panose="020B0502020104020203" pitchFamily="34" charset="0"/>
                        </a:rPr>
                        <a:t>Reading Extracts</a:t>
                      </a:r>
                    </a:p>
                  </a:txBody>
                  <a:tcPr>
                    <a:solidFill>
                      <a:schemeClr val="bg1"/>
                    </a:solidFill>
                  </a:tcPr>
                </a:tc>
                <a:tc>
                  <a:txBody>
                    <a:bodyPr/>
                    <a:lstStyle/>
                    <a:p>
                      <a:pPr algn="ctr"/>
                      <a:r>
                        <a:rPr lang="en-GB" sz="1400" dirty="0">
                          <a:latin typeface="Gill Sans MT" panose="020B0502020104020203" pitchFamily="34" charset="0"/>
                        </a:rPr>
                        <a:t>31</a:t>
                      </a:r>
                    </a:p>
                  </a:txBody>
                  <a:tcPr>
                    <a:solidFill>
                      <a:schemeClr val="bg1"/>
                    </a:solidFill>
                  </a:tcPr>
                </a:tc>
                <a:extLst>
                  <a:ext uri="{0D108BD9-81ED-4DB2-BD59-A6C34878D82A}">
                    <a16:rowId xmlns:a16="http://schemas.microsoft.com/office/drawing/2014/main" val="3541031843"/>
                  </a:ext>
                </a:extLst>
              </a:tr>
              <a:tr h="30603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43</a:t>
                      </a:r>
                    </a:p>
                  </a:txBody>
                  <a:tcPr>
                    <a:solidFill>
                      <a:schemeClr val="bg1"/>
                    </a:solidFill>
                  </a:tcPr>
                </a:tc>
                <a:extLst>
                  <a:ext uri="{0D108BD9-81ED-4DB2-BD59-A6C34878D82A}">
                    <a16:rowId xmlns:a16="http://schemas.microsoft.com/office/drawing/2014/main" val="1805232538"/>
                  </a:ext>
                </a:extLst>
              </a:tr>
            </a:tbl>
          </a:graphicData>
        </a:graphic>
      </p:graphicFrame>
    </p:spTree>
    <p:extLst>
      <p:ext uri="{BB962C8B-B14F-4D97-AF65-F5344CB8AC3E}">
        <p14:creationId xmlns:p14="http://schemas.microsoft.com/office/powerpoint/2010/main" val="4153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18921355"/>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370226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4682169"/>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75246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16099238"/>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35919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55078260"/>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1st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20136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2375900"/>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124522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3283952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171953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8614125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3rd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384639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4124851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10</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231326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862152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17</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216146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497203439"/>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5798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056" y="130755"/>
            <a:ext cx="11606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graphicFrame>
        <p:nvGraphicFramePr>
          <p:cNvPr id="5" name="Table 4"/>
          <p:cNvGraphicFramePr>
            <a:graphicFrameLocks noGrp="1"/>
          </p:cNvGraphicFramePr>
          <p:nvPr>
            <p:extLst>
              <p:ext uri="{D42A27DB-BD31-4B8C-83A1-F6EECF244321}">
                <p14:modId xmlns:p14="http://schemas.microsoft.com/office/powerpoint/2010/main" val="3218813525"/>
              </p:ext>
            </p:extLst>
          </p:nvPr>
        </p:nvGraphicFramePr>
        <p:xfrm>
          <a:off x="3932284" y="3342303"/>
          <a:ext cx="3564433" cy="3401791"/>
        </p:xfrm>
        <a:graphic>
          <a:graphicData uri="http://schemas.openxmlformats.org/drawingml/2006/table">
            <a:tbl>
              <a:tblPr firstRow="1" bandRow="1">
                <a:tableStyleId>{5940675A-B579-460E-94D1-54222C63F5DA}</a:tableStyleId>
              </a:tblPr>
              <a:tblGrid>
                <a:gridCol w="1279843">
                  <a:extLst>
                    <a:ext uri="{9D8B030D-6E8A-4147-A177-3AD203B41FA5}">
                      <a16:colId xmlns:a16="http://schemas.microsoft.com/office/drawing/2014/main" val="20000"/>
                    </a:ext>
                  </a:extLst>
                </a:gridCol>
                <a:gridCol w="2284590">
                  <a:extLst>
                    <a:ext uri="{9D8B030D-6E8A-4147-A177-3AD203B41FA5}">
                      <a16:colId xmlns:a16="http://schemas.microsoft.com/office/drawing/2014/main" val="20001"/>
                    </a:ext>
                  </a:extLst>
                </a:gridCol>
              </a:tblGrid>
              <a:tr h="225577">
                <a:tc gridSpan="2">
                  <a:txBody>
                    <a:bodyPr/>
                    <a:lstStyle/>
                    <a:p>
                      <a:pPr algn="ctr"/>
                      <a:r>
                        <a:rPr lang="en-GB" sz="1200" b="1" dirty="0">
                          <a:latin typeface="Gill Sans MT" panose="020B0502020104020203" pitchFamily="34" charset="0"/>
                        </a:rPr>
                        <a:t>Week 4</a:t>
                      </a:r>
                      <a:r>
                        <a:rPr lang="en-GB" sz="1200" b="1" baseline="0" dirty="0">
                          <a:latin typeface="Gill Sans MT" panose="020B0502020104020203" pitchFamily="34" charset="0"/>
                        </a:rPr>
                        <a:t> - Key</a:t>
                      </a:r>
                      <a:r>
                        <a:rPr lang="en-GB" sz="1200" b="1" dirty="0">
                          <a:latin typeface="Gill Sans MT" panose="020B0502020104020203" pitchFamily="34" charset="0"/>
                        </a:rPr>
                        <a:t> Terms</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827115">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Setting </a:t>
                      </a:r>
                    </a:p>
                    <a:p>
                      <a:endParaRPr lang="en-GB" sz="1200" baseline="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Setting is</a:t>
                      </a:r>
                      <a:r>
                        <a:rPr lang="en-US" sz="1200" baseline="0" dirty="0">
                          <a:latin typeface="Gill Sans MT" panose="020B0502020104020203" pitchFamily="34" charset="0"/>
                          <a:cs typeface="Gill Sans"/>
                        </a:rPr>
                        <a:t> </a:t>
                      </a:r>
                      <a:r>
                        <a:rPr lang="en-US" sz="1200" dirty="0">
                          <a:latin typeface="Gill Sans MT" panose="020B0502020104020203" pitchFamily="34" charset="0"/>
                          <a:cs typeface="Gill Sans"/>
                        </a:rPr>
                        <a:t>the place or type of surroundings where something is positioned or where an event takes place.</a:t>
                      </a:r>
                    </a:p>
                  </a:txBody>
                  <a:tcPr/>
                </a:tc>
                <a:extLst>
                  <a:ext uri="{0D108BD9-81ED-4DB2-BD59-A6C34878D82A}">
                    <a16:rowId xmlns:a16="http://schemas.microsoft.com/office/drawing/2014/main" val="10001"/>
                  </a:ext>
                </a:extLst>
              </a:tr>
              <a:tr h="301804">
                <a:tc>
                  <a:txBody>
                    <a:bodyPr/>
                    <a:lstStyle/>
                    <a:p>
                      <a:r>
                        <a:rPr lang="en-US" sz="1200" dirty="0">
                          <a:latin typeface="Gill Sans MT" panose="020B0502020104020203" pitchFamily="34" charset="0"/>
                          <a:cs typeface="Gill Sans"/>
                        </a:rPr>
                        <a:t>Structure</a:t>
                      </a:r>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Structure refers to the order of ideas in a piece of writing.</a:t>
                      </a:r>
                    </a:p>
                  </a:txBody>
                  <a:tcPr/>
                </a:tc>
                <a:extLst>
                  <a:ext uri="{0D108BD9-81ED-4DB2-BD59-A6C34878D82A}">
                    <a16:rowId xmlns:a16="http://schemas.microsoft.com/office/drawing/2014/main" val="10002"/>
                  </a:ext>
                </a:extLst>
              </a:tr>
              <a:tr h="67673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Tone </a:t>
                      </a:r>
                    </a:p>
                    <a:p>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Tone is the general character or attitude of a place, piece of writing, situation.</a:t>
                      </a:r>
                      <a:r>
                        <a:rPr lang="en-US" sz="1200" baseline="0" dirty="0">
                          <a:latin typeface="Gill Sans MT" panose="020B0502020104020203" pitchFamily="34" charset="0"/>
                          <a:cs typeface="Gill Sans"/>
                        </a:rPr>
                        <a:t>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52634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Imagery </a:t>
                      </a:r>
                    </a:p>
                    <a:p>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Imagery</a:t>
                      </a:r>
                      <a:r>
                        <a:rPr lang="en-US" sz="1200" baseline="0" dirty="0">
                          <a:latin typeface="Gill Sans MT" panose="020B0502020104020203" pitchFamily="34" charset="0"/>
                          <a:cs typeface="Gill Sans"/>
                        </a:rPr>
                        <a:t> is v</a:t>
                      </a:r>
                      <a:r>
                        <a:rPr lang="en-US" sz="1200" dirty="0">
                          <a:latin typeface="Gill Sans MT" panose="020B0502020104020203" pitchFamily="34" charset="0"/>
                          <a:cs typeface="Gill Sans"/>
                        </a:rPr>
                        <a:t>isually descriptive or figurative language.</a:t>
                      </a:r>
                    </a:p>
                  </a:txBody>
                  <a:tcPr/>
                </a:tc>
                <a:extLst>
                  <a:ext uri="{0D108BD9-81ED-4DB2-BD59-A6C34878D82A}">
                    <a16:rowId xmlns:a16="http://schemas.microsoft.com/office/drawing/2014/main" val="10004"/>
                  </a:ext>
                </a:extLst>
              </a:tr>
              <a:tr h="526346">
                <a:tc>
                  <a:txBody>
                    <a:bodyPr/>
                    <a:lstStyle/>
                    <a:p>
                      <a:r>
                        <a:rPr lang="en-GB" sz="1200" dirty="0">
                          <a:latin typeface="Gill Sans MT" panose="020B0502020104020203" pitchFamily="34" charset="0"/>
                        </a:rPr>
                        <a:t>Bildungsroman </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novel</a:t>
                      </a:r>
                      <a:r>
                        <a:rPr lang="en-US" sz="1200" baseline="0" dirty="0">
                          <a:latin typeface="Gill Sans MT" panose="020B0502020104020203" pitchFamily="34" charset="0"/>
                          <a:cs typeface="Gill Sans"/>
                        </a:rPr>
                        <a:t> which explores a character’s moral development and maturation.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3447178007"/>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488336394"/>
              </p:ext>
            </p:extLst>
          </p:nvPr>
        </p:nvGraphicFramePr>
        <p:xfrm>
          <a:off x="3943763" y="280261"/>
          <a:ext cx="3541477" cy="2926080"/>
        </p:xfrm>
        <a:graphic>
          <a:graphicData uri="http://schemas.openxmlformats.org/drawingml/2006/table">
            <a:tbl>
              <a:tblPr firstRow="1" bandRow="1">
                <a:tableStyleId>{5940675A-B579-460E-94D1-54222C63F5DA}</a:tableStyleId>
              </a:tblPr>
              <a:tblGrid>
                <a:gridCol w="1230349">
                  <a:extLst>
                    <a:ext uri="{9D8B030D-6E8A-4147-A177-3AD203B41FA5}">
                      <a16:colId xmlns:a16="http://schemas.microsoft.com/office/drawing/2014/main" val="20000"/>
                    </a:ext>
                  </a:extLst>
                </a:gridCol>
                <a:gridCol w="2311128">
                  <a:extLst>
                    <a:ext uri="{9D8B030D-6E8A-4147-A177-3AD203B41FA5}">
                      <a16:colId xmlns:a16="http://schemas.microsoft.com/office/drawing/2014/main" val="20001"/>
                    </a:ext>
                  </a:extLst>
                </a:gridCol>
              </a:tblGrid>
              <a:tr h="256845">
                <a:tc gridSpan="2">
                  <a:txBody>
                    <a:bodyPr/>
                    <a:lstStyle/>
                    <a:p>
                      <a:pPr algn="ctr"/>
                      <a:r>
                        <a:rPr lang="en-US" sz="1200" b="1" dirty="0">
                          <a:latin typeface="Gill Sans MT" panose="020B0502020104020203" pitchFamily="34" charset="0"/>
                        </a:rPr>
                        <a:t>Week</a:t>
                      </a:r>
                      <a:r>
                        <a:rPr lang="en-US" sz="1200" b="1" baseline="0" dirty="0">
                          <a:latin typeface="Gill Sans MT" panose="020B0502020104020203" pitchFamily="34" charset="0"/>
                        </a:rPr>
                        <a:t> 3 - Devices</a:t>
                      </a:r>
                      <a:endParaRPr lang="en-US" sz="1200" b="1" dirty="0">
                        <a:latin typeface="Gill Sans MT" panose="020B0502020104020203" pitchFamily="34" charset="0"/>
                      </a:endParaRPr>
                    </a:p>
                  </a:txBody>
                  <a:tcP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28075">
                <a:tc>
                  <a:txBody>
                    <a:bodyPr/>
                    <a:lstStyle/>
                    <a:p>
                      <a:r>
                        <a:rPr lang="en-US" sz="1200" b="0" dirty="0">
                          <a:latin typeface="Gill Sans MT" panose="020B0502020104020203" pitchFamily="34" charset="0"/>
                        </a:rPr>
                        <a:t>Personification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Giving human characteristics</a:t>
                      </a:r>
                      <a:r>
                        <a:rPr lang="en-US" sz="1200" baseline="0" dirty="0">
                          <a:latin typeface="Gill Sans MT" panose="020B0502020104020203" pitchFamily="34" charset="0"/>
                        </a:rPr>
                        <a:t> to a non human object. </a:t>
                      </a:r>
                      <a:endParaRPr lang="en-US" sz="1200" dirty="0">
                        <a:latin typeface="Gill Sans MT" panose="020B0502020104020203" pitchFamily="34" charset="0"/>
                      </a:endParaRPr>
                    </a:p>
                  </a:txBody>
                  <a:tcPr/>
                </a:tc>
                <a:extLst>
                  <a:ext uri="{0D108BD9-81ED-4DB2-BD59-A6C34878D82A}">
                    <a16:rowId xmlns:a16="http://schemas.microsoft.com/office/drawing/2014/main" val="10002"/>
                  </a:ext>
                </a:extLst>
              </a:tr>
              <a:tr h="428075">
                <a:tc>
                  <a:txBody>
                    <a:bodyPr/>
                    <a:lstStyle/>
                    <a:p>
                      <a:r>
                        <a:rPr lang="en-US" sz="1200" dirty="0">
                          <a:latin typeface="Gill Sans MT" panose="020B0502020104020203" pitchFamily="34" charset="0"/>
                        </a:rPr>
                        <a:t>Metaphor</a:t>
                      </a:r>
                      <a:endParaRPr lang="en-US" sz="1200" b="1"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Comparing by referring to one thing as another.</a:t>
                      </a:r>
                      <a:r>
                        <a:rPr lang="en-US" sz="1200" baseline="0" dirty="0">
                          <a:latin typeface="Gill Sans MT" panose="020B0502020104020203" pitchFamily="34" charset="0"/>
                        </a:rPr>
                        <a:t> </a:t>
                      </a:r>
                      <a:endParaRPr lang="en-US" sz="1200" dirty="0">
                        <a:latin typeface="Gill Sans MT" panose="020B0502020104020203" pitchFamily="34" charset="0"/>
                      </a:endParaRPr>
                    </a:p>
                  </a:txBody>
                  <a:tcPr/>
                </a:tc>
                <a:extLst>
                  <a:ext uri="{0D108BD9-81ED-4DB2-BD59-A6C34878D82A}">
                    <a16:rowId xmlns:a16="http://schemas.microsoft.com/office/drawing/2014/main" val="10003"/>
                  </a:ext>
                </a:extLst>
              </a:tr>
              <a:tr h="428075">
                <a:tc>
                  <a:txBody>
                    <a:bodyPr/>
                    <a:lstStyle/>
                    <a:p>
                      <a:r>
                        <a:rPr lang="en-US" sz="1200" dirty="0">
                          <a:latin typeface="Gill Sans MT" panose="020B0502020104020203" pitchFamily="34" charset="0"/>
                        </a:rPr>
                        <a:t>Simile</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A comparison of two different objects using </a:t>
                      </a:r>
                      <a:r>
                        <a:rPr lang="en-US" sz="1200" b="1" dirty="0">
                          <a:latin typeface="Gill Sans MT" panose="020B0502020104020203" pitchFamily="34" charset="0"/>
                        </a:rPr>
                        <a:t>like</a:t>
                      </a:r>
                      <a:r>
                        <a:rPr lang="en-US" sz="1200" dirty="0">
                          <a:latin typeface="Gill Sans MT" panose="020B0502020104020203" pitchFamily="34" charset="0"/>
                        </a:rPr>
                        <a:t> or </a:t>
                      </a:r>
                      <a:r>
                        <a:rPr lang="en-US" sz="1200" b="1" dirty="0">
                          <a:latin typeface="Gill Sans MT" panose="020B0502020104020203" pitchFamily="34" charset="0"/>
                        </a:rPr>
                        <a:t>as</a:t>
                      </a:r>
                      <a:r>
                        <a:rPr lang="en-US" sz="1200" dirty="0">
                          <a:latin typeface="Gill Sans MT" panose="020B0502020104020203" pitchFamily="34" charset="0"/>
                        </a:rPr>
                        <a:t>.</a:t>
                      </a:r>
                    </a:p>
                  </a:txBody>
                  <a:tcPr/>
                </a:tc>
                <a:extLst>
                  <a:ext uri="{0D108BD9-81ED-4DB2-BD59-A6C34878D82A}">
                    <a16:rowId xmlns:a16="http://schemas.microsoft.com/office/drawing/2014/main" val="10004"/>
                  </a:ext>
                </a:extLst>
              </a:tr>
              <a:tr h="561904">
                <a:tc>
                  <a:txBody>
                    <a:bodyPr/>
                    <a:lstStyle/>
                    <a:p>
                      <a:r>
                        <a:rPr lang="en-US" sz="1200" b="0" dirty="0">
                          <a:latin typeface="Gill Sans MT" panose="020B0502020104020203" pitchFamily="34" charset="0"/>
                        </a:rPr>
                        <a:t>Rhetorical</a:t>
                      </a:r>
                      <a:r>
                        <a:rPr lang="en-US" sz="1200" b="0" baseline="0" dirty="0">
                          <a:latin typeface="Gill Sans MT" panose="020B0502020104020203" pitchFamily="34" charset="0"/>
                        </a:rPr>
                        <a:t> question </a:t>
                      </a:r>
                      <a:endParaRPr lang="en-US" sz="1200" b="0" dirty="0">
                        <a:latin typeface="Gill Sans MT" panose="020B0502020104020203" pitchFamily="34" charset="0"/>
                      </a:endParaRPr>
                    </a:p>
                  </a:txBody>
                  <a:tcPr/>
                </a:tc>
                <a:tc>
                  <a:txBody>
                    <a:bodyPr/>
                    <a:lstStyle/>
                    <a:p>
                      <a:r>
                        <a:rPr lang="en-US" sz="1200" b="0" dirty="0">
                          <a:latin typeface="Gill Sans MT" panose="020B0502020104020203" pitchFamily="34" charset="0"/>
                        </a:rPr>
                        <a:t>A question</a:t>
                      </a:r>
                      <a:r>
                        <a:rPr lang="en-US" sz="1200" b="0" baseline="0" dirty="0">
                          <a:latin typeface="Gill Sans MT" panose="020B0502020104020203" pitchFamily="34" charset="0"/>
                        </a:rPr>
                        <a:t> asked in order to get a dramatic effect rather than to be answered. </a:t>
                      </a:r>
                      <a:endParaRPr lang="en-US" sz="1200" b="0" dirty="0">
                        <a:latin typeface="Gill Sans MT" panose="020B0502020104020203" pitchFamily="34" charset="0"/>
                      </a:endParaRPr>
                    </a:p>
                  </a:txBody>
                  <a:tcPr/>
                </a:tc>
                <a:extLst>
                  <a:ext uri="{0D108BD9-81ED-4DB2-BD59-A6C34878D82A}">
                    <a16:rowId xmlns:a16="http://schemas.microsoft.com/office/drawing/2014/main" val="10005"/>
                  </a:ext>
                </a:extLst>
              </a:tr>
              <a:tr h="586934">
                <a:tc>
                  <a:txBody>
                    <a:bodyPr/>
                    <a:lstStyle/>
                    <a:p>
                      <a:r>
                        <a:rPr lang="en-US" sz="1200" dirty="0">
                          <a:latin typeface="Gill Sans MT" panose="020B0502020104020203" pitchFamily="34" charset="0"/>
                        </a:rPr>
                        <a:t>Pathetic Fallacy</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When a character’s mood is reflected in the weather/ environment.</a:t>
                      </a:r>
                    </a:p>
                  </a:txBody>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65954034"/>
              </p:ext>
            </p:extLst>
          </p:nvPr>
        </p:nvGraphicFramePr>
        <p:xfrm>
          <a:off x="7619999" y="215665"/>
          <a:ext cx="4367215" cy="2120244"/>
        </p:xfrm>
        <a:graphic>
          <a:graphicData uri="http://schemas.openxmlformats.org/drawingml/2006/table">
            <a:tbl>
              <a:tblPr firstRow="1" bandRow="1">
                <a:tableStyleId>{5940675A-B579-460E-94D1-54222C63F5DA}</a:tableStyleId>
              </a:tblPr>
              <a:tblGrid>
                <a:gridCol w="1054872">
                  <a:extLst>
                    <a:ext uri="{9D8B030D-6E8A-4147-A177-3AD203B41FA5}">
                      <a16:colId xmlns:a16="http://schemas.microsoft.com/office/drawing/2014/main" val="20000"/>
                    </a:ext>
                  </a:extLst>
                </a:gridCol>
                <a:gridCol w="3312343">
                  <a:extLst>
                    <a:ext uri="{9D8B030D-6E8A-4147-A177-3AD203B41FA5}">
                      <a16:colId xmlns:a16="http://schemas.microsoft.com/office/drawing/2014/main" val="20001"/>
                    </a:ext>
                  </a:extLst>
                </a:gridCol>
              </a:tblGrid>
              <a:tr h="252510">
                <a:tc gridSpan="2">
                  <a:txBody>
                    <a:bodyPr/>
                    <a:lstStyle/>
                    <a:p>
                      <a:pPr algn="ctr"/>
                      <a:r>
                        <a:rPr lang="en-US" sz="1200" b="1" dirty="0">
                          <a:latin typeface="Gill Sans MT" panose="020B0502020104020203" pitchFamily="34" charset="0"/>
                          <a:cs typeface="Gill Sans"/>
                        </a:rPr>
                        <a:t>Week 5</a:t>
                      </a:r>
                      <a:r>
                        <a:rPr lang="en-US" sz="1200" b="1" baseline="0" dirty="0">
                          <a:latin typeface="Gill Sans MT" panose="020B0502020104020203" pitchFamily="34" charset="0"/>
                          <a:cs typeface="Gill Sans"/>
                        </a:rPr>
                        <a:t> - </a:t>
                      </a:r>
                      <a:r>
                        <a:rPr lang="en-US" sz="1200" b="1" dirty="0">
                          <a:latin typeface="Gill Sans MT" panose="020B0502020104020203" pitchFamily="34" charset="0"/>
                          <a:cs typeface="Gill Sans"/>
                        </a:rPr>
                        <a:t>Key Terms</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420849">
                <a:tc>
                  <a:txBody>
                    <a:bodyPr/>
                    <a:lstStyle/>
                    <a:p>
                      <a:r>
                        <a:rPr lang="en-US" sz="1200" dirty="0">
                          <a:latin typeface="Gill Sans MT" panose="020B0502020104020203" pitchFamily="34" charset="0"/>
                          <a:cs typeface="Gill Sans"/>
                        </a:rPr>
                        <a:t>Show, Not Tell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technique used</a:t>
                      </a:r>
                      <a:r>
                        <a:rPr lang="en-US" sz="1200" baseline="0" dirty="0">
                          <a:latin typeface="Gill Sans MT" panose="020B0502020104020203" pitchFamily="34" charset="0"/>
                          <a:cs typeface="Gill Sans"/>
                        </a:rPr>
                        <a:t> to allow the reader to experience the story.</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1"/>
                  </a:ext>
                </a:extLst>
              </a:tr>
              <a:tr h="42955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Sensory</a:t>
                      </a:r>
                      <a:r>
                        <a:rPr lang="en-US" sz="1200" b="0" baseline="0" dirty="0">
                          <a:latin typeface="Gill Sans MT" panose="020B0502020104020203" pitchFamily="34" charset="0"/>
                        </a:rPr>
                        <a:t> Imagery </a:t>
                      </a:r>
                      <a:endParaRPr lang="en-US" sz="1200" b="0" dirty="0">
                        <a:latin typeface="Gill Sans MT" panose="020B0502020104020203"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Words</a:t>
                      </a:r>
                      <a:r>
                        <a:rPr lang="en-US" sz="1200" baseline="0" dirty="0">
                          <a:latin typeface="Gill Sans MT" panose="020B0502020104020203" pitchFamily="34" charset="0"/>
                        </a:rPr>
                        <a:t> and phrases which appeal to the five senses.</a:t>
                      </a:r>
                      <a:endParaRPr lang="en-US" sz="1200" dirty="0">
                        <a:latin typeface="Gill Sans MT" panose="020B0502020104020203" pitchFamily="34" charset="0"/>
                      </a:endParaRPr>
                    </a:p>
                  </a:txBody>
                  <a:tcPr/>
                </a:tc>
                <a:extLst>
                  <a:ext uri="{0D108BD9-81ED-4DB2-BD59-A6C34878D82A}">
                    <a16:rowId xmlns:a16="http://schemas.microsoft.com/office/drawing/2014/main" val="10002"/>
                  </a:ext>
                </a:extLst>
              </a:tr>
              <a:tr h="42084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Emotive</a:t>
                      </a:r>
                      <a:r>
                        <a:rPr lang="en-US" sz="1200" b="0" baseline="0" dirty="0">
                          <a:latin typeface="Gill Sans MT" panose="020B0502020104020203" pitchFamily="34" charset="0"/>
                        </a:rPr>
                        <a:t> Language</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Words</a:t>
                      </a:r>
                      <a:r>
                        <a:rPr lang="en-US" sz="1200" b="0" baseline="0" dirty="0">
                          <a:latin typeface="Gill Sans MT" panose="020B0502020104020203" pitchFamily="34" charset="0"/>
                        </a:rPr>
                        <a:t> used to cause an emotional response.</a:t>
                      </a:r>
                      <a:endParaRPr lang="en-US" sz="1200" b="0" dirty="0">
                        <a:latin typeface="Gill Sans MT" panose="020B0502020104020203" pitchFamily="34" charset="0"/>
                      </a:endParaRPr>
                    </a:p>
                  </a:txBody>
                  <a:tcPr/>
                </a:tc>
                <a:extLst>
                  <a:ext uri="{0D108BD9-81ED-4DB2-BD59-A6C34878D82A}">
                    <a16:rowId xmlns:a16="http://schemas.microsoft.com/office/drawing/2014/main" val="10003"/>
                  </a:ext>
                </a:extLst>
              </a:tr>
              <a:tr h="474324">
                <a:tc>
                  <a:txBody>
                    <a:bodyPr/>
                    <a:lstStyle/>
                    <a:p>
                      <a:r>
                        <a:rPr lang="en-US" sz="1200" dirty="0">
                          <a:latin typeface="Gill Sans MT" panose="020B0502020104020203" pitchFamily="34" charset="0"/>
                          <a:cs typeface="Gill Sans"/>
                        </a:rPr>
                        <a:t>Rising Action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All the events that happen</a:t>
                      </a:r>
                      <a:r>
                        <a:rPr lang="en-US" sz="1200" baseline="0" dirty="0">
                          <a:latin typeface="Gill Sans MT" panose="020B0502020104020203" pitchFamily="34" charset="0"/>
                          <a:cs typeface="Gill Sans"/>
                        </a:rPr>
                        <a:t> in the story on the way to the climax.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46133515"/>
              </p:ext>
            </p:extLst>
          </p:nvPr>
        </p:nvGraphicFramePr>
        <p:xfrm>
          <a:off x="86192" y="3487021"/>
          <a:ext cx="3753853" cy="3112356"/>
        </p:xfrm>
        <a:graphic>
          <a:graphicData uri="http://schemas.openxmlformats.org/drawingml/2006/table">
            <a:tbl>
              <a:tblPr firstRow="1" bandRow="1">
                <a:tableStyleId>{5940675A-B579-460E-94D1-54222C63F5DA}</a:tableStyleId>
              </a:tblPr>
              <a:tblGrid>
                <a:gridCol w="1131620">
                  <a:extLst>
                    <a:ext uri="{9D8B030D-6E8A-4147-A177-3AD203B41FA5}">
                      <a16:colId xmlns:a16="http://schemas.microsoft.com/office/drawing/2014/main" val="20000"/>
                    </a:ext>
                  </a:extLst>
                </a:gridCol>
                <a:gridCol w="2622233">
                  <a:extLst>
                    <a:ext uri="{9D8B030D-6E8A-4147-A177-3AD203B41FA5}">
                      <a16:colId xmlns:a16="http://schemas.microsoft.com/office/drawing/2014/main" val="20001"/>
                    </a:ext>
                  </a:extLst>
                </a:gridCol>
              </a:tblGrid>
              <a:tr h="199154">
                <a:tc gridSpan="2">
                  <a:txBody>
                    <a:bodyPr/>
                    <a:lstStyle/>
                    <a:p>
                      <a:pPr algn="ctr"/>
                      <a:r>
                        <a:rPr lang="en-GB" sz="1200" b="1" dirty="0">
                          <a:latin typeface="Gill Sans MT" panose="020B0502020104020203" pitchFamily="34" charset="0"/>
                        </a:rPr>
                        <a:t>Week 2 - Context</a:t>
                      </a:r>
                    </a:p>
                  </a:txBody>
                  <a:tcPr>
                    <a:solidFill>
                      <a:schemeClr val="accent1">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594570">
                <a:tc>
                  <a:txBody>
                    <a:bodyPr/>
                    <a:lstStyle/>
                    <a:p>
                      <a:r>
                        <a:rPr lang="en-GB" sz="1200" dirty="0">
                          <a:latin typeface="Gill Sans MT" panose="020B0502020104020203" pitchFamily="34" charset="0"/>
                        </a:rPr>
                        <a:t> Industrial revolution </a:t>
                      </a:r>
                    </a:p>
                  </a:txBody>
                  <a:tcPr/>
                </a:tc>
                <a:tc>
                  <a:txBody>
                    <a:bodyPr/>
                    <a:lstStyle/>
                    <a:p>
                      <a:r>
                        <a:rPr lang="en-GB" sz="1200" b="0" dirty="0">
                          <a:latin typeface="Gill Sans MT" panose="020B0502020104020203" pitchFamily="34" charset="0"/>
                        </a:rPr>
                        <a:t>A sudden</a:t>
                      </a:r>
                      <a:r>
                        <a:rPr lang="en-GB" sz="1200" b="0" baseline="0" dirty="0">
                          <a:latin typeface="Gill Sans MT" panose="020B0502020104020203" pitchFamily="34" charset="0"/>
                        </a:rPr>
                        <a:t> improvement in technology. Lots of machines and factories were being made.</a:t>
                      </a:r>
                      <a:endParaRPr lang="en-GB" sz="1200" b="0" dirty="0">
                        <a:latin typeface="Gill Sans MT" panose="020B0502020104020203" pitchFamily="34" charset="0"/>
                      </a:endParaRPr>
                    </a:p>
                  </a:txBody>
                  <a:tcPr/>
                </a:tc>
                <a:extLst>
                  <a:ext uri="{0D108BD9-81ED-4DB2-BD59-A6C34878D82A}">
                    <a16:rowId xmlns:a16="http://schemas.microsoft.com/office/drawing/2014/main" val="10001"/>
                  </a:ext>
                </a:extLst>
              </a:tr>
              <a:tr h="460596">
                <a:tc>
                  <a:txBody>
                    <a:bodyPr/>
                    <a:lstStyle/>
                    <a:p>
                      <a:r>
                        <a:rPr lang="en-GB" sz="1200" dirty="0">
                          <a:latin typeface="Gill Sans MT" panose="020B0502020104020203" pitchFamily="34" charset="0"/>
                        </a:rPr>
                        <a:t>Urbanisation </a:t>
                      </a:r>
                    </a:p>
                  </a:txBody>
                  <a:tcPr/>
                </a:tc>
                <a:tc>
                  <a:txBody>
                    <a:bodyPr/>
                    <a:lstStyle/>
                    <a:p>
                      <a:r>
                        <a:rPr lang="en-GB" sz="1200" dirty="0">
                          <a:latin typeface="Gill Sans MT" panose="020B0502020104020203" pitchFamily="34" charset="0"/>
                        </a:rPr>
                        <a:t>The move from the countryside</a:t>
                      </a:r>
                      <a:r>
                        <a:rPr lang="en-GB" sz="1200" baseline="0" dirty="0">
                          <a:latin typeface="Gill Sans MT" panose="020B0502020104020203" pitchFamily="34" charset="0"/>
                        </a:rPr>
                        <a:t> to the city. </a:t>
                      </a:r>
                      <a:endParaRPr lang="en-GB" sz="1200" dirty="0">
                        <a:latin typeface="Gill Sans MT" panose="020B0502020104020203" pitchFamily="34" charset="0"/>
                      </a:endParaRPr>
                    </a:p>
                  </a:txBody>
                  <a:tcPr/>
                </a:tc>
                <a:extLst>
                  <a:ext uri="{0D108BD9-81ED-4DB2-BD59-A6C34878D82A}">
                    <a16:rowId xmlns:a16="http://schemas.microsoft.com/office/drawing/2014/main" val="10003"/>
                  </a:ext>
                </a:extLst>
              </a:tr>
              <a:tr h="421339">
                <a:tc>
                  <a:txBody>
                    <a:bodyPr/>
                    <a:lstStyle/>
                    <a:p>
                      <a:r>
                        <a:rPr lang="en-GB" sz="1200" dirty="0">
                          <a:latin typeface="Gill Sans MT" panose="020B0502020104020203" pitchFamily="34" charset="0"/>
                        </a:rPr>
                        <a:t>Poverty </a:t>
                      </a:r>
                    </a:p>
                  </a:txBody>
                  <a:tcPr/>
                </a:tc>
                <a:tc>
                  <a:txBody>
                    <a:bodyPr/>
                    <a:lstStyle/>
                    <a:p>
                      <a:r>
                        <a:rPr lang="en-GB" sz="1200" dirty="0">
                          <a:latin typeface="Gill Sans MT" panose="020B0502020104020203" pitchFamily="34" charset="0"/>
                        </a:rPr>
                        <a:t>A state or</a:t>
                      </a:r>
                      <a:r>
                        <a:rPr lang="en-GB" sz="1200" baseline="0" dirty="0">
                          <a:latin typeface="Gill Sans MT" panose="020B0502020104020203" pitchFamily="34" charset="0"/>
                        </a:rPr>
                        <a:t> condition where a person lacks financial resources and essentials for a certain standard of living. </a:t>
                      </a:r>
                      <a:endParaRPr lang="en-GB" sz="1200" dirty="0">
                        <a:latin typeface="Gill Sans MT" panose="020B0502020104020203" pitchFamily="34" charset="0"/>
                      </a:endParaRPr>
                    </a:p>
                  </a:txBody>
                  <a:tcPr/>
                </a:tc>
                <a:extLst>
                  <a:ext uri="{0D108BD9-81ED-4DB2-BD59-A6C34878D82A}">
                    <a16:rowId xmlns:a16="http://schemas.microsoft.com/office/drawing/2014/main" val="10004"/>
                  </a:ext>
                </a:extLst>
              </a:tr>
              <a:tr h="455731">
                <a:tc>
                  <a:txBody>
                    <a:bodyPr/>
                    <a:lstStyle/>
                    <a:p>
                      <a:r>
                        <a:rPr lang="en-GB" sz="1200" dirty="0">
                          <a:latin typeface="Gill Sans MT" panose="020B0502020104020203" pitchFamily="34" charset="0"/>
                        </a:rPr>
                        <a:t>Factories </a:t>
                      </a:r>
                    </a:p>
                  </a:txBody>
                  <a:tcPr/>
                </a:tc>
                <a:tc>
                  <a:txBody>
                    <a:bodyPr/>
                    <a:lstStyle/>
                    <a:p>
                      <a:r>
                        <a:rPr lang="en-GB" sz="1200" dirty="0">
                          <a:latin typeface="Gill Sans MT" panose="020B0502020104020203" pitchFamily="34" charset="0"/>
                        </a:rPr>
                        <a:t>Buildings where</a:t>
                      </a:r>
                      <a:r>
                        <a:rPr lang="en-GB" sz="1200" baseline="0" dirty="0">
                          <a:latin typeface="Gill Sans MT" panose="020B0502020104020203" pitchFamily="34" charset="0"/>
                        </a:rPr>
                        <a:t> goods are manufactured.</a:t>
                      </a:r>
                      <a:endParaRPr lang="en-GB" sz="1200" dirty="0">
                        <a:latin typeface="Gill Sans MT" panose="020B0502020104020203" pitchFamily="34" charset="0"/>
                      </a:endParaRPr>
                    </a:p>
                  </a:txBody>
                  <a:tcPr/>
                </a:tc>
                <a:extLst>
                  <a:ext uri="{0D108BD9-81ED-4DB2-BD59-A6C34878D82A}">
                    <a16:rowId xmlns:a16="http://schemas.microsoft.com/office/drawing/2014/main" val="10005"/>
                  </a:ext>
                </a:extLst>
              </a:tr>
              <a:tr h="455731">
                <a:tc>
                  <a:txBody>
                    <a:bodyPr/>
                    <a:lstStyle/>
                    <a:p>
                      <a:r>
                        <a:rPr lang="en-GB" sz="1200" dirty="0">
                          <a:latin typeface="Gill Sans MT" panose="020B0502020104020203" pitchFamily="34" charset="0"/>
                        </a:rPr>
                        <a:t>Workhouse </a:t>
                      </a:r>
                    </a:p>
                  </a:txBody>
                  <a:tcPr/>
                </a:tc>
                <a:tc>
                  <a:txBody>
                    <a:bodyPr/>
                    <a:lstStyle/>
                    <a:p>
                      <a:r>
                        <a:rPr lang="en-GB" sz="1200" dirty="0">
                          <a:latin typeface="Gill Sans MT" panose="020B0502020104020203" pitchFamily="34" charset="0"/>
                        </a:rPr>
                        <a:t>An</a:t>
                      </a:r>
                      <a:r>
                        <a:rPr lang="en-GB" sz="1200" baseline="0" dirty="0">
                          <a:latin typeface="Gill Sans MT" panose="020B0502020104020203" pitchFamily="34" charset="0"/>
                        </a:rPr>
                        <a:t> institution where people were offered employment and accommodation.</a:t>
                      </a:r>
                      <a:endParaRPr lang="en-GB" sz="1200" dirty="0">
                        <a:latin typeface="Gill Sans MT" panose="020B0502020104020203" pitchFamily="34" charset="0"/>
                      </a:endParaRPr>
                    </a:p>
                  </a:txBody>
                  <a:tcPr/>
                </a:tc>
                <a:extLst>
                  <a:ext uri="{0D108BD9-81ED-4DB2-BD59-A6C34878D82A}">
                    <a16:rowId xmlns:a16="http://schemas.microsoft.com/office/drawing/2014/main" val="16611346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88608658"/>
              </p:ext>
            </p:extLst>
          </p:nvPr>
        </p:nvGraphicFramePr>
        <p:xfrm>
          <a:off x="86191" y="647247"/>
          <a:ext cx="3753853" cy="2784946"/>
        </p:xfrm>
        <a:graphic>
          <a:graphicData uri="http://schemas.openxmlformats.org/drawingml/2006/table">
            <a:tbl>
              <a:tblPr firstRow="1" bandRow="1">
                <a:tableStyleId>{5940675A-B579-460E-94D1-54222C63F5DA}</a:tableStyleId>
              </a:tblPr>
              <a:tblGrid>
                <a:gridCol w="1066376">
                  <a:extLst>
                    <a:ext uri="{9D8B030D-6E8A-4147-A177-3AD203B41FA5}">
                      <a16:colId xmlns:a16="http://schemas.microsoft.com/office/drawing/2014/main" val="20000"/>
                    </a:ext>
                  </a:extLst>
                </a:gridCol>
                <a:gridCol w="2687477">
                  <a:extLst>
                    <a:ext uri="{9D8B030D-6E8A-4147-A177-3AD203B41FA5}">
                      <a16:colId xmlns:a16="http://schemas.microsoft.com/office/drawing/2014/main" val="20001"/>
                    </a:ext>
                  </a:extLst>
                </a:gridCol>
              </a:tblGrid>
              <a:tr h="253023">
                <a:tc gridSpan="2">
                  <a:txBody>
                    <a:bodyPr/>
                    <a:lstStyle/>
                    <a:p>
                      <a:pPr algn="ctr"/>
                      <a:r>
                        <a:rPr lang="en-GB" sz="1200" b="1" dirty="0">
                          <a:latin typeface="Gill Sans MT" panose="020B0502020104020203" pitchFamily="34" charset="0"/>
                        </a:rPr>
                        <a:t>Week 1</a:t>
                      </a:r>
                      <a:r>
                        <a:rPr lang="en-GB" sz="1200" b="1" baseline="0" dirty="0">
                          <a:latin typeface="Gill Sans MT" panose="020B0502020104020203" pitchFamily="34" charset="0"/>
                        </a:rPr>
                        <a:t> -</a:t>
                      </a:r>
                      <a:r>
                        <a:rPr lang="en-GB" sz="1200" b="1" dirty="0">
                          <a:latin typeface="Gill Sans MT" panose="020B0502020104020203" pitchFamily="34" charset="0"/>
                        </a:rPr>
                        <a:t> Key Terms</a:t>
                      </a: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61341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Victorian Era</a:t>
                      </a:r>
                    </a:p>
                  </a:txBody>
                  <a:tcPr/>
                </a:tc>
                <a:tc>
                  <a:txBody>
                    <a:bodyPr/>
                    <a:lstStyle/>
                    <a:p>
                      <a:r>
                        <a:rPr lang="en-GB" sz="1200" b="0" i="0" kern="1200" dirty="0">
                          <a:solidFill>
                            <a:schemeClr val="tx1"/>
                          </a:solidFill>
                          <a:effectLst/>
                          <a:latin typeface="Gill Sans MT" panose="020B0502020104020203" pitchFamily="34" charset="0"/>
                          <a:ea typeface="+mn-ea"/>
                          <a:cs typeface="+mn-cs"/>
                        </a:rPr>
                        <a:t>A</a:t>
                      </a:r>
                      <a:r>
                        <a:rPr lang="en-GB" sz="1200" b="0" i="0" kern="1200" baseline="0" dirty="0">
                          <a:solidFill>
                            <a:schemeClr val="tx1"/>
                          </a:solidFill>
                          <a:effectLst/>
                          <a:latin typeface="Gill Sans MT" panose="020B0502020104020203" pitchFamily="34" charset="0"/>
                          <a:ea typeface="+mn-ea"/>
                          <a:cs typeface="+mn-cs"/>
                        </a:rPr>
                        <a:t> </a:t>
                      </a:r>
                      <a:r>
                        <a:rPr lang="en-GB" sz="1200" b="0" i="0" kern="1200" dirty="0">
                          <a:solidFill>
                            <a:schemeClr val="tx1"/>
                          </a:solidFill>
                          <a:effectLst/>
                          <a:latin typeface="Gill Sans MT" panose="020B0502020104020203" pitchFamily="34" charset="0"/>
                          <a:ea typeface="+mn-ea"/>
                          <a:cs typeface="+mn-cs"/>
                        </a:rPr>
                        <a:t>widely held but fixed and oversimplified image or idea of a particular type of person or thing.</a:t>
                      </a:r>
                      <a:endParaRPr lang="en-GB" sz="1000" dirty="0">
                        <a:latin typeface="Gill Sans MT" panose="020B0502020104020203" pitchFamily="34" charset="0"/>
                      </a:endParaRPr>
                    </a:p>
                  </a:txBody>
                  <a:tcPr/>
                </a:tc>
                <a:extLst>
                  <a:ext uri="{0D108BD9-81ED-4DB2-BD59-A6C34878D82A}">
                    <a16:rowId xmlns:a16="http://schemas.microsoft.com/office/drawing/2014/main" val="10001"/>
                  </a:ext>
                </a:extLst>
              </a:tr>
              <a:tr h="400050">
                <a:tc>
                  <a:txBody>
                    <a:bodyPr/>
                    <a:lstStyle/>
                    <a:p>
                      <a:r>
                        <a:rPr lang="en-GB" sz="1200" dirty="0">
                          <a:latin typeface="Gill Sans MT" panose="020B0502020104020203" pitchFamily="34" charset="0"/>
                        </a:rPr>
                        <a:t>Context </a:t>
                      </a:r>
                    </a:p>
                  </a:txBody>
                  <a:tcPr/>
                </a:tc>
                <a:tc>
                  <a:txBody>
                    <a:bodyPr/>
                    <a:lstStyle/>
                    <a:p>
                      <a:r>
                        <a:rPr lang="en-GB" sz="1200" b="0" i="0" kern="1200" dirty="0">
                          <a:solidFill>
                            <a:schemeClr val="tx1"/>
                          </a:solidFill>
                          <a:effectLst/>
                          <a:latin typeface="Gill Sans MT" panose="020B0502020104020203" pitchFamily="34" charset="0"/>
                          <a:ea typeface="+mn-ea"/>
                          <a:cs typeface="+mn-cs"/>
                        </a:rPr>
                        <a:t>Social, political and religious events</a:t>
                      </a:r>
                      <a:r>
                        <a:rPr lang="en-GB" sz="1200" b="0" i="0" kern="1200" baseline="0" dirty="0">
                          <a:solidFill>
                            <a:schemeClr val="tx1"/>
                          </a:solidFill>
                          <a:effectLst/>
                          <a:latin typeface="Gill Sans MT" panose="020B0502020104020203" pitchFamily="34" charset="0"/>
                          <a:ea typeface="+mn-ea"/>
                          <a:cs typeface="+mn-cs"/>
                        </a:rPr>
                        <a:t> that influence the writing of a text. </a:t>
                      </a:r>
                      <a:endParaRPr lang="en-GB" sz="1000" dirty="0">
                        <a:latin typeface="Gill Sans MT" panose="020B0502020104020203" pitchFamily="34" charset="0"/>
                      </a:endParaRPr>
                    </a:p>
                  </a:txBody>
                  <a:tcPr/>
                </a:tc>
                <a:extLst>
                  <a:ext uri="{0D108BD9-81ED-4DB2-BD59-A6C34878D82A}">
                    <a16:rowId xmlns:a16="http://schemas.microsoft.com/office/drawing/2014/main" val="10002"/>
                  </a:ext>
                </a:extLst>
              </a:tr>
              <a:tr h="590386">
                <a:tc>
                  <a:txBody>
                    <a:bodyPr/>
                    <a:lstStyle/>
                    <a:p>
                      <a:r>
                        <a:rPr lang="en-GB" sz="1200" dirty="0">
                          <a:latin typeface="Gill Sans MT" panose="020B0502020104020203" pitchFamily="34" charset="0"/>
                        </a:rPr>
                        <a:t>Atmosphere </a:t>
                      </a:r>
                    </a:p>
                  </a:txBody>
                  <a:tcPr/>
                </a:tc>
                <a:tc>
                  <a:txBody>
                    <a:bodyPr/>
                    <a:lstStyle/>
                    <a:p>
                      <a:r>
                        <a:rPr lang="en-GB" sz="1200" dirty="0">
                          <a:latin typeface="Gill Sans MT" panose="020B0502020104020203" pitchFamily="34" charset="0"/>
                        </a:rPr>
                        <a:t>A type of feeling or moo</a:t>
                      </a:r>
                      <a:r>
                        <a:rPr lang="en-GB" sz="1200" baseline="0" dirty="0">
                          <a:latin typeface="Gill Sans MT" panose="020B0502020104020203" pitchFamily="34" charset="0"/>
                        </a:rPr>
                        <a:t>d that readers get from a narrative. </a:t>
                      </a:r>
                      <a:endParaRPr lang="en-GB" sz="1200" dirty="0">
                        <a:latin typeface="Gill Sans MT" panose="020B0502020104020203" pitchFamily="34" charset="0"/>
                      </a:endParaRPr>
                    </a:p>
                  </a:txBody>
                  <a:tcPr/>
                </a:tc>
                <a:extLst>
                  <a:ext uri="{0D108BD9-81ED-4DB2-BD59-A6C34878D82A}">
                    <a16:rowId xmlns:a16="http://schemas.microsoft.com/office/drawing/2014/main" val="398682197"/>
                  </a:ext>
                </a:extLst>
              </a:tr>
              <a:tr h="590386">
                <a:tc>
                  <a:txBody>
                    <a:bodyPr/>
                    <a:lstStyle/>
                    <a:p>
                      <a:r>
                        <a:rPr lang="en-GB" sz="1200" dirty="0">
                          <a:latin typeface="Gill Sans MT" panose="020B0502020104020203" pitchFamily="34" charset="0"/>
                        </a:rPr>
                        <a:t>Gothic Literature </a:t>
                      </a:r>
                    </a:p>
                  </a:txBody>
                  <a:tcPr/>
                </a:tc>
                <a:tc>
                  <a:txBody>
                    <a:bodyPr/>
                    <a:lstStyle/>
                    <a:p>
                      <a:r>
                        <a:rPr lang="en-GB" sz="1200" dirty="0">
                          <a:latin typeface="Gill Sans MT" panose="020B0502020104020203" pitchFamily="34" charset="0"/>
                        </a:rPr>
                        <a:t>A style of writing that is</a:t>
                      </a:r>
                      <a:r>
                        <a:rPr lang="en-GB" sz="1200" baseline="0" dirty="0">
                          <a:latin typeface="Gill Sans MT" panose="020B0502020104020203" pitchFamily="34" charset="0"/>
                        </a:rPr>
                        <a:t> characterised by elements of fear, horror, death and gloom, as well as nature, individuality and very high emotion. </a:t>
                      </a:r>
                      <a:endParaRPr lang="en-GB" sz="1200" dirty="0">
                        <a:latin typeface="Gill Sans MT" panose="020B0502020104020203" pitchFamily="34" charset="0"/>
                      </a:endParaRPr>
                    </a:p>
                  </a:txBody>
                  <a:tcPr/>
                </a:tc>
                <a:extLst>
                  <a:ext uri="{0D108BD9-81ED-4DB2-BD59-A6C34878D82A}">
                    <a16:rowId xmlns:a16="http://schemas.microsoft.com/office/drawing/2014/main" val="100871723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30674629"/>
              </p:ext>
            </p:extLst>
          </p:nvPr>
        </p:nvGraphicFramePr>
        <p:xfrm>
          <a:off x="7668903" y="4425023"/>
          <a:ext cx="4318311" cy="2357234"/>
        </p:xfrm>
        <a:graphic>
          <a:graphicData uri="http://schemas.openxmlformats.org/drawingml/2006/table">
            <a:tbl>
              <a:tblPr firstRow="1" bandRow="1">
                <a:tableStyleId>{5940675A-B579-460E-94D1-54222C63F5DA}</a:tableStyleId>
              </a:tblPr>
              <a:tblGrid>
                <a:gridCol w="4318311">
                  <a:extLst>
                    <a:ext uri="{9D8B030D-6E8A-4147-A177-3AD203B41FA5}">
                      <a16:colId xmlns:a16="http://schemas.microsoft.com/office/drawing/2014/main" val="20000"/>
                    </a:ext>
                  </a:extLst>
                </a:gridCol>
              </a:tblGrid>
              <a:tr h="332962">
                <a:tc>
                  <a:txBody>
                    <a:bodyPr/>
                    <a:lstStyle/>
                    <a:p>
                      <a:pPr algn="ctr"/>
                      <a:r>
                        <a:rPr lang="en-US" sz="1200" b="1" dirty="0">
                          <a:latin typeface="Gill Sans MT" panose="020B0502020104020203" pitchFamily="34" charset="0"/>
                          <a:cs typeface="Gill Sans"/>
                        </a:rPr>
                        <a:t>Week 7</a:t>
                      </a:r>
                      <a:r>
                        <a:rPr lang="en-US" sz="1200" b="1" baseline="0" dirty="0">
                          <a:latin typeface="Gill Sans MT" panose="020B0502020104020203" pitchFamily="34" charset="0"/>
                          <a:cs typeface="Gill Sans"/>
                        </a:rPr>
                        <a:t> - </a:t>
                      </a:r>
                      <a:r>
                        <a:rPr lang="en-US" sz="1200" b="1" dirty="0">
                          <a:latin typeface="Gill Sans MT" panose="020B0502020104020203" pitchFamily="34" charset="0"/>
                          <a:cs typeface="Gill Sans"/>
                        </a:rPr>
                        <a:t>Steps of an Analytical Paragraph</a:t>
                      </a:r>
                      <a:r>
                        <a:rPr lang="en-US" sz="1200" b="1" baseline="0" dirty="0">
                          <a:latin typeface="Gill Sans MT" panose="020B0502020104020203" pitchFamily="34" charset="0"/>
                          <a:cs typeface="Gill Sans"/>
                        </a:rPr>
                        <a:t> </a:t>
                      </a:r>
                      <a:endParaRPr lang="en-US" sz="1200" b="1" dirty="0">
                        <a:latin typeface="Gill Sans MT" panose="020B0502020104020203" pitchFamily="34" charset="0"/>
                        <a:cs typeface="Gill Sans"/>
                      </a:endParaRPr>
                    </a:p>
                  </a:txBody>
                  <a:tcPr>
                    <a:solidFill>
                      <a:schemeClr val="accent1">
                        <a:lumMod val="20000"/>
                        <a:lumOff val="80000"/>
                      </a:schemeClr>
                    </a:solidFill>
                  </a:tcPr>
                </a:tc>
                <a:extLst>
                  <a:ext uri="{0D108BD9-81ED-4DB2-BD59-A6C34878D82A}">
                    <a16:rowId xmlns:a16="http://schemas.microsoft.com/office/drawing/2014/main" val="10000"/>
                  </a:ext>
                </a:extLst>
              </a:tr>
              <a:tr h="554936">
                <a:tc>
                  <a:txBody>
                    <a:bodyPr/>
                    <a:lstStyle/>
                    <a:p>
                      <a:r>
                        <a:rPr lang="en-US" sz="1200" dirty="0">
                          <a:latin typeface="Gill Sans MT" panose="020B0502020104020203" pitchFamily="34" charset="0"/>
                          <a:cs typeface="Gill Sans"/>
                        </a:rPr>
                        <a:t>1. Point –</a:t>
                      </a:r>
                      <a:r>
                        <a:rPr lang="en-US" sz="1200" baseline="0" dirty="0">
                          <a:latin typeface="Gill Sans MT" panose="020B0502020104020203" pitchFamily="34" charset="0"/>
                          <a:cs typeface="Gill Sans"/>
                        </a:rPr>
                        <a:t> Create a point from the evidence, which answers the question directly and has an adjective.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1"/>
                  </a:ext>
                </a:extLst>
              </a:tr>
              <a:tr h="554936">
                <a:tc>
                  <a:txBody>
                    <a:bodyPr/>
                    <a:lstStyle/>
                    <a:p>
                      <a:r>
                        <a:rPr lang="en-US" sz="1200" dirty="0">
                          <a:latin typeface="Gill Sans MT" panose="020B0502020104020203" pitchFamily="34" charset="0"/>
                          <a:cs typeface="Gill Sans"/>
                        </a:rPr>
                        <a:t>2. Evidence – Select a piece of</a:t>
                      </a:r>
                      <a:r>
                        <a:rPr lang="en-US" sz="1200" baseline="0" dirty="0">
                          <a:latin typeface="Gill Sans MT" panose="020B0502020104020203" pitchFamily="34" charset="0"/>
                          <a:cs typeface="Gill Sans"/>
                        </a:rPr>
                        <a:t> evidence first which helps you to answer the question and is relevant and rich.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2"/>
                  </a:ext>
                </a:extLst>
              </a:tr>
              <a:tr h="332962">
                <a:tc>
                  <a:txBody>
                    <a:bodyPr/>
                    <a:lstStyle/>
                    <a:p>
                      <a:r>
                        <a:rPr lang="en-US" sz="1200" dirty="0">
                          <a:latin typeface="Gill Sans MT" panose="020B0502020104020203" pitchFamily="34" charset="0"/>
                          <a:cs typeface="Gill Sans"/>
                        </a:rPr>
                        <a:t>3. Explanation – Explain what the quote means</a:t>
                      </a:r>
                      <a:r>
                        <a:rPr lang="en-US" sz="1200" baseline="0" dirty="0">
                          <a:latin typeface="Gill Sans MT" panose="020B0502020104020203" pitchFamily="34" charset="0"/>
                          <a:cs typeface="Gill Sans"/>
                        </a:rPr>
                        <a:t> and zoom into specific words</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332962">
                <a:tc>
                  <a:txBody>
                    <a:bodyPr/>
                    <a:lstStyle/>
                    <a:p>
                      <a:r>
                        <a:rPr lang="en-US" sz="1200" dirty="0">
                          <a:latin typeface="Gill Sans MT" panose="020B0502020104020203" pitchFamily="34" charset="0"/>
                          <a:cs typeface="Gill Sans"/>
                        </a:rPr>
                        <a:t>4. Link to context – Link back to what was happening during the Victorian era</a:t>
                      </a:r>
                      <a:r>
                        <a:rPr lang="en-US" sz="1200" baseline="0" dirty="0">
                          <a:latin typeface="Gill Sans MT" panose="020B0502020104020203" pitchFamily="34" charset="0"/>
                          <a:cs typeface="Gill Sans"/>
                        </a:rPr>
                        <a:t>.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21491035"/>
              </p:ext>
            </p:extLst>
          </p:nvPr>
        </p:nvGraphicFramePr>
        <p:xfrm>
          <a:off x="7668904" y="2484150"/>
          <a:ext cx="4318310" cy="1792632"/>
        </p:xfrm>
        <a:graphic>
          <a:graphicData uri="http://schemas.openxmlformats.org/drawingml/2006/table">
            <a:tbl>
              <a:tblPr firstRow="1" bandRow="1">
                <a:tableStyleId>{5940675A-B579-460E-94D1-54222C63F5DA}</a:tableStyleId>
              </a:tblPr>
              <a:tblGrid>
                <a:gridCol w="1240027">
                  <a:extLst>
                    <a:ext uri="{9D8B030D-6E8A-4147-A177-3AD203B41FA5}">
                      <a16:colId xmlns:a16="http://schemas.microsoft.com/office/drawing/2014/main" val="20000"/>
                    </a:ext>
                  </a:extLst>
                </a:gridCol>
                <a:gridCol w="3078283">
                  <a:extLst>
                    <a:ext uri="{9D8B030D-6E8A-4147-A177-3AD203B41FA5}">
                      <a16:colId xmlns:a16="http://schemas.microsoft.com/office/drawing/2014/main" val="20001"/>
                    </a:ext>
                  </a:extLst>
                </a:gridCol>
              </a:tblGrid>
              <a:tr h="258342">
                <a:tc gridSpan="2">
                  <a:txBody>
                    <a:bodyPr/>
                    <a:lstStyle/>
                    <a:p>
                      <a:pPr algn="ctr"/>
                      <a:r>
                        <a:rPr lang="en-US" sz="1200" b="1" dirty="0">
                          <a:latin typeface="Gill Sans MT" panose="020B0502020104020203" pitchFamily="34" charset="0"/>
                          <a:cs typeface="Gill Sans"/>
                        </a:rPr>
                        <a:t>Week 6</a:t>
                      </a:r>
                      <a:r>
                        <a:rPr lang="en-US" sz="1200" b="1" baseline="0" dirty="0">
                          <a:latin typeface="Gill Sans MT" panose="020B0502020104020203" pitchFamily="34" charset="0"/>
                          <a:cs typeface="Gill Sans"/>
                        </a:rPr>
                        <a:t> - </a:t>
                      </a:r>
                      <a:r>
                        <a:rPr lang="en-US" sz="1200" b="1" dirty="0">
                          <a:latin typeface="Gill Sans MT" panose="020B0502020104020203" pitchFamily="34" charset="0"/>
                          <a:cs typeface="Gill Sans"/>
                        </a:rPr>
                        <a:t>Key Terms</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329592">
                <a:tc>
                  <a:txBody>
                    <a:bodyPr/>
                    <a:lstStyle/>
                    <a:p>
                      <a:r>
                        <a:rPr lang="en-US" sz="1200" dirty="0">
                          <a:latin typeface="Gill Sans MT" panose="020B0502020104020203" pitchFamily="34" charset="0"/>
                          <a:cs typeface="Gill Sans"/>
                        </a:rPr>
                        <a:t>Perspective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particular attitude towards something </a:t>
                      </a:r>
                    </a:p>
                  </a:txBody>
                  <a:tcPr/>
                </a:tc>
                <a:extLst>
                  <a:ext uri="{0D108BD9-81ED-4DB2-BD59-A6C34878D82A}">
                    <a16:rowId xmlns:a16="http://schemas.microsoft.com/office/drawing/2014/main" val="10001"/>
                  </a:ext>
                </a:extLst>
              </a:tr>
              <a:tr h="26212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Shift in F</a:t>
                      </a:r>
                      <a:r>
                        <a:rPr lang="en-US" sz="1200" b="0" baseline="0" dirty="0">
                          <a:latin typeface="Gill Sans MT" panose="020B0502020104020203" pitchFamily="34" charset="0"/>
                        </a:rPr>
                        <a:t>ocus </a:t>
                      </a:r>
                      <a:endParaRPr lang="en-US" sz="1200" b="0" dirty="0">
                        <a:latin typeface="Gill Sans MT" panose="020B0502020104020203"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Changes</a:t>
                      </a:r>
                      <a:r>
                        <a:rPr lang="en-US" sz="1200" baseline="0" dirty="0">
                          <a:latin typeface="Gill Sans MT" panose="020B0502020104020203" pitchFamily="34" charset="0"/>
                        </a:rPr>
                        <a:t> in ideas and perspectives </a:t>
                      </a:r>
                      <a:endParaRPr lang="en-US" sz="1200" dirty="0">
                        <a:latin typeface="Gill Sans MT" panose="020B0502020104020203" pitchFamily="34" charset="0"/>
                      </a:endParaRPr>
                    </a:p>
                  </a:txBody>
                  <a:tcPr/>
                </a:tc>
                <a:extLst>
                  <a:ext uri="{0D108BD9-81ED-4DB2-BD59-A6C34878D82A}">
                    <a16:rowId xmlns:a16="http://schemas.microsoft.com/office/drawing/2014/main" val="10002"/>
                  </a:ext>
                </a:extLst>
              </a:tr>
              <a:tr h="43057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Effect on Reader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How a particular piece of language makes a reader feel </a:t>
                      </a:r>
                    </a:p>
                  </a:txBody>
                  <a:tcPr/>
                </a:tc>
                <a:extLst>
                  <a:ext uri="{0D108BD9-81ED-4DB2-BD59-A6C34878D82A}">
                    <a16:rowId xmlns:a16="http://schemas.microsoft.com/office/drawing/2014/main" val="10003"/>
                  </a:ext>
                </a:extLst>
              </a:tr>
              <a:tr h="428588">
                <a:tc>
                  <a:txBody>
                    <a:bodyPr/>
                    <a:lstStyle/>
                    <a:p>
                      <a:r>
                        <a:rPr lang="en-US" sz="1200" dirty="0">
                          <a:latin typeface="Gill Sans MT" panose="020B0502020104020203" pitchFamily="34" charset="0"/>
                          <a:cs typeface="Gill Sans"/>
                        </a:rPr>
                        <a:t>Writers Choices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Why a writer has chosen a certain word or</a:t>
                      </a:r>
                      <a:r>
                        <a:rPr lang="en-US" sz="1200" baseline="0" dirty="0">
                          <a:latin typeface="Gill Sans MT" panose="020B0502020104020203" pitchFamily="34" charset="0"/>
                          <a:cs typeface="Gill Sans"/>
                        </a:rPr>
                        <a:t> phrase to focus on</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40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03262845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a:t>
                      </a:r>
                      <a:r>
                        <a:rPr lang="en-GB" sz="1600" spc="10" baseline="30000" dirty="0">
                          <a:latin typeface="Gill Sans MT" panose="020B0502020104020203" pitchFamily="34" charset="0"/>
                        </a:rPr>
                        <a:t>st</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424825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83762477"/>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44810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48321894"/>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59087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62AFA-1215-99C5-3228-63F71B03EA37}"/>
              </a:ext>
            </a:extLst>
          </p:cNvPr>
          <p:cNvSpPr txBox="1"/>
          <p:nvPr/>
        </p:nvSpPr>
        <p:spPr>
          <a:xfrm>
            <a:off x="76912" y="190167"/>
            <a:ext cx="6913548" cy="369332"/>
          </a:xfrm>
          <a:prstGeom prst="rect">
            <a:avLst/>
          </a:prstGeom>
          <a:solidFill>
            <a:schemeClr val="accent3">
              <a:lumMod val="20000"/>
              <a:lumOff val="80000"/>
            </a:schemeClr>
          </a:solidFill>
          <a:ln>
            <a:solidFill>
              <a:schemeClr val="tx1"/>
            </a:solidFill>
          </a:ln>
        </p:spPr>
        <p:txBody>
          <a:bodyPr wrap="square" rtlCol="0">
            <a:spAutoFit/>
          </a:bodyPr>
          <a:lstStyle/>
          <a:p>
            <a:r>
              <a:rPr lang="en-GB" dirty="0"/>
              <a:t>1. Holes – Louis Sachar</a:t>
            </a:r>
          </a:p>
        </p:txBody>
      </p:sp>
      <p:sp>
        <p:nvSpPr>
          <p:cNvPr id="6" name="TextBox 5">
            <a:extLst>
              <a:ext uri="{FF2B5EF4-FFF2-40B4-BE49-F238E27FC236}">
                <a16:creationId xmlns:a16="http://schemas.microsoft.com/office/drawing/2014/main" id="{BAF5DB97-951D-2EDD-4BB4-5184734FBEFA}"/>
              </a:ext>
            </a:extLst>
          </p:cNvPr>
          <p:cNvSpPr txBox="1"/>
          <p:nvPr/>
        </p:nvSpPr>
        <p:spPr>
          <a:xfrm>
            <a:off x="76912" y="732422"/>
            <a:ext cx="6097424" cy="5080622"/>
          </a:xfrm>
          <a:prstGeom prst="rect">
            <a:avLst/>
          </a:prstGeom>
          <a:noFill/>
        </p:spPr>
        <p:txBody>
          <a:bodyPr wrap="square">
            <a:spAutoFit/>
          </a:bodyPr>
          <a:lstStyle/>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Part 1</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shovel felt heavy in Stanley's soft, fleshy hands. He tried to jam it into the earth, but the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blade banged against the ground and bounced off without making a dent. The vibrations ran up</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shaft of the shovel and into Stanley's wrists, making his bones rattle.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It was still dark. The only light came from the moon and the stars, more stars than Stanley</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had ever seen before. It seemed he had only just gotten to sleep when Mr. Pendanski came in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and woke everyone up.</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Using all his might, he brought the shovel back down onto the dry lake bed. The force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stung his hands but made no impression on the earth. He wondered if he had a defective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shovel. He glanced at Zero, about fifteen feet away, who scooped out a shovelful of dirt and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dumped it on a pile that was already almost a foot tall.</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For breakfast they'd been served some kind of lukewarm cereal. The best part was the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orange juice. They each got a pint carton. The cereal actually didn't taste too bad, but it had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smelled just like his cot.</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Then they filled their canteens, got their shovels, and were marched out across the lake.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Each group was assigned a different area.</a:t>
            </a:r>
          </a:p>
          <a:p>
            <a:pPr>
              <a:lnSpc>
                <a:spcPct val="107000"/>
              </a:lnSpc>
              <a:spcAft>
                <a:spcPts val="800"/>
              </a:spcAft>
            </a:pPr>
            <a:endParaRPr lang="en-GB" sz="1200" kern="100" dirty="0">
              <a:effectLst/>
              <a:latin typeface="+mj-lt"/>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2AA5582-AD6F-B612-F45B-855439CBFC30}"/>
              </a:ext>
            </a:extLst>
          </p:cNvPr>
          <p:cNvSpPr txBox="1"/>
          <p:nvPr/>
        </p:nvSpPr>
        <p:spPr>
          <a:xfrm>
            <a:off x="6096000" y="784839"/>
            <a:ext cx="6370093" cy="4780411"/>
          </a:xfrm>
          <a:prstGeom prst="rect">
            <a:avLst/>
          </a:prstGeom>
          <a:noFill/>
        </p:spPr>
        <p:txBody>
          <a:bodyPr wrap="square">
            <a:spAutoFit/>
          </a:bodyPr>
          <a:lstStyle/>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shovels were kept in a shed near the showers. They all looked the same to Stanley,</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although X-Ray had his own special shovel, which no one else was allowed to use. X-Ray claimed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it was shorter than the others, but if it was, it was only by a fraction of an inch.</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shovels were five feet long, from the tip of the steel blade to the end of the wooden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shaft. Stanley's hole would have to be as deep as his shovel, and he'd have to be able to lay the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shovel flat across the bottom in any direction. That was why X-Ray wanted the shortest shovel.</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lake was so full of holes and mounds that it reminded Stanley of pictures he'd seen of the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moon. "If you find anything interesting or unusual," Mr. Pendanski had told him, "you should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report it either to me or Mr. Sir when we come around with the water truck. If the Warden likes</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what you found, you'll get the rest of the day off." "What are we supposed to be looking for?"</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Stanley asked him.</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"You're not looking for anything. You're digging to build character. It's just if you find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anything, the Warden would like to know about it."</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He glanced helplessly at his shovel. It wasn't defective. He was defective. He noticed a thin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crack in the ground. He placed the point of his shovel on top of it, then jumped on the back of</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blade with both feet.</a:t>
            </a:r>
          </a:p>
        </p:txBody>
      </p:sp>
      <p:sp>
        <p:nvSpPr>
          <p:cNvPr id="3" name="TextBox 2">
            <a:extLst>
              <a:ext uri="{FF2B5EF4-FFF2-40B4-BE49-F238E27FC236}">
                <a16:creationId xmlns:a16="http://schemas.microsoft.com/office/drawing/2014/main" id="{73A664D3-C46D-61E7-2B44-8300492918D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83406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90460" y="1508913"/>
            <a:ext cx="3897745" cy="1200329"/>
          </a:xfrm>
          <a:prstGeom prst="rect">
            <a:avLst/>
          </a:prstGeom>
          <a:solidFill>
            <a:schemeClr val="accent3">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Defective</a:t>
            </a:r>
            <a:r>
              <a:rPr lang="en-GB" dirty="0"/>
              <a:t> – Imperfect or faulty; not working properly.</a:t>
            </a:r>
            <a:b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D0962AFA-1215-99C5-3228-63F71B03EA37}"/>
              </a:ext>
            </a:extLst>
          </p:cNvPr>
          <p:cNvSpPr txBox="1"/>
          <p:nvPr/>
        </p:nvSpPr>
        <p:spPr>
          <a:xfrm>
            <a:off x="76912" y="190167"/>
            <a:ext cx="6913548" cy="369332"/>
          </a:xfrm>
          <a:prstGeom prst="rect">
            <a:avLst/>
          </a:prstGeom>
          <a:solidFill>
            <a:schemeClr val="accent3">
              <a:lumMod val="20000"/>
              <a:lumOff val="80000"/>
            </a:schemeClr>
          </a:solidFill>
          <a:ln>
            <a:solidFill>
              <a:schemeClr val="tx1"/>
            </a:solidFill>
          </a:ln>
        </p:spPr>
        <p:txBody>
          <a:bodyPr wrap="square" rtlCol="0">
            <a:spAutoFit/>
          </a:bodyPr>
          <a:lstStyle/>
          <a:p>
            <a:r>
              <a:rPr lang="en-GB" dirty="0"/>
              <a:t>1. Holes – Louis Sachar</a:t>
            </a:r>
          </a:p>
        </p:txBody>
      </p:sp>
      <p:sp>
        <p:nvSpPr>
          <p:cNvPr id="4" name="TextBox 3">
            <a:extLst>
              <a:ext uri="{FF2B5EF4-FFF2-40B4-BE49-F238E27FC236}">
                <a16:creationId xmlns:a16="http://schemas.microsoft.com/office/drawing/2014/main" id="{FAEC1505-FE2F-209C-3164-F73251DBE3A8}"/>
              </a:ext>
            </a:extLst>
          </p:cNvPr>
          <p:cNvSpPr txBox="1"/>
          <p:nvPr/>
        </p:nvSpPr>
        <p:spPr>
          <a:xfrm>
            <a:off x="232353" y="772611"/>
            <a:ext cx="5863648" cy="4677819"/>
          </a:xfrm>
          <a:prstGeom prst="rect">
            <a:avLst/>
          </a:prstGeom>
          <a:noFill/>
        </p:spPr>
        <p:txBody>
          <a:bodyPr wrap="square">
            <a:spAutoFit/>
          </a:bodyPr>
          <a:lstStyle/>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shovel sank a few inches into the packed earth.</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He smiled. For once in his life it paid to be overweight.</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He leaned on the shaft and pried up his first shovelful of dirt, then dumped it off to the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side.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Only ten million more to go, he thought, then placed the shovel back in the crack and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jumped on it again.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He unearthed several shovelfuls of dirt in this manner, before it occurred to him that he was</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dumping his dirt within the perimeter of his hole. He laid his shovel flat on the ground and</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marked where the edges of his hole would be. Five feet was awfully wide.</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He moved the dirt he'd already dug up out past his mark. He took a drink from his canteen.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Five feet would be awfully deep, too.</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The digging got easier after a while. The ground was hardest at the surface, where the sun</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had baked a crust about eight inches deep. Beneath that, the earth was looser.</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But by the time Stanley broke past the crust, a blister had formed in the middle of his right</a:t>
            </a: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thumb, and it hurt to hold the shovel.</a:t>
            </a:r>
            <a:endParaRPr lang="en-GB" sz="1200" dirty="0"/>
          </a:p>
        </p:txBody>
      </p:sp>
      <p:sp>
        <p:nvSpPr>
          <p:cNvPr id="3" name="TextBox 2">
            <a:extLst>
              <a:ext uri="{FF2B5EF4-FFF2-40B4-BE49-F238E27FC236}">
                <a16:creationId xmlns:a16="http://schemas.microsoft.com/office/drawing/2014/main" id="{0F127A3F-5A64-A8DE-4896-E4AE0E5B9115}"/>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1649891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7562" y="1833445"/>
            <a:ext cx="3089459" cy="369331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Accustomed</a:t>
            </a:r>
            <a:r>
              <a:rPr lang="en-GB" dirty="0">
                <a:solidFill>
                  <a:prstClr val="black"/>
                </a:solidFill>
                <a:latin typeface="Gill Sans MT" panose="020B0502020104020203"/>
              </a:rPr>
              <a:t> -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Familiar with something through repeated experience.</a:t>
            </a:r>
            <a:b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Lambskin -  Soft leather made from the skin of a young sheep.</a:t>
            </a:r>
            <a:b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Casement - A window that opens on hinges like a door.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Diffused -  Spread out and softened; not concentrated.</a:t>
            </a:r>
          </a:p>
        </p:txBody>
      </p:sp>
      <p:sp>
        <p:nvSpPr>
          <p:cNvPr id="8" name="Rectangle 7"/>
          <p:cNvSpPr/>
          <p:nvPr/>
        </p:nvSpPr>
        <p:spPr>
          <a:xfrm>
            <a:off x="9417673" y="217331"/>
            <a:ext cx="2591281"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The Graveyard Book </a:t>
            </a:r>
            <a:r>
              <a:rPr lang="en-GB" sz="2400" dirty="0">
                <a:solidFill>
                  <a:prstClr val="black"/>
                </a:solidFill>
                <a:latin typeface="Gill Sans MT" panose="020B0502020104020203"/>
              </a:rPr>
              <a:t>- </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Neil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Gaiman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57FD7EC9-4F28-9F2A-D4D0-D5F7830908F9}"/>
              </a:ext>
            </a:extLst>
          </p:cNvPr>
          <p:cNvPicPr>
            <a:picLocks noChangeAspect="1"/>
          </p:cNvPicPr>
          <p:nvPr/>
        </p:nvPicPr>
        <p:blipFill>
          <a:blip r:embed="rId3"/>
          <a:stretch>
            <a:fillRect/>
          </a:stretch>
        </p:blipFill>
        <p:spPr>
          <a:xfrm>
            <a:off x="-1" y="0"/>
            <a:ext cx="4458989" cy="6601479"/>
          </a:xfrm>
          <a:prstGeom prst="rect">
            <a:avLst/>
          </a:prstGeom>
        </p:spPr>
      </p:pic>
      <p:pic>
        <p:nvPicPr>
          <p:cNvPr id="6" name="Picture 5">
            <a:extLst>
              <a:ext uri="{FF2B5EF4-FFF2-40B4-BE49-F238E27FC236}">
                <a16:creationId xmlns:a16="http://schemas.microsoft.com/office/drawing/2014/main" id="{20131099-9F26-38FB-4956-737900F21447}"/>
              </a:ext>
            </a:extLst>
          </p:cNvPr>
          <p:cNvPicPr>
            <a:picLocks noChangeAspect="1"/>
          </p:cNvPicPr>
          <p:nvPr/>
        </p:nvPicPr>
        <p:blipFill>
          <a:blip r:embed="rId4"/>
          <a:stretch>
            <a:fillRect/>
          </a:stretch>
        </p:blipFill>
        <p:spPr>
          <a:xfrm>
            <a:off x="4218864" y="217331"/>
            <a:ext cx="4458988" cy="6364192"/>
          </a:xfrm>
          <a:prstGeom prst="rect">
            <a:avLst/>
          </a:prstGeom>
        </p:spPr>
      </p:pic>
      <p:sp>
        <p:nvSpPr>
          <p:cNvPr id="2" name="TextBox 1">
            <a:extLst>
              <a:ext uri="{FF2B5EF4-FFF2-40B4-BE49-F238E27FC236}">
                <a16:creationId xmlns:a16="http://schemas.microsoft.com/office/drawing/2014/main" id="{737379A6-8E80-0D71-9341-95CA33AC626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141803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17673" y="217331"/>
            <a:ext cx="2591281"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The Graveyard Book </a:t>
            </a:r>
            <a:r>
              <a:rPr lang="en-GB" sz="2400" dirty="0">
                <a:solidFill>
                  <a:prstClr val="black"/>
                </a:solidFill>
                <a:latin typeface="Gill Sans MT" panose="020B0502020104020203"/>
              </a:rPr>
              <a:t>- </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Neil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Gaiman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A52A7ACC-B441-6CA9-F96A-C962C93CA519}"/>
              </a:ext>
            </a:extLst>
          </p:cNvPr>
          <p:cNvPicPr>
            <a:picLocks noChangeAspect="1"/>
          </p:cNvPicPr>
          <p:nvPr/>
        </p:nvPicPr>
        <p:blipFill>
          <a:blip r:embed="rId3"/>
          <a:stretch>
            <a:fillRect/>
          </a:stretch>
        </p:blipFill>
        <p:spPr>
          <a:xfrm>
            <a:off x="0" y="3412"/>
            <a:ext cx="4694830" cy="6693305"/>
          </a:xfrm>
          <a:prstGeom prst="rect">
            <a:avLst/>
          </a:prstGeom>
        </p:spPr>
      </p:pic>
      <p:pic>
        <p:nvPicPr>
          <p:cNvPr id="9" name="Picture 8">
            <a:extLst>
              <a:ext uri="{FF2B5EF4-FFF2-40B4-BE49-F238E27FC236}">
                <a16:creationId xmlns:a16="http://schemas.microsoft.com/office/drawing/2014/main" id="{82887DB1-ED62-700D-BA61-E52BA584BA87}"/>
              </a:ext>
            </a:extLst>
          </p:cNvPr>
          <p:cNvPicPr>
            <a:picLocks noChangeAspect="1"/>
          </p:cNvPicPr>
          <p:nvPr/>
        </p:nvPicPr>
        <p:blipFill>
          <a:blip r:embed="rId4"/>
          <a:stretch>
            <a:fillRect/>
          </a:stretch>
        </p:blipFill>
        <p:spPr>
          <a:xfrm>
            <a:off x="4436805" y="0"/>
            <a:ext cx="4980868" cy="6455391"/>
          </a:xfrm>
          <a:prstGeom prst="rect">
            <a:avLst/>
          </a:prstGeom>
        </p:spPr>
      </p:pic>
      <p:sp>
        <p:nvSpPr>
          <p:cNvPr id="2" name="TextBox 1">
            <a:extLst>
              <a:ext uri="{FF2B5EF4-FFF2-40B4-BE49-F238E27FC236}">
                <a16:creationId xmlns:a16="http://schemas.microsoft.com/office/drawing/2014/main" id="{BDFF7561-37A9-6A0C-DD26-500E7A1DAF79}"/>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313088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81404" y="141938"/>
            <a:ext cx="2527549"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3</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a:t>
            </a:r>
            <a:r>
              <a:rPr lang="en-GB" sz="2400" dirty="0"/>
              <a:t>he Bone Sparrow - Zana </a:t>
            </a:r>
            <a:r>
              <a:rPr lang="en-GB" sz="2400" dirty="0" err="1"/>
              <a:t>Fraillon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6B3957F9-BD3E-D66C-D586-4F24654F3E70}"/>
              </a:ext>
            </a:extLst>
          </p:cNvPr>
          <p:cNvSpPr txBox="1"/>
          <p:nvPr/>
        </p:nvSpPr>
        <p:spPr>
          <a:xfrm>
            <a:off x="2276" y="141937"/>
            <a:ext cx="4651611" cy="1323439"/>
          </a:xfrm>
          <a:prstGeom prst="rect">
            <a:avLst/>
          </a:prstGeom>
          <a:noFill/>
        </p:spPr>
        <p:txBody>
          <a:bodyPr wrap="square">
            <a:spAutoFit/>
          </a:bodyPr>
          <a:lstStyle/>
          <a:p>
            <a:r>
              <a:rPr lang="en-GB" sz="1600" dirty="0"/>
              <a:t>The knife worked at the bone. Twisting, curving, smoothing. And when the bird emerged, knowing and strong, the hand placed a coin deep into its core. ‘May you for ever bring us luck and protection, and may you carry our souls to freedom</a:t>
            </a:r>
          </a:p>
        </p:txBody>
      </p:sp>
      <p:pic>
        <p:nvPicPr>
          <p:cNvPr id="6" name="Picture 5">
            <a:extLst>
              <a:ext uri="{FF2B5EF4-FFF2-40B4-BE49-F238E27FC236}">
                <a16:creationId xmlns:a16="http://schemas.microsoft.com/office/drawing/2014/main" id="{EB8F1563-3CD2-7CFD-2191-B8CE0DFAEA5B}"/>
              </a:ext>
            </a:extLst>
          </p:cNvPr>
          <p:cNvPicPr>
            <a:picLocks noChangeAspect="1"/>
          </p:cNvPicPr>
          <p:nvPr/>
        </p:nvPicPr>
        <p:blipFill>
          <a:blip r:embed="rId3"/>
          <a:srcRect t="23148"/>
          <a:stretch/>
        </p:blipFill>
        <p:spPr>
          <a:xfrm>
            <a:off x="2276" y="1444996"/>
            <a:ext cx="4651611" cy="5561818"/>
          </a:xfrm>
          <a:prstGeom prst="rect">
            <a:avLst/>
          </a:prstGeom>
        </p:spPr>
      </p:pic>
      <p:pic>
        <p:nvPicPr>
          <p:cNvPr id="9" name="Picture 8">
            <a:extLst>
              <a:ext uri="{FF2B5EF4-FFF2-40B4-BE49-F238E27FC236}">
                <a16:creationId xmlns:a16="http://schemas.microsoft.com/office/drawing/2014/main" id="{AC44FE35-7163-6D54-1EE3-DACEDB85221C}"/>
              </a:ext>
            </a:extLst>
          </p:cNvPr>
          <p:cNvPicPr>
            <a:picLocks noChangeAspect="1"/>
          </p:cNvPicPr>
          <p:nvPr/>
        </p:nvPicPr>
        <p:blipFill>
          <a:blip r:embed="rId4"/>
          <a:stretch>
            <a:fillRect/>
          </a:stretch>
        </p:blipFill>
        <p:spPr>
          <a:xfrm>
            <a:off x="4653887" y="71284"/>
            <a:ext cx="4267200" cy="6715432"/>
          </a:xfrm>
          <a:prstGeom prst="rect">
            <a:avLst/>
          </a:prstGeom>
        </p:spPr>
      </p:pic>
      <p:sp>
        <p:nvSpPr>
          <p:cNvPr id="2" name="TextBox 1">
            <a:extLst>
              <a:ext uri="{FF2B5EF4-FFF2-40B4-BE49-F238E27FC236}">
                <a16:creationId xmlns:a16="http://schemas.microsoft.com/office/drawing/2014/main" id="{F22284CC-A701-3F7A-7953-6A72516D88CF}"/>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172539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81404" y="141938"/>
            <a:ext cx="2527549"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3</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a:t>
            </a:r>
            <a:r>
              <a:rPr lang="en-GB" sz="2400" dirty="0"/>
              <a:t>he Bone Sparrow - Zana </a:t>
            </a:r>
            <a:r>
              <a:rPr lang="en-GB" sz="2400" dirty="0" err="1"/>
              <a:t>Fraillon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233EBC5E-54D9-ABEE-4E5F-6DB3891011BD}"/>
              </a:ext>
            </a:extLst>
          </p:cNvPr>
          <p:cNvPicPr>
            <a:picLocks noChangeAspect="1"/>
          </p:cNvPicPr>
          <p:nvPr/>
        </p:nvPicPr>
        <p:blipFill>
          <a:blip r:embed="rId3"/>
          <a:stretch>
            <a:fillRect/>
          </a:stretch>
        </p:blipFill>
        <p:spPr>
          <a:xfrm>
            <a:off x="0" y="0"/>
            <a:ext cx="4285068" cy="6858000"/>
          </a:xfrm>
          <a:prstGeom prst="rect">
            <a:avLst/>
          </a:prstGeom>
        </p:spPr>
      </p:pic>
      <p:pic>
        <p:nvPicPr>
          <p:cNvPr id="11" name="Picture 10">
            <a:extLst>
              <a:ext uri="{FF2B5EF4-FFF2-40B4-BE49-F238E27FC236}">
                <a16:creationId xmlns:a16="http://schemas.microsoft.com/office/drawing/2014/main" id="{14B8F66E-D07F-E272-355F-E5C3CCD4F234}"/>
              </a:ext>
            </a:extLst>
          </p:cNvPr>
          <p:cNvPicPr>
            <a:picLocks noChangeAspect="1"/>
          </p:cNvPicPr>
          <p:nvPr/>
        </p:nvPicPr>
        <p:blipFill>
          <a:blip r:embed="rId4"/>
          <a:stretch>
            <a:fillRect/>
          </a:stretch>
        </p:blipFill>
        <p:spPr>
          <a:xfrm>
            <a:off x="4285068" y="74382"/>
            <a:ext cx="4752959" cy="6858000"/>
          </a:xfrm>
          <a:prstGeom prst="rect">
            <a:avLst/>
          </a:prstGeom>
        </p:spPr>
      </p:pic>
      <p:sp>
        <p:nvSpPr>
          <p:cNvPr id="2" name="TextBox 1">
            <a:extLst>
              <a:ext uri="{FF2B5EF4-FFF2-40B4-BE49-F238E27FC236}">
                <a16:creationId xmlns:a16="http://schemas.microsoft.com/office/drawing/2014/main" id="{E778F08E-9CCF-CFD9-2A9C-E27CABE339C4}"/>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366994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2527549"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Narnia - C. S. Lewis  </a:t>
            </a:r>
          </a:p>
        </p:txBody>
      </p:sp>
      <p:sp>
        <p:nvSpPr>
          <p:cNvPr id="6" name="TextBox 5">
            <a:extLst>
              <a:ext uri="{FF2B5EF4-FFF2-40B4-BE49-F238E27FC236}">
                <a16:creationId xmlns:a16="http://schemas.microsoft.com/office/drawing/2014/main" id="{19459ED2-ED49-BC72-8B0A-5B75BB3F5676}"/>
              </a:ext>
            </a:extLst>
          </p:cNvPr>
          <p:cNvSpPr txBox="1"/>
          <p:nvPr/>
        </p:nvSpPr>
        <p:spPr>
          <a:xfrm>
            <a:off x="1449764" y="0"/>
            <a:ext cx="8893150" cy="6951134"/>
          </a:xfrm>
          <a:prstGeom prst="rect">
            <a:avLst/>
          </a:prstGeom>
          <a:noFill/>
        </p:spPr>
        <p:txBody>
          <a:bodyPr wrap="square">
            <a:spAutoFit/>
          </a:bodyPr>
          <a:lstStyle/>
          <a:p>
            <a:pPr algn="ctr">
              <a:lnSpc>
                <a:spcPct val="107000"/>
              </a:lnSpc>
              <a:spcAft>
                <a:spcPts val="800"/>
              </a:spcAft>
            </a:pPr>
            <a:r>
              <a:rPr lang="en-GB" sz="18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NARNIA – THE SILVER CHAIR</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8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Chapter II</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JILL IS GIVEN A TASK</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indent="311150" algn="just"/>
            <a:r>
              <a:rPr lang="en-GB" sz="1800" dirty="0">
                <a:solidFill>
                  <a:srgbClr val="000000"/>
                </a:solidFill>
                <a:effectLst/>
                <a:latin typeface="Times New Roman" panose="02020603050405020304" pitchFamily="18" charset="0"/>
                <a:ea typeface="Times New Roman" panose="02020603050405020304" pitchFamily="18" charset="0"/>
              </a:rPr>
              <a:t>Without a glance at Jill the lion rose to its feet and gave one last blow. Then, as if satisfied with its work, it turned and stalked slowly away, back into the forest.</a:t>
            </a:r>
            <a:endParaRPr lang="en-GB" sz="1600" dirty="0">
              <a:effectLst/>
              <a:latin typeface="Times New Roman" panose="02020603050405020304" pitchFamily="18" charset="0"/>
              <a:ea typeface="Times New Roman" panose="02020603050405020304" pitchFamily="18" charset="0"/>
            </a:endParaRPr>
          </a:p>
          <a:p>
            <a:pPr indent="311150" algn="just"/>
            <a:r>
              <a:rPr lang="en-GB" sz="1800" dirty="0">
                <a:solidFill>
                  <a:srgbClr val="000000"/>
                </a:solidFill>
                <a:effectLst/>
                <a:latin typeface="Times New Roman" panose="02020603050405020304" pitchFamily="18" charset="0"/>
                <a:ea typeface="Times New Roman" panose="02020603050405020304" pitchFamily="18" charset="0"/>
              </a:rPr>
              <a:t>"It must be a dream, it must, it must," said Jill to herself. "I'll wake up in a moment." But it wasn't, and she didn't.</a:t>
            </a:r>
            <a:endParaRPr lang="en-GB" sz="1600" dirty="0">
              <a:effectLst/>
              <a:latin typeface="Times New Roman" panose="02020603050405020304" pitchFamily="18" charset="0"/>
              <a:ea typeface="Times New Roman" panose="02020603050405020304" pitchFamily="18" charset="0"/>
            </a:endParaRPr>
          </a:p>
          <a:p>
            <a:pPr indent="311150" algn="just"/>
            <a:r>
              <a:rPr lang="en-GB" sz="1800" dirty="0">
                <a:solidFill>
                  <a:srgbClr val="000000"/>
                </a:solidFill>
                <a:effectLst/>
                <a:latin typeface="Times New Roman" panose="02020603050405020304" pitchFamily="18" charset="0"/>
                <a:ea typeface="Times New Roman" panose="02020603050405020304" pitchFamily="18" charset="0"/>
              </a:rPr>
              <a:t>"I do wish we'd never come to this dreadful place," said Jill. "I don't believe </a:t>
            </a:r>
            <a:r>
              <a:rPr lang="en-GB" sz="1800" dirty="0" err="1">
                <a:solidFill>
                  <a:srgbClr val="000000"/>
                </a:solidFill>
                <a:effectLst/>
                <a:latin typeface="Times New Roman" panose="02020603050405020304" pitchFamily="18" charset="0"/>
                <a:ea typeface="Times New Roman" panose="02020603050405020304" pitchFamily="18" charset="0"/>
              </a:rPr>
              <a:t>Scrubb</a:t>
            </a:r>
            <a:r>
              <a:rPr lang="en-GB" sz="1800" dirty="0">
                <a:solidFill>
                  <a:srgbClr val="000000"/>
                </a:solidFill>
                <a:effectLst/>
                <a:latin typeface="Times New Roman" panose="02020603050405020304" pitchFamily="18" charset="0"/>
                <a:ea typeface="Times New Roman" panose="02020603050405020304" pitchFamily="18" charset="0"/>
              </a:rPr>
              <a:t> knew any more about it than I do. Or if he did, he had no business to bring me here without warning me what it was like. It's not my fault he fell over that cliff. If he'd left me alone we should both be all right." Then she remembered again the scream that </a:t>
            </a:r>
            <a:r>
              <a:rPr lang="en-GB" sz="1800" dirty="0" err="1">
                <a:solidFill>
                  <a:srgbClr val="000000"/>
                </a:solidFill>
                <a:effectLst/>
                <a:latin typeface="Times New Roman" panose="02020603050405020304" pitchFamily="18" charset="0"/>
                <a:ea typeface="Times New Roman" panose="02020603050405020304" pitchFamily="18" charset="0"/>
              </a:rPr>
              <a:t>Scrubb</a:t>
            </a:r>
            <a:r>
              <a:rPr lang="en-GB" sz="1800" dirty="0">
                <a:solidFill>
                  <a:srgbClr val="000000"/>
                </a:solidFill>
                <a:effectLst/>
                <a:latin typeface="Times New Roman" panose="02020603050405020304" pitchFamily="18" charset="0"/>
                <a:ea typeface="Times New Roman" panose="02020603050405020304" pitchFamily="18" charset="0"/>
              </a:rPr>
              <a:t> had given when he fell, and burst into tears.</a:t>
            </a:r>
            <a:endParaRPr lang="en-GB" sz="1600" dirty="0">
              <a:effectLst/>
              <a:latin typeface="Times New Roman" panose="02020603050405020304" pitchFamily="18" charset="0"/>
              <a:ea typeface="Times New Roman" panose="02020603050405020304" pitchFamily="18" charset="0"/>
            </a:endParaRPr>
          </a:p>
          <a:p>
            <a:pPr indent="311150" algn="just"/>
            <a:r>
              <a:rPr lang="en-GB" sz="1800" dirty="0">
                <a:solidFill>
                  <a:srgbClr val="000000"/>
                </a:solidFill>
                <a:effectLst/>
                <a:latin typeface="Times New Roman" panose="02020603050405020304" pitchFamily="18" charset="0"/>
                <a:ea typeface="Times New Roman" panose="02020603050405020304" pitchFamily="18" charset="0"/>
              </a:rPr>
              <a:t>Crying is all right in its way while it lasts. But you have to stop sooner or later and then you still have to decide what to do. When Jill stopped, she found she was dreadfully thirsty. She had been lying face downward, and now she sat up. The birds had ceased singing and there was perfect silence except for one small persistent sound which seemed to come a good distance away. She listened carefully and felt almost sure it was the sound of running water.</a:t>
            </a:r>
            <a:endParaRPr lang="en-GB" sz="1600" dirty="0">
              <a:effectLst/>
              <a:latin typeface="Times New Roman" panose="02020603050405020304" pitchFamily="18" charset="0"/>
              <a:ea typeface="Times New Roman" panose="02020603050405020304" pitchFamily="18" charset="0"/>
            </a:endParaRPr>
          </a:p>
          <a:p>
            <a:pPr indent="311150" algn="just"/>
            <a:r>
              <a:rPr lang="en-GB" sz="1800" dirty="0">
                <a:solidFill>
                  <a:srgbClr val="000000"/>
                </a:solidFill>
                <a:effectLst/>
                <a:latin typeface="Times New Roman" panose="02020603050405020304" pitchFamily="18" charset="0"/>
                <a:ea typeface="Times New Roman" panose="02020603050405020304" pitchFamily="18" charset="0"/>
              </a:rPr>
              <a:t>Jill got up and looked round her very carefully. There was no sign of the lion; but there were so many trees about that it might easily be quite close without her seeing it. For all she knew, there might be several lions. But her thirst was very bad now, and she plucked up her courage to go and look for that running water. She went on tip-toes, stealing cautiously from tree to tree, and stopping to peer round her at every step.</a:t>
            </a:r>
            <a:endParaRPr lang="en-GB" sz="16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287D195E-B431-7B77-638C-93A731EA8834}"/>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212170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47541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4" name="Table 3">
            <a:extLst>
              <a:ext uri="{FF2B5EF4-FFF2-40B4-BE49-F238E27FC236}">
                <a16:creationId xmlns:a16="http://schemas.microsoft.com/office/drawing/2014/main" id="{81AC1C37-A57B-4861-BB39-32161A9F32B5}"/>
              </a:ext>
            </a:extLst>
          </p:cNvPr>
          <p:cNvGraphicFramePr>
            <a:graphicFrameLocks noGrp="1"/>
          </p:cNvGraphicFramePr>
          <p:nvPr/>
        </p:nvGraphicFramePr>
        <p:xfrm>
          <a:off x="266649" y="845091"/>
          <a:ext cx="5696001" cy="1474996"/>
        </p:xfrm>
        <a:graphic>
          <a:graphicData uri="http://schemas.openxmlformats.org/drawingml/2006/table">
            <a:tbl>
              <a:tblPr firstRow="1" bandRow="1">
                <a:tableStyleId>{5940675A-B579-460E-94D1-54222C63F5DA}</a:tableStyleId>
              </a:tblPr>
              <a:tblGrid>
                <a:gridCol w="1594224">
                  <a:extLst>
                    <a:ext uri="{9D8B030D-6E8A-4147-A177-3AD203B41FA5}">
                      <a16:colId xmlns:a16="http://schemas.microsoft.com/office/drawing/2014/main" val="1334602493"/>
                    </a:ext>
                  </a:extLst>
                </a:gridCol>
                <a:gridCol w="4101777">
                  <a:extLst>
                    <a:ext uri="{9D8B030D-6E8A-4147-A177-3AD203B41FA5}">
                      <a16:colId xmlns:a16="http://schemas.microsoft.com/office/drawing/2014/main" val="1181000722"/>
                    </a:ext>
                  </a:extLst>
                </a:gridCol>
              </a:tblGrid>
              <a:tr h="324739">
                <a:tc gridSpan="2">
                  <a:txBody>
                    <a:bodyPr/>
                    <a:lstStyle/>
                    <a:p>
                      <a:pPr algn="ctr"/>
                      <a:r>
                        <a:rPr lang="en-GB" sz="1200" b="0" dirty="0">
                          <a:latin typeface="Gill Sans MT" panose="020B0502020104020203" pitchFamily="34" charset="0"/>
                        </a:rPr>
                        <a:t>Negative numbers</a:t>
                      </a:r>
                    </a:p>
                  </a:txBody>
                  <a:tcPr anchor="ctr">
                    <a:solidFill>
                      <a:schemeClr val="accent4">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Gill Sans MT" panose="020B0502020104020203" pitchFamily="34" charset="0"/>
                      </a:endParaRPr>
                    </a:p>
                  </a:txBody>
                  <a:tcPr anchor="ctr">
                    <a:solidFill>
                      <a:schemeClr val="accent6">
                        <a:lumMod val="20000"/>
                        <a:lumOff val="80000"/>
                      </a:schemeClr>
                    </a:solidFill>
                  </a:tcPr>
                </a:tc>
                <a:extLst>
                  <a:ext uri="{0D108BD9-81ED-4DB2-BD59-A6C34878D82A}">
                    <a16:rowId xmlns:a16="http://schemas.microsoft.com/office/drawing/2014/main" val="1787864048"/>
                  </a:ext>
                </a:extLst>
              </a:tr>
              <a:tr h="322329">
                <a:tc>
                  <a:txBody>
                    <a:bodyPr/>
                    <a:lstStyle/>
                    <a:p>
                      <a:pPr algn="ctr"/>
                      <a:r>
                        <a:rPr lang="en-GB" sz="1200" b="0" dirty="0">
                          <a:latin typeface="Gill Sans MT" panose="020B0502020104020203" pitchFamily="34" charset="0"/>
                        </a:rPr>
                        <a:t>Keyword</a:t>
                      </a:r>
                    </a:p>
                  </a:txBody>
                  <a:tcPr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320275347"/>
                  </a:ext>
                </a:extLst>
              </a:tr>
              <a:tr h="413964">
                <a:tc>
                  <a:txBody>
                    <a:bodyPr/>
                    <a:lstStyle/>
                    <a:p>
                      <a:pPr algn="l"/>
                      <a:r>
                        <a:rPr lang="en-GB" sz="1200" dirty="0">
                          <a:latin typeface="+mj-lt"/>
                        </a:rPr>
                        <a:t>Negative number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A negative number is a real number that is less than zero</a:t>
                      </a:r>
                    </a:p>
                  </a:txBody>
                  <a:tcPr anchor="ctr"/>
                </a:tc>
                <a:extLst>
                  <a:ext uri="{0D108BD9-81ED-4DB2-BD59-A6C34878D82A}">
                    <a16:rowId xmlns:a16="http://schemas.microsoft.com/office/drawing/2014/main" val="3594094866"/>
                  </a:ext>
                </a:extLst>
              </a:tr>
              <a:tr h="413964">
                <a:tc>
                  <a:txBody>
                    <a:bodyPr/>
                    <a:lstStyle/>
                    <a:p>
                      <a:pPr algn="l"/>
                      <a:r>
                        <a:rPr lang="en-GB" sz="1200" dirty="0">
                          <a:latin typeface="+mj-lt"/>
                        </a:rPr>
                        <a:t>Zero pairs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 pair of numbers that add up to zero</a:t>
                      </a:r>
                    </a:p>
                  </a:txBody>
                  <a:tcPr anchor="ctr"/>
                </a:tc>
                <a:extLst>
                  <a:ext uri="{0D108BD9-81ED-4DB2-BD59-A6C34878D82A}">
                    <a16:rowId xmlns:a16="http://schemas.microsoft.com/office/drawing/2014/main" val="1723362669"/>
                  </a:ext>
                </a:extLst>
              </a:tr>
            </a:tbl>
          </a:graphicData>
        </a:graphic>
      </p:graphicFrame>
      <p:graphicFrame>
        <p:nvGraphicFramePr>
          <p:cNvPr id="6" name="Table 5">
            <a:extLst>
              <a:ext uri="{FF2B5EF4-FFF2-40B4-BE49-F238E27FC236}">
                <a16:creationId xmlns:a16="http://schemas.microsoft.com/office/drawing/2014/main" id="{81AC1C37-A57B-4861-BB39-32161A9F32B5}"/>
              </a:ext>
            </a:extLst>
          </p:cNvPr>
          <p:cNvGraphicFramePr>
            <a:graphicFrameLocks noGrp="1"/>
          </p:cNvGraphicFramePr>
          <p:nvPr/>
        </p:nvGraphicFramePr>
        <p:xfrm>
          <a:off x="6103842" y="243222"/>
          <a:ext cx="5945283" cy="5986660"/>
        </p:xfrm>
        <a:graphic>
          <a:graphicData uri="http://schemas.openxmlformats.org/drawingml/2006/table">
            <a:tbl>
              <a:tblPr firstRow="1" bandRow="1">
                <a:tableStyleId>{5940675A-B579-460E-94D1-54222C63F5DA}</a:tableStyleId>
              </a:tblPr>
              <a:tblGrid>
                <a:gridCol w="1663994">
                  <a:extLst>
                    <a:ext uri="{9D8B030D-6E8A-4147-A177-3AD203B41FA5}">
                      <a16:colId xmlns:a16="http://schemas.microsoft.com/office/drawing/2014/main" val="1334602493"/>
                    </a:ext>
                  </a:extLst>
                </a:gridCol>
                <a:gridCol w="4281289">
                  <a:extLst>
                    <a:ext uri="{9D8B030D-6E8A-4147-A177-3AD203B41FA5}">
                      <a16:colId xmlns:a16="http://schemas.microsoft.com/office/drawing/2014/main" val="1181000722"/>
                    </a:ext>
                  </a:extLst>
                </a:gridCol>
              </a:tblGrid>
              <a:tr h="439418">
                <a:tc gridSpan="2">
                  <a:txBody>
                    <a:bodyPr/>
                    <a:lstStyle/>
                    <a:p>
                      <a:pPr algn="ctr"/>
                      <a:r>
                        <a:rPr lang="en-GB" sz="1200" b="0" dirty="0">
                          <a:latin typeface="Gill Sans MT" panose="020B0502020104020203" pitchFamily="34" charset="0"/>
                        </a:rPr>
                        <a:t>Area and Perimeter</a:t>
                      </a:r>
                    </a:p>
                  </a:txBody>
                  <a:tcPr anchor="ctr">
                    <a:solidFill>
                      <a:srgbClr val="FFC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Gill Sans MT" panose="020B0502020104020203" pitchFamily="34" charset="0"/>
                      </a:endParaRPr>
                    </a:p>
                  </a:txBody>
                  <a:tcPr anchor="ctr">
                    <a:solidFill>
                      <a:schemeClr val="accent6">
                        <a:lumMod val="20000"/>
                        <a:lumOff val="80000"/>
                      </a:schemeClr>
                    </a:solidFill>
                  </a:tcPr>
                </a:tc>
                <a:extLst>
                  <a:ext uri="{0D108BD9-81ED-4DB2-BD59-A6C34878D82A}">
                    <a16:rowId xmlns:a16="http://schemas.microsoft.com/office/drawing/2014/main" val="1787864048"/>
                  </a:ext>
                </a:extLst>
              </a:tr>
              <a:tr h="436156">
                <a:tc>
                  <a:txBody>
                    <a:bodyPr/>
                    <a:lstStyle/>
                    <a:p>
                      <a:pPr algn="ctr"/>
                      <a:r>
                        <a:rPr lang="en-GB" sz="1200" b="0" dirty="0">
                          <a:latin typeface="Gill Sans MT" panose="020B0502020104020203" pitchFamily="34" charset="0"/>
                        </a:rPr>
                        <a:t>Keyword</a:t>
                      </a:r>
                    </a:p>
                  </a:txBody>
                  <a:tcPr anchor="ct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320275347"/>
                  </a:ext>
                </a:extLst>
              </a:tr>
              <a:tr h="56015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Perimeter</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Total length of all</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the sides of a shape</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4094866"/>
                  </a:ext>
                </a:extLst>
              </a:tr>
              <a:tr h="56015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Units of perimeter</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mm,</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cm, m</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3362669"/>
                  </a:ext>
                </a:extLst>
              </a:tr>
              <a:tr h="595011">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Area</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The total space taken up by a flat 2D shape</a:t>
                      </a:r>
                    </a:p>
                  </a:txBody>
                  <a:tcPr marL="68580" marR="68580" marT="0" marB="0" anchor="ctr"/>
                </a:tc>
                <a:extLst>
                  <a:ext uri="{0D108BD9-81ED-4DB2-BD59-A6C34878D82A}">
                    <a16:rowId xmlns:a16="http://schemas.microsoft.com/office/drawing/2014/main" val="3121529618"/>
                  </a:ext>
                </a:extLst>
              </a:tr>
              <a:tr h="56015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Units of area</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mm</a:t>
                      </a:r>
                      <a:r>
                        <a:rPr lang="en-GB" sz="1200" b="0" baseline="30000" dirty="0">
                          <a:effectLst/>
                          <a:latin typeface="Gill Sans MT" panose="020B0502020104020203" pitchFamily="34" charset="0"/>
                          <a:ea typeface="Times New Roman" panose="02020603050405020304" pitchFamily="18" charset="0"/>
                          <a:cs typeface="Times New Roman" panose="02020603050405020304" pitchFamily="18" charset="0"/>
                        </a:rPr>
                        <a:t>2</a:t>
                      </a: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 cm</a:t>
                      </a:r>
                      <a:r>
                        <a:rPr lang="en-GB" sz="1200" b="0" baseline="30000" dirty="0">
                          <a:effectLst/>
                          <a:latin typeface="Gill Sans MT" panose="020B0502020104020203" pitchFamily="34" charset="0"/>
                          <a:ea typeface="Times New Roman" panose="02020603050405020304" pitchFamily="18" charset="0"/>
                          <a:cs typeface="Times New Roman" panose="02020603050405020304" pitchFamily="18" charset="0"/>
                        </a:rPr>
                        <a:t>2</a:t>
                      </a: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 m</a:t>
                      </a:r>
                      <a:r>
                        <a:rPr lang="en-GB" sz="1200" b="0" baseline="30000" dirty="0">
                          <a:effectLst/>
                          <a:latin typeface="Gill Sans MT" panose="020B0502020104020203" pitchFamily="34" charset="0"/>
                          <a:ea typeface="Times New Roman" panose="02020603050405020304" pitchFamily="18" charset="0"/>
                          <a:cs typeface="Times New Roman" panose="02020603050405020304" pitchFamily="18" charset="0"/>
                        </a:rPr>
                        <a:t>2</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259856"/>
                  </a:ext>
                </a:extLst>
              </a:tr>
              <a:tr h="560152">
                <a:tc>
                  <a:txBody>
                    <a:bodyPr/>
                    <a:lstStyle/>
                    <a:p>
                      <a:pPr marL="0" indent="0">
                        <a:lnSpc>
                          <a:spcPct val="107000"/>
                        </a:lnSpc>
                        <a:buFont typeface="+mj-lt"/>
                        <a:buNone/>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Parallel</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Lines</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Two</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lines that never meet</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326938"/>
                  </a:ext>
                </a:extLst>
              </a:tr>
              <a:tr h="595011">
                <a:tc>
                  <a:txBody>
                    <a:bodyPr/>
                    <a:lstStyle/>
                    <a:p>
                      <a:pPr marL="0" indent="0">
                        <a:lnSpc>
                          <a:spcPct val="107000"/>
                        </a:lnSpc>
                        <a:buFont typeface="+mj-lt"/>
                        <a:buNone/>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Parallelogram</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quadrilateral</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with two pairs of parallel sides</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7883465"/>
                  </a:ext>
                </a:extLst>
              </a:tr>
              <a:tr h="560152">
                <a:tc>
                  <a:txBody>
                    <a:bodyPr/>
                    <a:lstStyle/>
                    <a:p>
                      <a:pPr marL="0" indent="0">
                        <a:lnSpc>
                          <a:spcPct val="107000"/>
                        </a:lnSpc>
                        <a:buFont typeface="+mj-lt"/>
                        <a:buNone/>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Trapezium</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quadrilateral</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with one pair of parallel sides</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929711"/>
                  </a:ext>
                </a:extLst>
              </a:tr>
              <a:tr h="56015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Isosceles</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triangle</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triangle with two</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equal sides and angles</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9762598"/>
                  </a:ext>
                </a:extLst>
              </a:tr>
              <a:tr h="56015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Equilateral</a:t>
                      </a:r>
                      <a:r>
                        <a:rPr lang="en-GB" sz="1200" b="0" baseline="0" dirty="0">
                          <a:effectLst/>
                          <a:latin typeface="Gill Sans MT" panose="020B0502020104020203" pitchFamily="34" charset="0"/>
                          <a:ea typeface="Times New Roman" panose="02020603050405020304" pitchFamily="18" charset="0"/>
                          <a:cs typeface="Times New Roman" panose="02020603050405020304" pitchFamily="18" charset="0"/>
                        </a:rPr>
                        <a:t> triangle</a:t>
                      </a:r>
                      <a:endParaRPr lang="en-GB" sz="1200" b="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triangle with three equal sides and angles</a:t>
                      </a:r>
                    </a:p>
                  </a:txBody>
                  <a:tcPr marL="68580" marR="68580" marT="0" marB="0" anchor="ctr"/>
                </a:tc>
                <a:extLst>
                  <a:ext uri="{0D108BD9-81ED-4DB2-BD59-A6C34878D82A}">
                    <a16:rowId xmlns:a16="http://schemas.microsoft.com/office/drawing/2014/main" val="3786822091"/>
                  </a:ext>
                </a:extLst>
              </a:tr>
            </a:tbl>
          </a:graphicData>
        </a:graphic>
      </p:graphicFrame>
      <p:pic>
        <p:nvPicPr>
          <p:cNvPr id="1026" name="Picture 2" descr="Area of Parallelograms, Triangles and Trapezoids | K5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52" y="3059174"/>
            <a:ext cx="1942688" cy="1037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1965" y="3436478"/>
            <a:ext cx="1228725" cy="276999"/>
          </a:xfrm>
          <a:prstGeom prst="rect">
            <a:avLst/>
          </a:prstGeom>
          <a:noFill/>
        </p:spPr>
        <p:txBody>
          <a:bodyPr wrap="square" rtlCol="0">
            <a:spAutoFit/>
          </a:bodyPr>
          <a:lstStyle/>
          <a:p>
            <a:r>
              <a:rPr lang="en-GB" sz="1200" dirty="0"/>
              <a:t>Parallelogram</a:t>
            </a:r>
          </a:p>
        </p:txBody>
      </p:sp>
      <p:pic>
        <p:nvPicPr>
          <p:cNvPr id="1028" name="Picture 4" descr="Number of pairs of parallel lines in a trapezium is:1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491" y="3065835"/>
            <a:ext cx="1948266" cy="10307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54720" y="3525097"/>
            <a:ext cx="1228725" cy="276999"/>
          </a:xfrm>
          <a:prstGeom prst="rect">
            <a:avLst/>
          </a:prstGeom>
          <a:noFill/>
        </p:spPr>
        <p:txBody>
          <a:bodyPr wrap="square" rtlCol="0">
            <a:spAutoFit/>
          </a:bodyPr>
          <a:lstStyle/>
          <a:p>
            <a:r>
              <a:rPr lang="en-GB" sz="1200" dirty="0"/>
              <a:t>Trapezium</a:t>
            </a:r>
          </a:p>
        </p:txBody>
      </p:sp>
      <p:pic>
        <p:nvPicPr>
          <p:cNvPr id="1030" name="Picture 6" descr="How to Identify Scalene, Isosceles &amp; Equilateral Triangles from Coordinates  | Geometry | Study.com"/>
          <p:cNvPicPr>
            <a:picLocks noChangeAspect="1" noChangeArrowheads="1"/>
          </p:cNvPicPr>
          <p:nvPr/>
        </p:nvPicPr>
        <p:blipFill rotWithShape="1">
          <a:blip r:embed="rId4">
            <a:extLst>
              <a:ext uri="{28A0092B-C50C-407E-A947-70E740481C1C}">
                <a14:useLocalDpi xmlns:a14="http://schemas.microsoft.com/office/drawing/2010/main" val="0"/>
              </a:ext>
            </a:extLst>
          </a:blip>
          <a:srcRect r="64297"/>
          <a:stretch/>
        </p:blipFill>
        <p:spPr bwMode="auto">
          <a:xfrm>
            <a:off x="3693449" y="4675617"/>
            <a:ext cx="15303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ow to Identify Scalene, Isosceles &amp; Equilateral Triangles from Coordinates  | Geometry | Study.com"/>
          <p:cNvPicPr>
            <a:picLocks noChangeAspect="1" noChangeArrowheads="1"/>
          </p:cNvPicPr>
          <p:nvPr/>
        </p:nvPicPr>
        <p:blipFill rotWithShape="1">
          <a:blip r:embed="rId4">
            <a:extLst>
              <a:ext uri="{28A0092B-C50C-407E-A947-70E740481C1C}">
                <a14:useLocalDpi xmlns:a14="http://schemas.microsoft.com/office/drawing/2010/main" val="0"/>
              </a:ext>
            </a:extLst>
          </a:blip>
          <a:srcRect l="34370" r="43630"/>
          <a:stretch/>
        </p:blipFill>
        <p:spPr bwMode="auto">
          <a:xfrm>
            <a:off x="883567" y="4675617"/>
            <a:ext cx="942975" cy="1466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ow to Identify Scalene, Isosceles &amp; Equilateral Triangles from Coordinates  | Geometry | Study.com">
            <a:extLst>
              <a:ext uri="{FF2B5EF4-FFF2-40B4-BE49-F238E27FC236}">
                <a16:creationId xmlns:a16="http://schemas.microsoft.com/office/drawing/2014/main" id="{5CAFA450-DC2A-FD77-81F5-B495DE5629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0" r="59067" b="68603"/>
          <a:stretch/>
        </p:blipFill>
        <p:spPr bwMode="auto">
          <a:xfrm>
            <a:off x="1686443" y="4842317"/>
            <a:ext cx="281291" cy="4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00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554" y="124997"/>
            <a:ext cx="3826452" cy="461665"/>
          </a:xfrm>
          <a:prstGeom prst="rect">
            <a:avLst/>
          </a:prstGeom>
          <a:solidFill>
            <a:schemeClr val="bg2"/>
          </a:solidFill>
          <a:ln>
            <a:solidFill>
              <a:schemeClr val="tx1"/>
            </a:solidFill>
          </a:ln>
        </p:spPr>
        <p:txBody>
          <a:bodyPr wrap="square">
            <a:spAutoFit/>
          </a:bodyPr>
          <a:lstStyle/>
          <a:p>
            <a:pPr>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Narnia - C. S. Lewis  </a:t>
            </a:r>
          </a:p>
        </p:txBody>
      </p:sp>
      <p:sp>
        <p:nvSpPr>
          <p:cNvPr id="3" name="TextBox 2">
            <a:extLst>
              <a:ext uri="{FF2B5EF4-FFF2-40B4-BE49-F238E27FC236}">
                <a16:creationId xmlns:a16="http://schemas.microsoft.com/office/drawing/2014/main" id="{6079F976-418F-BF0A-E793-9AF01C89E916}"/>
              </a:ext>
            </a:extLst>
          </p:cNvPr>
          <p:cNvSpPr txBox="1"/>
          <p:nvPr/>
        </p:nvSpPr>
        <p:spPr>
          <a:xfrm>
            <a:off x="62554" y="671691"/>
            <a:ext cx="9040504" cy="6001643"/>
          </a:xfrm>
          <a:prstGeom prst="rect">
            <a:avLst/>
          </a:prstGeom>
          <a:noFill/>
        </p:spPr>
        <p:txBody>
          <a:bodyPr wrap="square">
            <a:spAutoFit/>
          </a:bodyPr>
          <a:lstStyle/>
          <a:p>
            <a:r>
              <a:rPr lang="en-GB" sz="1600" dirty="0"/>
              <a:t>The wood was so still that it was not difficult to decide where the sound was coming from. It grew clearer every moment and, sooner than she expected, she came to an open glade and saw the stream, bright as glass, running across the turf a stone's throw away from her. But although the sight of the water made her feel ten times thirstier than before, she didn't rush forward and drink. She stood as still as if she had been turned into stone, with her mouth wide open. And she had a very good reason; just on this side of the stream lay the lion.</a:t>
            </a:r>
          </a:p>
          <a:p>
            <a:r>
              <a:rPr lang="en-GB" sz="1600" dirty="0"/>
              <a:t>It lay with its head raised and its two fore-paws out in front of it, like the lions in Trafalgar Square. She knew at once that it had seen her, for its eyes looked straight into hers for a moment and then turned away—as if it knew her quite well and didn't think much of her.</a:t>
            </a:r>
          </a:p>
          <a:p>
            <a:r>
              <a:rPr lang="en-GB" sz="1600" dirty="0"/>
              <a:t>"If I run away, it'll be after me in a moment," thought Jill. "And if I go on, I shall run straight into its mouth." Anyway, she couldn't have moved if she had tried, and she couldn't take her eyes off it. How long this lasted, she could not be sure; it seemed like hours. And the thirst became so bad that she almost felt she would not mind being eaten by the lion if only she could be sure of getting a mouthful of water first.</a:t>
            </a:r>
          </a:p>
          <a:p>
            <a:r>
              <a:rPr lang="en-GB" sz="1600" dirty="0"/>
              <a:t>"If you're thirsty, you may drink."</a:t>
            </a:r>
          </a:p>
          <a:p>
            <a:r>
              <a:rPr lang="en-GB" sz="1600" dirty="0"/>
              <a:t>They were the first words she had heard since </a:t>
            </a:r>
            <a:r>
              <a:rPr lang="en-GB" sz="1600" dirty="0" err="1"/>
              <a:t>Scrubb</a:t>
            </a:r>
            <a:r>
              <a:rPr lang="en-GB" sz="1600" dirty="0"/>
              <a:t> had spoken to her on the edge of the cliff. For a second she stared here and there, wondering who had spoken. Then the voice said again, "If you are thirsty, come and drink," and of course she remembered what </a:t>
            </a:r>
            <a:r>
              <a:rPr lang="en-GB" sz="1600" dirty="0" err="1"/>
              <a:t>Scrubb</a:t>
            </a:r>
            <a:r>
              <a:rPr lang="en-GB" sz="1600" dirty="0"/>
              <a:t> had said about animals talking in that other world, and realised that it was the lion speaking. Anyway, she had seen its lips move this time, and the voice was not like a man's. It was deeper, wilder, and stronger; a sort of heavy, golden voice. It did not make her any less frightened than she had been before, but it made her frightened in rather a different way.</a:t>
            </a:r>
          </a:p>
          <a:p>
            <a:r>
              <a:rPr lang="en-GB" sz="1600" dirty="0"/>
              <a:t>"Are you not thirsty?" said the Lion.</a:t>
            </a:r>
          </a:p>
          <a:p>
            <a:r>
              <a:rPr lang="en-GB" sz="1600" dirty="0"/>
              <a:t>"I'm dying of thirst," said Jill.</a:t>
            </a:r>
          </a:p>
          <a:p>
            <a:r>
              <a:rPr lang="en-GB" sz="1600" dirty="0"/>
              <a:t>"Then drink," said the Lion.</a:t>
            </a:r>
          </a:p>
          <a:p>
            <a:r>
              <a:rPr lang="en-GB" sz="1600" dirty="0"/>
              <a:t>"May I—could I—would you mind going away while I do?" said Jill.</a:t>
            </a:r>
          </a:p>
        </p:txBody>
      </p:sp>
      <p:sp>
        <p:nvSpPr>
          <p:cNvPr id="2" name="TextBox 1">
            <a:extLst>
              <a:ext uri="{FF2B5EF4-FFF2-40B4-BE49-F238E27FC236}">
                <a16:creationId xmlns:a16="http://schemas.microsoft.com/office/drawing/2014/main" id="{55C8D45E-2031-044B-71D4-AECD578C7F88}"/>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2018976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F41D56-285D-D775-104A-83D0FF2AD839}"/>
              </a:ext>
            </a:extLst>
          </p:cNvPr>
          <p:cNvPicPr>
            <a:picLocks noChangeAspect="1"/>
          </p:cNvPicPr>
          <p:nvPr/>
        </p:nvPicPr>
        <p:blipFill>
          <a:blip r:embed="rId3"/>
          <a:stretch>
            <a:fillRect/>
          </a:stretch>
        </p:blipFill>
        <p:spPr>
          <a:xfrm>
            <a:off x="335081" y="176212"/>
            <a:ext cx="5353050" cy="6505575"/>
          </a:xfrm>
          <a:prstGeom prst="rect">
            <a:avLst/>
          </a:prstGeom>
        </p:spPr>
      </p:pic>
      <p:pic>
        <p:nvPicPr>
          <p:cNvPr id="9" name="Picture 8">
            <a:extLst>
              <a:ext uri="{FF2B5EF4-FFF2-40B4-BE49-F238E27FC236}">
                <a16:creationId xmlns:a16="http://schemas.microsoft.com/office/drawing/2014/main" id="{8AFC120C-3D21-A609-12CC-906226EDCCFE}"/>
              </a:ext>
            </a:extLst>
          </p:cNvPr>
          <p:cNvPicPr>
            <a:picLocks noChangeAspect="1"/>
          </p:cNvPicPr>
          <p:nvPr/>
        </p:nvPicPr>
        <p:blipFill>
          <a:blip r:embed="rId4"/>
          <a:stretch>
            <a:fillRect/>
          </a:stretch>
        </p:blipFill>
        <p:spPr>
          <a:xfrm>
            <a:off x="5282252" y="52386"/>
            <a:ext cx="5257800" cy="6753225"/>
          </a:xfrm>
          <a:prstGeom prst="rect">
            <a:avLst/>
          </a:prstGeom>
        </p:spPr>
      </p:pic>
      <p:sp>
        <p:nvSpPr>
          <p:cNvPr id="8" name="Rectangle 7"/>
          <p:cNvSpPr/>
          <p:nvPr/>
        </p:nvSpPr>
        <p:spPr>
          <a:xfrm>
            <a:off x="10426890" y="143330"/>
            <a:ext cx="1667558" cy="2308324"/>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5. Percy Jackson and the Lightening thief - Rick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Riodran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7563A97E-B10F-39DD-04DF-A39542C514C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275778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12028" y="1526974"/>
            <a:ext cx="4171111" cy="1477328"/>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Half-blood</a:t>
            </a:r>
            <a:r>
              <a:rPr lang="en-GB" dirty="0"/>
              <a:t> – A person of mixed heritage; in this context, part human and part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Kleptomaniac</a:t>
            </a:r>
            <a:r>
              <a:rPr lang="en-GB" dirty="0"/>
              <a:t> – A person who has a compulsive urge to steal.</a:t>
            </a: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7"/>
          <p:cNvSpPr/>
          <p:nvPr/>
        </p:nvSpPr>
        <p:spPr>
          <a:xfrm>
            <a:off x="6212029" y="226578"/>
            <a:ext cx="5689975"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5. Percy Jackson and the Lightening thief -  Rick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Riodran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DC28D85F-589A-32DE-9843-8831BA8A1947}"/>
              </a:ext>
            </a:extLst>
          </p:cNvPr>
          <p:cNvPicPr>
            <a:picLocks noChangeAspect="1"/>
          </p:cNvPicPr>
          <p:nvPr/>
        </p:nvPicPr>
        <p:blipFill>
          <a:blip r:embed="rId3"/>
          <a:stretch>
            <a:fillRect/>
          </a:stretch>
        </p:blipFill>
        <p:spPr>
          <a:xfrm>
            <a:off x="138844" y="0"/>
            <a:ext cx="5841129" cy="6537278"/>
          </a:xfrm>
          <a:prstGeom prst="rect">
            <a:avLst/>
          </a:prstGeom>
        </p:spPr>
      </p:pic>
      <p:sp>
        <p:nvSpPr>
          <p:cNvPr id="2" name="TextBox 1">
            <a:extLst>
              <a:ext uri="{FF2B5EF4-FFF2-40B4-BE49-F238E27FC236}">
                <a16:creationId xmlns:a16="http://schemas.microsoft.com/office/drawing/2014/main" id="{8A3B7FA7-159C-1267-79C1-424D48F71F3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4204111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16984" y="131044"/>
            <a:ext cx="3463536" cy="369332"/>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7"/>
          <p:cNvSpPr/>
          <p:nvPr/>
        </p:nvSpPr>
        <p:spPr>
          <a:xfrm>
            <a:off x="111480" y="131044"/>
            <a:ext cx="5689975"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6</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Tales from a secret Annex – Anne Frank</a:t>
            </a:r>
          </a:p>
        </p:txBody>
      </p:sp>
      <p:sp>
        <p:nvSpPr>
          <p:cNvPr id="4" name="TextBox 3">
            <a:extLst>
              <a:ext uri="{FF2B5EF4-FFF2-40B4-BE49-F238E27FC236}">
                <a16:creationId xmlns:a16="http://schemas.microsoft.com/office/drawing/2014/main" id="{7BD96FB0-64D8-0E70-0D4B-FF82C63719D5}"/>
              </a:ext>
            </a:extLst>
          </p:cNvPr>
          <p:cNvSpPr txBox="1"/>
          <p:nvPr/>
        </p:nvSpPr>
        <p:spPr>
          <a:xfrm>
            <a:off x="0" y="690070"/>
            <a:ext cx="7738282" cy="6135269"/>
          </a:xfrm>
          <a:prstGeom prst="rect">
            <a:avLst/>
          </a:prstGeom>
          <a:noFill/>
        </p:spPr>
        <p:txBody>
          <a:bodyPr wrap="square">
            <a:spAutoFit/>
          </a:bodyPr>
          <a:lstStyle/>
          <a:p>
            <a:pPr fontAlgn="base">
              <a:lnSpc>
                <a:spcPct val="107000"/>
              </a:lnSpc>
              <a:spcAft>
                <a:spcPts val="800"/>
              </a:spcAft>
            </a:pPr>
            <a:r>
              <a:rPr lang="en-GB" sz="1600" b="1" i="0" dirty="0">
                <a:effectLst/>
                <a:latin typeface="+mj-lt"/>
              </a:rPr>
              <a:t>Was There a Break-in?</a:t>
            </a:r>
            <a:br>
              <a:rPr lang="en-GB" sz="1600" b="1" i="0" dirty="0">
                <a:effectLst/>
                <a:latin typeface="+mj-lt"/>
              </a:rPr>
            </a:br>
            <a:br>
              <a:rPr lang="en-GB" sz="1600" b="1" i="0" dirty="0">
                <a:effectLst/>
                <a:latin typeface="+mj-lt"/>
              </a:rPr>
            </a:br>
            <a:r>
              <a:rPr lang="en-GB" sz="1600" b="1" i="0" dirty="0">
                <a:effectLst/>
                <a:latin typeface="+mj-lt"/>
              </a:rPr>
              <a:t>Wednesday evening, March 24, 1943</a:t>
            </a:r>
            <a:br>
              <a:rPr lang="en-GB" sz="1600" b="1" i="0" dirty="0">
                <a:effectLst/>
                <a:latin typeface="+mj-lt"/>
              </a:rPr>
            </a:br>
            <a:br>
              <a:rPr lang="en-GB" sz="1600" b="1" i="0" dirty="0">
                <a:effectLst/>
                <a:latin typeface="+mj-lt"/>
              </a:rPr>
            </a:br>
            <a:r>
              <a:rPr lang="en-GB" sz="1600" b="0" i="0" dirty="0">
                <a:effectLst/>
                <a:latin typeface="+mj-lt"/>
              </a:rPr>
              <a:t>Mother, Father, Margot and I were sitting quite pleasantly together when Peter suddenly came in and whispered in Father's ear. I caught the words "a barrel falling over in the warehouse" and "someone fiddling with the door."</a:t>
            </a:r>
            <a:br>
              <a:rPr lang="en-GB" sz="1600" dirty="0">
                <a:latin typeface="+mj-lt"/>
              </a:rPr>
            </a:br>
            <a:br>
              <a:rPr lang="en-GB" sz="1600" dirty="0">
                <a:latin typeface="+mj-lt"/>
              </a:rPr>
            </a:br>
            <a:r>
              <a:rPr lang="en-GB" sz="1600" b="0" i="0" dirty="0">
                <a:effectLst/>
                <a:latin typeface="+mj-lt"/>
              </a:rPr>
              <a:t>Margot heard it too, but was trying to calm me down, since I'd turned white as chalk and was extremely nervous. The three of us waited. In the meantime Father and Peter went downstairs, and a minute or two later Mrs. van </a:t>
            </a:r>
            <a:r>
              <a:rPr lang="en-GB" sz="1600" b="0" i="0" dirty="0" err="1">
                <a:effectLst/>
                <a:latin typeface="+mj-lt"/>
              </a:rPr>
              <a:t>Daan</a:t>
            </a:r>
            <a:r>
              <a:rPr lang="en-GB" sz="1600" b="0" i="0" dirty="0">
                <a:effectLst/>
                <a:latin typeface="+mj-lt"/>
              </a:rPr>
              <a:t> came up from where she'd been listening to the radio. She told us that </a:t>
            </a:r>
            <a:r>
              <a:rPr lang="en-GB" sz="1600" b="0" i="0" dirty="0" err="1">
                <a:effectLst/>
                <a:latin typeface="+mj-lt"/>
              </a:rPr>
              <a:t>Pim</a:t>
            </a:r>
            <a:r>
              <a:rPr lang="en-GB" sz="1600" b="0" i="0" dirty="0">
                <a:effectLst/>
                <a:latin typeface="+mj-lt"/>
              </a:rPr>
              <a:t> had asked her to switch it off and tiptoe upstairs. But you know what happens when you're trying to be quiet--the old stairs creaked twice as loud. Five minutes later Peter and </a:t>
            </a:r>
            <a:r>
              <a:rPr lang="en-GB" sz="1600" b="0" i="0" dirty="0" err="1">
                <a:effectLst/>
                <a:latin typeface="+mj-lt"/>
              </a:rPr>
              <a:t>Pim</a:t>
            </a:r>
            <a:r>
              <a:rPr lang="en-GB" sz="1600" b="0" i="0" dirty="0">
                <a:effectLst/>
                <a:latin typeface="+mj-lt"/>
              </a:rPr>
              <a:t>, the </a:t>
            </a:r>
            <a:r>
              <a:rPr lang="en-GB" sz="1600" b="0" i="0" dirty="0" err="1">
                <a:effectLst/>
                <a:latin typeface="+mj-lt"/>
              </a:rPr>
              <a:t>color</a:t>
            </a:r>
            <a:r>
              <a:rPr lang="en-GB" sz="1600" b="0" i="0" dirty="0">
                <a:effectLst/>
                <a:latin typeface="+mj-lt"/>
              </a:rPr>
              <a:t> drained from their faces, appeared again to relate their experiences.</a:t>
            </a:r>
            <a:br>
              <a:rPr lang="en-GB" sz="1600" dirty="0">
                <a:latin typeface="+mj-lt"/>
              </a:rPr>
            </a:br>
            <a:br>
              <a:rPr lang="en-GB" sz="1600" dirty="0">
                <a:latin typeface="+mj-lt"/>
              </a:rPr>
            </a:br>
            <a:r>
              <a:rPr lang="en-GB" sz="1600" b="0" i="0" dirty="0">
                <a:effectLst/>
                <a:latin typeface="+mj-lt"/>
              </a:rPr>
              <a:t>They had positioned themselves under the staircase and waited. Nothing happened. Then all of a sudden they heard a couple of bangs, as if two doors had been slammed shut inside the house. </a:t>
            </a:r>
            <a:r>
              <a:rPr lang="en-GB" sz="1600" b="0" i="0" dirty="0" err="1">
                <a:effectLst/>
                <a:latin typeface="+mj-lt"/>
              </a:rPr>
              <a:t>Pim</a:t>
            </a:r>
            <a:r>
              <a:rPr lang="en-GB" sz="1600" b="0" i="0" dirty="0">
                <a:effectLst/>
                <a:latin typeface="+mj-lt"/>
              </a:rPr>
              <a:t> bounded up the stairs, while Peter went to warn Dussel, who finally presented himself upstairs, though not without kicking up a fuss and making a lot of noise. Then we all tiptoed in our stockinged feet to the van </a:t>
            </a:r>
            <a:r>
              <a:rPr lang="en-GB" sz="1600" b="0" i="0" dirty="0" err="1">
                <a:effectLst/>
                <a:latin typeface="+mj-lt"/>
              </a:rPr>
              <a:t>Daan</a:t>
            </a:r>
            <a:r>
              <a:rPr lang="en-GB" sz="1600" b="0" i="0" dirty="0">
                <a:effectLst/>
                <a:latin typeface="+mj-lt"/>
              </a:rPr>
              <a:t> family on the next floor. Mr. van D. had a bad cold and had already gone to bed, so we gathered around his bedside and discussed our suspicions in a whisper.</a:t>
            </a:r>
            <a:endParaRPr lang="en-GB" sz="1200" kern="100" dirty="0">
              <a:effectLst/>
              <a:latin typeface="+mj-lt"/>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0FAACAC-CD36-094D-86EA-A372B45E72A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3635701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96FB0-64D8-0E70-0D4B-FF82C63719D5}"/>
              </a:ext>
            </a:extLst>
          </p:cNvPr>
          <p:cNvSpPr txBox="1"/>
          <p:nvPr/>
        </p:nvSpPr>
        <p:spPr>
          <a:xfrm>
            <a:off x="0" y="690070"/>
            <a:ext cx="5801455" cy="5123454"/>
          </a:xfrm>
          <a:prstGeom prst="rect">
            <a:avLst/>
          </a:prstGeom>
          <a:noFill/>
        </p:spPr>
        <p:txBody>
          <a:bodyPr wrap="square">
            <a:spAutoFit/>
          </a:bodyPr>
          <a:lstStyle/>
          <a:p>
            <a:pPr fontAlgn="base">
              <a:lnSpc>
                <a:spcPct val="107000"/>
              </a:lnSpc>
              <a:spcAft>
                <a:spcPts val="800"/>
              </a:spcAft>
            </a:pPr>
            <a:r>
              <a:rPr lang="en-GB" sz="1400" kern="100" dirty="0">
                <a:effectLst/>
                <a:latin typeface="+mj-lt"/>
                <a:ea typeface="Aptos" panose="020B0004020202020204" pitchFamily="34" charset="0"/>
                <a:cs typeface="Times New Roman" panose="02020603050405020304" pitchFamily="18" charset="0"/>
              </a:rPr>
              <a:t>Every time Mr. van D. coughed loudly, Mrs. van D. and I nearly had a nervous fit. He kept coughing until someone came up with the bright idea of giving him codeine. His cough subsided immediately.</a:t>
            </a:r>
          </a:p>
          <a:p>
            <a:pPr fontAlgn="base">
              <a:lnSpc>
                <a:spcPct val="107000"/>
              </a:lnSpc>
              <a:spcAft>
                <a:spcPts val="800"/>
              </a:spcAft>
            </a:pPr>
            <a:r>
              <a:rPr lang="en-GB" sz="1400" kern="100" dirty="0">
                <a:effectLst/>
                <a:latin typeface="+mj-lt"/>
                <a:ea typeface="Aptos" panose="020B0004020202020204" pitchFamily="34" charset="0"/>
                <a:cs typeface="Times New Roman" panose="02020603050405020304" pitchFamily="18" charset="0"/>
              </a:rPr>
              <a:t>Once again we waited and waited, but heard nothing. Finally we came to the conclusion that the burglars had fled when they heard footsteps in an otherwise quiet building. The problem now was that the chairs in the private office were neatly grouped round the radio, which was tuned to England. If the burglars had forced the door and the air-raid wardens were to notice it and call the police, that would get the ball rolling, and there could be very serious repercussions. So Mr. van </a:t>
            </a:r>
            <a:r>
              <a:rPr lang="en-GB" sz="1400" kern="100" dirty="0" err="1">
                <a:effectLst/>
                <a:latin typeface="+mj-lt"/>
                <a:ea typeface="Aptos" panose="020B0004020202020204" pitchFamily="34" charset="0"/>
                <a:cs typeface="Times New Roman" panose="02020603050405020304" pitchFamily="18" charset="0"/>
              </a:rPr>
              <a:t>Daan</a:t>
            </a:r>
            <a:r>
              <a:rPr lang="en-GB" sz="1400" kern="100" dirty="0">
                <a:effectLst/>
                <a:latin typeface="+mj-lt"/>
                <a:ea typeface="Aptos" panose="020B0004020202020204" pitchFamily="34" charset="0"/>
                <a:cs typeface="Times New Roman" panose="02020603050405020304" pitchFamily="18" charset="0"/>
              </a:rPr>
              <a:t> got up, pulled on his coat and pants, put on his hat and cautiously followed Father down the stairs, with Peter (armed with a heavy hammer, to be on the safe side) right behind him. The ladies (including Margot and me) waited in suspense until the men returned five minutes later and told us that there was no sign of any activity in the building. We agreed not to run any water or flush the toilet; but since everyone's stomach was churning from all the tension, you can imagine the stench after we'd each had a turn in the bathroom.</a:t>
            </a:r>
          </a:p>
          <a:p>
            <a:pPr fontAlgn="base">
              <a:lnSpc>
                <a:spcPct val="107000"/>
              </a:lnSpc>
              <a:spcAft>
                <a:spcPts val="800"/>
              </a:spcAft>
            </a:pPr>
            <a:r>
              <a:rPr lang="en-GB" sz="1400" kern="100" dirty="0">
                <a:effectLst/>
                <a:latin typeface="+mj-lt"/>
                <a:ea typeface="Aptos" panose="020B0004020202020204" pitchFamily="34" charset="0"/>
                <a:cs typeface="Times New Roman" panose="02020603050405020304" pitchFamily="18" charset="0"/>
              </a:rPr>
              <a:t>Incidents like these are always accompanied by other disasters, and this was no exception. Number one: the </a:t>
            </a:r>
            <a:r>
              <a:rPr lang="en-GB" sz="1400" kern="100" dirty="0" err="1">
                <a:effectLst/>
                <a:latin typeface="+mj-lt"/>
                <a:ea typeface="Aptos" panose="020B0004020202020204" pitchFamily="34" charset="0"/>
                <a:cs typeface="Times New Roman" panose="02020603050405020304" pitchFamily="18" charset="0"/>
              </a:rPr>
              <a:t>Westertoren</a:t>
            </a:r>
            <a:r>
              <a:rPr lang="en-GB" sz="1400" kern="100" dirty="0">
                <a:effectLst/>
                <a:latin typeface="+mj-lt"/>
                <a:ea typeface="Aptos" panose="020B0004020202020204" pitchFamily="34" charset="0"/>
                <a:cs typeface="Times New Roman" panose="02020603050405020304" pitchFamily="18" charset="0"/>
              </a:rPr>
              <a:t> bells stopped chiming, and they were always so comforting. Plus Mr. </a:t>
            </a:r>
            <a:r>
              <a:rPr lang="en-GB" sz="1400" kern="100" dirty="0" err="1">
                <a:effectLst/>
                <a:latin typeface="+mj-lt"/>
                <a:ea typeface="Aptos" panose="020B0004020202020204" pitchFamily="34" charset="0"/>
                <a:cs typeface="Times New Roman" panose="02020603050405020304" pitchFamily="18" charset="0"/>
              </a:rPr>
              <a:t>Voskuijl</a:t>
            </a:r>
            <a:r>
              <a:rPr lang="en-GB" sz="1400" kern="100" dirty="0">
                <a:effectLst/>
                <a:latin typeface="+mj-lt"/>
                <a:ea typeface="Aptos" panose="020B0004020202020204" pitchFamily="34" charset="0"/>
                <a:cs typeface="Times New Roman" panose="02020603050405020304" pitchFamily="18" charset="0"/>
              </a:rPr>
              <a:t> left early last night, and we weren't sure if he'd given </a:t>
            </a:r>
            <a:r>
              <a:rPr lang="en-GB" sz="1400" kern="100" dirty="0" err="1">
                <a:effectLst/>
                <a:latin typeface="+mj-lt"/>
                <a:ea typeface="Aptos" panose="020B0004020202020204" pitchFamily="34" charset="0"/>
                <a:cs typeface="Times New Roman" panose="02020603050405020304" pitchFamily="18" charset="0"/>
              </a:rPr>
              <a:t>Bep</a:t>
            </a:r>
            <a:r>
              <a:rPr lang="en-GB" sz="1400" kern="100" dirty="0">
                <a:effectLst/>
                <a:latin typeface="+mj-lt"/>
                <a:ea typeface="Aptos" panose="020B0004020202020204" pitchFamily="34" charset="0"/>
                <a:cs typeface="Times New Roman" panose="02020603050405020304" pitchFamily="18" charset="0"/>
              </a:rPr>
              <a:t> the key and she'd forgotten to lock the door.</a:t>
            </a:r>
          </a:p>
        </p:txBody>
      </p:sp>
      <p:sp>
        <p:nvSpPr>
          <p:cNvPr id="2" name="Rectangle 1">
            <a:extLst>
              <a:ext uri="{FF2B5EF4-FFF2-40B4-BE49-F238E27FC236}">
                <a16:creationId xmlns:a16="http://schemas.microsoft.com/office/drawing/2014/main" id="{5CFF8B2F-94A3-98F3-D556-02C366F544EC}"/>
              </a:ext>
            </a:extLst>
          </p:cNvPr>
          <p:cNvSpPr/>
          <p:nvPr/>
        </p:nvSpPr>
        <p:spPr>
          <a:xfrm>
            <a:off x="111480" y="131044"/>
            <a:ext cx="5689975"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6</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Tales from a secret Annex – Anne Frank</a:t>
            </a:r>
          </a:p>
        </p:txBody>
      </p:sp>
      <p:sp>
        <p:nvSpPr>
          <p:cNvPr id="5" name="TextBox 4">
            <a:extLst>
              <a:ext uri="{FF2B5EF4-FFF2-40B4-BE49-F238E27FC236}">
                <a16:creationId xmlns:a16="http://schemas.microsoft.com/office/drawing/2014/main" id="{4FED8CB3-BF56-B986-8178-A4465C791EC6}"/>
              </a:ext>
            </a:extLst>
          </p:cNvPr>
          <p:cNvSpPr txBox="1"/>
          <p:nvPr/>
        </p:nvSpPr>
        <p:spPr>
          <a:xfrm>
            <a:off x="5801455" y="690070"/>
            <a:ext cx="6279065" cy="6247864"/>
          </a:xfrm>
          <a:prstGeom prst="rect">
            <a:avLst/>
          </a:prstGeom>
          <a:noFill/>
        </p:spPr>
        <p:txBody>
          <a:bodyPr wrap="square">
            <a:spAutoFit/>
          </a:bodyPr>
          <a:lstStyle/>
          <a:p>
            <a:r>
              <a:rPr lang="en-GB" sz="1600" dirty="0"/>
              <a:t>Well, the night had just begun, and we still weren't sure what to expect. We were somewhat reassured by the fact that between eight-fifteen--when the burglar had first entered the building--and ten-thirty, we hadn't heard a sound. The more we thought about it, the less likely it seemed that a burglar would have forced a door so early in the evening, when there were still people out on the streets. Besides that, it occurred to us that the warehouse manager at the Keg Company next door might still have been at work. What with the excitement and the thin walls, it's easy to mistake the sounds. Besides, your imagination often plays tricks on you in moments of danger.</a:t>
            </a:r>
          </a:p>
          <a:p>
            <a:endParaRPr lang="en-GB" sz="1600" dirty="0"/>
          </a:p>
          <a:p>
            <a:r>
              <a:rPr lang="en-GB" sz="1600" dirty="0"/>
              <a:t>So we lay down on our beds, though not to sleep. Father and Mother and Mr. Dussel were awake most of the night, and I'm not exaggerating when I say that I hardly got a wink of sleep. This morning the men went downstairs to see if the outside door was still locked, but all was well!</a:t>
            </a:r>
          </a:p>
          <a:p>
            <a:endParaRPr lang="en-GB" sz="1600" dirty="0"/>
          </a:p>
          <a:p>
            <a:r>
              <a:rPr lang="en-GB" sz="1600" dirty="0"/>
              <a:t>Of course, we gave the entire office staff a blow-by-blow account of the incident, which had been far from pleasant. It's much easier to laugh at these kinds of things after they've happened, and </a:t>
            </a:r>
            <a:r>
              <a:rPr lang="en-GB" sz="1600" dirty="0" err="1"/>
              <a:t>Bep</a:t>
            </a:r>
            <a:r>
              <a:rPr lang="en-GB" sz="1600" dirty="0"/>
              <a:t> was the only one who took us seriously.</a:t>
            </a:r>
          </a:p>
          <a:p>
            <a:endParaRPr lang="en-GB" sz="1600" dirty="0"/>
          </a:p>
          <a:p>
            <a:r>
              <a:rPr lang="en-GB" sz="1600" dirty="0"/>
              <a:t>Note: The next morning the toilet was clogged, and Father had to stick in a long wooden pole and fish out several pounds of excrement and strawberry recipes (which is what we use for toilet paper these days). Afterward we burned the pole.</a:t>
            </a:r>
          </a:p>
        </p:txBody>
      </p:sp>
      <p:sp>
        <p:nvSpPr>
          <p:cNvPr id="3" name="TextBox 2">
            <a:extLst>
              <a:ext uri="{FF2B5EF4-FFF2-40B4-BE49-F238E27FC236}">
                <a16:creationId xmlns:a16="http://schemas.microsoft.com/office/drawing/2014/main" id="{A5FDD552-F1F8-784B-7FD8-CA90863519B7}"/>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3614697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pic>
        <p:nvPicPr>
          <p:cNvPr id="5" name="Picture 4"/>
          <p:cNvPicPr>
            <a:picLocks noChangeAspect="1"/>
          </p:cNvPicPr>
          <p:nvPr/>
        </p:nvPicPr>
        <p:blipFill rotWithShape="1">
          <a:blip r:embed="rId2"/>
          <a:srcRect l="47150" t="20968" r="24785" b="14515"/>
          <a:stretch/>
        </p:blipFill>
        <p:spPr>
          <a:xfrm rot="5400000">
            <a:off x="3395178" y="-895883"/>
            <a:ext cx="6763416" cy="8745796"/>
          </a:xfrm>
          <a:prstGeom prst="rect">
            <a:avLst/>
          </a:prstGeom>
        </p:spPr>
      </p:pic>
    </p:spTree>
    <p:extLst>
      <p:ext uri="{BB962C8B-B14F-4D97-AF65-F5344CB8AC3E}">
        <p14:creationId xmlns:p14="http://schemas.microsoft.com/office/powerpoint/2010/main" val="2551603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pic>
        <p:nvPicPr>
          <p:cNvPr id="4" name="Picture 3"/>
          <p:cNvPicPr>
            <a:picLocks noChangeAspect="1"/>
          </p:cNvPicPr>
          <p:nvPr/>
        </p:nvPicPr>
        <p:blipFill rotWithShape="1">
          <a:blip r:embed="rId2"/>
          <a:srcRect l="35699" t="30143" r="36559" b="8781"/>
          <a:stretch/>
        </p:blipFill>
        <p:spPr>
          <a:xfrm rot="5400000">
            <a:off x="3892914" y="-752828"/>
            <a:ext cx="6800325" cy="8421330"/>
          </a:xfrm>
          <a:prstGeom prst="rect">
            <a:avLst/>
          </a:prstGeom>
        </p:spPr>
      </p:pic>
    </p:spTree>
    <p:extLst>
      <p:ext uri="{BB962C8B-B14F-4D97-AF65-F5344CB8AC3E}">
        <p14:creationId xmlns:p14="http://schemas.microsoft.com/office/powerpoint/2010/main" val="3782908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pic>
        <p:nvPicPr>
          <p:cNvPr id="2" name="Picture 1"/>
          <p:cNvPicPr>
            <a:picLocks noChangeAspect="1"/>
          </p:cNvPicPr>
          <p:nvPr/>
        </p:nvPicPr>
        <p:blipFill rotWithShape="1">
          <a:blip r:embed="rId2"/>
          <a:srcRect l="35538" t="25555" r="36398" b="18817"/>
          <a:stretch/>
        </p:blipFill>
        <p:spPr>
          <a:xfrm rot="5400000">
            <a:off x="4284331" y="-390756"/>
            <a:ext cx="6799162" cy="7580674"/>
          </a:xfrm>
          <a:prstGeom prst="rect">
            <a:avLst/>
          </a:prstGeom>
        </p:spPr>
      </p:pic>
    </p:spTree>
    <p:extLst>
      <p:ext uri="{BB962C8B-B14F-4D97-AF65-F5344CB8AC3E}">
        <p14:creationId xmlns:p14="http://schemas.microsoft.com/office/powerpoint/2010/main" val="4010962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pic>
        <p:nvPicPr>
          <p:cNvPr id="2" name="Picture 1"/>
          <p:cNvPicPr>
            <a:picLocks noChangeAspect="1"/>
          </p:cNvPicPr>
          <p:nvPr/>
        </p:nvPicPr>
        <p:blipFill rotWithShape="1">
          <a:blip r:embed="rId2"/>
          <a:srcRect l="31183" t="27562" r="32365" b="14803"/>
          <a:stretch/>
        </p:blipFill>
        <p:spPr>
          <a:xfrm rot="5400000">
            <a:off x="4984955" y="561161"/>
            <a:ext cx="6666271" cy="5928853"/>
          </a:xfrm>
          <a:prstGeom prst="rect">
            <a:avLst/>
          </a:prstGeom>
        </p:spPr>
      </p:pic>
    </p:spTree>
    <p:extLst>
      <p:ext uri="{BB962C8B-B14F-4D97-AF65-F5344CB8AC3E}">
        <p14:creationId xmlns:p14="http://schemas.microsoft.com/office/powerpoint/2010/main" val="75370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38" t="22975" r="36559" b="12509"/>
          <a:stretch/>
        </p:blipFill>
        <p:spPr>
          <a:xfrm rot="5400000">
            <a:off x="3552460" y="-1015738"/>
            <a:ext cx="6758564" cy="8790039"/>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spTree>
    <p:extLst>
      <p:ext uri="{BB962C8B-B14F-4D97-AF65-F5344CB8AC3E}">
        <p14:creationId xmlns:p14="http://schemas.microsoft.com/office/powerpoint/2010/main" val="169589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0609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30" name="TextBox 2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5" name="Table 4">
            <a:extLst>
              <a:ext uri="{FF2B5EF4-FFF2-40B4-BE49-F238E27FC236}">
                <a16:creationId xmlns:a16="http://schemas.microsoft.com/office/drawing/2014/main" id="{77AF058D-E1B8-45DC-B63A-C2D09FC458BE}"/>
              </a:ext>
            </a:extLst>
          </p:cNvPr>
          <p:cNvGraphicFramePr>
            <a:graphicFrameLocks noGrp="1"/>
          </p:cNvGraphicFramePr>
          <p:nvPr>
            <p:extLst>
              <p:ext uri="{D42A27DB-BD31-4B8C-83A1-F6EECF244321}">
                <p14:modId xmlns:p14="http://schemas.microsoft.com/office/powerpoint/2010/main" val="2587743050"/>
              </p:ext>
            </p:extLst>
          </p:nvPr>
        </p:nvGraphicFramePr>
        <p:xfrm>
          <a:off x="6095999" y="845090"/>
          <a:ext cx="5571067" cy="4775414"/>
        </p:xfrm>
        <a:graphic>
          <a:graphicData uri="http://schemas.openxmlformats.org/drawingml/2006/table">
            <a:tbl>
              <a:tblPr firstRow="1" bandRow="1">
                <a:tableStyleId>{5940675A-B579-460E-94D1-54222C63F5DA}</a:tableStyleId>
              </a:tblPr>
              <a:tblGrid>
                <a:gridCol w="1363390">
                  <a:extLst>
                    <a:ext uri="{9D8B030D-6E8A-4147-A177-3AD203B41FA5}">
                      <a16:colId xmlns:a16="http://schemas.microsoft.com/office/drawing/2014/main" val="1334602493"/>
                    </a:ext>
                  </a:extLst>
                </a:gridCol>
                <a:gridCol w="4207677">
                  <a:extLst>
                    <a:ext uri="{9D8B030D-6E8A-4147-A177-3AD203B41FA5}">
                      <a16:colId xmlns:a16="http://schemas.microsoft.com/office/drawing/2014/main" val="1181000722"/>
                    </a:ext>
                  </a:extLst>
                </a:gridCol>
              </a:tblGrid>
              <a:tr h="310452">
                <a:tc>
                  <a:txBody>
                    <a:bodyPr/>
                    <a:lstStyle/>
                    <a:p>
                      <a:pPr algn="ctr"/>
                      <a:r>
                        <a:rPr lang="en-GB" sz="1200" b="0" dirty="0">
                          <a:latin typeface="Gill Sans MT" panose="020B0502020104020203" pitchFamily="34" charset="0"/>
                        </a:rPr>
                        <a:t>Keyword</a:t>
                      </a:r>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Measurements</a:t>
                      </a:r>
                    </a:p>
                  </a:txBody>
                  <a:tcPr anchor="ctr">
                    <a:solidFill>
                      <a:schemeClr val="accent6">
                        <a:lumMod val="20000"/>
                        <a:lumOff val="80000"/>
                      </a:schemeClr>
                    </a:solidFill>
                  </a:tcPr>
                </a:tc>
                <a:extLst>
                  <a:ext uri="{0D108BD9-81ED-4DB2-BD59-A6C34878D82A}">
                    <a16:rowId xmlns:a16="http://schemas.microsoft.com/office/drawing/2014/main" val="320275347"/>
                  </a:ext>
                </a:extLst>
              </a:tr>
              <a:tr h="442969">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Length</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measure of how long or short something is. It is measured in mm, cm, m, km or light years.</a:t>
                      </a:r>
                    </a:p>
                  </a:txBody>
                  <a:tcPr marL="68580" marR="68580" marT="0" marB="0" anchor="ctr"/>
                </a:tc>
                <a:extLst>
                  <a:ext uri="{0D108BD9-81ED-4DB2-BD59-A6C34878D82A}">
                    <a16:rowId xmlns:a16="http://schemas.microsoft.com/office/drawing/2014/main" val="3594094866"/>
                  </a:ext>
                </a:extLst>
              </a:tr>
              <a:tr h="442969">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Mass</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measure of how much matter is in something. It is measured in mg, g, Kg, or tonnes.</a:t>
                      </a:r>
                    </a:p>
                  </a:txBody>
                  <a:tcPr marL="68580" marR="68580" marT="0" marB="0" anchor="ctr"/>
                </a:tc>
                <a:extLst>
                  <a:ext uri="{0D108BD9-81ED-4DB2-BD59-A6C34878D82A}">
                    <a16:rowId xmlns:a16="http://schemas.microsoft.com/office/drawing/2014/main" val="3121529618"/>
                  </a:ext>
                </a:extLst>
              </a:tr>
              <a:tr h="442969">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Temperature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measure of how hot or cold something is. It is measured in ºC (degrees Celsius).</a:t>
                      </a:r>
                    </a:p>
                  </a:txBody>
                  <a:tcPr marL="68580" marR="68580" marT="0" marB="0" anchor="ctr"/>
                </a:tc>
                <a:extLst>
                  <a:ext uri="{0D108BD9-81ED-4DB2-BD59-A6C34878D82A}">
                    <a16:rowId xmlns:a16="http://schemas.microsoft.com/office/drawing/2014/main" val="3465259856"/>
                  </a:ext>
                </a:extLst>
              </a:tr>
              <a:tr h="442969">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Volume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measure of how much space is taken up by something. It is measured in mm³, cm³, dm³ or m³.</a:t>
                      </a:r>
                    </a:p>
                  </a:txBody>
                  <a:tcPr marL="68580" marR="68580" marT="0" marB="0" anchor="ctr"/>
                </a:tc>
                <a:extLst>
                  <a:ext uri="{0D108BD9-81ED-4DB2-BD59-A6C34878D82A}">
                    <a16:rowId xmlns:a16="http://schemas.microsoft.com/office/drawing/2014/main" val="2878326938"/>
                  </a:ext>
                </a:extLst>
              </a:tr>
              <a:tr h="310452">
                <a:tc>
                  <a:txBody>
                    <a:bodyPr/>
                    <a:lstStyle/>
                    <a:p>
                      <a:pPr algn="ctr"/>
                      <a:r>
                        <a:rPr lang="en-GB" sz="1200" b="0" dirty="0">
                          <a:latin typeface="Gill Sans MT" panose="020B0502020104020203" pitchFamily="34" charset="0"/>
                        </a:rPr>
                        <a:t>Keyword</a:t>
                      </a:r>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Scientific model</a:t>
                      </a:r>
                    </a:p>
                  </a:txBody>
                  <a:tcPr anchor="ctr">
                    <a:solidFill>
                      <a:schemeClr val="accent6">
                        <a:lumMod val="20000"/>
                        <a:lumOff val="80000"/>
                      </a:schemeClr>
                    </a:solidFill>
                  </a:tcPr>
                </a:tc>
                <a:extLst>
                  <a:ext uri="{0D108BD9-81ED-4DB2-BD59-A6C34878D82A}">
                    <a16:rowId xmlns:a16="http://schemas.microsoft.com/office/drawing/2014/main" val="3679936544"/>
                  </a:ext>
                </a:extLst>
              </a:tr>
              <a:tr h="619754">
                <a:tc>
                  <a:txBody>
                    <a:bodyPr/>
                    <a:lstStyle/>
                    <a:p>
                      <a:pPr algn="l">
                        <a:lnSpc>
                          <a:spcPct val="115000"/>
                        </a:lnSpc>
                        <a:spcAft>
                          <a:spcPts val="1000"/>
                        </a:spcAft>
                      </a:pPr>
                      <a:r>
                        <a:rPr lang="en-GB" sz="1200" b="0" dirty="0">
                          <a:effectLst/>
                          <a:latin typeface="Gill Sans MT" panose="020B0502020104020203" pitchFamily="34" charset="0"/>
                          <a:ea typeface="Calibri" panose="020F0502020204030204" pitchFamily="34" charset="0"/>
                          <a:cs typeface="Arial" panose="020B0604020202020204" pitchFamily="34" charset="0"/>
                        </a:rPr>
                        <a:t>Hypothesis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A scientific statement that explains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certain facts or observations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929711"/>
                  </a:ext>
                </a:extLst>
              </a:tr>
              <a:tr h="334802">
                <a:tc>
                  <a:txBody>
                    <a:bodyPr/>
                    <a:lstStyle/>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Prediction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This describes what you think will happen in an experiment</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1331604"/>
                  </a:ext>
                </a:extLst>
              </a:tr>
              <a:tr h="476026">
                <a:tc>
                  <a:txBody>
                    <a:bodyPr/>
                    <a:lstStyle/>
                    <a:p>
                      <a:pPr algn="l">
                        <a:lnSpc>
                          <a:spcPct val="115000"/>
                        </a:lnSpc>
                        <a:spcAft>
                          <a:spcPts val="1000"/>
                        </a:spcAft>
                      </a:pPr>
                      <a:r>
                        <a:rPr lang="en-GB" sz="1200" b="0" dirty="0">
                          <a:effectLst/>
                          <a:latin typeface="Gill Sans MT" panose="020B0502020104020203" pitchFamily="34" charset="0"/>
                          <a:ea typeface="Calibri" panose="020F0502020204030204" pitchFamily="34" charset="0"/>
                          <a:cs typeface="Arial" panose="020B0604020202020204" pitchFamily="34" charset="0"/>
                        </a:rPr>
                        <a:t>Independent variable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This is the variable that is changed during an investigation. There should only be one of these.</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8962729"/>
                  </a:ext>
                </a:extLst>
              </a:tr>
              <a:tr h="476026">
                <a:tc>
                  <a:txBody>
                    <a:bodyPr/>
                    <a:lstStyle/>
                    <a:p>
                      <a:pPr algn="l">
                        <a:lnSpc>
                          <a:spcPct val="115000"/>
                        </a:lnSpc>
                        <a:spcAft>
                          <a:spcPts val="1000"/>
                        </a:spcAft>
                      </a:pPr>
                      <a:r>
                        <a:rPr lang="en-GB" sz="1200" b="0" dirty="0">
                          <a:effectLst/>
                          <a:latin typeface="Gill Sans MT" panose="020B0502020104020203" pitchFamily="34" charset="0"/>
                          <a:ea typeface="Calibri" panose="020F0502020204030204" pitchFamily="34" charset="0"/>
                          <a:cs typeface="Arial" panose="020B0604020202020204" pitchFamily="34" charset="0"/>
                        </a:rPr>
                        <a:t>Dependent variable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200" b="0">
                          <a:effectLst/>
                          <a:latin typeface="Gill Sans MT" panose="020B0502020104020203" pitchFamily="34" charset="0"/>
                          <a:ea typeface="Calibri" panose="020F0502020204030204" pitchFamily="34" charset="0"/>
                          <a:cs typeface="Arial" panose="020B0604020202020204" pitchFamily="34" charset="0"/>
                        </a:rPr>
                        <a:t>This is the variable that changes as a result of a change in the independent variable</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9730969"/>
                  </a:ext>
                </a:extLst>
              </a:tr>
              <a:tr h="476026">
                <a:tc>
                  <a:txBody>
                    <a:bodyPr/>
                    <a:lstStyle/>
                    <a:p>
                      <a:pPr algn="l">
                        <a:lnSpc>
                          <a:spcPct val="115000"/>
                        </a:lnSpc>
                        <a:spcAft>
                          <a:spcPts val="1000"/>
                        </a:spcAft>
                      </a:pPr>
                      <a:r>
                        <a:rPr lang="en-GB" sz="1200" b="0" dirty="0">
                          <a:effectLst/>
                          <a:latin typeface="Gill Sans MT" panose="020B0502020104020203" pitchFamily="34" charset="0"/>
                          <a:ea typeface="Calibri" panose="020F0502020204030204" pitchFamily="34" charset="0"/>
                          <a:cs typeface="Arial" panose="020B0604020202020204" pitchFamily="34" charset="0"/>
                        </a:rPr>
                        <a:t>Control variable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200" b="0" dirty="0">
                          <a:effectLst/>
                          <a:latin typeface="Gill Sans MT" panose="020B0502020104020203" pitchFamily="34" charset="0"/>
                          <a:ea typeface="Calibri" panose="020F0502020204030204" pitchFamily="34" charset="0"/>
                          <a:cs typeface="Arial" panose="020B0604020202020204" pitchFamily="34" charset="0"/>
                        </a:rPr>
                        <a:t>Variables that remain constant, to make sure that an investigation is valid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4271709"/>
                  </a:ext>
                </a:extLst>
              </a:tr>
            </a:tbl>
          </a:graphicData>
        </a:graphic>
      </p:graphicFrame>
      <p:graphicFrame>
        <p:nvGraphicFramePr>
          <p:cNvPr id="6" name="Table 5">
            <a:extLst>
              <a:ext uri="{FF2B5EF4-FFF2-40B4-BE49-F238E27FC236}">
                <a16:creationId xmlns:a16="http://schemas.microsoft.com/office/drawing/2014/main" id="{81AC1C37-A57B-4861-BB39-32161A9F32B5}"/>
              </a:ext>
            </a:extLst>
          </p:cNvPr>
          <p:cNvGraphicFramePr>
            <a:graphicFrameLocks noGrp="1"/>
          </p:cNvGraphicFramePr>
          <p:nvPr>
            <p:extLst>
              <p:ext uri="{D42A27DB-BD31-4B8C-83A1-F6EECF244321}">
                <p14:modId xmlns:p14="http://schemas.microsoft.com/office/powerpoint/2010/main" val="926836267"/>
              </p:ext>
            </p:extLst>
          </p:nvPr>
        </p:nvGraphicFramePr>
        <p:xfrm>
          <a:off x="266649" y="845090"/>
          <a:ext cx="5490684" cy="4775415"/>
        </p:xfrm>
        <a:graphic>
          <a:graphicData uri="http://schemas.openxmlformats.org/drawingml/2006/table">
            <a:tbl>
              <a:tblPr firstRow="1" bandRow="1">
                <a:tableStyleId>{5940675A-B579-460E-94D1-54222C63F5DA}</a:tableStyleId>
              </a:tblPr>
              <a:tblGrid>
                <a:gridCol w="1319030">
                  <a:extLst>
                    <a:ext uri="{9D8B030D-6E8A-4147-A177-3AD203B41FA5}">
                      <a16:colId xmlns:a16="http://schemas.microsoft.com/office/drawing/2014/main" val="1334602493"/>
                    </a:ext>
                  </a:extLst>
                </a:gridCol>
                <a:gridCol w="4171654">
                  <a:extLst>
                    <a:ext uri="{9D8B030D-6E8A-4147-A177-3AD203B41FA5}">
                      <a16:colId xmlns:a16="http://schemas.microsoft.com/office/drawing/2014/main" val="1181000722"/>
                    </a:ext>
                  </a:extLst>
                </a:gridCol>
              </a:tblGrid>
              <a:tr h="407012">
                <a:tc>
                  <a:txBody>
                    <a:bodyPr/>
                    <a:lstStyle/>
                    <a:p>
                      <a:pPr algn="ctr"/>
                      <a:r>
                        <a:rPr lang="en-GB" sz="1200" b="0" dirty="0">
                          <a:latin typeface="Gill Sans MT" panose="020B0502020104020203" pitchFamily="34" charset="0"/>
                        </a:rPr>
                        <a:t>Keyword</a:t>
                      </a:r>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320275347"/>
                  </a:ext>
                </a:extLst>
              </a:tr>
              <a:tr h="441231">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Apparatus</a:t>
                      </a:r>
                    </a:p>
                  </a:txBody>
                  <a:tcPr marL="68580" marR="68580" marT="0" marB="0" anchor="ctr"/>
                </a:tc>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equipment used by scientists.</a:t>
                      </a:r>
                    </a:p>
                  </a:txBody>
                  <a:tcPr marL="68580" marR="68580" marT="0" marB="0" anchor="ctr"/>
                </a:tc>
                <a:extLst>
                  <a:ext uri="{0D108BD9-81ED-4DB2-BD59-A6C34878D82A}">
                    <a16:rowId xmlns:a16="http://schemas.microsoft.com/office/drawing/2014/main" val="3594094866"/>
                  </a:ext>
                </a:extLst>
              </a:tr>
              <a:tr h="423334">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Balance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piece of apparatus used for measuring mass.</a:t>
                      </a:r>
                    </a:p>
                  </a:txBody>
                  <a:tcPr marL="68580" marR="68580" marT="0" marB="0" anchor="ctr"/>
                </a:tc>
                <a:extLst>
                  <a:ext uri="{0D108BD9-81ED-4DB2-BD59-A6C34878D82A}">
                    <a16:rowId xmlns:a16="http://schemas.microsoft.com/office/drawing/2014/main" val="1723362669"/>
                  </a:ext>
                </a:extLst>
              </a:tr>
              <a:tr h="580746">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Boiling tube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large glass container used for heating or mixing liquids. A boiling tube is larger than a test tube.</a:t>
                      </a:r>
                    </a:p>
                  </a:txBody>
                  <a:tcPr marL="68580" marR="68580" marT="0" marB="0" anchor="ctr"/>
                </a:tc>
                <a:extLst>
                  <a:ext uri="{0D108BD9-81ED-4DB2-BD59-A6C34878D82A}">
                    <a16:rowId xmlns:a16="http://schemas.microsoft.com/office/drawing/2014/main" val="3121529618"/>
                  </a:ext>
                </a:extLst>
              </a:tr>
              <a:tr h="349439">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Bunsen burner</a:t>
                      </a:r>
                    </a:p>
                  </a:txBody>
                  <a:tcPr marL="68580" marR="68580" marT="0" marB="0" anchor="ctr"/>
                </a:tc>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a piece of apparatus used for heating things.</a:t>
                      </a:r>
                    </a:p>
                  </a:txBody>
                  <a:tcPr marL="68580" marR="68580" marT="0" marB="0" anchor="ctr"/>
                </a:tc>
                <a:extLst>
                  <a:ext uri="{0D108BD9-81ED-4DB2-BD59-A6C34878D82A}">
                    <a16:rowId xmlns:a16="http://schemas.microsoft.com/office/drawing/2014/main" val="3465259856"/>
                  </a:ext>
                </a:extLst>
              </a:tr>
              <a:tr h="316979">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Stop watch</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modern piece of apparatus used for measuring time.</a:t>
                      </a:r>
                    </a:p>
                  </a:txBody>
                  <a:tcPr marL="68580" marR="68580" marT="0" marB="0" anchor="ctr"/>
                </a:tc>
                <a:extLst>
                  <a:ext uri="{0D108BD9-81ED-4DB2-BD59-A6C34878D82A}">
                    <a16:rowId xmlns:a16="http://schemas.microsoft.com/office/drawing/2014/main" val="2878326938"/>
                  </a:ext>
                </a:extLst>
              </a:tr>
              <a:tr h="580746">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Experiment</a:t>
                      </a:r>
                    </a:p>
                  </a:txBody>
                  <a:tcPr marL="68580" marR="68580" marT="0" marB="0" anchor="ctr"/>
                </a:tc>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the controlled use of apparatus and observations in order to find out why and how things happen.</a:t>
                      </a:r>
                    </a:p>
                  </a:txBody>
                  <a:tcPr marL="68580" marR="68580" marT="0" marB="0" anchor="ctr"/>
                </a:tc>
                <a:extLst>
                  <a:ext uri="{0D108BD9-81ED-4DB2-BD59-A6C34878D82A}">
                    <a16:rowId xmlns:a16="http://schemas.microsoft.com/office/drawing/2014/main" val="4047883465"/>
                  </a:ext>
                </a:extLst>
              </a:tr>
              <a:tr h="41898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Measuring cylinder</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piece of apparatus used for measuring volume.</a:t>
                      </a:r>
                    </a:p>
                  </a:txBody>
                  <a:tcPr marL="68580" marR="68580" marT="0" marB="0" anchor="ctr"/>
                </a:tc>
                <a:extLst>
                  <a:ext uri="{0D108BD9-81ED-4DB2-BD59-A6C34878D82A}">
                    <a16:rowId xmlns:a16="http://schemas.microsoft.com/office/drawing/2014/main" val="1958929711"/>
                  </a:ext>
                </a:extLst>
              </a:tr>
              <a:tr h="41898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Test tube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small glass container used for mixing chemicals.</a:t>
                      </a:r>
                    </a:p>
                  </a:txBody>
                  <a:tcPr marL="68580" marR="68580" marT="0" marB="0" anchor="ctr"/>
                </a:tc>
                <a:extLst>
                  <a:ext uri="{0D108BD9-81ED-4DB2-BD59-A6C34878D82A}">
                    <a16:rowId xmlns:a16="http://schemas.microsoft.com/office/drawing/2014/main" val="3889762598"/>
                  </a:ext>
                </a:extLst>
              </a:tr>
              <a:tr h="418982">
                <a:tc>
                  <a:txBody>
                    <a:bodyPr/>
                    <a:lstStyle/>
                    <a:p>
                      <a:pPr>
                        <a:lnSpc>
                          <a:spcPct val="107000"/>
                        </a:lnSpc>
                      </a:pPr>
                      <a:r>
                        <a:rPr lang="en-GB" sz="1200" b="0">
                          <a:effectLst/>
                          <a:latin typeface="Gill Sans MT" panose="020B0502020104020203" pitchFamily="34" charset="0"/>
                          <a:ea typeface="Times New Roman" panose="02020603050405020304" pitchFamily="18" charset="0"/>
                          <a:cs typeface="Times New Roman" panose="02020603050405020304" pitchFamily="18" charset="0"/>
                        </a:rPr>
                        <a:t>Thermometer</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piece of apparatus used for measuring temperature.</a:t>
                      </a:r>
                    </a:p>
                  </a:txBody>
                  <a:tcPr marL="68580" marR="68580" marT="0" marB="0" anchor="ctr"/>
                </a:tc>
                <a:extLst>
                  <a:ext uri="{0D108BD9-81ED-4DB2-BD59-A6C34878D82A}">
                    <a16:rowId xmlns:a16="http://schemas.microsoft.com/office/drawing/2014/main" val="2938225127"/>
                  </a:ext>
                </a:extLst>
              </a:tr>
              <a:tr h="418982">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Hazard symbol</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sign used in laboratories to warn of dangers.</a:t>
                      </a:r>
                    </a:p>
                  </a:txBody>
                  <a:tcPr marL="68580" marR="68580" marT="0" marB="0" anchor="ctr"/>
                </a:tc>
                <a:extLst>
                  <a:ext uri="{0D108BD9-81ED-4DB2-BD59-A6C34878D82A}">
                    <a16:rowId xmlns:a16="http://schemas.microsoft.com/office/drawing/2014/main" val="3302708805"/>
                  </a:ext>
                </a:extLst>
              </a:tr>
            </a:tbl>
          </a:graphicData>
        </a:graphic>
      </p:graphicFrame>
      <p:sp>
        <p:nvSpPr>
          <p:cNvPr id="2" name="TextBox 1"/>
          <p:cNvSpPr txBox="1"/>
          <p:nvPr/>
        </p:nvSpPr>
        <p:spPr>
          <a:xfrm>
            <a:off x="8823158" y="134605"/>
            <a:ext cx="2843908" cy="400110"/>
          </a:xfrm>
          <a:prstGeom prst="rect">
            <a:avLst/>
          </a:prstGeom>
          <a:noFill/>
        </p:spPr>
        <p:txBody>
          <a:bodyPr wrap="square" rtlCol="0">
            <a:spAutoFit/>
          </a:bodyPr>
          <a:lstStyle/>
          <a:p>
            <a:pPr algn="r"/>
            <a:r>
              <a:rPr lang="en-GB" sz="2000" dirty="0"/>
              <a:t>Scientific model</a:t>
            </a:r>
          </a:p>
        </p:txBody>
      </p:sp>
    </p:spTree>
    <p:extLst>
      <p:ext uri="{BB962C8B-B14F-4D97-AF65-F5344CB8AC3E}">
        <p14:creationId xmlns:p14="http://schemas.microsoft.com/office/powerpoint/2010/main" val="24659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0609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30" name="TextBox 2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2" name="TextBox 1"/>
          <p:cNvSpPr txBox="1"/>
          <p:nvPr/>
        </p:nvSpPr>
        <p:spPr>
          <a:xfrm>
            <a:off x="9166301" y="208674"/>
            <a:ext cx="2843908" cy="400110"/>
          </a:xfrm>
          <a:prstGeom prst="rect">
            <a:avLst/>
          </a:prstGeom>
          <a:noFill/>
        </p:spPr>
        <p:txBody>
          <a:bodyPr wrap="square" rtlCol="0">
            <a:spAutoFit/>
          </a:bodyPr>
          <a:lstStyle/>
          <a:p>
            <a:pPr algn="r"/>
            <a:r>
              <a:rPr lang="en-GB" sz="2000" dirty="0"/>
              <a:t>Energy</a:t>
            </a:r>
          </a:p>
        </p:txBody>
      </p:sp>
      <p:graphicFrame>
        <p:nvGraphicFramePr>
          <p:cNvPr id="7" name="Table 6">
            <a:extLst>
              <a:ext uri="{FF2B5EF4-FFF2-40B4-BE49-F238E27FC236}">
                <a16:creationId xmlns:a16="http://schemas.microsoft.com/office/drawing/2014/main" id="{F65BB82D-64A0-43E1-9348-DC682EBB0098}"/>
              </a:ext>
            </a:extLst>
          </p:cNvPr>
          <p:cNvGraphicFramePr>
            <a:graphicFrameLocks noGrp="1"/>
          </p:cNvGraphicFramePr>
          <p:nvPr>
            <p:extLst>
              <p:ext uri="{D42A27DB-BD31-4B8C-83A1-F6EECF244321}">
                <p14:modId xmlns:p14="http://schemas.microsoft.com/office/powerpoint/2010/main" val="4286235630"/>
              </p:ext>
            </p:extLst>
          </p:nvPr>
        </p:nvGraphicFramePr>
        <p:xfrm>
          <a:off x="122703" y="847347"/>
          <a:ext cx="6609745" cy="5663993"/>
        </p:xfrm>
        <a:graphic>
          <a:graphicData uri="http://schemas.openxmlformats.org/drawingml/2006/table">
            <a:tbl>
              <a:tblPr firstRow="1" bandRow="1">
                <a:tableStyleId>{5940675A-B579-460E-94D1-54222C63F5DA}</a:tableStyleId>
              </a:tblPr>
              <a:tblGrid>
                <a:gridCol w="1547216">
                  <a:extLst>
                    <a:ext uri="{9D8B030D-6E8A-4147-A177-3AD203B41FA5}">
                      <a16:colId xmlns:a16="http://schemas.microsoft.com/office/drawing/2014/main" val="20000"/>
                    </a:ext>
                  </a:extLst>
                </a:gridCol>
                <a:gridCol w="5062529">
                  <a:extLst>
                    <a:ext uri="{9D8B030D-6E8A-4147-A177-3AD203B41FA5}">
                      <a16:colId xmlns:a16="http://schemas.microsoft.com/office/drawing/2014/main" val="20001"/>
                    </a:ext>
                  </a:extLst>
                </a:gridCol>
              </a:tblGrid>
              <a:tr h="265382">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7157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Energy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sum of the</a:t>
                      </a:r>
                      <a:r>
                        <a:rPr lang="en-GB" sz="1200" b="0" kern="1400" baseline="0" dirty="0">
                          <a:ln>
                            <a:noFill/>
                          </a:ln>
                          <a:solidFill>
                            <a:srgbClr val="000000"/>
                          </a:solidFill>
                          <a:effectLst/>
                          <a:latin typeface="Gill Sans MT" panose="020B0502020104020203" pitchFamily="34" charset="0"/>
                        </a:rPr>
                        <a:t> forces acting upon an object (overall force)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094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Kinetic Energy</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ln>
                            <a:noFill/>
                          </a:ln>
                          <a:solidFill>
                            <a:schemeClr val="tx1"/>
                          </a:solidFill>
                          <a:effectLst/>
                          <a:latin typeface="Gill Sans MT" panose="020B0502020104020203" pitchFamily="34" charset="0"/>
                          <a:ea typeface="+mn-ea"/>
                          <a:cs typeface="+mn-cs"/>
                        </a:rPr>
                        <a:t>The</a:t>
                      </a:r>
                      <a:r>
                        <a:rPr lang="en-GB" sz="1200" b="0" i="0" kern="1200" baseline="0" dirty="0">
                          <a:ln>
                            <a:noFill/>
                          </a:ln>
                          <a:solidFill>
                            <a:schemeClr val="tx1"/>
                          </a:solidFill>
                          <a:effectLst/>
                          <a:latin typeface="Gill Sans MT" panose="020B0502020104020203" pitchFamily="34" charset="0"/>
                          <a:ea typeface="+mn-ea"/>
                          <a:cs typeface="+mn-cs"/>
                        </a:rPr>
                        <a:t> energy stored when an object is moving</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Gravitational</a:t>
                      </a:r>
                      <a:r>
                        <a:rPr lang="en-GB" sz="1200" b="0" kern="1400" baseline="0" dirty="0">
                          <a:ln>
                            <a:noFill/>
                          </a:ln>
                          <a:solidFill>
                            <a:srgbClr val="000000"/>
                          </a:solidFill>
                          <a:effectLst/>
                          <a:latin typeface="Gill Sans MT" panose="020B0502020104020203" pitchFamily="34" charset="0"/>
                        </a:rPr>
                        <a:t> Potential Energy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ln>
                            <a:noFill/>
                          </a:ln>
                          <a:solidFill>
                            <a:schemeClr val="tx1"/>
                          </a:solidFill>
                          <a:effectLst/>
                          <a:latin typeface="Gill Sans MT" panose="020B0502020104020203" pitchFamily="34" charset="0"/>
                          <a:ea typeface="+mn-ea"/>
                          <a:cs typeface="+mn-cs"/>
                        </a:rPr>
                        <a:t>The</a:t>
                      </a:r>
                      <a:r>
                        <a:rPr lang="en-GB" sz="1200" b="0" i="0" kern="1200" baseline="0" dirty="0">
                          <a:ln>
                            <a:noFill/>
                          </a:ln>
                          <a:solidFill>
                            <a:schemeClr val="tx1"/>
                          </a:solidFill>
                          <a:effectLst/>
                          <a:latin typeface="Gill Sans MT" panose="020B0502020104020203" pitchFamily="34" charset="0"/>
                          <a:ea typeface="+mn-ea"/>
                          <a:cs typeface="+mn-cs"/>
                        </a:rPr>
                        <a:t> energy stored when an object is lifted above the ground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Elastic</a:t>
                      </a:r>
                      <a:r>
                        <a:rPr lang="en-GB" sz="1200" b="0" kern="1400" baseline="0" dirty="0">
                          <a:ln>
                            <a:noFill/>
                          </a:ln>
                          <a:solidFill>
                            <a:srgbClr val="000000"/>
                          </a:solidFill>
                          <a:effectLst/>
                          <a:latin typeface="Gill Sans MT" panose="020B0502020104020203" pitchFamily="34" charset="0"/>
                        </a:rPr>
                        <a:t> Potential Energy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ln>
                            <a:noFill/>
                          </a:ln>
                          <a:solidFill>
                            <a:schemeClr val="tx1"/>
                          </a:solidFill>
                          <a:effectLst/>
                          <a:latin typeface="Gill Sans MT" panose="020B0502020104020203" pitchFamily="34" charset="0"/>
                          <a:ea typeface="+mn-ea"/>
                          <a:cs typeface="+mn-cs"/>
                        </a:rPr>
                        <a:t>The</a:t>
                      </a:r>
                      <a:r>
                        <a:rPr lang="en-GB" sz="1200" b="0" i="0" kern="1200" baseline="0" dirty="0">
                          <a:ln>
                            <a:noFill/>
                          </a:ln>
                          <a:solidFill>
                            <a:schemeClr val="tx1"/>
                          </a:solidFill>
                          <a:effectLst/>
                          <a:latin typeface="Gill Sans MT" panose="020B0502020104020203" pitchFamily="34" charset="0"/>
                          <a:ea typeface="+mn-ea"/>
                          <a:cs typeface="+mn-cs"/>
                        </a:rPr>
                        <a:t> energy stored when an object stretches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8129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Thermal Energy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energy stored</a:t>
                      </a:r>
                      <a:r>
                        <a:rPr lang="en-GB" sz="1200" b="0" kern="1400" baseline="0" dirty="0">
                          <a:ln>
                            <a:noFill/>
                          </a:ln>
                          <a:solidFill>
                            <a:srgbClr val="000000"/>
                          </a:solidFill>
                          <a:effectLst/>
                          <a:latin typeface="Gill Sans MT" panose="020B0502020104020203" pitchFamily="34" charset="0"/>
                        </a:rPr>
                        <a:t> when an object heats up</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28129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Chemical Energy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energy stored</a:t>
                      </a:r>
                      <a:r>
                        <a:rPr lang="en-GB" sz="1200" b="0" kern="1400" baseline="0" dirty="0">
                          <a:ln>
                            <a:noFill/>
                          </a:ln>
                          <a:solidFill>
                            <a:srgbClr val="000000"/>
                          </a:solidFill>
                          <a:effectLst/>
                          <a:latin typeface="Gill Sans MT" panose="020B0502020104020203" pitchFamily="34" charset="0"/>
                        </a:rPr>
                        <a:t> in chemical bonds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290630076"/>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Useful Energy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The</a:t>
                      </a:r>
                      <a:r>
                        <a:rPr lang="en-GB" sz="1200" b="0" i="0" kern="1200" baseline="0" dirty="0">
                          <a:solidFill>
                            <a:schemeClr val="tx1"/>
                          </a:solidFill>
                          <a:effectLst/>
                          <a:latin typeface="Gill Sans MT" panose="020B0502020104020203" pitchFamily="34" charset="0"/>
                          <a:ea typeface="+mn-ea"/>
                          <a:cs typeface="+mn-cs"/>
                        </a:rPr>
                        <a:t> energy transferred that the object is meant to be used for e.g. light transferred from a phone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Wasted Energy</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The</a:t>
                      </a:r>
                      <a:r>
                        <a:rPr lang="en-GB" sz="1200" b="0" i="0" kern="1200" baseline="0" dirty="0">
                          <a:solidFill>
                            <a:schemeClr val="tx1"/>
                          </a:solidFill>
                          <a:effectLst/>
                          <a:latin typeface="Gill Sans MT" panose="020B0502020104020203" pitchFamily="34" charset="0"/>
                          <a:ea typeface="+mn-ea"/>
                          <a:cs typeface="+mn-cs"/>
                        </a:rPr>
                        <a:t> energy transferred that the object is not meant to be used for e.g. heat transferred from a phone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Efficiency</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The useful energy transferred in a device out of the total energy transferred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06955">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Power</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The energy transferred per</a:t>
                      </a:r>
                      <a:r>
                        <a:rPr lang="en-GB" sz="1200" b="0" i="0" kern="1200" baseline="0" dirty="0">
                          <a:solidFill>
                            <a:schemeClr val="tx1"/>
                          </a:solidFill>
                          <a:effectLst/>
                          <a:latin typeface="Gill Sans MT" panose="020B0502020104020203" pitchFamily="34" charset="0"/>
                          <a:ea typeface="+mn-ea"/>
                          <a:cs typeface="+mn-cs"/>
                        </a:rPr>
                        <a:t> second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28129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Dissipated</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The energy transferred to the surroundings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49181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Energy transfer diagram</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diagram to show the input and output energies,</a:t>
                      </a:r>
                      <a:r>
                        <a:rPr lang="en-GB" sz="1200" b="0" kern="1400" baseline="0" dirty="0">
                          <a:ln>
                            <a:noFill/>
                          </a:ln>
                          <a:solidFill>
                            <a:srgbClr val="000000"/>
                          </a:solidFill>
                          <a:effectLst/>
                          <a:latin typeface="Gill Sans MT" panose="020B0502020104020203" pitchFamily="34" charset="0"/>
                        </a:rPr>
                        <a:t> including the useful and wasted energy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4069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Insulation</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Reducing the thermal energy transfers in an object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bl>
          </a:graphicData>
        </a:graphic>
      </p:graphicFrame>
      <p:pic>
        <p:nvPicPr>
          <p:cNvPr id="8" name="Picture 7">
            <a:extLst>
              <a:ext uri="{FF2B5EF4-FFF2-40B4-BE49-F238E27FC236}">
                <a16:creationId xmlns:a16="http://schemas.microsoft.com/office/drawing/2014/main" id="{9D4CC0F8-DE7B-45AC-B587-2BF3C5944767}"/>
              </a:ext>
            </a:extLst>
          </p:cNvPr>
          <p:cNvPicPr>
            <a:picLocks noChangeAspect="1"/>
          </p:cNvPicPr>
          <p:nvPr/>
        </p:nvPicPr>
        <p:blipFill>
          <a:blip r:embed="rId2"/>
          <a:stretch>
            <a:fillRect/>
          </a:stretch>
        </p:blipFill>
        <p:spPr>
          <a:xfrm>
            <a:off x="5884818" y="847347"/>
            <a:ext cx="5943600" cy="2571750"/>
          </a:xfrm>
          <a:prstGeom prst="rect">
            <a:avLst/>
          </a:prstGeom>
        </p:spPr>
      </p:pic>
      <p:sp>
        <p:nvSpPr>
          <p:cNvPr id="9" name="TextBox 8">
            <a:extLst>
              <a:ext uri="{FF2B5EF4-FFF2-40B4-BE49-F238E27FC236}">
                <a16:creationId xmlns:a16="http://schemas.microsoft.com/office/drawing/2014/main" id="{519CA072-8A0C-4BE3-9B33-E888D2A95C7F}"/>
              </a:ext>
            </a:extLst>
          </p:cNvPr>
          <p:cNvSpPr txBox="1"/>
          <p:nvPr/>
        </p:nvSpPr>
        <p:spPr>
          <a:xfrm>
            <a:off x="6236723" y="2228847"/>
            <a:ext cx="1260766" cy="523220"/>
          </a:xfrm>
          <a:prstGeom prst="rect">
            <a:avLst/>
          </a:prstGeom>
          <a:solidFill>
            <a:schemeClr val="bg1"/>
          </a:solidFill>
        </p:spPr>
        <p:txBody>
          <a:bodyPr wrap="square" rtlCol="0">
            <a:spAutoFit/>
          </a:bodyPr>
          <a:lstStyle/>
          <a:p>
            <a:pPr algn="ctr"/>
            <a:r>
              <a:rPr lang="en-GB" sz="1400" dirty="0">
                <a:latin typeface="Gill Sans MT" panose="020B0502020104020203" pitchFamily="34" charset="0"/>
              </a:rPr>
              <a:t>Electrical Energy</a:t>
            </a:r>
          </a:p>
        </p:txBody>
      </p:sp>
      <p:sp>
        <p:nvSpPr>
          <p:cNvPr id="10" name="TextBox 9">
            <a:extLst>
              <a:ext uri="{FF2B5EF4-FFF2-40B4-BE49-F238E27FC236}">
                <a16:creationId xmlns:a16="http://schemas.microsoft.com/office/drawing/2014/main" id="{F8624A37-D35B-4627-9BD2-1177FD62F682}"/>
              </a:ext>
            </a:extLst>
          </p:cNvPr>
          <p:cNvSpPr txBox="1"/>
          <p:nvPr/>
        </p:nvSpPr>
        <p:spPr>
          <a:xfrm>
            <a:off x="6340633" y="1663028"/>
            <a:ext cx="1052946" cy="523220"/>
          </a:xfrm>
          <a:prstGeom prst="rect">
            <a:avLst/>
          </a:prstGeom>
          <a:solidFill>
            <a:schemeClr val="bg1"/>
          </a:solidFill>
          <a:ln>
            <a:solidFill>
              <a:srgbClr val="00B050"/>
            </a:solidFill>
          </a:ln>
        </p:spPr>
        <p:txBody>
          <a:bodyPr wrap="square" rtlCol="0">
            <a:spAutoFit/>
          </a:bodyPr>
          <a:lstStyle/>
          <a:p>
            <a:pPr algn="ctr"/>
            <a:r>
              <a:rPr lang="en-GB" sz="1400" dirty="0">
                <a:latin typeface="Gill Sans MT" panose="020B0502020104020203" pitchFamily="34" charset="0"/>
              </a:rPr>
              <a:t>Input energy</a:t>
            </a:r>
          </a:p>
        </p:txBody>
      </p:sp>
      <p:sp>
        <p:nvSpPr>
          <p:cNvPr id="11" name="TextBox 10">
            <a:extLst>
              <a:ext uri="{FF2B5EF4-FFF2-40B4-BE49-F238E27FC236}">
                <a16:creationId xmlns:a16="http://schemas.microsoft.com/office/drawing/2014/main" id="{22BBF6E3-D66B-4F36-BF1C-07EE70D10194}"/>
              </a:ext>
            </a:extLst>
          </p:cNvPr>
          <p:cNvSpPr txBox="1"/>
          <p:nvPr/>
        </p:nvSpPr>
        <p:spPr>
          <a:xfrm>
            <a:off x="7285513" y="847347"/>
            <a:ext cx="3142211" cy="338554"/>
          </a:xfrm>
          <a:prstGeom prst="rect">
            <a:avLst/>
          </a:prstGeom>
          <a:solidFill>
            <a:schemeClr val="bg1"/>
          </a:solidFill>
        </p:spPr>
        <p:txBody>
          <a:bodyPr wrap="square" rtlCol="0">
            <a:spAutoFit/>
          </a:bodyPr>
          <a:lstStyle/>
          <a:p>
            <a:pPr algn="ctr"/>
            <a:r>
              <a:rPr lang="en-GB" sz="1600" u="sng" dirty="0">
                <a:latin typeface="Gill Sans MT" panose="020B0502020104020203" pitchFamily="34" charset="0"/>
              </a:rPr>
              <a:t>Energy Transfers</a:t>
            </a:r>
          </a:p>
        </p:txBody>
      </p:sp>
      <p:sp>
        <p:nvSpPr>
          <p:cNvPr id="12" name="TextBox 11">
            <a:extLst>
              <a:ext uri="{FF2B5EF4-FFF2-40B4-BE49-F238E27FC236}">
                <a16:creationId xmlns:a16="http://schemas.microsoft.com/office/drawing/2014/main" id="{92402B3E-A8FC-4452-944E-88F8EB491EA9}"/>
              </a:ext>
            </a:extLst>
          </p:cNvPr>
          <p:cNvSpPr txBox="1"/>
          <p:nvPr/>
        </p:nvSpPr>
        <p:spPr>
          <a:xfrm>
            <a:off x="10146720" y="1663028"/>
            <a:ext cx="1097666" cy="523220"/>
          </a:xfrm>
          <a:prstGeom prst="rect">
            <a:avLst/>
          </a:prstGeom>
          <a:solidFill>
            <a:schemeClr val="bg1"/>
          </a:solidFill>
          <a:ln>
            <a:solidFill>
              <a:srgbClr val="00B050"/>
            </a:solidFill>
          </a:ln>
        </p:spPr>
        <p:txBody>
          <a:bodyPr wrap="square" rtlCol="0">
            <a:spAutoFit/>
          </a:bodyPr>
          <a:lstStyle/>
          <a:p>
            <a:pPr algn="ctr"/>
            <a:r>
              <a:rPr lang="en-GB" sz="1400" dirty="0">
                <a:latin typeface="Gill Sans MT" panose="020B0502020104020203" pitchFamily="34" charset="0"/>
              </a:rPr>
              <a:t>Output energy</a:t>
            </a:r>
          </a:p>
        </p:txBody>
      </p:sp>
      <p:sp>
        <p:nvSpPr>
          <p:cNvPr id="13" name="TextBox 12">
            <a:extLst>
              <a:ext uri="{FF2B5EF4-FFF2-40B4-BE49-F238E27FC236}">
                <a16:creationId xmlns:a16="http://schemas.microsoft.com/office/drawing/2014/main" id="{8619FD9E-19EE-460B-A88F-1CFC67F0F7E5}"/>
              </a:ext>
            </a:extLst>
          </p:cNvPr>
          <p:cNvSpPr txBox="1"/>
          <p:nvPr/>
        </p:nvSpPr>
        <p:spPr>
          <a:xfrm>
            <a:off x="10146720" y="2310134"/>
            <a:ext cx="1260766" cy="307777"/>
          </a:xfrm>
          <a:prstGeom prst="rect">
            <a:avLst/>
          </a:prstGeom>
          <a:solidFill>
            <a:schemeClr val="bg1"/>
          </a:solidFill>
        </p:spPr>
        <p:txBody>
          <a:bodyPr wrap="square" rtlCol="0">
            <a:spAutoFit/>
          </a:bodyPr>
          <a:lstStyle/>
          <a:p>
            <a:pPr algn="ctr"/>
            <a:r>
              <a:rPr lang="en-GB" sz="1400" dirty="0">
                <a:latin typeface="Gill Sans MT" panose="020B0502020104020203" pitchFamily="34" charset="0"/>
              </a:rPr>
              <a:t>Light Energy</a:t>
            </a:r>
          </a:p>
        </p:txBody>
      </p:sp>
      <p:sp>
        <p:nvSpPr>
          <p:cNvPr id="14" name="TextBox 13">
            <a:extLst>
              <a:ext uri="{FF2B5EF4-FFF2-40B4-BE49-F238E27FC236}">
                <a16:creationId xmlns:a16="http://schemas.microsoft.com/office/drawing/2014/main" id="{009337F6-9F61-4949-831D-5042064960E9}"/>
              </a:ext>
            </a:extLst>
          </p:cNvPr>
          <p:cNvSpPr txBox="1"/>
          <p:nvPr/>
        </p:nvSpPr>
        <p:spPr>
          <a:xfrm>
            <a:off x="6655130" y="2936503"/>
            <a:ext cx="1260766" cy="307777"/>
          </a:xfrm>
          <a:prstGeom prst="rect">
            <a:avLst/>
          </a:prstGeom>
          <a:solidFill>
            <a:schemeClr val="bg1"/>
          </a:solidFill>
        </p:spPr>
        <p:txBody>
          <a:bodyPr wrap="square" rtlCol="0">
            <a:spAutoFit/>
          </a:bodyPr>
          <a:lstStyle/>
          <a:p>
            <a:pPr algn="ctr"/>
            <a:r>
              <a:rPr lang="en-GB" sz="1400" dirty="0">
                <a:latin typeface="Gill Sans MT" panose="020B0502020104020203" pitchFamily="34" charset="0"/>
              </a:rPr>
              <a:t>Electric Lamp</a:t>
            </a:r>
          </a:p>
        </p:txBody>
      </p:sp>
    </p:spTree>
    <p:extLst>
      <p:ext uri="{BB962C8B-B14F-4D97-AF65-F5344CB8AC3E}">
        <p14:creationId xmlns:p14="http://schemas.microsoft.com/office/powerpoint/2010/main" val="395656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4" name="Table 3"/>
          <p:cNvGraphicFramePr>
            <a:graphicFrameLocks noGrp="1"/>
          </p:cNvGraphicFramePr>
          <p:nvPr>
            <p:extLst>
              <p:ext uri="{D42A27DB-BD31-4B8C-83A1-F6EECF244321}">
                <p14:modId xmlns:p14="http://schemas.microsoft.com/office/powerpoint/2010/main" val="1308732309"/>
              </p:ext>
            </p:extLst>
          </p:nvPr>
        </p:nvGraphicFramePr>
        <p:xfrm>
          <a:off x="2137262" y="208111"/>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El padre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Father</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La madre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Mother</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El hermano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Brother</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La hermana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Sister</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El </a:t>
                      </a:r>
                      <a:r>
                        <a:rPr lang="en-GB" sz="1200" kern="1400" dirty="0" err="1">
                          <a:ln>
                            <a:noFill/>
                          </a:ln>
                          <a:solidFill>
                            <a:srgbClr val="000000"/>
                          </a:solidFill>
                          <a:effectLst/>
                          <a:latin typeface="+mn-lt"/>
                        </a:rPr>
                        <a:t>tío</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Uncle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La </a:t>
                      </a:r>
                      <a:r>
                        <a:rPr lang="en-GB" sz="1200" kern="1400" dirty="0" err="1">
                          <a:ln>
                            <a:noFill/>
                          </a:ln>
                          <a:solidFill>
                            <a:srgbClr val="000000"/>
                          </a:solidFill>
                          <a:effectLst/>
                          <a:latin typeface="+mn-lt"/>
                        </a:rPr>
                        <a:t>tía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Auntie</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El primo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Cousin (male)</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La prima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Cousin (female)</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mn-lt"/>
                        </a:rPr>
                        <a:t>el</a:t>
                      </a:r>
                      <a:r>
                        <a:rPr lang="es-ES_tradnl" sz="1200" kern="1400" baseline="0" dirty="0">
                          <a:ln>
                            <a:noFill/>
                          </a:ln>
                          <a:solidFill>
                            <a:srgbClr val="000000"/>
                          </a:solidFill>
                          <a:effectLst/>
                          <a:latin typeface="+mn-lt"/>
                        </a:rPr>
                        <a:t> padrastro</a:t>
                      </a:r>
                      <a:endParaRPr lang="es-ES_tradnl"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Stepfather</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La </a:t>
                      </a:r>
                      <a:r>
                        <a:rPr lang="en-GB" sz="1200" kern="1400" dirty="0" err="1">
                          <a:ln>
                            <a:noFill/>
                          </a:ln>
                          <a:solidFill>
                            <a:srgbClr val="000000"/>
                          </a:solidFill>
                          <a:effectLst/>
                          <a:latin typeface="+mn-lt"/>
                        </a:rPr>
                        <a:t>madrastra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Stepmother</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El amigo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Friend</a:t>
                      </a:r>
                      <a:r>
                        <a:rPr lang="es-ES" sz="1200" kern="1400" dirty="0">
                          <a:ln>
                            <a:noFill/>
                          </a:ln>
                          <a:solidFill>
                            <a:srgbClr val="000000"/>
                          </a:solidFill>
                          <a:effectLst/>
                          <a:latin typeface="+mn-lt"/>
                        </a:rPr>
                        <a:t> (</a:t>
                      </a:r>
                      <a:r>
                        <a:rPr lang="es-ES" sz="1200" kern="1400" dirty="0" err="1">
                          <a:ln>
                            <a:noFill/>
                          </a:ln>
                          <a:solidFill>
                            <a:srgbClr val="000000"/>
                          </a:solidFill>
                          <a:effectLst/>
                          <a:latin typeface="+mn-lt"/>
                        </a:rPr>
                        <a:t>male</a:t>
                      </a:r>
                      <a:r>
                        <a:rPr lang="es-ES" sz="1200" kern="1400" dirty="0">
                          <a:ln>
                            <a:noFill/>
                          </a:ln>
                          <a:solidFill>
                            <a:srgbClr val="000000"/>
                          </a:solidFill>
                          <a:effectLst/>
                          <a:latin typeface="+mn-lt"/>
                        </a:rPr>
                        <a:t>)</a:t>
                      </a: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La amiga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Friend</a:t>
                      </a:r>
                      <a:r>
                        <a:rPr lang="es-ES" sz="1200" kern="1400" dirty="0">
                          <a:ln>
                            <a:noFill/>
                          </a:ln>
                          <a:solidFill>
                            <a:srgbClr val="000000"/>
                          </a:solidFill>
                          <a:effectLst/>
                          <a:latin typeface="+mn-lt"/>
                        </a:rPr>
                        <a:t> (</a:t>
                      </a:r>
                      <a:r>
                        <a:rPr lang="es-ES" sz="1200" kern="1400" dirty="0" err="1">
                          <a:ln>
                            <a:noFill/>
                          </a:ln>
                          <a:solidFill>
                            <a:srgbClr val="000000"/>
                          </a:solidFill>
                          <a:effectLst/>
                          <a:latin typeface="+mn-lt"/>
                        </a:rPr>
                        <a:t>female</a:t>
                      </a:r>
                      <a:r>
                        <a:rPr lang="es-ES" sz="1200" kern="1400" dirty="0">
                          <a:ln>
                            <a:noFill/>
                          </a:ln>
                          <a:solidFill>
                            <a:srgbClr val="000000"/>
                          </a:solidFill>
                          <a:effectLst/>
                          <a:latin typeface="+mn-lt"/>
                        </a:rPr>
                        <a:t>)</a:t>
                      </a: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La familia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Family</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Se llama / se llaman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(s)He</a:t>
                      </a:r>
                      <a:r>
                        <a:rPr lang="es-ES" sz="1200" kern="1400" baseline="0" dirty="0">
                          <a:ln>
                            <a:noFill/>
                          </a:ln>
                          <a:solidFill>
                            <a:srgbClr val="000000"/>
                          </a:solidFill>
                          <a:effectLst/>
                          <a:latin typeface="+mn-lt"/>
                        </a:rPr>
                        <a:t> </a:t>
                      </a:r>
                      <a:r>
                        <a:rPr lang="es-ES" sz="1200" kern="1400" baseline="0" dirty="0" err="1">
                          <a:ln>
                            <a:noFill/>
                          </a:ln>
                          <a:solidFill>
                            <a:srgbClr val="000000"/>
                          </a:solidFill>
                          <a:effectLst/>
                          <a:latin typeface="+mn-lt"/>
                        </a:rPr>
                        <a:t>is</a:t>
                      </a:r>
                      <a:r>
                        <a:rPr lang="es-ES" sz="1200" kern="1400" baseline="0" dirty="0">
                          <a:ln>
                            <a:noFill/>
                          </a:ln>
                          <a:solidFill>
                            <a:srgbClr val="000000"/>
                          </a:solidFill>
                          <a:effectLst/>
                          <a:latin typeface="+mn-lt"/>
                        </a:rPr>
                        <a:t> </a:t>
                      </a:r>
                      <a:r>
                        <a:rPr lang="es-ES" sz="1200" kern="1400" baseline="0" dirty="0" err="1">
                          <a:ln>
                            <a:noFill/>
                          </a:ln>
                          <a:solidFill>
                            <a:srgbClr val="000000"/>
                          </a:solidFill>
                          <a:effectLst/>
                          <a:latin typeface="+mn-lt"/>
                        </a:rPr>
                        <a:t>called</a:t>
                      </a:r>
                      <a:r>
                        <a:rPr lang="es-ES" sz="1200" kern="1400" baseline="0" dirty="0">
                          <a:ln>
                            <a:noFill/>
                          </a:ln>
                          <a:solidFill>
                            <a:srgbClr val="000000"/>
                          </a:solidFill>
                          <a:effectLst/>
                          <a:latin typeface="+mn-lt"/>
                        </a:rPr>
                        <a:t> / </a:t>
                      </a:r>
                      <a:r>
                        <a:rPr lang="es-ES" sz="1200" kern="1400" baseline="0" dirty="0" err="1">
                          <a:ln>
                            <a:noFill/>
                          </a:ln>
                          <a:solidFill>
                            <a:srgbClr val="000000"/>
                          </a:solidFill>
                          <a:effectLst/>
                          <a:latin typeface="+mn-lt"/>
                        </a:rPr>
                        <a:t>they</a:t>
                      </a:r>
                      <a:r>
                        <a:rPr lang="es-ES" sz="1200" kern="1400" baseline="0" dirty="0">
                          <a:ln>
                            <a:noFill/>
                          </a:ln>
                          <a:solidFill>
                            <a:srgbClr val="000000"/>
                          </a:solidFill>
                          <a:effectLst/>
                          <a:latin typeface="+mn-lt"/>
                        </a:rPr>
                        <a:t> are </a:t>
                      </a:r>
                      <a:r>
                        <a:rPr lang="es-ES" sz="1200" kern="1400" baseline="0" dirty="0" err="1">
                          <a:ln>
                            <a:noFill/>
                          </a:ln>
                          <a:solidFill>
                            <a:srgbClr val="000000"/>
                          </a:solidFill>
                          <a:effectLst/>
                          <a:latin typeface="+mn-lt"/>
                        </a:rPr>
                        <a:t>called</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Tiene ____ años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He/</a:t>
                      </a:r>
                      <a:r>
                        <a:rPr lang="es-ES" sz="1200" kern="1400" dirty="0" err="1">
                          <a:ln>
                            <a:noFill/>
                          </a:ln>
                          <a:solidFill>
                            <a:srgbClr val="000000"/>
                          </a:solidFill>
                          <a:effectLst/>
                          <a:latin typeface="+mn-lt"/>
                        </a:rPr>
                        <a:t>she</a:t>
                      </a:r>
                      <a:r>
                        <a:rPr lang="es-ES" sz="1200" kern="1400" dirty="0">
                          <a:ln>
                            <a:noFill/>
                          </a:ln>
                          <a:solidFill>
                            <a:srgbClr val="000000"/>
                          </a:solidFill>
                          <a:effectLst/>
                          <a:latin typeface="+mn-lt"/>
                        </a:rPr>
                        <a:t> </a:t>
                      </a:r>
                      <a:r>
                        <a:rPr lang="es-ES" sz="1200" kern="1400" dirty="0" err="1">
                          <a:ln>
                            <a:noFill/>
                          </a:ln>
                          <a:solidFill>
                            <a:srgbClr val="000000"/>
                          </a:solidFill>
                          <a:effectLst/>
                          <a:latin typeface="+mn-lt"/>
                        </a:rPr>
                        <a:t>is</a:t>
                      </a:r>
                      <a:r>
                        <a:rPr lang="es-ES" sz="1200" kern="1400" dirty="0">
                          <a:ln>
                            <a:noFill/>
                          </a:ln>
                          <a:solidFill>
                            <a:srgbClr val="000000"/>
                          </a:solidFill>
                          <a:effectLst/>
                          <a:latin typeface="+mn-lt"/>
                        </a:rPr>
                        <a:t> ____ </a:t>
                      </a:r>
                      <a:r>
                        <a:rPr lang="es-ES" sz="1200" kern="1400" dirty="0" err="1">
                          <a:ln>
                            <a:noFill/>
                          </a:ln>
                          <a:solidFill>
                            <a:srgbClr val="000000"/>
                          </a:solidFill>
                          <a:effectLst/>
                          <a:latin typeface="+mn-lt"/>
                        </a:rPr>
                        <a:t>years</a:t>
                      </a:r>
                      <a:r>
                        <a:rPr lang="es-ES" sz="1200" kern="1400" dirty="0">
                          <a:ln>
                            <a:noFill/>
                          </a:ln>
                          <a:solidFill>
                            <a:srgbClr val="000000"/>
                          </a:solidFill>
                          <a:effectLst/>
                          <a:latin typeface="+mn-lt"/>
                        </a:rPr>
                        <a:t> </a:t>
                      </a:r>
                      <a:r>
                        <a:rPr lang="es-ES" sz="1200" kern="1400" dirty="0" err="1">
                          <a:ln>
                            <a:noFill/>
                          </a:ln>
                          <a:solidFill>
                            <a:srgbClr val="000000"/>
                          </a:solidFill>
                          <a:effectLst/>
                          <a:latin typeface="+mn-lt"/>
                        </a:rPr>
                        <a:t>old</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mn-lt"/>
                        </a:rPr>
                        <a:t>Cuarenta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000" kern="1400" dirty="0">
                          <a:ln>
                            <a:noFill/>
                          </a:ln>
                          <a:solidFill>
                            <a:srgbClr val="000000"/>
                          </a:solidFill>
                          <a:effectLst/>
                          <a:latin typeface="+mn-lt"/>
                        </a:rPr>
                        <a:t>40</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mn-lt"/>
                        </a:rPr>
                        <a:t>cincuenta</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000" kern="1400" dirty="0">
                          <a:ln>
                            <a:noFill/>
                          </a:ln>
                          <a:solidFill>
                            <a:srgbClr val="000000"/>
                          </a:solidFill>
                          <a:effectLst/>
                          <a:latin typeface="+mn-lt"/>
                        </a:rPr>
                        <a:t>50</a:t>
                      </a: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71412195"/>
              </p:ext>
            </p:extLst>
          </p:nvPr>
        </p:nvGraphicFramePr>
        <p:xfrm>
          <a:off x="7185713" y="208111"/>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Sesenta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60</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Setenta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70</a:t>
                      </a: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Ochenta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80</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Noventa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90</a:t>
                      </a: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Cien</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100</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Los </a:t>
                      </a:r>
                      <a:r>
                        <a:rPr lang="en-GB" sz="1200" kern="1400" dirty="0" err="1">
                          <a:ln>
                            <a:noFill/>
                          </a:ln>
                          <a:solidFill>
                            <a:srgbClr val="000000"/>
                          </a:solidFill>
                          <a:effectLst/>
                          <a:latin typeface="+mn-lt"/>
                        </a:rPr>
                        <a:t>ojos</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Eyes</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El</a:t>
                      </a:r>
                      <a:r>
                        <a:rPr lang="en-GB" sz="1200" kern="1400" baseline="0" dirty="0">
                          <a:ln>
                            <a:noFill/>
                          </a:ln>
                          <a:solidFill>
                            <a:srgbClr val="000000"/>
                          </a:solidFill>
                          <a:effectLst/>
                          <a:latin typeface="+mn-lt"/>
                        </a:rPr>
                        <a:t> </a:t>
                      </a:r>
                      <a:r>
                        <a:rPr lang="en-GB" sz="1200" kern="1400" baseline="0" dirty="0" err="1">
                          <a:ln>
                            <a:noFill/>
                          </a:ln>
                          <a:solidFill>
                            <a:srgbClr val="000000"/>
                          </a:solidFill>
                          <a:effectLst/>
                          <a:latin typeface="+mn-lt"/>
                        </a:rPr>
                        <a:t>pelo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Hair</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Azul</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Blue</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Verde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Green</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Gris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Grey</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Marrón</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Brown (eyes)</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Rubio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Blonde </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Castaño</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Brunette</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mn-lt"/>
                        </a:rPr>
                        <a:t>Negro</a:t>
                      </a: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mn-lt"/>
                        </a:rPr>
                        <a:t>Black</a:t>
                      </a: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mn-lt"/>
                        </a:rPr>
                        <a:t>Largo</a:t>
                      </a: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mn-lt"/>
                        </a:rPr>
                        <a:t>Long</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mn-lt"/>
                        </a:rPr>
                        <a:t>Corto</a:t>
                      </a:r>
                      <a:endParaRPr lang="en-U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Short</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Tiene / tienen</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(s)He has/they have</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182981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8" name="Table 7"/>
          <p:cNvGraphicFramePr>
            <a:graphicFrameLocks noGrp="1"/>
          </p:cNvGraphicFramePr>
          <p:nvPr>
            <p:extLst>
              <p:ext uri="{D42A27DB-BD31-4B8C-83A1-F6EECF244321}">
                <p14:modId xmlns:p14="http://schemas.microsoft.com/office/powerpoint/2010/main" val="4103312748"/>
              </p:ext>
            </p:extLst>
          </p:nvPr>
        </p:nvGraphicFramePr>
        <p:xfrm>
          <a:off x="2270266" y="224736"/>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Y</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And</a:t>
                      </a: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Pero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But</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También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Also</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Sin embargo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However</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Aunque</a:t>
                      </a:r>
                      <a:r>
                        <a:rPr lang="en-GB" sz="1200" kern="1400" dirty="0">
                          <a:ln>
                            <a:noFill/>
                          </a:ln>
                          <a:solidFill>
                            <a:srgbClr val="000000"/>
                          </a:solidFill>
                          <a:effectLst/>
                          <a:latin typeface="+mn-lt"/>
                        </a:rPr>
                        <a:t> </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Although</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mn-lt"/>
                        </a:rPr>
                        <a:t>Además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Furthermore</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mn-lt"/>
                        </a:rPr>
                        <a:t>Así</a:t>
                      </a:r>
                      <a:r>
                        <a:rPr lang="en-US" sz="1200" kern="1400" dirty="0">
                          <a:ln>
                            <a:noFill/>
                          </a:ln>
                          <a:solidFill>
                            <a:srgbClr val="000000"/>
                          </a:solidFill>
                          <a:effectLst/>
                          <a:latin typeface="+mn-lt"/>
                        </a:rPr>
                        <a:t>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So/therefore</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Un poco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A little</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mn-lt"/>
                        </a:rPr>
                        <a:t>Bastante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Quite</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mn-lt"/>
                        </a:rPr>
                        <a:t>Muy</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Very</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Demasiado</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Too</a:t>
                      </a:r>
                      <a:r>
                        <a:rPr lang="es-ES" sz="1200" kern="1400" dirty="0">
                          <a:ln>
                            <a:noFill/>
                          </a:ln>
                          <a:solidFill>
                            <a:srgbClr val="000000"/>
                          </a:solidFill>
                          <a:effectLst/>
                          <a:latin typeface="+mn-lt"/>
                        </a:rPr>
                        <a:t> </a:t>
                      </a: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Soy</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I am</a:t>
                      </a: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Son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They</a:t>
                      </a:r>
                      <a:r>
                        <a:rPr lang="es-ES" sz="1200" kern="1400" dirty="0">
                          <a:ln>
                            <a:noFill/>
                          </a:ln>
                          <a:solidFill>
                            <a:srgbClr val="000000"/>
                          </a:solidFill>
                          <a:effectLst/>
                          <a:latin typeface="+mn-lt"/>
                        </a:rPr>
                        <a:t> are</a:t>
                      </a: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Listo/a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Smart/</a:t>
                      </a:r>
                      <a:r>
                        <a:rPr lang="es-ES" sz="1200" kern="1400" dirty="0" err="1">
                          <a:ln>
                            <a:noFill/>
                          </a:ln>
                          <a:solidFill>
                            <a:srgbClr val="000000"/>
                          </a:solidFill>
                          <a:effectLst/>
                          <a:latin typeface="+mn-lt"/>
                        </a:rPr>
                        <a:t>clever</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Sensible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Sensitive</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mn-lt"/>
                        </a:rPr>
                        <a:t>Perezoso/a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000" kern="1400" dirty="0" err="1">
                          <a:ln>
                            <a:noFill/>
                          </a:ln>
                          <a:solidFill>
                            <a:srgbClr val="000000"/>
                          </a:solidFill>
                          <a:effectLst/>
                          <a:latin typeface="+mn-lt"/>
                        </a:rPr>
                        <a:t>Lazy</a:t>
                      </a:r>
                      <a:endParaRPr lang="es-ES"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mn-lt"/>
                        </a:rPr>
                        <a:t>Nervioso</a:t>
                      </a:r>
                      <a:r>
                        <a:rPr lang="en-GB" sz="10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000" kern="1400" dirty="0" err="1">
                          <a:ln>
                            <a:noFill/>
                          </a:ln>
                          <a:solidFill>
                            <a:srgbClr val="000000"/>
                          </a:solidFill>
                          <a:effectLst/>
                          <a:latin typeface="+mn-lt"/>
                        </a:rPr>
                        <a:t>nervous</a:t>
                      </a:r>
                      <a:endParaRPr lang="es-ES"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04838330"/>
              </p:ext>
            </p:extLst>
          </p:nvPr>
        </p:nvGraphicFramePr>
        <p:xfrm>
          <a:off x="7260528" y="224590"/>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Gracioso</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Funny</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Fuerte</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Strong</a:t>
                      </a:r>
                      <a:endParaRPr lang="es-ES"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Feliz</a:t>
                      </a:r>
                      <a:r>
                        <a:rPr lang="en-GB" sz="1200" kern="1400" dirty="0">
                          <a:ln>
                            <a:noFill/>
                          </a:ln>
                          <a:solidFill>
                            <a:srgbClr val="000000"/>
                          </a:solidFill>
                          <a:effectLst/>
                          <a:latin typeface="+mn-lt"/>
                        </a:rPr>
                        <a:t>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Happy</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Extraño</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Strange</a:t>
                      </a:r>
                      <a:endParaRPr lang="es-ES"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Divertido</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Amusing</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Deportivo</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Sporty</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Comprensivo</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Understanding</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Trabajador</a:t>
                      </a:r>
                      <a:r>
                        <a:rPr lang="en-GB"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Hard working</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Tonto/a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Silly</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Me </a:t>
                      </a:r>
                      <a:r>
                        <a:rPr lang="en-GB" sz="1200" kern="1400" dirty="0" err="1">
                          <a:ln>
                            <a:noFill/>
                          </a:ln>
                          <a:solidFill>
                            <a:srgbClr val="000000"/>
                          </a:solidFill>
                          <a:effectLst/>
                          <a:latin typeface="+mn-lt"/>
                        </a:rPr>
                        <a:t>gusta</a:t>
                      </a:r>
                      <a:r>
                        <a:rPr lang="en-GB" sz="1200" kern="1400" dirty="0">
                          <a:ln>
                            <a:noFill/>
                          </a:ln>
                          <a:solidFill>
                            <a:srgbClr val="000000"/>
                          </a:solidFill>
                          <a:effectLst/>
                          <a:latin typeface="+mn-lt"/>
                        </a:rPr>
                        <a:t>(n)</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I like it/them</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Me </a:t>
                      </a:r>
                      <a:r>
                        <a:rPr lang="en-GB" sz="1200" kern="1400" dirty="0" err="1">
                          <a:ln>
                            <a:noFill/>
                          </a:ln>
                          <a:solidFill>
                            <a:srgbClr val="000000"/>
                          </a:solidFill>
                          <a:effectLst/>
                          <a:latin typeface="+mn-lt"/>
                        </a:rPr>
                        <a:t>encanta</a:t>
                      </a:r>
                      <a:r>
                        <a:rPr lang="en-GB" sz="1200" kern="1400" dirty="0">
                          <a:ln>
                            <a:noFill/>
                          </a:ln>
                          <a:solidFill>
                            <a:srgbClr val="000000"/>
                          </a:solidFill>
                          <a:effectLst/>
                          <a:latin typeface="+mn-lt"/>
                        </a:rPr>
                        <a:t> (n)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 love it/them</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Gordo</a:t>
                      </a:r>
                      <a:r>
                        <a:rPr lang="en-GB" sz="1200" kern="1400" dirty="0">
                          <a:ln>
                            <a:noFill/>
                          </a:ln>
                          <a:solidFill>
                            <a:srgbClr val="000000"/>
                          </a:solidFill>
                          <a:effectLst/>
                          <a:latin typeface="+mn-lt"/>
                        </a:rPr>
                        <a:t>(a)</a:t>
                      </a:r>
                      <a:r>
                        <a:rPr lang="en-GB" sz="1200" kern="1400" baseline="0" dirty="0">
                          <a:ln>
                            <a:noFill/>
                          </a:ln>
                          <a:solidFill>
                            <a:srgbClr val="000000"/>
                          </a:solidFill>
                          <a:effectLst/>
                          <a:latin typeface="+mn-lt"/>
                        </a:rPr>
                        <a:t> / Delgado(a)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fat</a:t>
                      </a:r>
                      <a:r>
                        <a:rPr lang="en-GB" sz="1200" kern="1400" baseline="0" dirty="0">
                          <a:ln>
                            <a:noFill/>
                          </a:ln>
                          <a:solidFill>
                            <a:srgbClr val="000000"/>
                          </a:solidFill>
                          <a:effectLst/>
                          <a:latin typeface="+mn-lt"/>
                        </a:rPr>
                        <a:t> / thin</a:t>
                      </a:r>
                      <a:endParaRPr lang="en-GB"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Fuerte / débil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Strong / weak</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mn-lt"/>
                        </a:rPr>
                        <a:t>Alto(a) / bajo(a)</a:t>
                      </a: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mn-lt"/>
                        </a:rPr>
                        <a:t>Tall</a:t>
                      </a:r>
                      <a:r>
                        <a:rPr lang="es-ES_tradnl" sz="1200" kern="1400" dirty="0">
                          <a:ln>
                            <a:noFill/>
                          </a:ln>
                          <a:solidFill>
                            <a:srgbClr val="000000"/>
                          </a:solidFill>
                          <a:effectLst/>
                          <a:latin typeface="+mn-lt"/>
                        </a:rPr>
                        <a:t> / short</a:t>
                      </a: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mn-lt"/>
                        </a:rPr>
                        <a:t>Guapo</a:t>
                      </a:r>
                      <a:r>
                        <a:rPr lang="en-US" sz="1200" kern="1400" dirty="0">
                          <a:ln>
                            <a:noFill/>
                          </a:ln>
                          <a:solidFill>
                            <a:srgbClr val="000000"/>
                          </a:solidFill>
                          <a:effectLst/>
                          <a:latin typeface="+mn-lt"/>
                        </a:rPr>
                        <a:t>(a) / </a:t>
                      </a:r>
                      <a:r>
                        <a:rPr lang="en-US" sz="1200" kern="1400" dirty="0" err="1">
                          <a:ln>
                            <a:noFill/>
                          </a:ln>
                          <a:solidFill>
                            <a:srgbClr val="000000"/>
                          </a:solidFill>
                          <a:effectLst/>
                          <a:latin typeface="+mn-lt"/>
                        </a:rPr>
                        <a:t>feo</a:t>
                      </a:r>
                      <a:r>
                        <a:rPr lang="en-US" sz="1200" kern="1400" dirty="0">
                          <a:ln>
                            <a:noFill/>
                          </a:ln>
                          <a:solidFill>
                            <a:srgbClr val="000000"/>
                          </a:solidFill>
                          <a:effectLst/>
                          <a:latin typeface="+mn-lt"/>
                        </a:rPr>
                        <a:t>(a)</a:t>
                      </a:r>
                    </a:p>
                  </a:txBody>
                  <a:tcPr marL="36576" marR="36576" marT="36576" marB="36576"/>
                </a:tc>
                <a:tc>
                  <a:txBody>
                    <a:bodyPr/>
                    <a:lstStyle/>
                    <a:p>
                      <a:pPr marR="0" indent="0" algn="l" rtl="0">
                        <a:lnSpc>
                          <a:spcPct val="119000"/>
                        </a:lnSpc>
                        <a:spcBef>
                          <a:spcPts val="0"/>
                        </a:spcBef>
                        <a:spcAft>
                          <a:spcPts val="600"/>
                        </a:spcAft>
                      </a:pPr>
                      <a:r>
                        <a:rPr lang="en-US" sz="1200" kern="1400" dirty="0" err="1">
                          <a:ln>
                            <a:noFill/>
                          </a:ln>
                          <a:solidFill>
                            <a:srgbClr val="000000"/>
                          </a:solidFill>
                          <a:effectLst/>
                          <a:latin typeface="+mn-lt"/>
                        </a:rPr>
                        <a:t>Goodlooking</a:t>
                      </a:r>
                      <a:r>
                        <a:rPr lang="en-US" sz="1200" kern="1400" dirty="0">
                          <a:ln>
                            <a:noFill/>
                          </a:ln>
                          <a:solidFill>
                            <a:srgbClr val="000000"/>
                          </a:solidFill>
                          <a:effectLst/>
                          <a:latin typeface="+mn-lt"/>
                        </a:rPr>
                        <a:t> / ugly</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a:ln>
                            <a:noFill/>
                          </a:ln>
                          <a:solidFill>
                            <a:srgbClr val="000000"/>
                          </a:solidFill>
                          <a:effectLst/>
                          <a:latin typeface="+mn-lt"/>
                        </a:rPr>
                        <a:t>Bonito/a</a:t>
                      </a:r>
                      <a:endParaRPr lang="en-U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pretty</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endParaRPr lang="es-ES_tradnl" sz="1200" kern="140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endParaRPr lang="en-US"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357616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998" y="18273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4" name="Content Placeholder 3"/>
          <p:cNvGraphicFramePr>
            <a:graphicFrameLocks/>
          </p:cNvGraphicFramePr>
          <p:nvPr>
            <p:extLst>
              <p:ext uri="{D42A27DB-BD31-4B8C-83A1-F6EECF244321}">
                <p14:modId xmlns:p14="http://schemas.microsoft.com/office/powerpoint/2010/main" val="869415544"/>
              </p:ext>
            </p:extLst>
          </p:nvPr>
        </p:nvGraphicFramePr>
        <p:xfrm>
          <a:off x="5935579" y="837386"/>
          <a:ext cx="5876805" cy="5705156"/>
        </p:xfrm>
        <a:graphic>
          <a:graphicData uri="http://schemas.openxmlformats.org/drawingml/2006/table">
            <a:tbl>
              <a:tblPr firstRow="1" bandRow="1">
                <a:tableStyleId>{5940675A-B579-460E-94D1-54222C63F5DA}</a:tableStyleId>
              </a:tblPr>
              <a:tblGrid>
                <a:gridCol w="1354889">
                  <a:extLst>
                    <a:ext uri="{9D8B030D-6E8A-4147-A177-3AD203B41FA5}">
                      <a16:colId xmlns:a16="http://schemas.microsoft.com/office/drawing/2014/main" val="20000"/>
                    </a:ext>
                  </a:extLst>
                </a:gridCol>
                <a:gridCol w="4521916">
                  <a:extLst>
                    <a:ext uri="{9D8B030D-6E8A-4147-A177-3AD203B41FA5}">
                      <a16:colId xmlns:a16="http://schemas.microsoft.com/office/drawing/2014/main" val="20001"/>
                    </a:ext>
                  </a:extLst>
                </a:gridCol>
              </a:tblGrid>
              <a:tr h="480504">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8050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100" b="0" dirty="0">
                          <a:latin typeface="Gill Sans MT" panose="020B0502020104020203" pitchFamily="34" charset="0"/>
                        </a:rPr>
                        <a:t>Heir</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Next in line to be King or Queen.</a:t>
                      </a:r>
                    </a:p>
                  </a:txBody>
                  <a:tcPr anchor="ctr"/>
                </a:tc>
                <a:extLst>
                  <a:ext uri="{0D108BD9-81ED-4DB2-BD59-A6C34878D82A}">
                    <a16:rowId xmlns:a16="http://schemas.microsoft.com/office/drawing/2014/main" val="1301325900"/>
                  </a:ext>
                </a:extLst>
              </a:tr>
              <a:tr h="480504">
                <a:tc>
                  <a:txBody>
                    <a:bodyPr/>
                    <a:lstStyle/>
                    <a:p>
                      <a:r>
                        <a:rPr lang="en-US" sz="1100" b="0" dirty="0">
                          <a:latin typeface="Gill Sans MT" panose="020B0502020104020203" pitchFamily="34" charset="0"/>
                        </a:rPr>
                        <a:t>Claimant</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Someone who believes they have a right to something and wish to take it.</a:t>
                      </a:r>
                    </a:p>
                  </a:txBody>
                  <a:tcPr anchor="ctr"/>
                </a:tc>
                <a:extLst>
                  <a:ext uri="{0D108BD9-81ED-4DB2-BD59-A6C34878D82A}">
                    <a16:rowId xmlns:a16="http://schemas.microsoft.com/office/drawing/2014/main" val="2738194332"/>
                  </a:ext>
                </a:extLst>
              </a:tr>
              <a:tr h="586883">
                <a:tc>
                  <a:txBody>
                    <a:bodyPr/>
                    <a:lstStyle/>
                    <a:p>
                      <a:r>
                        <a:rPr lang="en-US" sz="1100" b="0" dirty="0">
                          <a:latin typeface="Gill Sans MT" panose="020B0502020104020203" pitchFamily="34" charset="0"/>
                        </a:rPr>
                        <a:t>The Bayeux</a:t>
                      </a:r>
                      <a:r>
                        <a:rPr lang="en-US" sz="1100" b="0" baseline="0" dirty="0">
                          <a:latin typeface="Gill Sans MT" panose="020B0502020104020203" pitchFamily="34" charset="0"/>
                        </a:rPr>
                        <a:t> Tapestry</a:t>
                      </a:r>
                      <a:endParaRPr lang="en-US" sz="1100" b="0" dirty="0">
                        <a:latin typeface="Gill Sans MT" panose="020B0502020104020203"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Gill Sans MT" panose="020B0502020104020203" pitchFamily="34" charset="0"/>
                          <a:ea typeface="+mn-ea"/>
                          <a:cs typeface="+mn-cs"/>
                        </a:rPr>
                        <a:t>An embroidered cloth nearly 70 </a:t>
                      </a:r>
                      <a:r>
                        <a:rPr lang="en-US" sz="1100" kern="1200" dirty="0" err="1">
                          <a:solidFill>
                            <a:schemeClr val="tx1"/>
                          </a:solidFill>
                          <a:latin typeface="Gill Sans MT" panose="020B0502020104020203" pitchFamily="34" charset="0"/>
                          <a:ea typeface="+mn-ea"/>
                          <a:cs typeface="+mn-cs"/>
                        </a:rPr>
                        <a:t>metres</a:t>
                      </a:r>
                      <a:r>
                        <a:rPr lang="en-US" sz="1100" kern="1200" dirty="0">
                          <a:solidFill>
                            <a:schemeClr val="tx1"/>
                          </a:solidFill>
                          <a:latin typeface="Gill Sans MT" panose="020B0502020104020203" pitchFamily="34" charset="0"/>
                          <a:ea typeface="+mn-ea"/>
                          <a:cs typeface="+mn-cs"/>
                        </a:rPr>
                        <a:t> (230 </a:t>
                      </a:r>
                      <a:r>
                        <a:rPr lang="en-US" sz="1100" kern="1200" dirty="0" err="1">
                          <a:solidFill>
                            <a:schemeClr val="tx1"/>
                          </a:solidFill>
                          <a:latin typeface="Gill Sans MT" panose="020B0502020104020203" pitchFamily="34" charset="0"/>
                          <a:ea typeface="+mn-ea"/>
                          <a:cs typeface="+mn-cs"/>
                        </a:rPr>
                        <a:t>ft</a:t>
                      </a:r>
                      <a:r>
                        <a:rPr lang="en-US" sz="1100" kern="1200" dirty="0">
                          <a:solidFill>
                            <a:schemeClr val="tx1"/>
                          </a:solidFill>
                          <a:latin typeface="Gill Sans MT" panose="020B0502020104020203" pitchFamily="34" charset="0"/>
                          <a:ea typeface="+mn-ea"/>
                          <a:cs typeface="+mn-cs"/>
                        </a:rPr>
                        <a:t>) long and 50 </a:t>
                      </a:r>
                      <a:r>
                        <a:rPr lang="en-US" sz="1100" kern="1200" dirty="0" err="1">
                          <a:solidFill>
                            <a:schemeClr val="tx1"/>
                          </a:solidFill>
                          <a:latin typeface="Gill Sans MT" panose="020B0502020104020203" pitchFamily="34" charset="0"/>
                          <a:ea typeface="+mn-ea"/>
                          <a:cs typeface="+mn-cs"/>
                        </a:rPr>
                        <a:t>centimetres</a:t>
                      </a:r>
                      <a:r>
                        <a:rPr lang="en-US" sz="1100" kern="1200" dirty="0">
                          <a:solidFill>
                            <a:schemeClr val="tx1"/>
                          </a:solidFill>
                          <a:latin typeface="Gill Sans MT" panose="020B0502020104020203" pitchFamily="34" charset="0"/>
                          <a:ea typeface="+mn-ea"/>
                          <a:cs typeface="+mn-cs"/>
                        </a:rPr>
                        <a:t> (20 in) tall, which depicts the events leading up to the Norman conquest of England.</a:t>
                      </a:r>
                    </a:p>
                  </a:txBody>
                  <a:tcPr anchor="ctr"/>
                </a:tc>
                <a:extLst>
                  <a:ext uri="{0D108BD9-81ED-4DB2-BD59-A6C34878D82A}">
                    <a16:rowId xmlns:a16="http://schemas.microsoft.com/office/drawing/2014/main" val="1146927675"/>
                  </a:ext>
                </a:extLst>
              </a:tr>
              <a:tr h="480504">
                <a:tc>
                  <a:txBody>
                    <a:bodyPr/>
                    <a:lstStyle/>
                    <a:p>
                      <a:r>
                        <a:rPr lang="en-US" sz="1100" b="0" dirty="0">
                          <a:latin typeface="Gill Sans MT" panose="020B0502020104020203" pitchFamily="34" charset="0"/>
                        </a:rPr>
                        <a:t>Domesday</a:t>
                      </a:r>
                      <a:r>
                        <a:rPr lang="en-US" sz="1100" b="0" baseline="0" dirty="0">
                          <a:latin typeface="Gill Sans MT" panose="020B0502020104020203" pitchFamily="34" charset="0"/>
                        </a:rPr>
                        <a:t> Book</a:t>
                      </a:r>
                      <a:endParaRPr lang="en-US" sz="1100" b="0" dirty="0">
                        <a:latin typeface="Gill Sans MT" panose="020B0502020104020203"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Gill Sans MT" panose="020B0502020104020203" pitchFamily="34" charset="0"/>
                          <a:ea typeface="+mn-ea"/>
                          <a:cs typeface="+mn-cs"/>
                        </a:rPr>
                        <a:t>A manuscript record of the "Great Survey" of much of England and parts of Wales completed in 1086 by order of King William the Conqueror.</a:t>
                      </a:r>
                    </a:p>
                  </a:txBody>
                  <a:tcPr anchor="ctr"/>
                </a:tc>
                <a:extLst>
                  <a:ext uri="{0D108BD9-81ED-4DB2-BD59-A6C34878D82A}">
                    <a16:rowId xmlns:a16="http://schemas.microsoft.com/office/drawing/2014/main" val="3184161610"/>
                  </a:ext>
                </a:extLst>
              </a:tr>
              <a:tr h="480504">
                <a:tc>
                  <a:txBody>
                    <a:bodyPr/>
                    <a:lstStyle/>
                    <a:p>
                      <a:r>
                        <a:rPr lang="en-US" sz="1100" b="0" dirty="0">
                          <a:latin typeface="Gill Sans MT" panose="020B0502020104020203" pitchFamily="34" charset="0"/>
                        </a:rPr>
                        <a:t>Excommunicated</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Gill Sans MT" panose="020B0502020104020203" pitchFamily="34" charset="0"/>
                          <a:ea typeface="+mn-ea"/>
                          <a:cs typeface="+mn-cs"/>
                        </a:rPr>
                        <a:t>A person excluded from the communion of believers and the rights of church membership.</a:t>
                      </a:r>
                      <a:endParaRPr lang="en-US" sz="11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961726959"/>
                  </a:ext>
                </a:extLst>
              </a:tr>
              <a:tr h="594845">
                <a:tc>
                  <a:txBody>
                    <a:bodyPr/>
                    <a:lstStyle/>
                    <a:p>
                      <a:r>
                        <a:rPr lang="en-US" sz="1100" b="0" dirty="0">
                          <a:latin typeface="Gill Sans MT" panose="020B0502020104020203" pitchFamily="34" charset="0"/>
                        </a:rPr>
                        <a:t>Doom Painting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Gill Sans MT" panose="020B0502020104020203" pitchFamily="34" charset="0"/>
                          <a:ea typeface="+mn-ea"/>
                          <a:cs typeface="+mn-cs"/>
                        </a:rPr>
                        <a:t>A traditional English term for a wall-painting of the Last Judgment in a medieval church. This is the moment in Christian eschatology when Christ judges souls to send them to either Heaven or Hell.</a:t>
                      </a:r>
                    </a:p>
                  </a:txBody>
                  <a:tcPr anchor="ctr"/>
                </a:tc>
                <a:extLst>
                  <a:ext uri="{0D108BD9-81ED-4DB2-BD59-A6C34878D82A}">
                    <a16:rowId xmlns:a16="http://schemas.microsoft.com/office/drawing/2014/main" val="10002"/>
                  </a:ext>
                </a:extLst>
              </a:tr>
              <a:tr h="594845">
                <a:tc>
                  <a:txBody>
                    <a:bodyPr/>
                    <a:lstStyle/>
                    <a:p>
                      <a:r>
                        <a:rPr lang="en-US" sz="1100" b="0" dirty="0">
                          <a:latin typeface="Gill Sans MT" panose="020B0502020104020203" pitchFamily="34" charset="0"/>
                        </a:rPr>
                        <a:t>Quarantine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Gill Sans MT" panose="020B0502020104020203" pitchFamily="34" charset="0"/>
                          <a:ea typeface="+mn-ea"/>
                          <a:cs typeface="+mn-cs"/>
                        </a:rPr>
                        <a:t>Separating the sick from the healthy to stop the spread of a disease.</a:t>
                      </a:r>
                      <a:endParaRPr lang="en-US" sz="11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3"/>
                  </a:ext>
                </a:extLst>
              </a:tr>
              <a:tr h="462113">
                <a:tc>
                  <a:txBody>
                    <a:bodyPr/>
                    <a:lstStyle/>
                    <a:p>
                      <a:r>
                        <a:rPr lang="en-US" sz="1100" b="0" dirty="0">
                          <a:latin typeface="Gill Sans MT" panose="020B0502020104020203" pitchFamily="34" charset="0"/>
                        </a:rPr>
                        <a:t>Peasant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Gill Sans MT" panose="020B0502020104020203" pitchFamily="34" charset="0"/>
                          <a:ea typeface="+mn-ea"/>
                          <a:cs typeface="+mn-cs"/>
                        </a:rPr>
                        <a:t>A poor smallholder or agricultural labourer of low social status.</a:t>
                      </a:r>
                      <a:endParaRPr lang="en-US" sz="11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4"/>
                  </a:ext>
                </a:extLst>
              </a:tr>
              <a:tr h="586883">
                <a:tc>
                  <a:txBody>
                    <a:bodyPr/>
                    <a:lstStyle/>
                    <a:p>
                      <a:r>
                        <a:rPr lang="en-US" sz="1100" b="0" dirty="0">
                          <a:latin typeface="Gill Sans MT" panose="020B0502020104020203" pitchFamily="34" charset="0"/>
                        </a:rPr>
                        <a:t>Poll Tax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Gill Sans MT" panose="020B0502020104020203" pitchFamily="34" charset="0"/>
                          <a:ea typeface="+mn-ea"/>
                          <a:cs typeface="+mn-cs"/>
                        </a:rPr>
                        <a:t>Known as a head tax, is a tax levied as a fixed sum on every liable individual. Head taxes were important sources of revenue for many governments from ancient times until the 19th century</a:t>
                      </a:r>
                      <a:r>
                        <a:rPr lang="en-US" sz="1100" kern="1200" dirty="0">
                          <a:solidFill>
                            <a:schemeClr val="tx1"/>
                          </a:solidFill>
                          <a:latin typeface="Gill Sans MT" panose="020B0502020104020203" pitchFamily="34" charset="0"/>
                          <a:ea typeface="+mn-ea"/>
                          <a:cs typeface="+mn-cs"/>
                        </a:rPr>
                        <a:t>.</a:t>
                      </a:r>
                    </a:p>
                  </a:txBody>
                  <a:tcPr anchor="ctr"/>
                </a:tc>
                <a:extLst>
                  <a:ext uri="{0D108BD9-81ED-4DB2-BD59-A6C34878D82A}">
                    <a16:rowId xmlns:a16="http://schemas.microsoft.com/office/drawing/2014/main" val="10005"/>
                  </a:ext>
                </a:extLst>
              </a:tr>
              <a:tr h="462113">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100" b="0" dirty="0">
                          <a:latin typeface="Gill Sans MT" panose="020B0502020104020203" pitchFamily="34" charset="0"/>
                        </a:rPr>
                        <a:t>Heir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Next in line to be King or Queen.</a:t>
                      </a:r>
                    </a:p>
                  </a:txBody>
                  <a:tcPr anchor="ctr"/>
                </a:tc>
                <a:extLst>
                  <a:ext uri="{0D108BD9-81ED-4DB2-BD59-A6C34878D82A}">
                    <a16:rowId xmlns:a16="http://schemas.microsoft.com/office/drawing/2014/main" val="243226937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878132029"/>
              </p:ext>
            </p:extLst>
          </p:nvPr>
        </p:nvGraphicFramePr>
        <p:xfrm>
          <a:off x="234998" y="837387"/>
          <a:ext cx="5524118" cy="5652003"/>
        </p:xfrm>
        <a:graphic>
          <a:graphicData uri="http://schemas.openxmlformats.org/drawingml/2006/table">
            <a:tbl>
              <a:tblPr firstRow="1" bandRow="1">
                <a:tableStyleId>{5940675A-B579-460E-94D1-54222C63F5DA}</a:tableStyleId>
              </a:tblPr>
              <a:tblGrid>
                <a:gridCol w="1123062">
                  <a:extLst>
                    <a:ext uri="{9D8B030D-6E8A-4147-A177-3AD203B41FA5}">
                      <a16:colId xmlns:a16="http://schemas.microsoft.com/office/drawing/2014/main" val="20000"/>
                    </a:ext>
                  </a:extLst>
                </a:gridCol>
                <a:gridCol w="4401056">
                  <a:extLst>
                    <a:ext uri="{9D8B030D-6E8A-4147-A177-3AD203B41FA5}">
                      <a16:colId xmlns:a16="http://schemas.microsoft.com/office/drawing/2014/main" val="20001"/>
                    </a:ext>
                  </a:extLst>
                </a:gridCol>
              </a:tblGrid>
              <a:tr h="489597">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470857">
                <a:tc>
                  <a:txBody>
                    <a:bodyPr/>
                    <a:lstStyle/>
                    <a:p>
                      <a:r>
                        <a:rPr lang="en-US" sz="1100" b="0" dirty="0">
                          <a:latin typeface="Gill Sans MT" panose="020B0502020104020203" pitchFamily="34" charset="0"/>
                        </a:rPr>
                        <a:t>King Edward the Confessor</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MT" panose="020B0502020104020203" pitchFamily="34" charset="0"/>
                          <a:ea typeface="+mn-ea"/>
                          <a:cs typeface="+mn-cs"/>
                        </a:rPr>
                        <a:t>His death in 1066 without a child/ heir led to the Norman conquest of England.</a:t>
                      </a:r>
                    </a:p>
                  </a:txBody>
                  <a:tcPr anchor="ctr"/>
                </a:tc>
                <a:extLst>
                  <a:ext uri="{0D108BD9-81ED-4DB2-BD59-A6C34878D82A}">
                    <a16:rowId xmlns:a16="http://schemas.microsoft.com/office/drawing/2014/main" val="1541677347"/>
                  </a:ext>
                </a:extLst>
              </a:tr>
              <a:tr h="470857">
                <a:tc>
                  <a:txBody>
                    <a:bodyPr/>
                    <a:lstStyle/>
                    <a:p>
                      <a:r>
                        <a:rPr lang="en-US" sz="1100" b="0" dirty="0">
                          <a:latin typeface="Gill Sans MT" panose="020B0502020104020203" pitchFamily="34" charset="0"/>
                        </a:rPr>
                        <a:t>Harold</a:t>
                      </a:r>
                      <a:r>
                        <a:rPr lang="en-US" sz="1100" b="0" baseline="0" dirty="0">
                          <a:latin typeface="Gill Sans MT" panose="020B0502020104020203" pitchFamily="34" charset="0"/>
                        </a:rPr>
                        <a:t> Godwinson</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He was a wealthy nobleman, and it is claimed that Edward the Confessor named him</a:t>
                      </a:r>
                      <a:r>
                        <a:rPr lang="en-GB" sz="1100" b="0" kern="1200" baseline="0" dirty="0">
                          <a:solidFill>
                            <a:schemeClr val="tx1"/>
                          </a:solidFill>
                          <a:latin typeface="Gill Sans MT" panose="020B0502020104020203" pitchFamily="34" charset="0"/>
                          <a:ea typeface="+mn-ea"/>
                          <a:cs typeface="+mn-cs"/>
                        </a:rPr>
                        <a:t> </a:t>
                      </a:r>
                      <a:r>
                        <a:rPr lang="en-GB" sz="1100" b="0" kern="1200" dirty="0">
                          <a:solidFill>
                            <a:schemeClr val="tx1"/>
                          </a:solidFill>
                          <a:latin typeface="Gill Sans MT" panose="020B0502020104020203" pitchFamily="34" charset="0"/>
                          <a:ea typeface="+mn-ea"/>
                          <a:cs typeface="+mn-cs"/>
                        </a:rPr>
                        <a:t>successor on his deathbed.</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1"/>
                  </a:ext>
                </a:extLst>
              </a:tr>
              <a:tr h="597989">
                <a:tc>
                  <a:txBody>
                    <a:bodyPr/>
                    <a:lstStyle/>
                    <a:p>
                      <a:r>
                        <a:rPr lang="en-US" sz="1100" b="0" dirty="0">
                          <a:latin typeface="Gill Sans MT" panose="020B0502020104020203" pitchFamily="34" charset="0"/>
                        </a:rPr>
                        <a:t>William of Normandy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William was a Duke who controlled Normandy, a large region in northern France. William was a distant relative of Edward the Confessor.</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470857">
                <a:tc>
                  <a:txBody>
                    <a:bodyPr/>
                    <a:lstStyle/>
                    <a:p>
                      <a:r>
                        <a:rPr lang="en-US" sz="1100" b="0" dirty="0">
                          <a:latin typeface="Gill Sans MT" panose="020B0502020104020203" pitchFamily="34" charset="0"/>
                        </a:rPr>
                        <a:t>Harald </a:t>
                      </a:r>
                      <a:r>
                        <a:rPr lang="en-US" sz="1100" b="0" dirty="0" err="1">
                          <a:latin typeface="Gill Sans MT" panose="020B0502020104020203" pitchFamily="34" charset="0"/>
                        </a:rPr>
                        <a:t>Hardrada</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Viking and king of Norway. He was also a distant relative of King Cnut, who had previously been a king of England</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3"/>
                  </a:ext>
                </a:extLst>
              </a:tr>
              <a:tr h="470857">
                <a:tc>
                  <a:txBody>
                    <a:bodyPr/>
                    <a:lstStyle/>
                    <a:p>
                      <a:r>
                        <a:rPr lang="en-US" sz="1100" b="0" dirty="0">
                          <a:latin typeface="Gill Sans MT" panose="020B0502020104020203" pitchFamily="34" charset="0"/>
                        </a:rPr>
                        <a:t>Battle of Hastings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14 October 1066 between William, the Duke of Normandy, and an English army under the Anglo-Saxon King Harold Godwinson.</a:t>
                      </a:r>
                      <a:r>
                        <a:rPr lang="en-GB" sz="1100" b="0" kern="1200" baseline="0" dirty="0">
                          <a:solidFill>
                            <a:schemeClr val="tx1"/>
                          </a:solidFill>
                          <a:latin typeface="Gill Sans MT" panose="020B0502020104020203" pitchFamily="34" charset="0"/>
                          <a:ea typeface="+mn-ea"/>
                          <a:cs typeface="+mn-cs"/>
                        </a:rPr>
                        <a:t> </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4"/>
                  </a:ext>
                </a:extLst>
              </a:tr>
              <a:tr h="470857">
                <a:tc>
                  <a:txBody>
                    <a:bodyPr/>
                    <a:lstStyle/>
                    <a:p>
                      <a:r>
                        <a:rPr lang="en-US" sz="1100" b="0" dirty="0">
                          <a:latin typeface="Gill Sans MT" panose="020B0502020104020203" pitchFamily="34" charset="0"/>
                        </a:rPr>
                        <a:t>Magna Carta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June 1215 was the first document to put into writing the principle that the king and his government was not above the law. </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5"/>
                  </a:ext>
                </a:extLst>
              </a:tr>
              <a:tr h="543297">
                <a:tc>
                  <a:txBody>
                    <a:bodyPr/>
                    <a:lstStyle/>
                    <a:p>
                      <a:r>
                        <a:rPr lang="en-US" sz="1100" b="0" dirty="0">
                          <a:latin typeface="Gill Sans MT" panose="020B0502020104020203" pitchFamily="34" charset="0"/>
                        </a:rPr>
                        <a:t>Black</a:t>
                      </a:r>
                      <a:r>
                        <a:rPr lang="en-US" sz="1100" b="0" baseline="0" dirty="0">
                          <a:latin typeface="Gill Sans MT" panose="020B0502020104020203" pitchFamily="34" charset="0"/>
                        </a:rPr>
                        <a:t> Death</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Devastating global epidemic of bubonic plague that struck Europe and Asia in the mid-1300s</a:t>
                      </a:r>
                      <a:r>
                        <a:rPr lang="en-GB" sz="1100" b="0" kern="1200" baseline="0" dirty="0">
                          <a:solidFill>
                            <a:schemeClr val="tx1"/>
                          </a:solidFill>
                          <a:latin typeface="Gill Sans MT" panose="020B0502020104020203" pitchFamily="34" charset="0"/>
                          <a:ea typeface="+mn-ea"/>
                          <a:cs typeface="+mn-cs"/>
                        </a:rPr>
                        <a:t> killing over 1/3 Europe’s population.</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6"/>
                  </a:ext>
                </a:extLst>
              </a:tr>
              <a:tr h="597989">
                <a:tc>
                  <a:txBody>
                    <a:bodyPr/>
                    <a:lstStyle/>
                    <a:p>
                      <a:r>
                        <a:rPr lang="en-US" sz="1100" b="0" dirty="0">
                          <a:latin typeface="Gill Sans MT" panose="020B0502020104020203" pitchFamily="34" charset="0"/>
                        </a:rPr>
                        <a:t>Peasants Revolt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In 1381, peasants rebelled against King Richard II.</a:t>
                      </a:r>
                      <a:r>
                        <a:rPr lang="en-GB" sz="1100" b="0" kern="1200" baseline="0" dirty="0">
                          <a:solidFill>
                            <a:schemeClr val="tx1"/>
                          </a:solidFill>
                          <a:latin typeface="Gill Sans MT" panose="020B0502020104020203" pitchFamily="34" charset="0"/>
                          <a:ea typeface="+mn-ea"/>
                          <a:cs typeface="+mn-cs"/>
                        </a:rPr>
                        <a:t> </a:t>
                      </a:r>
                      <a:r>
                        <a:rPr lang="en-GB" sz="1100" b="0" kern="1200" dirty="0">
                          <a:solidFill>
                            <a:schemeClr val="tx1"/>
                          </a:solidFill>
                          <a:latin typeface="Gill Sans MT" panose="020B0502020104020203" pitchFamily="34" charset="0"/>
                          <a:ea typeface="+mn-ea"/>
                          <a:cs typeface="+mn-cs"/>
                        </a:rPr>
                        <a:t>The peasants were angry about a range of issues, such as low pay and the introduction of a poll tax. </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535829074"/>
                  </a:ext>
                </a:extLst>
              </a:tr>
              <a:tr h="470857">
                <a:tc>
                  <a:txBody>
                    <a:bodyPr/>
                    <a:lstStyle/>
                    <a:p>
                      <a:r>
                        <a:rPr lang="en-US" sz="1100" b="0" dirty="0">
                          <a:latin typeface="Gill Sans MT" panose="020B0502020104020203" pitchFamily="34" charset="0"/>
                        </a:rPr>
                        <a:t>King Edward the Confessor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MT" panose="020B0502020104020203" pitchFamily="34" charset="0"/>
                          <a:ea typeface="+mn-ea"/>
                          <a:cs typeface="+mn-cs"/>
                        </a:rPr>
                        <a:t>His death in 1066 without a child/ heir led to the Norman conquest of England.</a:t>
                      </a:r>
                    </a:p>
                  </a:txBody>
                  <a:tcPr anchor="ctr"/>
                </a:tc>
                <a:extLst>
                  <a:ext uri="{0D108BD9-81ED-4DB2-BD59-A6C34878D82A}">
                    <a16:rowId xmlns:a16="http://schemas.microsoft.com/office/drawing/2014/main" val="2432269375"/>
                  </a:ext>
                </a:extLst>
              </a:tr>
              <a:tr h="597989">
                <a:tc>
                  <a:txBody>
                    <a:bodyPr/>
                    <a:lstStyle/>
                    <a:p>
                      <a:r>
                        <a:rPr lang="en-US" sz="1100" b="0" dirty="0">
                          <a:latin typeface="Gill Sans MT" panose="020B0502020104020203" pitchFamily="34" charset="0"/>
                        </a:rPr>
                        <a:t>Harold</a:t>
                      </a:r>
                      <a:r>
                        <a:rPr lang="en-US" sz="1100" b="0" baseline="0" dirty="0">
                          <a:latin typeface="Gill Sans MT" panose="020B0502020104020203" pitchFamily="34" charset="0"/>
                        </a:rPr>
                        <a:t> Godwinson</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Gill Sans MT" panose="020B0502020104020203" pitchFamily="34" charset="0"/>
                          <a:ea typeface="+mn-ea"/>
                          <a:cs typeface="+mn-cs"/>
                        </a:rPr>
                        <a:t>From Wessex, in England. He was a wealthy nobleman, and it is claimed that Edward the Confessor named him</a:t>
                      </a:r>
                      <a:r>
                        <a:rPr lang="en-GB" sz="1100" b="0" kern="1200" baseline="0" dirty="0">
                          <a:solidFill>
                            <a:schemeClr val="tx1"/>
                          </a:solidFill>
                          <a:latin typeface="Gill Sans MT" panose="020B0502020104020203" pitchFamily="34" charset="0"/>
                          <a:ea typeface="+mn-ea"/>
                          <a:cs typeface="+mn-cs"/>
                        </a:rPr>
                        <a:t> </a:t>
                      </a:r>
                      <a:r>
                        <a:rPr lang="en-GB" sz="1100" b="0" kern="1200" dirty="0">
                          <a:solidFill>
                            <a:schemeClr val="tx1"/>
                          </a:solidFill>
                          <a:latin typeface="Gill Sans MT" panose="020B0502020104020203" pitchFamily="34" charset="0"/>
                          <a:ea typeface="+mn-ea"/>
                          <a:cs typeface="+mn-cs"/>
                        </a:rPr>
                        <a:t>successor on his deathbed.</a:t>
                      </a:r>
                      <a:endParaRPr lang="en-US" sz="11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395636020"/>
                  </a:ext>
                </a:extLst>
              </a:tr>
            </a:tbl>
          </a:graphicData>
        </a:graphic>
      </p:graphicFrame>
    </p:spTree>
    <p:extLst>
      <p:ext uri="{BB962C8B-B14F-4D97-AF65-F5344CB8AC3E}">
        <p14:creationId xmlns:p14="http://schemas.microsoft.com/office/powerpoint/2010/main" val="1050290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8337</Words>
  <Application>Microsoft Office PowerPoint</Application>
  <PresentationFormat>Widescreen</PresentationFormat>
  <Paragraphs>1130</Paragraphs>
  <Slides>49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Gill Sans MT</vt:lpstr>
      <vt:lpstr>Times New Roman</vt:lpstr>
      <vt:lpstr>Wingdings</vt:lpstr>
      <vt:lpstr>Office Theme</vt:lpstr>
      <vt:lpstr>Year 7 Knowledge Organiser HT2</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Knowledge Organiser HT4</dc:title>
  <dc:creator>D Moore</dc:creator>
  <cp:lastModifiedBy>A Smith</cp:lastModifiedBy>
  <cp:revision>110</cp:revision>
  <cp:lastPrinted>2025-10-02T10:43:13Z</cp:lastPrinted>
  <dcterms:created xsi:type="dcterms:W3CDTF">2024-02-08T13:19:25Z</dcterms:created>
  <dcterms:modified xsi:type="dcterms:W3CDTF">2025-10-09T11:07:16Z</dcterms:modified>
</cp:coreProperties>
</file>