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16" r:id="rId2"/>
    <p:sldId id="258" r:id="rId3"/>
    <p:sldId id="303" r:id="rId4"/>
    <p:sldId id="302" r:id="rId5"/>
    <p:sldId id="261" r:id="rId6"/>
    <p:sldId id="276" r:id="rId7"/>
    <p:sldId id="265" r:id="rId8"/>
    <p:sldId id="262" r:id="rId9"/>
    <p:sldId id="266" r:id="rId10"/>
    <p:sldId id="317" r:id="rId11"/>
    <p:sldId id="318" r:id="rId12"/>
    <p:sldId id="319" r:id="rId13"/>
    <p:sldId id="315" r:id="rId14"/>
    <p:sldId id="270" r:id="rId15"/>
    <p:sldId id="271" r:id="rId16"/>
    <p:sldId id="273" r:id="rId17"/>
    <p:sldId id="274" r:id="rId18"/>
    <p:sldId id="264" r:id="rId19"/>
    <p:sldId id="278" r:id="rId20"/>
    <p:sldId id="279" r:id="rId21"/>
    <p:sldId id="280" r:id="rId22"/>
    <p:sldId id="281" r:id="rId23"/>
    <p:sldId id="282" r:id="rId24"/>
    <p:sldId id="283" r:id="rId25"/>
    <p:sldId id="285" r:id="rId26"/>
    <p:sldId id="286" r:id="rId27"/>
    <p:sldId id="287" r:id="rId28"/>
    <p:sldId id="288" r:id="rId29"/>
    <p:sldId id="289" r:id="rId30"/>
    <p:sldId id="290" r:id="rId31"/>
    <p:sldId id="305" r:id="rId32"/>
    <p:sldId id="306" r:id="rId33"/>
    <p:sldId id="307" r:id="rId34"/>
    <p:sldId id="308" r:id="rId35"/>
    <p:sldId id="309" r:id="rId36"/>
    <p:sldId id="310" r:id="rId37"/>
    <p:sldId id="311" r:id="rId38"/>
    <p:sldId id="312" r:id="rId39"/>
    <p:sldId id="313" r:id="rId40"/>
    <p:sldId id="314" r:id="rId41"/>
    <p:sldId id="292" r:id="rId42"/>
    <p:sldId id="293" r:id="rId43"/>
    <p:sldId id="294" r:id="rId44"/>
    <p:sldId id="295" r:id="rId45"/>
    <p:sldId id="297" r:id="rId46"/>
    <p:sldId id="298" r:id="rId47"/>
    <p:sldId id="299" r:id="rId48"/>
    <p:sldId id="300"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2" autoAdjust="0"/>
    <p:restoredTop sz="86463" autoAdjust="0"/>
  </p:normalViewPr>
  <p:slideViewPr>
    <p:cSldViewPr snapToGrid="0">
      <p:cViewPr varScale="1">
        <p:scale>
          <a:sx n="96" d="100"/>
          <a:sy n="96" d="100"/>
        </p:scale>
        <p:origin x="10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304638-7350-4A00-A0AE-27C73F88A4DA}" type="datetimeFigureOut">
              <a:rPr lang="en-GB" smtClean="0"/>
              <a:t>10/12/2025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22E9BB-88D5-44F6-A52D-81C1B82BC4D3}" type="slidenum">
              <a:rPr lang="en-GB" smtClean="0"/>
              <a:t>‹#›</a:t>
            </a:fld>
            <a:endParaRPr lang="en-GB"/>
          </a:p>
        </p:txBody>
      </p:sp>
    </p:spTree>
    <p:extLst>
      <p:ext uri="{BB962C8B-B14F-4D97-AF65-F5344CB8AC3E}">
        <p14:creationId xmlns:p14="http://schemas.microsoft.com/office/powerpoint/2010/main" val="2999392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2024_5HT3</a:t>
            </a:r>
          </a:p>
        </p:txBody>
      </p:sp>
      <p:sp>
        <p:nvSpPr>
          <p:cNvPr id="4" name="Slide Number Placeholder 3"/>
          <p:cNvSpPr>
            <a:spLocks noGrp="1"/>
          </p:cNvSpPr>
          <p:nvPr>
            <p:ph type="sldNum" sz="quarter" idx="10"/>
          </p:nvPr>
        </p:nvSpPr>
        <p:spPr/>
        <p:txBody>
          <a:bodyPr/>
          <a:lstStyle/>
          <a:p>
            <a:fld id="{5822E9BB-88D5-44F6-A52D-81C1B82BC4D3}" type="slidenum">
              <a:rPr lang="en-GB" smtClean="0"/>
              <a:t>5</a:t>
            </a:fld>
            <a:endParaRPr lang="en-GB"/>
          </a:p>
        </p:txBody>
      </p:sp>
    </p:spTree>
    <p:extLst>
      <p:ext uri="{BB962C8B-B14F-4D97-AF65-F5344CB8AC3E}">
        <p14:creationId xmlns:p14="http://schemas.microsoft.com/office/powerpoint/2010/main" val="3221532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69C2F6-A7C2-0364-A655-4F40537623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6C4FA3-AF5D-5A67-3636-88C3C71A53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37F8D7-41E7-7CA3-F49F-AFECF07EAD4E}"/>
              </a:ext>
            </a:extLst>
          </p:cNvPr>
          <p:cNvSpPr>
            <a:spLocks noGrp="1"/>
          </p:cNvSpPr>
          <p:nvPr>
            <p:ph type="body" idx="1"/>
          </p:nvPr>
        </p:nvSpPr>
        <p:spPr/>
        <p:txBody>
          <a:bodyPr/>
          <a:lstStyle/>
          <a:p>
            <a:r>
              <a:rPr lang="en-GB" dirty="0"/>
              <a:t>Ok, so let’s all have the extract in</a:t>
            </a:r>
            <a:r>
              <a:rPr lang="en-GB" baseline="0" dirty="0"/>
              <a:t> front of us. I am going to read now and you are going to follow with your finger or ruler. </a:t>
            </a:r>
          </a:p>
          <a:p>
            <a:endParaRPr lang="en-GB" baseline="0" dirty="0"/>
          </a:p>
          <a:p>
            <a:r>
              <a:rPr lang="en-GB" b="1" baseline="0" dirty="0"/>
              <a:t>READ THE EXTRACT. PAUSE ON THE WORDS THAT THE STUDENTS MAY NOT KNOW. </a:t>
            </a:r>
            <a:endParaRPr lang="en-GB" b="1" dirty="0"/>
          </a:p>
        </p:txBody>
      </p:sp>
      <p:sp>
        <p:nvSpPr>
          <p:cNvPr id="4" name="Slide Number Placeholder 3">
            <a:extLst>
              <a:ext uri="{FF2B5EF4-FFF2-40B4-BE49-F238E27FC236}">
                <a16:creationId xmlns:a16="http://schemas.microsoft.com/office/drawing/2014/main" id="{F2D9337D-9484-0E0B-D7C2-98E7E8E7908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482BD5-A121-4740-86BF-5F3D15DCBC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3324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028828-E23A-A435-E91A-C1A414BE19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41B341-C074-F38A-4D56-A8F712A3D1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6B9906-0F51-DD24-FCC1-F0F5A6C1F468}"/>
              </a:ext>
            </a:extLst>
          </p:cNvPr>
          <p:cNvSpPr>
            <a:spLocks noGrp="1"/>
          </p:cNvSpPr>
          <p:nvPr>
            <p:ph type="body" idx="1"/>
          </p:nvPr>
        </p:nvSpPr>
        <p:spPr/>
        <p:txBody>
          <a:bodyPr/>
          <a:lstStyle/>
          <a:p>
            <a:r>
              <a:rPr lang="en-GB" dirty="0"/>
              <a:t>Ok, so let’s all have the extract in</a:t>
            </a:r>
            <a:r>
              <a:rPr lang="en-GB" baseline="0" dirty="0"/>
              <a:t> front of us. I am going to read now and you are going to follow with your finger or ruler. </a:t>
            </a:r>
          </a:p>
          <a:p>
            <a:endParaRPr lang="en-GB" baseline="0" dirty="0"/>
          </a:p>
          <a:p>
            <a:r>
              <a:rPr lang="en-GB" b="1" baseline="0" dirty="0"/>
              <a:t>READ THE EXTRACT. PAUSE ON THE WORDS THAT THE STUDENTS MAY NOT KNOW. </a:t>
            </a:r>
            <a:endParaRPr lang="en-GB" b="1" dirty="0"/>
          </a:p>
        </p:txBody>
      </p:sp>
      <p:sp>
        <p:nvSpPr>
          <p:cNvPr id="4" name="Slide Number Placeholder 3">
            <a:extLst>
              <a:ext uri="{FF2B5EF4-FFF2-40B4-BE49-F238E27FC236}">
                <a16:creationId xmlns:a16="http://schemas.microsoft.com/office/drawing/2014/main" id="{01580C8E-1C32-F587-F993-C51B0059065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482BD5-A121-4740-86BF-5F3D15DCBC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561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08F21E-8FBE-E1F5-C4F5-11CEE42F89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837567-A2AB-FEE0-FE9D-55EE4E4751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11B60A-2D8D-7567-6FA8-51E1CAD8C2D6}"/>
              </a:ext>
            </a:extLst>
          </p:cNvPr>
          <p:cNvSpPr>
            <a:spLocks noGrp="1"/>
          </p:cNvSpPr>
          <p:nvPr>
            <p:ph type="body" idx="1"/>
          </p:nvPr>
        </p:nvSpPr>
        <p:spPr/>
        <p:txBody>
          <a:bodyPr/>
          <a:lstStyle/>
          <a:p>
            <a:r>
              <a:rPr lang="en-GB" dirty="0"/>
              <a:t>Ok, so let’s all have the extract in</a:t>
            </a:r>
            <a:r>
              <a:rPr lang="en-GB" baseline="0" dirty="0"/>
              <a:t> front of us. I am going to read now and you are going to follow with your finger or ruler. </a:t>
            </a:r>
          </a:p>
          <a:p>
            <a:endParaRPr lang="en-GB" baseline="0" dirty="0"/>
          </a:p>
          <a:p>
            <a:r>
              <a:rPr lang="en-GB" b="1" baseline="0" dirty="0"/>
              <a:t>READ THE EXTRACT. PAUSE ON THE WORDS THAT THE STUDENTS MAY NOT KNOW. </a:t>
            </a:r>
            <a:endParaRPr lang="en-GB" b="1" dirty="0"/>
          </a:p>
        </p:txBody>
      </p:sp>
      <p:sp>
        <p:nvSpPr>
          <p:cNvPr id="4" name="Slide Number Placeholder 3">
            <a:extLst>
              <a:ext uri="{FF2B5EF4-FFF2-40B4-BE49-F238E27FC236}">
                <a16:creationId xmlns:a16="http://schemas.microsoft.com/office/drawing/2014/main" id="{1CA828FE-0F25-2931-CF0D-622DC78E7F0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482BD5-A121-4740-86BF-5F3D15DCBC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3001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822E9BB-88D5-44F6-A52D-81C1B82BC4D3}" type="slidenum">
              <a:rPr lang="en-GB" smtClean="0"/>
              <a:t>29</a:t>
            </a:fld>
            <a:endParaRPr lang="en-GB"/>
          </a:p>
        </p:txBody>
      </p:sp>
    </p:spTree>
    <p:extLst>
      <p:ext uri="{BB962C8B-B14F-4D97-AF65-F5344CB8AC3E}">
        <p14:creationId xmlns:p14="http://schemas.microsoft.com/office/powerpoint/2010/main" val="88701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Ok, so let’s all have the extract in</a:t>
            </a:r>
            <a:r>
              <a:rPr lang="en-GB" baseline="0" dirty="0"/>
              <a:t> front of us. I am going to read now and you are going to follow with your finger or ruler. </a:t>
            </a:r>
          </a:p>
          <a:p>
            <a:endParaRPr lang="en-GB" baseline="0" dirty="0"/>
          </a:p>
          <a:p>
            <a:r>
              <a:rPr lang="en-GB" b="1" baseline="0" dirty="0"/>
              <a:t>READ THE EXTRACT. PAUSE ON THE WORDS THAT THE STUDENTS MAY NOT KNOW. </a:t>
            </a:r>
            <a:endParaRPr lang="en-GB"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482BD5-A121-4740-86BF-5F3D15DCBC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9593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C995-27A0-3DF5-AEEC-295143BEB7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8416CB-78FC-4E5C-50DF-8F5960EB46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B8C617-9FB8-9BC7-623A-CEDE69DD497B}"/>
              </a:ext>
            </a:extLst>
          </p:cNvPr>
          <p:cNvSpPr>
            <a:spLocks noGrp="1"/>
          </p:cNvSpPr>
          <p:nvPr>
            <p:ph type="body" idx="1"/>
          </p:nvPr>
        </p:nvSpPr>
        <p:spPr/>
        <p:txBody>
          <a:bodyPr/>
          <a:lstStyle/>
          <a:p>
            <a:r>
              <a:rPr lang="en-GB" dirty="0"/>
              <a:t>Ok, so let’s all have the extract in</a:t>
            </a:r>
            <a:r>
              <a:rPr lang="en-GB" baseline="0" dirty="0"/>
              <a:t> front of us. I am going to read now and you are going to follow with your finger or ruler. </a:t>
            </a:r>
          </a:p>
          <a:p>
            <a:endParaRPr lang="en-GB" baseline="0" dirty="0"/>
          </a:p>
          <a:p>
            <a:r>
              <a:rPr lang="en-GB" b="1" baseline="0" dirty="0"/>
              <a:t>READ THE EXTRACT. PAUSE ON THE WORDS THAT THE STUDENTS MAY NOT KNOW. </a:t>
            </a:r>
            <a:endParaRPr lang="en-GB" b="1" dirty="0"/>
          </a:p>
        </p:txBody>
      </p:sp>
      <p:sp>
        <p:nvSpPr>
          <p:cNvPr id="4" name="Slide Number Placeholder 3">
            <a:extLst>
              <a:ext uri="{FF2B5EF4-FFF2-40B4-BE49-F238E27FC236}">
                <a16:creationId xmlns:a16="http://schemas.microsoft.com/office/drawing/2014/main" id="{59C0FBC1-9C64-9C06-A0B3-1B6A7893455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482BD5-A121-4740-86BF-5F3D15DCBC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657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E7768B-1BAF-5F40-F430-60EDF3E81A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BD7A97-D4AA-4E5C-D22C-80F9F32B9D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3A6886-6C07-4B26-A4C1-38F237E4815A}"/>
              </a:ext>
            </a:extLst>
          </p:cNvPr>
          <p:cNvSpPr>
            <a:spLocks noGrp="1"/>
          </p:cNvSpPr>
          <p:nvPr>
            <p:ph type="body" idx="1"/>
          </p:nvPr>
        </p:nvSpPr>
        <p:spPr/>
        <p:txBody>
          <a:bodyPr/>
          <a:lstStyle/>
          <a:p>
            <a:r>
              <a:rPr lang="en-GB" dirty="0"/>
              <a:t>Ok, so let’s all have the extract in</a:t>
            </a:r>
            <a:r>
              <a:rPr lang="en-GB" baseline="0" dirty="0"/>
              <a:t> front of us. I am going to read now and you are going to follow with your finger or ruler. </a:t>
            </a:r>
          </a:p>
          <a:p>
            <a:endParaRPr lang="en-GB" baseline="0" dirty="0"/>
          </a:p>
          <a:p>
            <a:r>
              <a:rPr lang="en-GB" b="1" baseline="0" dirty="0"/>
              <a:t>READ THE EXTRACT. PAUSE ON THE WORDS THAT THE STUDENTS MAY NOT KNOW. </a:t>
            </a:r>
            <a:endParaRPr lang="en-GB" b="1" dirty="0"/>
          </a:p>
        </p:txBody>
      </p:sp>
      <p:sp>
        <p:nvSpPr>
          <p:cNvPr id="4" name="Slide Number Placeholder 3">
            <a:extLst>
              <a:ext uri="{FF2B5EF4-FFF2-40B4-BE49-F238E27FC236}">
                <a16:creationId xmlns:a16="http://schemas.microsoft.com/office/drawing/2014/main" id="{F51E06CA-6481-95CD-EBC2-2CDED4529ED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482BD5-A121-4740-86BF-5F3D15DCBC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3002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EB7723-A462-9345-B3FA-015BFE3037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B3737E-AFA3-7E75-2AF9-9BDD55C0D3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E96A11-EA84-F122-F9D6-D5801EA1A8BA}"/>
              </a:ext>
            </a:extLst>
          </p:cNvPr>
          <p:cNvSpPr>
            <a:spLocks noGrp="1"/>
          </p:cNvSpPr>
          <p:nvPr>
            <p:ph type="body" idx="1"/>
          </p:nvPr>
        </p:nvSpPr>
        <p:spPr/>
        <p:txBody>
          <a:bodyPr/>
          <a:lstStyle/>
          <a:p>
            <a:r>
              <a:rPr lang="en-GB" dirty="0"/>
              <a:t>Ok, so let’s all have the extract in</a:t>
            </a:r>
            <a:r>
              <a:rPr lang="en-GB" baseline="0" dirty="0"/>
              <a:t> front of us. I am going to read now and you are going to follow with your finger or ruler. </a:t>
            </a:r>
          </a:p>
          <a:p>
            <a:endParaRPr lang="en-GB" baseline="0" dirty="0"/>
          </a:p>
          <a:p>
            <a:r>
              <a:rPr lang="en-GB" b="1" baseline="0" dirty="0"/>
              <a:t>READ THE EXTRACT. PAUSE ON THE WORDS THAT THE STUDENTS MAY NOT KNOW. </a:t>
            </a:r>
            <a:endParaRPr lang="en-GB" b="1" dirty="0"/>
          </a:p>
        </p:txBody>
      </p:sp>
      <p:sp>
        <p:nvSpPr>
          <p:cNvPr id="4" name="Slide Number Placeholder 3">
            <a:extLst>
              <a:ext uri="{FF2B5EF4-FFF2-40B4-BE49-F238E27FC236}">
                <a16:creationId xmlns:a16="http://schemas.microsoft.com/office/drawing/2014/main" id="{20DBAD6C-3316-DDD3-0B4E-59183C56C62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482BD5-A121-4740-86BF-5F3D15DCBC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3059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2CCF04-46E7-7D09-01C3-3FE745D217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509891-68C3-AC36-ADE5-446E164ED7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F70F4-3578-BCA2-F4A3-B936F3E6F433}"/>
              </a:ext>
            </a:extLst>
          </p:cNvPr>
          <p:cNvSpPr>
            <a:spLocks noGrp="1"/>
          </p:cNvSpPr>
          <p:nvPr>
            <p:ph type="body" idx="1"/>
          </p:nvPr>
        </p:nvSpPr>
        <p:spPr/>
        <p:txBody>
          <a:bodyPr/>
          <a:lstStyle/>
          <a:p>
            <a:r>
              <a:rPr lang="en-GB" dirty="0"/>
              <a:t>Ok, so let’s all have the extract in</a:t>
            </a:r>
            <a:r>
              <a:rPr lang="en-GB" baseline="0" dirty="0"/>
              <a:t> front of us. I am going to read now and you are going to follow with your finger or ruler. </a:t>
            </a:r>
          </a:p>
          <a:p>
            <a:endParaRPr lang="en-GB" baseline="0" dirty="0"/>
          </a:p>
          <a:p>
            <a:r>
              <a:rPr lang="en-GB" b="1" baseline="0" dirty="0"/>
              <a:t>READ THE EXTRACT. PAUSE ON THE WORDS THAT THE STUDENTS MAY NOT KNOW. </a:t>
            </a:r>
            <a:endParaRPr lang="en-GB" b="1" dirty="0"/>
          </a:p>
        </p:txBody>
      </p:sp>
      <p:sp>
        <p:nvSpPr>
          <p:cNvPr id="4" name="Slide Number Placeholder 3">
            <a:extLst>
              <a:ext uri="{FF2B5EF4-FFF2-40B4-BE49-F238E27FC236}">
                <a16:creationId xmlns:a16="http://schemas.microsoft.com/office/drawing/2014/main" id="{8BA22230-91D9-CBBB-2289-FFBB06EF4BD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482BD5-A121-4740-86BF-5F3D15DCBC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3645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AB9C57-2657-AAB4-33CD-400AE2723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2D3B6F-2A9F-85CE-6AC1-5F75E9A775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89038A-9753-4E80-D796-31E78A43E907}"/>
              </a:ext>
            </a:extLst>
          </p:cNvPr>
          <p:cNvSpPr>
            <a:spLocks noGrp="1"/>
          </p:cNvSpPr>
          <p:nvPr>
            <p:ph type="body" idx="1"/>
          </p:nvPr>
        </p:nvSpPr>
        <p:spPr/>
        <p:txBody>
          <a:bodyPr/>
          <a:lstStyle/>
          <a:p>
            <a:r>
              <a:rPr lang="en-GB" dirty="0"/>
              <a:t>Ok, so let’s all have the extract in</a:t>
            </a:r>
            <a:r>
              <a:rPr lang="en-GB" baseline="0" dirty="0"/>
              <a:t> front of us. I am going to read now and you are going to follow with your finger or ruler. </a:t>
            </a:r>
          </a:p>
          <a:p>
            <a:endParaRPr lang="en-GB" baseline="0" dirty="0"/>
          </a:p>
          <a:p>
            <a:r>
              <a:rPr lang="en-GB" b="1" baseline="0" dirty="0"/>
              <a:t>READ THE EXTRACT. PAUSE ON THE WORDS THAT THE STUDENTS MAY NOT KNOW. </a:t>
            </a:r>
            <a:endParaRPr lang="en-GB" b="1" dirty="0"/>
          </a:p>
        </p:txBody>
      </p:sp>
      <p:sp>
        <p:nvSpPr>
          <p:cNvPr id="4" name="Slide Number Placeholder 3">
            <a:extLst>
              <a:ext uri="{FF2B5EF4-FFF2-40B4-BE49-F238E27FC236}">
                <a16:creationId xmlns:a16="http://schemas.microsoft.com/office/drawing/2014/main" id="{2BAED7CA-8896-C193-4C0F-E3CCA50BE50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482BD5-A121-4740-86BF-5F3D15DCBC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569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094885-17EA-C89A-7BD4-17ABA48F3F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56378D-F5ED-38C1-59CB-5D8FDB1CA5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EA21DA-0605-A743-3461-B66E270F52D7}"/>
              </a:ext>
            </a:extLst>
          </p:cNvPr>
          <p:cNvSpPr>
            <a:spLocks noGrp="1"/>
          </p:cNvSpPr>
          <p:nvPr>
            <p:ph type="body" idx="1"/>
          </p:nvPr>
        </p:nvSpPr>
        <p:spPr/>
        <p:txBody>
          <a:bodyPr/>
          <a:lstStyle/>
          <a:p>
            <a:r>
              <a:rPr lang="en-GB" dirty="0"/>
              <a:t>Ok, so let’s all have the extract in</a:t>
            </a:r>
            <a:r>
              <a:rPr lang="en-GB" baseline="0" dirty="0"/>
              <a:t> front of us. I am going to read now and you are going to follow with your finger or ruler. </a:t>
            </a:r>
          </a:p>
          <a:p>
            <a:endParaRPr lang="en-GB" baseline="0" dirty="0"/>
          </a:p>
          <a:p>
            <a:r>
              <a:rPr lang="en-GB" b="1" baseline="0" dirty="0"/>
              <a:t>READ THE EXTRACT. PAUSE ON THE WORDS THAT THE STUDENTS MAY NOT KNOW. </a:t>
            </a:r>
            <a:endParaRPr lang="en-GB" b="1" dirty="0"/>
          </a:p>
        </p:txBody>
      </p:sp>
      <p:sp>
        <p:nvSpPr>
          <p:cNvPr id="4" name="Slide Number Placeholder 3">
            <a:extLst>
              <a:ext uri="{FF2B5EF4-FFF2-40B4-BE49-F238E27FC236}">
                <a16:creationId xmlns:a16="http://schemas.microsoft.com/office/drawing/2014/main" id="{4C5F307D-B108-B42C-7FE1-6E443706056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482BD5-A121-4740-86BF-5F3D15DCBC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1240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4335C79-93D0-4B1A-B807-E67DBC7271A7}" type="datetimeFigureOut">
              <a:rPr lang="en-GB" smtClean="0"/>
              <a:t>10/12/2025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8356B6-A474-403C-8B0D-15B1AB883DEE}" type="slidenum">
              <a:rPr lang="en-GB" smtClean="0"/>
              <a:t>‹#›</a:t>
            </a:fld>
            <a:endParaRPr lang="en-GB"/>
          </a:p>
        </p:txBody>
      </p:sp>
    </p:spTree>
    <p:extLst>
      <p:ext uri="{BB962C8B-B14F-4D97-AF65-F5344CB8AC3E}">
        <p14:creationId xmlns:p14="http://schemas.microsoft.com/office/powerpoint/2010/main" val="3227267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4335C79-93D0-4B1A-B807-E67DBC7271A7}" type="datetimeFigureOut">
              <a:rPr lang="en-GB" smtClean="0"/>
              <a:t>10/12/2025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8356B6-A474-403C-8B0D-15B1AB883DEE}" type="slidenum">
              <a:rPr lang="en-GB" smtClean="0"/>
              <a:t>‹#›</a:t>
            </a:fld>
            <a:endParaRPr lang="en-GB"/>
          </a:p>
        </p:txBody>
      </p:sp>
    </p:spTree>
    <p:extLst>
      <p:ext uri="{BB962C8B-B14F-4D97-AF65-F5344CB8AC3E}">
        <p14:creationId xmlns:p14="http://schemas.microsoft.com/office/powerpoint/2010/main" val="1180078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4335C79-93D0-4B1A-B807-E67DBC7271A7}" type="datetimeFigureOut">
              <a:rPr lang="en-GB" smtClean="0"/>
              <a:t>10/12/2025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8356B6-A474-403C-8B0D-15B1AB883DEE}" type="slidenum">
              <a:rPr lang="en-GB" smtClean="0"/>
              <a:t>‹#›</a:t>
            </a:fld>
            <a:endParaRPr lang="en-GB"/>
          </a:p>
        </p:txBody>
      </p:sp>
    </p:spTree>
    <p:extLst>
      <p:ext uri="{BB962C8B-B14F-4D97-AF65-F5344CB8AC3E}">
        <p14:creationId xmlns:p14="http://schemas.microsoft.com/office/powerpoint/2010/main" val="2979586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4335C79-93D0-4B1A-B807-E67DBC7271A7}" type="datetimeFigureOut">
              <a:rPr lang="en-GB" smtClean="0"/>
              <a:t>10/12/2025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8356B6-A474-403C-8B0D-15B1AB883DEE}" type="slidenum">
              <a:rPr lang="en-GB" smtClean="0"/>
              <a:t>‹#›</a:t>
            </a:fld>
            <a:endParaRPr lang="en-GB"/>
          </a:p>
        </p:txBody>
      </p:sp>
    </p:spTree>
    <p:extLst>
      <p:ext uri="{BB962C8B-B14F-4D97-AF65-F5344CB8AC3E}">
        <p14:creationId xmlns:p14="http://schemas.microsoft.com/office/powerpoint/2010/main" val="4120324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4335C79-93D0-4B1A-B807-E67DBC7271A7}" type="datetimeFigureOut">
              <a:rPr lang="en-GB" smtClean="0"/>
              <a:t>10/12/2025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8356B6-A474-403C-8B0D-15B1AB883DEE}" type="slidenum">
              <a:rPr lang="en-GB" smtClean="0"/>
              <a:t>‹#›</a:t>
            </a:fld>
            <a:endParaRPr lang="en-GB"/>
          </a:p>
        </p:txBody>
      </p:sp>
    </p:spTree>
    <p:extLst>
      <p:ext uri="{BB962C8B-B14F-4D97-AF65-F5344CB8AC3E}">
        <p14:creationId xmlns:p14="http://schemas.microsoft.com/office/powerpoint/2010/main" val="3483467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4335C79-93D0-4B1A-B807-E67DBC7271A7}" type="datetimeFigureOut">
              <a:rPr lang="en-GB" smtClean="0"/>
              <a:t>10/12/2025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8356B6-A474-403C-8B0D-15B1AB883DEE}" type="slidenum">
              <a:rPr lang="en-GB" smtClean="0"/>
              <a:t>‹#›</a:t>
            </a:fld>
            <a:endParaRPr lang="en-GB"/>
          </a:p>
        </p:txBody>
      </p:sp>
    </p:spTree>
    <p:extLst>
      <p:ext uri="{BB962C8B-B14F-4D97-AF65-F5344CB8AC3E}">
        <p14:creationId xmlns:p14="http://schemas.microsoft.com/office/powerpoint/2010/main" val="3669494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4335C79-93D0-4B1A-B807-E67DBC7271A7}" type="datetimeFigureOut">
              <a:rPr lang="en-GB" smtClean="0"/>
              <a:t>10/12/2025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48356B6-A474-403C-8B0D-15B1AB883DEE}" type="slidenum">
              <a:rPr lang="en-GB" smtClean="0"/>
              <a:t>‹#›</a:t>
            </a:fld>
            <a:endParaRPr lang="en-GB"/>
          </a:p>
        </p:txBody>
      </p:sp>
    </p:spTree>
    <p:extLst>
      <p:ext uri="{BB962C8B-B14F-4D97-AF65-F5344CB8AC3E}">
        <p14:creationId xmlns:p14="http://schemas.microsoft.com/office/powerpoint/2010/main" val="1264461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4335C79-93D0-4B1A-B807-E67DBC7271A7}" type="datetimeFigureOut">
              <a:rPr lang="en-GB" smtClean="0"/>
              <a:t>10/12/2025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48356B6-A474-403C-8B0D-15B1AB883DEE}" type="slidenum">
              <a:rPr lang="en-GB" smtClean="0"/>
              <a:t>‹#›</a:t>
            </a:fld>
            <a:endParaRPr lang="en-GB"/>
          </a:p>
        </p:txBody>
      </p:sp>
    </p:spTree>
    <p:extLst>
      <p:ext uri="{BB962C8B-B14F-4D97-AF65-F5344CB8AC3E}">
        <p14:creationId xmlns:p14="http://schemas.microsoft.com/office/powerpoint/2010/main" val="164692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335C79-93D0-4B1A-B807-E67DBC7271A7}" type="datetimeFigureOut">
              <a:rPr lang="en-GB" smtClean="0"/>
              <a:t>10/12/2025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48356B6-A474-403C-8B0D-15B1AB883DEE}" type="slidenum">
              <a:rPr lang="en-GB" smtClean="0"/>
              <a:t>‹#›</a:t>
            </a:fld>
            <a:endParaRPr lang="en-GB"/>
          </a:p>
        </p:txBody>
      </p:sp>
    </p:spTree>
    <p:extLst>
      <p:ext uri="{BB962C8B-B14F-4D97-AF65-F5344CB8AC3E}">
        <p14:creationId xmlns:p14="http://schemas.microsoft.com/office/powerpoint/2010/main" val="706421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4335C79-93D0-4B1A-B807-E67DBC7271A7}" type="datetimeFigureOut">
              <a:rPr lang="en-GB" smtClean="0"/>
              <a:t>10/12/2025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8356B6-A474-403C-8B0D-15B1AB883DEE}" type="slidenum">
              <a:rPr lang="en-GB" smtClean="0"/>
              <a:t>‹#›</a:t>
            </a:fld>
            <a:endParaRPr lang="en-GB"/>
          </a:p>
        </p:txBody>
      </p:sp>
    </p:spTree>
    <p:extLst>
      <p:ext uri="{BB962C8B-B14F-4D97-AF65-F5344CB8AC3E}">
        <p14:creationId xmlns:p14="http://schemas.microsoft.com/office/powerpoint/2010/main" val="1341083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4335C79-93D0-4B1A-B807-E67DBC7271A7}" type="datetimeFigureOut">
              <a:rPr lang="en-GB" smtClean="0"/>
              <a:t>10/12/2025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8356B6-A474-403C-8B0D-15B1AB883DEE}" type="slidenum">
              <a:rPr lang="en-GB" smtClean="0"/>
              <a:t>‹#›</a:t>
            </a:fld>
            <a:endParaRPr lang="en-GB"/>
          </a:p>
        </p:txBody>
      </p:sp>
    </p:spTree>
    <p:extLst>
      <p:ext uri="{BB962C8B-B14F-4D97-AF65-F5344CB8AC3E}">
        <p14:creationId xmlns:p14="http://schemas.microsoft.com/office/powerpoint/2010/main" val="3860881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335C79-93D0-4B1A-B807-E67DBC7271A7}" type="datetimeFigureOut">
              <a:rPr lang="en-GB" smtClean="0"/>
              <a:t>10/12/2025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8356B6-A474-403C-8B0D-15B1AB883DEE}" type="slidenum">
              <a:rPr lang="en-GB" smtClean="0"/>
              <a:t>‹#›</a:t>
            </a:fld>
            <a:endParaRPr lang="en-GB"/>
          </a:p>
        </p:txBody>
      </p:sp>
    </p:spTree>
    <p:extLst>
      <p:ext uri="{BB962C8B-B14F-4D97-AF65-F5344CB8AC3E}">
        <p14:creationId xmlns:p14="http://schemas.microsoft.com/office/powerpoint/2010/main" val="3838983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www.google.co.uk/search?sca_esv=0ba5b4315e0bd468&amp;q=overlapping&amp;si=ACC90nwKPQWKXvO0LWGU61hOTgoDfZAoprRVOecMgJvF22WKbkkDGmx5hyz6GaefVR2cQsYOC3spOq3LCaFAaDhcsPrP2x0TkPHtr5vMeXrOPi_NbDvCg7g%3D&amp;expnd=1&amp;sa=X&amp;ved=2ahUKEwjSo73aup-JAxUDRUEAHY5zCDMQyecJegQIPhAP" TargetMode="External"/><Relationship Id="rId2" Type="http://schemas.openxmlformats.org/officeDocument/2006/relationships/hyperlink" Target="https://www.google.co.uk/search?sca_esv=0ba5b4315e0bd468&amp;q=polygons&amp;si=ACC90nwZKElgOcNXBU934ENhMNgqKek-AQMpM9Eb0V4gq7fTHTBdidEEcj8Bi9IQyOUKtD71ikKC700yrtuuk2eV1dbKp0eYXnEtfLakbP0m9NRuZSoHwXQ%3D&amp;expnd=1&amp;sa=X&amp;ved=2ahUKEwjSo73aup-JAxUDRUEAHY5zCDMQyecJegQIPhAO" TargetMode="External"/><Relationship Id="rId1" Type="http://schemas.openxmlformats.org/officeDocument/2006/relationships/slideLayout" Target="../slideLayouts/slideLayout7.xml"/><Relationship Id="rId4" Type="http://schemas.openxmlformats.org/officeDocument/2006/relationships/hyperlink" Target="https://www.google.co.uk/search?sca_esv=0ba5b4315e0bd468&amp;biw=1680&amp;bih=889&amp;q=intensely&amp;si=ACC90nytWkp8tIhRuqKAL6XWXX-NChXJdg1RV1KDT0H2CP_v4eE593FKonreQwq4NOHlKBwzUIpjDMA6x7h85AJQMB4cWi7NwBGXhRVexQY6H-BkGGZlhng%3D&amp;expnd=1&amp;sa=X&amp;ved=2ahUKEwjT3Lf7vp-JAxXAXUEAHThFFJcQyecJegQIPBBT"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s://www.bing.com/ck/a?!&amp;&amp;p=7e5223ea5ce08d0e2baef720cf402143f40e6ddd3dde2463a843107f3f977549JmltdHM9MTc2MzQyNDAwMA&amp;ptn=3&amp;ver=2&amp;hsh=4&amp;fclid=300df653-00dc-6104-23a8-e0ca011760ff&amp;psq=synopsis+1984&amp;u=a1aHR0cHM6Ly9ib29rYW5hbHlzaXMuY29tL2dlb3JnZS1vcndlbGwvMTk4NC9zdW1tYXJ5Lw"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hyperlink" Target="https://www.bing.com/ck/a?!&amp;&amp;p=7e5223ea5ce08d0e2baef720cf402143f40e6ddd3dde2463a843107f3f977549JmltdHM9MTc2MzQyNDAwMA&amp;ptn=3&amp;ver=2&amp;hsh=4&amp;fclid=300df653-00dc-6104-23a8-e0ca011760ff&amp;psq=synopsis+1984&amp;u=a1aHR0cHM6Ly9ib29rYW5hbHlzaXMuY29tL2dlb3JnZS1vcndlbGwvMTk4NC9zdW1tYXJ5Lw&amp;ntb=1"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090" y="3262667"/>
            <a:ext cx="10515600" cy="1325563"/>
          </a:xfrm>
        </p:spPr>
        <p:txBody>
          <a:bodyPr/>
          <a:lstStyle/>
          <a:p>
            <a:pPr algn="ctr"/>
            <a:r>
              <a:rPr lang="en-GB" dirty="0">
                <a:latin typeface="Gill Sans MT" panose="020B0502020104020203" pitchFamily="34" charset="0"/>
              </a:rPr>
              <a:t>Year 7 Knowledge Organiser HT3</a:t>
            </a:r>
          </a:p>
        </p:txBody>
      </p:sp>
      <p:pic>
        <p:nvPicPr>
          <p:cNvPr id="4" name="Picture 3" descr="Hornchurch High (@HornchurchHigh) / Twitter"/>
          <p:cNvPicPr/>
          <p:nvPr/>
        </p:nvPicPr>
        <p:blipFill>
          <a:blip r:embed="rId2">
            <a:extLst>
              <a:ext uri="{28A0092B-C50C-407E-A947-70E740481C1C}">
                <a14:useLocalDpi xmlns:a14="http://schemas.microsoft.com/office/drawing/2010/main" val="0"/>
              </a:ext>
            </a:extLst>
          </a:blip>
          <a:srcRect/>
          <a:stretch>
            <a:fillRect/>
          </a:stretch>
        </p:blipFill>
        <p:spPr bwMode="auto">
          <a:xfrm>
            <a:off x="4310318" y="488114"/>
            <a:ext cx="3475145" cy="2873395"/>
          </a:xfrm>
          <a:prstGeom prst="rect">
            <a:avLst/>
          </a:prstGeom>
          <a:noFill/>
          <a:ln>
            <a:noFill/>
          </a:ln>
        </p:spPr>
      </p:pic>
      <p:sp>
        <p:nvSpPr>
          <p:cNvPr id="5" name="Rounded Rectangle 4"/>
          <p:cNvSpPr/>
          <p:nvPr/>
        </p:nvSpPr>
        <p:spPr>
          <a:xfrm>
            <a:off x="296883" y="285008"/>
            <a:ext cx="11625943" cy="6246421"/>
          </a:xfrm>
          <a:prstGeom prst="round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3671241" y="4326620"/>
            <a:ext cx="4877225" cy="523220"/>
          </a:xfrm>
          <a:prstGeom prst="rect">
            <a:avLst/>
          </a:prstGeom>
          <a:noFill/>
        </p:spPr>
        <p:txBody>
          <a:bodyPr wrap="square" rtlCol="0">
            <a:spAutoFit/>
          </a:bodyPr>
          <a:lstStyle/>
          <a:p>
            <a:pPr algn="ctr"/>
            <a:r>
              <a:rPr lang="en-GB" sz="2800" dirty="0">
                <a:solidFill>
                  <a:schemeClr val="accent6">
                    <a:lumMod val="75000"/>
                  </a:schemeClr>
                </a:solidFill>
                <a:latin typeface="Gill Sans MT" panose="020B0502020104020203" pitchFamily="34" charset="0"/>
              </a:rPr>
              <a:t>Knowledge is Power</a:t>
            </a:r>
          </a:p>
        </p:txBody>
      </p:sp>
      <p:sp>
        <p:nvSpPr>
          <p:cNvPr id="7" name="TextBox 6"/>
          <p:cNvSpPr txBox="1"/>
          <p:nvPr/>
        </p:nvSpPr>
        <p:spPr>
          <a:xfrm>
            <a:off x="3397421" y="5600405"/>
            <a:ext cx="5424863" cy="707886"/>
          </a:xfrm>
          <a:prstGeom prst="rect">
            <a:avLst/>
          </a:prstGeom>
          <a:noFill/>
        </p:spPr>
        <p:txBody>
          <a:bodyPr wrap="square" rtlCol="0">
            <a:spAutoFit/>
          </a:bodyPr>
          <a:lstStyle/>
          <a:p>
            <a:r>
              <a:rPr lang="en-GB" sz="2000" dirty="0">
                <a:latin typeface="Gill Sans MT" panose="020B0502020104020203" pitchFamily="34" charset="0"/>
              </a:rPr>
              <a:t>Name: ______________________________</a:t>
            </a:r>
          </a:p>
          <a:p>
            <a:r>
              <a:rPr lang="en-GB" sz="2000" dirty="0">
                <a:latin typeface="Gill Sans MT" panose="020B0502020104020203" pitchFamily="34" charset="0"/>
              </a:rPr>
              <a:t>Form:  _______</a:t>
            </a:r>
          </a:p>
        </p:txBody>
      </p:sp>
    </p:spTree>
    <p:extLst>
      <p:ext uri="{BB962C8B-B14F-4D97-AF65-F5344CB8AC3E}">
        <p14:creationId xmlns:p14="http://schemas.microsoft.com/office/powerpoint/2010/main" val="4190223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87553" y="726528"/>
          <a:ext cx="362659" cy="5946806"/>
        </p:xfrm>
        <a:graphic>
          <a:graphicData uri="http://schemas.openxmlformats.org/drawingml/2006/table">
            <a:tbl>
              <a:tblPr firstRow="1" bandRow="1">
                <a:tableStyleId>{5940675A-B579-460E-94D1-54222C63F5DA}</a:tableStyleId>
              </a:tblPr>
              <a:tblGrid>
                <a:gridCol w="362659">
                  <a:extLst>
                    <a:ext uri="{9D8B030D-6E8A-4147-A177-3AD203B41FA5}">
                      <a16:colId xmlns:a16="http://schemas.microsoft.com/office/drawing/2014/main" val="4085805581"/>
                    </a:ext>
                  </a:extLst>
                </a:gridCol>
              </a:tblGrid>
              <a:tr h="5946806">
                <a:tc>
                  <a:txBody>
                    <a:bodyPr/>
                    <a:lstStyle/>
                    <a:p>
                      <a:pPr algn="ctr"/>
                      <a:r>
                        <a:rPr lang="en-GB" sz="2800" b="1" dirty="0">
                          <a:latin typeface="+mn-lt"/>
                        </a:rPr>
                        <a:t>Skeletal</a:t>
                      </a:r>
                      <a:r>
                        <a:rPr lang="en-GB" sz="2800" b="1" baseline="0" dirty="0">
                          <a:latin typeface="+mn-lt"/>
                        </a:rPr>
                        <a:t> System </a:t>
                      </a:r>
                      <a:endParaRPr lang="en-GB" sz="2800" b="1" dirty="0">
                        <a:latin typeface="+mn-lt"/>
                      </a:endParaRPr>
                    </a:p>
                  </a:txBody>
                  <a:tcPr vert="vert270" anchor="ctr">
                    <a:solidFill>
                      <a:schemeClr val="accent2">
                        <a:lumMod val="20000"/>
                        <a:lumOff val="80000"/>
                      </a:schemeClr>
                    </a:solidFill>
                  </a:tcPr>
                </a:tc>
                <a:extLst>
                  <a:ext uri="{0D108BD9-81ED-4DB2-BD59-A6C34878D82A}">
                    <a16:rowId xmlns:a16="http://schemas.microsoft.com/office/drawing/2014/main" val="3384839483"/>
                  </a:ext>
                </a:extLst>
              </a:tr>
            </a:tbl>
          </a:graphicData>
        </a:graphic>
      </p:graphicFrame>
      <p:pic>
        <p:nvPicPr>
          <p:cNvPr id="5" name="Picture 2"/>
          <p:cNvPicPr>
            <a:picLocks noChangeAspect="1" noChangeArrowheads="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rot="16200000">
            <a:off x="-180291" y="1434945"/>
            <a:ext cx="6249870" cy="38575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6" name="Table 5"/>
          <p:cNvGraphicFramePr>
            <a:graphicFrameLocks noGrp="1"/>
          </p:cNvGraphicFramePr>
          <p:nvPr/>
        </p:nvGraphicFramePr>
        <p:xfrm>
          <a:off x="5890006" y="365437"/>
          <a:ext cx="362659" cy="5946806"/>
        </p:xfrm>
        <a:graphic>
          <a:graphicData uri="http://schemas.openxmlformats.org/drawingml/2006/table">
            <a:tbl>
              <a:tblPr firstRow="1" bandRow="1">
                <a:tableStyleId>{5940675A-B579-460E-94D1-54222C63F5DA}</a:tableStyleId>
              </a:tblPr>
              <a:tblGrid>
                <a:gridCol w="362659">
                  <a:extLst>
                    <a:ext uri="{9D8B030D-6E8A-4147-A177-3AD203B41FA5}">
                      <a16:colId xmlns:a16="http://schemas.microsoft.com/office/drawing/2014/main" val="4085805581"/>
                    </a:ext>
                  </a:extLst>
                </a:gridCol>
              </a:tblGrid>
              <a:tr h="5946806">
                <a:tc>
                  <a:txBody>
                    <a:bodyPr/>
                    <a:lstStyle/>
                    <a:p>
                      <a:pPr algn="ctr"/>
                      <a:r>
                        <a:rPr lang="en-GB" sz="2800" b="1" dirty="0">
                          <a:latin typeface="+mn-lt"/>
                        </a:rPr>
                        <a:t>Cardiovascular System</a:t>
                      </a:r>
                    </a:p>
                  </a:txBody>
                  <a:tcPr vert="vert270" anchor="ctr">
                    <a:solidFill>
                      <a:srgbClr val="FFCCFF"/>
                    </a:solidFill>
                  </a:tcPr>
                </a:tc>
                <a:extLst>
                  <a:ext uri="{0D108BD9-81ED-4DB2-BD59-A6C34878D82A}">
                    <a16:rowId xmlns:a16="http://schemas.microsoft.com/office/drawing/2014/main" val="3384839483"/>
                  </a:ext>
                </a:extLst>
              </a:tr>
            </a:tbl>
          </a:graphicData>
        </a:graphic>
      </p:graphicFrame>
      <p:pic>
        <p:nvPicPr>
          <p:cNvPr id="7"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6200000">
            <a:off x="4713505" y="1858652"/>
            <a:ext cx="6311026" cy="296706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8" name="TextBox 7"/>
          <p:cNvSpPr txBox="1"/>
          <p:nvPr/>
        </p:nvSpPr>
        <p:spPr>
          <a:xfrm>
            <a:off x="122703" y="134605"/>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ea typeface="+mn-ea"/>
                <a:cs typeface="+mn-cs"/>
              </a:rPr>
              <a:t>PE</a:t>
            </a:r>
            <a:endParaRPr kumimoji="0" lang="en-US" sz="2000" b="1" i="0" u="none" strike="noStrike" kern="1200" cap="none" spc="0" normalizeH="0" baseline="0" noProof="0" dirty="0">
              <a:ln>
                <a:noFill/>
              </a:ln>
              <a:solidFill>
                <a:prstClr val="white"/>
              </a:solidFill>
              <a:effectLst/>
              <a:uLnTx/>
              <a:uFillTx/>
              <a:ea typeface="+mn-ea"/>
              <a:cs typeface="+mn-cs"/>
            </a:endParaRPr>
          </a:p>
        </p:txBody>
      </p:sp>
      <p:sp>
        <p:nvSpPr>
          <p:cNvPr id="11" name="TextBox 10"/>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8</a:t>
            </a:r>
          </a:p>
        </p:txBody>
      </p:sp>
    </p:spTree>
    <p:extLst>
      <p:ext uri="{BB962C8B-B14F-4D97-AF65-F5344CB8AC3E}">
        <p14:creationId xmlns:p14="http://schemas.microsoft.com/office/powerpoint/2010/main" val="32660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278674" y="758047"/>
          <a:ext cx="11672693" cy="1739203"/>
        </p:xfrm>
        <a:graphic>
          <a:graphicData uri="http://schemas.openxmlformats.org/drawingml/2006/table">
            <a:tbl>
              <a:tblPr firstRow="1" bandRow="1">
                <a:tableStyleId>{5940675A-B579-460E-94D1-54222C63F5DA}</a:tableStyleId>
              </a:tblPr>
              <a:tblGrid>
                <a:gridCol w="2256185">
                  <a:extLst>
                    <a:ext uri="{9D8B030D-6E8A-4147-A177-3AD203B41FA5}">
                      <a16:colId xmlns:a16="http://schemas.microsoft.com/office/drawing/2014/main" val="20000"/>
                    </a:ext>
                  </a:extLst>
                </a:gridCol>
                <a:gridCol w="9416508">
                  <a:extLst>
                    <a:ext uri="{9D8B030D-6E8A-4147-A177-3AD203B41FA5}">
                      <a16:colId xmlns:a16="http://schemas.microsoft.com/office/drawing/2014/main" val="20001"/>
                    </a:ext>
                  </a:extLst>
                </a:gridCol>
              </a:tblGrid>
              <a:tr h="345806">
                <a:tc gridSpan="2">
                  <a:txBody>
                    <a:bodyPr/>
                    <a:lstStyle/>
                    <a:p>
                      <a:pPr algn="ctr"/>
                      <a:r>
                        <a:rPr lang="en-GB" sz="1200" b="1" kern="1200" dirty="0">
                          <a:solidFill>
                            <a:schemeClr val="tx1"/>
                          </a:solidFill>
                          <a:effectLst/>
                          <a:latin typeface="Gill Sans MT" panose="020B0502020104020203" pitchFamily="34" charset="0"/>
                          <a:ea typeface="+mn-ea"/>
                          <a:cs typeface="+mn-cs"/>
                        </a:rPr>
                        <a:t>BIOMECHANICS - Planes and axes for movement</a:t>
                      </a:r>
                    </a:p>
                  </a:txBody>
                  <a:tcPr marL="36576" marR="36576" marT="36576" marB="36576" anchor="ctr">
                    <a:solidFill>
                      <a:schemeClr val="accent2">
                        <a:lumMod val="20000"/>
                        <a:lumOff val="80000"/>
                      </a:schemeClr>
                    </a:solidFill>
                  </a:tcPr>
                </a:tc>
                <a:tc hMerge="1">
                  <a:txBody>
                    <a:bodyPr/>
                    <a:lstStyle/>
                    <a:p>
                      <a:pPr marR="0" indent="0" algn="l" rtl="0">
                        <a:lnSpc>
                          <a:spcPct val="119000"/>
                        </a:lnSpc>
                        <a:spcBef>
                          <a:spcPts val="0"/>
                        </a:spcBef>
                        <a:spcAft>
                          <a:spcPts val="600"/>
                        </a:spcAft>
                      </a:pPr>
                      <a:endParaRPr lang="en-GB" sz="10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10001"/>
                  </a:ext>
                </a:extLst>
              </a:tr>
              <a:tr h="355979">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Plane</a:t>
                      </a:r>
                      <a:endParaRPr lang="en-GB" sz="1000" kern="1400" dirty="0">
                        <a:ln>
                          <a:noFill/>
                        </a:ln>
                        <a:solidFill>
                          <a:srgbClr val="000000"/>
                        </a:solidFill>
                        <a:effectLst/>
                        <a:latin typeface="Gill Sans MT" panose="020B0502020104020203" pitchFamily="34" charset="0"/>
                      </a:endParaRPr>
                    </a:p>
                  </a:txBody>
                  <a:tcPr marL="9525" marR="9525" marT="9525" marB="0"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An imaginary line that divides the body into two</a:t>
                      </a:r>
                      <a:endParaRPr lang="en-GB" sz="1000" kern="1400" dirty="0">
                        <a:ln>
                          <a:noFill/>
                        </a:ln>
                        <a:solidFill>
                          <a:srgbClr val="000000"/>
                        </a:solidFill>
                        <a:effectLst/>
                        <a:latin typeface="Gill Sans MT" panose="020B0502020104020203" pitchFamily="34" charset="0"/>
                      </a:endParaRPr>
                    </a:p>
                  </a:txBody>
                  <a:tcPr marL="9525" marR="9525" marT="9525" marB="0" anchor="ctr"/>
                </a:tc>
                <a:extLst>
                  <a:ext uri="{0D108BD9-81ED-4DB2-BD59-A6C34878D82A}">
                    <a16:rowId xmlns:a16="http://schemas.microsoft.com/office/drawing/2014/main" val="10002"/>
                  </a:ext>
                </a:extLst>
              </a:tr>
              <a:tr h="345806">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Frontal Plane (left picture)</a:t>
                      </a:r>
                      <a:endParaRPr lang="en-GB" sz="1000" kern="1400" dirty="0">
                        <a:ln>
                          <a:noFill/>
                        </a:ln>
                        <a:solidFill>
                          <a:srgbClr val="000000"/>
                        </a:solidFill>
                        <a:effectLst/>
                        <a:latin typeface="Gill Sans MT" panose="020B0502020104020203" pitchFamily="34" charset="0"/>
                      </a:endParaRPr>
                    </a:p>
                  </a:txBody>
                  <a:tcPr marL="9525" marR="9525" marT="9525" marB="0"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A vertical plane that divides the body into front and back. </a:t>
                      </a:r>
                      <a:endParaRPr lang="en-GB" sz="1000" kern="1400" dirty="0">
                        <a:ln>
                          <a:noFill/>
                        </a:ln>
                        <a:solidFill>
                          <a:srgbClr val="000000"/>
                        </a:solidFill>
                        <a:effectLst/>
                        <a:latin typeface="Gill Sans MT" panose="020B0502020104020203" pitchFamily="34" charset="0"/>
                      </a:endParaRPr>
                    </a:p>
                  </a:txBody>
                  <a:tcPr marL="9525" marR="9525" marT="9525" marB="0" anchor="ctr"/>
                </a:tc>
                <a:extLst>
                  <a:ext uri="{0D108BD9-81ED-4DB2-BD59-A6C34878D82A}">
                    <a16:rowId xmlns:a16="http://schemas.microsoft.com/office/drawing/2014/main" val="1543258229"/>
                  </a:ext>
                </a:extLst>
              </a:tr>
              <a:tr h="345806">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Transverse plane (middle</a:t>
                      </a:r>
                      <a:r>
                        <a:rPr lang="en-GB" sz="1200" kern="1400" baseline="0" dirty="0">
                          <a:ln>
                            <a:noFill/>
                          </a:ln>
                          <a:solidFill>
                            <a:srgbClr val="000000"/>
                          </a:solidFill>
                          <a:effectLst/>
                          <a:latin typeface="Gill Sans MT" panose="020B0502020104020203" pitchFamily="34" charset="0"/>
                        </a:rPr>
                        <a:t> picture)</a:t>
                      </a:r>
                      <a:endParaRPr lang="en-GB" sz="1000" kern="1400" dirty="0">
                        <a:ln>
                          <a:noFill/>
                        </a:ln>
                        <a:solidFill>
                          <a:srgbClr val="000000"/>
                        </a:solidFill>
                        <a:effectLst/>
                        <a:latin typeface="Gill Sans MT" panose="020B0502020104020203" pitchFamily="34" charset="0"/>
                      </a:endParaRPr>
                    </a:p>
                  </a:txBody>
                  <a:tcPr marL="9525" marR="9525" marT="9525" marB="0" anchor="ctr"/>
                </a:tc>
                <a:tc>
                  <a:txBody>
                    <a:bodyPr/>
                    <a:lstStyle/>
                    <a:p>
                      <a:pPr marR="0" indent="0" algn="l" rtl="0">
                        <a:lnSpc>
                          <a:spcPct val="119000"/>
                        </a:lnSpc>
                        <a:spcBef>
                          <a:spcPts val="0"/>
                        </a:spcBef>
                        <a:spcAft>
                          <a:spcPts val="1400"/>
                        </a:spcAft>
                      </a:pPr>
                      <a:r>
                        <a:rPr lang="en-GB" sz="1200" kern="1400">
                          <a:ln>
                            <a:noFill/>
                          </a:ln>
                          <a:solidFill>
                            <a:srgbClr val="000000"/>
                          </a:solidFill>
                          <a:effectLst/>
                          <a:latin typeface="Gill Sans MT" panose="020B0502020104020203" pitchFamily="34" charset="0"/>
                        </a:rPr>
                        <a:t>A horizontal plane that divides the body into upper and lower halves.</a:t>
                      </a:r>
                      <a:endParaRPr lang="en-GB" sz="1000" kern="1400">
                        <a:ln>
                          <a:noFill/>
                        </a:ln>
                        <a:solidFill>
                          <a:srgbClr val="000000"/>
                        </a:solidFill>
                        <a:effectLst/>
                        <a:latin typeface="Gill Sans MT" panose="020B0502020104020203" pitchFamily="34" charset="0"/>
                      </a:endParaRPr>
                    </a:p>
                  </a:txBody>
                  <a:tcPr marL="9525" marR="9525" marT="9525" marB="0" anchor="ctr"/>
                </a:tc>
                <a:extLst>
                  <a:ext uri="{0D108BD9-81ED-4DB2-BD59-A6C34878D82A}">
                    <a16:rowId xmlns:a16="http://schemas.microsoft.com/office/drawing/2014/main" val="3146237369"/>
                  </a:ext>
                </a:extLst>
              </a:tr>
              <a:tr h="345806">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Sagittal plane (right picture)</a:t>
                      </a:r>
                      <a:endParaRPr lang="en-GB" sz="1000" kern="1400" dirty="0">
                        <a:ln>
                          <a:noFill/>
                        </a:ln>
                        <a:solidFill>
                          <a:srgbClr val="000000"/>
                        </a:solidFill>
                        <a:effectLst/>
                        <a:latin typeface="Gill Sans MT" panose="020B0502020104020203" pitchFamily="34" charset="0"/>
                      </a:endParaRPr>
                    </a:p>
                  </a:txBody>
                  <a:tcPr marL="9525" marR="9525" marT="9525" marB="0"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A vertical plane that divides the body into right and left sides. </a:t>
                      </a:r>
                      <a:endParaRPr lang="en-GB" sz="1000" kern="1400" dirty="0">
                        <a:ln>
                          <a:noFill/>
                        </a:ln>
                        <a:solidFill>
                          <a:srgbClr val="000000"/>
                        </a:solidFill>
                        <a:effectLst/>
                        <a:latin typeface="Gill Sans MT" panose="020B0502020104020203" pitchFamily="34" charset="0"/>
                      </a:endParaRPr>
                    </a:p>
                  </a:txBody>
                  <a:tcPr marL="9525" marR="9525" marT="9525" marB="0" anchor="ctr"/>
                </a:tc>
                <a:extLst>
                  <a:ext uri="{0D108BD9-81ED-4DB2-BD59-A6C34878D82A}">
                    <a16:rowId xmlns:a16="http://schemas.microsoft.com/office/drawing/2014/main" val="3189114812"/>
                  </a:ext>
                </a:extLst>
              </a:tr>
            </a:tbl>
          </a:graphicData>
        </a:graphic>
      </p:graphicFrame>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33" r="69260" b="7927"/>
          <a:stretch/>
        </p:blipFill>
        <p:spPr bwMode="auto">
          <a:xfrm>
            <a:off x="408638" y="2565780"/>
            <a:ext cx="2630300" cy="402661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l="33511" r="33960"/>
          <a:stretch>
            <a:fillRect/>
          </a:stretch>
        </p:blipFill>
        <p:spPr bwMode="auto">
          <a:xfrm>
            <a:off x="4662336" y="2565780"/>
            <a:ext cx="2633814" cy="418838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l="74622"/>
          <a:stretch>
            <a:fillRect/>
          </a:stretch>
        </p:blipFill>
        <p:spPr bwMode="auto">
          <a:xfrm>
            <a:off x="9166756" y="2566671"/>
            <a:ext cx="2065352" cy="42011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6" name="TextBox 5"/>
          <p:cNvSpPr txBox="1"/>
          <p:nvPr/>
        </p:nvSpPr>
        <p:spPr>
          <a:xfrm>
            <a:off x="278674" y="160731"/>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ea typeface="+mn-ea"/>
                <a:cs typeface="+mn-cs"/>
              </a:rPr>
              <a:t>PE</a:t>
            </a:r>
            <a:endParaRPr kumimoji="0" lang="en-US" sz="2000" b="1" i="0" u="none" strike="noStrike" kern="1200" cap="none" spc="0" normalizeH="0" baseline="0" noProof="0" dirty="0">
              <a:ln>
                <a:noFill/>
              </a:ln>
              <a:solidFill>
                <a:prstClr val="white"/>
              </a:solidFill>
              <a:effectLst/>
              <a:uLnTx/>
              <a:uFillTx/>
              <a:ea typeface="+mn-ea"/>
              <a:cs typeface="+mn-cs"/>
            </a:endParaRPr>
          </a:p>
        </p:txBody>
      </p:sp>
      <p:sp>
        <p:nvSpPr>
          <p:cNvPr id="8" name="TextBox 7"/>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9</a:t>
            </a:r>
          </a:p>
        </p:txBody>
      </p:sp>
    </p:spTree>
    <p:extLst>
      <p:ext uri="{BB962C8B-B14F-4D97-AF65-F5344CB8AC3E}">
        <p14:creationId xmlns:p14="http://schemas.microsoft.com/office/powerpoint/2010/main" val="3294998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116243" y="72857"/>
          <a:ext cx="11667030" cy="6770094"/>
        </p:xfrm>
        <a:graphic>
          <a:graphicData uri="http://schemas.openxmlformats.org/drawingml/2006/table">
            <a:tbl>
              <a:tblPr firstRow="1" bandRow="1">
                <a:tableStyleId>{5940675A-B579-460E-94D1-54222C63F5DA}</a:tableStyleId>
              </a:tblPr>
              <a:tblGrid>
                <a:gridCol w="1240534">
                  <a:extLst>
                    <a:ext uri="{9D8B030D-6E8A-4147-A177-3AD203B41FA5}">
                      <a16:colId xmlns:a16="http://schemas.microsoft.com/office/drawing/2014/main" val="20000"/>
                    </a:ext>
                  </a:extLst>
                </a:gridCol>
                <a:gridCol w="10426496">
                  <a:extLst>
                    <a:ext uri="{9D8B030D-6E8A-4147-A177-3AD203B41FA5}">
                      <a16:colId xmlns:a16="http://schemas.microsoft.com/office/drawing/2014/main" val="436465618"/>
                    </a:ext>
                  </a:extLst>
                </a:gridCol>
              </a:tblGrid>
              <a:tr h="310887">
                <a:tc>
                  <a:txBody>
                    <a:bodyPr/>
                    <a:lstStyle/>
                    <a:p>
                      <a:pPr algn="l"/>
                      <a:r>
                        <a:rPr lang="en-GB" sz="1000" b="1" dirty="0">
                          <a:latin typeface="Gill Sans MT" panose="020B0502020104020203" pitchFamily="34" charset="0"/>
                        </a:rPr>
                        <a:t>Key Word</a:t>
                      </a:r>
                    </a:p>
                  </a:txBody>
                  <a:tcPr anchor="ctr">
                    <a:solidFill>
                      <a:schemeClr val="accent6">
                        <a:lumMod val="20000"/>
                        <a:lumOff val="80000"/>
                      </a:schemeClr>
                    </a:solidFill>
                  </a:tcPr>
                </a:tc>
                <a:tc>
                  <a:txBody>
                    <a:bodyPr/>
                    <a:lstStyle/>
                    <a:p>
                      <a:pPr algn="l"/>
                      <a:r>
                        <a:rPr lang="en-GB" sz="1000" b="1" dirty="0">
                          <a:latin typeface="Gill Sans MT" panose="020B0502020104020203" pitchFamily="34" charset="0"/>
                        </a:rPr>
                        <a:t>Definition</a:t>
                      </a:r>
                    </a:p>
                  </a:txBody>
                  <a:tcPr anchor="ctr">
                    <a:solidFill>
                      <a:schemeClr val="accent6">
                        <a:lumMod val="20000"/>
                        <a:lumOff val="80000"/>
                      </a:schemeClr>
                    </a:solidFill>
                  </a:tcPr>
                </a:tc>
                <a:extLst>
                  <a:ext uri="{0D108BD9-81ED-4DB2-BD59-A6C34878D82A}">
                    <a16:rowId xmlns:a16="http://schemas.microsoft.com/office/drawing/2014/main" val="10000"/>
                  </a:ext>
                </a:extLst>
              </a:tr>
              <a:tr h="314858">
                <a:tc gridSpan="2">
                  <a:txBody>
                    <a:bodyPr/>
                    <a:lstStyle/>
                    <a:p>
                      <a:pPr algn="ctr"/>
                      <a:r>
                        <a:rPr lang="en-GB" sz="1000" b="1" dirty="0">
                          <a:latin typeface="Gill Sans MT" panose="020B0502020104020203" pitchFamily="34" charset="0"/>
                        </a:rPr>
                        <a:t>Methods</a:t>
                      </a:r>
                      <a:r>
                        <a:rPr lang="en-GB" sz="1000" b="1" baseline="0" dirty="0">
                          <a:latin typeface="Gill Sans MT" panose="020B0502020104020203" pitchFamily="34" charset="0"/>
                        </a:rPr>
                        <a:t> of training</a:t>
                      </a:r>
                      <a:endParaRPr lang="en-GB" sz="1000" b="1" dirty="0">
                        <a:latin typeface="Gill Sans MT" panose="020B0502020104020203" pitchFamily="34" charset="0"/>
                      </a:endParaRPr>
                    </a:p>
                  </a:txBody>
                  <a:tcPr marL="36576" marR="36576" marT="36576" marB="36576" anchor="ctr">
                    <a:solidFill>
                      <a:schemeClr val="accent1">
                        <a:lumMod val="20000"/>
                        <a:lumOff val="80000"/>
                      </a:schemeClr>
                    </a:solidFill>
                  </a:tcPr>
                </a:tc>
                <a:tc hMerge="1">
                  <a:txBody>
                    <a:bodyPr/>
                    <a:lstStyle/>
                    <a:p>
                      <a:endParaRPr lang="en-GB"/>
                    </a:p>
                  </a:txBody>
                  <a:tcPr/>
                </a:tc>
                <a:extLst>
                  <a:ext uri="{0D108BD9-81ED-4DB2-BD59-A6C34878D82A}">
                    <a16:rowId xmlns:a16="http://schemas.microsoft.com/office/drawing/2014/main" val="10001"/>
                  </a:ext>
                </a:extLst>
              </a:tr>
              <a:tr h="386516">
                <a:tc>
                  <a:txBody>
                    <a:bodyPr/>
                    <a:lstStyle/>
                    <a:p>
                      <a:pPr marR="0" indent="0" algn="l" rtl="0">
                        <a:lnSpc>
                          <a:spcPct val="119000"/>
                        </a:lnSpc>
                        <a:spcBef>
                          <a:spcPts val="0"/>
                        </a:spcBef>
                        <a:spcAft>
                          <a:spcPts val="600"/>
                        </a:spcAft>
                      </a:pPr>
                      <a:r>
                        <a:rPr lang="en-GB" sz="1000" b="1" dirty="0">
                          <a:latin typeface="Gill Sans MT" panose="020B0502020104020203" pitchFamily="34" charset="0"/>
                        </a:rPr>
                        <a:t>Continuous training -</a:t>
                      </a:r>
                      <a:r>
                        <a:rPr lang="en-GB" sz="1000" b="1" baseline="0" dirty="0">
                          <a:latin typeface="Gill Sans MT" panose="020B0502020104020203" pitchFamily="34" charset="0"/>
                        </a:rPr>
                        <a:t> </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1000" b="0" dirty="0">
                          <a:latin typeface="Gill Sans MT" panose="020B0502020104020203" pitchFamily="34" charset="0"/>
                        </a:rPr>
                        <a:t>Involves a steady but regular pace at a moderate intensity (aerobic) which should last for at least 20 minutes. </a:t>
                      </a:r>
                      <a:r>
                        <a:rPr lang="en-GB" sz="1000" b="0" dirty="0">
                          <a:latin typeface="Gill Sans MT" panose="020B0502020104020203" pitchFamily="34" charset="0"/>
                        </a:rPr>
                        <a:t>i.e. running, walking, swimming, rowing or cycling.</a:t>
                      </a:r>
                      <a:r>
                        <a:rPr lang="en-GB" sz="1000" b="0" baseline="0" dirty="0">
                          <a:latin typeface="Gill Sans MT" panose="020B0502020104020203" pitchFamily="34" charset="0"/>
                        </a:rPr>
                        <a:t> </a:t>
                      </a:r>
                      <a:r>
                        <a:rPr lang="en-GB" sz="1000" b="0" dirty="0">
                          <a:latin typeface="Gill Sans MT" panose="020B0502020104020203" pitchFamily="34" charset="0"/>
                        </a:rPr>
                        <a:t>Used by</a:t>
                      </a:r>
                      <a:r>
                        <a:rPr lang="en-GB" sz="1000" b="0" baseline="0" dirty="0">
                          <a:latin typeface="Gill Sans MT" panose="020B0502020104020203" pitchFamily="34" charset="0"/>
                        </a:rPr>
                        <a:t> a </a:t>
                      </a:r>
                      <a:r>
                        <a:rPr lang="en-GB" sz="1000" b="1" baseline="0" dirty="0">
                          <a:latin typeface="Gill Sans MT" panose="020B0502020104020203" pitchFamily="34" charset="0"/>
                        </a:rPr>
                        <a:t>marathon runner</a:t>
                      </a:r>
                      <a:r>
                        <a:rPr lang="en-GB" sz="1000" b="0" baseline="0" dirty="0">
                          <a:latin typeface="Gill Sans MT" panose="020B0502020104020203" pitchFamily="34" charset="0"/>
                        </a:rPr>
                        <a:t>. </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GB" sz="1000" b="0" baseline="0" dirty="0">
                        <a:latin typeface="Gill Sans MT" panose="020B0502020104020203" pitchFamily="34" charset="0"/>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GB" sz="1000" b="0" baseline="0" dirty="0">
                        <a:latin typeface="Gill Sans MT" panose="020B0502020104020203" pitchFamily="34" charset="0"/>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GB" sz="1000" b="0" baseline="0" dirty="0">
                        <a:latin typeface="Gill Sans MT" panose="020B05020201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0" baseline="0" dirty="0">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2"/>
                  </a:ext>
                </a:extLst>
              </a:tr>
              <a:tr h="219601">
                <a:tc>
                  <a:txBody>
                    <a:bodyPr/>
                    <a:lstStyle/>
                    <a:p>
                      <a:pPr marR="0" indent="0" algn="l" rtl="0">
                        <a:lnSpc>
                          <a:spcPct val="119000"/>
                        </a:lnSpc>
                        <a:spcBef>
                          <a:spcPts val="0"/>
                        </a:spcBef>
                        <a:spcAft>
                          <a:spcPts val="600"/>
                        </a:spcAft>
                      </a:pPr>
                      <a:r>
                        <a:rPr lang="en-GB" sz="1000" b="1" dirty="0">
                          <a:solidFill>
                            <a:schemeClr val="tx1"/>
                          </a:solidFill>
                          <a:latin typeface="Gill Sans MT" panose="020B0502020104020203" pitchFamily="34" charset="0"/>
                        </a:rPr>
                        <a:t>Fartlek training </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algn="l" fontAlgn="auto">
                        <a:spcBef>
                          <a:spcPts val="0"/>
                        </a:spcBef>
                        <a:spcAft>
                          <a:spcPts val="0"/>
                        </a:spcAft>
                        <a:defRPr/>
                      </a:pPr>
                      <a:r>
                        <a:rPr lang="en-GB" sz="1000" b="0" dirty="0">
                          <a:solidFill>
                            <a:schemeClr val="tx1"/>
                          </a:solidFill>
                          <a:latin typeface="Gill Sans MT" panose="020B0502020104020203" pitchFamily="34" charset="0"/>
                        </a:rPr>
                        <a:t>Referred to as </a:t>
                      </a:r>
                      <a:r>
                        <a:rPr lang="en-GB" sz="1000" b="1" dirty="0">
                          <a:solidFill>
                            <a:schemeClr val="tx1"/>
                          </a:solidFill>
                          <a:latin typeface="Gill Sans MT" panose="020B0502020104020203" pitchFamily="34" charset="0"/>
                        </a:rPr>
                        <a:t>‘speed play’</a:t>
                      </a:r>
                      <a:r>
                        <a:rPr lang="en-GB" sz="1000" b="1" baseline="0" dirty="0">
                          <a:solidFill>
                            <a:schemeClr val="tx1"/>
                          </a:solidFill>
                          <a:latin typeface="Gill Sans MT" panose="020B0502020104020203" pitchFamily="34" charset="0"/>
                        </a:rPr>
                        <a:t> </a:t>
                      </a:r>
                      <a:r>
                        <a:rPr lang="en-GB" sz="1000" baseline="0" dirty="0">
                          <a:latin typeface="Gill Sans MT" panose="020B0502020104020203" pitchFamily="34" charset="0"/>
                        </a:rPr>
                        <a:t>This is a form interval training but without rest. Involves a variety of changing intensities over different distances and terrains. </a:t>
                      </a:r>
                      <a:r>
                        <a:rPr lang="en-GB" altLang="en-US" sz="1000" b="0" i="1" dirty="0">
                          <a:latin typeface="Gill Sans MT" panose="020B0502020104020203" pitchFamily="34" charset="0"/>
                        </a:rPr>
                        <a:t>i.e. 1 lap at 50% max, 1 lap walking, 1 lap at 80%</a:t>
                      </a:r>
                      <a:r>
                        <a:rPr lang="en-GB" altLang="en-US" sz="1000" b="0" i="1" baseline="0" dirty="0">
                          <a:latin typeface="Gill Sans MT" panose="020B0502020104020203" pitchFamily="34" charset="0"/>
                        </a:rPr>
                        <a:t> (aerobic and anaerobic used) </a:t>
                      </a:r>
                      <a:r>
                        <a:rPr lang="en-GB" sz="1000" dirty="0">
                          <a:latin typeface="Gill Sans MT" panose="020B0502020104020203" pitchFamily="34" charset="0"/>
                        </a:rPr>
                        <a:t>Used by </a:t>
                      </a:r>
                      <a:r>
                        <a:rPr lang="en-GB" sz="1000" b="1" dirty="0">
                          <a:latin typeface="Gill Sans MT" panose="020B0502020104020203" pitchFamily="34" charset="0"/>
                        </a:rPr>
                        <a:t>games players – Hockey players</a:t>
                      </a:r>
                    </a:p>
                    <a:p>
                      <a:pPr marR="0" indent="0" algn="l" rtl="0">
                        <a:lnSpc>
                          <a:spcPct val="119000"/>
                        </a:lnSpc>
                        <a:spcBef>
                          <a:spcPts val="0"/>
                        </a:spcBef>
                        <a:spcAft>
                          <a:spcPts val="600"/>
                        </a:spcAft>
                      </a:pPr>
                      <a:endParaRPr lang="en-GB" sz="1000" kern="1400" dirty="0">
                        <a:ln>
                          <a:noFill/>
                        </a:ln>
                        <a:solidFill>
                          <a:srgbClr val="000000"/>
                        </a:solidFill>
                        <a:effectLst/>
                        <a:latin typeface="Gill Sans MT" panose="020B0502020104020203" pitchFamily="34" charset="0"/>
                      </a:endParaRPr>
                    </a:p>
                    <a:p>
                      <a:pPr marR="0" indent="0" algn="l" rtl="0">
                        <a:lnSpc>
                          <a:spcPct val="119000"/>
                        </a:lnSpc>
                        <a:spcBef>
                          <a:spcPts val="0"/>
                        </a:spcBef>
                        <a:spcAft>
                          <a:spcPts val="600"/>
                        </a:spcAft>
                      </a:pPr>
                      <a:endParaRPr lang="en-GB" sz="1000" kern="1400" dirty="0">
                        <a:ln>
                          <a:noFill/>
                        </a:ln>
                        <a:solidFill>
                          <a:srgbClr val="000000"/>
                        </a:solidFill>
                        <a:effectLst/>
                        <a:latin typeface="Gill Sans MT" panose="020B0502020104020203" pitchFamily="34" charset="0"/>
                      </a:endParaRPr>
                    </a:p>
                    <a:p>
                      <a:pPr marR="0" indent="0" algn="l" rtl="0">
                        <a:lnSpc>
                          <a:spcPct val="119000"/>
                        </a:lnSpc>
                        <a:spcBef>
                          <a:spcPts val="0"/>
                        </a:spcBef>
                        <a:spcAft>
                          <a:spcPts val="600"/>
                        </a:spcAft>
                      </a:pPr>
                      <a:endParaRPr lang="en-GB" sz="1000" kern="1400" dirty="0">
                        <a:ln>
                          <a:noFill/>
                        </a:ln>
                        <a:solidFill>
                          <a:srgbClr val="000000"/>
                        </a:solidFill>
                        <a:effectLst/>
                        <a:latin typeface="Gill Sans MT" panose="020B0502020104020203" pitchFamily="34" charset="0"/>
                      </a:endParaRPr>
                    </a:p>
                    <a:p>
                      <a:pPr marR="0" indent="0" algn="l" rtl="0">
                        <a:lnSpc>
                          <a:spcPct val="119000"/>
                        </a:lnSpc>
                        <a:spcBef>
                          <a:spcPts val="0"/>
                        </a:spcBef>
                        <a:spcAft>
                          <a:spcPts val="600"/>
                        </a:spcAft>
                      </a:pPr>
                      <a:endParaRPr lang="en-GB" sz="1000" kern="1400" dirty="0">
                        <a:ln>
                          <a:noFill/>
                        </a:ln>
                        <a:solidFill>
                          <a:srgbClr val="000000"/>
                        </a:solidFill>
                        <a:effectLst/>
                        <a:latin typeface="Gill Sans MT" panose="020B0502020104020203" pitchFamily="34" charset="0"/>
                      </a:endParaRPr>
                    </a:p>
                    <a:p>
                      <a:pPr marR="0" indent="0" algn="l" rtl="0">
                        <a:lnSpc>
                          <a:spcPct val="119000"/>
                        </a:lnSpc>
                        <a:spcBef>
                          <a:spcPts val="0"/>
                        </a:spcBef>
                        <a:spcAft>
                          <a:spcPts val="600"/>
                        </a:spcAft>
                      </a:pP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3"/>
                  </a:ext>
                </a:extLst>
              </a:tr>
              <a:tr h="3148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1" dirty="0">
                          <a:solidFill>
                            <a:schemeClr val="tx1"/>
                          </a:solidFill>
                          <a:latin typeface="Gill Sans MT" panose="020B0502020104020203" pitchFamily="34" charset="0"/>
                        </a:rPr>
                        <a:t>Weight/Resistance training</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baseline="0" dirty="0">
                          <a:solidFill>
                            <a:schemeClr val="tx1"/>
                          </a:solidFill>
                          <a:latin typeface="Gill Sans MT" panose="020B0502020104020203" pitchFamily="34" charset="0"/>
                        </a:rPr>
                        <a:t>A </a:t>
                      </a:r>
                      <a:r>
                        <a:rPr lang="en-GB" altLang="en-US" sz="1000" b="0" dirty="0">
                          <a:latin typeface="Gill Sans MT" panose="020B0502020104020203" pitchFamily="34" charset="0"/>
                        </a:rPr>
                        <a:t>form of training that uses progressive resistance against a muscle group. Used by </a:t>
                      </a:r>
                      <a:r>
                        <a:rPr lang="en-GB" altLang="en-US" sz="1000" b="1" dirty="0">
                          <a:latin typeface="Gill Sans MT" panose="020B0502020104020203" pitchFamily="34" charset="0"/>
                        </a:rPr>
                        <a:t>cyclists</a:t>
                      </a:r>
                      <a:r>
                        <a:rPr lang="en-GB" altLang="en-US" sz="1000" b="0" dirty="0">
                          <a:latin typeface="Gill Sans MT" panose="020B0502020104020203" pitchFamily="34" charset="0"/>
                        </a:rPr>
                        <a:t>. </a:t>
                      </a:r>
                      <a:r>
                        <a:rPr lang="en-GB" altLang="en-US" sz="1000" dirty="0">
                          <a:latin typeface="Gill Sans MT" panose="020B0502020104020203" pitchFamily="34" charset="0"/>
                        </a:rPr>
                        <a:t>Muscular strength: High</a:t>
                      </a:r>
                      <a:r>
                        <a:rPr lang="en-GB" altLang="en-US" sz="1000" dirty="0">
                          <a:solidFill>
                            <a:srgbClr val="FF0000"/>
                          </a:solidFill>
                          <a:latin typeface="Gill Sans MT" panose="020B0502020104020203" pitchFamily="34" charset="0"/>
                        </a:rPr>
                        <a:t> weight x low repetitions.</a:t>
                      </a:r>
                      <a:r>
                        <a:rPr lang="en-GB" altLang="en-US" sz="1000" baseline="0" dirty="0">
                          <a:solidFill>
                            <a:srgbClr val="FF0000"/>
                          </a:solidFill>
                          <a:latin typeface="Gill Sans MT" panose="020B0502020104020203" pitchFamily="34" charset="0"/>
                        </a:rPr>
                        <a:t> </a:t>
                      </a:r>
                      <a:r>
                        <a:rPr lang="en-GB" altLang="en-US" sz="1000" dirty="0">
                          <a:latin typeface="Gill Sans MT" panose="020B0502020104020203" pitchFamily="34" charset="0"/>
                        </a:rPr>
                        <a:t>Muscular endurance:</a:t>
                      </a:r>
                      <a:r>
                        <a:rPr lang="en-GB" altLang="en-US" sz="1000" baseline="0" dirty="0">
                          <a:latin typeface="Gill Sans MT" panose="020B0502020104020203" pitchFamily="34" charset="0"/>
                        </a:rPr>
                        <a:t> </a:t>
                      </a:r>
                      <a:r>
                        <a:rPr lang="en-GB" altLang="en-US" sz="1000" dirty="0">
                          <a:solidFill>
                            <a:srgbClr val="FF0000"/>
                          </a:solidFill>
                          <a:latin typeface="Gill Sans MT" panose="020B0502020104020203" pitchFamily="34" charset="0"/>
                        </a:rPr>
                        <a:t>Low weight x high repetitions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000" dirty="0">
                        <a:solidFill>
                          <a:srgbClr val="FF0000"/>
                        </a:solidFill>
                        <a:latin typeface="Gill Sans MT" panose="020B05020201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000" dirty="0">
                        <a:solidFill>
                          <a:srgbClr val="FF0000"/>
                        </a:solidFill>
                        <a:latin typeface="Gill Sans MT" panose="020B05020201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000" dirty="0">
                        <a:solidFill>
                          <a:srgbClr val="FF0000"/>
                        </a:solidFill>
                        <a:latin typeface="Gill Sans MT" panose="020B05020201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000" dirty="0">
                        <a:solidFill>
                          <a:srgbClr val="FF0000"/>
                        </a:solidFill>
                        <a:latin typeface="Gill Sans MT" panose="020B05020201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000" dirty="0">
                        <a:solidFill>
                          <a:srgbClr val="FF0000"/>
                        </a:solidFill>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4"/>
                  </a:ext>
                </a:extLst>
              </a:tr>
              <a:tr h="2936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1" dirty="0">
                          <a:latin typeface="Gill Sans MT" panose="020B0502020104020203" pitchFamily="34" charset="0"/>
                        </a:rPr>
                        <a:t>Interval training</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i="0" baseline="0" dirty="0">
                          <a:latin typeface="Gill Sans MT" panose="020B0502020104020203" pitchFamily="34" charset="0"/>
                        </a:rPr>
                        <a:t>I</a:t>
                      </a:r>
                      <a:r>
                        <a:rPr lang="en-GB" altLang="en-US" sz="1000" b="0" i="0" dirty="0">
                          <a:latin typeface="Gill Sans MT" panose="020B0502020104020203" pitchFamily="34" charset="0"/>
                        </a:rPr>
                        <a:t>nvolves periods of work followed by periods of rest. </a:t>
                      </a:r>
                      <a:r>
                        <a:rPr lang="en-GB" altLang="en-US" sz="1000" b="0" i="1" dirty="0">
                          <a:latin typeface="Gill Sans MT" panose="020B0502020104020203" pitchFamily="34" charset="0"/>
                        </a:rPr>
                        <a:t>i.e. Sprint for 20 metre + walk back to start.</a:t>
                      </a:r>
                      <a:r>
                        <a:rPr lang="en-GB" altLang="en-US" sz="1000" b="0" i="1" baseline="0" dirty="0">
                          <a:latin typeface="Gill Sans MT" panose="020B0502020104020203" pitchFamily="34" charset="0"/>
                        </a:rPr>
                        <a:t> </a:t>
                      </a:r>
                      <a:r>
                        <a:rPr lang="en-GB" altLang="en-US" sz="1000" b="0" i="0" dirty="0">
                          <a:latin typeface="Gill Sans MT" panose="020B0502020104020203" pitchFamily="34" charset="0"/>
                        </a:rPr>
                        <a:t>Used by a </a:t>
                      </a:r>
                      <a:r>
                        <a:rPr lang="en-GB" altLang="en-US" sz="1000" b="1" i="0" dirty="0">
                          <a:latin typeface="Gill Sans MT" panose="020B0502020104020203" pitchFamily="34" charset="0"/>
                        </a:rPr>
                        <a:t>200m sprinter</a:t>
                      </a: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000" b="1" i="0" dirty="0">
                        <a:latin typeface="Gill Sans MT" panose="020B05020201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000" b="1" i="0" dirty="0">
                        <a:latin typeface="Gill Sans MT" panose="020B05020201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000" b="1" i="0" dirty="0">
                        <a:latin typeface="Gill Sans MT" panose="020B05020201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000" b="1" i="0" dirty="0">
                        <a:latin typeface="Gill Sans MT" panose="020B05020201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000" b="1" i="0" dirty="0">
                        <a:latin typeface="Gill Sans MT" panose="020B05020201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000" b="1" i="0" dirty="0">
                        <a:latin typeface="Gill Sans MT" panose="020B0502020104020203" pitchFamily="34" charset="0"/>
                      </a:endParaRPr>
                    </a:p>
                  </a:txBody>
                  <a:tcPr marL="36576" marR="36576" marT="36576" marB="36576" anchor="ctr"/>
                </a:tc>
                <a:extLst>
                  <a:ext uri="{0D108BD9-81ED-4DB2-BD59-A6C34878D82A}">
                    <a16:rowId xmlns:a16="http://schemas.microsoft.com/office/drawing/2014/main" val="3925240874"/>
                  </a:ext>
                </a:extLst>
              </a:tr>
              <a:tr h="314858">
                <a:tc>
                  <a:txBody>
                    <a:bodyPr/>
                    <a:lstStyle/>
                    <a:p>
                      <a:pPr marR="0" indent="0" algn="l" rtl="0">
                        <a:lnSpc>
                          <a:spcPct val="119000"/>
                        </a:lnSpc>
                        <a:spcBef>
                          <a:spcPts val="0"/>
                        </a:spcBef>
                        <a:spcAft>
                          <a:spcPts val="600"/>
                        </a:spcAft>
                      </a:pPr>
                      <a:r>
                        <a:rPr lang="en-GB" sz="1000" b="1" kern="1400" dirty="0">
                          <a:ln>
                            <a:noFill/>
                          </a:ln>
                          <a:solidFill>
                            <a:srgbClr val="000000"/>
                          </a:solidFill>
                          <a:effectLst/>
                          <a:latin typeface="Gill Sans MT" panose="020B0502020104020203" pitchFamily="34" charset="0"/>
                        </a:rPr>
                        <a:t>Plyometric</a:t>
                      </a:r>
                      <a:r>
                        <a:rPr lang="en-GB" sz="1000" b="1" kern="1400" baseline="0" dirty="0">
                          <a:ln>
                            <a:noFill/>
                          </a:ln>
                          <a:solidFill>
                            <a:srgbClr val="000000"/>
                          </a:solidFill>
                          <a:effectLst/>
                          <a:latin typeface="Gill Sans MT" panose="020B0502020104020203" pitchFamily="34" charset="0"/>
                        </a:rPr>
                        <a:t> training</a:t>
                      </a:r>
                      <a:endParaRPr lang="en-GB" sz="1000" b="1"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baseline="0" dirty="0">
                          <a:latin typeface="Gill Sans MT" panose="020B0502020104020203" pitchFamily="34" charset="0"/>
                        </a:rPr>
                        <a:t>Involves high-impact exercises that develop </a:t>
                      </a:r>
                      <a:r>
                        <a:rPr lang="en-GB" sz="1000" b="1" baseline="0" dirty="0">
                          <a:latin typeface="Gill Sans MT" panose="020B0502020104020203" pitchFamily="34" charset="0"/>
                        </a:rPr>
                        <a:t>power</a:t>
                      </a:r>
                      <a:r>
                        <a:rPr lang="en-GB" sz="1000" b="0" baseline="0" dirty="0">
                          <a:latin typeface="Gill Sans MT" panose="020B0502020104020203" pitchFamily="34" charset="0"/>
                        </a:rPr>
                        <a:t>. </a:t>
                      </a:r>
                      <a:r>
                        <a:rPr lang="en-GB" sz="1000" b="0" i="1" baseline="0" dirty="0">
                          <a:latin typeface="Gill Sans MT" panose="020B0502020104020203" pitchFamily="34" charset="0"/>
                        </a:rPr>
                        <a:t>i.e. bounding/hopping, squat jumps. </a:t>
                      </a:r>
                      <a:r>
                        <a:rPr lang="en-GB" sz="1000" b="0" i="0" baseline="0" dirty="0">
                          <a:latin typeface="Gill Sans MT" panose="020B0502020104020203" pitchFamily="34" charset="0"/>
                        </a:rPr>
                        <a:t>Used by</a:t>
                      </a:r>
                      <a:r>
                        <a:rPr lang="en-GB" altLang="en-US" sz="1000" b="0" i="0" dirty="0">
                          <a:latin typeface="Gill Sans MT" panose="020B0502020104020203" pitchFamily="34" charset="0"/>
                        </a:rPr>
                        <a:t> </a:t>
                      </a:r>
                      <a:r>
                        <a:rPr lang="en-GB" altLang="en-US" sz="1000" b="1" i="0" dirty="0">
                          <a:latin typeface="Gill Sans MT" panose="020B0502020104020203" pitchFamily="34" charset="0"/>
                        </a:rPr>
                        <a:t>long jumpers</a:t>
                      </a:r>
                      <a:r>
                        <a:rPr lang="en-GB" altLang="en-US" sz="1000" b="0" i="0" dirty="0">
                          <a:latin typeface="Gill Sans MT" panose="020B0502020104020203" pitchFamily="34" charset="0"/>
                        </a:rPr>
                        <a:t>, </a:t>
                      </a:r>
                      <a:r>
                        <a:rPr lang="en-GB" altLang="en-US" sz="1000" b="1" i="0" dirty="0">
                          <a:latin typeface="Gill Sans MT" panose="020B0502020104020203" pitchFamily="34" charset="0"/>
                        </a:rPr>
                        <a:t>100 m sprinters </a:t>
                      </a:r>
                      <a:r>
                        <a:rPr lang="en-GB" altLang="en-US" sz="1000" b="0" i="0" dirty="0">
                          <a:latin typeface="Gill Sans MT" panose="020B0502020104020203" pitchFamily="34" charset="0"/>
                        </a:rPr>
                        <a:t>or </a:t>
                      </a:r>
                      <a:r>
                        <a:rPr lang="en-GB" altLang="en-US" sz="1000" b="1" i="0" dirty="0">
                          <a:latin typeface="Gill Sans MT" panose="020B0502020104020203" pitchFamily="34" charset="0"/>
                        </a:rPr>
                        <a:t>basketball players</a:t>
                      </a:r>
                      <a:r>
                        <a:rPr lang="en-GB" altLang="en-US" sz="1000" b="0" i="0" dirty="0">
                          <a:latin typeface="Gill Sans MT" panose="020B0502020104020203" pitchFamily="34" charset="0"/>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000" b="0" i="0" dirty="0">
                        <a:latin typeface="Gill Sans MT" panose="020B05020201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000" b="0" i="0" dirty="0">
                        <a:latin typeface="Gill Sans MT" panose="020B05020201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000" b="0" i="0" dirty="0">
                        <a:latin typeface="Gill Sans MT" panose="020B05020201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000" b="0" i="0" dirty="0">
                        <a:latin typeface="Gill Sans MT" panose="020B05020201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000" b="0" i="0" dirty="0">
                        <a:latin typeface="Gill Sans MT" panose="020B05020201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000" b="0" i="0" dirty="0">
                        <a:latin typeface="Gill Sans MT" panose="020B0502020104020203" pitchFamily="34" charset="0"/>
                      </a:endParaRPr>
                    </a:p>
                    <a:p>
                      <a:endParaRPr lang="en-GB" sz="1000" dirty="0">
                        <a:latin typeface="Gill Sans MT" panose="020B0502020104020203" pitchFamily="34" charset="0"/>
                      </a:endParaRPr>
                    </a:p>
                  </a:txBody>
                  <a:tcPr marL="36576" marR="36576" marT="36576" marB="36576" anchor="ctr"/>
                </a:tc>
                <a:extLst>
                  <a:ext uri="{0D108BD9-81ED-4DB2-BD59-A6C34878D82A}">
                    <a16:rowId xmlns:a16="http://schemas.microsoft.com/office/drawing/2014/main" val="3041935017"/>
                  </a:ext>
                </a:extLst>
              </a:tr>
              <a:tr h="314858">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000" b="1" dirty="0">
                          <a:latin typeface="Gill Sans MT" panose="020B0502020104020203" pitchFamily="34" charset="0"/>
                        </a:rPr>
                        <a:t>Circuit training</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baseline="0" dirty="0">
                          <a:latin typeface="Gill Sans MT" panose="020B0502020104020203" pitchFamily="34" charset="0"/>
                        </a:rPr>
                        <a:t>A</a:t>
                      </a:r>
                      <a:r>
                        <a:rPr lang="en-GB" altLang="en-US" sz="1000" b="0" dirty="0">
                          <a:latin typeface="Gill Sans MT" panose="020B0502020104020203" pitchFamily="34" charset="0"/>
                        </a:rPr>
                        <a:t> series of exercises completed one after another. Each exercise is called a station. Each station should work a different area of the body to avoid fatigue. </a:t>
                      </a:r>
                      <a:r>
                        <a:rPr lang="en-GB" altLang="en-US" sz="1000" b="0" i="1" dirty="0">
                          <a:latin typeface="Gill Sans MT" panose="020B0502020104020203" pitchFamily="34" charset="0"/>
                        </a:rPr>
                        <a:t>i.e. press ups, sit ups, squats, shuttle runs. </a:t>
                      </a:r>
                    </a:p>
                  </a:txBody>
                  <a:tcPr marL="36576" marR="36576" marT="36576" marB="36576" anchor="ctr"/>
                </a:tc>
                <a:extLst>
                  <a:ext uri="{0D108BD9-81ED-4DB2-BD59-A6C34878D82A}">
                    <a16:rowId xmlns:a16="http://schemas.microsoft.com/office/drawing/2014/main" val="4149408354"/>
                  </a:ext>
                </a:extLst>
              </a:tr>
            </a:tbl>
          </a:graphicData>
        </a:graphic>
      </p:graphicFrame>
      <p:pic>
        <p:nvPicPr>
          <p:cNvPr id="2" name="Picture 1"/>
          <p:cNvPicPr>
            <a:picLocks noChangeAspect="1"/>
          </p:cNvPicPr>
          <p:nvPr/>
        </p:nvPicPr>
        <p:blipFill>
          <a:blip r:embed="rId2">
            <a:biLevel thresh="75000"/>
          </a:blip>
          <a:stretch>
            <a:fillRect/>
          </a:stretch>
        </p:blipFill>
        <p:spPr>
          <a:xfrm>
            <a:off x="1429208" y="935180"/>
            <a:ext cx="3944836" cy="556250"/>
          </a:xfrm>
          <a:prstGeom prst="rect">
            <a:avLst/>
          </a:prstGeom>
        </p:spPr>
      </p:pic>
      <p:pic>
        <p:nvPicPr>
          <p:cNvPr id="3" name="Picture 2"/>
          <p:cNvPicPr>
            <a:picLocks noChangeAspect="1"/>
          </p:cNvPicPr>
          <p:nvPr/>
        </p:nvPicPr>
        <p:blipFill>
          <a:blip r:embed="rId3">
            <a:biLevel thresh="75000"/>
          </a:blip>
          <a:stretch>
            <a:fillRect/>
          </a:stretch>
        </p:blipFill>
        <p:spPr>
          <a:xfrm>
            <a:off x="1429207" y="2041260"/>
            <a:ext cx="4036276" cy="967325"/>
          </a:xfrm>
          <a:prstGeom prst="rect">
            <a:avLst/>
          </a:prstGeom>
        </p:spPr>
      </p:pic>
      <p:pic>
        <p:nvPicPr>
          <p:cNvPr id="4" name="Picture 3"/>
          <p:cNvPicPr>
            <a:picLocks noChangeAspect="1"/>
          </p:cNvPicPr>
          <p:nvPr/>
        </p:nvPicPr>
        <p:blipFill>
          <a:blip r:embed="rId4">
            <a:biLevel thresh="75000"/>
          </a:blip>
          <a:stretch>
            <a:fillRect/>
          </a:stretch>
        </p:blipFill>
        <p:spPr>
          <a:xfrm>
            <a:off x="1429207" y="3289732"/>
            <a:ext cx="4100284" cy="816507"/>
          </a:xfrm>
          <a:prstGeom prst="rect">
            <a:avLst/>
          </a:prstGeom>
        </p:spPr>
      </p:pic>
      <p:pic>
        <p:nvPicPr>
          <p:cNvPr id="5" name="Picture 4"/>
          <p:cNvPicPr>
            <a:picLocks noChangeAspect="1"/>
          </p:cNvPicPr>
          <p:nvPr/>
        </p:nvPicPr>
        <p:blipFill>
          <a:blip r:embed="rId5">
            <a:biLevel thresh="75000"/>
          </a:blip>
          <a:stretch>
            <a:fillRect/>
          </a:stretch>
        </p:blipFill>
        <p:spPr>
          <a:xfrm>
            <a:off x="1359105" y="4373363"/>
            <a:ext cx="4014939" cy="798360"/>
          </a:xfrm>
          <a:prstGeom prst="rect">
            <a:avLst/>
          </a:prstGeom>
        </p:spPr>
      </p:pic>
      <p:pic>
        <p:nvPicPr>
          <p:cNvPr id="6" name="Picture 5"/>
          <p:cNvPicPr>
            <a:picLocks noChangeAspect="1"/>
          </p:cNvPicPr>
          <p:nvPr/>
        </p:nvPicPr>
        <p:blipFill>
          <a:blip r:embed="rId6">
            <a:biLevel thresh="75000"/>
          </a:blip>
          <a:stretch>
            <a:fillRect/>
          </a:stretch>
        </p:blipFill>
        <p:spPr>
          <a:xfrm>
            <a:off x="1450544" y="5578368"/>
            <a:ext cx="4078947" cy="861176"/>
          </a:xfrm>
          <a:prstGeom prst="rect">
            <a:avLst/>
          </a:prstGeom>
        </p:spPr>
      </p:pic>
      <p:sp>
        <p:nvSpPr>
          <p:cNvPr id="8" name="TextBox 7"/>
          <p:cNvSpPr txBox="1"/>
          <p:nvPr/>
        </p:nvSpPr>
        <p:spPr>
          <a:xfrm>
            <a:off x="10405692" y="141195"/>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ea typeface="+mn-ea"/>
                <a:cs typeface="+mn-cs"/>
              </a:rPr>
              <a:t>PE</a:t>
            </a:r>
            <a:endParaRPr kumimoji="0" lang="en-US" sz="2000" b="1" i="0" u="none" strike="noStrike" kern="1200" cap="none" spc="0" normalizeH="0" baseline="0" noProof="0" dirty="0">
              <a:ln>
                <a:noFill/>
              </a:ln>
              <a:solidFill>
                <a:prstClr val="white"/>
              </a:solidFill>
              <a:effectLst/>
              <a:uLnTx/>
              <a:uFillTx/>
              <a:ea typeface="+mn-ea"/>
              <a:cs typeface="+mn-cs"/>
            </a:endParaRPr>
          </a:p>
        </p:txBody>
      </p:sp>
      <p:sp>
        <p:nvSpPr>
          <p:cNvPr id="9" name="TextBox 8"/>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10</a:t>
            </a:r>
          </a:p>
        </p:txBody>
      </p:sp>
    </p:spTree>
    <p:extLst>
      <p:ext uri="{BB962C8B-B14F-4D97-AF65-F5344CB8AC3E}">
        <p14:creationId xmlns:p14="http://schemas.microsoft.com/office/powerpoint/2010/main" val="4173365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2702" y="134605"/>
            <a:ext cx="2466673"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algn="ctr">
              <a:defRPr/>
            </a:pPr>
            <a:r>
              <a:rPr lang="en-US" sz="2400" b="0" i="0" u="none" strike="noStrike" kern="1200" cap="none" spc="0" normalizeH="0" baseline="0" noProof="0" dirty="0">
                <a:ln>
                  <a:noFill/>
                </a:ln>
                <a:solidFill>
                  <a:prstClr val="white"/>
                </a:solidFill>
                <a:effectLst/>
                <a:uLnTx/>
                <a:uFillTx/>
                <a:latin typeface="Gill Sans MT" panose="020B0502020104020203" pitchFamily="34" charset="0"/>
                <a:cs typeface="Calibri"/>
              </a:rPr>
              <a:t>Performing Art</a:t>
            </a:r>
          </a:p>
        </p:txBody>
      </p:sp>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a:solidFill>
                  <a:schemeClr val="bg1"/>
                </a:solidFill>
                <a:latin typeface="Gill Sans MT" panose="020B0502020104020203" pitchFamily="34" charset="0"/>
              </a:rPr>
              <a:t>11</a:t>
            </a:r>
            <a:endParaRPr lang="en-GB" dirty="0">
              <a:solidFill>
                <a:schemeClr val="bg1"/>
              </a:solidFill>
              <a:latin typeface="Gill Sans MT" panose="020B0502020104020203" pitchFamily="34" charset="0"/>
            </a:endParaRPr>
          </a:p>
        </p:txBody>
      </p:sp>
      <p:graphicFrame>
        <p:nvGraphicFramePr>
          <p:cNvPr id="6" name="Table 5">
            <a:extLst>
              <a:ext uri="{FF2B5EF4-FFF2-40B4-BE49-F238E27FC236}">
                <a16:creationId xmlns:a16="http://schemas.microsoft.com/office/drawing/2014/main" id="{91A15073-1882-56B8-2574-CB6779FEDEEB}"/>
              </a:ext>
            </a:extLst>
          </p:cNvPr>
          <p:cNvGraphicFramePr>
            <a:graphicFrameLocks noGrp="1"/>
          </p:cNvGraphicFramePr>
          <p:nvPr/>
        </p:nvGraphicFramePr>
        <p:xfrm>
          <a:off x="123613" y="681961"/>
          <a:ext cx="5080776" cy="4958715"/>
        </p:xfrm>
        <a:graphic>
          <a:graphicData uri="http://schemas.openxmlformats.org/drawingml/2006/table">
            <a:tbl>
              <a:tblPr firstRow="1" bandRow="1">
                <a:tableStyleId>{5C22544A-7EE6-4342-B048-85BDC9FD1C3A}</a:tableStyleId>
              </a:tblPr>
              <a:tblGrid>
                <a:gridCol w="1132619">
                  <a:extLst>
                    <a:ext uri="{9D8B030D-6E8A-4147-A177-3AD203B41FA5}">
                      <a16:colId xmlns:a16="http://schemas.microsoft.com/office/drawing/2014/main" val="1468787449"/>
                    </a:ext>
                  </a:extLst>
                </a:gridCol>
                <a:gridCol w="3948157">
                  <a:extLst>
                    <a:ext uri="{9D8B030D-6E8A-4147-A177-3AD203B41FA5}">
                      <a16:colId xmlns:a16="http://schemas.microsoft.com/office/drawing/2014/main" val="715456450"/>
                    </a:ext>
                  </a:extLst>
                </a:gridCol>
              </a:tblGrid>
              <a:tr h="295275">
                <a:tc>
                  <a:txBody>
                    <a:bodyPr/>
                    <a:lstStyle/>
                    <a:p>
                      <a:pPr algn="l" fontAlgn="base"/>
                      <a:r>
                        <a:rPr lang="en-GB" sz="1200" b="0" i="0" dirty="0">
                          <a:solidFill>
                            <a:srgbClr val="000000"/>
                          </a:solidFill>
                          <a:effectLst/>
                          <a:latin typeface="Gill Sans MT" panose="020B0502020104020203" pitchFamily="34" charset="0"/>
                        </a:rPr>
                        <a:t>Key Word</a:t>
                      </a:r>
                      <a:endParaRPr lang="en-GB" b="0" i="0" dirty="0">
                        <a:solidFill>
                          <a:srgbClr val="000000"/>
                        </a:solidFill>
                        <a:effectLst/>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l" fontAlgn="base"/>
                      <a:r>
                        <a:rPr lang="en-GB" sz="1200" b="0" i="0" dirty="0">
                          <a:solidFill>
                            <a:srgbClr val="000000"/>
                          </a:solidFill>
                          <a:effectLst/>
                          <a:latin typeface="Gill Sans MT" panose="020B0502020104020203" pitchFamily="34" charset="0"/>
                        </a:rPr>
                        <a:t>Definition</a:t>
                      </a:r>
                      <a:endParaRPr lang="en-GB" b="0" i="0" dirty="0">
                        <a:solidFill>
                          <a:srgbClr val="000000"/>
                        </a:solidFill>
                        <a:effectLst/>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843039211"/>
                  </a:ext>
                </a:extLst>
              </a:tr>
              <a:tr h="314325">
                <a:tc>
                  <a:txBody>
                    <a:bodyPr/>
                    <a:lstStyle/>
                    <a:p>
                      <a:pPr lvl="0" algn="l">
                        <a:buNone/>
                      </a:pPr>
                      <a:r>
                        <a:rPr lang="en-US" sz="1200" b="0" dirty="0"/>
                        <a:t>Amphitheatre</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gn="l">
                        <a:lnSpc>
                          <a:spcPct val="100000"/>
                        </a:lnSpc>
                        <a:spcBef>
                          <a:spcPts val="0"/>
                        </a:spcBef>
                        <a:spcAft>
                          <a:spcPts val="0"/>
                        </a:spcAft>
                        <a:buNone/>
                      </a:pPr>
                      <a:r>
                        <a:rPr lang="en-US" sz="1200" b="0" dirty="0"/>
                        <a:t>Circular or oval open air theatre with a large ranked seating area</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84325182"/>
                  </a:ext>
                </a:extLst>
              </a:tr>
              <a:tr h="381000">
                <a:tc>
                  <a:txBody>
                    <a:bodyPr/>
                    <a:lstStyle/>
                    <a:p>
                      <a:pPr algn="l" fontAlgn="base"/>
                      <a:r>
                        <a:rPr lang="en-US" sz="1200" b="0" dirty="0"/>
                        <a:t>Apron</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gn="l">
                        <a:buNone/>
                      </a:pPr>
                      <a:r>
                        <a:rPr lang="en-US" sz="1200" b="0" dirty="0"/>
                        <a:t>The apron is a section of the stage which the floor projects towards or into the auditorium </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95386989"/>
                  </a:ext>
                </a:extLst>
              </a:tr>
              <a:tr h="314325">
                <a:tc>
                  <a:txBody>
                    <a:bodyPr/>
                    <a:lstStyle/>
                    <a:p>
                      <a:pPr algn="l" fontAlgn="base"/>
                      <a:r>
                        <a:rPr lang="en-US" sz="1200" b="0" dirty="0"/>
                        <a:t>Black Box</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ase"/>
                      <a:r>
                        <a:rPr lang="en-US" sz="1200" b="0" dirty="0"/>
                        <a:t>A flexible studio theatre where the audience and actors are in the same room surrounded by black tabs</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17652015"/>
                  </a:ext>
                </a:extLst>
              </a:tr>
              <a:tr h="314325">
                <a:tc>
                  <a:txBody>
                    <a:bodyPr/>
                    <a:lstStyle/>
                    <a:p>
                      <a:pPr lvl="0" algn="l">
                        <a:buNone/>
                      </a:pPr>
                      <a:r>
                        <a:rPr lang="en-US" sz="1200" b="0" dirty="0"/>
                        <a:t>End On</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gn="l">
                        <a:lnSpc>
                          <a:spcPct val="100000"/>
                        </a:lnSpc>
                        <a:spcBef>
                          <a:spcPts val="0"/>
                        </a:spcBef>
                        <a:spcAft>
                          <a:spcPts val="0"/>
                        </a:spcAft>
                        <a:buNone/>
                      </a:pPr>
                      <a:r>
                        <a:rPr lang="en-US" sz="1200" b="0" dirty="0"/>
                        <a:t>Traditional audience seating layout where the audience is looking at the stage from the same direction. </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27076387"/>
                  </a:ext>
                </a:extLst>
              </a:tr>
              <a:tr h="285750">
                <a:tc>
                  <a:txBody>
                    <a:bodyPr/>
                    <a:lstStyle/>
                    <a:p>
                      <a:r>
                        <a:rPr lang="en-US" sz="1200" dirty="0">
                          <a:effectLst/>
                        </a:rPr>
                        <a:t>Found Space</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r>
                        <a:rPr lang="en-US" sz="1200" dirty="0"/>
                        <a:t>A performance space that wasn’t designed to be one </a:t>
                      </a:r>
                      <a:r>
                        <a:rPr lang="en-US" sz="1200" dirty="0" err="1"/>
                        <a:t>e.g</a:t>
                      </a:r>
                      <a:r>
                        <a:rPr lang="en-US" sz="1200" dirty="0"/>
                        <a:t> historic buildings</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77212228"/>
                  </a:ext>
                </a:extLst>
              </a:tr>
              <a:tr h="314325">
                <a:tc>
                  <a:txBody>
                    <a:bodyPr/>
                    <a:lstStyle/>
                    <a:p>
                      <a:pPr lvl="0" algn="l">
                        <a:buNone/>
                      </a:pPr>
                      <a:r>
                        <a:rPr lang="en-US" sz="1200" b="0" dirty="0"/>
                        <a:t>In the Round</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gn="l">
                        <a:lnSpc>
                          <a:spcPct val="100000"/>
                        </a:lnSpc>
                        <a:spcBef>
                          <a:spcPts val="0"/>
                        </a:spcBef>
                        <a:spcAft>
                          <a:spcPts val="0"/>
                        </a:spcAft>
                        <a:buNone/>
                      </a:pPr>
                      <a:r>
                        <a:rPr lang="en-US" sz="1200" b="0" dirty="0"/>
                        <a:t>Theatre in the Round is a form of audience seating layout where the acting area is surrounded on all sided by seating. There is often a number of entrances through the seating </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61662942"/>
                  </a:ext>
                </a:extLst>
              </a:tr>
              <a:tr h="314325">
                <a:tc>
                  <a:txBody>
                    <a:bodyPr/>
                    <a:lstStyle/>
                    <a:p>
                      <a:pPr lvl="0" algn="l">
                        <a:buNone/>
                      </a:pPr>
                      <a:r>
                        <a:rPr lang="en-US" sz="1200" b="0" dirty="0"/>
                        <a:t>Promenade</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gn="l">
                        <a:lnSpc>
                          <a:spcPct val="100000"/>
                        </a:lnSpc>
                        <a:spcBef>
                          <a:spcPts val="0"/>
                        </a:spcBef>
                        <a:spcAft>
                          <a:spcPts val="0"/>
                        </a:spcAft>
                        <a:buNone/>
                      </a:pPr>
                      <a:r>
                        <a:rPr lang="en-US" sz="1200" b="0" dirty="0"/>
                        <a:t>Form of staging where the audience moves around the performance space and sees the play at a variety of different locations </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92110662"/>
                  </a:ext>
                </a:extLst>
              </a:tr>
              <a:tr h="314325">
                <a:tc>
                  <a:txBody>
                    <a:bodyPr/>
                    <a:lstStyle/>
                    <a:p>
                      <a:pPr algn="l" fontAlgn="base"/>
                      <a:r>
                        <a:rPr lang="en-US" sz="1200" b="0" dirty="0"/>
                        <a:t>Proscenium Arch</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gn="l">
                        <a:buNone/>
                      </a:pPr>
                      <a:r>
                        <a:rPr lang="en-US" sz="1200" b="0" dirty="0"/>
                        <a:t>The opening in the wall which stands between stage and auditorium in some theatres; the picture frame through the audience sees the play’ fourth wall’</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0259470"/>
                  </a:ext>
                </a:extLst>
              </a:tr>
              <a:tr h="314325">
                <a:tc>
                  <a:txBody>
                    <a:bodyPr/>
                    <a:lstStyle/>
                    <a:p>
                      <a:pPr lvl="0" algn="l">
                        <a:buNone/>
                      </a:pPr>
                      <a:r>
                        <a:rPr lang="en-US" sz="1200" b="0" dirty="0"/>
                        <a:t>Site-specific theatre</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gn="l">
                        <a:lnSpc>
                          <a:spcPct val="100000"/>
                        </a:lnSpc>
                        <a:spcBef>
                          <a:spcPts val="0"/>
                        </a:spcBef>
                        <a:spcAft>
                          <a:spcPts val="0"/>
                        </a:spcAft>
                        <a:buNone/>
                      </a:pPr>
                      <a:r>
                        <a:rPr lang="en-US" sz="1200" b="0" dirty="0"/>
                        <a:t>A piece of performance which has been deigned to work only in a particular non-theatre space</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75111863"/>
                  </a:ext>
                </a:extLst>
              </a:tr>
            </a:tbl>
          </a:graphicData>
        </a:graphic>
      </p:graphicFrame>
      <p:graphicFrame>
        <p:nvGraphicFramePr>
          <p:cNvPr id="2" name="Table 1">
            <a:extLst>
              <a:ext uri="{FF2B5EF4-FFF2-40B4-BE49-F238E27FC236}">
                <a16:creationId xmlns:a16="http://schemas.microsoft.com/office/drawing/2014/main" id="{458CAE10-8304-639A-B3FE-500218C1BA19}"/>
              </a:ext>
            </a:extLst>
          </p:cNvPr>
          <p:cNvGraphicFramePr>
            <a:graphicFrameLocks noGrp="1"/>
          </p:cNvGraphicFramePr>
          <p:nvPr/>
        </p:nvGraphicFramePr>
        <p:xfrm>
          <a:off x="6435500" y="224640"/>
          <a:ext cx="5312362" cy="2947035"/>
        </p:xfrm>
        <a:graphic>
          <a:graphicData uri="http://schemas.openxmlformats.org/drawingml/2006/table">
            <a:tbl>
              <a:tblPr firstRow="1" bandRow="1">
                <a:tableStyleId>{5C22544A-7EE6-4342-B048-85BDC9FD1C3A}</a:tableStyleId>
              </a:tblPr>
              <a:tblGrid>
                <a:gridCol w="1184245">
                  <a:extLst>
                    <a:ext uri="{9D8B030D-6E8A-4147-A177-3AD203B41FA5}">
                      <a16:colId xmlns:a16="http://schemas.microsoft.com/office/drawing/2014/main" val="1468787449"/>
                    </a:ext>
                  </a:extLst>
                </a:gridCol>
                <a:gridCol w="4128117">
                  <a:extLst>
                    <a:ext uri="{9D8B030D-6E8A-4147-A177-3AD203B41FA5}">
                      <a16:colId xmlns:a16="http://schemas.microsoft.com/office/drawing/2014/main" val="715456450"/>
                    </a:ext>
                  </a:extLst>
                </a:gridCol>
              </a:tblGrid>
              <a:tr h="295275">
                <a:tc>
                  <a:txBody>
                    <a:bodyPr/>
                    <a:lstStyle/>
                    <a:p>
                      <a:pPr algn="l" fontAlgn="base"/>
                      <a:r>
                        <a:rPr lang="en-GB" sz="1200" b="0" i="0" dirty="0">
                          <a:solidFill>
                            <a:srgbClr val="000000"/>
                          </a:solidFill>
                          <a:effectLst/>
                          <a:latin typeface="Gill Sans MT" panose="020B0502020104020203" pitchFamily="34" charset="0"/>
                        </a:rPr>
                        <a:t>Key Word</a:t>
                      </a:r>
                      <a:endParaRPr lang="en-GB" b="0" i="0" dirty="0">
                        <a:solidFill>
                          <a:srgbClr val="000000"/>
                        </a:solidFill>
                        <a:effectLst/>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l" fontAlgn="base"/>
                      <a:r>
                        <a:rPr lang="en-GB" sz="1200" b="0" i="0" dirty="0">
                          <a:solidFill>
                            <a:srgbClr val="000000"/>
                          </a:solidFill>
                          <a:effectLst/>
                          <a:latin typeface="Gill Sans MT" panose="020B0502020104020203" pitchFamily="34" charset="0"/>
                        </a:rPr>
                        <a:t>Definition</a:t>
                      </a:r>
                      <a:endParaRPr lang="en-GB" b="0" i="0" dirty="0">
                        <a:solidFill>
                          <a:srgbClr val="000000"/>
                        </a:solidFill>
                        <a:effectLst/>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843039211"/>
                  </a:ext>
                </a:extLst>
              </a:tr>
              <a:tr h="314325">
                <a:tc>
                  <a:txBody>
                    <a:bodyPr/>
                    <a:lstStyle/>
                    <a:p>
                      <a:pPr algn="ctr"/>
                      <a:r>
                        <a:rPr lang="en-GB" sz="1200" dirty="0"/>
                        <a:t>Body Language</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r>
                        <a:rPr lang="en-GB" sz="1200" dirty="0"/>
                        <a:t>How an actor uses their body to communicate meaning. For example, crossing your arms could mean you are fed up</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84325182"/>
                  </a:ext>
                </a:extLst>
              </a:tr>
              <a:tr h="381000">
                <a:tc>
                  <a:txBody>
                    <a:bodyPr/>
                    <a:lstStyle/>
                    <a:p>
                      <a:pPr algn="ctr"/>
                      <a:r>
                        <a:rPr lang="en-GB" sz="1200" dirty="0"/>
                        <a:t>Gesture</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r>
                        <a:rPr lang="en-GB" sz="1200" b="0" i="0" kern="1200" dirty="0">
                          <a:solidFill>
                            <a:schemeClr val="dk1"/>
                          </a:solidFill>
                          <a:effectLst/>
                          <a:latin typeface="+mn-lt"/>
                          <a:ea typeface="+mn-ea"/>
                          <a:cs typeface="+mn-cs"/>
                        </a:rPr>
                        <a:t>a movement of the body, particularly the hands, arms, or head, that conveys meaning or expresses an idea, emotion, or intention</a:t>
                      </a:r>
                      <a:endParaRPr lang="en-GB" sz="1200" dirty="0"/>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95386989"/>
                  </a:ext>
                </a:extLst>
              </a:tr>
              <a:tr h="314325">
                <a:tc>
                  <a:txBody>
                    <a:bodyPr/>
                    <a:lstStyle/>
                    <a:p>
                      <a:pPr algn="ctr"/>
                      <a:r>
                        <a:rPr lang="en-GB" sz="1200" dirty="0"/>
                        <a:t>Levels</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r>
                        <a:rPr lang="en-GB" sz="1200" b="0" i="0" kern="1200" dirty="0">
                          <a:solidFill>
                            <a:schemeClr val="dk1"/>
                          </a:solidFill>
                          <a:effectLst/>
                          <a:latin typeface="+mn-lt"/>
                          <a:ea typeface="+mn-ea"/>
                          <a:cs typeface="+mn-cs"/>
                        </a:rPr>
                        <a:t>Levels can be used to show status, relationships, and even to indicate changes in location or time</a:t>
                      </a:r>
                      <a:endParaRPr lang="en-GB" sz="1200" dirty="0"/>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17652015"/>
                  </a:ext>
                </a:extLst>
              </a:tr>
              <a:tr h="314325">
                <a:tc>
                  <a:txBody>
                    <a:bodyPr/>
                    <a:lstStyle/>
                    <a:p>
                      <a:pPr algn="ctr"/>
                      <a:r>
                        <a:rPr lang="en-GB" sz="1200" dirty="0"/>
                        <a:t>Proxemics</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r>
                        <a:rPr lang="en-GB" sz="1200" b="0" i="0" kern="1200" dirty="0">
                          <a:solidFill>
                            <a:schemeClr val="dk1"/>
                          </a:solidFill>
                          <a:effectLst/>
                          <a:latin typeface="+mn-lt"/>
                          <a:ea typeface="+mn-ea"/>
                          <a:cs typeface="+mn-cs"/>
                        </a:rPr>
                        <a:t>The deliberate use of distance between you and other characters or objects to communicate something to an audience</a:t>
                      </a:r>
                      <a:endParaRPr lang="en-GB" sz="1200" dirty="0"/>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27076387"/>
                  </a:ext>
                </a:extLst>
              </a:tr>
              <a:tr h="285750">
                <a:tc>
                  <a:txBody>
                    <a:bodyPr/>
                    <a:lstStyle/>
                    <a:p>
                      <a:pPr algn="ctr"/>
                      <a:r>
                        <a:rPr lang="en-GB" sz="1200" dirty="0"/>
                        <a:t>Facial Expression</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r>
                        <a:rPr lang="en-GB" sz="1200" dirty="0"/>
                        <a:t>Using the face to express that characters feelings and</a:t>
                      </a:r>
                    </a:p>
                    <a:p>
                      <a:r>
                        <a:rPr lang="en-GB" sz="1200" dirty="0"/>
                        <a:t>emotions.</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77212228"/>
                  </a:ext>
                </a:extLst>
              </a:tr>
            </a:tbl>
          </a:graphicData>
        </a:graphic>
      </p:graphicFrame>
      <p:sp>
        <p:nvSpPr>
          <p:cNvPr id="3" name="Rectangle 2">
            <a:extLst>
              <a:ext uri="{FF2B5EF4-FFF2-40B4-BE49-F238E27FC236}">
                <a16:creationId xmlns:a16="http://schemas.microsoft.com/office/drawing/2014/main" id="{99A640D9-41DE-3B85-A718-AC5C0882C8A9}"/>
              </a:ext>
            </a:extLst>
          </p:cNvPr>
          <p:cNvSpPr/>
          <p:nvPr/>
        </p:nvSpPr>
        <p:spPr>
          <a:xfrm>
            <a:off x="6435500" y="3442403"/>
            <a:ext cx="5312363" cy="3231654"/>
          </a:xfrm>
          <a:prstGeom prst="rect">
            <a:avLst/>
          </a:prstGeom>
          <a:solidFill>
            <a:schemeClr val="bg1"/>
          </a:solidFill>
          <a:ln w="19050">
            <a:solidFill>
              <a:schemeClr val="tx1"/>
            </a:solidFill>
          </a:ln>
        </p:spPr>
        <p:txBody>
          <a:bodyPr wrap="square">
            <a:spAutoFit/>
          </a:bodyPr>
          <a:lstStyle/>
          <a:p>
            <a:pPr lvl="0" algn="ctr"/>
            <a:endParaRPr kumimoji="0" lang="en-GB" sz="1200" strike="noStrike" kern="0" cap="none" spc="0" normalizeH="0" baseline="0" noProof="0" dirty="0">
              <a:ln>
                <a:noFill/>
              </a:ln>
              <a:effectLst/>
              <a:uLnTx/>
              <a:uFillTx/>
            </a:endParaRPr>
          </a:p>
          <a:p>
            <a:pPr lvl="0" algn="ctr"/>
            <a:r>
              <a:rPr lang="en-GB" sz="1200" b="1" u="sng" kern="0" dirty="0"/>
              <a:t>Stage Directions</a:t>
            </a:r>
          </a:p>
          <a:p>
            <a:pPr lvl="0" algn="ctr"/>
            <a:endParaRPr lang="en-GB" sz="1200" b="1" u="sng" kern="0" dirty="0"/>
          </a:p>
          <a:p>
            <a:pPr lvl="0" algn="ctr"/>
            <a:r>
              <a:rPr lang="en-GB" sz="1200" kern="0" dirty="0"/>
              <a:t>Stage directions are from the performers perspective</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1200" i="0" u="none" strike="noStrike" kern="0" cap="none" spc="0" normalizeH="0" baseline="0" noProof="0" dirty="0">
              <a:ln>
                <a:noFill/>
              </a:ln>
              <a:effectLst/>
              <a:uLnTx/>
              <a:uFillTx/>
            </a:endParaRP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GB" sz="1200" kern="0" dirty="0"/>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1200" i="0" u="none" strike="noStrike" kern="0" cap="none" spc="0" normalizeH="0" baseline="0" noProof="0" dirty="0">
              <a:ln>
                <a:noFill/>
              </a:ln>
              <a:effectLst/>
              <a:uLnTx/>
              <a:uFillTx/>
            </a:endParaRP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GB" sz="1200" kern="0" dirty="0"/>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1200" i="0" u="none" strike="noStrike" kern="0" cap="none" spc="0" normalizeH="0" baseline="0" noProof="0" dirty="0">
              <a:ln>
                <a:noFill/>
              </a:ln>
              <a:effectLst/>
              <a:uLnTx/>
              <a:uFillTx/>
            </a:endParaRP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GB" sz="1200" kern="0" dirty="0"/>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1200" i="0" u="none" strike="noStrike" kern="0" cap="none" spc="0" normalizeH="0" baseline="0" noProof="0" dirty="0">
              <a:ln>
                <a:noFill/>
              </a:ln>
              <a:effectLst/>
              <a:uLnTx/>
              <a:uFillTx/>
            </a:endParaRP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GB" sz="1200" kern="0" dirty="0"/>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1200" i="0" u="none" strike="noStrike" kern="0" cap="none" spc="0" normalizeH="0" baseline="0" noProof="0" dirty="0">
              <a:ln>
                <a:noFill/>
              </a:ln>
              <a:effectLst/>
              <a:uLnTx/>
              <a:uFillTx/>
            </a:endParaRP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GB" sz="1200" kern="0" dirty="0"/>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1200" i="0" u="none" strike="noStrike" kern="0" cap="none" spc="0" normalizeH="0" baseline="0" noProof="0" dirty="0">
              <a:ln>
                <a:noFill/>
              </a:ln>
              <a:effectLst/>
              <a:uLnTx/>
              <a:uFillTx/>
            </a:endParaRP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GB" sz="1200" kern="0" dirty="0"/>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1200" i="0" u="none" strike="noStrike" kern="0" cap="none" spc="0" normalizeH="0" baseline="0" noProof="0" dirty="0">
              <a:ln>
                <a:noFill/>
              </a:ln>
              <a:effectLst/>
              <a:uLnTx/>
              <a:uFillTx/>
            </a:endParaRPr>
          </a:p>
        </p:txBody>
      </p:sp>
      <p:pic>
        <p:nvPicPr>
          <p:cNvPr id="5" name="Picture 2" descr="Stage Directions (An Actor's Guide)">
            <a:extLst>
              <a:ext uri="{FF2B5EF4-FFF2-40B4-BE49-F238E27FC236}">
                <a16:creationId xmlns:a16="http://schemas.microsoft.com/office/drawing/2014/main" id="{1CB9CFF0-2224-9932-019E-8E6E4C8331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659"/>
          <a:stretch/>
        </p:blipFill>
        <p:spPr bwMode="auto">
          <a:xfrm>
            <a:off x="7976125" y="4269269"/>
            <a:ext cx="2489200" cy="2049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1958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p:cNvGraphicFramePr>
          <p:nvPr/>
        </p:nvGraphicFramePr>
        <p:xfrm>
          <a:off x="6208296" y="764892"/>
          <a:ext cx="5342020" cy="4703594"/>
        </p:xfrm>
        <a:graphic>
          <a:graphicData uri="http://schemas.openxmlformats.org/drawingml/2006/table">
            <a:tbl>
              <a:tblPr firstRow="1" bandRow="1">
                <a:tableStyleId>{5940675A-B579-460E-94D1-54222C63F5DA}</a:tableStyleId>
              </a:tblPr>
              <a:tblGrid>
                <a:gridCol w="1557478">
                  <a:extLst>
                    <a:ext uri="{9D8B030D-6E8A-4147-A177-3AD203B41FA5}">
                      <a16:colId xmlns:a16="http://schemas.microsoft.com/office/drawing/2014/main" val="20000"/>
                    </a:ext>
                  </a:extLst>
                </a:gridCol>
                <a:gridCol w="3784542">
                  <a:extLst>
                    <a:ext uri="{9D8B030D-6E8A-4147-A177-3AD203B41FA5}">
                      <a16:colId xmlns:a16="http://schemas.microsoft.com/office/drawing/2014/main" val="20001"/>
                    </a:ext>
                  </a:extLst>
                </a:gridCol>
              </a:tblGrid>
              <a:tr h="486626">
                <a:tc gridSpan="2">
                  <a:txBody>
                    <a:bodyPr/>
                    <a:lstStyle/>
                    <a:p>
                      <a:pPr algn="ctr"/>
                      <a:r>
                        <a:rPr lang="en-US" sz="1200" b="1" dirty="0">
                          <a:latin typeface="Gill Sans MT" panose="020B0502020104020203" pitchFamily="34" charset="0"/>
                        </a:rPr>
                        <a:t>Computer Components</a:t>
                      </a:r>
                    </a:p>
                  </a:txBody>
                  <a:tcPr anchor="ctr">
                    <a:solidFill>
                      <a:schemeClr val="accent1">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Gill Sans"/>
                      </a:endParaRPr>
                    </a:p>
                  </a:txBody>
                  <a:tcPr/>
                </a:tc>
                <a:extLst>
                  <a:ext uri="{0D108BD9-81ED-4DB2-BD59-A6C34878D82A}">
                    <a16:rowId xmlns:a16="http://schemas.microsoft.com/office/drawing/2014/main" val="10000"/>
                  </a:ext>
                </a:extLst>
              </a:tr>
              <a:tr h="602424">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US" sz="1200" b="1" dirty="0">
                          <a:latin typeface="Gill Sans MT" panose="020B0502020104020203" pitchFamily="34" charset="0"/>
                        </a:rPr>
                        <a:t>RAM</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Stores data being used by the CPU - temporary</a:t>
                      </a:r>
                    </a:p>
                  </a:txBody>
                  <a:tcPr anchor="ctr"/>
                </a:tc>
                <a:extLst>
                  <a:ext uri="{0D108BD9-81ED-4DB2-BD59-A6C34878D82A}">
                    <a16:rowId xmlns:a16="http://schemas.microsoft.com/office/drawing/2014/main" val="10001"/>
                  </a:ext>
                </a:extLst>
              </a:tr>
              <a:tr h="602424">
                <a:tc>
                  <a:txBody>
                    <a:bodyPr/>
                    <a:lstStyle/>
                    <a:p>
                      <a:r>
                        <a:rPr lang="en-US" sz="1200" b="1" dirty="0">
                          <a:latin typeface="Gill Sans MT" panose="020B0502020104020203" pitchFamily="34" charset="0"/>
                        </a:rPr>
                        <a:t>ROM</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Stores the initial basic program when the computer first starts</a:t>
                      </a:r>
                    </a:p>
                  </a:txBody>
                  <a:tcPr anchor="ctr"/>
                </a:tc>
                <a:extLst>
                  <a:ext uri="{0D108BD9-81ED-4DB2-BD59-A6C34878D82A}">
                    <a16:rowId xmlns:a16="http://schemas.microsoft.com/office/drawing/2014/main" val="10002"/>
                  </a:ext>
                </a:extLst>
              </a:tr>
              <a:tr h="6024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CPU</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Central Processing Unit – The brains of the computer. Controls all tasks</a:t>
                      </a:r>
                    </a:p>
                  </a:txBody>
                  <a:tcPr anchor="ctr"/>
                </a:tc>
                <a:extLst>
                  <a:ext uri="{0D108BD9-81ED-4DB2-BD59-A6C34878D82A}">
                    <a16:rowId xmlns:a16="http://schemas.microsoft.com/office/drawing/2014/main" val="10003"/>
                  </a:ext>
                </a:extLst>
              </a:tr>
              <a:tr h="602424">
                <a:tc>
                  <a:txBody>
                    <a:bodyPr/>
                    <a:lstStyle/>
                    <a:p>
                      <a:r>
                        <a:rPr lang="en-US" sz="1200" b="1" dirty="0">
                          <a:latin typeface="Gill Sans MT" panose="020B0502020104020203" pitchFamily="34" charset="0"/>
                        </a:rPr>
                        <a:t>MOTHERBOARD</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Main board of the computer - connects all computer parts together</a:t>
                      </a:r>
                    </a:p>
                  </a:txBody>
                  <a:tcPr anchor="ctr"/>
                </a:tc>
                <a:extLst>
                  <a:ext uri="{0D108BD9-81ED-4DB2-BD59-A6C34878D82A}">
                    <a16:rowId xmlns:a16="http://schemas.microsoft.com/office/drawing/2014/main" val="10004"/>
                  </a:ext>
                </a:extLst>
              </a:tr>
              <a:tr h="602424">
                <a:tc>
                  <a:txBody>
                    <a:bodyPr/>
                    <a:lstStyle/>
                    <a:p>
                      <a:r>
                        <a:rPr lang="en-US" sz="1200" b="1" dirty="0">
                          <a:latin typeface="Gill Sans MT" panose="020B0502020104020203" pitchFamily="34" charset="0"/>
                        </a:rPr>
                        <a:t>HARD DISK</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Stores data permanently – where files are saved to</a:t>
                      </a:r>
                    </a:p>
                  </a:txBody>
                  <a:tcPr anchor="ctr"/>
                </a:tc>
                <a:extLst>
                  <a:ext uri="{0D108BD9-81ED-4DB2-BD59-A6C34878D82A}">
                    <a16:rowId xmlns:a16="http://schemas.microsoft.com/office/drawing/2014/main" val="10005"/>
                  </a:ext>
                </a:extLst>
              </a:tr>
              <a:tr h="602424">
                <a:tc>
                  <a:txBody>
                    <a:bodyPr/>
                    <a:lstStyle/>
                    <a:p>
                      <a:r>
                        <a:rPr lang="en-US" sz="1200" b="1" dirty="0">
                          <a:latin typeface="Gill Sans MT" panose="020B0502020104020203" pitchFamily="34" charset="0"/>
                        </a:rPr>
                        <a:t>GRAPHICS CARD</a:t>
                      </a:r>
                    </a:p>
                    <a:p>
                      <a:endParaRPr lang="en-US" sz="1200" b="1" dirty="0">
                        <a:latin typeface="Gill Sans MT" panose="020B0502020104020203"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Outputs data to graphics devices such as monitors</a:t>
                      </a:r>
                    </a:p>
                  </a:txBody>
                  <a:tcPr anchor="ctr"/>
                </a:tc>
                <a:extLst>
                  <a:ext uri="{0D108BD9-81ED-4DB2-BD59-A6C34878D82A}">
                    <a16:rowId xmlns:a16="http://schemas.microsoft.com/office/drawing/2014/main" val="10006"/>
                  </a:ext>
                </a:extLst>
              </a:tr>
              <a:tr h="602424">
                <a:tc>
                  <a:txBody>
                    <a:bodyPr/>
                    <a:lstStyle/>
                    <a:p>
                      <a:r>
                        <a:rPr lang="en-US" sz="1200" b="1" dirty="0">
                          <a:latin typeface="Gill Sans MT" panose="020B0502020104020203" pitchFamily="34" charset="0"/>
                        </a:rPr>
                        <a:t>POWER SUPPLY</a:t>
                      </a:r>
                    </a:p>
                    <a:p>
                      <a:endParaRPr lang="en-US" sz="1200" b="1" dirty="0">
                        <a:latin typeface="Gill Sans MT" panose="020B0502020104020203"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Provides power to all parts of the computer</a:t>
                      </a:r>
                    </a:p>
                  </a:txBody>
                  <a:tcPr anchor="ctr"/>
                </a:tc>
                <a:extLst>
                  <a:ext uri="{0D108BD9-81ED-4DB2-BD59-A6C34878D82A}">
                    <a16:rowId xmlns:a16="http://schemas.microsoft.com/office/drawing/2014/main" val="535829074"/>
                  </a:ext>
                </a:extLst>
              </a:tr>
            </a:tbl>
          </a:graphicData>
        </a:graphic>
      </p:graphicFrame>
      <p:graphicFrame>
        <p:nvGraphicFramePr>
          <p:cNvPr id="11" name="Content Placeholder 3"/>
          <p:cNvGraphicFramePr>
            <a:graphicFrameLocks/>
          </p:cNvGraphicFramePr>
          <p:nvPr/>
        </p:nvGraphicFramePr>
        <p:xfrm>
          <a:off x="406256" y="764892"/>
          <a:ext cx="5320775" cy="5908442"/>
        </p:xfrm>
        <a:graphic>
          <a:graphicData uri="http://schemas.openxmlformats.org/drawingml/2006/table">
            <a:tbl>
              <a:tblPr firstRow="1" bandRow="1">
                <a:tableStyleId>{5940675A-B579-460E-94D1-54222C63F5DA}</a:tableStyleId>
              </a:tblPr>
              <a:tblGrid>
                <a:gridCol w="1382787">
                  <a:extLst>
                    <a:ext uri="{9D8B030D-6E8A-4147-A177-3AD203B41FA5}">
                      <a16:colId xmlns:a16="http://schemas.microsoft.com/office/drawing/2014/main" val="20000"/>
                    </a:ext>
                  </a:extLst>
                </a:gridCol>
                <a:gridCol w="3937988">
                  <a:extLst>
                    <a:ext uri="{9D8B030D-6E8A-4147-A177-3AD203B41FA5}">
                      <a16:colId xmlns:a16="http://schemas.microsoft.com/office/drawing/2014/main" val="1348711743"/>
                    </a:ext>
                  </a:extLst>
                </a:gridCol>
              </a:tblGrid>
              <a:tr h="486626">
                <a:tc gridSpan="2">
                  <a:txBody>
                    <a:bodyPr/>
                    <a:lstStyle/>
                    <a:p>
                      <a:pPr algn="ctr"/>
                      <a:r>
                        <a:rPr lang="en-US" sz="1200" b="1" dirty="0">
                          <a:effectLst/>
                          <a:latin typeface="Gill Sans MT" panose="020B0502020104020203" pitchFamily="34" charset="0"/>
                        </a:rPr>
                        <a:t>Input, Output and storage</a:t>
                      </a:r>
                    </a:p>
                  </a:txBody>
                  <a:tcPr anchor="ctr">
                    <a:solidFill>
                      <a:schemeClr val="accent6">
                        <a:lumMod val="20000"/>
                        <a:lumOff val="80000"/>
                      </a:schemeClr>
                    </a:solidFill>
                  </a:tcPr>
                </a:tc>
                <a:tc hMerge="1">
                  <a:txBody>
                    <a:bodyPr/>
                    <a:lstStyle/>
                    <a:p>
                      <a:endParaRPr lang="en-GB"/>
                    </a:p>
                  </a:txBody>
                  <a:tcPr/>
                </a:tc>
                <a:extLst>
                  <a:ext uri="{0D108BD9-81ED-4DB2-BD59-A6C34878D82A}">
                    <a16:rowId xmlns:a16="http://schemas.microsoft.com/office/drawing/2014/main" val="10000"/>
                  </a:ext>
                </a:extLst>
              </a:tr>
              <a:tr h="602424">
                <a:tc>
                  <a:txBody>
                    <a:bodyPr/>
                    <a:lstStyle/>
                    <a:p>
                      <a:r>
                        <a:rPr lang="en-GB" sz="1200" b="1" dirty="0">
                          <a:solidFill>
                            <a:schemeClr val="tx1"/>
                          </a:solidFill>
                          <a:effectLst/>
                          <a:latin typeface="Gill Sans MT" panose="020B0502020104020203" pitchFamily="34" charset="0"/>
                        </a:rPr>
                        <a:t>Input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Gill Sans MT" panose="020B0502020104020203" pitchFamily="34" charset="0"/>
                        </a:rPr>
                        <a:t>Input refers to any information or data that is sent to a computer for processing</a:t>
                      </a:r>
                      <a:endParaRPr lang="en-US" sz="1200" dirty="0">
                        <a:effectLst/>
                        <a:latin typeface="Gill Sans MT" panose="020B0502020104020203" pitchFamily="34" charset="0"/>
                      </a:endParaRPr>
                    </a:p>
                  </a:txBody>
                  <a:tcPr anchor="ctr"/>
                </a:tc>
                <a:extLst>
                  <a:ext uri="{0D108BD9-81ED-4DB2-BD59-A6C34878D82A}">
                    <a16:rowId xmlns:a16="http://schemas.microsoft.com/office/drawing/2014/main" val="10001"/>
                  </a:ext>
                </a:extLst>
              </a:tr>
              <a:tr h="602424">
                <a:tc>
                  <a:txBody>
                    <a:bodyPr/>
                    <a:lstStyle/>
                    <a:p>
                      <a:r>
                        <a:rPr lang="en-GB" sz="1200" b="1" dirty="0">
                          <a:solidFill>
                            <a:schemeClr val="tx1"/>
                          </a:solidFill>
                          <a:effectLst/>
                          <a:latin typeface="Gill Sans MT" panose="020B0502020104020203" pitchFamily="34" charset="0"/>
                        </a:rPr>
                        <a:t>Processing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Gill Sans MT" panose="020B0502020104020203" pitchFamily="34" charset="0"/>
                        </a:rPr>
                        <a:t>Computer processing refers to the actions that a computer takes to execute commands a user makes</a:t>
                      </a:r>
                      <a:endParaRPr lang="en-US" sz="1200" dirty="0">
                        <a:effectLst/>
                        <a:latin typeface="Gill Sans MT" panose="020B0502020104020203" pitchFamily="34" charset="0"/>
                      </a:endParaRPr>
                    </a:p>
                  </a:txBody>
                  <a:tcPr anchor="ctr"/>
                </a:tc>
                <a:extLst>
                  <a:ext uri="{0D108BD9-81ED-4DB2-BD59-A6C34878D82A}">
                    <a16:rowId xmlns:a16="http://schemas.microsoft.com/office/drawing/2014/main" val="1292936313"/>
                  </a:ext>
                </a:extLst>
              </a:tr>
              <a:tr h="602424">
                <a:tc>
                  <a:txBody>
                    <a:bodyPr/>
                    <a:lstStyle/>
                    <a:p>
                      <a:r>
                        <a:rPr lang="en-GB" sz="1200" b="1" dirty="0">
                          <a:solidFill>
                            <a:schemeClr val="tx1"/>
                          </a:solidFill>
                          <a:effectLst/>
                          <a:latin typeface="Gill Sans MT" panose="020B0502020104020203" pitchFamily="34" charset="0"/>
                        </a:rPr>
                        <a:t>Output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Gill Sans MT" panose="020B0502020104020203" pitchFamily="34" charset="0"/>
                        </a:rPr>
                        <a:t>When the computer has processed the information and carried out the task it sends it back out</a:t>
                      </a:r>
                      <a:endParaRPr lang="en-US" sz="1200" dirty="0">
                        <a:effectLst/>
                        <a:latin typeface="Gill Sans MT" panose="020B0502020104020203" pitchFamily="34" charset="0"/>
                      </a:endParaRPr>
                    </a:p>
                  </a:txBody>
                  <a:tcPr anchor="ctr"/>
                </a:tc>
                <a:extLst>
                  <a:ext uri="{0D108BD9-81ED-4DB2-BD59-A6C34878D82A}">
                    <a16:rowId xmlns:a16="http://schemas.microsoft.com/office/drawing/2014/main" val="10002"/>
                  </a:ext>
                </a:extLst>
              </a:tr>
              <a:tr h="602424">
                <a:tc>
                  <a:txBody>
                    <a:bodyPr/>
                    <a:lstStyle/>
                    <a:p>
                      <a:r>
                        <a:rPr lang="en-US" sz="1200" b="1" dirty="0">
                          <a:effectLst/>
                          <a:latin typeface="Gill Sans MT" panose="020B0502020104020203" pitchFamily="34" charset="0"/>
                        </a:rPr>
                        <a:t>Storage</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Gill Sans MT" panose="020B0502020104020203" pitchFamily="34" charset="0"/>
                        </a:rPr>
                        <a:t>storage is the component within your computer that allows you to store and access data</a:t>
                      </a:r>
                      <a:endParaRPr lang="en-US" sz="1200" dirty="0">
                        <a:effectLst/>
                        <a:latin typeface="Gill Sans MT" panose="020B0502020104020203" pitchFamily="34" charset="0"/>
                      </a:endParaRPr>
                    </a:p>
                  </a:txBody>
                  <a:tcPr anchor="ctr"/>
                </a:tc>
                <a:extLst>
                  <a:ext uri="{0D108BD9-81ED-4DB2-BD59-A6C34878D82A}">
                    <a16:rowId xmlns:a16="http://schemas.microsoft.com/office/drawing/2014/main" val="10003"/>
                  </a:ext>
                </a:extLst>
              </a:tr>
              <a:tr h="602424">
                <a:tc gridSpan="2">
                  <a:txBody>
                    <a:bodyPr/>
                    <a:lstStyle/>
                    <a:p>
                      <a:pPr algn="ctr"/>
                      <a:r>
                        <a:rPr lang="en-US" sz="1200" b="1" dirty="0">
                          <a:effectLst/>
                          <a:latin typeface="Gill Sans MT" panose="020B0502020104020203" pitchFamily="34" charset="0"/>
                        </a:rPr>
                        <a:t>Hardware and Software</a:t>
                      </a:r>
                    </a:p>
                  </a:txBody>
                  <a:tcPr anchor="ctr">
                    <a:solidFill>
                      <a:schemeClr val="accent2">
                        <a:lumMod val="20000"/>
                        <a:lumOff val="80000"/>
                      </a:schemeClr>
                    </a:solidFill>
                  </a:tcPr>
                </a:tc>
                <a:tc hMerge="1">
                  <a:txBody>
                    <a:bodyPr/>
                    <a:lstStyle/>
                    <a:p>
                      <a:endParaRPr lang="en-GB"/>
                    </a:p>
                  </a:txBody>
                  <a:tcPr/>
                </a:tc>
                <a:extLst>
                  <a:ext uri="{0D108BD9-81ED-4DB2-BD59-A6C34878D82A}">
                    <a16:rowId xmlns:a16="http://schemas.microsoft.com/office/drawing/2014/main" val="10004"/>
                  </a:ext>
                </a:extLst>
              </a:tr>
              <a:tr h="602424">
                <a:tc>
                  <a:txBody>
                    <a:bodyPr/>
                    <a:lstStyle/>
                    <a:p>
                      <a:r>
                        <a:rPr lang="en-US" sz="1200" b="1" dirty="0">
                          <a:effectLst/>
                          <a:latin typeface="Gill Sans MT" panose="020B0502020104020203" pitchFamily="34" charset="0"/>
                        </a:rPr>
                        <a:t>Hardware</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effectLst/>
                          <a:latin typeface="Gill Sans MT" panose="020B0502020104020203" pitchFamily="34" charset="0"/>
                        </a:rPr>
                        <a:t>External and internal devices and equipment that enable you to perform major functions</a:t>
                      </a:r>
                    </a:p>
                  </a:txBody>
                  <a:tcPr anchor="ctr"/>
                </a:tc>
                <a:extLst>
                  <a:ext uri="{0D108BD9-81ED-4DB2-BD59-A6C34878D82A}">
                    <a16:rowId xmlns:a16="http://schemas.microsoft.com/office/drawing/2014/main" val="10005"/>
                  </a:ext>
                </a:extLst>
              </a:tr>
              <a:tr h="602424">
                <a:tc>
                  <a:txBody>
                    <a:bodyPr/>
                    <a:lstStyle/>
                    <a:p>
                      <a:r>
                        <a:rPr lang="en-US" sz="1200" b="1" dirty="0">
                          <a:effectLst/>
                          <a:latin typeface="Gill Sans MT" panose="020B0502020104020203" pitchFamily="34" charset="0"/>
                        </a:rPr>
                        <a:t>Software</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Gill Sans MT" panose="020B0502020104020203" pitchFamily="34" charset="0"/>
                        </a:rPr>
                        <a:t>A set of instructions, data or programs used to operate computers and execute specific tasks</a:t>
                      </a:r>
                      <a:endParaRPr lang="en-US" sz="1200" dirty="0">
                        <a:effectLst/>
                        <a:latin typeface="Gill Sans MT" panose="020B0502020104020203" pitchFamily="34" charset="0"/>
                      </a:endParaRPr>
                    </a:p>
                  </a:txBody>
                  <a:tcPr anchor="ctr"/>
                </a:tc>
                <a:extLst>
                  <a:ext uri="{0D108BD9-81ED-4DB2-BD59-A6C34878D82A}">
                    <a16:rowId xmlns:a16="http://schemas.microsoft.com/office/drawing/2014/main" val="10006"/>
                  </a:ext>
                </a:extLst>
              </a:tr>
              <a:tr h="602424">
                <a:tc>
                  <a:txBody>
                    <a:bodyPr/>
                    <a:lstStyle/>
                    <a:p>
                      <a:r>
                        <a:rPr lang="en-US" sz="1200" b="1" dirty="0">
                          <a:effectLst/>
                          <a:latin typeface="Gill Sans MT" panose="020B0502020104020203" pitchFamily="34" charset="0"/>
                        </a:rPr>
                        <a:t>Peripherals </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effectLst/>
                          <a:latin typeface="Gill Sans MT" panose="020B0502020104020203" pitchFamily="34" charset="0"/>
                        </a:rPr>
                        <a:t>Are divided into three kinds: input devices, output devices, and storage devices</a:t>
                      </a:r>
                    </a:p>
                  </a:txBody>
                  <a:tcPr anchor="ctr"/>
                </a:tc>
                <a:extLst>
                  <a:ext uri="{0D108BD9-81ED-4DB2-BD59-A6C34878D82A}">
                    <a16:rowId xmlns:a16="http://schemas.microsoft.com/office/drawing/2014/main" val="535829074"/>
                  </a:ext>
                </a:extLst>
              </a:tr>
              <a:tr h="602424">
                <a:tc>
                  <a:txBody>
                    <a:bodyPr/>
                    <a:lstStyle/>
                    <a:p>
                      <a:r>
                        <a:rPr lang="en-US" sz="1200" b="1" dirty="0">
                          <a:effectLst/>
                          <a:latin typeface="Gill Sans MT" panose="020B0502020104020203" pitchFamily="34" charset="0"/>
                        </a:rPr>
                        <a:t>Binary</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Gill Sans MT" panose="020B0502020104020203" pitchFamily="34" charset="0"/>
                        </a:rPr>
                        <a:t>A number system that only uses two digits: 1 and 0</a:t>
                      </a:r>
                      <a:endParaRPr lang="en-US" sz="1200" dirty="0">
                        <a:effectLst/>
                        <a:latin typeface="Gill Sans MT" panose="020B0502020104020203" pitchFamily="34" charset="0"/>
                      </a:endParaRPr>
                    </a:p>
                  </a:txBody>
                  <a:tcPr anchor="ctr"/>
                </a:tc>
                <a:extLst>
                  <a:ext uri="{0D108BD9-81ED-4DB2-BD59-A6C34878D82A}">
                    <a16:rowId xmlns:a16="http://schemas.microsoft.com/office/drawing/2014/main" val="2432269375"/>
                  </a:ext>
                </a:extLst>
              </a:tr>
            </a:tbl>
          </a:graphicData>
        </a:graphic>
      </p:graphicFrame>
      <p:sp>
        <p:nvSpPr>
          <p:cNvPr id="5" name="TextBox 4"/>
          <p:cNvSpPr txBox="1"/>
          <p:nvPr/>
        </p:nvSpPr>
        <p:spPr>
          <a:xfrm>
            <a:off x="406256" y="218915"/>
            <a:ext cx="2617313"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Computing</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8" name="TextBox 7"/>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12</a:t>
            </a:r>
          </a:p>
        </p:txBody>
      </p:sp>
    </p:spTree>
    <p:extLst>
      <p:ext uri="{BB962C8B-B14F-4D97-AF65-F5344CB8AC3E}">
        <p14:creationId xmlns:p14="http://schemas.microsoft.com/office/powerpoint/2010/main" val="2006369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29283582"/>
              </p:ext>
            </p:extLst>
          </p:nvPr>
        </p:nvGraphicFramePr>
        <p:xfrm>
          <a:off x="200278" y="693921"/>
          <a:ext cx="11667030" cy="3810896"/>
        </p:xfrm>
        <a:graphic>
          <a:graphicData uri="http://schemas.openxmlformats.org/drawingml/2006/table">
            <a:tbl>
              <a:tblPr firstRow="1" bandRow="1">
                <a:tableStyleId>{5940675A-B579-460E-94D1-54222C63F5DA}</a:tableStyleId>
              </a:tblPr>
              <a:tblGrid>
                <a:gridCol w="1804986">
                  <a:extLst>
                    <a:ext uri="{9D8B030D-6E8A-4147-A177-3AD203B41FA5}">
                      <a16:colId xmlns:a16="http://schemas.microsoft.com/office/drawing/2014/main" val="20000"/>
                    </a:ext>
                  </a:extLst>
                </a:gridCol>
                <a:gridCol w="9862044">
                  <a:extLst>
                    <a:ext uri="{9D8B030D-6E8A-4147-A177-3AD203B41FA5}">
                      <a16:colId xmlns:a16="http://schemas.microsoft.com/office/drawing/2014/main" val="20001"/>
                    </a:ext>
                  </a:extLst>
                </a:gridCol>
              </a:tblGrid>
              <a:tr h="297048">
                <a:tc>
                  <a:txBody>
                    <a:bodyPr/>
                    <a:lstStyle/>
                    <a:p>
                      <a:pPr algn="l"/>
                      <a:r>
                        <a:rPr lang="en-GB" sz="1200" b="1" dirty="0">
                          <a:latin typeface="Gill Sans MT" panose="020B0502020104020203" pitchFamily="34" charset="0"/>
                        </a:rPr>
                        <a:t>Key Word</a:t>
                      </a:r>
                    </a:p>
                  </a:txBody>
                  <a:tcPr anchor="ctr">
                    <a:solidFill>
                      <a:schemeClr val="accent6">
                        <a:lumMod val="20000"/>
                        <a:lumOff val="80000"/>
                      </a:schemeClr>
                    </a:solidFill>
                  </a:tcPr>
                </a:tc>
                <a:tc>
                  <a:txBody>
                    <a:bodyPr/>
                    <a:lstStyle/>
                    <a:p>
                      <a:pPr algn="l"/>
                      <a:r>
                        <a:rPr lang="en-GB" sz="1200" b="1" dirty="0">
                          <a:latin typeface="Gill Sans MT" panose="020B0502020104020203" pitchFamily="34" charset="0"/>
                        </a:rPr>
                        <a:t>Definition</a:t>
                      </a:r>
                    </a:p>
                  </a:txBody>
                  <a:tcPr anchor="ctr">
                    <a:solidFill>
                      <a:schemeClr val="accent6">
                        <a:lumMod val="20000"/>
                        <a:lumOff val="80000"/>
                      </a:schemeClr>
                    </a:solidFill>
                  </a:tcPr>
                </a:tc>
                <a:extLst>
                  <a:ext uri="{0D108BD9-81ED-4DB2-BD59-A6C34878D82A}">
                    <a16:rowId xmlns:a16="http://schemas.microsoft.com/office/drawing/2014/main" val="10000"/>
                  </a:ext>
                </a:extLst>
              </a:tr>
              <a:tr h="314858">
                <a:tc>
                  <a:txBody>
                    <a:bodyPr/>
                    <a:lstStyle/>
                    <a:p>
                      <a:r>
                        <a:rPr lang="en-GB" sz="1200" kern="1200" dirty="0">
                          <a:solidFill>
                            <a:schemeClr val="tx1"/>
                          </a:solidFill>
                          <a:effectLst/>
                          <a:latin typeface="Gill Sans MT" panose="020B0502020104020203" pitchFamily="34" charset="0"/>
                          <a:ea typeface="+mn-ea"/>
                          <a:cs typeface="+mn-cs"/>
                        </a:rPr>
                        <a:t>Pattern</a:t>
                      </a:r>
                    </a:p>
                  </a:txBody>
                  <a:tcPr marL="36576" marR="36576" marT="36576" marB="36576" anchor="ctr"/>
                </a:tc>
                <a:tc>
                  <a:txBody>
                    <a:bodyPr/>
                    <a:lstStyle/>
                    <a:p>
                      <a:r>
                        <a:rPr lang="en-GB" sz="1200" b="0" i="0" kern="1200" dirty="0">
                          <a:solidFill>
                            <a:schemeClr val="tx1"/>
                          </a:solidFill>
                          <a:effectLst/>
                          <a:latin typeface="Gill Sans MT" panose="020B0502020104020203" pitchFamily="34" charset="0"/>
                          <a:ea typeface="+mn-ea"/>
                          <a:cs typeface="+mn-cs"/>
                        </a:rPr>
                        <a:t>A pattern is an arrangement of lines or shapes, especially a design in which the same shape is repeated at regular intervals over a surface.</a:t>
                      </a:r>
                      <a:endParaRPr lang="en-GB" sz="1200" b="0" kern="1200" dirty="0">
                        <a:solidFill>
                          <a:schemeClr val="tx1"/>
                        </a:solidFill>
                        <a:effectLst/>
                        <a:latin typeface="Gill Sans MT" panose="020B0502020104020203" pitchFamily="34" charset="0"/>
                        <a:ea typeface="+mn-ea"/>
                        <a:cs typeface="+mn-cs"/>
                      </a:endParaRPr>
                    </a:p>
                  </a:txBody>
                  <a:tcPr marL="36576" marR="36576" marT="36576" marB="36576" anchor="ctr"/>
                </a:tc>
                <a:extLst>
                  <a:ext uri="{0D108BD9-81ED-4DB2-BD59-A6C34878D82A}">
                    <a16:rowId xmlns:a16="http://schemas.microsoft.com/office/drawing/2014/main" val="10001"/>
                  </a:ext>
                </a:extLst>
              </a:tr>
              <a:tr h="386516">
                <a:tc>
                  <a:txBody>
                    <a:bodyPr/>
                    <a:lstStyle/>
                    <a:p>
                      <a:r>
                        <a:rPr lang="en-GB" sz="1200" kern="1200" dirty="0">
                          <a:solidFill>
                            <a:schemeClr val="tx1"/>
                          </a:solidFill>
                          <a:effectLst/>
                          <a:latin typeface="Gill Sans MT" panose="020B0502020104020203" pitchFamily="34" charset="0"/>
                          <a:ea typeface="+mn-ea"/>
                          <a:cs typeface="+mn-cs"/>
                        </a:rPr>
                        <a:t>Motif</a:t>
                      </a:r>
                    </a:p>
                  </a:txBody>
                  <a:tcPr marL="36576" marR="36576" marT="36576" marB="36576" anchor="ctr"/>
                </a:tc>
                <a:tc>
                  <a:txBody>
                    <a:bodyPr/>
                    <a:lstStyle/>
                    <a:p>
                      <a:r>
                        <a:rPr lang="en-GB" sz="1200" b="0" i="0" kern="1200" dirty="0">
                          <a:solidFill>
                            <a:schemeClr val="tx1"/>
                          </a:solidFill>
                          <a:effectLst/>
                          <a:latin typeface="Gill Sans MT" panose="020B0502020104020203" pitchFamily="34" charset="0"/>
                          <a:ea typeface="+mn-ea"/>
                          <a:cs typeface="+mn-cs"/>
                        </a:rPr>
                        <a:t>A decorative image or design, especially a repeated one forming a pattern.</a:t>
                      </a:r>
                      <a:endParaRPr lang="en-GB" sz="1200" b="0" kern="1200" dirty="0">
                        <a:solidFill>
                          <a:schemeClr val="tx1"/>
                        </a:solidFill>
                        <a:effectLst/>
                        <a:latin typeface="Gill Sans MT" panose="020B0502020104020203" pitchFamily="34" charset="0"/>
                        <a:ea typeface="+mn-ea"/>
                        <a:cs typeface="+mn-cs"/>
                      </a:endParaRPr>
                    </a:p>
                  </a:txBody>
                  <a:tcPr marL="36576" marR="36576" marT="36576" marB="36576" anchor="ctr"/>
                </a:tc>
                <a:extLst>
                  <a:ext uri="{0D108BD9-81ED-4DB2-BD59-A6C34878D82A}">
                    <a16:rowId xmlns:a16="http://schemas.microsoft.com/office/drawing/2014/main" val="10002"/>
                  </a:ext>
                </a:extLst>
              </a:tr>
              <a:tr h="314858">
                <a:tc>
                  <a:txBody>
                    <a:bodyPr/>
                    <a:lstStyle/>
                    <a:p>
                      <a:r>
                        <a:rPr lang="en-GB" sz="1200" kern="1200" dirty="0">
                          <a:solidFill>
                            <a:schemeClr val="tx1"/>
                          </a:solidFill>
                          <a:effectLst/>
                          <a:latin typeface="Gill Sans MT" panose="020B0502020104020203" pitchFamily="34" charset="0"/>
                          <a:ea typeface="+mn-ea"/>
                          <a:cs typeface="+mn-cs"/>
                        </a:rPr>
                        <a:t>Repetition</a:t>
                      </a:r>
                    </a:p>
                  </a:txBody>
                  <a:tcPr marL="36576" marR="36576" marT="36576" marB="36576" anchor="ctr"/>
                </a:tc>
                <a:tc>
                  <a:txBody>
                    <a:bodyPr/>
                    <a:lstStyle/>
                    <a:p>
                      <a:r>
                        <a:rPr lang="en-GB" sz="1200" b="0" i="0" kern="1200" dirty="0">
                          <a:solidFill>
                            <a:schemeClr val="tx1"/>
                          </a:solidFill>
                          <a:effectLst/>
                          <a:latin typeface="Gill Sans MT" panose="020B0502020104020203" pitchFamily="34" charset="0"/>
                          <a:ea typeface="+mn-ea"/>
                          <a:cs typeface="+mn-cs"/>
                        </a:rPr>
                        <a:t>The action of repeating something that has already been designed.</a:t>
                      </a:r>
                      <a:endParaRPr lang="en-GB" sz="1200" b="0" kern="1200" dirty="0">
                        <a:solidFill>
                          <a:schemeClr val="tx1"/>
                        </a:solidFill>
                        <a:effectLst/>
                        <a:latin typeface="Gill Sans MT" panose="020B0502020104020203" pitchFamily="34" charset="0"/>
                        <a:ea typeface="+mn-ea"/>
                        <a:cs typeface="+mn-cs"/>
                      </a:endParaRPr>
                    </a:p>
                  </a:txBody>
                  <a:tcPr marL="36576" marR="36576" marT="36576" marB="36576" anchor="ctr"/>
                </a:tc>
                <a:extLst>
                  <a:ext uri="{0D108BD9-81ED-4DB2-BD59-A6C34878D82A}">
                    <a16:rowId xmlns:a16="http://schemas.microsoft.com/office/drawing/2014/main" val="10003"/>
                  </a:ext>
                </a:extLst>
              </a:tr>
              <a:tr h="314858">
                <a:tc>
                  <a:txBody>
                    <a:bodyPr/>
                    <a:lstStyle/>
                    <a:p>
                      <a:r>
                        <a:rPr lang="en-GB" sz="1200" kern="1200" dirty="0">
                          <a:solidFill>
                            <a:schemeClr val="tx1"/>
                          </a:solidFill>
                          <a:effectLst/>
                          <a:latin typeface="Gill Sans MT" panose="020B0502020104020203" pitchFamily="34" charset="0"/>
                          <a:ea typeface="+mn-ea"/>
                          <a:cs typeface="+mn-cs"/>
                        </a:rPr>
                        <a:t>Irregular</a:t>
                      </a:r>
                    </a:p>
                  </a:txBody>
                  <a:tcPr marL="36576" marR="36576" marT="36576" marB="36576" anchor="ctr"/>
                </a:tc>
                <a:tc>
                  <a:txBody>
                    <a:bodyPr/>
                    <a:lstStyle/>
                    <a:p>
                      <a:r>
                        <a:rPr lang="en-GB" sz="1200" b="0" i="0" kern="1200" dirty="0">
                          <a:solidFill>
                            <a:schemeClr val="tx1"/>
                          </a:solidFill>
                          <a:effectLst/>
                          <a:latin typeface="Gill Sans MT" panose="020B0502020104020203" pitchFamily="34" charset="0"/>
                          <a:ea typeface="+mn-ea"/>
                          <a:cs typeface="+mn-cs"/>
                        </a:rPr>
                        <a:t>Not even or balanced in shape or arrangement.</a:t>
                      </a:r>
                      <a:endParaRPr lang="en-GB" sz="1200" b="0" kern="1200" dirty="0">
                        <a:solidFill>
                          <a:schemeClr val="tx1"/>
                        </a:solidFill>
                        <a:effectLst/>
                        <a:latin typeface="Gill Sans MT" panose="020B0502020104020203" pitchFamily="34" charset="0"/>
                        <a:ea typeface="+mn-ea"/>
                        <a:cs typeface="+mn-cs"/>
                      </a:endParaRPr>
                    </a:p>
                  </a:txBody>
                  <a:tcPr marL="36576" marR="36576" marT="36576" marB="36576" anchor="ctr"/>
                </a:tc>
                <a:extLst>
                  <a:ext uri="{0D108BD9-81ED-4DB2-BD59-A6C34878D82A}">
                    <a16:rowId xmlns:a16="http://schemas.microsoft.com/office/drawing/2014/main" val="10004"/>
                  </a:ext>
                </a:extLst>
              </a:tr>
              <a:tr h="293610">
                <a:tc>
                  <a:txBody>
                    <a:bodyPr/>
                    <a:lstStyle/>
                    <a:p>
                      <a:r>
                        <a:rPr lang="en-GB" sz="1200" kern="1200" dirty="0">
                          <a:solidFill>
                            <a:schemeClr val="tx1"/>
                          </a:solidFill>
                          <a:effectLst/>
                          <a:latin typeface="Gill Sans MT" panose="020B0502020104020203" pitchFamily="34" charset="0"/>
                          <a:ea typeface="+mn-ea"/>
                          <a:cs typeface="+mn-cs"/>
                        </a:rPr>
                        <a:t>Symmetrical</a:t>
                      </a:r>
                    </a:p>
                  </a:txBody>
                  <a:tcPr marL="36576" marR="36576" marT="36576" marB="36576" anchor="ctr"/>
                </a:tc>
                <a:tc>
                  <a:txBody>
                    <a:bodyPr/>
                    <a:lstStyle/>
                    <a:p>
                      <a:r>
                        <a:rPr lang="en-GB" sz="1200" b="0" i="0" kern="1200" dirty="0">
                          <a:solidFill>
                            <a:schemeClr val="tx1"/>
                          </a:solidFill>
                          <a:effectLst/>
                          <a:latin typeface="Gill Sans MT" panose="020B0502020104020203" pitchFamily="34" charset="0"/>
                          <a:ea typeface="+mn-ea"/>
                          <a:cs typeface="+mn-cs"/>
                        </a:rPr>
                        <a:t>Made up of exactly similar parts facing each other or around an axis</a:t>
                      </a:r>
                      <a:endParaRPr lang="en-GB" sz="1200" b="0" kern="1200" dirty="0">
                        <a:solidFill>
                          <a:schemeClr val="tx1"/>
                        </a:solidFill>
                        <a:effectLst/>
                        <a:latin typeface="Gill Sans MT" panose="020B0502020104020203" pitchFamily="34" charset="0"/>
                        <a:ea typeface="+mn-ea"/>
                        <a:cs typeface="+mn-cs"/>
                      </a:endParaRPr>
                    </a:p>
                  </a:txBody>
                  <a:tcPr marL="36576" marR="36576" marT="36576" marB="36576" anchor="ctr"/>
                </a:tc>
                <a:extLst>
                  <a:ext uri="{0D108BD9-81ED-4DB2-BD59-A6C34878D82A}">
                    <a16:rowId xmlns:a16="http://schemas.microsoft.com/office/drawing/2014/main" val="3925240874"/>
                  </a:ext>
                </a:extLst>
              </a:tr>
              <a:tr h="314858">
                <a:tc>
                  <a:txBody>
                    <a:bodyPr/>
                    <a:lstStyle/>
                    <a:p>
                      <a:r>
                        <a:rPr lang="en-GB" sz="1200" kern="1200" dirty="0">
                          <a:solidFill>
                            <a:schemeClr val="tx1"/>
                          </a:solidFill>
                          <a:effectLst/>
                          <a:latin typeface="Gill Sans MT" panose="020B0502020104020203" pitchFamily="34" charset="0"/>
                          <a:ea typeface="+mn-ea"/>
                          <a:cs typeface="+mn-cs"/>
                        </a:rPr>
                        <a:t>Tessellating</a:t>
                      </a:r>
                    </a:p>
                  </a:txBody>
                  <a:tcPr marL="36576" marR="36576" marT="36576" marB="36576" anchor="ctr"/>
                </a:tc>
                <a:tc>
                  <a:txBody>
                    <a:bodyPr/>
                    <a:lstStyle/>
                    <a:p>
                      <a:r>
                        <a:rPr lang="en-GB" sz="1200" b="0" i="0" kern="1200" dirty="0">
                          <a:solidFill>
                            <a:schemeClr val="tx1"/>
                          </a:solidFill>
                          <a:effectLst/>
                          <a:latin typeface="Gill Sans MT" panose="020B0502020104020203" pitchFamily="34" charset="0"/>
                          <a:ea typeface="+mn-ea"/>
                          <a:cs typeface="+mn-cs"/>
                        </a:rPr>
                        <a:t>Decorate or cover (a surface) with a pattern of repeated shapes, especially </a:t>
                      </a:r>
                      <a:r>
                        <a:rPr lang="en-GB" sz="1200" b="0" i="0" u="none" strike="noStrike" kern="1200" dirty="0">
                          <a:solidFill>
                            <a:schemeClr val="tx1"/>
                          </a:solidFill>
                          <a:effectLst/>
                          <a:latin typeface="Gill Sans MT" panose="020B0502020104020203" pitchFamily="34" charset="0"/>
                          <a:ea typeface="+mn-ea"/>
                          <a:cs typeface="+mn-cs"/>
                          <a:hlinkClick r:id="rId2"/>
                        </a:rPr>
                        <a:t>polygons</a:t>
                      </a:r>
                      <a:r>
                        <a:rPr lang="en-GB" sz="1200" b="0" i="0" kern="1200" dirty="0">
                          <a:solidFill>
                            <a:schemeClr val="tx1"/>
                          </a:solidFill>
                          <a:effectLst/>
                          <a:latin typeface="Gill Sans MT" panose="020B0502020104020203" pitchFamily="34" charset="0"/>
                          <a:ea typeface="+mn-ea"/>
                          <a:cs typeface="+mn-cs"/>
                        </a:rPr>
                        <a:t>, that fit together closely without gaps or </a:t>
                      </a:r>
                      <a:r>
                        <a:rPr lang="en-GB" sz="1200" b="0" i="0" u="none" strike="noStrike" kern="1200" dirty="0">
                          <a:solidFill>
                            <a:schemeClr val="tx1"/>
                          </a:solidFill>
                          <a:effectLst/>
                          <a:latin typeface="Gill Sans MT" panose="020B0502020104020203" pitchFamily="34" charset="0"/>
                          <a:ea typeface="+mn-ea"/>
                          <a:cs typeface="+mn-cs"/>
                          <a:hlinkClick r:id="rId3"/>
                        </a:rPr>
                        <a:t>overlapping</a:t>
                      </a:r>
                      <a:r>
                        <a:rPr lang="en-GB" sz="1200" b="0" i="0" kern="1200" dirty="0">
                          <a:solidFill>
                            <a:schemeClr val="tx1"/>
                          </a:solidFill>
                          <a:effectLst/>
                          <a:latin typeface="Gill Sans MT" panose="020B0502020104020203" pitchFamily="34" charset="0"/>
                          <a:ea typeface="+mn-ea"/>
                          <a:cs typeface="+mn-cs"/>
                        </a:rPr>
                        <a:t>.</a:t>
                      </a:r>
                      <a:endParaRPr lang="en-GB" sz="1200" b="0" kern="1200" dirty="0">
                        <a:solidFill>
                          <a:schemeClr val="tx1"/>
                        </a:solidFill>
                        <a:effectLst/>
                        <a:latin typeface="Gill Sans MT" panose="020B0502020104020203" pitchFamily="34" charset="0"/>
                        <a:ea typeface="+mn-ea"/>
                        <a:cs typeface="+mn-cs"/>
                      </a:endParaRPr>
                    </a:p>
                  </a:txBody>
                  <a:tcPr marL="36576" marR="36576" marT="36576" marB="36576" anchor="ctr"/>
                </a:tc>
                <a:extLst>
                  <a:ext uri="{0D108BD9-81ED-4DB2-BD59-A6C34878D82A}">
                    <a16:rowId xmlns:a16="http://schemas.microsoft.com/office/drawing/2014/main" val="3041935017"/>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Harmonious</a:t>
                      </a:r>
                      <a:r>
                        <a:rPr lang="en-GB" sz="1200" kern="1400" baseline="0" dirty="0">
                          <a:ln>
                            <a:noFill/>
                          </a:ln>
                          <a:solidFill>
                            <a:srgbClr val="000000"/>
                          </a:solidFill>
                          <a:effectLst/>
                          <a:latin typeface="Gill Sans MT" panose="020B0502020104020203" pitchFamily="34" charset="0"/>
                        </a:rPr>
                        <a:t> colour</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Gill Sans MT" panose="020B0502020104020203" pitchFamily="34" charset="0"/>
                          <a:ea typeface="+mn-ea"/>
                          <a:cs typeface="+mn-cs"/>
                        </a:rPr>
                        <a:t>The visually satisfying effect of combining similar, related elements. For instance: adjacent colours on the colour wheel, similar shapes etc.</a:t>
                      </a:r>
                      <a:endParaRPr lang="en-GB" sz="1200" b="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4149408354"/>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Complimentary Colour</a:t>
                      </a:r>
                    </a:p>
                  </a:txBody>
                  <a:tcPr marL="36576" marR="36576" marT="36576" marB="36576" anchor="ctr"/>
                </a:tc>
                <a:tc>
                  <a:txBody>
                    <a:bodyPr/>
                    <a:lstStyle/>
                    <a:p>
                      <a:r>
                        <a:rPr lang="en-GB" sz="1200" b="0" i="0" kern="1200" dirty="0">
                          <a:solidFill>
                            <a:schemeClr val="tx1"/>
                          </a:solidFill>
                          <a:effectLst/>
                          <a:latin typeface="Gill Sans MT" panose="020B0502020104020203" pitchFamily="34" charset="0"/>
                          <a:ea typeface="+mn-ea"/>
                          <a:cs typeface="+mn-cs"/>
                        </a:rPr>
                        <a:t>Complementary colours are two colours on opposite sides of the colour wheel.</a:t>
                      </a:r>
                      <a:endParaRPr lang="en-GB" sz="1200" b="0" kern="1200" dirty="0">
                        <a:solidFill>
                          <a:schemeClr val="tx1"/>
                        </a:solidFill>
                        <a:effectLst/>
                        <a:latin typeface="Gill Sans MT" panose="020B0502020104020203" pitchFamily="34" charset="0"/>
                        <a:ea typeface="+mn-ea"/>
                        <a:cs typeface="+mn-cs"/>
                      </a:endParaRPr>
                    </a:p>
                  </a:txBody>
                  <a:tcPr marL="36576" marR="36576" marT="36576" marB="36576" anchor="ctr"/>
                </a:tc>
                <a:extLst>
                  <a:ext uri="{0D108BD9-81ED-4DB2-BD59-A6C34878D82A}">
                    <a16:rowId xmlns:a16="http://schemas.microsoft.com/office/drawing/2014/main" val="1235971345"/>
                  </a:ext>
                </a:extLst>
              </a:tr>
              <a:tr h="314858">
                <a:tc>
                  <a:txBody>
                    <a:bodyPr/>
                    <a:lstStyle/>
                    <a:p>
                      <a:pPr marR="0" indent="0" algn="l" rtl="0">
                        <a:lnSpc>
                          <a:spcPct val="119000"/>
                        </a:lnSpc>
                        <a:spcBef>
                          <a:spcPts val="0"/>
                        </a:spcBef>
                        <a:spcAft>
                          <a:spcPts val="600"/>
                        </a:spcAft>
                      </a:pPr>
                      <a:r>
                        <a:rPr lang="en-GB" sz="1200" kern="1400" dirty="0">
                          <a:ln>
                            <a:noFill/>
                          </a:ln>
                          <a:solidFill>
                            <a:schemeClr val="tx1"/>
                          </a:solidFill>
                          <a:effectLst/>
                          <a:latin typeface="Gill Sans MT" panose="020B0502020104020203" pitchFamily="34" charset="0"/>
                        </a:rPr>
                        <a:t>Vivid</a:t>
                      </a:r>
                    </a:p>
                  </a:txBody>
                  <a:tcPr marL="36576" marR="36576" marT="36576" marB="36576" anchor="ctr"/>
                </a:tc>
                <a:tc>
                  <a:txBody>
                    <a:bodyPr/>
                    <a:lstStyle/>
                    <a:p>
                      <a:pPr marR="0" indent="0" algn="l" rtl="0">
                        <a:lnSpc>
                          <a:spcPct val="119000"/>
                        </a:lnSpc>
                        <a:spcBef>
                          <a:spcPts val="0"/>
                        </a:spcBef>
                        <a:spcAft>
                          <a:spcPts val="600"/>
                        </a:spcAft>
                      </a:pPr>
                      <a:r>
                        <a:rPr lang="en-GB" sz="1200" b="0" i="0" u="none" strike="noStrike" kern="1200" dirty="0">
                          <a:solidFill>
                            <a:schemeClr val="tx1"/>
                          </a:solidFill>
                          <a:effectLst/>
                          <a:latin typeface="Gill Sans MT" panose="020B0502020104020203" pitchFamily="34" charset="0"/>
                          <a:ea typeface="+mn-ea"/>
                          <a:cs typeface="+mn-cs"/>
                          <a:hlinkClick r:id="rId4"/>
                        </a:rPr>
                        <a:t>Intensely</a:t>
                      </a:r>
                      <a:r>
                        <a:rPr lang="en-GB" sz="1200" b="0" i="0" kern="1200" dirty="0">
                          <a:solidFill>
                            <a:schemeClr val="tx1"/>
                          </a:solidFill>
                          <a:effectLst/>
                          <a:latin typeface="Gill Sans MT" panose="020B0502020104020203" pitchFamily="34" charset="0"/>
                          <a:ea typeface="+mn-ea"/>
                          <a:cs typeface="+mn-cs"/>
                        </a:rPr>
                        <a:t> deep or bright.</a:t>
                      </a:r>
                      <a:endParaRPr lang="en-GB" sz="1200" b="0" kern="1400" dirty="0">
                        <a:ln>
                          <a:noFill/>
                        </a:ln>
                        <a:solidFill>
                          <a:schemeClr val="tx1"/>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748769057"/>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Opaque</a:t>
                      </a:r>
                    </a:p>
                  </a:txBody>
                  <a:tcPr marL="36576" marR="36576" marT="36576" marB="36576" anchor="ctr"/>
                </a:tc>
                <a:tc>
                  <a:txBody>
                    <a:bodyPr/>
                    <a:lstStyle/>
                    <a:p>
                      <a:pPr marR="0" indent="0" algn="l" rtl="0">
                        <a:lnSpc>
                          <a:spcPct val="119000"/>
                        </a:lnSpc>
                        <a:spcBef>
                          <a:spcPts val="0"/>
                        </a:spcBef>
                        <a:spcAft>
                          <a:spcPts val="600"/>
                        </a:spcAft>
                      </a:pPr>
                      <a:r>
                        <a:rPr lang="en-GB" sz="1200" b="0" i="0" kern="1200" dirty="0">
                          <a:solidFill>
                            <a:schemeClr val="tx1"/>
                          </a:solidFill>
                          <a:effectLst/>
                          <a:latin typeface="Gill Sans MT" panose="020B0502020104020203" pitchFamily="34" charset="0"/>
                          <a:ea typeface="+mn-ea"/>
                          <a:cs typeface="+mn-cs"/>
                        </a:rPr>
                        <a:t>Not able to be seen through; not transparent.</a:t>
                      </a:r>
                      <a:endParaRPr lang="en-GB" sz="1200" b="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543258229"/>
                  </a:ext>
                </a:extLst>
              </a:tr>
              <a:tr h="314858">
                <a:tc>
                  <a:txBody>
                    <a:bodyPr/>
                    <a:lstStyle/>
                    <a:p>
                      <a:r>
                        <a:rPr lang="en-GB" sz="1200" kern="1200" dirty="0">
                          <a:solidFill>
                            <a:schemeClr val="tx1"/>
                          </a:solidFill>
                          <a:effectLst/>
                          <a:latin typeface="Gill Sans MT" panose="020B0502020104020203" pitchFamily="34" charset="0"/>
                          <a:ea typeface="+mn-ea"/>
                          <a:cs typeface="+mn-cs"/>
                        </a:rPr>
                        <a:t>Pattern</a:t>
                      </a:r>
                    </a:p>
                  </a:txBody>
                  <a:tcPr marL="36576" marR="36576" marT="36576" marB="36576" anchor="ctr"/>
                </a:tc>
                <a:tc>
                  <a:txBody>
                    <a:bodyPr/>
                    <a:lstStyle/>
                    <a:p>
                      <a:r>
                        <a:rPr lang="en-GB" sz="1200" b="0" i="0" kern="1200" dirty="0">
                          <a:solidFill>
                            <a:schemeClr val="tx1"/>
                          </a:solidFill>
                          <a:effectLst/>
                          <a:latin typeface="Gill Sans MT" panose="020B0502020104020203" pitchFamily="34" charset="0"/>
                          <a:ea typeface="+mn-ea"/>
                          <a:cs typeface="+mn-cs"/>
                        </a:rPr>
                        <a:t>A pattern is an arrangement of lines or shapes, especially a design in which the same shape is repeated at regular intervals over a surface.</a:t>
                      </a:r>
                      <a:endParaRPr lang="en-GB" sz="1200" b="0" kern="1200" dirty="0">
                        <a:solidFill>
                          <a:schemeClr val="tx1"/>
                        </a:solidFill>
                        <a:effectLst/>
                        <a:latin typeface="Gill Sans MT" panose="020B0502020104020203" pitchFamily="34" charset="0"/>
                        <a:ea typeface="+mn-ea"/>
                        <a:cs typeface="+mn-cs"/>
                      </a:endParaRPr>
                    </a:p>
                  </a:txBody>
                  <a:tcPr marL="36576" marR="36576" marT="36576" marB="36576" anchor="ctr"/>
                </a:tc>
                <a:extLst>
                  <a:ext uri="{0D108BD9-81ED-4DB2-BD59-A6C34878D82A}">
                    <a16:rowId xmlns:a16="http://schemas.microsoft.com/office/drawing/2014/main" val="3146237369"/>
                  </a:ext>
                </a:extLst>
              </a:tr>
            </a:tbl>
          </a:graphicData>
        </a:graphic>
      </p:graphicFrame>
      <p:sp>
        <p:nvSpPr>
          <p:cNvPr id="3" name="TextBox 2"/>
          <p:cNvSpPr txBox="1"/>
          <p:nvPr/>
        </p:nvSpPr>
        <p:spPr>
          <a:xfrm>
            <a:off x="200278" y="33040"/>
            <a:ext cx="861070"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Art</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4" name="TextBox 3"/>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13</a:t>
            </a:r>
          </a:p>
        </p:txBody>
      </p:sp>
    </p:spTree>
    <p:extLst>
      <p:ext uri="{BB962C8B-B14F-4D97-AF65-F5344CB8AC3E}">
        <p14:creationId xmlns:p14="http://schemas.microsoft.com/office/powerpoint/2010/main" val="502509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nvGraphicFramePr>
        <p:xfrm>
          <a:off x="176922" y="868056"/>
          <a:ext cx="11646110" cy="4700722"/>
        </p:xfrm>
        <a:graphic>
          <a:graphicData uri="http://schemas.openxmlformats.org/drawingml/2006/table">
            <a:tbl>
              <a:tblPr firstRow="1" bandRow="1">
                <a:tableStyleId>{5940675A-B579-460E-94D1-54222C63F5DA}</a:tableStyleId>
              </a:tblPr>
              <a:tblGrid>
                <a:gridCol w="1703927">
                  <a:extLst>
                    <a:ext uri="{9D8B030D-6E8A-4147-A177-3AD203B41FA5}">
                      <a16:colId xmlns:a16="http://schemas.microsoft.com/office/drawing/2014/main" val="20000"/>
                    </a:ext>
                  </a:extLst>
                </a:gridCol>
                <a:gridCol w="9942183">
                  <a:extLst>
                    <a:ext uri="{9D8B030D-6E8A-4147-A177-3AD203B41FA5}">
                      <a16:colId xmlns:a16="http://schemas.microsoft.com/office/drawing/2014/main" val="20001"/>
                    </a:ext>
                  </a:extLst>
                </a:gridCol>
              </a:tblGrid>
              <a:tr h="491650">
                <a:tc>
                  <a:txBody>
                    <a:bodyPr/>
                    <a:lstStyle/>
                    <a:p>
                      <a:pPr algn="l"/>
                      <a:r>
                        <a:rPr lang="en-GB" sz="1200" b="1" dirty="0">
                          <a:latin typeface="Gill Sans MT" panose="020B0502020104020203" pitchFamily="34" charset="0"/>
                        </a:rPr>
                        <a:t>Key Word</a:t>
                      </a:r>
                    </a:p>
                  </a:txBody>
                  <a:tcPr anchor="ctr">
                    <a:solidFill>
                      <a:schemeClr val="accent4">
                        <a:lumMod val="20000"/>
                        <a:lumOff val="80000"/>
                      </a:schemeClr>
                    </a:solidFill>
                  </a:tcPr>
                </a:tc>
                <a:tc>
                  <a:txBody>
                    <a:bodyPr/>
                    <a:lstStyle/>
                    <a:p>
                      <a:pPr algn="l"/>
                      <a:r>
                        <a:rPr lang="en-GB" sz="1200" b="1" dirty="0">
                          <a:latin typeface="Gill Sans MT" panose="020B0502020104020203" pitchFamily="34" charset="0"/>
                        </a:rPr>
                        <a:t>Definition</a:t>
                      </a:r>
                    </a:p>
                  </a:txBody>
                  <a:tcPr anchor="ctr">
                    <a:solidFill>
                      <a:schemeClr val="accent4">
                        <a:lumMod val="20000"/>
                        <a:lumOff val="80000"/>
                      </a:schemeClr>
                    </a:solidFill>
                  </a:tcPr>
                </a:tc>
                <a:extLst>
                  <a:ext uri="{0D108BD9-81ED-4DB2-BD59-A6C34878D82A}">
                    <a16:rowId xmlns:a16="http://schemas.microsoft.com/office/drawing/2014/main" val="10000"/>
                  </a:ext>
                </a:extLst>
              </a:tr>
              <a:tr h="35075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Hazard</a:t>
                      </a:r>
                    </a:p>
                  </a:txBody>
                  <a:tcPr marL="68580" marR="68580" marT="0" marB="0" anchor="ct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Anything that is dangerous</a:t>
                      </a:r>
                    </a:p>
                  </a:txBody>
                  <a:tcPr marL="68580" marR="68580" marT="0" marB="0" anchor="ctr"/>
                </a:tc>
                <a:extLst>
                  <a:ext uri="{0D108BD9-81ED-4DB2-BD59-A6C34878D82A}">
                    <a16:rowId xmlns:a16="http://schemas.microsoft.com/office/drawing/2014/main" val="10001"/>
                  </a:ext>
                </a:extLst>
              </a:tr>
              <a:tr h="35075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Kitchen Hygiene </a:t>
                      </a:r>
                    </a:p>
                  </a:txBody>
                  <a:tcPr marL="68580" marR="68580" marT="0" marB="0" anchor="ct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Ensuring that everything is clean when preparing food </a:t>
                      </a:r>
                    </a:p>
                  </a:txBody>
                  <a:tcPr marL="68580" marR="68580" marT="0" marB="0" anchor="ctr"/>
                </a:tc>
                <a:extLst>
                  <a:ext uri="{0D108BD9-81ED-4DB2-BD59-A6C34878D82A}">
                    <a16:rowId xmlns:a16="http://schemas.microsoft.com/office/drawing/2014/main" val="10002"/>
                  </a:ext>
                </a:extLst>
              </a:tr>
              <a:tr h="35075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Kitchen Safety </a:t>
                      </a:r>
                    </a:p>
                  </a:txBody>
                  <a:tcPr marL="68580" marR="68580" marT="0" marB="0" anchor="ct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Being safe in the kitchen</a:t>
                      </a:r>
                    </a:p>
                  </a:txBody>
                  <a:tcPr marL="68580" marR="68580" marT="0" marB="0" anchor="ctr"/>
                </a:tc>
                <a:extLst>
                  <a:ext uri="{0D108BD9-81ED-4DB2-BD59-A6C34878D82A}">
                    <a16:rowId xmlns:a16="http://schemas.microsoft.com/office/drawing/2014/main" val="10003"/>
                  </a:ext>
                </a:extLst>
              </a:tr>
              <a:tr h="35075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Cross contamination </a:t>
                      </a:r>
                    </a:p>
                  </a:txBody>
                  <a:tcPr marL="68580" marR="68580" marT="0" marB="0" anchor="ct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Times New Roman" panose="02020603050405020304" pitchFamily="18" charset="0"/>
                        </a:rPr>
                        <a:t>Transfer of bacteria from one person, object or place to another</a:t>
                      </a:r>
                    </a:p>
                  </a:txBody>
                  <a:tcPr marL="68580" marR="68580" marT="0" marB="0" anchor="ctr"/>
                </a:tc>
                <a:extLst>
                  <a:ext uri="{0D108BD9-81ED-4DB2-BD59-A6C34878D82A}">
                    <a16:rowId xmlns:a16="http://schemas.microsoft.com/office/drawing/2014/main" val="1235971345"/>
                  </a:ext>
                </a:extLst>
              </a:tr>
              <a:tr h="35075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Eat Well Guide</a:t>
                      </a:r>
                    </a:p>
                  </a:txBody>
                  <a:tcPr marL="68580" marR="68580" marT="0" marB="0" anchor="ct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Times New Roman" panose="02020603050405020304" pitchFamily="18" charset="0"/>
                        </a:rPr>
                        <a:t> A pictorial food guide showing the amounts  and types of foods that are needed to make up a healthy balanced diet</a:t>
                      </a:r>
                    </a:p>
                  </a:txBody>
                  <a:tcPr marL="68580" marR="68580" marT="0" marB="0" anchor="ctr"/>
                </a:tc>
                <a:extLst>
                  <a:ext uri="{0D108BD9-81ED-4DB2-BD59-A6C34878D82A}">
                    <a16:rowId xmlns:a16="http://schemas.microsoft.com/office/drawing/2014/main" val="3748769057"/>
                  </a:ext>
                </a:extLst>
              </a:tr>
              <a:tr h="35075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Claw grip </a:t>
                      </a:r>
                    </a:p>
                  </a:txBody>
                  <a:tcPr marL="68580" marR="68580" marT="0" marB="0" anchor="ct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Times New Roman" panose="02020603050405020304" pitchFamily="18" charset="0"/>
                        </a:rPr>
                        <a:t>A method of cutting food that ensures that the finger tips are tucked out of the way and will not get caught by the knife</a:t>
                      </a:r>
                    </a:p>
                  </a:txBody>
                  <a:tcPr marL="68580" marR="68580" marT="0" marB="0" anchor="ctr"/>
                </a:tc>
                <a:extLst>
                  <a:ext uri="{0D108BD9-81ED-4DB2-BD59-A6C34878D82A}">
                    <a16:rowId xmlns:a16="http://schemas.microsoft.com/office/drawing/2014/main" val="1543258229"/>
                  </a:ext>
                </a:extLst>
              </a:tr>
              <a:tr h="35075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Food</a:t>
                      </a:r>
                      <a:r>
                        <a:rPr lang="en-GB" sz="1200" baseline="0" dirty="0">
                          <a:effectLst/>
                          <a:latin typeface="Gill Sans MT" panose="020B0502020104020203" pitchFamily="34" charset="0"/>
                          <a:ea typeface="Calibri" panose="020F0502020204030204" pitchFamily="34" charset="0"/>
                          <a:cs typeface="Times New Roman" panose="02020603050405020304" pitchFamily="18" charset="0"/>
                        </a:rPr>
                        <a:t> poisoning</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An</a:t>
                      </a:r>
                      <a:r>
                        <a:rPr lang="en-GB" sz="1200" baseline="0" dirty="0">
                          <a:effectLst/>
                          <a:latin typeface="Gill Sans MT" panose="020B0502020104020203" pitchFamily="34" charset="0"/>
                          <a:ea typeface="Calibri" panose="020F0502020204030204" pitchFamily="34" charset="0"/>
                          <a:cs typeface="Times New Roman" panose="02020603050405020304" pitchFamily="18" charset="0"/>
                        </a:rPr>
                        <a:t> illness caused by eating contaminated food</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46237369"/>
                  </a:ext>
                </a:extLst>
              </a:tr>
              <a:tr h="35075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Bacteria</a:t>
                      </a:r>
                    </a:p>
                  </a:txBody>
                  <a:tcPr marL="68580" marR="68580" marT="0" marB="0" anchor="ct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Microscopic</a:t>
                      </a:r>
                      <a:r>
                        <a:rPr lang="en-GB" sz="1200" baseline="0" dirty="0">
                          <a:effectLst/>
                          <a:latin typeface="Gill Sans MT" panose="020B0502020104020203" pitchFamily="34" charset="0"/>
                          <a:ea typeface="Calibri" panose="020F0502020204030204" pitchFamily="34" charset="0"/>
                          <a:cs typeface="Times New Roman" panose="02020603050405020304" pitchFamily="18" charset="0"/>
                        </a:rPr>
                        <a:t> living organisms which can be found everywhere</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89747007"/>
                  </a:ext>
                </a:extLst>
              </a:tr>
              <a:tr h="35075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Salmonella</a:t>
                      </a:r>
                    </a:p>
                  </a:txBody>
                  <a:tcPr marL="68580" marR="68580" marT="0" marB="0" anchor="ct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Food</a:t>
                      </a:r>
                      <a:r>
                        <a:rPr lang="en-GB" sz="1200" baseline="0" dirty="0">
                          <a:effectLst/>
                          <a:latin typeface="Gill Sans MT" panose="020B0502020104020203" pitchFamily="34" charset="0"/>
                          <a:ea typeface="Calibri" panose="020F0502020204030204" pitchFamily="34" charset="0"/>
                          <a:cs typeface="Times New Roman" panose="02020603050405020304" pitchFamily="18" charset="0"/>
                        </a:rPr>
                        <a:t> poisoning bacteria found in chicken, some dairy products and raw eggs</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63195746"/>
                  </a:ext>
                </a:extLst>
              </a:tr>
              <a:tr h="35075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Food</a:t>
                      </a:r>
                      <a:r>
                        <a:rPr lang="en-GB" sz="1200" baseline="0" dirty="0">
                          <a:effectLst/>
                          <a:latin typeface="Gill Sans MT" panose="020B0502020104020203" pitchFamily="34" charset="0"/>
                          <a:ea typeface="Calibri" panose="020F0502020204030204" pitchFamily="34" charset="0"/>
                          <a:cs typeface="Times New Roman" panose="02020603050405020304" pitchFamily="18" charset="0"/>
                        </a:rPr>
                        <a:t> provenance</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The</a:t>
                      </a:r>
                      <a:r>
                        <a:rPr lang="en-GB" sz="1200" baseline="0" dirty="0">
                          <a:effectLst/>
                          <a:latin typeface="Gill Sans MT" panose="020B0502020104020203" pitchFamily="34" charset="0"/>
                          <a:ea typeface="Calibri" panose="020F0502020204030204" pitchFamily="34" charset="0"/>
                          <a:cs typeface="Times New Roman" panose="02020603050405020304" pitchFamily="18" charset="0"/>
                        </a:rPr>
                        <a:t> origin of food. Knowing how food is grown, reared and caught</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55360269"/>
                  </a:ext>
                </a:extLst>
              </a:tr>
              <a:tr h="35075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Recipe</a:t>
                      </a:r>
                    </a:p>
                  </a:txBody>
                  <a:tcPr marL="68580" marR="68580" marT="0" marB="0" anchor="ct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A </a:t>
                      </a:r>
                      <a:r>
                        <a:rPr lang="en-GB" sz="1200" baseline="0" dirty="0">
                          <a:effectLst/>
                          <a:latin typeface="Gill Sans MT" panose="020B0502020104020203" pitchFamily="34" charset="0"/>
                          <a:ea typeface="Calibri" panose="020F0502020204030204" pitchFamily="34" charset="0"/>
                          <a:cs typeface="Times New Roman" panose="02020603050405020304" pitchFamily="18" charset="0"/>
                        </a:rPr>
                        <a:t> set of instructions used for preparing a food product</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45137837"/>
                  </a:ext>
                </a:extLst>
              </a:tr>
              <a:tr h="35075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Food</a:t>
                      </a:r>
                      <a:r>
                        <a:rPr lang="en-GB" sz="1200" baseline="0" dirty="0">
                          <a:effectLst/>
                          <a:latin typeface="Gill Sans MT" panose="020B0502020104020203" pitchFamily="34" charset="0"/>
                          <a:ea typeface="Calibri" panose="020F0502020204030204" pitchFamily="34" charset="0"/>
                          <a:cs typeface="Times New Roman" panose="02020603050405020304" pitchFamily="18" charset="0"/>
                        </a:rPr>
                        <a:t> Miles</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The</a:t>
                      </a:r>
                      <a:r>
                        <a:rPr lang="en-GB" sz="1200" baseline="0" dirty="0">
                          <a:effectLst/>
                          <a:latin typeface="Gill Sans MT" panose="020B0502020104020203" pitchFamily="34" charset="0"/>
                          <a:ea typeface="Calibri" panose="020F0502020204030204" pitchFamily="34" charset="0"/>
                          <a:cs typeface="Times New Roman" panose="02020603050405020304" pitchFamily="18" charset="0"/>
                        </a:rPr>
                        <a:t> distance food ravels from the farm to the fork</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39429037"/>
                  </a:ext>
                </a:extLst>
              </a:tr>
            </a:tbl>
          </a:graphicData>
        </a:graphic>
      </p:graphicFrame>
      <p:sp>
        <p:nvSpPr>
          <p:cNvPr id="5" name="TextBox 4"/>
          <p:cNvSpPr txBox="1"/>
          <p:nvPr/>
        </p:nvSpPr>
        <p:spPr>
          <a:xfrm>
            <a:off x="176922" y="227183"/>
            <a:ext cx="3592974"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Cooking and</a:t>
            </a:r>
            <a:r>
              <a:rPr kumimoji="0" lang="en-US" sz="2400" b="0" i="0" u="none" strike="noStrike" kern="1200" cap="none" spc="0" normalizeH="0" noProof="0" dirty="0">
                <a:ln>
                  <a:noFill/>
                </a:ln>
                <a:solidFill>
                  <a:prstClr val="white"/>
                </a:solidFill>
                <a:effectLst/>
                <a:uLnTx/>
                <a:uFillTx/>
                <a:latin typeface="Gill Sans MT" panose="020B0502020104020203" pitchFamily="34" charset="0"/>
                <a:ea typeface="+mn-ea"/>
                <a:cs typeface="+mn-cs"/>
              </a:rPr>
              <a:t> Nutrition</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sp>
        <p:nvSpPr>
          <p:cNvPr id="6" name="TextBox 5"/>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14</a:t>
            </a:r>
          </a:p>
        </p:txBody>
      </p:sp>
    </p:spTree>
    <p:extLst>
      <p:ext uri="{BB962C8B-B14F-4D97-AF65-F5344CB8AC3E}">
        <p14:creationId xmlns:p14="http://schemas.microsoft.com/office/powerpoint/2010/main" val="3061213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2703" y="134605"/>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algn="ctr">
              <a:defRPr/>
            </a:pPr>
            <a:r>
              <a:rPr lang="en-US" sz="2400" dirty="0">
                <a:solidFill>
                  <a:prstClr val="white"/>
                </a:solidFill>
                <a:cs typeface="Calibri"/>
              </a:rPr>
              <a:t>Music</a:t>
            </a:r>
            <a:endParaRPr lang="en-US" sz="2400" b="0" i="0" u="none" strike="noStrike" kern="1200" cap="none" spc="0" normalizeH="0" baseline="0" noProof="0" dirty="0">
              <a:ln>
                <a:noFill/>
              </a:ln>
              <a:solidFill>
                <a:prstClr val="white"/>
              </a:solidFill>
              <a:effectLst/>
              <a:uLnTx/>
              <a:uFillTx/>
              <a:cs typeface="Calibri"/>
            </a:endParaRPr>
          </a:p>
        </p:txBody>
      </p:sp>
      <p:graphicFrame>
        <p:nvGraphicFramePr>
          <p:cNvPr id="7" name="Table 6"/>
          <p:cNvGraphicFramePr>
            <a:graphicFrameLocks noGrp="1"/>
          </p:cNvGraphicFramePr>
          <p:nvPr>
            <p:extLst>
              <p:ext uri="{D42A27DB-BD31-4B8C-83A1-F6EECF244321}">
                <p14:modId xmlns:p14="http://schemas.microsoft.com/office/powerpoint/2010/main" val="3238689363"/>
              </p:ext>
            </p:extLst>
          </p:nvPr>
        </p:nvGraphicFramePr>
        <p:xfrm>
          <a:off x="176627" y="773330"/>
          <a:ext cx="11649613" cy="5792932"/>
        </p:xfrm>
        <a:graphic>
          <a:graphicData uri="http://schemas.openxmlformats.org/drawingml/2006/table">
            <a:tbl>
              <a:tblPr firstRow="1" bandRow="1">
                <a:tableStyleId>{5940675A-B579-460E-94D1-54222C63F5DA}</a:tableStyleId>
              </a:tblPr>
              <a:tblGrid>
                <a:gridCol w="1519273">
                  <a:extLst>
                    <a:ext uri="{9D8B030D-6E8A-4147-A177-3AD203B41FA5}">
                      <a16:colId xmlns:a16="http://schemas.microsoft.com/office/drawing/2014/main" val="20000"/>
                    </a:ext>
                  </a:extLst>
                </a:gridCol>
                <a:gridCol w="10130340">
                  <a:extLst>
                    <a:ext uri="{9D8B030D-6E8A-4147-A177-3AD203B41FA5}">
                      <a16:colId xmlns:a16="http://schemas.microsoft.com/office/drawing/2014/main" val="20001"/>
                    </a:ext>
                  </a:extLst>
                </a:gridCol>
              </a:tblGrid>
              <a:tr h="314752">
                <a:tc>
                  <a:txBody>
                    <a:bodyPr/>
                    <a:lstStyle/>
                    <a:p>
                      <a:pPr algn="l"/>
                      <a:r>
                        <a:rPr lang="en-GB" sz="1200" b="1" dirty="0">
                          <a:latin typeface="Gill Sans MT" panose="020B0502020104020203" pitchFamily="34" charset="0"/>
                        </a:rPr>
                        <a:t>Key Word</a:t>
                      </a:r>
                    </a:p>
                  </a:txBody>
                  <a:tcPr anchor="ctr">
                    <a:solidFill>
                      <a:schemeClr val="accent6">
                        <a:lumMod val="20000"/>
                        <a:lumOff val="80000"/>
                      </a:schemeClr>
                    </a:solidFill>
                  </a:tcPr>
                </a:tc>
                <a:tc>
                  <a:txBody>
                    <a:bodyPr/>
                    <a:lstStyle/>
                    <a:p>
                      <a:pPr algn="l"/>
                      <a:r>
                        <a:rPr lang="en-GB" sz="1200" b="1" dirty="0">
                          <a:latin typeface="Gill Sans MT" panose="020B0502020104020203" pitchFamily="34" charset="0"/>
                        </a:rPr>
                        <a:t>Definition</a:t>
                      </a:r>
                    </a:p>
                  </a:txBody>
                  <a:tcPr anchor="ctr">
                    <a:solidFill>
                      <a:schemeClr val="accent6">
                        <a:lumMod val="20000"/>
                        <a:lumOff val="80000"/>
                      </a:schemeClr>
                    </a:solidFill>
                  </a:tcPr>
                </a:tc>
                <a:extLst>
                  <a:ext uri="{0D108BD9-81ED-4DB2-BD59-A6C34878D82A}">
                    <a16:rowId xmlns:a16="http://schemas.microsoft.com/office/drawing/2014/main" val="10000"/>
                  </a:ext>
                </a:extLst>
              </a:tr>
              <a:tr h="538681">
                <a:tc>
                  <a:txBody>
                    <a:bodyPr/>
                    <a:lstStyle/>
                    <a:p>
                      <a:pPr marR="0" lvl="0" indent="0" algn="l">
                        <a:lnSpc>
                          <a:spcPct val="119000"/>
                        </a:lnSpc>
                        <a:spcBef>
                          <a:spcPts val="0"/>
                        </a:spcBef>
                        <a:spcAft>
                          <a:spcPts val="600"/>
                        </a:spcAft>
                        <a:buNone/>
                      </a:pPr>
                      <a:r>
                        <a:rPr lang="en-US" sz="1200" b="0" i="0" u="none" strike="noStrike" kern="1400" noProof="0" dirty="0">
                          <a:ln>
                            <a:noFill/>
                          </a:ln>
                          <a:solidFill>
                            <a:srgbClr val="000000"/>
                          </a:solidFill>
                          <a:effectLst/>
                          <a:latin typeface="Gill Sans MT" panose="020B0502020104020203" pitchFamily="34" charset="0"/>
                        </a:rPr>
                        <a:t>Call and response</a:t>
                      </a:r>
                      <a:endParaRPr lang="en-US" sz="1200" b="0" dirty="0">
                        <a:latin typeface="Gill Sans MT" panose="020B0502020104020203" pitchFamily="34" charset="0"/>
                      </a:endParaRPr>
                    </a:p>
                  </a:txBody>
                  <a:tcPr marL="36576" marR="36576" marT="36576" marB="36576" anchor="ctr"/>
                </a:tc>
                <a:tc>
                  <a:txBody>
                    <a:bodyPr/>
                    <a:lstStyle/>
                    <a:p>
                      <a:pPr marR="0" lvl="0" indent="0" algn="l">
                        <a:lnSpc>
                          <a:spcPct val="119000"/>
                        </a:lnSpc>
                        <a:spcBef>
                          <a:spcPts val="0"/>
                        </a:spcBef>
                        <a:spcAft>
                          <a:spcPts val="600"/>
                        </a:spcAft>
                        <a:buNone/>
                      </a:pPr>
                      <a:r>
                        <a:rPr lang="en-US" sz="1200" b="0" i="0" u="none" strike="noStrike" kern="1400" noProof="0" dirty="0">
                          <a:ln>
                            <a:noFill/>
                          </a:ln>
                          <a:solidFill>
                            <a:srgbClr val="000000"/>
                          </a:solidFill>
                          <a:effectLst/>
                          <a:latin typeface="Gill Sans MT" panose="020B0502020104020203" pitchFamily="34" charset="0"/>
                        </a:rPr>
                        <a:t>Call and response is a musical or verbal interaction where a leader makes a call and the group or audience responds with a specific phrase or action. This can be seen in various forms of music, such as gospel, jazz, and traditional African music, as well as in verbal communication and public speaking.</a:t>
                      </a:r>
                      <a:endParaRPr lang="en-US" sz="1200" dirty="0">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1"/>
                  </a:ext>
                </a:extLst>
              </a:tr>
              <a:tr h="658851">
                <a:tc>
                  <a:txBody>
                    <a:bodyPr/>
                    <a:lstStyle/>
                    <a:p>
                      <a:pPr marR="0" lvl="0" indent="0" algn="l">
                        <a:lnSpc>
                          <a:spcPct val="119000"/>
                        </a:lnSpc>
                        <a:spcBef>
                          <a:spcPts val="0"/>
                        </a:spcBef>
                        <a:spcAft>
                          <a:spcPts val="600"/>
                        </a:spcAft>
                        <a:buNone/>
                      </a:pPr>
                      <a:r>
                        <a:rPr lang="en-US" sz="1200" b="0" i="0" u="none" strike="noStrike" kern="1400" noProof="0" dirty="0">
                          <a:ln>
                            <a:noFill/>
                          </a:ln>
                          <a:solidFill>
                            <a:srgbClr val="212121"/>
                          </a:solidFill>
                          <a:effectLst/>
                          <a:latin typeface="Gill Sans MT" panose="020B0502020104020203" pitchFamily="34" charset="0"/>
                        </a:rPr>
                        <a:t>Unison</a:t>
                      </a:r>
                      <a:endParaRPr lang="en-US" sz="1200" b="0" dirty="0">
                        <a:latin typeface="Gill Sans MT" panose="020B0502020104020203" pitchFamily="34" charset="0"/>
                      </a:endParaRPr>
                    </a:p>
                  </a:txBody>
                  <a:tcPr marL="36576" marR="36576" marT="36576" marB="36576" anchor="ctr"/>
                </a:tc>
                <a:tc>
                  <a:txBody>
                    <a:bodyPr/>
                    <a:lstStyle/>
                    <a:p>
                      <a:pPr marL="69850" lvl="0">
                        <a:lnSpc>
                          <a:spcPct val="100000"/>
                        </a:lnSpc>
                        <a:spcBef>
                          <a:spcPts val="10"/>
                        </a:spcBef>
                        <a:buNone/>
                      </a:pPr>
                      <a:r>
                        <a:rPr lang="en-US" sz="1200" b="0" i="0" u="none" strike="noStrike" kern="1400" noProof="0" dirty="0">
                          <a:ln>
                            <a:noFill/>
                          </a:ln>
                          <a:solidFill>
                            <a:srgbClr val="212121"/>
                          </a:solidFill>
                          <a:effectLst/>
                          <a:latin typeface="Gill Sans MT" panose="020B0502020104020203" pitchFamily="34" charset="0"/>
                        </a:rPr>
                        <a:t>is when 2 or more </a:t>
                      </a:r>
                      <a:r>
                        <a:rPr lang="en-US" sz="1200" b="1" i="0" u="none" strike="noStrike" kern="1400" noProof="0" dirty="0">
                          <a:ln>
                            <a:noFill/>
                          </a:ln>
                          <a:solidFill>
                            <a:srgbClr val="212121"/>
                          </a:solidFill>
                          <a:effectLst/>
                          <a:latin typeface="Gill Sans MT" panose="020B0502020104020203" pitchFamily="34" charset="0"/>
                        </a:rPr>
                        <a:t>singers </a:t>
                      </a:r>
                      <a:r>
                        <a:rPr lang="en-US" sz="1200" b="0" i="0" u="none" strike="noStrike" kern="1400" noProof="0" dirty="0">
                          <a:ln>
                            <a:noFill/>
                          </a:ln>
                          <a:solidFill>
                            <a:srgbClr val="212121"/>
                          </a:solidFill>
                          <a:effectLst/>
                          <a:latin typeface="Gill Sans MT" panose="020B0502020104020203" pitchFamily="34" charset="0"/>
                        </a:rPr>
                        <a:t>(or instruments or a combination of both) </a:t>
                      </a:r>
                      <a:r>
                        <a:rPr lang="en-US" sz="1200" b="1" i="0" u="none" strike="noStrike" kern="1400" noProof="0" dirty="0">
                          <a:ln>
                            <a:noFill/>
                          </a:ln>
                          <a:solidFill>
                            <a:srgbClr val="212121"/>
                          </a:solidFill>
                          <a:effectLst/>
                          <a:latin typeface="Gill Sans MT" panose="020B0502020104020203" pitchFamily="34" charset="0"/>
                        </a:rPr>
                        <a:t>sing </a:t>
                      </a:r>
                      <a:r>
                        <a:rPr lang="en-US" sz="1200" b="0" i="0" u="none" strike="noStrike" kern="1400" noProof="0" dirty="0">
                          <a:ln>
                            <a:noFill/>
                          </a:ln>
                          <a:solidFill>
                            <a:srgbClr val="212121"/>
                          </a:solidFill>
                          <a:effectLst/>
                          <a:latin typeface="Gill Sans MT" panose="020B0502020104020203" pitchFamily="34" charset="0"/>
                        </a:rPr>
                        <a:t>the same melody line, or tune. </a:t>
                      </a:r>
                      <a:endParaRPr lang="en-US" sz="1200">
                        <a:latin typeface="Gill Sans MT" panose="020B0502020104020203" pitchFamily="34" charset="0"/>
                      </a:endParaRPr>
                    </a:p>
                    <a:p>
                      <a:pPr marL="69850" lvl="0">
                        <a:lnSpc>
                          <a:spcPct val="100000"/>
                        </a:lnSpc>
                        <a:spcBef>
                          <a:spcPts val="10"/>
                        </a:spcBef>
                        <a:buNone/>
                      </a:pPr>
                      <a:r>
                        <a:rPr lang="en-US" sz="1200" b="0" i="0" u="none" strike="noStrike" kern="1400" noProof="0" dirty="0">
                          <a:ln>
                            <a:noFill/>
                          </a:ln>
                          <a:solidFill>
                            <a:srgbClr val="212121"/>
                          </a:solidFill>
                          <a:effectLst/>
                          <a:latin typeface="Gill Sans MT" panose="020B0502020104020203" pitchFamily="34" charset="0"/>
                        </a:rPr>
                        <a:t>They follow the same notes exactly all the time with exactly the same rhythm. </a:t>
                      </a:r>
                      <a:r>
                        <a:rPr lang="en-US" sz="1200" b="1" i="0" u="none" strike="noStrike" kern="1400" noProof="0" dirty="0">
                          <a:ln>
                            <a:noFill/>
                          </a:ln>
                          <a:solidFill>
                            <a:srgbClr val="212121"/>
                          </a:solidFill>
                          <a:effectLst/>
                          <a:latin typeface="Gill Sans MT" panose="020B0502020104020203" pitchFamily="34" charset="0"/>
                        </a:rPr>
                        <a:t>Unison singing </a:t>
                      </a:r>
                      <a:r>
                        <a:rPr lang="en-US" sz="1200" b="0" i="0" u="none" strike="noStrike" kern="1400" noProof="0" dirty="0">
                          <a:ln>
                            <a:noFill/>
                          </a:ln>
                          <a:solidFill>
                            <a:srgbClr val="212121"/>
                          </a:solidFill>
                          <a:effectLst/>
                          <a:latin typeface="Gill Sans MT" panose="020B0502020104020203" pitchFamily="34" charset="0"/>
                        </a:rPr>
                        <a:t>can be done on different pitches an octave apart - or 2 or 3 octaves apart.</a:t>
                      </a:r>
                      <a:endParaRPr lang="en-US" sz="1200">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2"/>
                  </a:ext>
                </a:extLst>
              </a:tr>
              <a:tr h="333624">
                <a:tc>
                  <a:txBody>
                    <a:bodyPr/>
                    <a:lstStyle/>
                    <a:p>
                      <a:pPr marR="0" lvl="0" indent="0" algn="l">
                        <a:lnSpc>
                          <a:spcPct val="119000"/>
                        </a:lnSpc>
                        <a:spcBef>
                          <a:spcPts val="0"/>
                        </a:spcBef>
                        <a:spcAft>
                          <a:spcPts val="600"/>
                        </a:spcAft>
                        <a:buNone/>
                      </a:pPr>
                      <a:r>
                        <a:rPr lang="en-US" sz="1200" b="0" i="0" u="none" strike="noStrike" kern="1400" noProof="0" dirty="0">
                          <a:ln>
                            <a:noFill/>
                          </a:ln>
                          <a:solidFill>
                            <a:srgbClr val="000000"/>
                          </a:solidFill>
                          <a:effectLst/>
                          <a:latin typeface="Gill Sans MT" panose="020B0502020104020203" pitchFamily="34" charset="0"/>
                        </a:rPr>
                        <a:t>A Cappella </a:t>
                      </a:r>
                      <a:endParaRPr lang="en-US" sz="1200" b="0" dirty="0">
                        <a:latin typeface="Gill Sans MT" panose="020B0502020104020203" pitchFamily="34" charset="0"/>
                      </a:endParaRPr>
                    </a:p>
                  </a:txBody>
                  <a:tcPr marL="36576" marR="36576" marT="36576" marB="36576" anchor="ctr"/>
                </a:tc>
                <a:tc>
                  <a:txBody>
                    <a:bodyPr/>
                    <a:lstStyle/>
                    <a:p>
                      <a:pPr marR="0" lvl="0" indent="0" algn="l">
                        <a:lnSpc>
                          <a:spcPct val="119000"/>
                        </a:lnSpc>
                        <a:spcBef>
                          <a:spcPts val="0"/>
                        </a:spcBef>
                        <a:spcAft>
                          <a:spcPts val="600"/>
                        </a:spcAft>
                        <a:buNone/>
                      </a:pPr>
                      <a:r>
                        <a:rPr lang="en-US" sz="1200" b="0" i="0" u="none" strike="noStrike" kern="1400" noProof="0" dirty="0">
                          <a:ln>
                            <a:noFill/>
                          </a:ln>
                          <a:solidFill>
                            <a:srgbClr val="000000"/>
                          </a:solidFill>
                          <a:effectLst/>
                          <a:latin typeface="Gill Sans MT" panose="020B0502020104020203" pitchFamily="34" charset="0"/>
                        </a:rPr>
                        <a:t>A Cappella music is group or solo </a:t>
                      </a:r>
                      <a:r>
                        <a:rPr lang="en-US" sz="1200" b="1" i="0" u="none" strike="noStrike" kern="1400" noProof="0" dirty="0">
                          <a:ln>
                            <a:noFill/>
                          </a:ln>
                          <a:solidFill>
                            <a:srgbClr val="000000"/>
                          </a:solidFill>
                          <a:effectLst/>
                          <a:latin typeface="Gill Sans MT" panose="020B0502020104020203" pitchFamily="34" charset="0"/>
                        </a:rPr>
                        <a:t>singing </a:t>
                      </a:r>
                      <a:r>
                        <a:rPr lang="en-US" sz="1200" b="0" i="0" u="none" strike="noStrike" kern="1400" noProof="0" dirty="0">
                          <a:ln>
                            <a:noFill/>
                          </a:ln>
                          <a:solidFill>
                            <a:srgbClr val="000000"/>
                          </a:solidFill>
                          <a:effectLst/>
                          <a:latin typeface="Gill Sans MT" panose="020B0502020104020203" pitchFamily="34" charset="0"/>
                        </a:rPr>
                        <a:t>without instrumental accompaniment, or a piece intended to be performed in this way.</a:t>
                      </a:r>
                      <a:endParaRPr lang="en-US" sz="1200">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3"/>
                  </a:ext>
                </a:extLst>
              </a:tr>
              <a:tr h="648086">
                <a:tc>
                  <a:txBody>
                    <a:bodyPr/>
                    <a:lstStyle/>
                    <a:p>
                      <a:pPr marR="0" lvl="0" indent="0" algn="l">
                        <a:lnSpc>
                          <a:spcPct val="119000"/>
                        </a:lnSpc>
                        <a:spcBef>
                          <a:spcPts val="0"/>
                        </a:spcBef>
                        <a:spcAft>
                          <a:spcPts val="600"/>
                        </a:spcAft>
                        <a:buNone/>
                      </a:pPr>
                      <a:r>
                        <a:rPr lang="en-US" sz="1200" b="0" i="0" u="none" strike="noStrike" kern="1400" noProof="0" dirty="0">
                          <a:ln>
                            <a:noFill/>
                          </a:ln>
                          <a:solidFill>
                            <a:srgbClr val="000000"/>
                          </a:solidFill>
                          <a:effectLst/>
                          <a:latin typeface="Gill Sans MT" panose="020B0502020104020203" pitchFamily="34" charset="0"/>
                        </a:rPr>
                        <a:t>Pitch and SATB</a:t>
                      </a:r>
                      <a:endParaRPr lang="en-US" sz="1200" b="0">
                        <a:latin typeface="Gill Sans MT" panose="020B0502020104020203" pitchFamily="34" charset="0"/>
                      </a:endParaRPr>
                    </a:p>
                  </a:txBody>
                  <a:tcPr marL="36576" marR="36576" marT="36576" marB="36576" anchor="ctr"/>
                </a:tc>
                <a:tc>
                  <a:txBody>
                    <a:bodyPr/>
                    <a:lstStyle/>
                    <a:p>
                      <a:pPr marL="69850" lvl="0">
                        <a:lnSpc>
                          <a:spcPts val="1390"/>
                        </a:lnSpc>
                        <a:buNone/>
                      </a:pPr>
                      <a:r>
                        <a:rPr lang="en-US" sz="1200" b="0" i="0" u="none" strike="noStrike" kern="1400" noProof="0" dirty="0">
                          <a:ln>
                            <a:noFill/>
                          </a:ln>
                          <a:solidFill>
                            <a:srgbClr val="000000"/>
                          </a:solidFill>
                          <a:effectLst/>
                          <a:latin typeface="Gill Sans MT" panose="020B0502020104020203" pitchFamily="34" charset="0"/>
                        </a:rPr>
                        <a:t>The highness or lowness of a sound is called Pitch. Generally speaking, men have </a:t>
                      </a:r>
                      <a:r>
                        <a:rPr lang="en-US" sz="1200" b="1" i="0" u="none" strike="noStrike" kern="1400" noProof="0" dirty="0">
                          <a:ln>
                            <a:noFill/>
                          </a:ln>
                          <a:solidFill>
                            <a:srgbClr val="000000"/>
                          </a:solidFill>
                          <a:effectLst/>
                          <a:latin typeface="Gill Sans MT" panose="020B0502020104020203" pitchFamily="34" charset="0"/>
                        </a:rPr>
                        <a:t>Low </a:t>
                      </a:r>
                      <a:r>
                        <a:rPr lang="en-US" sz="1200" b="0" i="0" u="none" strike="noStrike" kern="1400" noProof="0" dirty="0">
                          <a:ln>
                            <a:noFill/>
                          </a:ln>
                          <a:solidFill>
                            <a:srgbClr val="000000"/>
                          </a:solidFill>
                          <a:effectLst/>
                          <a:latin typeface="Gill Sans MT" panose="020B0502020104020203" pitchFamily="34" charset="0"/>
                        </a:rPr>
                        <a:t>pitch voices whilst women have </a:t>
                      </a:r>
                      <a:r>
                        <a:rPr lang="en-US" sz="1200" b="1" i="0" u="none" strike="noStrike" kern="1400" noProof="0" dirty="0">
                          <a:ln>
                            <a:noFill/>
                          </a:ln>
                          <a:solidFill>
                            <a:srgbClr val="000000"/>
                          </a:solidFill>
                          <a:effectLst/>
                          <a:latin typeface="Gill Sans MT" panose="020B0502020104020203" pitchFamily="34" charset="0"/>
                        </a:rPr>
                        <a:t>High </a:t>
                      </a:r>
                      <a:r>
                        <a:rPr lang="en-US" sz="1200" b="0" i="0" u="none" strike="noStrike" kern="1400" noProof="0" dirty="0">
                          <a:ln>
                            <a:noFill/>
                          </a:ln>
                          <a:solidFill>
                            <a:srgbClr val="000000"/>
                          </a:solidFill>
                          <a:effectLst/>
                          <a:latin typeface="Gill Sans MT" panose="020B0502020104020203" pitchFamily="34" charset="0"/>
                        </a:rPr>
                        <a:t>pitch voices.</a:t>
                      </a:r>
                      <a:endParaRPr lang="en-US" sz="1200">
                        <a:latin typeface="Gill Sans MT" panose="020B0502020104020203" pitchFamily="34" charset="0"/>
                      </a:endParaRPr>
                    </a:p>
                    <a:p>
                      <a:pPr marL="69850" lvl="0">
                        <a:lnSpc>
                          <a:spcPts val="1390"/>
                        </a:lnSpc>
                        <a:buNone/>
                      </a:pPr>
                      <a:r>
                        <a:rPr lang="en-US" sz="1200" b="0" i="0" u="none" strike="noStrike" kern="1400" noProof="0" dirty="0">
                          <a:ln>
                            <a:noFill/>
                          </a:ln>
                          <a:solidFill>
                            <a:srgbClr val="000000"/>
                          </a:solidFill>
                          <a:effectLst/>
                          <a:latin typeface="Gill Sans MT" panose="020B0502020104020203" pitchFamily="34" charset="0"/>
                        </a:rPr>
                        <a:t>The highest-pitched woman’s voice is called a </a:t>
                      </a:r>
                      <a:r>
                        <a:rPr lang="en-US" sz="1200" b="1" i="0" u="none" strike="noStrike" kern="1400" noProof="0" dirty="0">
                          <a:ln>
                            <a:noFill/>
                          </a:ln>
                          <a:solidFill>
                            <a:srgbClr val="000000"/>
                          </a:solidFill>
                          <a:effectLst/>
                          <a:latin typeface="Gill Sans MT" panose="020B0502020104020203" pitchFamily="34" charset="0"/>
                        </a:rPr>
                        <a:t>Soprano </a:t>
                      </a:r>
                      <a:r>
                        <a:rPr lang="en-US" sz="1200" b="0" i="0" u="none" strike="noStrike" kern="1400" noProof="0" dirty="0">
                          <a:ln>
                            <a:noFill/>
                          </a:ln>
                          <a:solidFill>
                            <a:srgbClr val="000000"/>
                          </a:solidFill>
                          <a:effectLst/>
                          <a:latin typeface="Gill Sans MT" panose="020B0502020104020203" pitchFamily="34" charset="0"/>
                        </a:rPr>
                        <a:t>and a lower-pitched woman’s voice is called an </a:t>
                      </a:r>
                      <a:r>
                        <a:rPr lang="en-US" sz="1200" b="1" i="0" u="none" strike="noStrike" kern="1400" noProof="0" dirty="0">
                          <a:ln>
                            <a:noFill/>
                          </a:ln>
                          <a:solidFill>
                            <a:srgbClr val="000000"/>
                          </a:solidFill>
                          <a:effectLst/>
                          <a:latin typeface="Gill Sans MT" panose="020B0502020104020203" pitchFamily="34" charset="0"/>
                        </a:rPr>
                        <a:t>Alto</a:t>
                      </a:r>
                      <a:r>
                        <a:rPr lang="en-US" sz="1200" b="0" i="0" u="none" strike="noStrike" kern="1400" noProof="0" dirty="0">
                          <a:ln>
                            <a:noFill/>
                          </a:ln>
                          <a:solidFill>
                            <a:srgbClr val="000000"/>
                          </a:solidFill>
                          <a:effectLst/>
                          <a:latin typeface="Gill Sans MT" panose="020B0502020104020203" pitchFamily="34" charset="0"/>
                        </a:rPr>
                        <a:t>.</a:t>
                      </a:r>
                      <a:endParaRPr lang="en-US" sz="1200" b="0" i="0" u="none" strike="noStrike" kern="1400" noProof="0">
                        <a:ln>
                          <a:noFill/>
                        </a:ln>
                        <a:solidFill>
                          <a:srgbClr val="000000"/>
                        </a:solidFill>
                        <a:effectLst/>
                        <a:latin typeface="Gill Sans MT" panose="020B0502020104020203" pitchFamily="34" charset="0"/>
                      </a:endParaRPr>
                    </a:p>
                    <a:p>
                      <a:pPr marL="69850" lvl="0">
                        <a:lnSpc>
                          <a:spcPct val="100000"/>
                        </a:lnSpc>
                        <a:spcBef>
                          <a:spcPts val="35"/>
                        </a:spcBef>
                        <a:buNone/>
                      </a:pPr>
                      <a:r>
                        <a:rPr lang="en-US" sz="1200" b="0" i="0" u="none" strike="noStrike" kern="1400" noProof="0" dirty="0">
                          <a:ln>
                            <a:noFill/>
                          </a:ln>
                          <a:solidFill>
                            <a:srgbClr val="000000"/>
                          </a:solidFill>
                          <a:effectLst/>
                          <a:latin typeface="Gill Sans MT" panose="020B0502020104020203" pitchFamily="34" charset="0"/>
                        </a:rPr>
                        <a:t>A high-pitched man’s voice is called a </a:t>
                      </a:r>
                      <a:r>
                        <a:rPr lang="en-US" sz="1200" b="1" i="0" u="none" strike="noStrike" kern="1400" noProof="0" dirty="0">
                          <a:ln>
                            <a:noFill/>
                          </a:ln>
                          <a:solidFill>
                            <a:srgbClr val="000000"/>
                          </a:solidFill>
                          <a:effectLst/>
                          <a:latin typeface="Gill Sans MT" panose="020B0502020104020203" pitchFamily="34" charset="0"/>
                        </a:rPr>
                        <a:t>Tenor </a:t>
                      </a:r>
                      <a:r>
                        <a:rPr lang="en-US" sz="1200" b="0" i="0" u="none" strike="noStrike" kern="1400" noProof="0" dirty="0">
                          <a:ln>
                            <a:noFill/>
                          </a:ln>
                          <a:solidFill>
                            <a:srgbClr val="000000"/>
                          </a:solidFill>
                          <a:effectLst/>
                          <a:latin typeface="Gill Sans MT" panose="020B0502020104020203" pitchFamily="34" charset="0"/>
                        </a:rPr>
                        <a:t>and a low-pitched man’s voice is called a </a:t>
                      </a:r>
                      <a:r>
                        <a:rPr lang="en-US" sz="1200" b="1" i="0" u="none" strike="noStrike" kern="1400" noProof="0" dirty="0">
                          <a:ln>
                            <a:noFill/>
                          </a:ln>
                          <a:solidFill>
                            <a:srgbClr val="000000"/>
                          </a:solidFill>
                          <a:effectLst/>
                          <a:latin typeface="Gill Sans MT" panose="020B0502020104020203" pitchFamily="34" charset="0"/>
                        </a:rPr>
                        <a:t>Bass.</a:t>
                      </a:r>
                      <a:endParaRPr lang="en-US" sz="1200" b="0" i="0" u="none" strike="noStrike" kern="1400" noProof="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4"/>
                  </a:ext>
                </a:extLst>
              </a:tr>
              <a:tr h="311109">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Dynamic</a:t>
                      </a:r>
                    </a:p>
                  </a:txBody>
                  <a:tcPr marL="36576" marR="36576" marT="36576" marB="36576" anchor="ctr"/>
                </a:tc>
                <a:tc>
                  <a:txBody>
                    <a:bodyPr/>
                    <a:lstStyle/>
                    <a:p>
                      <a:pPr marL="66675" lvl="0">
                        <a:lnSpc>
                          <a:spcPts val="1390"/>
                        </a:lnSpc>
                        <a:buNone/>
                      </a:pPr>
                      <a:r>
                        <a:rPr lang="en-US" sz="1200" b="0" i="0" u="none" strike="noStrike" kern="1400" noProof="0" dirty="0">
                          <a:ln>
                            <a:noFill/>
                          </a:ln>
                          <a:solidFill>
                            <a:srgbClr val="000000"/>
                          </a:solidFill>
                          <a:effectLst/>
                          <a:latin typeface="Gill Sans MT" panose="020B0502020104020203" pitchFamily="34" charset="0"/>
                        </a:rPr>
                        <a:t>The volume of a sound or piece of music – loud/soft</a:t>
                      </a:r>
                      <a:endParaRPr lang="en-GB" sz="1200">
                        <a:latin typeface="Gill Sans MT" panose="020B0502020104020203" pitchFamily="34" charset="0"/>
                      </a:endParaRPr>
                    </a:p>
                  </a:txBody>
                  <a:tcPr marL="36576" marR="36576" marT="36576" marB="36576" anchor="ctr"/>
                </a:tc>
                <a:extLst>
                  <a:ext uri="{0D108BD9-81ED-4DB2-BD59-A6C34878D82A}">
                    <a16:rowId xmlns:a16="http://schemas.microsoft.com/office/drawing/2014/main" val="3925240874"/>
                  </a:ext>
                </a:extLst>
              </a:tr>
              <a:tr h="642703">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A Round/Canon</a:t>
                      </a:r>
                    </a:p>
                  </a:txBody>
                  <a:tcPr marL="36576" marR="36576" marT="36576" marB="36576" anchor="ctr"/>
                </a:tc>
                <a:tc>
                  <a:txBody>
                    <a:bodyPr/>
                    <a:lstStyle/>
                    <a:p>
                      <a:pPr marL="66675" lvl="0">
                        <a:lnSpc>
                          <a:spcPts val="1420"/>
                        </a:lnSpc>
                        <a:buNone/>
                      </a:pPr>
                      <a:r>
                        <a:rPr lang="en-US" sz="1200" b="1" i="0" u="none" strike="noStrike" kern="1400" noProof="0" dirty="0">
                          <a:ln>
                            <a:noFill/>
                          </a:ln>
                          <a:solidFill>
                            <a:srgbClr val="000000"/>
                          </a:solidFill>
                          <a:effectLst/>
                          <a:latin typeface="Gill Sans MT" panose="020B0502020104020203" pitchFamily="34" charset="0"/>
                        </a:rPr>
                        <a:t>A round</a:t>
                      </a:r>
                      <a:r>
                        <a:rPr lang="en-US" sz="1200" b="0" i="0" u="none" strike="noStrike" kern="1400" noProof="0" dirty="0">
                          <a:ln>
                            <a:noFill/>
                          </a:ln>
                          <a:solidFill>
                            <a:srgbClr val="000000"/>
                          </a:solidFill>
                          <a:effectLst/>
                          <a:latin typeface="Gill Sans MT" panose="020B0502020104020203" pitchFamily="34" charset="0"/>
                        </a:rPr>
                        <a:t>, also called canon, is a musical composition with a minimum of three voices sing exactly the same melody at the unison (and may continue repeating it indefinitely), </a:t>
                      </a:r>
                      <a:endParaRPr lang="en-US" sz="1200">
                        <a:latin typeface="Gill Sans MT" panose="020B0502020104020203" pitchFamily="34" charset="0"/>
                      </a:endParaRPr>
                    </a:p>
                    <a:p>
                      <a:pPr marL="66675" lvl="0">
                        <a:lnSpc>
                          <a:spcPts val="1420"/>
                        </a:lnSpc>
                        <a:buNone/>
                      </a:pPr>
                      <a:r>
                        <a:rPr lang="en-US" sz="1200" b="0" i="0" u="none" strike="noStrike" kern="1400" noProof="0" dirty="0">
                          <a:ln>
                            <a:noFill/>
                          </a:ln>
                          <a:solidFill>
                            <a:srgbClr val="000000"/>
                          </a:solidFill>
                          <a:effectLst/>
                          <a:latin typeface="Gill Sans MT" panose="020B0502020104020203" pitchFamily="34" charset="0"/>
                        </a:rPr>
                        <a:t>but with each voice beginning at different times so that different parts of the melody coincide in the different voices, but nevertheless fit harmoniously together.</a:t>
                      </a:r>
                      <a:endParaRPr lang="en-US" sz="1200">
                        <a:latin typeface="Gill Sans MT" panose="020B0502020104020203" pitchFamily="34" charset="0"/>
                      </a:endParaRPr>
                    </a:p>
                  </a:txBody>
                  <a:tcPr marL="36576" marR="36576" marT="36576" marB="36576" anchor="ctr"/>
                </a:tc>
                <a:extLst>
                  <a:ext uri="{0D108BD9-81ED-4DB2-BD59-A6C34878D82A}">
                    <a16:rowId xmlns:a16="http://schemas.microsoft.com/office/drawing/2014/main" val="3041935017"/>
                  </a:ext>
                </a:extLst>
              </a:tr>
              <a:tr h="333624">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Timbre</a:t>
                      </a:r>
                    </a:p>
                  </a:txBody>
                  <a:tcPr marL="36576" marR="36576" marT="36576" marB="36576" anchor="ctr"/>
                </a:tc>
                <a:tc>
                  <a:txBody>
                    <a:bodyPr/>
                    <a:lstStyle/>
                    <a:p>
                      <a:pPr lvl="0" algn="l">
                        <a:lnSpc>
                          <a:spcPct val="100000"/>
                        </a:lnSpc>
                        <a:spcBef>
                          <a:spcPts val="0"/>
                        </a:spcBef>
                        <a:spcAft>
                          <a:spcPts val="0"/>
                        </a:spcAft>
                        <a:buNone/>
                      </a:pPr>
                      <a:r>
                        <a:rPr lang="en-US" sz="1200" b="0" i="0" u="none" strike="noStrike" kern="1400" noProof="0" dirty="0">
                          <a:ln>
                            <a:noFill/>
                          </a:ln>
                          <a:solidFill>
                            <a:srgbClr val="000000"/>
                          </a:solidFill>
                          <a:effectLst/>
                          <a:latin typeface="Gill Sans MT" panose="020B0502020104020203" pitchFamily="34" charset="0"/>
                        </a:rPr>
                        <a:t>Each instrument own unique ‘tone quality’ and the voice as an instrument had different Timbre</a:t>
                      </a:r>
                      <a:endParaRPr lang="en-GB" sz="1200" b="0" i="0" u="none" strike="noStrike" kern="1400" noProof="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4149408354"/>
                  </a:ext>
                </a:extLst>
              </a:tr>
              <a:tr h="454306">
                <a:tc>
                  <a:txBody>
                    <a:bodyPr/>
                    <a:lstStyle/>
                    <a:p>
                      <a:pPr marR="0" lvl="0" indent="0" algn="l">
                        <a:lnSpc>
                          <a:spcPct val="119000"/>
                        </a:lnSpc>
                        <a:spcBef>
                          <a:spcPts val="0"/>
                        </a:spcBef>
                        <a:spcAft>
                          <a:spcPts val="600"/>
                        </a:spcAft>
                        <a:buNone/>
                      </a:pPr>
                      <a:r>
                        <a:rPr lang="en-US" sz="1200" b="0" i="0" u="none" strike="noStrike" kern="1400" noProof="0" dirty="0">
                          <a:ln>
                            <a:noFill/>
                          </a:ln>
                          <a:solidFill>
                            <a:srgbClr val="000000"/>
                          </a:solidFill>
                          <a:effectLst/>
                          <a:latin typeface="Gill Sans MT" panose="020B0502020104020203" pitchFamily="34" charset="0"/>
                        </a:rPr>
                        <a:t>The diaphragm</a:t>
                      </a:r>
                      <a:endParaRPr lang="en-US" sz="1200" b="0" dirty="0">
                        <a:latin typeface="Gill Sans MT" panose="020B0502020104020203" pitchFamily="34" charset="0"/>
                      </a:endParaRPr>
                    </a:p>
                  </a:txBody>
                  <a:tcPr marL="36576" marR="36576" marT="36576" marB="36576" anchor="ctr"/>
                </a:tc>
                <a:tc>
                  <a:txBody>
                    <a:bodyPr/>
                    <a:lstStyle/>
                    <a:p>
                      <a:pPr marL="69850" lvl="0">
                        <a:lnSpc>
                          <a:spcPts val="1420"/>
                        </a:lnSpc>
                        <a:buNone/>
                      </a:pPr>
                      <a:r>
                        <a:rPr lang="en-US" sz="1200" b="0" i="0" u="none" strike="noStrike" kern="1400" noProof="0" dirty="0">
                          <a:ln>
                            <a:noFill/>
                          </a:ln>
                          <a:solidFill>
                            <a:srgbClr val="000000"/>
                          </a:solidFill>
                          <a:effectLst/>
                          <a:latin typeface="Gill Sans MT" panose="020B0502020104020203" pitchFamily="34" charset="0"/>
                        </a:rPr>
                        <a:t>The </a:t>
                      </a:r>
                      <a:r>
                        <a:rPr lang="en-US" sz="1200" b="1" i="0" u="none" strike="noStrike" kern="1400" noProof="0" dirty="0">
                          <a:ln>
                            <a:noFill/>
                          </a:ln>
                          <a:solidFill>
                            <a:srgbClr val="000000"/>
                          </a:solidFill>
                          <a:effectLst/>
                          <a:latin typeface="Gill Sans MT" panose="020B0502020104020203" pitchFamily="34" charset="0"/>
                        </a:rPr>
                        <a:t>diaphragm </a:t>
                      </a:r>
                      <a:r>
                        <a:rPr lang="en-US" sz="1200" b="0" i="0" u="none" strike="noStrike" kern="1400" noProof="0" dirty="0">
                          <a:ln>
                            <a:noFill/>
                          </a:ln>
                          <a:solidFill>
                            <a:srgbClr val="000000"/>
                          </a:solidFill>
                          <a:effectLst/>
                          <a:latin typeface="Gill Sans MT" panose="020B0502020104020203" pitchFamily="34" charset="0"/>
                        </a:rPr>
                        <a:t>is basically the muscle below the human lungs and slightly above the stomach responsible for controlling inhalation and exhalation of breath. </a:t>
                      </a:r>
                      <a:endParaRPr lang="en-GB" sz="1200">
                        <a:latin typeface="Gill Sans MT" panose="020B0502020104020203" pitchFamily="34" charset="0"/>
                      </a:endParaRPr>
                    </a:p>
                    <a:p>
                      <a:pPr marL="69850" lvl="0">
                        <a:lnSpc>
                          <a:spcPts val="1420"/>
                        </a:lnSpc>
                        <a:buNone/>
                      </a:pPr>
                      <a:r>
                        <a:rPr lang="en-US" sz="1200" b="0" i="0" u="none" strike="noStrike" kern="1400" noProof="0" dirty="0">
                          <a:ln>
                            <a:noFill/>
                          </a:ln>
                          <a:solidFill>
                            <a:srgbClr val="000000"/>
                          </a:solidFill>
                          <a:effectLst/>
                          <a:latin typeface="Gill Sans MT" panose="020B0502020104020203" pitchFamily="34" charset="0"/>
                        </a:rPr>
                        <a:t>Most people have heard </a:t>
                      </a:r>
                      <a:r>
                        <a:rPr lang="en-US" sz="1200" b="1" i="0" u="none" strike="noStrike" kern="1400" noProof="0" dirty="0">
                          <a:ln>
                            <a:noFill/>
                          </a:ln>
                          <a:solidFill>
                            <a:srgbClr val="000000"/>
                          </a:solidFill>
                          <a:effectLst/>
                          <a:latin typeface="Gill Sans MT" panose="020B0502020104020203" pitchFamily="34" charset="0"/>
                        </a:rPr>
                        <a:t>singers </a:t>
                      </a:r>
                      <a:r>
                        <a:rPr lang="en-US" sz="1200" b="0" i="0" u="none" strike="noStrike" kern="1400" noProof="0" dirty="0">
                          <a:ln>
                            <a:noFill/>
                          </a:ln>
                          <a:solidFill>
                            <a:srgbClr val="000000"/>
                          </a:solidFill>
                          <a:effectLst/>
                          <a:latin typeface="Gill Sans MT" panose="020B0502020104020203" pitchFamily="34" charset="0"/>
                        </a:rPr>
                        <a:t>being advised to breathe using their </a:t>
                      </a:r>
                      <a:r>
                        <a:rPr lang="en-US" sz="1200" b="1" i="0" u="none" strike="noStrike" kern="1400" noProof="0" dirty="0">
                          <a:ln>
                            <a:noFill/>
                          </a:ln>
                          <a:solidFill>
                            <a:srgbClr val="000000"/>
                          </a:solidFill>
                          <a:effectLst/>
                          <a:latin typeface="Gill Sans MT" panose="020B0502020104020203" pitchFamily="34" charset="0"/>
                        </a:rPr>
                        <a:t>diaphragm </a:t>
                      </a:r>
                      <a:r>
                        <a:rPr lang="en-US" sz="1200" b="0" i="0" u="none" strike="noStrike" kern="1400" noProof="0" dirty="0">
                          <a:ln>
                            <a:noFill/>
                          </a:ln>
                          <a:solidFill>
                            <a:srgbClr val="000000"/>
                          </a:solidFill>
                          <a:effectLst/>
                          <a:latin typeface="Gill Sans MT" panose="020B0502020104020203" pitchFamily="34" charset="0"/>
                        </a:rPr>
                        <a:t>every time they </a:t>
                      </a:r>
                      <a:r>
                        <a:rPr lang="en-US" sz="1200" b="1" i="0" u="none" strike="noStrike" kern="1400" noProof="0" dirty="0">
                          <a:ln>
                            <a:noFill/>
                          </a:ln>
                          <a:solidFill>
                            <a:srgbClr val="000000"/>
                          </a:solidFill>
                          <a:effectLst/>
                          <a:latin typeface="Gill Sans MT" panose="020B0502020104020203" pitchFamily="34" charset="0"/>
                        </a:rPr>
                        <a:t>sing</a:t>
                      </a:r>
                      <a:endParaRPr lang="en-GB" sz="1200">
                        <a:latin typeface="Gill Sans MT" panose="020B0502020104020203" pitchFamily="34" charset="0"/>
                      </a:endParaRPr>
                    </a:p>
                  </a:txBody>
                  <a:tcPr marL="36576" marR="36576" marT="36576" marB="36576" anchor="ctr"/>
                </a:tc>
                <a:extLst>
                  <a:ext uri="{0D108BD9-81ED-4DB2-BD59-A6C34878D82A}">
                    <a16:rowId xmlns:a16="http://schemas.microsoft.com/office/drawing/2014/main" val="1235971345"/>
                  </a:ext>
                </a:extLst>
              </a:tr>
              <a:tr h="454306">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Texture</a:t>
                      </a:r>
                    </a:p>
                  </a:txBody>
                  <a:tcPr marL="36576" marR="36576" marT="36576" marB="36576" anchor="ctr"/>
                </a:tc>
                <a:tc>
                  <a:txBody>
                    <a:bodyPr/>
                    <a:lstStyle/>
                    <a:p>
                      <a:pPr marL="69850" lvl="0">
                        <a:lnSpc>
                          <a:spcPts val="1420"/>
                        </a:lnSpc>
                        <a:buNone/>
                      </a:pPr>
                      <a:r>
                        <a:rPr lang="en-US" sz="1200" b="0" i="0" u="none" strike="noStrike" kern="1400" noProof="0" dirty="0">
                          <a:ln>
                            <a:noFill/>
                          </a:ln>
                          <a:solidFill>
                            <a:srgbClr val="000000"/>
                          </a:solidFill>
                          <a:effectLst/>
                          <a:latin typeface="Gill Sans MT" panose="020B0502020104020203" pitchFamily="34" charset="0"/>
                        </a:rPr>
                        <a:t>Sometimes voices sing different parts at the same time creating </a:t>
                      </a:r>
                      <a:r>
                        <a:rPr lang="en-US" sz="1200" b="1" i="0" u="none" strike="noStrike" kern="1400" noProof="0" dirty="0">
                          <a:ln>
                            <a:noFill/>
                          </a:ln>
                          <a:solidFill>
                            <a:srgbClr val="000000"/>
                          </a:solidFill>
                          <a:effectLst/>
                          <a:latin typeface="Gill Sans MT" panose="020B0502020104020203" pitchFamily="34" charset="0"/>
                        </a:rPr>
                        <a:t>Harmony</a:t>
                      </a:r>
                      <a:r>
                        <a:rPr lang="en-US" sz="1200" b="0" i="0" u="none" strike="noStrike" kern="1400" noProof="0" dirty="0">
                          <a:ln>
                            <a:noFill/>
                          </a:ln>
                          <a:solidFill>
                            <a:srgbClr val="000000"/>
                          </a:solidFill>
                          <a:effectLst/>
                          <a:latin typeface="Gill Sans MT" panose="020B0502020104020203" pitchFamily="34" charset="0"/>
                        </a:rPr>
                        <a:t>. Not all vocal music is accompanied by instruments, unaccompanied singing is called </a:t>
                      </a:r>
                      <a:r>
                        <a:rPr lang="en-US" sz="1200" b="1" i="0" u="none" strike="noStrike" kern="1400" noProof="0" dirty="0">
                          <a:ln>
                            <a:noFill/>
                          </a:ln>
                          <a:solidFill>
                            <a:srgbClr val="000000"/>
                          </a:solidFill>
                          <a:effectLst/>
                          <a:latin typeface="Gill Sans MT" panose="020B0502020104020203" pitchFamily="34" charset="0"/>
                        </a:rPr>
                        <a:t>A Cappella</a:t>
                      </a:r>
                      <a:r>
                        <a:rPr lang="en-US" sz="1200" b="0" i="0" u="none" strike="noStrike" kern="1400" noProof="0" dirty="0">
                          <a:ln>
                            <a:noFill/>
                          </a:ln>
                          <a:solidFill>
                            <a:srgbClr val="000000"/>
                          </a:solidFill>
                          <a:effectLst/>
                          <a:latin typeface="Gill Sans MT" panose="020B0502020104020203" pitchFamily="34" charset="0"/>
                        </a:rPr>
                        <a:t>.</a:t>
                      </a:r>
                      <a:endParaRPr lang="en-US" sz="1200">
                        <a:latin typeface="Gill Sans MT" panose="020B0502020104020203" pitchFamily="34" charset="0"/>
                      </a:endParaRPr>
                    </a:p>
                  </a:txBody>
                  <a:tcPr marL="36576" marR="36576" marT="36576" marB="36576" anchor="ctr"/>
                </a:tc>
                <a:extLst>
                  <a:ext uri="{0D108BD9-81ED-4DB2-BD59-A6C34878D82A}">
                    <a16:rowId xmlns:a16="http://schemas.microsoft.com/office/drawing/2014/main" val="3748769057"/>
                  </a:ext>
                </a:extLst>
              </a:tr>
              <a:tr h="769266">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Rhythm</a:t>
                      </a:r>
                    </a:p>
                  </a:txBody>
                  <a:tcPr marL="36576" marR="36576" marT="36576" marB="36576" anchor="ctr"/>
                </a:tc>
                <a:tc>
                  <a:txBody>
                    <a:bodyPr/>
                    <a:lstStyle/>
                    <a:p>
                      <a:pPr marR="0" lvl="0" indent="0" algn="l">
                        <a:lnSpc>
                          <a:spcPct val="119000"/>
                        </a:lnSpc>
                        <a:spcBef>
                          <a:spcPts val="0"/>
                        </a:spcBef>
                        <a:spcAft>
                          <a:spcPts val="600"/>
                        </a:spcAft>
                        <a:buNone/>
                      </a:pPr>
                      <a:r>
                        <a:rPr lang="en-GB" sz="1200" b="0" i="0" u="none" strike="noStrike" kern="1400" noProof="0" dirty="0">
                          <a:ln>
                            <a:noFill/>
                          </a:ln>
                          <a:solidFill>
                            <a:srgbClr val="000000"/>
                          </a:solidFill>
                          <a:effectLst/>
                          <a:latin typeface="Gill Sans MT" panose="020B0502020104020203" pitchFamily="34" charset="0"/>
                        </a:rPr>
                        <a:t>Rhythm is the pattern of sounds and beats in music that creates a sense of movement and flow. It is like the heartbeat of a song that helps us feel the music and dance or sing along. Rhythm can be fast or slow, simple or complex, and is created by combining different beats and notes in a particular order. It is an essential element of music that makes it enjoyable and exciting to listen to.</a:t>
                      </a:r>
                      <a:endParaRPr lang="en-US" sz="1200" dirty="0">
                        <a:latin typeface="Gill Sans MT" panose="020B0502020104020203" pitchFamily="34" charset="0"/>
                      </a:endParaRPr>
                    </a:p>
                  </a:txBody>
                  <a:tcPr marL="36576" marR="36576" marT="36576" marB="36576" anchor="ctr"/>
                </a:tc>
                <a:extLst>
                  <a:ext uri="{0D108BD9-81ED-4DB2-BD59-A6C34878D82A}">
                    <a16:rowId xmlns:a16="http://schemas.microsoft.com/office/drawing/2014/main" val="1543258229"/>
                  </a:ext>
                </a:extLst>
              </a:tr>
              <a:tr h="333624">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Tempo</a:t>
                      </a:r>
                    </a:p>
                  </a:txBody>
                  <a:tcPr marL="36576" marR="36576" marT="36576" marB="36576" anchor="ctr"/>
                </a:tc>
                <a:tc>
                  <a:txBody>
                    <a:bodyPr/>
                    <a:lstStyle/>
                    <a:p>
                      <a:pPr marR="0" lvl="0" indent="0" algn="l">
                        <a:lnSpc>
                          <a:spcPct val="119000"/>
                        </a:lnSpc>
                        <a:spcBef>
                          <a:spcPts val="0"/>
                        </a:spcBef>
                        <a:spcAft>
                          <a:spcPts val="600"/>
                        </a:spcAft>
                        <a:buNone/>
                      </a:pPr>
                      <a:r>
                        <a:rPr lang="en-GB" sz="1200" b="0" i="0" u="none" strike="noStrike" kern="1400" noProof="0" dirty="0">
                          <a:ln>
                            <a:noFill/>
                          </a:ln>
                          <a:solidFill>
                            <a:srgbClr val="000000"/>
                          </a:solidFill>
                          <a:effectLst/>
                          <a:latin typeface="Gill Sans MT" panose="020B0502020104020203" pitchFamily="34" charset="0"/>
                        </a:rPr>
                        <a:t>Tempo refers to the speed of music. It's how fast or slow a song sounds.</a:t>
                      </a:r>
                      <a:endParaRPr lang="en-US" sz="1200" dirty="0">
                        <a:latin typeface="Gill Sans MT" panose="020B0502020104020203" pitchFamily="34" charset="0"/>
                      </a:endParaRPr>
                    </a:p>
                  </a:txBody>
                  <a:tcPr marL="36576" marR="36576" marT="36576" marB="36576" anchor="ctr"/>
                </a:tc>
                <a:extLst>
                  <a:ext uri="{0D108BD9-81ED-4DB2-BD59-A6C34878D82A}">
                    <a16:rowId xmlns:a16="http://schemas.microsoft.com/office/drawing/2014/main" val="3146237369"/>
                  </a:ext>
                </a:extLst>
              </a:tr>
            </a:tbl>
          </a:graphicData>
        </a:graphic>
      </p:graphicFrame>
      <p:sp>
        <p:nvSpPr>
          <p:cNvPr id="5" name="TextBox 4"/>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15</a:t>
            </a:r>
          </a:p>
        </p:txBody>
      </p:sp>
    </p:spTree>
    <p:extLst>
      <p:ext uri="{BB962C8B-B14F-4D97-AF65-F5344CB8AC3E}">
        <p14:creationId xmlns:p14="http://schemas.microsoft.com/office/powerpoint/2010/main" val="4058842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ive different forces: Compression; bending; tension; torsion and shear illustrated around a main label saying ‘forces’.">
            <a:extLst>
              <a:ext uri="{FF2B5EF4-FFF2-40B4-BE49-F238E27FC236}">
                <a16:creationId xmlns:a16="http://schemas.microsoft.com/office/drawing/2014/main" id="{405A277E-A641-6C85-1CEE-C1B6B81F25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8376"/>
          <a:stretch/>
        </p:blipFill>
        <p:spPr bwMode="auto">
          <a:xfrm>
            <a:off x="10032448" y="4304430"/>
            <a:ext cx="2004475" cy="24652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2703" y="134605"/>
            <a:ext cx="3698800"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Design and Technology - RM</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5" name="TextBox 4"/>
          <p:cNvSpPr txBox="1"/>
          <p:nvPr/>
        </p:nvSpPr>
        <p:spPr>
          <a:xfrm>
            <a:off x="3924583" y="134605"/>
            <a:ext cx="1193479" cy="461665"/>
          </a:xfrm>
          <a:prstGeom prst="rect">
            <a:avLst/>
          </a:prstGeom>
          <a:solidFill>
            <a:schemeClr val="bg1">
              <a:lumMod val="5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Year 7</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graphicFrame>
        <p:nvGraphicFramePr>
          <p:cNvPr id="8" name="Table 7">
            <a:extLst>
              <a:ext uri="{FF2B5EF4-FFF2-40B4-BE49-F238E27FC236}">
                <a16:creationId xmlns:a16="http://schemas.microsoft.com/office/drawing/2014/main" id="{9DB52CCD-A035-4C40-8472-058BA3514965}"/>
              </a:ext>
            </a:extLst>
          </p:cNvPr>
          <p:cNvGraphicFramePr>
            <a:graphicFrameLocks noGrp="1"/>
          </p:cNvGraphicFramePr>
          <p:nvPr/>
        </p:nvGraphicFramePr>
        <p:xfrm>
          <a:off x="122701" y="732294"/>
          <a:ext cx="5860849" cy="3544254"/>
        </p:xfrm>
        <a:graphic>
          <a:graphicData uri="http://schemas.openxmlformats.org/drawingml/2006/table">
            <a:tbl>
              <a:tblPr firstRow="1" bandRow="1">
                <a:tableStyleId>{5940675A-B579-460E-94D1-54222C63F5DA}</a:tableStyleId>
              </a:tblPr>
              <a:tblGrid>
                <a:gridCol w="1338541">
                  <a:extLst>
                    <a:ext uri="{9D8B030D-6E8A-4147-A177-3AD203B41FA5}">
                      <a16:colId xmlns:a16="http://schemas.microsoft.com/office/drawing/2014/main" val="20000"/>
                    </a:ext>
                  </a:extLst>
                </a:gridCol>
                <a:gridCol w="4522308">
                  <a:extLst>
                    <a:ext uri="{9D8B030D-6E8A-4147-A177-3AD203B41FA5}">
                      <a16:colId xmlns:a16="http://schemas.microsoft.com/office/drawing/2014/main" val="20001"/>
                    </a:ext>
                  </a:extLst>
                </a:gridCol>
              </a:tblGrid>
              <a:tr h="155473">
                <a:tc>
                  <a:txBody>
                    <a:bodyPr/>
                    <a:lstStyle/>
                    <a:p>
                      <a:pPr algn="ctr"/>
                      <a:r>
                        <a:rPr lang="en-GB" sz="1200" b="1" dirty="0">
                          <a:latin typeface="Gill Sans MT" panose="020B0502020104020203" pitchFamily="34" charset="0"/>
                        </a:rPr>
                        <a:t>Key Words</a:t>
                      </a:r>
                    </a:p>
                  </a:txBody>
                  <a:tcPr anchor="ctr">
                    <a:solidFill>
                      <a:schemeClr val="accent6">
                        <a:lumMod val="20000"/>
                        <a:lumOff val="80000"/>
                      </a:schemeClr>
                    </a:solidFill>
                  </a:tcPr>
                </a:tc>
                <a:tc>
                  <a:txBody>
                    <a:bodyPr/>
                    <a:lstStyle/>
                    <a:p>
                      <a:pPr algn="ctr"/>
                      <a:r>
                        <a:rPr lang="en-GB" sz="1200" b="1" dirty="0">
                          <a:latin typeface="Gill Sans MT" panose="020B0502020104020203" pitchFamily="34" charset="0"/>
                        </a:rPr>
                        <a:t>Definition</a:t>
                      </a:r>
                    </a:p>
                  </a:txBody>
                  <a:tcPr anchor="ctr">
                    <a:solidFill>
                      <a:schemeClr val="accent6">
                        <a:lumMod val="20000"/>
                        <a:lumOff val="80000"/>
                      </a:schemeClr>
                    </a:solidFill>
                  </a:tcPr>
                </a:tc>
                <a:extLst>
                  <a:ext uri="{0D108BD9-81ED-4DB2-BD59-A6C34878D82A}">
                    <a16:rowId xmlns:a16="http://schemas.microsoft.com/office/drawing/2014/main" val="10000"/>
                  </a:ext>
                </a:extLst>
              </a:tr>
              <a:tr h="178021">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Automation</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Using automatic equipment in production.</a:t>
                      </a:r>
                    </a:p>
                  </a:txBody>
                  <a:tcPr marL="36576" marR="36576" marT="36576" marB="36576" anchor="ctr"/>
                </a:tc>
                <a:extLst>
                  <a:ext uri="{0D108BD9-81ED-4DB2-BD59-A6C34878D82A}">
                    <a16:rowId xmlns:a16="http://schemas.microsoft.com/office/drawing/2014/main" val="1700194947"/>
                  </a:ext>
                </a:extLst>
              </a:tr>
              <a:tr h="173683">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CAD</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Computer Aided Design - use of computer software to design in 3D/2D</a:t>
                      </a:r>
                    </a:p>
                  </a:txBody>
                  <a:tcPr marL="36576" marR="36576" marT="36576" marB="36576" anchor="ctr"/>
                </a:tc>
                <a:extLst>
                  <a:ext uri="{0D108BD9-81ED-4DB2-BD59-A6C34878D82A}">
                    <a16:rowId xmlns:a16="http://schemas.microsoft.com/office/drawing/2014/main" val="3748769057"/>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CAM</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Computer Aided Manufacturing - use of software and computer-controlled machinery to automate a manufacturing process.</a:t>
                      </a:r>
                    </a:p>
                  </a:txBody>
                  <a:tcPr marL="36576" marR="36576" marT="36576" marB="36576" anchor="ctr"/>
                </a:tc>
                <a:extLst>
                  <a:ext uri="{0D108BD9-81ED-4DB2-BD59-A6C34878D82A}">
                    <a16:rowId xmlns:a16="http://schemas.microsoft.com/office/drawing/2014/main" val="1777759050"/>
                  </a:ext>
                </a:extLst>
              </a:tr>
              <a:tr h="3148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400" dirty="0">
                          <a:ln>
                            <a:noFill/>
                          </a:ln>
                          <a:solidFill>
                            <a:srgbClr val="000000"/>
                          </a:solidFill>
                          <a:effectLst/>
                          <a:latin typeface="Gill Sans MT" panose="020B0502020104020203" pitchFamily="34" charset="0"/>
                          <a:ea typeface="+mn-ea"/>
                          <a:cs typeface="+mn-cs"/>
                        </a:rPr>
                        <a:t>Conductor</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Materials which allow an electrical current to flow through easily e.g. copper is a good conductor of electricity as it has a low resistance. </a:t>
                      </a:r>
                    </a:p>
                  </a:txBody>
                  <a:tcPr marL="36576" marR="36576" marT="36576" marB="36576" anchor="ctr"/>
                </a:tc>
                <a:extLst>
                  <a:ext uri="{0D108BD9-81ED-4DB2-BD59-A6C34878D82A}">
                    <a16:rowId xmlns:a16="http://schemas.microsoft.com/office/drawing/2014/main" val="294914755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400" dirty="0">
                          <a:ln>
                            <a:noFill/>
                          </a:ln>
                          <a:solidFill>
                            <a:srgbClr val="000000"/>
                          </a:solidFill>
                          <a:effectLst/>
                          <a:latin typeface="Gill Sans MT" panose="020B0502020104020203" pitchFamily="34" charset="0"/>
                          <a:ea typeface="+mn-ea"/>
                          <a:cs typeface="+mn-cs"/>
                        </a:rPr>
                        <a:t>Design Fixation</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When a designer finds it difficult, to produce a range of innovative solutions, to a design problem.</a:t>
                      </a:r>
                    </a:p>
                  </a:txBody>
                  <a:tcPr marL="36576" marR="36576" marT="36576" marB="36576" anchor="ctr"/>
                </a:tc>
                <a:extLst>
                  <a:ext uri="{0D108BD9-81ED-4DB2-BD59-A6C34878D82A}">
                    <a16:rowId xmlns:a16="http://schemas.microsoft.com/office/drawing/2014/main" val="1543258229"/>
                  </a:ext>
                </a:extLst>
              </a:tr>
              <a:tr h="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Forces</a:t>
                      </a:r>
                    </a:p>
                  </a:txBody>
                  <a:tcPr marL="36576" marR="36576" marT="36576" marB="36576" anchor="ctr"/>
                </a:tc>
                <a:tc>
                  <a:txBody>
                    <a:bodyPr/>
                    <a:lstStyle/>
                    <a:p>
                      <a:pPr marL="0" marR="0" indent="0" algn="l" defTabSz="914400" rtl="0" eaLnBrk="1" latinLnBrk="0" hangingPunct="1">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Act on materials all the time - even if a material appears stationary it still has a force acting on it.</a:t>
                      </a:r>
                    </a:p>
                  </a:txBody>
                  <a:tcPr marL="36576" marR="36576" marT="36576" marB="36576" anchor="ctr"/>
                </a:tc>
                <a:extLst>
                  <a:ext uri="{0D108BD9-81ED-4DB2-BD59-A6C34878D82A}">
                    <a16:rowId xmlns:a16="http://schemas.microsoft.com/office/drawing/2014/main" val="3146237369"/>
                  </a:ext>
                </a:extLst>
              </a:tr>
              <a:tr h="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Finishing Technique</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Can be either to protect a product or to provide an aesthetic quality.</a:t>
                      </a:r>
                    </a:p>
                  </a:txBody>
                  <a:tcPr marL="36576" marR="36576" marT="36576" marB="36576" anchor="ctr"/>
                </a:tc>
                <a:extLst>
                  <a:ext uri="{0D108BD9-81ED-4DB2-BD59-A6C34878D82A}">
                    <a16:rowId xmlns:a16="http://schemas.microsoft.com/office/drawing/2014/main" val="3189114812"/>
                  </a:ext>
                </a:extLst>
              </a:tr>
              <a:tr h="0">
                <a:tc>
                  <a:txBody>
                    <a:bodyPr/>
                    <a:lstStyle/>
                    <a:p>
                      <a:pPr marL="0" marR="0" lvl="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ea typeface="+mn-ea"/>
                          <a:cs typeface="+mn-cs"/>
                        </a:rPr>
                        <a:t>Idea Generation </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The process of creating, developing, and communicating new ideas.</a:t>
                      </a:r>
                    </a:p>
                  </a:txBody>
                  <a:tcPr marL="36576" marR="36576" marT="36576" marB="36576" anchor="ctr"/>
                </a:tc>
                <a:extLst>
                  <a:ext uri="{0D108BD9-81ED-4DB2-BD59-A6C34878D82A}">
                    <a16:rowId xmlns:a16="http://schemas.microsoft.com/office/drawing/2014/main" val="2867884216"/>
                  </a:ext>
                </a:extLst>
              </a:tr>
            </a:tbl>
          </a:graphicData>
        </a:graphic>
      </p:graphicFrame>
      <p:sp>
        <p:nvSpPr>
          <p:cNvPr id="20" name="TextBox 19">
            <a:extLst>
              <a:ext uri="{FF2B5EF4-FFF2-40B4-BE49-F238E27FC236}">
                <a16:creationId xmlns:a16="http://schemas.microsoft.com/office/drawing/2014/main" id="{C373B3CA-C817-734D-DC3D-DBEBCE50D0D4}"/>
              </a:ext>
            </a:extLst>
          </p:cNvPr>
          <p:cNvSpPr txBox="1"/>
          <p:nvPr/>
        </p:nvSpPr>
        <p:spPr>
          <a:xfrm>
            <a:off x="8593581" y="4169994"/>
            <a:ext cx="1556334" cy="2612703"/>
          </a:xfrm>
          <a:prstGeom prst="rect">
            <a:avLst/>
          </a:prstGeom>
          <a:noFill/>
        </p:spPr>
        <p:txBody>
          <a:bodyPr wrap="square">
            <a:spAutoFit/>
          </a:bodyPr>
          <a:lstStyle/>
          <a:p>
            <a:pPr fontAlgn="base">
              <a:lnSpc>
                <a:spcPct val="200000"/>
              </a:lnSpc>
            </a:pPr>
            <a:r>
              <a:rPr lang="en-GB" sz="1400" b="1" dirty="0">
                <a:latin typeface="Gill Sans MT" panose="020B0502020104020203" pitchFamily="34" charset="0"/>
              </a:rPr>
              <a:t>Forces</a:t>
            </a:r>
          </a:p>
          <a:p>
            <a:pPr marL="342900" indent="-342900" fontAlgn="base">
              <a:lnSpc>
                <a:spcPct val="200000"/>
              </a:lnSpc>
              <a:buFont typeface="+mj-lt"/>
              <a:buAutoNum type="alphaUcPeriod"/>
            </a:pPr>
            <a:r>
              <a:rPr lang="en-GB" sz="1400" dirty="0">
                <a:latin typeface="Gill Sans MT" panose="020B0502020104020203" pitchFamily="34" charset="0"/>
              </a:rPr>
              <a:t>Shearing</a:t>
            </a:r>
          </a:p>
          <a:p>
            <a:pPr marL="342900" indent="-342900" fontAlgn="base">
              <a:lnSpc>
                <a:spcPct val="200000"/>
              </a:lnSpc>
              <a:buFont typeface="+mj-lt"/>
              <a:buAutoNum type="alphaUcPeriod"/>
            </a:pPr>
            <a:r>
              <a:rPr lang="en-GB" sz="1400" dirty="0">
                <a:latin typeface="Gill Sans MT" panose="020B0502020104020203" pitchFamily="34" charset="0"/>
              </a:rPr>
              <a:t>Compression</a:t>
            </a:r>
          </a:p>
          <a:p>
            <a:pPr marL="342900" indent="-342900" fontAlgn="base">
              <a:lnSpc>
                <a:spcPct val="200000"/>
              </a:lnSpc>
              <a:buFont typeface="+mj-lt"/>
              <a:buAutoNum type="alphaUcPeriod"/>
            </a:pPr>
            <a:r>
              <a:rPr lang="en-GB" sz="1400" dirty="0">
                <a:latin typeface="Gill Sans MT" panose="020B0502020104020203" pitchFamily="34" charset="0"/>
              </a:rPr>
              <a:t>Bending</a:t>
            </a:r>
          </a:p>
          <a:p>
            <a:pPr marL="342900" indent="-342900" fontAlgn="base">
              <a:lnSpc>
                <a:spcPct val="200000"/>
              </a:lnSpc>
              <a:buFont typeface="+mj-lt"/>
              <a:buAutoNum type="alphaUcPeriod"/>
            </a:pPr>
            <a:r>
              <a:rPr lang="en-GB" sz="1400" dirty="0">
                <a:latin typeface="Gill Sans MT" panose="020B0502020104020203" pitchFamily="34" charset="0"/>
              </a:rPr>
              <a:t>Torsion</a:t>
            </a:r>
          </a:p>
          <a:p>
            <a:pPr marL="342900" indent="-342900" fontAlgn="base">
              <a:lnSpc>
                <a:spcPct val="200000"/>
              </a:lnSpc>
              <a:buFont typeface="+mj-lt"/>
              <a:buAutoNum type="alphaUcPeriod"/>
            </a:pPr>
            <a:r>
              <a:rPr lang="en-GB" sz="1400" dirty="0">
                <a:latin typeface="Gill Sans MT" panose="020B0502020104020203" pitchFamily="34" charset="0"/>
              </a:rPr>
              <a:t>Tension</a:t>
            </a:r>
          </a:p>
        </p:txBody>
      </p:sp>
      <p:graphicFrame>
        <p:nvGraphicFramePr>
          <p:cNvPr id="25" name="Table 24">
            <a:extLst>
              <a:ext uri="{FF2B5EF4-FFF2-40B4-BE49-F238E27FC236}">
                <a16:creationId xmlns:a16="http://schemas.microsoft.com/office/drawing/2014/main" id="{4195C77F-E79D-06C1-BA47-68405F5C35CB}"/>
              </a:ext>
            </a:extLst>
          </p:cNvPr>
          <p:cNvGraphicFramePr>
            <a:graphicFrameLocks noGrp="1"/>
          </p:cNvGraphicFramePr>
          <p:nvPr/>
        </p:nvGraphicFramePr>
        <p:xfrm>
          <a:off x="6096000" y="732294"/>
          <a:ext cx="5973299" cy="3489135"/>
        </p:xfrm>
        <a:graphic>
          <a:graphicData uri="http://schemas.openxmlformats.org/drawingml/2006/table">
            <a:tbl>
              <a:tblPr firstRow="1" bandRow="1">
                <a:tableStyleId>{5940675A-B579-460E-94D1-54222C63F5DA}</a:tableStyleId>
              </a:tblPr>
              <a:tblGrid>
                <a:gridCol w="1133908">
                  <a:extLst>
                    <a:ext uri="{9D8B030D-6E8A-4147-A177-3AD203B41FA5}">
                      <a16:colId xmlns:a16="http://schemas.microsoft.com/office/drawing/2014/main" val="3291591906"/>
                    </a:ext>
                  </a:extLst>
                </a:gridCol>
                <a:gridCol w="4839391">
                  <a:extLst>
                    <a:ext uri="{9D8B030D-6E8A-4147-A177-3AD203B41FA5}">
                      <a16:colId xmlns:a16="http://schemas.microsoft.com/office/drawing/2014/main" val="826806222"/>
                    </a:ext>
                  </a:extLst>
                </a:gridCol>
              </a:tblGrid>
              <a:tr h="0">
                <a:tc>
                  <a:txBody>
                    <a:bodyPr/>
                    <a:lstStyle/>
                    <a:p>
                      <a:pPr marL="0" algn="ctr" defTabSz="914400" rtl="0" eaLnBrk="1" latinLnBrk="0" hangingPunct="1"/>
                      <a:r>
                        <a:rPr lang="en-GB" sz="1200" b="1" kern="1200" dirty="0">
                          <a:solidFill>
                            <a:schemeClr val="tx1"/>
                          </a:solidFill>
                          <a:latin typeface="Gill Sans MT" panose="020B0502020104020203" pitchFamily="34" charset="0"/>
                          <a:ea typeface="+mn-ea"/>
                          <a:cs typeface="+mn-cs"/>
                        </a:rPr>
                        <a:t>Key Words</a:t>
                      </a:r>
                    </a:p>
                  </a:txBody>
                  <a:tcPr anchor="ctr">
                    <a:solidFill>
                      <a:schemeClr val="accent6">
                        <a:lumMod val="20000"/>
                        <a:lumOff val="80000"/>
                      </a:schemeClr>
                    </a:solidFill>
                  </a:tcPr>
                </a:tc>
                <a:tc>
                  <a:txBody>
                    <a:bodyPr/>
                    <a:lstStyle/>
                    <a:p>
                      <a:pPr marL="0" algn="ctr" defTabSz="914400" rtl="0" eaLnBrk="1" latinLnBrk="0" hangingPunct="1"/>
                      <a:r>
                        <a:rPr lang="en-GB" sz="1200" b="1" kern="1200" dirty="0">
                          <a:solidFill>
                            <a:schemeClr val="tx1"/>
                          </a:solidFill>
                          <a:latin typeface="Gill Sans MT" panose="020B0502020104020203" pitchFamily="34" charset="0"/>
                          <a:ea typeface="+mn-ea"/>
                          <a:cs typeface="+mn-cs"/>
                        </a:rPr>
                        <a:t>Definition</a:t>
                      </a:r>
                    </a:p>
                  </a:txBody>
                  <a:tcPr anchor="ctr">
                    <a:solidFill>
                      <a:schemeClr val="accent6">
                        <a:lumMod val="20000"/>
                        <a:lumOff val="80000"/>
                      </a:schemeClr>
                    </a:solidFill>
                  </a:tcPr>
                </a:tc>
                <a:extLst>
                  <a:ext uri="{0D108BD9-81ED-4DB2-BD59-A6C34878D82A}">
                    <a16:rowId xmlns:a16="http://schemas.microsoft.com/office/drawing/2014/main" val="328896089"/>
                  </a:ext>
                </a:extLst>
              </a:tr>
              <a:tr h="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Input Devices</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An electronic component capable of passing information from the outside world into an electronic system for processing.</a:t>
                      </a:r>
                    </a:p>
                  </a:txBody>
                  <a:tcPr marL="36576" marR="36576" marT="36576" marB="36576" anchor="ctr"/>
                </a:tc>
                <a:extLst>
                  <a:ext uri="{0D108BD9-81ED-4DB2-BD59-A6C34878D82A}">
                    <a16:rowId xmlns:a16="http://schemas.microsoft.com/office/drawing/2014/main" val="2509662561"/>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Insulator</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Materials that do not allow an electrical current to flow through them e.g. rubber has a high resistance so it usually covers the copper wire.</a:t>
                      </a:r>
                    </a:p>
                  </a:txBody>
                  <a:tcPr marL="36576" marR="36576" marT="36576" marB="36576" anchor="ctr"/>
                </a:tc>
                <a:extLst>
                  <a:ext uri="{0D108BD9-81ED-4DB2-BD59-A6C34878D82A}">
                    <a16:rowId xmlns:a16="http://schemas.microsoft.com/office/drawing/2014/main" val="3981044966"/>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Output Devices</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A device used to output data or information from a computer, </a:t>
                      </a:r>
                      <a:r>
                        <a:rPr lang="en-GB" sz="1200" kern="1400" dirty="0" err="1">
                          <a:ln>
                            <a:noFill/>
                          </a:ln>
                          <a:solidFill>
                            <a:srgbClr val="000000"/>
                          </a:solidFill>
                          <a:effectLst/>
                          <a:latin typeface="Gill Sans MT" panose="020B0502020104020203" pitchFamily="34" charset="0"/>
                          <a:ea typeface="+mn-ea"/>
                          <a:cs typeface="+mn-cs"/>
                        </a:rPr>
                        <a:t>eg</a:t>
                      </a:r>
                      <a:r>
                        <a:rPr lang="en-GB" sz="1200" kern="1400" dirty="0">
                          <a:ln>
                            <a:noFill/>
                          </a:ln>
                          <a:solidFill>
                            <a:srgbClr val="000000"/>
                          </a:solidFill>
                          <a:effectLst/>
                          <a:latin typeface="Gill Sans MT" panose="020B0502020104020203" pitchFamily="34" charset="0"/>
                          <a:ea typeface="+mn-ea"/>
                          <a:cs typeface="+mn-cs"/>
                        </a:rPr>
                        <a:t> a monitor, printer or speakers.</a:t>
                      </a:r>
                    </a:p>
                  </a:txBody>
                  <a:tcPr marL="36576" marR="36576" marT="36576" marB="36576" anchor="ctr"/>
                </a:tc>
                <a:extLst>
                  <a:ext uri="{0D108BD9-81ED-4DB2-BD59-A6C34878D82A}">
                    <a16:rowId xmlns:a16="http://schemas.microsoft.com/office/drawing/2014/main" val="3614050300"/>
                  </a:ext>
                </a:extLst>
              </a:tr>
              <a:tr h="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PCB</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Printed Circuit Board </a:t>
                      </a:r>
                    </a:p>
                  </a:txBody>
                  <a:tcPr marL="36576" marR="36576" marT="36576" marB="36576" anchor="ctr"/>
                </a:tc>
                <a:extLst>
                  <a:ext uri="{0D108BD9-81ED-4DB2-BD59-A6C34878D82A}">
                    <a16:rowId xmlns:a16="http://schemas.microsoft.com/office/drawing/2014/main" val="1378409778"/>
                  </a:ext>
                </a:extLst>
              </a:tr>
              <a:tr h="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Process Devices</a:t>
                      </a:r>
                    </a:p>
                  </a:txBody>
                  <a:tcPr marL="36576" marR="36576" marT="36576" marB="36576" anchor="ctr"/>
                </a:tc>
                <a:tc>
                  <a:txBody>
                    <a:bodyPr/>
                    <a:lstStyle/>
                    <a:p>
                      <a:pPr marL="0" marR="0" lvl="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ea typeface="+mn-ea"/>
                          <a:cs typeface="+mn-cs"/>
                        </a:rPr>
                        <a:t>A device, usually an integrated circuit, that controls the process functions of a system.</a:t>
                      </a:r>
                    </a:p>
                  </a:txBody>
                  <a:tcPr marL="36576" marR="36576" marT="36576" marB="36576" anchor="ctr"/>
                </a:tc>
                <a:extLst>
                  <a:ext uri="{0D108BD9-81ED-4DB2-BD59-A6C34878D82A}">
                    <a16:rowId xmlns:a16="http://schemas.microsoft.com/office/drawing/2014/main" val="2267131908"/>
                  </a:ext>
                </a:extLst>
              </a:tr>
              <a:tr h="314858">
                <a:tc>
                  <a:txBody>
                    <a:bodyPr/>
                    <a:lstStyle/>
                    <a:p>
                      <a:r>
                        <a:rPr lang="en-GB" sz="1200" kern="1400" dirty="0">
                          <a:ln>
                            <a:noFill/>
                          </a:ln>
                          <a:solidFill>
                            <a:srgbClr val="000000"/>
                          </a:solidFill>
                          <a:effectLst/>
                          <a:latin typeface="Gill Sans MT" panose="020B0502020104020203" pitchFamily="34" charset="0"/>
                          <a:ea typeface="+mn-ea"/>
                          <a:cs typeface="+mn-cs"/>
                        </a:rPr>
                        <a:t>Resistors</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Used to restrict the flow of current around a circuit and can prevent damage to components.</a:t>
                      </a:r>
                    </a:p>
                  </a:txBody>
                  <a:tcPr marL="36576" marR="36576" marT="36576" marB="36576" anchor="ctr"/>
                </a:tc>
                <a:extLst>
                  <a:ext uri="{0D108BD9-81ED-4DB2-BD59-A6C34878D82A}">
                    <a16:rowId xmlns:a16="http://schemas.microsoft.com/office/drawing/2014/main" val="3151303583"/>
                  </a:ext>
                </a:extLst>
              </a:tr>
              <a:tr h="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User Centred Design</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(UCD) is a design approach that prioritizes the needs, wants, and limitations of the end-users throughout the entire design process.</a:t>
                      </a:r>
                    </a:p>
                  </a:txBody>
                  <a:tcPr marL="36576" marR="36576" marT="36576" marB="36576" anchor="ctr"/>
                </a:tc>
                <a:extLst>
                  <a:ext uri="{0D108BD9-81ED-4DB2-BD59-A6C34878D82A}">
                    <a16:rowId xmlns:a16="http://schemas.microsoft.com/office/drawing/2014/main" val="829105118"/>
                  </a:ext>
                </a:extLst>
              </a:tr>
            </a:tbl>
          </a:graphicData>
        </a:graphic>
      </p:graphicFrame>
      <p:graphicFrame>
        <p:nvGraphicFramePr>
          <p:cNvPr id="7" name="Table 6">
            <a:extLst>
              <a:ext uri="{FF2B5EF4-FFF2-40B4-BE49-F238E27FC236}">
                <a16:creationId xmlns:a16="http://schemas.microsoft.com/office/drawing/2014/main" id="{D485C046-1154-2B50-C695-D4385F07ADB6}"/>
              </a:ext>
            </a:extLst>
          </p:cNvPr>
          <p:cNvGraphicFramePr>
            <a:graphicFrameLocks noGrp="1"/>
          </p:cNvGraphicFramePr>
          <p:nvPr/>
        </p:nvGraphicFramePr>
        <p:xfrm>
          <a:off x="113822" y="4412572"/>
          <a:ext cx="4085315" cy="2357094"/>
        </p:xfrm>
        <a:graphic>
          <a:graphicData uri="http://schemas.openxmlformats.org/drawingml/2006/table">
            <a:tbl>
              <a:tblPr/>
              <a:tblGrid>
                <a:gridCol w="2181158">
                  <a:extLst>
                    <a:ext uri="{9D8B030D-6E8A-4147-A177-3AD203B41FA5}">
                      <a16:colId xmlns:a16="http://schemas.microsoft.com/office/drawing/2014/main" val="1640924078"/>
                    </a:ext>
                  </a:extLst>
                </a:gridCol>
                <a:gridCol w="1904157">
                  <a:extLst>
                    <a:ext uri="{9D8B030D-6E8A-4147-A177-3AD203B41FA5}">
                      <a16:colId xmlns:a16="http://schemas.microsoft.com/office/drawing/2014/main" val="2869045972"/>
                    </a:ext>
                  </a:extLst>
                </a:gridCol>
              </a:tblGrid>
              <a:tr h="309875">
                <a:tc>
                  <a:txBody>
                    <a:bodyPr/>
                    <a:lstStyle/>
                    <a:p>
                      <a:pPr algn="ctr" fontAlgn="base"/>
                      <a:r>
                        <a:rPr lang="en-GB" sz="1100" b="1" kern="1400" dirty="0">
                          <a:ln>
                            <a:noFill/>
                          </a:ln>
                          <a:solidFill>
                            <a:srgbClr val="000000"/>
                          </a:solidFill>
                          <a:effectLst/>
                          <a:latin typeface="Gill Sans MT" panose="020B0502020104020203" pitchFamily="34" charset="0"/>
                          <a:ea typeface="+mn-ea"/>
                          <a:cs typeface="+mn-cs"/>
                        </a:rPr>
                        <a:t>Advantages of CAD</a:t>
                      </a:r>
                    </a:p>
                  </a:txBody>
                  <a:tcPr marL="76200" marR="76200" marT="76200" marB="76200"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solidFill>
                      <a:srgbClr val="FFFFFF"/>
                    </a:solidFill>
                  </a:tcPr>
                </a:tc>
                <a:tc>
                  <a:txBody>
                    <a:bodyPr/>
                    <a:lstStyle/>
                    <a:p>
                      <a:pPr algn="ctr" fontAlgn="base"/>
                      <a:r>
                        <a:rPr lang="en-GB" sz="1100" b="1" kern="1400" dirty="0">
                          <a:ln>
                            <a:noFill/>
                          </a:ln>
                          <a:solidFill>
                            <a:srgbClr val="000000"/>
                          </a:solidFill>
                          <a:effectLst/>
                          <a:latin typeface="Gill Sans MT" panose="020B0502020104020203" pitchFamily="34" charset="0"/>
                          <a:ea typeface="+mn-ea"/>
                          <a:cs typeface="+mn-cs"/>
                        </a:rPr>
                        <a:t>Disadvantages of CAD</a:t>
                      </a:r>
                    </a:p>
                  </a:txBody>
                  <a:tcPr marL="76200" marR="76200" marT="76200" marB="76200"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solidFill>
                      <a:srgbClr val="FFFFFF"/>
                    </a:solidFill>
                  </a:tcPr>
                </a:tc>
                <a:extLst>
                  <a:ext uri="{0D108BD9-81ED-4DB2-BD59-A6C34878D82A}">
                    <a16:rowId xmlns:a16="http://schemas.microsoft.com/office/drawing/2014/main" val="108790409"/>
                  </a:ext>
                </a:extLst>
              </a:tr>
              <a:tr h="464812">
                <a:tc>
                  <a:txBody>
                    <a:bodyPr/>
                    <a:lstStyle/>
                    <a:p>
                      <a:pPr fontAlgn="base"/>
                      <a:r>
                        <a:rPr lang="en-GB" sz="1100" kern="1400" dirty="0">
                          <a:ln>
                            <a:noFill/>
                          </a:ln>
                          <a:solidFill>
                            <a:srgbClr val="000000"/>
                          </a:solidFill>
                          <a:effectLst/>
                          <a:latin typeface="Gill Sans MT" panose="020B0502020104020203" pitchFamily="34" charset="0"/>
                          <a:ea typeface="+mn-ea"/>
                          <a:cs typeface="+mn-cs"/>
                        </a:rPr>
                        <a:t>Ideas can be drawn and developed quickly</a:t>
                      </a:r>
                    </a:p>
                  </a:txBody>
                  <a:tcPr marL="76200" marR="76200" marT="76200" marB="76200"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solidFill>
                      <a:srgbClr val="FFFFFF"/>
                    </a:solidFill>
                  </a:tcPr>
                </a:tc>
                <a:tc>
                  <a:txBody>
                    <a:bodyPr/>
                    <a:lstStyle/>
                    <a:p>
                      <a:pPr fontAlgn="base"/>
                      <a:r>
                        <a:rPr lang="en-GB" sz="1100" kern="1400" dirty="0">
                          <a:ln>
                            <a:noFill/>
                          </a:ln>
                          <a:solidFill>
                            <a:srgbClr val="000000"/>
                          </a:solidFill>
                          <a:effectLst/>
                          <a:latin typeface="Gill Sans MT" panose="020B0502020104020203" pitchFamily="34" charset="0"/>
                          <a:ea typeface="+mn-ea"/>
                          <a:cs typeface="+mn-cs"/>
                        </a:rPr>
                        <a:t>Expensive to set up</a:t>
                      </a:r>
                    </a:p>
                  </a:txBody>
                  <a:tcPr marL="76200" marR="76200" marT="76200" marB="76200"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solidFill>
                      <a:srgbClr val="FFFFFF"/>
                    </a:solidFill>
                  </a:tcPr>
                </a:tc>
                <a:extLst>
                  <a:ext uri="{0D108BD9-81ED-4DB2-BD59-A6C34878D82A}">
                    <a16:rowId xmlns:a16="http://schemas.microsoft.com/office/drawing/2014/main" val="1738551196"/>
                  </a:ext>
                </a:extLst>
              </a:tr>
              <a:tr h="774687">
                <a:tc>
                  <a:txBody>
                    <a:bodyPr/>
                    <a:lstStyle/>
                    <a:p>
                      <a:pPr fontAlgn="base"/>
                      <a:r>
                        <a:rPr lang="en-GB" sz="1100" kern="1400" dirty="0">
                          <a:ln>
                            <a:noFill/>
                          </a:ln>
                          <a:solidFill>
                            <a:srgbClr val="000000"/>
                          </a:solidFill>
                          <a:effectLst/>
                          <a:latin typeface="Gill Sans MT" panose="020B0502020104020203" pitchFamily="34" charset="0"/>
                          <a:ea typeface="+mn-ea"/>
                          <a:cs typeface="+mn-cs"/>
                        </a:rPr>
                        <a:t>Designs can be viewed from all angles and with a range of materials</a:t>
                      </a:r>
                    </a:p>
                  </a:txBody>
                  <a:tcPr marL="76200" marR="76200" marT="76200" marB="76200"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solidFill>
                      <a:srgbClr val="FFFFFF"/>
                    </a:solidFill>
                  </a:tcPr>
                </a:tc>
                <a:tc>
                  <a:txBody>
                    <a:bodyPr/>
                    <a:lstStyle/>
                    <a:p>
                      <a:pPr fontAlgn="base"/>
                      <a:r>
                        <a:rPr lang="en-GB" sz="1100" kern="1400" dirty="0">
                          <a:ln>
                            <a:noFill/>
                          </a:ln>
                          <a:solidFill>
                            <a:srgbClr val="000000"/>
                          </a:solidFill>
                          <a:effectLst/>
                          <a:latin typeface="Gill Sans MT" panose="020B0502020104020203" pitchFamily="34" charset="0"/>
                          <a:ea typeface="+mn-ea"/>
                          <a:cs typeface="+mn-cs"/>
                        </a:rPr>
                        <a:t>Needs a skilled workforce</a:t>
                      </a:r>
                    </a:p>
                  </a:txBody>
                  <a:tcPr marL="76200" marR="76200" marT="76200" marB="76200"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solidFill>
                      <a:srgbClr val="FFFFFF"/>
                    </a:solidFill>
                  </a:tcPr>
                </a:tc>
                <a:extLst>
                  <a:ext uri="{0D108BD9-81ED-4DB2-BD59-A6C34878D82A}">
                    <a16:rowId xmlns:a16="http://schemas.microsoft.com/office/drawing/2014/main" val="2518565516"/>
                  </a:ext>
                </a:extLst>
              </a:tr>
              <a:tr h="774687">
                <a:tc>
                  <a:txBody>
                    <a:bodyPr/>
                    <a:lstStyle/>
                    <a:p>
                      <a:pPr fontAlgn="base"/>
                      <a:r>
                        <a:rPr lang="en-GB" sz="1100" kern="1400" dirty="0">
                          <a:ln>
                            <a:noFill/>
                          </a:ln>
                          <a:solidFill>
                            <a:srgbClr val="000000"/>
                          </a:solidFill>
                          <a:effectLst/>
                          <a:latin typeface="Gill Sans MT" panose="020B0502020104020203" pitchFamily="34" charset="0"/>
                          <a:ea typeface="+mn-ea"/>
                          <a:cs typeface="+mn-cs"/>
                        </a:rPr>
                        <a:t>Some testing and consumer feedback can be done before costly production takes place</a:t>
                      </a:r>
                    </a:p>
                  </a:txBody>
                  <a:tcPr marL="76200" marR="76200" marT="76200" marB="76200"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solidFill>
                      <a:srgbClr val="FFFFFF"/>
                    </a:solidFill>
                  </a:tcPr>
                </a:tc>
                <a:tc>
                  <a:txBody>
                    <a:bodyPr/>
                    <a:lstStyle/>
                    <a:p>
                      <a:pPr fontAlgn="base"/>
                      <a:r>
                        <a:rPr lang="en-GB" sz="1100" kern="1400" dirty="0">
                          <a:ln>
                            <a:noFill/>
                          </a:ln>
                          <a:solidFill>
                            <a:srgbClr val="000000"/>
                          </a:solidFill>
                          <a:effectLst/>
                          <a:latin typeface="Gill Sans MT" panose="020B0502020104020203" pitchFamily="34" charset="0"/>
                          <a:ea typeface="+mn-ea"/>
                          <a:cs typeface="+mn-cs"/>
                        </a:rPr>
                        <a:t>Difficult to keep up with constantly changing and improving technology</a:t>
                      </a:r>
                    </a:p>
                  </a:txBody>
                  <a:tcPr marL="76200" marR="76200" marT="76200" marB="76200"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solidFill>
                      <a:srgbClr val="FFFFFF"/>
                    </a:solidFill>
                  </a:tcPr>
                </a:tc>
                <a:extLst>
                  <a:ext uri="{0D108BD9-81ED-4DB2-BD59-A6C34878D82A}">
                    <a16:rowId xmlns:a16="http://schemas.microsoft.com/office/drawing/2014/main" val="825702186"/>
                  </a:ext>
                </a:extLst>
              </a:tr>
            </a:tbl>
          </a:graphicData>
        </a:graphic>
      </p:graphicFrame>
      <p:graphicFrame>
        <p:nvGraphicFramePr>
          <p:cNvPr id="9" name="Table 8">
            <a:extLst>
              <a:ext uri="{FF2B5EF4-FFF2-40B4-BE49-F238E27FC236}">
                <a16:creationId xmlns:a16="http://schemas.microsoft.com/office/drawing/2014/main" id="{FC80C41C-F832-1428-6EA9-89A1631CE57E}"/>
              </a:ext>
            </a:extLst>
          </p:cNvPr>
          <p:cNvGraphicFramePr>
            <a:graphicFrameLocks noGrp="1"/>
          </p:cNvGraphicFramePr>
          <p:nvPr/>
        </p:nvGraphicFramePr>
        <p:xfrm>
          <a:off x="4383269" y="4412572"/>
          <a:ext cx="3810760" cy="1586185"/>
        </p:xfrm>
        <a:graphic>
          <a:graphicData uri="http://schemas.openxmlformats.org/drawingml/2006/table">
            <a:tbl>
              <a:tblPr/>
              <a:tblGrid>
                <a:gridCol w="1975788">
                  <a:extLst>
                    <a:ext uri="{9D8B030D-6E8A-4147-A177-3AD203B41FA5}">
                      <a16:colId xmlns:a16="http://schemas.microsoft.com/office/drawing/2014/main" val="1431512448"/>
                    </a:ext>
                  </a:extLst>
                </a:gridCol>
                <a:gridCol w="1834972">
                  <a:extLst>
                    <a:ext uri="{9D8B030D-6E8A-4147-A177-3AD203B41FA5}">
                      <a16:colId xmlns:a16="http://schemas.microsoft.com/office/drawing/2014/main" val="3884690246"/>
                    </a:ext>
                  </a:extLst>
                </a:gridCol>
              </a:tblGrid>
              <a:tr h="381364">
                <a:tc>
                  <a:txBody>
                    <a:bodyPr/>
                    <a:lstStyle/>
                    <a:p>
                      <a:pPr algn="ctr" fontAlgn="base"/>
                      <a:r>
                        <a:rPr lang="en-GB" sz="1100" b="1" kern="1400" dirty="0">
                          <a:ln>
                            <a:noFill/>
                          </a:ln>
                          <a:solidFill>
                            <a:srgbClr val="000000"/>
                          </a:solidFill>
                          <a:effectLst/>
                          <a:latin typeface="Gill Sans MT" panose="020B0502020104020203" pitchFamily="34" charset="0"/>
                          <a:ea typeface="+mn-ea"/>
                          <a:cs typeface="+mn-cs"/>
                        </a:rPr>
                        <a:t>Advantages of CAM</a:t>
                      </a:r>
                    </a:p>
                  </a:txBody>
                  <a:tcPr marL="76200" marR="76200" marT="76200" marB="76200"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solidFill>
                      <a:srgbClr val="FFFFFF"/>
                    </a:solidFill>
                  </a:tcPr>
                </a:tc>
                <a:tc>
                  <a:txBody>
                    <a:bodyPr/>
                    <a:lstStyle/>
                    <a:p>
                      <a:pPr algn="ctr" fontAlgn="base"/>
                      <a:r>
                        <a:rPr lang="en-GB" sz="1100" b="1" kern="1400" dirty="0">
                          <a:ln>
                            <a:noFill/>
                          </a:ln>
                          <a:solidFill>
                            <a:srgbClr val="000000"/>
                          </a:solidFill>
                          <a:effectLst/>
                          <a:latin typeface="Gill Sans MT" panose="020B0502020104020203" pitchFamily="34" charset="0"/>
                          <a:ea typeface="+mn-ea"/>
                          <a:cs typeface="+mn-cs"/>
                        </a:rPr>
                        <a:t>Disadvantages of CAM</a:t>
                      </a:r>
                    </a:p>
                  </a:txBody>
                  <a:tcPr marL="76200" marR="76200" marT="76200" marB="76200"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solidFill>
                      <a:srgbClr val="FFFFFF"/>
                    </a:solidFill>
                  </a:tcPr>
                </a:tc>
                <a:extLst>
                  <a:ext uri="{0D108BD9-81ED-4DB2-BD59-A6C34878D82A}">
                    <a16:rowId xmlns:a16="http://schemas.microsoft.com/office/drawing/2014/main" val="1541508454"/>
                  </a:ext>
                </a:extLst>
              </a:tr>
              <a:tr h="581126">
                <a:tc>
                  <a:txBody>
                    <a:bodyPr/>
                    <a:lstStyle/>
                    <a:p>
                      <a:pPr fontAlgn="base"/>
                      <a:r>
                        <a:rPr lang="en-GB" sz="1100" kern="1400" dirty="0">
                          <a:ln>
                            <a:noFill/>
                          </a:ln>
                          <a:solidFill>
                            <a:srgbClr val="000000"/>
                          </a:solidFill>
                          <a:effectLst/>
                          <a:latin typeface="Gill Sans MT" panose="020B0502020104020203" pitchFamily="34" charset="0"/>
                          <a:ea typeface="+mn-ea"/>
                          <a:cs typeface="+mn-cs"/>
                        </a:rPr>
                        <a:t>Fast and accurate production</a:t>
                      </a:r>
                    </a:p>
                  </a:txBody>
                  <a:tcPr marL="76200" marR="76200" marT="76200" marB="76200"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solidFill>
                      <a:srgbClr val="FFFFFF"/>
                    </a:solidFill>
                  </a:tcPr>
                </a:tc>
                <a:tc>
                  <a:txBody>
                    <a:bodyPr/>
                    <a:lstStyle/>
                    <a:p>
                      <a:pPr fontAlgn="base"/>
                      <a:r>
                        <a:rPr lang="en-GB" sz="1100" kern="1400">
                          <a:ln>
                            <a:noFill/>
                          </a:ln>
                          <a:solidFill>
                            <a:srgbClr val="000000"/>
                          </a:solidFill>
                          <a:effectLst/>
                          <a:latin typeface="Gill Sans MT" panose="020B0502020104020203" pitchFamily="34" charset="0"/>
                          <a:ea typeface="+mn-ea"/>
                          <a:cs typeface="+mn-cs"/>
                        </a:rPr>
                        <a:t>Expensive to set up</a:t>
                      </a:r>
                    </a:p>
                  </a:txBody>
                  <a:tcPr marL="76200" marR="76200" marT="76200" marB="76200"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solidFill>
                      <a:srgbClr val="FFFFFF"/>
                    </a:solidFill>
                  </a:tcPr>
                </a:tc>
                <a:extLst>
                  <a:ext uri="{0D108BD9-81ED-4DB2-BD59-A6C34878D82A}">
                    <a16:rowId xmlns:a16="http://schemas.microsoft.com/office/drawing/2014/main" val="3302577065"/>
                  </a:ext>
                </a:extLst>
              </a:tr>
              <a:tr h="623695">
                <a:tc>
                  <a:txBody>
                    <a:bodyPr/>
                    <a:lstStyle/>
                    <a:p>
                      <a:pPr fontAlgn="base"/>
                      <a:r>
                        <a:rPr lang="en-GB" sz="1100" kern="1400">
                          <a:ln>
                            <a:noFill/>
                          </a:ln>
                          <a:solidFill>
                            <a:srgbClr val="000000"/>
                          </a:solidFill>
                          <a:effectLst/>
                          <a:latin typeface="Gill Sans MT" panose="020B0502020104020203" pitchFamily="34" charset="0"/>
                          <a:ea typeface="+mn-ea"/>
                          <a:cs typeface="+mn-cs"/>
                        </a:rPr>
                        <a:t>Machines can run constantly on repetitive tasks</a:t>
                      </a:r>
                    </a:p>
                  </a:txBody>
                  <a:tcPr marL="76200" marR="76200" marT="76200" marB="76200"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solidFill>
                      <a:srgbClr val="FFFFFF"/>
                    </a:solidFill>
                  </a:tcPr>
                </a:tc>
                <a:tc>
                  <a:txBody>
                    <a:bodyPr/>
                    <a:lstStyle/>
                    <a:p>
                      <a:pPr fontAlgn="base"/>
                      <a:r>
                        <a:rPr lang="en-GB" sz="1100" kern="1400" dirty="0">
                          <a:ln>
                            <a:noFill/>
                          </a:ln>
                          <a:solidFill>
                            <a:srgbClr val="000000"/>
                          </a:solidFill>
                          <a:effectLst/>
                          <a:latin typeface="Gill Sans MT" panose="020B0502020104020203" pitchFamily="34" charset="0"/>
                          <a:ea typeface="+mn-ea"/>
                          <a:cs typeface="+mn-cs"/>
                        </a:rPr>
                        <a:t>Needs a skilled workforce of engineers</a:t>
                      </a:r>
                    </a:p>
                  </a:txBody>
                  <a:tcPr marL="76200" marR="76200" marT="76200" marB="76200"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solidFill>
                      <a:srgbClr val="FFFFFF"/>
                    </a:solidFill>
                  </a:tcPr>
                </a:tc>
                <a:extLst>
                  <a:ext uri="{0D108BD9-81ED-4DB2-BD59-A6C34878D82A}">
                    <a16:rowId xmlns:a16="http://schemas.microsoft.com/office/drawing/2014/main" val="3883585580"/>
                  </a:ext>
                </a:extLst>
              </a:tr>
            </a:tbl>
          </a:graphicData>
        </a:graphic>
      </p:graphicFrame>
    </p:spTree>
    <p:extLst>
      <p:ext uri="{BB962C8B-B14F-4D97-AF65-F5344CB8AC3E}">
        <p14:creationId xmlns:p14="http://schemas.microsoft.com/office/powerpoint/2010/main" val="296676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917146154"/>
              </p:ext>
            </p:extLst>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a:latin typeface="Gill Sans MT" panose="020B0502020104020203" pitchFamily="34" charset="0"/>
                          <a:cs typeface="Calibri"/>
                        </a:rPr>
                        <a:t>W/c</a:t>
                      </a:r>
                      <a:r>
                        <a:rPr lang="en-GB" sz="1800" b="1" spc="-10" baseline="0">
                          <a:latin typeface="Gill Sans MT" panose="020B0502020104020203" pitchFamily="34" charset="0"/>
                          <a:cs typeface="Calibri"/>
                        </a:rPr>
                        <a:t> 5</a:t>
                      </a:r>
                      <a:r>
                        <a:rPr lang="en-GB" sz="1800" b="1" spc="-10" baseline="30000">
                          <a:latin typeface="Gill Sans MT" panose="020B0502020104020203" pitchFamily="34" charset="0"/>
                          <a:cs typeface="Calibri"/>
                        </a:rPr>
                        <a:t>th</a:t>
                      </a:r>
                      <a:r>
                        <a:rPr lang="en-GB" sz="1800" b="1" spc="-10" baseline="0">
                          <a:latin typeface="Gill Sans MT" panose="020B0502020104020203" pitchFamily="34" charset="0"/>
                          <a:cs typeface="Calibri"/>
                        </a:rPr>
                        <a:t> January</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Gill Sans MT" panose="020B0502020104020203" pitchFamily="34" charset="0"/>
                          <a:cs typeface="Calibri"/>
                        </a:rPr>
                        <a:t>Reflecting</a:t>
                      </a:r>
                      <a:r>
                        <a:rPr lang="en-GB" sz="1600" baseline="0" dirty="0">
                          <a:solidFill>
                            <a:srgbClr val="FF0000"/>
                          </a:solidFill>
                          <a:latin typeface="Gill Sans MT" panose="020B0502020104020203" pitchFamily="34" charset="0"/>
                          <a:cs typeface="Calibri"/>
                        </a:rPr>
                        <a:t> on learning behaviours for thinking…</a:t>
                      </a:r>
                      <a:endParaRPr sz="16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
        <p:nvSpPr>
          <p:cNvPr id="3" name="TextBox 2"/>
          <p:cNvSpPr txBox="1"/>
          <p:nvPr/>
        </p:nvSpPr>
        <p:spPr>
          <a:xfrm>
            <a:off x="11755120" y="6488668"/>
            <a:ext cx="436880" cy="369332"/>
          </a:xfrm>
          <a:prstGeom prst="rect">
            <a:avLst/>
          </a:prstGeom>
          <a:solidFill>
            <a:schemeClr val="tx1"/>
          </a:solidFill>
        </p:spPr>
        <p:txBody>
          <a:bodyPr wrap="square" rtlCol="0">
            <a:spAutoFit/>
          </a:bodyPr>
          <a:lstStyle/>
          <a:p>
            <a:pPr algn="ctr"/>
            <a:r>
              <a:rPr lang="en-GB">
                <a:solidFill>
                  <a:schemeClr val="bg1"/>
                </a:solidFill>
              </a:rPr>
              <a:t>17</a:t>
            </a:r>
            <a:endParaRPr lang="en-GB" dirty="0">
              <a:solidFill>
                <a:schemeClr val="bg1"/>
              </a:solidFill>
            </a:endParaRPr>
          </a:p>
        </p:txBody>
      </p:sp>
    </p:spTree>
    <p:extLst>
      <p:ext uri="{BB962C8B-B14F-4D97-AF65-F5344CB8AC3E}">
        <p14:creationId xmlns:p14="http://schemas.microsoft.com/office/powerpoint/2010/main" val="2081736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413" y="76281"/>
            <a:ext cx="10515600" cy="1046440"/>
          </a:xfrm>
        </p:spPr>
        <p:txBody>
          <a:bodyPr/>
          <a:lstStyle/>
          <a:p>
            <a:pPr algn="ctr"/>
            <a:r>
              <a:rPr lang="en-GB" dirty="0">
                <a:latin typeface="Gill Sans MT" panose="020B0502020104020203" pitchFamily="34" charset="0"/>
              </a:rPr>
              <a:t>Contents Page</a:t>
            </a:r>
          </a:p>
        </p:txBody>
      </p:sp>
      <p:sp>
        <p:nvSpPr>
          <p:cNvPr id="5" name="Rounded Rectangle 4"/>
          <p:cNvSpPr/>
          <p:nvPr/>
        </p:nvSpPr>
        <p:spPr>
          <a:xfrm>
            <a:off x="296883" y="285008"/>
            <a:ext cx="11625943" cy="6246421"/>
          </a:xfrm>
          <a:prstGeom prst="round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 name="Table 2"/>
          <p:cNvGraphicFramePr>
            <a:graphicFrameLocks noGrp="1"/>
          </p:cNvGraphicFramePr>
          <p:nvPr>
            <p:extLst>
              <p:ext uri="{D42A27DB-BD31-4B8C-83A1-F6EECF244321}">
                <p14:modId xmlns:p14="http://schemas.microsoft.com/office/powerpoint/2010/main" val="1268567900"/>
              </p:ext>
            </p:extLst>
          </p:nvPr>
        </p:nvGraphicFramePr>
        <p:xfrm>
          <a:off x="4495336" y="920968"/>
          <a:ext cx="3655753" cy="5625420"/>
        </p:xfrm>
        <a:graphic>
          <a:graphicData uri="http://schemas.openxmlformats.org/drawingml/2006/table">
            <a:tbl>
              <a:tblPr firstRow="1" bandRow="1">
                <a:tableStyleId>{5940675A-B579-460E-94D1-54222C63F5DA}</a:tableStyleId>
              </a:tblPr>
              <a:tblGrid>
                <a:gridCol w="2682046">
                  <a:extLst>
                    <a:ext uri="{9D8B030D-6E8A-4147-A177-3AD203B41FA5}">
                      <a16:colId xmlns:a16="http://schemas.microsoft.com/office/drawing/2014/main" val="90344715"/>
                    </a:ext>
                  </a:extLst>
                </a:gridCol>
                <a:gridCol w="973707">
                  <a:extLst>
                    <a:ext uri="{9D8B030D-6E8A-4147-A177-3AD203B41FA5}">
                      <a16:colId xmlns:a16="http://schemas.microsoft.com/office/drawing/2014/main" val="3044920856"/>
                    </a:ext>
                  </a:extLst>
                </a:gridCol>
              </a:tblGrid>
              <a:tr h="349593">
                <a:tc>
                  <a:txBody>
                    <a:bodyPr/>
                    <a:lstStyle/>
                    <a:p>
                      <a:pPr algn="ctr"/>
                      <a:r>
                        <a:rPr lang="en-GB" b="1" dirty="0">
                          <a:latin typeface="Gill Sans MT" panose="020B0502020104020203" pitchFamily="34" charset="0"/>
                        </a:rPr>
                        <a:t>Subject</a:t>
                      </a:r>
                    </a:p>
                  </a:txBody>
                  <a:tcPr/>
                </a:tc>
                <a:tc>
                  <a:txBody>
                    <a:bodyPr/>
                    <a:lstStyle/>
                    <a:p>
                      <a:pPr algn="ctr"/>
                      <a:r>
                        <a:rPr lang="en-GB" b="1" dirty="0">
                          <a:latin typeface="Gill Sans MT" panose="020B0502020104020203" pitchFamily="34" charset="0"/>
                        </a:rPr>
                        <a:t>Page</a:t>
                      </a:r>
                    </a:p>
                  </a:txBody>
                  <a:tcPr/>
                </a:tc>
                <a:extLst>
                  <a:ext uri="{0D108BD9-81ED-4DB2-BD59-A6C34878D82A}">
                    <a16:rowId xmlns:a16="http://schemas.microsoft.com/office/drawing/2014/main" val="680685889"/>
                  </a:ext>
                </a:extLst>
              </a:tr>
              <a:tr h="291328">
                <a:tc>
                  <a:txBody>
                    <a:bodyPr/>
                    <a:lstStyle/>
                    <a:p>
                      <a:r>
                        <a:rPr lang="en-GB" sz="1400" dirty="0">
                          <a:latin typeface="Gill Sans MT" panose="020B0502020104020203" pitchFamily="34" charset="0"/>
                        </a:rPr>
                        <a:t>English</a:t>
                      </a:r>
                    </a:p>
                  </a:txBody>
                  <a:tcPr/>
                </a:tc>
                <a:tc>
                  <a:txBody>
                    <a:bodyPr/>
                    <a:lstStyle/>
                    <a:p>
                      <a:pPr algn="ctr"/>
                      <a:r>
                        <a:rPr lang="en-GB" sz="1400" dirty="0">
                          <a:latin typeface="Gill Sans MT" panose="020B0502020104020203" pitchFamily="34" charset="0"/>
                        </a:rPr>
                        <a:t>1</a:t>
                      </a:r>
                    </a:p>
                  </a:txBody>
                  <a:tcPr/>
                </a:tc>
                <a:extLst>
                  <a:ext uri="{0D108BD9-81ED-4DB2-BD59-A6C34878D82A}">
                    <a16:rowId xmlns:a16="http://schemas.microsoft.com/office/drawing/2014/main" val="1173644405"/>
                  </a:ext>
                </a:extLst>
              </a:tr>
              <a:tr h="291328">
                <a:tc>
                  <a:txBody>
                    <a:bodyPr/>
                    <a:lstStyle/>
                    <a:p>
                      <a:r>
                        <a:rPr lang="en-GB" sz="1400" dirty="0">
                          <a:latin typeface="Gill Sans MT" panose="020B0502020104020203" pitchFamily="34" charset="0"/>
                        </a:rPr>
                        <a:t>Maths</a:t>
                      </a:r>
                    </a:p>
                  </a:txBody>
                  <a:tcPr/>
                </a:tc>
                <a:tc>
                  <a:txBody>
                    <a:bodyPr/>
                    <a:lstStyle/>
                    <a:p>
                      <a:pPr algn="ctr"/>
                      <a:r>
                        <a:rPr lang="en-GB" sz="1400" dirty="0">
                          <a:latin typeface="Gill Sans MT" panose="020B0502020104020203" pitchFamily="34" charset="0"/>
                        </a:rPr>
                        <a:t>2</a:t>
                      </a:r>
                    </a:p>
                  </a:txBody>
                  <a:tcPr/>
                </a:tc>
                <a:extLst>
                  <a:ext uri="{0D108BD9-81ED-4DB2-BD59-A6C34878D82A}">
                    <a16:rowId xmlns:a16="http://schemas.microsoft.com/office/drawing/2014/main" val="3458786320"/>
                  </a:ext>
                </a:extLst>
              </a:tr>
              <a:tr h="291328">
                <a:tc>
                  <a:txBody>
                    <a:bodyPr/>
                    <a:lstStyle/>
                    <a:p>
                      <a:r>
                        <a:rPr lang="en-GB" sz="1400" dirty="0">
                          <a:latin typeface="Gill Sans MT" panose="020B0502020104020203" pitchFamily="34" charset="0"/>
                        </a:rPr>
                        <a:t>Science</a:t>
                      </a:r>
                    </a:p>
                  </a:txBody>
                  <a:tcPr/>
                </a:tc>
                <a:tc>
                  <a:txBody>
                    <a:bodyPr/>
                    <a:lstStyle/>
                    <a:p>
                      <a:pPr algn="ctr"/>
                      <a:r>
                        <a:rPr lang="en-GB" sz="1400" dirty="0">
                          <a:latin typeface="Gill Sans MT" panose="020B0502020104020203" pitchFamily="34" charset="0"/>
                        </a:rPr>
                        <a:t>3</a:t>
                      </a:r>
                    </a:p>
                  </a:txBody>
                  <a:tcPr/>
                </a:tc>
                <a:extLst>
                  <a:ext uri="{0D108BD9-81ED-4DB2-BD59-A6C34878D82A}">
                    <a16:rowId xmlns:a16="http://schemas.microsoft.com/office/drawing/2014/main" val="3468103291"/>
                  </a:ext>
                </a:extLst>
              </a:tr>
              <a:tr h="291328">
                <a:tc>
                  <a:txBody>
                    <a:bodyPr/>
                    <a:lstStyle/>
                    <a:p>
                      <a:r>
                        <a:rPr lang="en-GB" sz="1400" dirty="0">
                          <a:latin typeface="Gill Sans MT" panose="020B0502020104020203" pitchFamily="34" charset="0"/>
                        </a:rPr>
                        <a:t>History</a:t>
                      </a:r>
                    </a:p>
                  </a:txBody>
                  <a:tcPr/>
                </a:tc>
                <a:tc>
                  <a:txBody>
                    <a:bodyPr/>
                    <a:lstStyle/>
                    <a:p>
                      <a:pPr algn="ctr"/>
                      <a:r>
                        <a:rPr lang="en-GB" sz="1400" dirty="0">
                          <a:latin typeface="Gill Sans MT" panose="020B0502020104020203" pitchFamily="34" charset="0"/>
                        </a:rPr>
                        <a:t>4</a:t>
                      </a:r>
                    </a:p>
                  </a:txBody>
                  <a:tcPr/>
                </a:tc>
                <a:extLst>
                  <a:ext uri="{0D108BD9-81ED-4DB2-BD59-A6C34878D82A}">
                    <a16:rowId xmlns:a16="http://schemas.microsoft.com/office/drawing/2014/main" val="3672402999"/>
                  </a:ext>
                </a:extLst>
              </a:tr>
              <a:tr h="291328">
                <a:tc>
                  <a:txBody>
                    <a:bodyPr/>
                    <a:lstStyle/>
                    <a:p>
                      <a:r>
                        <a:rPr lang="en-GB" sz="1400" dirty="0">
                          <a:latin typeface="Gill Sans MT" panose="020B0502020104020203" pitchFamily="34" charset="0"/>
                        </a:rPr>
                        <a:t>Geography</a:t>
                      </a:r>
                    </a:p>
                  </a:txBody>
                  <a:tcPr/>
                </a:tc>
                <a:tc>
                  <a:txBody>
                    <a:bodyPr/>
                    <a:lstStyle/>
                    <a:p>
                      <a:pPr algn="ctr"/>
                      <a:r>
                        <a:rPr lang="en-GB" sz="1400" dirty="0">
                          <a:latin typeface="Gill Sans MT" panose="020B0502020104020203" pitchFamily="34" charset="0"/>
                        </a:rPr>
                        <a:t>5</a:t>
                      </a:r>
                    </a:p>
                  </a:txBody>
                  <a:tcPr/>
                </a:tc>
                <a:extLst>
                  <a:ext uri="{0D108BD9-81ED-4DB2-BD59-A6C34878D82A}">
                    <a16:rowId xmlns:a16="http://schemas.microsoft.com/office/drawing/2014/main" val="3919237099"/>
                  </a:ext>
                </a:extLst>
              </a:tr>
              <a:tr h="291328">
                <a:tc>
                  <a:txBody>
                    <a:bodyPr/>
                    <a:lstStyle/>
                    <a:p>
                      <a:r>
                        <a:rPr lang="en-GB" sz="1400" dirty="0">
                          <a:latin typeface="Gill Sans MT" panose="020B0502020104020203" pitchFamily="34" charset="0"/>
                        </a:rPr>
                        <a:t>Spanish</a:t>
                      </a:r>
                    </a:p>
                  </a:txBody>
                  <a:tcPr/>
                </a:tc>
                <a:tc>
                  <a:txBody>
                    <a:bodyPr/>
                    <a:lstStyle/>
                    <a:p>
                      <a:pPr algn="ctr"/>
                      <a:r>
                        <a:rPr lang="en-GB" sz="1400" dirty="0">
                          <a:latin typeface="Gill Sans MT" panose="020B0502020104020203" pitchFamily="34" charset="0"/>
                        </a:rPr>
                        <a:t>6</a:t>
                      </a:r>
                    </a:p>
                  </a:txBody>
                  <a:tcPr/>
                </a:tc>
                <a:extLst>
                  <a:ext uri="{0D108BD9-81ED-4DB2-BD59-A6C34878D82A}">
                    <a16:rowId xmlns:a16="http://schemas.microsoft.com/office/drawing/2014/main" val="3266787443"/>
                  </a:ext>
                </a:extLst>
              </a:tr>
              <a:tr h="291328">
                <a:tc>
                  <a:txBody>
                    <a:bodyPr/>
                    <a:lstStyle/>
                    <a:p>
                      <a:r>
                        <a:rPr lang="en-GB" sz="1400" dirty="0">
                          <a:latin typeface="Gill Sans MT" panose="020B0502020104020203" pitchFamily="34" charset="0"/>
                        </a:rPr>
                        <a:t>PE</a:t>
                      </a:r>
                    </a:p>
                  </a:txBody>
                  <a:tcPr/>
                </a:tc>
                <a:tc>
                  <a:txBody>
                    <a:bodyPr/>
                    <a:lstStyle/>
                    <a:p>
                      <a:pPr algn="ctr"/>
                      <a:r>
                        <a:rPr lang="en-GB" sz="1400" dirty="0">
                          <a:latin typeface="Gill Sans MT" panose="020B0502020104020203" pitchFamily="34" charset="0"/>
                        </a:rPr>
                        <a:t>7</a:t>
                      </a:r>
                    </a:p>
                  </a:txBody>
                  <a:tcPr/>
                </a:tc>
                <a:extLst>
                  <a:ext uri="{0D108BD9-81ED-4DB2-BD59-A6C34878D82A}">
                    <a16:rowId xmlns:a16="http://schemas.microsoft.com/office/drawing/2014/main" val="725833876"/>
                  </a:ext>
                </a:extLst>
              </a:tr>
              <a:tr h="291328">
                <a:tc>
                  <a:txBody>
                    <a:bodyPr/>
                    <a:lstStyle/>
                    <a:p>
                      <a:r>
                        <a:rPr lang="en-GB" sz="1400" dirty="0">
                          <a:latin typeface="Gill Sans MT" panose="020B0502020104020203" pitchFamily="34" charset="0"/>
                        </a:rPr>
                        <a:t>Performing Arts</a:t>
                      </a:r>
                    </a:p>
                  </a:txBody>
                  <a:tcPr/>
                </a:tc>
                <a:tc>
                  <a:txBody>
                    <a:bodyPr/>
                    <a:lstStyle/>
                    <a:p>
                      <a:pPr algn="ctr"/>
                      <a:r>
                        <a:rPr lang="en-GB" sz="1400" dirty="0">
                          <a:latin typeface="Gill Sans MT" panose="020B0502020104020203" pitchFamily="34" charset="0"/>
                        </a:rPr>
                        <a:t>11</a:t>
                      </a:r>
                    </a:p>
                  </a:txBody>
                  <a:tcPr/>
                </a:tc>
                <a:extLst>
                  <a:ext uri="{0D108BD9-81ED-4DB2-BD59-A6C34878D82A}">
                    <a16:rowId xmlns:a16="http://schemas.microsoft.com/office/drawing/2014/main" val="2510733732"/>
                  </a:ext>
                </a:extLst>
              </a:tr>
              <a:tr h="291328">
                <a:tc>
                  <a:txBody>
                    <a:bodyPr/>
                    <a:lstStyle/>
                    <a:p>
                      <a:r>
                        <a:rPr lang="en-GB" sz="1400" dirty="0">
                          <a:latin typeface="Gill Sans MT" panose="020B0502020104020203" pitchFamily="34" charset="0"/>
                        </a:rPr>
                        <a:t>Computing</a:t>
                      </a:r>
                    </a:p>
                  </a:txBody>
                  <a:tcPr/>
                </a:tc>
                <a:tc>
                  <a:txBody>
                    <a:bodyPr/>
                    <a:lstStyle/>
                    <a:p>
                      <a:pPr algn="ctr"/>
                      <a:r>
                        <a:rPr lang="en-GB" sz="1400" dirty="0">
                          <a:latin typeface="Gill Sans MT" panose="020B0502020104020203" pitchFamily="34" charset="0"/>
                        </a:rPr>
                        <a:t>12</a:t>
                      </a:r>
                    </a:p>
                  </a:txBody>
                  <a:tcPr/>
                </a:tc>
                <a:extLst>
                  <a:ext uri="{0D108BD9-81ED-4DB2-BD59-A6C34878D82A}">
                    <a16:rowId xmlns:a16="http://schemas.microsoft.com/office/drawing/2014/main" val="3951020737"/>
                  </a:ext>
                </a:extLst>
              </a:tr>
              <a:tr h="291328">
                <a:tc>
                  <a:txBody>
                    <a:bodyPr/>
                    <a:lstStyle/>
                    <a:p>
                      <a:r>
                        <a:rPr lang="en-GB" sz="1400" dirty="0">
                          <a:latin typeface="Gill Sans MT" panose="020B0502020104020203" pitchFamily="34" charset="0"/>
                        </a:rPr>
                        <a:t>Art</a:t>
                      </a:r>
                    </a:p>
                  </a:txBody>
                  <a:tcPr/>
                </a:tc>
                <a:tc>
                  <a:txBody>
                    <a:bodyPr/>
                    <a:lstStyle/>
                    <a:p>
                      <a:pPr algn="ctr"/>
                      <a:r>
                        <a:rPr lang="en-GB" sz="1400" dirty="0">
                          <a:latin typeface="Gill Sans MT" panose="020B0502020104020203" pitchFamily="34" charset="0"/>
                        </a:rPr>
                        <a:t>13</a:t>
                      </a:r>
                    </a:p>
                  </a:txBody>
                  <a:tcPr/>
                </a:tc>
                <a:extLst>
                  <a:ext uri="{0D108BD9-81ED-4DB2-BD59-A6C34878D82A}">
                    <a16:rowId xmlns:a16="http://schemas.microsoft.com/office/drawing/2014/main" val="2693708339"/>
                  </a:ext>
                </a:extLst>
              </a:tr>
              <a:tr h="291328">
                <a:tc>
                  <a:txBody>
                    <a:bodyPr/>
                    <a:lstStyle/>
                    <a:p>
                      <a:r>
                        <a:rPr lang="en-GB" sz="1400" dirty="0">
                          <a:latin typeface="Gill Sans MT" panose="020B0502020104020203" pitchFamily="34" charset="0"/>
                        </a:rPr>
                        <a:t>Cooking and Nutrition</a:t>
                      </a:r>
                    </a:p>
                  </a:txBody>
                  <a:tcPr/>
                </a:tc>
                <a:tc>
                  <a:txBody>
                    <a:bodyPr/>
                    <a:lstStyle/>
                    <a:p>
                      <a:pPr algn="ctr"/>
                      <a:r>
                        <a:rPr lang="en-GB" sz="1400" dirty="0">
                          <a:latin typeface="Gill Sans MT" panose="020B0502020104020203" pitchFamily="34" charset="0"/>
                        </a:rPr>
                        <a:t>14</a:t>
                      </a:r>
                    </a:p>
                  </a:txBody>
                  <a:tcPr/>
                </a:tc>
                <a:extLst>
                  <a:ext uri="{0D108BD9-81ED-4DB2-BD59-A6C34878D82A}">
                    <a16:rowId xmlns:a16="http://schemas.microsoft.com/office/drawing/2014/main" val="2666411844"/>
                  </a:ext>
                </a:extLst>
              </a:tr>
              <a:tr h="291328">
                <a:tc>
                  <a:txBody>
                    <a:bodyPr/>
                    <a:lstStyle/>
                    <a:p>
                      <a:r>
                        <a:rPr lang="en-GB" sz="1400" dirty="0">
                          <a:latin typeface="Gill Sans MT" panose="020B0502020104020203" pitchFamily="34" charset="0"/>
                        </a:rPr>
                        <a:t>Music</a:t>
                      </a:r>
                    </a:p>
                  </a:txBody>
                  <a:tcPr/>
                </a:tc>
                <a:tc>
                  <a:txBody>
                    <a:bodyPr/>
                    <a:lstStyle/>
                    <a:p>
                      <a:pPr algn="ctr"/>
                      <a:r>
                        <a:rPr lang="en-GB" sz="1400" dirty="0">
                          <a:latin typeface="Gill Sans MT" panose="020B0502020104020203" pitchFamily="34" charset="0"/>
                        </a:rPr>
                        <a:t>15</a:t>
                      </a:r>
                    </a:p>
                  </a:txBody>
                  <a:tcPr/>
                </a:tc>
                <a:extLst>
                  <a:ext uri="{0D108BD9-81ED-4DB2-BD59-A6C34878D82A}">
                    <a16:rowId xmlns:a16="http://schemas.microsoft.com/office/drawing/2014/main" val="1829473670"/>
                  </a:ext>
                </a:extLst>
              </a:tr>
              <a:tr h="291328">
                <a:tc>
                  <a:txBody>
                    <a:bodyPr/>
                    <a:lstStyle/>
                    <a:p>
                      <a:r>
                        <a:rPr lang="en-GB" sz="1400">
                          <a:latin typeface="Gill Sans MT" panose="020B0502020104020203" pitchFamily="34" charset="0"/>
                        </a:rPr>
                        <a:t>DT</a:t>
                      </a:r>
                      <a:endParaRPr lang="en-GB" sz="1400" dirty="0">
                        <a:latin typeface="Gill Sans MT" panose="020B0502020104020203" pitchFamily="34" charset="0"/>
                      </a:endParaRPr>
                    </a:p>
                  </a:txBody>
                  <a:tcPr/>
                </a:tc>
                <a:tc>
                  <a:txBody>
                    <a:bodyPr/>
                    <a:lstStyle/>
                    <a:p>
                      <a:pPr algn="ctr"/>
                      <a:r>
                        <a:rPr lang="en-GB" sz="1400">
                          <a:latin typeface="Gill Sans MT" panose="020B0502020104020203" pitchFamily="34" charset="0"/>
                        </a:rPr>
                        <a:t>16</a:t>
                      </a:r>
                      <a:endParaRPr lang="en-GB" sz="1400" dirty="0">
                        <a:latin typeface="Gill Sans MT" panose="020B0502020104020203" pitchFamily="34" charset="0"/>
                      </a:endParaRPr>
                    </a:p>
                  </a:txBody>
                  <a:tcPr/>
                </a:tc>
                <a:extLst>
                  <a:ext uri="{0D108BD9-81ED-4DB2-BD59-A6C34878D82A}">
                    <a16:rowId xmlns:a16="http://schemas.microsoft.com/office/drawing/2014/main" val="3038464326"/>
                  </a:ext>
                </a:extLst>
              </a:tr>
              <a:tr h="3243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a:latin typeface="Gill Sans MT" panose="020B0502020104020203" pitchFamily="34" charset="0"/>
                        </a:rPr>
                        <a:t>‘Thinking’ reflection log</a:t>
                      </a:r>
                    </a:p>
                  </a:txBody>
                  <a:tcPr/>
                </a:tc>
                <a:tc>
                  <a:txBody>
                    <a:bodyPr/>
                    <a:lstStyle/>
                    <a:p>
                      <a:pPr algn="ctr"/>
                      <a:r>
                        <a:rPr lang="en-GB" sz="1400">
                          <a:latin typeface="Gill Sans MT" panose="020B0502020104020203" pitchFamily="34" charset="0"/>
                        </a:rPr>
                        <a:t>17</a:t>
                      </a:r>
                      <a:endParaRPr lang="en-GB" sz="1400" dirty="0">
                        <a:latin typeface="Gill Sans MT" panose="020B0502020104020203" pitchFamily="34" charset="0"/>
                      </a:endParaRPr>
                    </a:p>
                  </a:txBody>
                  <a:tcPr/>
                </a:tc>
                <a:extLst>
                  <a:ext uri="{0D108BD9-81ED-4DB2-BD59-A6C34878D82A}">
                    <a16:rowId xmlns:a16="http://schemas.microsoft.com/office/drawing/2014/main" val="4205433565"/>
                  </a:ext>
                </a:extLst>
              </a:tr>
              <a:tr h="3243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a:latin typeface="Gill Sans MT" panose="020B0502020104020203" pitchFamily="34" charset="0"/>
                        </a:rPr>
                        <a:t>Reading log</a:t>
                      </a:r>
                    </a:p>
                  </a:txBody>
                  <a:tcPr/>
                </a:tc>
                <a:tc>
                  <a:txBody>
                    <a:bodyPr/>
                    <a:lstStyle/>
                    <a:p>
                      <a:pPr algn="ctr"/>
                      <a:r>
                        <a:rPr lang="en-GB" sz="1400">
                          <a:latin typeface="Gill Sans MT" panose="020B0502020104020203" pitchFamily="34" charset="0"/>
                        </a:rPr>
                        <a:t>23</a:t>
                      </a:r>
                      <a:endParaRPr lang="en-GB" sz="1400" dirty="0">
                        <a:latin typeface="Gill Sans MT" panose="020B0502020104020203" pitchFamily="34" charset="0"/>
                      </a:endParaRPr>
                    </a:p>
                  </a:txBody>
                  <a:tcPr/>
                </a:tc>
                <a:extLst>
                  <a:ext uri="{0D108BD9-81ED-4DB2-BD59-A6C34878D82A}">
                    <a16:rowId xmlns:a16="http://schemas.microsoft.com/office/drawing/2014/main" val="613322751"/>
                  </a:ext>
                </a:extLst>
              </a:tr>
              <a:tr h="3243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a:latin typeface="Gill Sans MT" panose="020B0502020104020203" pitchFamily="34" charset="0"/>
                        </a:rPr>
                        <a:t>Reading</a:t>
                      </a:r>
                      <a:r>
                        <a:rPr lang="en-GB" sz="1400" baseline="0">
                          <a:latin typeface="Gill Sans MT" panose="020B0502020104020203" pitchFamily="34" charset="0"/>
                        </a:rPr>
                        <a:t> </a:t>
                      </a:r>
                      <a:r>
                        <a:rPr lang="en-GB" sz="1400">
                          <a:latin typeface="Gill Sans MT" panose="020B0502020104020203" pitchFamily="34" charset="0"/>
                        </a:rPr>
                        <a:t>Extracts</a:t>
                      </a:r>
                    </a:p>
                  </a:txBody>
                  <a:tcPr/>
                </a:tc>
                <a:tc>
                  <a:txBody>
                    <a:bodyPr/>
                    <a:lstStyle/>
                    <a:p>
                      <a:pPr algn="ctr"/>
                      <a:r>
                        <a:rPr lang="en-GB" sz="1400">
                          <a:latin typeface="Gill Sans MT" panose="020B0502020104020203" pitchFamily="34" charset="0"/>
                        </a:rPr>
                        <a:t>28</a:t>
                      </a:r>
                      <a:endParaRPr lang="en-GB" sz="1400" dirty="0">
                        <a:latin typeface="Gill Sans MT" panose="020B0502020104020203" pitchFamily="34" charset="0"/>
                      </a:endParaRPr>
                    </a:p>
                  </a:txBody>
                  <a:tcPr/>
                </a:tc>
                <a:extLst>
                  <a:ext uri="{0D108BD9-81ED-4DB2-BD59-A6C34878D82A}">
                    <a16:rowId xmlns:a16="http://schemas.microsoft.com/office/drawing/2014/main" val="4118131216"/>
                  </a:ext>
                </a:extLst>
              </a:tr>
              <a:tr h="324315">
                <a:tc>
                  <a:txBody>
                    <a:bodyPr/>
                    <a:lstStyle/>
                    <a:p>
                      <a:r>
                        <a:rPr lang="en-GB" sz="1400" dirty="0">
                          <a:latin typeface="Gill Sans MT" panose="020B0502020104020203" pitchFamily="34" charset="0"/>
                        </a:rPr>
                        <a:t>Cursive Handwriting Practice</a:t>
                      </a:r>
                    </a:p>
                  </a:txBody>
                  <a:tcPr/>
                </a:tc>
                <a:tc>
                  <a:txBody>
                    <a:bodyPr/>
                    <a:lstStyle/>
                    <a:p>
                      <a:pPr algn="ctr"/>
                      <a:r>
                        <a:rPr lang="en-GB" sz="1400">
                          <a:latin typeface="Gill Sans MT" panose="020B0502020104020203" pitchFamily="34" charset="0"/>
                        </a:rPr>
                        <a:t>38</a:t>
                      </a:r>
                      <a:endParaRPr lang="en-GB" sz="1400" dirty="0">
                        <a:latin typeface="Gill Sans MT" panose="020B0502020104020203" pitchFamily="34" charset="0"/>
                      </a:endParaRPr>
                    </a:p>
                  </a:txBody>
                  <a:tcPr/>
                </a:tc>
                <a:extLst>
                  <a:ext uri="{0D108BD9-81ED-4DB2-BD59-A6C34878D82A}">
                    <a16:rowId xmlns:a16="http://schemas.microsoft.com/office/drawing/2014/main" val="3683319440"/>
                  </a:ext>
                </a:extLst>
              </a:tr>
            </a:tbl>
          </a:graphicData>
        </a:graphic>
      </p:graphicFrame>
    </p:spTree>
    <p:extLst>
      <p:ext uri="{BB962C8B-B14F-4D97-AF65-F5344CB8AC3E}">
        <p14:creationId xmlns:p14="http://schemas.microsoft.com/office/powerpoint/2010/main" val="12400079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2521441378"/>
              </p:ext>
            </p:extLst>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a:latin typeface="Gill Sans MT" panose="020B0502020104020203" pitchFamily="34" charset="0"/>
                          <a:cs typeface="Calibri"/>
                        </a:rPr>
                        <a:t>W/c</a:t>
                      </a:r>
                      <a:r>
                        <a:rPr lang="en-GB" sz="1800" b="1" spc="-10" baseline="0">
                          <a:latin typeface="Gill Sans MT" panose="020B0502020104020203" pitchFamily="34" charset="0"/>
                          <a:cs typeface="Calibri"/>
                        </a:rPr>
                        <a:t> 12</a:t>
                      </a:r>
                      <a:r>
                        <a:rPr lang="en-GB" sz="1800" b="1" spc="-10" baseline="30000">
                          <a:latin typeface="Gill Sans MT" panose="020B0502020104020203" pitchFamily="34" charset="0"/>
                          <a:cs typeface="Calibri"/>
                        </a:rPr>
                        <a:t>th</a:t>
                      </a:r>
                      <a:r>
                        <a:rPr lang="en-GB" sz="1800" b="1" spc="-10" baseline="0">
                          <a:latin typeface="Gill Sans MT" panose="020B0502020104020203" pitchFamily="34" charset="0"/>
                          <a:cs typeface="Calibri"/>
                        </a:rPr>
                        <a:t> January</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Gill Sans MT" panose="020B0502020104020203" pitchFamily="34" charset="0"/>
                          <a:cs typeface="Calibri"/>
                        </a:rPr>
                        <a:t>Reflecting</a:t>
                      </a:r>
                      <a:r>
                        <a:rPr lang="en-GB" sz="1600" baseline="0" dirty="0">
                          <a:solidFill>
                            <a:srgbClr val="FF0000"/>
                          </a:solidFill>
                          <a:latin typeface="Gill Sans MT" panose="020B0502020104020203" pitchFamily="34" charset="0"/>
                          <a:cs typeface="Calibri"/>
                        </a:rPr>
                        <a:t> on learning behaviours for thinking…</a:t>
                      </a:r>
                      <a:endParaRPr sz="16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
        <p:nvSpPr>
          <p:cNvPr id="3" name="TextBox 2"/>
          <p:cNvSpPr txBox="1"/>
          <p:nvPr/>
        </p:nvSpPr>
        <p:spPr>
          <a:xfrm>
            <a:off x="11755120" y="6488668"/>
            <a:ext cx="436880" cy="369332"/>
          </a:xfrm>
          <a:prstGeom prst="rect">
            <a:avLst/>
          </a:prstGeom>
          <a:solidFill>
            <a:schemeClr val="tx1"/>
          </a:solidFill>
        </p:spPr>
        <p:txBody>
          <a:bodyPr wrap="square" rtlCol="0">
            <a:spAutoFit/>
          </a:bodyPr>
          <a:lstStyle/>
          <a:p>
            <a:pPr algn="ctr"/>
            <a:r>
              <a:rPr lang="en-GB">
                <a:solidFill>
                  <a:schemeClr val="bg1"/>
                </a:solidFill>
              </a:rPr>
              <a:t>18</a:t>
            </a:r>
            <a:endParaRPr lang="en-GB" dirty="0">
              <a:solidFill>
                <a:schemeClr val="bg1"/>
              </a:solidFill>
            </a:endParaRPr>
          </a:p>
        </p:txBody>
      </p:sp>
    </p:spTree>
    <p:extLst>
      <p:ext uri="{BB962C8B-B14F-4D97-AF65-F5344CB8AC3E}">
        <p14:creationId xmlns:p14="http://schemas.microsoft.com/office/powerpoint/2010/main" val="7606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3455283415"/>
              </p:ext>
            </p:extLst>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a:latin typeface="Gill Sans MT" panose="020B0502020104020203" pitchFamily="34" charset="0"/>
                          <a:cs typeface="Calibri"/>
                        </a:rPr>
                        <a:t>W/c</a:t>
                      </a:r>
                      <a:r>
                        <a:rPr lang="en-GB" sz="1800" b="1" spc="-10" baseline="0">
                          <a:latin typeface="Gill Sans MT" panose="020B0502020104020203" pitchFamily="34" charset="0"/>
                          <a:cs typeface="Calibri"/>
                        </a:rPr>
                        <a:t> 19</a:t>
                      </a:r>
                      <a:r>
                        <a:rPr lang="en-GB" sz="1800" b="1" spc="-10" baseline="30000">
                          <a:latin typeface="Gill Sans MT" panose="020B0502020104020203" pitchFamily="34" charset="0"/>
                          <a:cs typeface="Calibri"/>
                        </a:rPr>
                        <a:t>th</a:t>
                      </a:r>
                      <a:r>
                        <a:rPr lang="en-GB" sz="1800" b="1" spc="-10" baseline="0">
                          <a:latin typeface="Gill Sans MT" panose="020B0502020104020203" pitchFamily="34" charset="0"/>
                          <a:cs typeface="Calibri"/>
                        </a:rPr>
                        <a:t> January</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Gill Sans MT" panose="020B0502020104020203" pitchFamily="34" charset="0"/>
                          <a:cs typeface="Calibri"/>
                        </a:rPr>
                        <a:t>Reflecting</a:t>
                      </a:r>
                      <a:r>
                        <a:rPr lang="en-GB" sz="1600" baseline="0" dirty="0">
                          <a:solidFill>
                            <a:srgbClr val="FF0000"/>
                          </a:solidFill>
                          <a:latin typeface="Gill Sans MT" panose="020B0502020104020203" pitchFamily="34" charset="0"/>
                          <a:cs typeface="Calibri"/>
                        </a:rPr>
                        <a:t> on learning behaviours for thinking…</a:t>
                      </a:r>
                      <a:endParaRPr sz="16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
        <p:nvSpPr>
          <p:cNvPr id="3" name="TextBox 2"/>
          <p:cNvSpPr txBox="1"/>
          <p:nvPr/>
        </p:nvSpPr>
        <p:spPr>
          <a:xfrm>
            <a:off x="11755120" y="6488668"/>
            <a:ext cx="436880" cy="369332"/>
          </a:xfrm>
          <a:prstGeom prst="rect">
            <a:avLst/>
          </a:prstGeom>
          <a:solidFill>
            <a:schemeClr val="tx1"/>
          </a:solidFill>
        </p:spPr>
        <p:txBody>
          <a:bodyPr wrap="square" rtlCol="0">
            <a:spAutoFit/>
          </a:bodyPr>
          <a:lstStyle/>
          <a:p>
            <a:pPr algn="ctr"/>
            <a:r>
              <a:rPr lang="en-GB">
                <a:solidFill>
                  <a:schemeClr val="bg1"/>
                </a:solidFill>
              </a:rPr>
              <a:t>19</a:t>
            </a:r>
            <a:endParaRPr lang="en-GB" dirty="0">
              <a:solidFill>
                <a:schemeClr val="bg1"/>
              </a:solidFill>
            </a:endParaRPr>
          </a:p>
        </p:txBody>
      </p:sp>
    </p:spTree>
    <p:extLst>
      <p:ext uri="{BB962C8B-B14F-4D97-AF65-F5344CB8AC3E}">
        <p14:creationId xmlns:p14="http://schemas.microsoft.com/office/powerpoint/2010/main" val="31297061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1169399174"/>
              </p:ext>
            </p:extLst>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a:latin typeface="Gill Sans MT" panose="020B0502020104020203" pitchFamily="34" charset="0"/>
                          <a:cs typeface="Calibri"/>
                        </a:rPr>
                        <a:t>W/c</a:t>
                      </a:r>
                      <a:r>
                        <a:rPr lang="en-GB" sz="1800" b="1" spc="-10" baseline="0">
                          <a:latin typeface="Gill Sans MT" panose="020B0502020104020203" pitchFamily="34" charset="0"/>
                          <a:cs typeface="Calibri"/>
                        </a:rPr>
                        <a:t> 26</a:t>
                      </a:r>
                      <a:r>
                        <a:rPr lang="en-GB" sz="1800" b="1" spc="-10" baseline="30000">
                          <a:latin typeface="Gill Sans MT" panose="020B0502020104020203" pitchFamily="34" charset="0"/>
                          <a:cs typeface="Calibri"/>
                        </a:rPr>
                        <a:t>th</a:t>
                      </a:r>
                      <a:r>
                        <a:rPr lang="en-GB" sz="1800" b="1" spc="-10" baseline="0">
                          <a:latin typeface="Gill Sans MT" panose="020B0502020104020203" pitchFamily="34" charset="0"/>
                          <a:cs typeface="Calibri"/>
                        </a:rPr>
                        <a:t> January</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Gill Sans MT" panose="020B0502020104020203" pitchFamily="34" charset="0"/>
                          <a:cs typeface="Calibri"/>
                        </a:rPr>
                        <a:t>Reflecting</a:t>
                      </a:r>
                      <a:r>
                        <a:rPr lang="en-GB" sz="1600" baseline="0" dirty="0">
                          <a:solidFill>
                            <a:srgbClr val="FF0000"/>
                          </a:solidFill>
                          <a:latin typeface="Gill Sans MT" panose="020B0502020104020203" pitchFamily="34" charset="0"/>
                          <a:cs typeface="Calibri"/>
                        </a:rPr>
                        <a:t> on learning behaviours for thinking…</a:t>
                      </a:r>
                      <a:endParaRPr sz="16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
        <p:nvSpPr>
          <p:cNvPr id="3" name="TextBox 2"/>
          <p:cNvSpPr txBox="1"/>
          <p:nvPr/>
        </p:nvSpPr>
        <p:spPr>
          <a:xfrm>
            <a:off x="11755120" y="6488668"/>
            <a:ext cx="436880" cy="369332"/>
          </a:xfrm>
          <a:prstGeom prst="rect">
            <a:avLst/>
          </a:prstGeom>
          <a:solidFill>
            <a:schemeClr val="tx1"/>
          </a:solidFill>
        </p:spPr>
        <p:txBody>
          <a:bodyPr wrap="square" rtlCol="0">
            <a:spAutoFit/>
          </a:bodyPr>
          <a:lstStyle/>
          <a:p>
            <a:pPr algn="ctr"/>
            <a:r>
              <a:rPr lang="en-GB">
                <a:solidFill>
                  <a:schemeClr val="bg1"/>
                </a:solidFill>
              </a:rPr>
              <a:t>20</a:t>
            </a:r>
            <a:endParaRPr lang="en-GB" dirty="0">
              <a:solidFill>
                <a:schemeClr val="bg1"/>
              </a:solidFill>
            </a:endParaRPr>
          </a:p>
        </p:txBody>
      </p:sp>
    </p:spTree>
    <p:extLst>
      <p:ext uri="{BB962C8B-B14F-4D97-AF65-F5344CB8AC3E}">
        <p14:creationId xmlns:p14="http://schemas.microsoft.com/office/powerpoint/2010/main" val="32730739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3122850789"/>
              </p:ext>
            </p:extLst>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a:t>
                      </a:r>
                      <a:r>
                        <a:rPr lang="en-GB" sz="1800" b="1" spc="-10" baseline="0">
                          <a:latin typeface="Gill Sans MT" panose="020B0502020104020203" pitchFamily="34" charset="0"/>
                          <a:cs typeface="Calibri"/>
                        </a:rPr>
                        <a:t>2</a:t>
                      </a:r>
                      <a:r>
                        <a:rPr lang="en-GB" sz="1800" b="1" spc="-10" baseline="30000">
                          <a:latin typeface="Gill Sans MT" panose="020B0502020104020203" pitchFamily="34" charset="0"/>
                          <a:cs typeface="Calibri"/>
                        </a:rPr>
                        <a:t>nd</a:t>
                      </a:r>
                      <a:r>
                        <a:rPr lang="en-GB" sz="1800" b="1" spc="-10" baseline="0">
                          <a:latin typeface="Gill Sans MT" panose="020B0502020104020203" pitchFamily="34" charset="0"/>
                          <a:cs typeface="Calibri"/>
                        </a:rPr>
                        <a:t> February</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Gill Sans MT" panose="020B0502020104020203" pitchFamily="34" charset="0"/>
                          <a:cs typeface="Calibri"/>
                        </a:rPr>
                        <a:t>Reflecting</a:t>
                      </a:r>
                      <a:r>
                        <a:rPr lang="en-GB" sz="1600" baseline="0" dirty="0">
                          <a:solidFill>
                            <a:srgbClr val="FF0000"/>
                          </a:solidFill>
                          <a:latin typeface="Gill Sans MT" panose="020B0502020104020203" pitchFamily="34" charset="0"/>
                          <a:cs typeface="Calibri"/>
                        </a:rPr>
                        <a:t> on learning behaviours for thinking…</a:t>
                      </a:r>
                      <a:endParaRPr sz="16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
        <p:nvSpPr>
          <p:cNvPr id="3" name="TextBox 2"/>
          <p:cNvSpPr txBox="1"/>
          <p:nvPr/>
        </p:nvSpPr>
        <p:spPr>
          <a:xfrm>
            <a:off x="11755120" y="6488668"/>
            <a:ext cx="436880" cy="369332"/>
          </a:xfrm>
          <a:prstGeom prst="rect">
            <a:avLst/>
          </a:prstGeom>
          <a:solidFill>
            <a:schemeClr val="tx1"/>
          </a:solidFill>
        </p:spPr>
        <p:txBody>
          <a:bodyPr wrap="square" rtlCol="0">
            <a:spAutoFit/>
          </a:bodyPr>
          <a:lstStyle/>
          <a:p>
            <a:pPr algn="ctr"/>
            <a:r>
              <a:rPr lang="en-GB">
                <a:solidFill>
                  <a:schemeClr val="bg1"/>
                </a:solidFill>
              </a:rPr>
              <a:t>21</a:t>
            </a:r>
            <a:endParaRPr lang="en-GB" dirty="0">
              <a:solidFill>
                <a:schemeClr val="bg1"/>
              </a:solidFill>
            </a:endParaRPr>
          </a:p>
        </p:txBody>
      </p:sp>
    </p:spTree>
    <p:extLst>
      <p:ext uri="{BB962C8B-B14F-4D97-AF65-F5344CB8AC3E}">
        <p14:creationId xmlns:p14="http://schemas.microsoft.com/office/powerpoint/2010/main" val="10279869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2943778050"/>
              </p:ext>
            </p:extLst>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a:t>
                      </a:r>
                      <a:r>
                        <a:rPr lang="en-GB" sz="1800" b="1" spc="-10" baseline="0">
                          <a:latin typeface="Gill Sans MT" panose="020B0502020104020203" pitchFamily="34" charset="0"/>
                          <a:cs typeface="Calibri"/>
                        </a:rPr>
                        <a:t>9</a:t>
                      </a:r>
                      <a:r>
                        <a:rPr lang="en-GB" sz="1800" b="1" spc="-10" baseline="30000">
                          <a:latin typeface="Gill Sans MT" panose="020B0502020104020203" pitchFamily="34" charset="0"/>
                          <a:cs typeface="Calibri"/>
                        </a:rPr>
                        <a:t>th</a:t>
                      </a:r>
                      <a:r>
                        <a:rPr lang="en-GB" sz="1800" b="1" spc="-10" baseline="0">
                          <a:latin typeface="Gill Sans MT" panose="020B0502020104020203" pitchFamily="34" charset="0"/>
                          <a:cs typeface="Calibri"/>
                        </a:rPr>
                        <a:t> February</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Gill Sans MT" panose="020B0502020104020203" pitchFamily="34" charset="0"/>
                          <a:cs typeface="Calibri"/>
                        </a:rPr>
                        <a:t>Reflecting</a:t>
                      </a:r>
                      <a:r>
                        <a:rPr lang="en-GB" sz="1600" baseline="0" dirty="0">
                          <a:solidFill>
                            <a:srgbClr val="FF0000"/>
                          </a:solidFill>
                          <a:latin typeface="Gill Sans MT" panose="020B0502020104020203" pitchFamily="34" charset="0"/>
                          <a:cs typeface="Calibri"/>
                        </a:rPr>
                        <a:t> on learning behaviours for thinking…</a:t>
                      </a:r>
                      <a:endParaRPr sz="16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
        <p:nvSpPr>
          <p:cNvPr id="3" name="TextBox 2"/>
          <p:cNvSpPr txBox="1"/>
          <p:nvPr/>
        </p:nvSpPr>
        <p:spPr>
          <a:xfrm>
            <a:off x="11755120" y="6488668"/>
            <a:ext cx="436880" cy="369332"/>
          </a:xfrm>
          <a:prstGeom prst="rect">
            <a:avLst/>
          </a:prstGeom>
          <a:solidFill>
            <a:schemeClr val="tx1"/>
          </a:solidFill>
        </p:spPr>
        <p:txBody>
          <a:bodyPr wrap="square" rtlCol="0">
            <a:spAutoFit/>
          </a:bodyPr>
          <a:lstStyle/>
          <a:p>
            <a:pPr algn="ctr"/>
            <a:r>
              <a:rPr lang="en-GB">
                <a:solidFill>
                  <a:schemeClr val="bg1"/>
                </a:solidFill>
              </a:rPr>
              <a:t>22</a:t>
            </a:r>
            <a:endParaRPr lang="en-GB" dirty="0">
              <a:solidFill>
                <a:schemeClr val="bg1"/>
              </a:solidFill>
            </a:endParaRPr>
          </a:p>
        </p:txBody>
      </p:sp>
    </p:spTree>
    <p:extLst>
      <p:ext uri="{BB962C8B-B14F-4D97-AF65-F5344CB8AC3E}">
        <p14:creationId xmlns:p14="http://schemas.microsoft.com/office/powerpoint/2010/main" val="12640040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1577649652"/>
              </p:ext>
            </p:extLst>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a:latin typeface="Gill Sans MT" panose="020B0502020104020203" pitchFamily="34" charset="0"/>
                        </a:rPr>
                        <a:t>w/c</a:t>
                      </a:r>
                      <a:r>
                        <a:rPr sz="1600">
                          <a:latin typeface="Gill Sans MT" panose="020B0502020104020203" pitchFamily="34" charset="0"/>
                        </a:rPr>
                        <a:t> </a:t>
                      </a:r>
                      <a:r>
                        <a:rPr lang="en-GB" sz="1600" spc="10">
                          <a:latin typeface="Gill Sans MT" panose="020B0502020104020203" pitchFamily="34" charset="0"/>
                        </a:rPr>
                        <a:t>5</a:t>
                      </a:r>
                      <a:r>
                        <a:rPr lang="en-GB" sz="1600" spc="10" baseline="30000">
                          <a:latin typeface="Gill Sans MT" panose="020B0502020104020203" pitchFamily="34" charset="0"/>
                        </a:rPr>
                        <a:t>th</a:t>
                      </a:r>
                      <a:r>
                        <a:rPr lang="en-GB" sz="1600" spc="10">
                          <a:latin typeface="Gill Sans MT" panose="020B0502020104020203" pitchFamily="34" charset="0"/>
                        </a:rPr>
                        <a:t> January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3"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4"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
        <p:nvSpPr>
          <p:cNvPr id="5" name="TextBox 4"/>
          <p:cNvSpPr txBox="1"/>
          <p:nvPr/>
        </p:nvSpPr>
        <p:spPr>
          <a:xfrm>
            <a:off x="11755120" y="6488668"/>
            <a:ext cx="436880" cy="369332"/>
          </a:xfrm>
          <a:prstGeom prst="rect">
            <a:avLst/>
          </a:prstGeom>
          <a:solidFill>
            <a:schemeClr val="tx1"/>
          </a:solidFill>
        </p:spPr>
        <p:txBody>
          <a:bodyPr wrap="square" rtlCol="0">
            <a:spAutoFit/>
          </a:bodyPr>
          <a:lstStyle/>
          <a:p>
            <a:pPr algn="ctr"/>
            <a:r>
              <a:rPr lang="en-GB">
                <a:solidFill>
                  <a:schemeClr val="bg1"/>
                </a:solidFill>
              </a:rPr>
              <a:t>23</a:t>
            </a:r>
            <a:endParaRPr lang="en-GB" dirty="0">
              <a:solidFill>
                <a:schemeClr val="bg1"/>
              </a:solidFill>
            </a:endParaRPr>
          </a:p>
        </p:txBody>
      </p:sp>
    </p:spTree>
    <p:extLst>
      <p:ext uri="{BB962C8B-B14F-4D97-AF65-F5344CB8AC3E}">
        <p14:creationId xmlns:p14="http://schemas.microsoft.com/office/powerpoint/2010/main" val="38862103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2085587076"/>
              </p:ext>
            </p:extLst>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a:latin typeface="Gill Sans MT" panose="020B0502020104020203" pitchFamily="34" charset="0"/>
                        </a:rPr>
                        <a:t>w/c</a:t>
                      </a:r>
                      <a:r>
                        <a:rPr sz="1600">
                          <a:latin typeface="Gill Sans MT" panose="020B0502020104020203" pitchFamily="34" charset="0"/>
                        </a:rPr>
                        <a:t> </a:t>
                      </a:r>
                      <a:r>
                        <a:rPr lang="en-GB" sz="1600" spc="10">
                          <a:latin typeface="Gill Sans MT" panose="020B0502020104020203" pitchFamily="34" charset="0"/>
                        </a:rPr>
                        <a:t>12</a:t>
                      </a:r>
                      <a:r>
                        <a:rPr lang="en-GB" sz="1600" spc="10" baseline="30000">
                          <a:latin typeface="Gill Sans MT" panose="020B0502020104020203" pitchFamily="34" charset="0"/>
                        </a:rPr>
                        <a:t>th</a:t>
                      </a:r>
                      <a:r>
                        <a:rPr lang="en-GB" sz="1600" spc="10">
                          <a:latin typeface="Gill Sans MT" panose="020B0502020104020203" pitchFamily="34" charset="0"/>
                        </a:rPr>
                        <a:t> January</a:t>
                      </a:r>
                      <a:r>
                        <a:rPr sz="1600">
                          <a:latin typeface="Gill Sans MT" panose="020B0502020104020203" pitchFamily="34" charset="0"/>
                        </a:rPr>
                        <a:t>(20</a:t>
                      </a:r>
                      <a:r>
                        <a:rPr sz="1600" spc="-1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5"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6"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
        <p:nvSpPr>
          <p:cNvPr id="7" name="TextBox 6"/>
          <p:cNvSpPr txBox="1"/>
          <p:nvPr/>
        </p:nvSpPr>
        <p:spPr>
          <a:xfrm>
            <a:off x="11770360" y="6488668"/>
            <a:ext cx="436880" cy="369332"/>
          </a:xfrm>
          <a:prstGeom prst="rect">
            <a:avLst/>
          </a:prstGeom>
          <a:solidFill>
            <a:schemeClr val="tx1"/>
          </a:solidFill>
        </p:spPr>
        <p:txBody>
          <a:bodyPr wrap="square" rtlCol="0">
            <a:spAutoFit/>
          </a:bodyPr>
          <a:lstStyle/>
          <a:p>
            <a:pPr algn="ctr"/>
            <a:r>
              <a:rPr lang="en-GB">
                <a:solidFill>
                  <a:schemeClr val="bg1"/>
                </a:solidFill>
              </a:rPr>
              <a:t>24</a:t>
            </a:r>
            <a:endParaRPr lang="en-GB" dirty="0">
              <a:solidFill>
                <a:schemeClr val="bg1"/>
              </a:solidFill>
            </a:endParaRPr>
          </a:p>
        </p:txBody>
      </p:sp>
    </p:spTree>
    <p:extLst>
      <p:ext uri="{BB962C8B-B14F-4D97-AF65-F5344CB8AC3E}">
        <p14:creationId xmlns:p14="http://schemas.microsoft.com/office/powerpoint/2010/main" val="27058346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438449447"/>
              </p:ext>
            </p:extLst>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a:latin typeface="Gill Sans MT" panose="020B0502020104020203" pitchFamily="34" charset="0"/>
                        </a:rPr>
                        <a:t>w/c</a:t>
                      </a:r>
                      <a:r>
                        <a:rPr sz="1600">
                          <a:latin typeface="Gill Sans MT" panose="020B0502020104020203" pitchFamily="34" charset="0"/>
                        </a:rPr>
                        <a:t> </a:t>
                      </a:r>
                      <a:r>
                        <a:rPr lang="en-GB" sz="1600" spc="10">
                          <a:latin typeface="Gill Sans MT" panose="020B0502020104020203" pitchFamily="34" charset="0"/>
                        </a:rPr>
                        <a:t>19</a:t>
                      </a:r>
                      <a:r>
                        <a:rPr lang="en-GB" sz="1600" spc="10" baseline="30000">
                          <a:latin typeface="Gill Sans MT" panose="020B0502020104020203" pitchFamily="34" charset="0"/>
                        </a:rPr>
                        <a:t>th</a:t>
                      </a:r>
                      <a:r>
                        <a:rPr lang="en-GB" sz="1600" spc="10" baseline="0">
                          <a:latin typeface="Gill Sans MT" panose="020B0502020104020203" pitchFamily="34" charset="0"/>
                        </a:rPr>
                        <a:t> January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5"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6"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
        <p:nvSpPr>
          <p:cNvPr id="7" name="TextBox 6"/>
          <p:cNvSpPr txBox="1"/>
          <p:nvPr/>
        </p:nvSpPr>
        <p:spPr>
          <a:xfrm>
            <a:off x="11755120" y="6488668"/>
            <a:ext cx="436880" cy="369332"/>
          </a:xfrm>
          <a:prstGeom prst="rect">
            <a:avLst/>
          </a:prstGeom>
          <a:solidFill>
            <a:schemeClr val="tx1"/>
          </a:solidFill>
        </p:spPr>
        <p:txBody>
          <a:bodyPr wrap="square" rtlCol="0">
            <a:spAutoFit/>
          </a:bodyPr>
          <a:lstStyle/>
          <a:p>
            <a:pPr algn="ctr"/>
            <a:r>
              <a:rPr lang="en-GB">
                <a:solidFill>
                  <a:schemeClr val="bg1"/>
                </a:solidFill>
              </a:rPr>
              <a:t>25</a:t>
            </a:r>
            <a:endParaRPr lang="en-GB" dirty="0">
              <a:solidFill>
                <a:schemeClr val="bg1"/>
              </a:solidFill>
            </a:endParaRPr>
          </a:p>
        </p:txBody>
      </p:sp>
    </p:spTree>
    <p:extLst>
      <p:ext uri="{BB962C8B-B14F-4D97-AF65-F5344CB8AC3E}">
        <p14:creationId xmlns:p14="http://schemas.microsoft.com/office/powerpoint/2010/main" val="4266427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1832052432"/>
              </p:ext>
            </p:extLst>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a:latin typeface="Gill Sans MT" panose="020B0502020104020203" pitchFamily="34" charset="0"/>
                        </a:rPr>
                        <a:t>w/c</a:t>
                      </a:r>
                      <a:r>
                        <a:rPr sz="1600">
                          <a:latin typeface="Gill Sans MT" panose="020B0502020104020203" pitchFamily="34" charset="0"/>
                        </a:rPr>
                        <a:t> </a:t>
                      </a:r>
                      <a:r>
                        <a:rPr lang="en-GB" sz="1600" spc="10">
                          <a:latin typeface="Gill Sans MT" panose="020B0502020104020203" pitchFamily="34" charset="0"/>
                        </a:rPr>
                        <a:t>26</a:t>
                      </a:r>
                      <a:r>
                        <a:rPr lang="en-GB" sz="1600" spc="10" baseline="30000">
                          <a:latin typeface="Gill Sans MT" panose="020B0502020104020203" pitchFamily="34" charset="0"/>
                        </a:rPr>
                        <a:t>th</a:t>
                      </a:r>
                      <a:r>
                        <a:rPr lang="en-GB" sz="1600" spc="10">
                          <a:latin typeface="Gill Sans MT" panose="020B0502020104020203" pitchFamily="34" charset="0"/>
                        </a:rPr>
                        <a:t> January</a:t>
                      </a:r>
                      <a:r>
                        <a:rPr lang="en-GB" sz="1600" spc="10" baseline="0">
                          <a:latin typeface="Gill Sans MT" panose="020B0502020104020203" pitchFamily="34" charset="0"/>
                        </a:rPr>
                        <a:t> </a:t>
                      </a:r>
                      <a:r>
                        <a:rPr sz="1600">
                          <a:latin typeface="Gill Sans MT" panose="020B0502020104020203" pitchFamily="34" charset="0"/>
                        </a:rPr>
                        <a:t>(20</a:t>
                      </a:r>
                      <a:r>
                        <a:rPr sz="1600" spc="-1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5"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6"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
        <p:nvSpPr>
          <p:cNvPr id="7" name="TextBox 6"/>
          <p:cNvSpPr txBox="1"/>
          <p:nvPr/>
        </p:nvSpPr>
        <p:spPr>
          <a:xfrm>
            <a:off x="11755120" y="6488668"/>
            <a:ext cx="436880" cy="369332"/>
          </a:xfrm>
          <a:prstGeom prst="rect">
            <a:avLst/>
          </a:prstGeom>
          <a:solidFill>
            <a:schemeClr val="tx1"/>
          </a:solidFill>
        </p:spPr>
        <p:txBody>
          <a:bodyPr wrap="square" rtlCol="0">
            <a:spAutoFit/>
          </a:bodyPr>
          <a:lstStyle/>
          <a:p>
            <a:pPr algn="ctr"/>
            <a:r>
              <a:rPr lang="en-GB">
                <a:solidFill>
                  <a:schemeClr val="bg1"/>
                </a:solidFill>
              </a:rPr>
              <a:t>26</a:t>
            </a:r>
            <a:endParaRPr lang="en-GB" dirty="0">
              <a:solidFill>
                <a:schemeClr val="bg1"/>
              </a:solidFill>
            </a:endParaRPr>
          </a:p>
        </p:txBody>
      </p:sp>
    </p:spTree>
    <p:extLst>
      <p:ext uri="{BB962C8B-B14F-4D97-AF65-F5344CB8AC3E}">
        <p14:creationId xmlns:p14="http://schemas.microsoft.com/office/powerpoint/2010/main" val="27970395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1991400095"/>
              </p:ext>
            </p:extLst>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spc="10">
                          <a:latin typeface="Gill Sans MT" panose="020B0502020104020203" pitchFamily="34" charset="0"/>
                        </a:rPr>
                        <a:t>2</a:t>
                      </a:r>
                      <a:r>
                        <a:rPr lang="en-GB" sz="1600" spc="10" baseline="30000">
                          <a:latin typeface="Gill Sans MT" panose="020B0502020104020203" pitchFamily="34" charset="0"/>
                        </a:rPr>
                        <a:t>nd</a:t>
                      </a:r>
                      <a:r>
                        <a:rPr lang="en-GB" sz="1600" spc="10">
                          <a:latin typeface="Gill Sans MT" panose="020B0502020104020203" pitchFamily="34" charset="0"/>
                        </a:rPr>
                        <a:t> February</a:t>
                      </a:r>
                      <a:r>
                        <a:rPr lang="en-GB" sz="1600" spc="10" baseline="0">
                          <a:latin typeface="Gill Sans MT" panose="020B0502020104020203" pitchFamily="34" charset="0"/>
                        </a:rPr>
                        <a:t>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5"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6"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
        <p:nvSpPr>
          <p:cNvPr id="7" name="TextBox 6"/>
          <p:cNvSpPr txBox="1"/>
          <p:nvPr/>
        </p:nvSpPr>
        <p:spPr>
          <a:xfrm>
            <a:off x="11755120" y="6488668"/>
            <a:ext cx="436880" cy="369332"/>
          </a:xfrm>
          <a:prstGeom prst="rect">
            <a:avLst/>
          </a:prstGeom>
          <a:solidFill>
            <a:schemeClr val="tx1"/>
          </a:solidFill>
        </p:spPr>
        <p:txBody>
          <a:bodyPr wrap="square" rtlCol="0">
            <a:spAutoFit/>
          </a:bodyPr>
          <a:lstStyle/>
          <a:p>
            <a:pPr algn="ctr"/>
            <a:r>
              <a:rPr lang="en-GB">
                <a:solidFill>
                  <a:schemeClr val="bg1"/>
                </a:solidFill>
              </a:rPr>
              <a:t>27</a:t>
            </a:r>
            <a:endParaRPr lang="en-GB" dirty="0">
              <a:solidFill>
                <a:schemeClr val="bg1"/>
              </a:solidFill>
            </a:endParaRPr>
          </a:p>
        </p:txBody>
      </p:sp>
    </p:spTree>
    <p:extLst>
      <p:ext uri="{BB962C8B-B14F-4D97-AF65-F5344CB8AC3E}">
        <p14:creationId xmlns:p14="http://schemas.microsoft.com/office/powerpoint/2010/main" val="1022702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056" y="130755"/>
            <a:ext cx="1160666"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English</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graphicFrame>
        <p:nvGraphicFramePr>
          <p:cNvPr id="6" name="Table 5"/>
          <p:cNvGraphicFramePr>
            <a:graphicFrameLocks noGrp="1"/>
          </p:cNvGraphicFramePr>
          <p:nvPr/>
        </p:nvGraphicFramePr>
        <p:xfrm>
          <a:off x="104056" y="3636719"/>
          <a:ext cx="3831020" cy="2933993"/>
        </p:xfrm>
        <a:graphic>
          <a:graphicData uri="http://schemas.openxmlformats.org/drawingml/2006/table">
            <a:tbl>
              <a:tblPr firstRow="1" bandRow="1">
                <a:tableStyleId>{5940675A-B579-460E-94D1-54222C63F5DA}</a:tableStyleId>
              </a:tblPr>
              <a:tblGrid>
                <a:gridCol w="1119379">
                  <a:extLst>
                    <a:ext uri="{9D8B030D-6E8A-4147-A177-3AD203B41FA5}">
                      <a16:colId xmlns:a16="http://schemas.microsoft.com/office/drawing/2014/main" val="20000"/>
                    </a:ext>
                  </a:extLst>
                </a:gridCol>
                <a:gridCol w="2711641">
                  <a:extLst>
                    <a:ext uri="{9D8B030D-6E8A-4147-A177-3AD203B41FA5}">
                      <a16:colId xmlns:a16="http://schemas.microsoft.com/office/drawing/2014/main" val="20001"/>
                    </a:ext>
                  </a:extLst>
                </a:gridCol>
              </a:tblGrid>
              <a:tr h="294421">
                <a:tc gridSpan="2">
                  <a:txBody>
                    <a:bodyPr/>
                    <a:lstStyle/>
                    <a:p>
                      <a:pPr algn="ctr"/>
                      <a:r>
                        <a:rPr lang="en-GB" sz="1200" b="1" dirty="0">
                          <a:latin typeface="Gill Sans MT" panose="020B0502020104020203" pitchFamily="34" charset="0"/>
                        </a:rPr>
                        <a:t>Week 2</a:t>
                      </a:r>
                      <a:r>
                        <a:rPr lang="en-GB" sz="1200" b="1" baseline="0" dirty="0">
                          <a:latin typeface="Gill Sans MT" panose="020B0502020104020203" pitchFamily="34" charset="0"/>
                        </a:rPr>
                        <a:t> - Key</a:t>
                      </a:r>
                      <a:r>
                        <a:rPr lang="en-GB" sz="1200" b="1" dirty="0">
                          <a:latin typeface="Gill Sans MT" panose="020B0502020104020203" pitchFamily="34" charset="0"/>
                        </a:rPr>
                        <a:t> Terms</a:t>
                      </a:r>
                      <a:r>
                        <a:rPr lang="en-GB" sz="1200" b="1" baseline="0" dirty="0">
                          <a:latin typeface="Gill Sans MT" panose="020B0502020104020203" pitchFamily="34" charset="0"/>
                        </a:rPr>
                        <a:t> </a:t>
                      </a:r>
                      <a:endParaRPr lang="en-GB" sz="1200" b="1" dirty="0">
                        <a:latin typeface="Gill Sans MT" panose="020B0502020104020203" pitchFamily="34" charset="0"/>
                      </a:endParaRPr>
                    </a:p>
                  </a:txBody>
                  <a:tcPr>
                    <a:solidFill>
                      <a:schemeClr val="accent1">
                        <a:lumMod val="20000"/>
                        <a:lumOff val="80000"/>
                      </a:schemeClr>
                    </a:solidFill>
                  </a:tcPr>
                </a:tc>
                <a:tc hMerge="1">
                  <a:txBody>
                    <a:bodyPr/>
                    <a:lstStyle/>
                    <a:p>
                      <a:endParaRPr lang="en-GB" dirty="0"/>
                    </a:p>
                  </a:txBody>
                  <a:tcPr/>
                </a:tc>
                <a:extLst>
                  <a:ext uri="{0D108BD9-81ED-4DB2-BD59-A6C34878D82A}">
                    <a16:rowId xmlns:a16="http://schemas.microsoft.com/office/drawing/2014/main" val="10000"/>
                  </a:ext>
                </a:extLst>
              </a:tr>
              <a:tr h="942512">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US" sz="1200" dirty="0">
                          <a:latin typeface="Gill Sans MT" panose="020B0502020104020203" pitchFamily="34" charset="0"/>
                          <a:cs typeface="Gill Sans"/>
                        </a:rPr>
                        <a:t>Setting </a:t>
                      </a:r>
                    </a:p>
                    <a:p>
                      <a:endParaRPr lang="en-GB" sz="1200" baseline="0" dirty="0">
                        <a:latin typeface="Gill Sans MT" panose="020B0502020104020203" pitchFamily="34" charset="0"/>
                      </a:endParaRPr>
                    </a:p>
                  </a:txBody>
                  <a:tcPr/>
                </a:tc>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US" sz="1200" dirty="0">
                          <a:latin typeface="Gill Sans MT" panose="020B0502020104020203" pitchFamily="34" charset="0"/>
                          <a:cs typeface="Gill Sans"/>
                        </a:rPr>
                        <a:t>Setting is</a:t>
                      </a:r>
                      <a:r>
                        <a:rPr lang="en-US" sz="1200" baseline="0" dirty="0">
                          <a:latin typeface="Gill Sans MT" panose="020B0502020104020203" pitchFamily="34" charset="0"/>
                          <a:cs typeface="Gill Sans"/>
                        </a:rPr>
                        <a:t> </a:t>
                      </a:r>
                      <a:r>
                        <a:rPr lang="en-US" sz="1200" dirty="0">
                          <a:latin typeface="Gill Sans MT" panose="020B0502020104020203" pitchFamily="34" charset="0"/>
                          <a:cs typeface="Gill Sans"/>
                        </a:rPr>
                        <a:t>the place or type of surroundings where something is positioned or where an event takes place.</a:t>
                      </a:r>
                    </a:p>
                  </a:txBody>
                  <a:tcPr/>
                </a:tc>
                <a:extLst>
                  <a:ext uri="{0D108BD9-81ED-4DB2-BD59-A6C34878D82A}">
                    <a16:rowId xmlns:a16="http://schemas.microsoft.com/office/drawing/2014/main" val="10001"/>
                  </a:ext>
                </a:extLst>
              </a:tr>
              <a:tr h="599780">
                <a:tc>
                  <a:txBody>
                    <a:bodyPr/>
                    <a:lstStyle/>
                    <a:p>
                      <a:r>
                        <a:rPr lang="en-US" sz="1200" dirty="0">
                          <a:latin typeface="Gill Sans MT" panose="020B0502020104020203" pitchFamily="34" charset="0"/>
                          <a:cs typeface="Gill Sans"/>
                        </a:rPr>
                        <a:t>Structure</a:t>
                      </a:r>
                      <a:endParaRPr lang="en-GB" sz="1200" dirty="0">
                        <a:latin typeface="Gill Sans MT" panose="020B0502020104020203" pitchFamily="34" charset="0"/>
                      </a:endParaRPr>
                    </a:p>
                  </a:txBody>
                  <a:tcPr/>
                </a:tc>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GB" sz="1200" dirty="0">
                          <a:effectLst/>
                          <a:latin typeface="Gill Sans MT" panose="020B0502020104020203" pitchFamily="34" charset="0"/>
                          <a:ea typeface="Calibri" panose="020F0502020204030204" pitchFamily="34" charset="0"/>
                          <a:cs typeface="Gill Sans"/>
                        </a:rPr>
                        <a:t>Structure refers to the order of ideas in a piece of writing.</a:t>
                      </a:r>
                    </a:p>
                  </a:txBody>
                  <a:tcPr/>
                </a:tc>
                <a:extLst>
                  <a:ext uri="{0D108BD9-81ED-4DB2-BD59-A6C34878D82A}">
                    <a16:rowId xmlns:a16="http://schemas.microsoft.com/office/drawing/2014/main" val="10002"/>
                  </a:ext>
                </a:extLst>
              </a:tr>
              <a:tr h="409319">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US" sz="1200" dirty="0">
                          <a:latin typeface="Gill Sans MT" panose="020B0502020104020203" pitchFamily="34" charset="0"/>
                          <a:cs typeface="Gill Sans"/>
                        </a:rPr>
                        <a:t>Tone </a:t>
                      </a:r>
                    </a:p>
                    <a:p>
                      <a:endParaRPr lang="en-GB" sz="1200" dirty="0">
                        <a:latin typeface="Gill Sans MT" panose="020B0502020104020203" pitchFamily="34" charset="0"/>
                      </a:endParaRPr>
                    </a:p>
                  </a:txBody>
                  <a:tcPr/>
                </a:tc>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US" sz="1200" dirty="0">
                          <a:latin typeface="Gill Sans MT" panose="020B0502020104020203" pitchFamily="34" charset="0"/>
                          <a:cs typeface="Gill Sans"/>
                        </a:rPr>
                        <a:t>Tone is the general character or attitude of a place, piece of writing, situation.</a:t>
                      </a:r>
                      <a:r>
                        <a:rPr lang="en-US" sz="1200" baseline="0" dirty="0">
                          <a:latin typeface="Gill Sans MT" panose="020B0502020104020203" pitchFamily="34" charset="0"/>
                          <a:cs typeface="Gill Sans"/>
                        </a:rPr>
                        <a:t> </a:t>
                      </a:r>
                      <a:endParaRPr lang="en-US" sz="1200" dirty="0">
                        <a:latin typeface="Gill Sans MT" panose="020B0502020104020203" pitchFamily="34" charset="0"/>
                        <a:cs typeface="Gill Sans"/>
                      </a:endParaRPr>
                    </a:p>
                  </a:txBody>
                  <a:tcPr/>
                </a:tc>
                <a:extLst>
                  <a:ext uri="{0D108BD9-81ED-4DB2-BD59-A6C34878D82A}">
                    <a16:rowId xmlns:a16="http://schemas.microsoft.com/office/drawing/2014/main" val="10003"/>
                  </a:ext>
                </a:extLst>
              </a:tr>
              <a:tr h="599780">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GB" sz="1200" baseline="0" dirty="0">
                          <a:latin typeface="Gill Sans MT" panose="020B0502020104020203" pitchFamily="34" charset="0"/>
                        </a:rPr>
                        <a:t>Imagery </a:t>
                      </a:r>
                    </a:p>
                    <a:p>
                      <a:endParaRPr lang="en-GB" sz="1200" dirty="0">
                        <a:latin typeface="Gill Sans MT" panose="020B0502020104020203" pitchFamily="34" charset="0"/>
                      </a:endParaRPr>
                    </a:p>
                  </a:txBody>
                  <a:tcPr/>
                </a:tc>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US" sz="1200" dirty="0">
                          <a:latin typeface="Gill Sans MT" panose="020B0502020104020203" pitchFamily="34" charset="0"/>
                          <a:cs typeface="Gill Sans"/>
                        </a:rPr>
                        <a:t>Imagery</a:t>
                      </a:r>
                      <a:r>
                        <a:rPr lang="en-US" sz="1200" baseline="0" dirty="0">
                          <a:latin typeface="Gill Sans MT" panose="020B0502020104020203" pitchFamily="34" charset="0"/>
                          <a:cs typeface="Gill Sans"/>
                        </a:rPr>
                        <a:t> is v</a:t>
                      </a:r>
                      <a:r>
                        <a:rPr lang="en-US" sz="1200" dirty="0">
                          <a:latin typeface="Gill Sans MT" panose="020B0502020104020203" pitchFamily="34" charset="0"/>
                          <a:cs typeface="Gill Sans"/>
                        </a:rPr>
                        <a:t>isually descriptive or figurative language.</a:t>
                      </a:r>
                    </a:p>
                    <a:p>
                      <a:endParaRPr lang="en-GB" sz="1200" dirty="0">
                        <a:latin typeface="Gill Sans MT" panose="020B0502020104020203" pitchFamily="34" charset="0"/>
                      </a:endParaRPr>
                    </a:p>
                  </a:txBody>
                  <a:tcPr/>
                </a:tc>
                <a:extLst>
                  <a:ext uri="{0D108BD9-81ED-4DB2-BD59-A6C34878D82A}">
                    <a16:rowId xmlns:a16="http://schemas.microsoft.com/office/drawing/2014/main" val="10004"/>
                  </a:ext>
                </a:extLst>
              </a:tr>
            </a:tbl>
          </a:graphicData>
        </a:graphic>
      </p:graphicFrame>
      <p:graphicFrame>
        <p:nvGraphicFramePr>
          <p:cNvPr id="7" name="Content Placeholder 3"/>
          <p:cNvGraphicFramePr>
            <a:graphicFrameLocks/>
          </p:cNvGraphicFramePr>
          <p:nvPr/>
        </p:nvGraphicFramePr>
        <p:xfrm>
          <a:off x="4109050" y="361588"/>
          <a:ext cx="3831020" cy="3373254"/>
        </p:xfrm>
        <a:graphic>
          <a:graphicData uri="http://schemas.openxmlformats.org/drawingml/2006/table">
            <a:tbl>
              <a:tblPr firstRow="1" bandRow="1">
                <a:tableStyleId>{5940675A-B579-460E-94D1-54222C63F5DA}</a:tableStyleId>
              </a:tblPr>
              <a:tblGrid>
                <a:gridCol w="1330940">
                  <a:extLst>
                    <a:ext uri="{9D8B030D-6E8A-4147-A177-3AD203B41FA5}">
                      <a16:colId xmlns:a16="http://schemas.microsoft.com/office/drawing/2014/main" val="20000"/>
                    </a:ext>
                  </a:extLst>
                </a:gridCol>
                <a:gridCol w="2500080">
                  <a:extLst>
                    <a:ext uri="{9D8B030D-6E8A-4147-A177-3AD203B41FA5}">
                      <a16:colId xmlns:a16="http://schemas.microsoft.com/office/drawing/2014/main" val="20001"/>
                    </a:ext>
                  </a:extLst>
                </a:gridCol>
              </a:tblGrid>
              <a:tr h="229924">
                <a:tc gridSpan="2">
                  <a:txBody>
                    <a:bodyPr/>
                    <a:lstStyle/>
                    <a:p>
                      <a:pPr algn="ctr"/>
                      <a:r>
                        <a:rPr lang="en-US" sz="1200" b="1" dirty="0">
                          <a:latin typeface="Gill Sans MT" panose="020B0502020104020203" pitchFamily="34" charset="0"/>
                        </a:rPr>
                        <a:t>Week</a:t>
                      </a:r>
                      <a:r>
                        <a:rPr lang="en-US" sz="1200" b="1" baseline="0" dirty="0">
                          <a:latin typeface="Gill Sans MT" panose="020B0502020104020203" pitchFamily="34" charset="0"/>
                        </a:rPr>
                        <a:t> 3 - Devices</a:t>
                      </a:r>
                      <a:endParaRPr lang="en-US" sz="1200" b="1" dirty="0">
                        <a:latin typeface="Gill Sans MT" panose="020B0502020104020203" pitchFamily="34" charset="0"/>
                      </a:endParaRPr>
                    </a:p>
                  </a:txBody>
                  <a:tcPr>
                    <a:solidFill>
                      <a:schemeClr val="accent1">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Gill Sans"/>
                      </a:endParaRPr>
                    </a:p>
                  </a:txBody>
                  <a:tcPr/>
                </a:tc>
                <a:extLst>
                  <a:ext uri="{0D108BD9-81ED-4DB2-BD59-A6C34878D82A}">
                    <a16:rowId xmlns:a16="http://schemas.microsoft.com/office/drawing/2014/main" val="10000"/>
                  </a:ext>
                </a:extLst>
              </a:tr>
              <a:tr h="247550">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US" sz="1200" b="1" dirty="0">
                          <a:latin typeface="Gill Sans MT" panose="020B0502020104020203" pitchFamily="34" charset="0"/>
                        </a:rPr>
                        <a:t>Device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Gill Sans MT" panose="020B0502020104020203" pitchFamily="34" charset="0"/>
                        </a:rPr>
                        <a:t>Definition</a:t>
                      </a:r>
                      <a:endParaRPr lang="en-US" sz="1200" dirty="0">
                        <a:latin typeface="Gill Sans MT" panose="020B0502020104020203" pitchFamily="34" charset="0"/>
                      </a:endParaRPr>
                    </a:p>
                  </a:txBody>
                  <a:tcPr/>
                </a:tc>
                <a:extLst>
                  <a:ext uri="{0D108BD9-81ED-4DB2-BD59-A6C34878D82A}">
                    <a16:rowId xmlns:a16="http://schemas.microsoft.com/office/drawing/2014/main" val="10001"/>
                  </a:ext>
                </a:extLst>
              </a:tr>
              <a:tr h="383207">
                <a:tc>
                  <a:txBody>
                    <a:bodyPr/>
                    <a:lstStyle/>
                    <a:p>
                      <a:r>
                        <a:rPr lang="en-US" sz="1200" b="0" dirty="0">
                          <a:latin typeface="Gill Sans MT" panose="020B0502020104020203" pitchFamily="34" charset="0"/>
                        </a:rPr>
                        <a:t>Personification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Gill Sans MT" panose="020B0502020104020203" pitchFamily="34" charset="0"/>
                        </a:rPr>
                        <a:t>Giving human characteristics</a:t>
                      </a:r>
                      <a:r>
                        <a:rPr lang="en-US" sz="1200" baseline="0" dirty="0">
                          <a:latin typeface="Gill Sans MT" panose="020B0502020104020203" pitchFamily="34" charset="0"/>
                        </a:rPr>
                        <a:t> to a nonhuman object. </a:t>
                      </a:r>
                      <a:endParaRPr lang="en-US" sz="1200" dirty="0">
                        <a:latin typeface="Gill Sans MT" panose="020B0502020104020203" pitchFamily="34" charset="0"/>
                      </a:endParaRPr>
                    </a:p>
                  </a:txBody>
                  <a:tcPr/>
                </a:tc>
                <a:extLst>
                  <a:ext uri="{0D108BD9-81ED-4DB2-BD59-A6C34878D82A}">
                    <a16:rowId xmlns:a16="http://schemas.microsoft.com/office/drawing/2014/main" val="10002"/>
                  </a:ext>
                </a:extLst>
              </a:tr>
              <a:tr h="383207">
                <a:tc>
                  <a:txBody>
                    <a:bodyPr/>
                    <a:lstStyle/>
                    <a:p>
                      <a:r>
                        <a:rPr lang="en-US" sz="1200" dirty="0">
                          <a:latin typeface="Gill Sans MT" panose="020B0502020104020203" pitchFamily="34" charset="0"/>
                        </a:rPr>
                        <a:t>Metaphor</a:t>
                      </a:r>
                      <a:endParaRPr lang="en-US" sz="1200" b="1" dirty="0">
                        <a:latin typeface="Gill Sans MT" panose="020B0502020104020203"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Gill Sans MT" panose="020B0502020104020203" pitchFamily="34" charset="0"/>
                        </a:rPr>
                        <a:t>Comparing by referring to one thing as another.</a:t>
                      </a:r>
                      <a:r>
                        <a:rPr lang="en-US" sz="1200" baseline="0" dirty="0">
                          <a:latin typeface="Gill Sans MT" panose="020B0502020104020203" pitchFamily="34" charset="0"/>
                        </a:rPr>
                        <a:t> </a:t>
                      </a:r>
                      <a:endParaRPr lang="en-US" sz="1200" dirty="0">
                        <a:latin typeface="Gill Sans MT" panose="020B0502020104020203" pitchFamily="34" charset="0"/>
                      </a:endParaRPr>
                    </a:p>
                  </a:txBody>
                  <a:tcPr/>
                </a:tc>
                <a:extLst>
                  <a:ext uri="{0D108BD9-81ED-4DB2-BD59-A6C34878D82A}">
                    <a16:rowId xmlns:a16="http://schemas.microsoft.com/office/drawing/2014/main" val="10003"/>
                  </a:ext>
                </a:extLst>
              </a:tr>
              <a:tr h="383207">
                <a:tc>
                  <a:txBody>
                    <a:bodyPr/>
                    <a:lstStyle/>
                    <a:p>
                      <a:r>
                        <a:rPr lang="en-US" sz="1200" dirty="0">
                          <a:latin typeface="Gill Sans MT" panose="020B0502020104020203" pitchFamily="34" charset="0"/>
                        </a:rPr>
                        <a:t>Simile</a:t>
                      </a:r>
                      <a:endParaRPr lang="en-US" sz="1200" b="0" dirty="0">
                        <a:latin typeface="Gill Sans MT" panose="020B0502020104020203"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Gill Sans MT" panose="020B0502020104020203" pitchFamily="34" charset="0"/>
                        </a:rPr>
                        <a:t>A comparison of two different objects using </a:t>
                      </a:r>
                      <a:r>
                        <a:rPr lang="en-US" sz="1200" b="1" dirty="0">
                          <a:latin typeface="Gill Sans MT" panose="020B0502020104020203" pitchFamily="34" charset="0"/>
                        </a:rPr>
                        <a:t>like</a:t>
                      </a:r>
                      <a:r>
                        <a:rPr lang="en-US" sz="1200" dirty="0">
                          <a:latin typeface="Gill Sans MT" panose="020B0502020104020203" pitchFamily="34" charset="0"/>
                        </a:rPr>
                        <a:t> or </a:t>
                      </a:r>
                      <a:r>
                        <a:rPr lang="en-US" sz="1200" b="1" dirty="0">
                          <a:latin typeface="Gill Sans MT" panose="020B0502020104020203" pitchFamily="34" charset="0"/>
                        </a:rPr>
                        <a:t>as</a:t>
                      </a:r>
                      <a:r>
                        <a:rPr lang="en-US" sz="1200" dirty="0">
                          <a:latin typeface="Gill Sans MT" panose="020B0502020104020203" pitchFamily="34" charset="0"/>
                        </a:rPr>
                        <a:t>.</a:t>
                      </a:r>
                    </a:p>
                  </a:txBody>
                  <a:tcPr/>
                </a:tc>
                <a:extLst>
                  <a:ext uri="{0D108BD9-81ED-4DB2-BD59-A6C34878D82A}">
                    <a16:rowId xmlns:a16="http://schemas.microsoft.com/office/drawing/2014/main" val="10004"/>
                  </a:ext>
                </a:extLst>
              </a:tr>
              <a:tr h="383207">
                <a:tc>
                  <a:txBody>
                    <a:bodyPr/>
                    <a:lstStyle/>
                    <a:p>
                      <a:r>
                        <a:rPr lang="en-US" sz="1200" b="0" dirty="0">
                          <a:latin typeface="Gill Sans MT" panose="020B0502020104020203" pitchFamily="34" charset="0"/>
                        </a:rPr>
                        <a:t>Hyperbole</a:t>
                      </a:r>
                    </a:p>
                  </a:txBody>
                  <a:tcPr/>
                </a:tc>
                <a:tc>
                  <a:txBody>
                    <a:bodyPr/>
                    <a:lstStyle/>
                    <a:p>
                      <a:r>
                        <a:rPr lang="en-US" sz="1200" b="0" dirty="0">
                          <a:latin typeface="Gill Sans MT" panose="020B0502020104020203" pitchFamily="34" charset="0"/>
                        </a:rPr>
                        <a:t>The</a:t>
                      </a:r>
                      <a:r>
                        <a:rPr lang="en-US" sz="1200" b="0" baseline="0" dirty="0">
                          <a:latin typeface="Gill Sans MT" panose="020B0502020104020203" pitchFamily="34" charset="0"/>
                        </a:rPr>
                        <a:t> use of obvious exaggeration  for effect. </a:t>
                      </a:r>
                      <a:endParaRPr lang="en-US" sz="1200" b="0" dirty="0">
                        <a:latin typeface="Gill Sans MT" panose="020B0502020104020203" pitchFamily="34" charset="0"/>
                      </a:endParaRPr>
                    </a:p>
                  </a:txBody>
                  <a:tcPr/>
                </a:tc>
                <a:extLst>
                  <a:ext uri="{0D108BD9-81ED-4DB2-BD59-A6C34878D82A}">
                    <a16:rowId xmlns:a16="http://schemas.microsoft.com/office/drawing/2014/main" val="10005"/>
                  </a:ext>
                </a:extLst>
              </a:tr>
              <a:tr h="497907">
                <a:tc>
                  <a:txBody>
                    <a:bodyPr/>
                    <a:lstStyle/>
                    <a:p>
                      <a:r>
                        <a:rPr lang="en-US" sz="1200" b="0" dirty="0">
                          <a:latin typeface="Gill Sans MT" panose="020B0502020104020203" pitchFamily="34" charset="0"/>
                        </a:rPr>
                        <a:t>Emotive</a:t>
                      </a:r>
                      <a:r>
                        <a:rPr lang="en-US" sz="1200" b="0" baseline="0" dirty="0">
                          <a:latin typeface="Gill Sans MT" panose="020B0502020104020203" pitchFamily="34" charset="0"/>
                        </a:rPr>
                        <a:t> language </a:t>
                      </a:r>
                      <a:endParaRPr lang="en-US" sz="1200" b="0" dirty="0">
                        <a:latin typeface="Gill Sans MT" panose="020B0502020104020203"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Gill Sans MT" panose="020B0502020104020203" pitchFamily="34" charset="0"/>
                        </a:rPr>
                        <a:t>Languag</a:t>
                      </a:r>
                      <a:r>
                        <a:rPr lang="en-US" sz="1200" baseline="0" dirty="0">
                          <a:latin typeface="Gill Sans MT" panose="020B0502020104020203" pitchFamily="34" charset="0"/>
                        </a:rPr>
                        <a:t>e intended to create an emotional response. </a:t>
                      </a:r>
                      <a:endParaRPr lang="en-US" sz="1200" dirty="0">
                        <a:latin typeface="Gill Sans MT" panose="020B0502020104020203" pitchFamily="34" charset="0"/>
                      </a:endParaRPr>
                    </a:p>
                  </a:txBody>
                  <a:tcPr/>
                </a:tc>
                <a:extLst>
                  <a:ext uri="{0D108BD9-81ED-4DB2-BD59-A6C34878D82A}">
                    <a16:rowId xmlns:a16="http://schemas.microsoft.com/office/drawing/2014/main" val="10006"/>
                  </a:ext>
                </a:extLst>
              </a:tr>
              <a:tr h="497907">
                <a:tc>
                  <a:txBody>
                    <a:bodyPr/>
                    <a:lstStyle/>
                    <a:p>
                      <a:r>
                        <a:rPr lang="en-GB" sz="1200" dirty="0">
                          <a:latin typeface="Gill Sans MT" panose="020B0502020104020203" pitchFamily="34" charset="0"/>
                        </a:rPr>
                        <a:t>Onomatopoeia</a:t>
                      </a:r>
                      <a:r>
                        <a:rPr lang="en-GB" sz="1200" baseline="0" dirty="0">
                          <a:latin typeface="Gill Sans MT" panose="020B0502020104020203" pitchFamily="34" charset="0"/>
                        </a:rPr>
                        <a:t> </a:t>
                      </a:r>
                      <a:endParaRPr lang="en-GB" sz="1200" dirty="0">
                        <a:latin typeface="Gill Sans MT" panose="020B0502020104020203" pitchFamily="34" charset="0"/>
                      </a:endParaRPr>
                    </a:p>
                  </a:txBody>
                  <a:tcPr/>
                </a:tc>
                <a:tc>
                  <a:txBody>
                    <a:bodyPr/>
                    <a:lstStyle/>
                    <a:p>
                      <a:r>
                        <a:rPr lang="en-GB" sz="1200" dirty="0">
                          <a:latin typeface="Gill Sans MT" panose="020B0502020104020203" pitchFamily="34" charset="0"/>
                        </a:rPr>
                        <a:t>A word that imitates the sound</a:t>
                      </a:r>
                      <a:r>
                        <a:rPr lang="en-GB" sz="1200" baseline="0" dirty="0">
                          <a:latin typeface="Gill Sans MT" panose="020B0502020104020203" pitchFamily="34" charset="0"/>
                        </a:rPr>
                        <a:t> it represents. </a:t>
                      </a:r>
                      <a:endParaRPr lang="en-GB" sz="1200" dirty="0">
                        <a:latin typeface="Gill Sans MT" panose="020B0502020104020203" pitchFamily="34" charset="0"/>
                      </a:endParaRPr>
                    </a:p>
                  </a:txBody>
                  <a:tcPr/>
                </a:tc>
                <a:extLst>
                  <a:ext uri="{0D108BD9-81ED-4DB2-BD59-A6C34878D82A}">
                    <a16:rowId xmlns:a16="http://schemas.microsoft.com/office/drawing/2014/main" val="3121089630"/>
                  </a:ext>
                </a:extLst>
              </a:tr>
            </a:tbl>
          </a:graphicData>
        </a:graphic>
      </p:graphicFrame>
      <p:graphicFrame>
        <p:nvGraphicFramePr>
          <p:cNvPr id="8" name="Table 7"/>
          <p:cNvGraphicFramePr>
            <a:graphicFrameLocks noGrp="1"/>
          </p:cNvGraphicFramePr>
          <p:nvPr/>
        </p:nvGraphicFramePr>
        <p:xfrm>
          <a:off x="4109050" y="3847097"/>
          <a:ext cx="3831020" cy="2665532"/>
        </p:xfrm>
        <a:graphic>
          <a:graphicData uri="http://schemas.openxmlformats.org/drawingml/2006/table">
            <a:tbl>
              <a:tblPr firstRow="1" bandRow="1">
                <a:tableStyleId>{5940675A-B579-460E-94D1-54222C63F5DA}</a:tableStyleId>
              </a:tblPr>
              <a:tblGrid>
                <a:gridCol w="1055597">
                  <a:extLst>
                    <a:ext uri="{9D8B030D-6E8A-4147-A177-3AD203B41FA5}">
                      <a16:colId xmlns:a16="http://schemas.microsoft.com/office/drawing/2014/main" val="20000"/>
                    </a:ext>
                  </a:extLst>
                </a:gridCol>
                <a:gridCol w="2775423">
                  <a:extLst>
                    <a:ext uri="{9D8B030D-6E8A-4147-A177-3AD203B41FA5}">
                      <a16:colId xmlns:a16="http://schemas.microsoft.com/office/drawing/2014/main" val="20001"/>
                    </a:ext>
                  </a:extLst>
                </a:gridCol>
              </a:tblGrid>
              <a:tr h="270578">
                <a:tc gridSpan="2">
                  <a:txBody>
                    <a:bodyPr/>
                    <a:lstStyle/>
                    <a:p>
                      <a:pPr algn="ctr"/>
                      <a:r>
                        <a:rPr lang="en-US" sz="1200" b="1" dirty="0">
                          <a:latin typeface="Gill Sans MT" panose="020B0502020104020203" pitchFamily="34" charset="0"/>
                          <a:cs typeface="Gill Sans"/>
                        </a:rPr>
                        <a:t>Week 4</a:t>
                      </a:r>
                      <a:r>
                        <a:rPr lang="en-US" sz="1200" b="1" baseline="0" dirty="0">
                          <a:latin typeface="Gill Sans MT" panose="020B0502020104020203" pitchFamily="34" charset="0"/>
                          <a:cs typeface="Gill Sans"/>
                        </a:rPr>
                        <a:t> - </a:t>
                      </a:r>
                      <a:r>
                        <a:rPr lang="en-US" sz="1200" b="1" dirty="0">
                          <a:latin typeface="Gill Sans MT" panose="020B0502020104020203" pitchFamily="34" charset="0"/>
                          <a:cs typeface="Gill Sans"/>
                        </a:rPr>
                        <a:t>Key Terms</a:t>
                      </a:r>
                    </a:p>
                  </a:txBody>
                  <a:tcPr>
                    <a:solidFill>
                      <a:schemeClr val="accent1">
                        <a:lumMod val="20000"/>
                        <a:lumOff val="80000"/>
                      </a:schemeClr>
                    </a:solidFill>
                  </a:tcPr>
                </a:tc>
                <a:tc hMerge="1">
                  <a:txBody>
                    <a:bodyPr/>
                    <a:lstStyle/>
                    <a:p>
                      <a:endParaRPr lang="en-US" dirty="0"/>
                    </a:p>
                  </a:txBody>
                  <a:tcPr/>
                </a:tc>
                <a:extLst>
                  <a:ext uri="{0D108BD9-81ED-4DB2-BD59-A6C34878D82A}">
                    <a16:rowId xmlns:a16="http://schemas.microsoft.com/office/drawing/2014/main" val="10000"/>
                  </a:ext>
                </a:extLst>
              </a:tr>
              <a:tr h="450962">
                <a:tc>
                  <a:txBody>
                    <a:bodyPr/>
                    <a:lstStyle/>
                    <a:p>
                      <a:r>
                        <a:rPr lang="en-US" sz="1200" dirty="0">
                          <a:latin typeface="Gill Sans MT" panose="020B0502020104020203" pitchFamily="34" charset="0"/>
                          <a:cs typeface="Gill Sans"/>
                        </a:rPr>
                        <a:t>Show, Not Tell </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latin typeface="Gill Sans MT" panose="020B0502020104020203" pitchFamily="34" charset="0"/>
                          <a:cs typeface="Gill Sans"/>
                        </a:rPr>
                        <a:t>A technique used</a:t>
                      </a:r>
                      <a:r>
                        <a:rPr lang="en-US" sz="1200" baseline="0" dirty="0">
                          <a:latin typeface="Gill Sans MT" panose="020B0502020104020203" pitchFamily="34" charset="0"/>
                          <a:cs typeface="Gill Sans"/>
                        </a:rPr>
                        <a:t> to allow the reader to experience the story.</a:t>
                      </a:r>
                      <a:endParaRPr lang="en-US" sz="1200" dirty="0">
                        <a:latin typeface="Gill Sans MT" panose="020B0502020104020203" pitchFamily="34" charset="0"/>
                        <a:cs typeface="Gill Sans"/>
                      </a:endParaRPr>
                    </a:p>
                  </a:txBody>
                  <a:tcPr/>
                </a:tc>
                <a:extLst>
                  <a:ext uri="{0D108BD9-81ED-4DB2-BD59-A6C34878D82A}">
                    <a16:rowId xmlns:a16="http://schemas.microsoft.com/office/drawing/2014/main" val="10001"/>
                  </a:ext>
                </a:extLst>
              </a:tr>
              <a:tr h="460286">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US" sz="1200" b="0" dirty="0">
                          <a:latin typeface="Gill Sans MT" panose="020B0502020104020203" pitchFamily="34" charset="0"/>
                        </a:rPr>
                        <a:t>Sensory</a:t>
                      </a:r>
                      <a:r>
                        <a:rPr lang="en-US" sz="1200" b="0" baseline="0" dirty="0">
                          <a:latin typeface="Gill Sans MT" panose="020B0502020104020203" pitchFamily="34" charset="0"/>
                        </a:rPr>
                        <a:t> Imagery </a:t>
                      </a:r>
                      <a:endParaRPr lang="en-US" sz="1200" b="0" dirty="0">
                        <a:latin typeface="Gill Sans MT" panose="020B0502020104020203"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latin typeface="Gill Sans MT" panose="020B0502020104020203" pitchFamily="34" charset="0"/>
                        </a:rPr>
                        <a:t>Words</a:t>
                      </a:r>
                      <a:r>
                        <a:rPr lang="en-US" sz="1200" baseline="0" dirty="0">
                          <a:latin typeface="Gill Sans MT" panose="020B0502020104020203" pitchFamily="34" charset="0"/>
                        </a:rPr>
                        <a:t> and phrases which appeal to the five senses.</a:t>
                      </a:r>
                      <a:endParaRPr lang="en-US" sz="1200" dirty="0">
                        <a:latin typeface="Gill Sans MT" panose="020B0502020104020203" pitchFamily="34" charset="0"/>
                      </a:endParaRPr>
                    </a:p>
                  </a:txBody>
                  <a:tcPr/>
                </a:tc>
                <a:extLst>
                  <a:ext uri="{0D108BD9-81ED-4DB2-BD59-A6C34878D82A}">
                    <a16:rowId xmlns:a16="http://schemas.microsoft.com/office/drawing/2014/main" val="10002"/>
                  </a:ext>
                </a:extLst>
              </a:tr>
              <a:tr h="450962">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US" sz="1200" b="0" dirty="0">
                          <a:latin typeface="Gill Sans MT" panose="020B0502020104020203" pitchFamily="34" charset="0"/>
                        </a:rPr>
                        <a:t>Shift</a:t>
                      </a:r>
                      <a:r>
                        <a:rPr lang="en-US" sz="1200" b="0" baseline="0" dirty="0">
                          <a:latin typeface="Gill Sans MT" panose="020B0502020104020203" pitchFamily="34" charset="0"/>
                        </a:rPr>
                        <a:t> in Focus </a:t>
                      </a:r>
                      <a:endParaRPr lang="en-US" sz="1200" b="0" dirty="0">
                        <a:latin typeface="Gill Sans MT" panose="020B0502020104020203"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a:latin typeface="Gill Sans MT" panose="020B0502020104020203" pitchFamily="34" charset="0"/>
                          <a:cs typeface="+mn-cs"/>
                        </a:rPr>
                        <a:t>The change of focus between different paragraphs. </a:t>
                      </a:r>
                      <a:endParaRPr lang="en-US" sz="1200" dirty="0">
                        <a:latin typeface="Gill Sans MT" panose="020B0502020104020203" pitchFamily="34" charset="0"/>
                        <a:cs typeface="Gill Sans"/>
                      </a:endParaRPr>
                    </a:p>
                  </a:txBody>
                  <a:tcPr/>
                </a:tc>
                <a:extLst>
                  <a:ext uri="{0D108BD9-81ED-4DB2-BD59-A6C34878D82A}">
                    <a16:rowId xmlns:a16="http://schemas.microsoft.com/office/drawing/2014/main" val="10003"/>
                  </a:ext>
                </a:extLst>
              </a:tr>
              <a:tr h="508263">
                <a:tc>
                  <a:txBody>
                    <a:bodyPr/>
                    <a:lstStyle/>
                    <a:p>
                      <a:r>
                        <a:rPr lang="en-US" sz="1200" dirty="0">
                          <a:latin typeface="Gill Sans MT" panose="020B0502020104020203" pitchFamily="34" charset="0"/>
                          <a:cs typeface="Gill Sans"/>
                        </a:rPr>
                        <a:t>Pathetic Fallacy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Gill Sans MT" panose="020B0502020104020203" pitchFamily="34" charset="0"/>
                          <a:cs typeface="Gill Sans"/>
                        </a:rPr>
                        <a:t>When the weather reflects the mood. </a:t>
                      </a:r>
                    </a:p>
                  </a:txBody>
                  <a:tcPr/>
                </a:tc>
                <a:extLst>
                  <a:ext uri="{0D108BD9-81ED-4DB2-BD59-A6C34878D82A}">
                    <a16:rowId xmlns:a16="http://schemas.microsoft.com/office/drawing/2014/main" val="3160004355"/>
                  </a:ext>
                </a:extLst>
              </a:tr>
              <a:tr h="508263">
                <a:tc>
                  <a:txBody>
                    <a:bodyPr/>
                    <a:lstStyle/>
                    <a:p>
                      <a:r>
                        <a:rPr lang="en-US" sz="1200" dirty="0">
                          <a:latin typeface="Gill Sans MT" panose="020B0502020104020203" pitchFamily="34" charset="0"/>
                          <a:cs typeface="Gill Sans"/>
                        </a:rPr>
                        <a:t>Zooming</a:t>
                      </a:r>
                      <a:r>
                        <a:rPr lang="en-US" sz="1200" baseline="0" dirty="0">
                          <a:latin typeface="Gill Sans MT" panose="020B0502020104020203" pitchFamily="34" charset="0"/>
                          <a:cs typeface="Gill Sans"/>
                        </a:rPr>
                        <a:t> In</a:t>
                      </a:r>
                      <a:endParaRPr lang="en-US" sz="1200" dirty="0">
                        <a:latin typeface="Gill Sans MT" panose="020B0502020104020203" pitchFamily="34" charset="0"/>
                        <a:cs typeface="Gill San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Gill Sans MT" panose="020B0502020104020203" pitchFamily="34" charset="0"/>
                          <a:cs typeface="Gill Sans"/>
                        </a:rPr>
                        <a:t>When</a:t>
                      </a:r>
                      <a:r>
                        <a:rPr lang="en-US" sz="1200" baseline="0" dirty="0">
                          <a:latin typeface="Gill Sans MT" panose="020B0502020104020203" pitchFamily="34" charset="0"/>
                          <a:cs typeface="Gill Sans"/>
                        </a:rPr>
                        <a:t> the reader is guided to a particular aspect of the text</a:t>
                      </a:r>
                      <a:endParaRPr lang="en-US" sz="1200" dirty="0">
                        <a:latin typeface="Gill Sans MT" panose="020B0502020104020203" pitchFamily="34" charset="0"/>
                        <a:cs typeface="Gill Sans"/>
                      </a:endParaRPr>
                    </a:p>
                  </a:txBody>
                  <a:tcPr/>
                </a:tc>
                <a:extLst>
                  <a:ext uri="{0D108BD9-81ED-4DB2-BD59-A6C34878D82A}">
                    <a16:rowId xmlns:a16="http://schemas.microsoft.com/office/drawing/2014/main" val="10004"/>
                  </a:ext>
                </a:extLst>
              </a:tr>
            </a:tbl>
          </a:graphicData>
        </a:graphic>
      </p:graphicFrame>
      <p:graphicFrame>
        <p:nvGraphicFramePr>
          <p:cNvPr id="3" name="Table 2"/>
          <p:cNvGraphicFramePr>
            <a:graphicFrameLocks noGrp="1"/>
          </p:cNvGraphicFramePr>
          <p:nvPr/>
        </p:nvGraphicFramePr>
        <p:xfrm>
          <a:off x="110359" y="740211"/>
          <a:ext cx="3831020" cy="2720966"/>
        </p:xfrm>
        <a:graphic>
          <a:graphicData uri="http://schemas.openxmlformats.org/drawingml/2006/table">
            <a:tbl>
              <a:tblPr firstRow="1" bandRow="1">
                <a:tableStyleId>{5940675A-B579-460E-94D1-54222C63F5DA}</a:tableStyleId>
              </a:tblPr>
              <a:tblGrid>
                <a:gridCol w="1282255">
                  <a:extLst>
                    <a:ext uri="{9D8B030D-6E8A-4147-A177-3AD203B41FA5}">
                      <a16:colId xmlns:a16="http://schemas.microsoft.com/office/drawing/2014/main" val="20000"/>
                    </a:ext>
                  </a:extLst>
                </a:gridCol>
                <a:gridCol w="2548765">
                  <a:extLst>
                    <a:ext uri="{9D8B030D-6E8A-4147-A177-3AD203B41FA5}">
                      <a16:colId xmlns:a16="http://schemas.microsoft.com/office/drawing/2014/main" val="20001"/>
                    </a:ext>
                  </a:extLst>
                </a:gridCol>
              </a:tblGrid>
              <a:tr h="228514">
                <a:tc gridSpan="2">
                  <a:txBody>
                    <a:bodyPr/>
                    <a:lstStyle/>
                    <a:p>
                      <a:pPr algn="ctr"/>
                      <a:r>
                        <a:rPr lang="en-GB" sz="1200" b="1" dirty="0">
                          <a:latin typeface="Gill Sans MT" panose="020B0502020104020203" pitchFamily="34" charset="0"/>
                        </a:rPr>
                        <a:t>Week 1</a:t>
                      </a:r>
                      <a:r>
                        <a:rPr lang="en-GB" sz="1200" b="1" baseline="0" dirty="0">
                          <a:latin typeface="Gill Sans MT" panose="020B0502020104020203" pitchFamily="34" charset="0"/>
                        </a:rPr>
                        <a:t> – Sentence Openers  </a:t>
                      </a:r>
                      <a:endParaRPr lang="en-GB" sz="1200" b="1" dirty="0">
                        <a:latin typeface="Gill Sans MT" panose="020B0502020104020203" pitchFamily="34" charset="0"/>
                      </a:endParaRPr>
                    </a:p>
                  </a:txBody>
                  <a:tcPr>
                    <a:solidFill>
                      <a:schemeClr val="accent1">
                        <a:lumMod val="20000"/>
                        <a:lumOff val="80000"/>
                      </a:schemeClr>
                    </a:solidFill>
                  </a:tcPr>
                </a:tc>
                <a:tc hMerge="1">
                  <a:txBody>
                    <a:bodyPr/>
                    <a:lstStyle/>
                    <a:p>
                      <a:endParaRPr lang="en-GB" dirty="0"/>
                    </a:p>
                  </a:txBody>
                  <a:tcPr/>
                </a:tc>
                <a:extLst>
                  <a:ext uri="{0D108BD9-81ED-4DB2-BD59-A6C34878D82A}">
                    <a16:rowId xmlns:a16="http://schemas.microsoft.com/office/drawing/2014/main" val="10000"/>
                  </a:ext>
                </a:extLst>
              </a:tr>
              <a:tr h="491803">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GB" sz="1200" b="0" dirty="0">
                          <a:latin typeface="Gill Sans MT" panose="020B0502020104020203" pitchFamily="34" charset="0"/>
                        </a:rPr>
                        <a:t>Sentence Starters</a:t>
                      </a:r>
                    </a:p>
                  </a:txBody>
                  <a:tcPr/>
                </a:tc>
                <a:tc>
                  <a:txBody>
                    <a:bodyPr/>
                    <a:lstStyle/>
                    <a:p>
                      <a:r>
                        <a:rPr lang="en-GB" sz="1200" dirty="0">
                          <a:latin typeface="Gill Sans MT" panose="020B0502020104020203" pitchFamily="34" charset="0"/>
                        </a:rPr>
                        <a:t>Changing the way that sentences start using adverbs and can make the writing more engaging and interesting for the reader. </a:t>
                      </a:r>
                    </a:p>
                  </a:txBody>
                  <a:tcPr/>
                </a:tc>
                <a:extLst>
                  <a:ext uri="{0D108BD9-81ED-4DB2-BD59-A6C34878D82A}">
                    <a16:rowId xmlns:a16="http://schemas.microsoft.com/office/drawing/2014/main" val="10001"/>
                  </a:ext>
                </a:extLst>
              </a:tr>
              <a:tr h="491803">
                <a:tc>
                  <a:txBody>
                    <a:bodyPr/>
                    <a:lstStyle/>
                    <a:p>
                      <a:r>
                        <a:rPr lang="en-GB" sz="1200" dirty="0">
                          <a:latin typeface="Gill Sans MT" panose="020B0502020104020203" pitchFamily="34" charset="0"/>
                        </a:rPr>
                        <a:t>Adverb Opener </a:t>
                      </a:r>
                    </a:p>
                  </a:txBody>
                  <a:tcPr/>
                </a:tc>
                <a:tc>
                  <a:txBody>
                    <a:bodyPr/>
                    <a:lstStyle/>
                    <a:p>
                      <a:r>
                        <a:rPr lang="en-GB" sz="1200" dirty="0">
                          <a:latin typeface="Gill Sans MT" panose="020B0502020104020203" pitchFamily="34" charset="0"/>
                        </a:rPr>
                        <a:t>A ‘</a:t>
                      </a:r>
                      <a:r>
                        <a:rPr lang="en-GB" sz="1200" dirty="0" err="1">
                          <a:latin typeface="Gill Sans MT" panose="020B0502020104020203" pitchFamily="34" charset="0"/>
                        </a:rPr>
                        <a:t>ly</a:t>
                      </a:r>
                      <a:r>
                        <a:rPr lang="en-GB" sz="1200" dirty="0">
                          <a:latin typeface="Gill Sans MT" panose="020B0502020104020203" pitchFamily="34" charset="0"/>
                        </a:rPr>
                        <a:t>’ word that starts a sentence.</a:t>
                      </a:r>
                    </a:p>
                  </a:txBody>
                  <a:tcPr/>
                </a:tc>
                <a:extLst>
                  <a:ext uri="{0D108BD9-81ED-4DB2-BD59-A6C34878D82A}">
                    <a16:rowId xmlns:a16="http://schemas.microsoft.com/office/drawing/2014/main" val="10002"/>
                  </a:ext>
                </a:extLst>
              </a:tr>
              <a:tr h="491803">
                <a:tc>
                  <a:txBody>
                    <a:bodyPr/>
                    <a:lstStyle/>
                    <a:p>
                      <a:r>
                        <a:rPr lang="en-GB" sz="1200" dirty="0">
                          <a:latin typeface="Gill Sans MT" panose="020B0502020104020203" pitchFamily="34" charset="0"/>
                        </a:rPr>
                        <a:t>Place Phrase </a:t>
                      </a:r>
                    </a:p>
                  </a:txBody>
                  <a:tcPr/>
                </a:tc>
                <a:tc>
                  <a:txBody>
                    <a:bodyPr/>
                    <a:lstStyle/>
                    <a:p>
                      <a:r>
                        <a:rPr lang="en-GB" sz="1200" dirty="0">
                          <a:latin typeface="Gill Sans MT" panose="020B0502020104020203" pitchFamily="34" charset="0"/>
                        </a:rPr>
                        <a:t>A sentence starter</a:t>
                      </a:r>
                      <a:r>
                        <a:rPr lang="en-GB" sz="1200" baseline="0" dirty="0">
                          <a:latin typeface="Gill Sans MT" panose="020B0502020104020203" pitchFamily="34" charset="0"/>
                        </a:rPr>
                        <a:t> that tells us the location of something.</a:t>
                      </a:r>
                      <a:endParaRPr lang="en-GB" sz="1200" dirty="0">
                        <a:latin typeface="Gill Sans MT" panose="020B0502020104020203" pitchFamily="34" charset="0"/>
                      </a:endParaRPr>
                    </a:p>
                  </a:txBody>
                  <a:tcPr/>
                </a:tc>
                <a:extLst>
                  <a:ext uri="{0D108BD9-81ED-4DB2-BD59-A6C34878D82A}">
                    <a16:rowId xmlns:a16="http://schemas.microsoft.com/office/drawing/2014/main" val="10003"/>
                  </a:ext>
                </a:extLst>
              </a:tr>
              <a:tr h="495809">
                <a:tc>
                  <a:txBody>
                    <a:bodyPr/>
                    <a:lstStyle/>
                    <a:p>
                      <a:r>
                        <a:rPr lang="en-GB" sz="1200" dirty="0">
                          <a:latin typeface="Gill Sans MT" panose="020B0502020104020203" pitchFamily="34" charset="0"/>
                        </a:rPr>
                        <a:t>Creative Writing </a:t>
                      </a:r>
                    </a:p>
                  </a:txBody>
                  <a:tcPr/>
                </a:tc>
                <a:tc>
                  <a:txBody>
                    <a:bodyPr/>
                    <a:lstStyle/>
                    <a:p>
                      <a:r>
                        <a:rPr lang="en-GB" sz="1200" dirty="0">
                          <a:latin typeface="Gill Sans MT" panose="020B0502020104020203" pitchFamily="34" charset="0"/>
                        </a:rPr>
                        <a:t>The process of crafting original and imaginative works of literature and prose. </a:t>
                      </a:r>
                    </a:p>
                  </a:txBody>
                  <a:tcPr/>
                </a:tc>
                <a:extLst>
                  <a:ext uri="{0D108BD9-81ED-4DB2-BD59-A6C34878D82A}">
                    <a16:rowId xmlns:a16="http://schemas.microsoft.com/office/drawing/2014/main" val="2041885141"/>
                  </a:ext>
                </a:extLst>
              </a:tr>
            </a:tbl>
          </a:graphicData>
        </a:graphic>
      </p:graphicFrame>
      <p:graphicFrame>
        <p:nvGraphicFramePr>
          <p:cNvPr id="10" name="Table 9"/>
          <p:cNvGraphicFramePr>
            <a:graphicFrameLocks noGrp="1"/>
          </p:cNvGraphicFramePr>
          <p:nvPr/>
        </p:nvGraphicFramePr>
        <p:xfrm>
          <a:off x="8107741" y="740211"/>
          <a:ext cx="3846186" cy="3151241"/>
        </p:xfrm>
        <a:graphic>
          <a:graphicData uri="http://schemas.openxmlformats.org/drawingml/2006/table">
            <a:tbl>
              <a:tblPr firstRow="1" bandRow="1">
                <a:tableStyleId>{5940675A-B579-460E-94D1-54222C63F5DA}</a:tableStyleId>
              </a:tblPr>
              <a:tblGrid>
                <a:gridCol w="3846186">
                  <a:extLst>
                    <a:ext uri="{9D8B030D-6E8A-4147-A177-3AD203B41FA5}">
                      <a16:colId xmlns:a16="http://schemas.microsoft.com/office/drawing/2014/main" val="20000"/>
                    </a:ext>
                  </a:extLst>
                </a:gridCol>
              </a:tblGrid>
              <a:tr h="440761">
                <a:tc>
                  <a:txBody>
                    <a:bodyPr/>
                    <a:lstStyle/>
                    <a:p>
                      <a:pPr algn="ctr"/>
                      <a:r>
                        <a:rPr lang="en-US" sz="1200" b="1" dirty="0">
                          <a:latin typeface="Gill Sans MT" panose="020B0502020104020203" pitchFamily="34" charset="0"/>
                          <a:cs typeface="Gill Sans"/>
                        </a:rPr>
                        <a:t>Week 5</a:t>
                      </a:r>
                      <a:r>
                        <a:rPr lang="en-US" sz="1200" b="1" baseline="0" dirty="0">
                          <a:latin typeface="Gill Sans MT" panose="020B0502020104020203" pitchFamily="34" charset="0"/>
                          <a:cs typeface="Gill Sans"/>
                        </a:rPr>
                        <a:t>–  Criteria for Creative Writing </a:t>
                      </a:r>
                      <a:endParaRPr lang="en-US" sz="1200" b="1" dirty="0">
                        <a:latin typeface="Gill Sans MT" panose="020B0502020104020203" pitchFamily="34" charset="0"/>
                        <a:cs typeface="Gill Sans"/>
                      </a:endParaRPr>
                    </a:p>
                  </a:txBody>
                  <a:tcPr>
                    <a:solidFill>
                      <a:schemeClr val="accent1">
                        <a:lumMod val="20000"/>
                        <a:lumOff val="80000"/>
                      </a:schemeClr>
                    </a:solidFill>
                  </a:tcPr>
                </a:tc>
                <a:extLst>
                  <a:ext uri="{0D108BD9-81ED-4DB2-BD59-A6C34878D82A}">
                    <a16:rowId xmlns:a16="http://schemas.microsoft.com/office/drawing/2014/main" val="10000"/>
                  </a:ext>
                </a:extLst>
              </a:tr>
              <a:tr h="437131">
                <a:tc>
                  <a:txBody>
                    <a:bodyPr/>
                    <a:lstStyle/>
                    <a:p>
                      <a:r>
                        <a:rPr lang="en-US" sz="1200" dirty="0">
                          <a:latin typeface="Gill Sans MT" panose="020B0502020104020203" pitchFamily="34" charset="0"/>
                          <a:cs typeface="Gill Sans"/>
                        </a:rPr>
                        <a:t>1. Use</a:t>
                      </a:r>
                      <a:r>
                        <a:rPr lang="en-US" sz="1200" baseline="0" dirty="0">
                          <a:latin typeface="Gill Sans MT" panose="020B0502020104020203" pitchFamily="34" charset="0"/>
                          <a:cs typeface="Gill Sans"/>
                        </a:rPr>
                        <a:t> ambitious adjectives (find these in the thesaurus)</a:t>
                      </a:r>
                      <a:endParaRPr lang="en-US" sz="1200" dirty="0">
                        <a:latin typeface="Gill Sans MT" panose="020B0502020104020203" pitchFamily="34" charset="0"/>
                        <a:cs typeface="Gill Sans"/>
                      </a:endParaRPr>
                    </a:p>
                  </a:txBody>
                  <a:tcPr/>
                </a:tc>
                <a:extLst>
                  <a:ext uri="{0D108BD9-81ED-4DB2-BD59-A6C34878D82A}">
                    <a16:rowId xmlns:a16="http://schemas.microsoft.com/office/drawing/2014/main" val="10001"/>
                  </a:ext>
                </a:extLst>
              </a:tr>
              <a:tr h="475533">
                <a:tc>
                  <a:txBody>
                    <a:bodyPr/>
                    <a:lstStyle/>
                    <a:p>
                      <a:r>
                        <a:rPr lang="en-US" sz="1200" dirty="0">
                          <a:latin typeface="Gill Sans MT" panose="020B0502020104020203" pitchFamily="34" charset="0"/>
                          <a:cs typeface="Gill Sans"/>
                        </a:rPr>
                        <a:t>2. Use language devices to hook your reader </a:t>
                      </a:r>
                    </a:p>
                  </a:txBody>
                  <a:tcPr/>
                </a:tc>
                <a:extLst>
                  <a:ext uri="{0D108BD9-81ED-4DB2-BD59-A6C34878D82A}">
                    <a16:rowId xmlns:a16="http://schemas.microsoft.com/office/drawing/2014/main" val="3511139437"/>
                  </a:ext>
                </a:extLst>
              </a:tr>
              <a:tr h="475533">
                <a:tc>
                  <a:txBody>
                    <a:bodyPr/>
                    <a:lstStyle/>
                    <a:p>
                      <a:r>
                        <a:rPr lang="en-US" sz="1200" dirty="0">
                          <a:latin typeface="Gill Sans MT" panose="020B0502020104020203" pitchFamily="34" charset="0"/>
                          <a:cs typeface="Gill Sans"/>
                        </a:rPr>
                        <a:t>3. Use sensory description</a:t>
                      </a:r>
                      <a:r>
                        <a:rPr lang="en-US" sz="1200" baseline="0" dirty="0">
                          <a:latin typeface="Gill Sans MT" panose="020B0502020104020203" pitchFamily="34" charset="0"/>
                          <a:cs typeface="Gill Sans"/>
                        </a:rPr>
                        <a:t> (see, hear, touch, smell, taste)</a:t>
                      </a:r>
                      <a:endParaRPr lang="en-US" sz="1200" dirty="0">
                        <a:latin typeface="Gill Sans MT" panose="020B0502020104020203" pitchFamily="34" charset="0"/>
                        <a:cs typeface="Gill Sans"/>
                      </a:endParaRPr>
                    </a:p>
                  </a:txBody>
                  <a:tcPr/>
                </a:tc>
                <a:extLst>
                  <a:ext uri="{0D108BD9-81ED-4DB2-BD59-A6C34878D82A}">
                    <a16:rowId xmlns:a16="http://schemas.microsoft.com/office/drawing/2014/main" val="10002"/>
                  </a:ext>
                </a:extLst>
              </a:tr>
              <a:tr h="440761">
                <a:tc>
                  <a:txBody>
                    <a:bodyPr/>
                    <a:lstStyle/>
                    <a:p>
                      <a:r>
                        <a:rPr lang="en-US" sz="1200" dirty="0">
                          <a:latin typeface="Gill Sans MT" panose="020B0502020104020203" pitchFamily="34" charset="0"/>
                          <a:cs typeface="Gill Sans"/>
                        </a:rPr>
                        <a:t>4. Varied</a:t>
                      </a:r>
                      <a:r>
                        <a:rPr lang="en-US" sz="1200" baseline="0" dirty="0">
                          <a:latin typeface="Gill Sans MT" panose="020B0502020104020203" pitchFamily="34" charset="0"/>
                          <a:cs typeface="Gill Sans"/>
                        </a:rPr>
                        <a:t> sentence openers </a:t>
                      </a:r>
                      <a:endParaRPr lang="en-US" sz="1200" dirty="0">
                        <a:latin typeface="Gill Sans MT" panose="020B0502020104020203" pitchFamily="34" charset="0"/>
                        <a:cs typeface="Gill Sans"/>
                      </a:endParaRPr>
                    </a:p>
                  </a:txBody>
                  <a:tcPr/>
                </a:tc>
                <a:extLst>
                  <a:ext uri="{0D108BD9-81ED-4DB2-BD59-A6C34878D82A}">
                    <a16:rowId xmlns:a16="http://schemas.microsoft.com/office/drawing/2014/main" val="10003"/>
                  </a:ext>
                </a:extLst>
              </a:tr>
              <a:tr h="440761">
                <a:tc>
                  <a:txBody>
                    <a:bodyPr/>
                    <a:lstStyle/>
                    <a:p>
                      <a:r>
                        <a:rPr lang="en-US" sz="1200" dirty="0">
                          <a:latin typeface="Gill Sans MT" panose="020B0502020104020203" pitchFamily="34" charset="0"/>
                          <a:cs typeface="Gill Sans"/>
                        </a:rPr>
                        <a:t>5. Varied sentence types (simple, short,</a:t>
                      </a:r>
                      <a:r>
                        <a:rPr lang="en-US" sz="1200" baseline="0" dirty="0">
                          <a:latin typeface="Gill Sans MT" panose="020B0502020104020203" pitchFamily="34" charset="0"/>
                          <a:cs typeface="Gill Sans"/>
                        </a:rPr>
                        <a:t> complex)</a:t>
                      </a:r>
                      <a:endParaRPr lang="en-US" sz="1200" dirty="0">
                        <a:latin typeface="Gill Sans MT" panose="020B0502020104020203" pitchFamily="34" charset="0"/>
                        <a:cs typeface="Gill Sans"/>
                      </a:endParaRPr>
                    </a:p>
                  </a:txBody>
                  <a:tcPr/>
                </a:tc>
                <a:extLst>
                  <a:ext uri="{0D108BD9-81ED-4DB2-BD59-A6C34878D82A}">
                    <a16:rowId xmlns:a16="http://schemas.microsoft.com/office/drawing/2014/main" val="10004"/>
                  </a:ext>
                </a:extLst>
              </a:tr>
              <a:tr h="440761">
                <a:tc>
                  <a:txBody>
                    <a:bodyPr/>
                    <a:lstStyle/>
                    <a:p>
                      <a:r>
                        <a:rPr lang="en-US" sz="1200" dirty="0">
                          <a:latin typeface="Gill Sans MT" panose="020B0502020104020203" pitchFamily="34" charset="0"/>
                          <a:cs typeface="Gill Sans"/>
                        </a:rPr>
                        <a:t>6.  Write in paragraphs</a:t>
                      </a:r>
                    </a:p>
                  </a:txBody>
                  <a:tcPr/>
                </a:tc>
                <a:extLst>
                  <a:ext uri="{0D108BD9-81ED-4DB2-BD59-A6C34878D82A}">
                    <a16:rowId xmlns:a16="http://schemas.microsoft.com/office/drawing/2014/main" val="2658989336"/>
                  </a:ext>
                </a:extLst>
              </a:tr>
            </a:tbl>
          </a:graphicData>
        </a:graphic>
      </p:graphicFrame>
      <p:graphicFrame>
        <p:nvGraphicFramePr>
          <p:cNvPr id="5" name="Table 4">
            <a:extLst>
              <a:ext uri="{FF2B5EF4-FFF2-40B4-BE49-F238E27FC236}">
                <a16:creationId xmlns:a16="http://schemas.microsoft.com/office/drawing/2014/main" id="{8DBAE8C7-FE01-287A-FE24-02851BEE17C7}"/>
              </a:ext>
            </a:extLst>
          </p:cNvPr>
          <p:cNvGraphicFramePr>
            <a:graphicFrameLocks noGrp="1"/>
          </p:cNvGraphicFramePr>
          <p:nvPr/>
        </p:nvGraphicFramePr>
        <p:xfrm>
          <a:off x="8107741" y="4085852"/>
          <a:ext cx="3831021" cy="2188021"/>
        </p:xfrm>
        <a:graphic>
          <a:graphicData uri="http://schemas.openxmlformats.org/drawingml/2006/table">
            <a:tbl>
              <a:tblPr firstRow="1" bandRow="1">
                <a:tableStyleId>{5940675A-B579-460E-94D1-54222C63F5DA}</a:tableStyleId>
              </a:tblPr>
              <a:tblGrid>
                <a:gridCol w="3831021">
                  <a:extLst>
                    <a:ext uri="{9D8B030D-6E8A-4147-A177-3AD203B41FA5}">
                      <a16:colId xmlns:a16="http://schemas.microsoft.com/office/drawing/2014/main" val="20000"/>
                    </a:ext>
                  </a:extLst>
                </a:gridCol>
              </a:tblGrid>
              <a:tr h="360426">
                <a:tc>
                  <a:txBody>
                    <a:bodyPr/>
                    <a:lstStyle/>
                    <a:p>
                      <a:pPr algn="ctr"/>
                      <a:r>
                        <a:rPr lang="en-US" sz="1200" b="1" dirty="0">
                          <a:latin typeface="Gill Sans MT" panose="020B0502020104020203" pitchFamily="34" charset="0"/>
                          <a:cs typeface="Gill Sans"/>
                        </a:rPr>
                        <a:t>Week 6 </a:t>
                      </a:r>
                      <a:r>
                        <a:rPr lang="en-US" sz="1200" b="1" baseline="0" dirty="0">
                          <a:latin typeface="Gill Sans MT" panose="020B0502020104020203" pitchFamily="34" charset="0"/>
                          <a:cs typeface="Gill Sans"/>
                        </a:rPr>
                        <a:t>–  Criteria for creative writing </a:t>
                      </a:r>
                      <a:endParaRPr lang="en-US" sz="1200" b="1" dirty="0">
                        <a:latin typeface="Gill Sans MT" panose="020B0502020104020203" pitchFamily="34" charset="0"/>
                        <a:cs typeface="Gill Sans"/>
                      </a:endParaRPr>
                    </a:p>
                  </a:txBody>
                  <a:tcPr>
                    <a:solidFill>
                      <a:schemeClr val="accent1">
                        <a:lumMod val="20000"/>
                        <a:lumOff val="80000"/>
                      </a:schemeClr>
                    </a:solidFill>
                  </a:tcPr>
                </a:tc>
                <a:extLst>
                  <a:ext uri="{0D108BD9-81ED-4DB2-BD59-A6C34878D82A}">
                    <a16:rowId xmlns:a16="http://schemas.microsoft.com/office/drawing/2014/main" val="10000"/>
                  </a:ext>
                </a:extLst>
              </a:tr>
              <a:tr h="357457">
                <a:tc>
                  <a:txBody>
                    <a:bodyPr/>
                    <a:lstStyle/>
                    <a:p>
                      <a:r>
                        <a:rPr lang="en-US" sz="1200" dirty="0">
                          <a:latin typeface="Gill Sans MT" panose="020B0502020104020203" pitchFamily="34" charset="0"/>
                          <a:cs typeface="Gill Sans"/>
                        </a:rPr>
                        <a:t>1. Belligerent </a:t>
                      </a:r>
                      <a:r>
                        <a:rPr lang="en-US" sz="1200" dirty="0">
                          <a:latin typeface="Gill Sans MT" panose="020B0502020104020203" pitchFamily="34" charset="0"/>
                          <a:cs typeface="Gill Sans"/>
                          <a:sym typeface="Wingdings" panose="05000000000000000000" pitchFamily="2" charset="2"/>
                        </a:rPr>
                        <a:t> argumentative </a:t>
                      </a:r>
                      <a:endParaRPr lang="en-US" sz="1200" dirty="0">
                        <a:latin typeface="Gill Sans MT" panose="020B0502020104020203" pitchFamily="34" charset="0"/>
                        <a:cs typeface="Gill Sans"/>
                      </a:endParaRPr>
                    </a:p>
                  </a:txBody>
                  <a:tcPr/>
                </a:tc>
                <a:extLst>
                  <a:ext uri="{0D108BD9-81ED-4DB2-BD59-A6C34878D82A}">
                    <a16:rowId xmlns:a16="http://schemas.microsoft.com/office/drawing/2014/main" val="10001"/>
                  </a:ext>
                </a:extLst>
              </a:tr>
              <a:tr h="388860">
                <a:tc>
                  <a:txBody>
                    <a:bodyPr/>
                    <a:lstStyle/>
                    <a:p>
                      <a:r>
                        <a:rPr lang="en-US" sz="1200" dirty="0">
                          <a:latin typeface="Gill Sans MT" panose="020B0502020104020203" pitchFamily="34" charset="0"/>
                          <a:cs typeface="Gill Sans"/>
                        </a:rPr>
                        <a:t>2. Charismatic </a:t>
                      </a:r>
                      <a:r>
                        <a:rPr lang="en-US" sz="1200" dirty="0">
                          <a:latin typeface="Gill Sans MT" panose="020B0502020104020203" pitchFamily="34" charset="0"/>
                          <a:cs typeface="Gill Sans"/>
                          <a:sym typeface="Wingdings" panose="05000000000000000000" pitchFamily="2" charset="2"/>
                        </a:rPr>
                        <a:t> charming </a:t>
                      </a:r>
                      <a:endParaRPr lang="en-US" sz="1200" dirty="0">
                        <a:latin typeface="Gill Sans MT" panose="020B0502020104020203" pitchFamily="34" charset="0"/>
                        <a:cs typeface="Gill Sans"/>
                      </a:endParaRPr>
                    </a:p>
                  </a:txBody>
                  <a:tcPr/>
                </a:tc>
                <a:extLst>
                  <a:ext uri="{0D108BD9-81ED-4DB2-BD59-A6C34878D82A}">
                    <a16:rowId xmlns:a16="http://schemas.microsoft.com/office/drawing/2014/main" val="10002"/>
                  </a:ext>
                </a:extLst>
              </a:tr>
              <a:tr h="360426">
                <a:tc>
                  <a:txBody>
                    <a:bodyPr/>
                    <a:lstStyle/>
                    <a:p>
                      <a:r>
                        <a:rPr lang="en-US" sz="1200" dirty="0">
                          <a:latin typeface="Gill Sans MT" panose="020B0502020104020203" pitchFamily="34" charset="0"/>
                          <a:cs typeface="Gill Sans"/>
                        </a:rPr>
                        <a:t>3. Complacent </a:t>
                      </a:r>
                      <a:r>
                        <a:rPr lang="en-US" sz="1200" dirty="0">
                          <a:latin typeface="Gill Sans MT" panose="020B0502020104020203" pitchFamily="34" charset="0"/>
                          <a:cs typeface="Gill Sans"/>
                          <a:sym typeface="Wingdings" panose="05000000000000000000" pitchFamily="2" charset="2"/>
                        </a:rPr>
                        <a:t> lazy </a:t>
                      </a:r>
                      <a:endParaRPr lang="en-US" sz="1200" dirty="0">
                        <a:latin typeface="Gill Sans MT" panose="020B0502020104020203" pitchFamily="34" charset="0"/>
                        <a:cs typeface="Gill Sans"/>
                      </a:endParaRPr>
                    </a:p>
                  </a:txBody>
                  <a:tcPr/>
                </a:tc>
                <a:extLst>
                  <a:ext uri="{0D108BD9-81ED-4DB2-BD59-A6C34878D82A}">
                    <a16:rowId xmlns:a16="http://schemas.microsoft.com/office/drawing/2014/main" val="10003"/>
                  </a:ext>
                </a:extLst>
              </a:tr>
              <a:tr h="360426">
                <a:tc>
                  <a:txBody>
                    <a:bodyPr/>
                    <a:lstStyle/>
                    <a:p>
                      <a:r>
                        <a:rPr lang="en-US" sz="1200" dirty="0">
                          <a:latin typeface="Gill Sans MT" panose="020B0502020104020203" pitchFamily="34" charset="0"/>
                          <a:cs typeface="Gill Sans"/>
                        </a:rPr>
                        <a:t>4. Intrepid </a:t>
                      </a:r>
                      <a:r>
                        <a:rPr lang="en-US" sz="1200" dirty="0">
                          <a:latin typeface="Gill Sans MT" panose="020B0502020104020203" pitchFamily="34" charset="0"/>
                          <a:cs typeface="Gill Sans"/>
                          <a:sym typeface="Wingdings" panose="05000000000000000000" pitchFamily="2" charset="2"/>
                        </a:rPr>
                        <a:t> adventurous </a:t>
                      </a:r>
                      <a:endParaRPr lang="en-US" sz="1200" dirty="0">
                        <a:latin typeface="Gill Sans MT" panose="020B0502020104020203" pitchFamily="34" charset="0"/>
                        <a:cs typeface="Gill Sans"/>
                      </a:endParaRPr>
                    </a:p>
                  </a:txBody>
                  <a:tcPr/>
                </a:tc>
                <a:extLst>
                  <a:ext uri="{0D108BD9-81ED-4DB2-BD59-A6C34878D82A}">
                    <a16:rowId xmlns:a16="http://schemas.microsoft.com/office/drawing/2014/main" val="10004"/>
                  </a:ext>
                </a:extLst>
              </a:tr>
              <a:tr h="360426">
                <a:tc>
                  <a:txBody>
                    <a:bodyPr/>
                    <a:lstStyle/>
                    <a:p>
                      <a:r>
                        <a:rPr lang="en-US" sz="1200" dirty="0">
                          <a:latin typeface="Gill Sans MT" panose="020B0502020104020203" pitchFamily="34" charset="0"/>
                          <a:cs typeface="Gill Sans"/>
                        </a:rPr>
                        <a:t>5. Mendacious </a:t>
                      </a:r>
                      <a:r>
                        <a:rPr lang="en-US" sz="1200" dirty="0">
                          <a:latin typeface="Gill Sans MT" panose="020B0502020104020203" pitchFamily="34" charset="0"/>
                          <a:cs typeface="Gill Sans"/>
                          <a:sym typeface="Wingdings" panose="05000000000000000000" pitchFamily="2" charset="2"/>
                        </a:rPr>
                        <a:t> lying </a:t>
                      </a:r>
                      <a:endParaRPr lang="en-US" sz="1200" dirty="0">
                        <a:latin typeface="Gill Sans MT" panose="020B0502020104020203" pitchFamily="34" charset="0"/>
                        <a:cs typeface="Gill Sans"/>
                      </a:endParaRPr>
                    </a:p>
                  </a:txBody>
                  <a:tcPr/>
                </a:tc>
                <a:extLst>
                  <a:ext uri="{0D108BD9-81ED-4DB2-BD59-A6C34878D82A}">
                    <a16:rowId xmlns:a16="http://schemas.microsoft.com/office/drawing/2014/main" val="2658989336"/>
                  </a:ext>
                </a:extLst>
              </a:tr>
            </a:tbl>
          </a:graphicData>
        </a:graphic>
      </p:graphicFrame>
      <p:sp>
        <p:nvSpPr>
          <p:cNvPr id="9" name="TextBox 8"/>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1</a:t>
            </a:r>
          </a:p>
        </p:txBody>
      </p:sp>
    </p:spTree>
    <p:extLst>
      <p:ext uri="{BB962C8B-B14F-4D97-AF65-F5344CB8AC3E}">
        <p14:creationId xmlns:p14="http://schemas.microsoft.com/office/powerpoint/2010/main" val="22758831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518198724"/>
              </p:ext>
            </p:extLst>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spc="10">
                          <a:latin typeface="Gill Sans MT" panose="020B0502020104020203" pitchFamily="34" charset="0"/>
                        </a:rPr>
                        <a:t>9</a:t>
                      </a:r>
                      <a:r>
                        <a:rPr lang="en-GB" sz="1600" spc="10" baseline="30000">
                          <a:latin typeface="Gill Sans MT" panose="020B0502020104020203" pitchFamily="34" charset="0"/>
                        </a:rPr>
                        <a:t>th</a:t>
                      </a:r>
                      <a:r>
                        <a:rPr lang="en-GB" sz="1600" spc="10">
                          <a:latin typeface="Gill Sans MT" panose="020B0502020104020203" pitchFamily="34" charset="0"/>
                        </a:rPr>
                        <a:t> February</a:t>
                      </a:r>
                      <a:r>
                        <a:rPr lang="en-GB" sz="1600" spc="10" baseline="0">
                          <a:latin typeface="Gill Sans MT" panose="020B0502020104020203" pitchFamily="34" charset="0"/>
                        </a:rPr>
                        <a:t> </a:t>
                      </a:r>
                      <a:r>
                        <a:rPr lang="en-GB" sz="1600" spc="10">
                          <a:latin typeface="Gill Sans MT" panose="020B0502020104020203" pitchFamily="34" charset="0"/>
                        </a:rPr>
                        <a:t>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5"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6"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
        <p:nvSpPr>
          <p:cNvPr id="7" name="TextBox 6"/>
          <p:cNvSpPr txBox="1"/>
          <p:nvPr/>
        </p:nvSpPr>
        <p:spPr>
          <a:xfrm>
            <a:off x="11755120" y="6488668"/>
            <a:ext cx="436880" cy="369332"/>
          </a:xfrm>
          <a:prstGeom prst="rect">
            <a:avLst/>
          </a:prstGeom>
          <a:solidFill>
            <a:schemeClr val="tx1"/>
          </a:solidFill>
        </p:spPr>
        <p:txBody>
          <a:bodyPr wrap="square" rtlCol="0">
            <a:spAutoFit/>
          </a:bodyPr>
          <a:lstStyle/>
          <a:p>
            <a:pPr algn="ctr"/>
            <a:r>
              <a:rPr lang="en-GB">
                <a:solidFill>
                  <a:schemeClr val="bg1"/>
                </a:solidFill>
              </a:rPr>
              <a:t>27</a:t>
            </a:r>
            <a:endParaRPr lang="en-GB" dirty="0">
              <a:solidFill>
                <a:schemeClr val="bg1"/>
              </a:solidFill>
            </a:endParaRPr>
          </a:p>
        </p:txBody>
      </p:sp>
    </p:spTree>
    <p:extLst>
      <p:ext uri="{BB962C8B-B14F-4D97-AF65-F5344CB8AC3E}">
        <p14:creationId xmlns:p14="http://schemas.microsoft.com/office/powerpoint/2010/main" val="2522380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962AFA-1215-99C5-3228-63F71B03EA37}"/>
              </a:ext>
            </a:extLst>
          </p:cNvPr>
          <p:cNvSpPr txBox="1"/>
          <p:nvPr/>
        </p:nvSpPr>
        <p:spPr>
          <a:xfrm>
            <a:off x="150210" y="91016"/>
            <a:ext cx="3191582" cy="369332"/>
          </a:xfrm>
          <a:prstGeom prst="rect">
            <a:avLst/>
          </a:prstGeom>
          <a:solidFill>
            <a:schemeClr val="accent3">
              <a:lumMod val="20000"/>
              <a:lumOff val="80000"/>
            </a:schemeClr>
          </a:solidFill>
          <a:ln>
            <a:solidFill>
              <a:schemeClr val="tx1"/>
            </a:solidFill>
          </a:ln>
        </p:spPr>
        <p:txBody>
          <a:bodyPr wrap="square" rtlCol="0">
            <a:spAutoFit/>
          </a:bodyPr>
          <a:lstStyle/>
          <a:p>
            <a:r>
              <a:rPr lang="en-GB" dirty="0"/>
              <a:t>1. Robin Hood and Little John </a:t>
            </a:r>
          </a:p>
        </p:txBody>
      </p:sp>
      <p:sp>
        <p:nvSpPr>
          <p:cNvPr id="3" name="Rectangle 2">
            <a:extLst>
              <a:ext uri="{FF2B5EF4-FFF2-40B4-BE49-F238E27FC236}">
                <a16:creationId xmlns:a16="http://schemas.microsoft.com/office/drawing/2014/main" id="{A543E358-F680-0861-0DF2-F324ED20B9B7}"/>
              </a:ext>
            </a:extLst>
          </p:cNvPr>
          <p:cNvSpPr/>
          <p:nvPr/>
        </p:nvSpPr>
        <p:spPr>
          <a:xfrm>
            <a:off x="9067800" y="4424963"/>
            <a:ext cx="3017140" cy="2246769"/>
          </a:xfrm>
          <a:prstGeom prst="rect">
            <a:avLst/>
          </a:prstGeom>
          <a:solidFill>
            <a:schemeClr val="accent3">
              <a:lumMod val="20000"/>
              <a:lumOff val="80000"/>
            </a:schemeClr>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prstClr val="black"/>
                </a:solidFill>
                <a:effectLst/>
                <a:uLnTx/>
                <a:uFillTx/>
                <a:ea typeface="+mn-ea"/>
                <a:cs typeface="+mn-cs"/>
              </a:rPr>
              <a:t>Vocabulary: </a:t>
            </a:r>
          </a:p>
          <a:p>
            <a:pPr lvl="0">
              <a:defRPr/>
            </a:pPr>
            <a:r>
              <a:rPr lang="en-GB" sz="1400" b="1" dirty="0"/>
              <a:t>Ethereal </a:t>
            </a:r>
            <a:r>
              <a:rPr lang="en-GB" sz="1400" dirty="0"/>
              <a:t> – delicate and light in a way that seems to be otherworldly.</a:t>
            </a:r>
          </a:p>
          <a:p>
            <a:pPr lvl="0">
              <a:defRPr/>
            </a:pPr>
            <a:r>
              <a:rPr kumimoji="0" lang="en-GB" sz="1400" b="1" i="0" u="none" strike="noStrike" kern="1200" cap="none" spc="0" normalizeH="0" baseline="0" noProof="0" dirty="0">
                <a:ln>
                  <a:noFill/>
                </a:ln>
                <a:solidFill>
                  <a:prstClr val="black"/>
                </a:solidFill>
                <a:effectLst/>
                <a:uLnTx/>
                <a:uFillTx/>
                <a:ea typeface="+mn-ea"/>
                <a:cs typeface="+mn-cs"/>
              </a:rPr>
              <a:t>Sun-dappled</a:t>
            </a:r>
            <a:r>
              <a:rPr kumimoji="0" lang="en-GB" sz="1400" b="0" i="0" u="none" strike="noStrike" kern="1200" cap="none" spc="0" normalizeH="0" baseline="0" noProof="0" dirty="0">
                <a:ln>
                  <a:noFill/>
                </a:ln>
                <a:solidFill>
                  <a:prstClr val="black"/>
                </a:solidFill>
                <a:effectLst/>
                <a:uLnTx/>
                <a:uFillTx/>
                <a:ea typeface="+mn-ea"/>
                <a:cs typeface="+mn-cs"/>
              </a:rPr>
              <a:t> – an area that is covered with small spots or patches of sunlight amidst a lot of shade.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prstClr val="black"/>
                </a:solidFill>
              </a:rPr>
              <a:t>Flurry</a:t>
            </a:r>
            <a:r>
              <a:rPr lang="en-GB" sz="1400" dirty="0">
                <a:solidFill>
                  <a:prstClr val="black"/>
                </a:solidFill>
              </a:rPr>
              <a:t> – a burst of swirling, and rapid movement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ea typeface="+mn-ea"/>
                <a:cs typeface="+mn-cs"/>
              </a:rPr>
              <a:t>Foliage</a:t>
            </a:r>
            <a:r>
              <a:rPr kumimoji="0" lang="en-GB" sz="1400" b="0" i="0" u="none" strike="noStrike" kern="1200" cap="none" spc="0" normalizeH="0" baseline="0" noProof="0" dirty="0">
                <a:ln>
                  <a:noFill/>
                </a:ln>
                <a:solidFill>
                  <a:prstClr val="black"/>
                </a:solidFill>
                <a:effectLst/>
                <a:uLnTx/>
                <a:uFillTx/>
                <a:ea typeface="+mn-ea"/>
                <a:cs typeface="+mn-cs"/>
              </a:rPr>
              <a:t> – lots of plants/leaves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prstClr val="black"/>
                </a:solidFill>
              </a:rPr>
              <a:t>Bandit </a:t>
            </a:r>
            <a:r>
              <a:rPr lang="en-GB" sz="1400" dirty="0">
                <a:solidFill>
                  <a:prstClr val="black"/>
                </a:solidFill>
              </a:rPr>
              <a:t>– a robber or outlaw </a:t>
            </a:r>
            <a:endParaRPr kumimoji="0" lang="en-GB" sz="1400" b="0" i="0" u="none" strike="noStrike" kern="1200" cap="none" spc="0" normalizeH="0" baseline="0" noProof="0" dirty="0">
              <a:ln>
                <a:noFill/>
              </a:ln>
              <a:solidFill>
                <a:prstClr val="black"/>
              </a:solidFill>
              <a:effectLst/>
              <a:uLnTx/>
              <a:uFillTx/>
              <a:ea typeface="+mn-ea"/>
              <a:cs typeface="+mn-cs"/>
            </a:endParaRPr>
          </a:p>
        </p:txBody>
      </p:sp>
      <p:pic>
        <p:nvPicPr>
          <p:cNvPr id="1026" name="Picture 2">
            <a:extLst>
              <a:ext uri="{FF2B5EF4-FFF2-40B4-BE49-F238E27FC236}">
                <a16:creationId xmlns:a16="http://schemas.microsoft.com/office/drawing/2014/main" id="{BD3D6C36-3351-8578-2EF4-97680DBFF3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7800" y="422025"/>
            <a:ext cx="3124200" cy="157162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B52704E8-982C-023A-D9AA-0EF9051F5E31}"/>
              </a:ext>
            </a:extLst>
          </p:cNvPr>
          <p:cNvSpPr/>
          <p:nvPr/>
        </p:nvSpPr>
        <p:spPr>
          <a:xfrm>
            <a:off x="9067800" y="2126980"/>
            <a:ext cx="3017140" cy="2031325"/>
          </a:xfrm>
          <a:prstGeom prst="rect">
            <a:avLst/>
          </a:prstGeom>
          <a:solidFill>
            <a:schemeClr val="accent3">
              <a:lumMod val="20000"/>
              <a:lumOff val="80000"/>
            </a:schemeClr>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prstClr val="black"/>
                </a:solidFill>
                <a:effectLst/>
                <a:uLnTx/>
                <a:uFillTx/>
                <a:ea typeface="+mn-ea"/>
                <a:cs typeface="+mn-cs"/>
              </a:rPr>
              <a:t>Synopsis:</a:t>
            </a:r>
          </a:p>
          <a:p>
            <a:pPr lvl="0" algn="ctr">
              <a:defRPr/>
            </a:pPr>
            <a:r>
              <a:rPr lang="en-GB" sz="1400" dirty="0"/>
              <a:t>Robin Hood meets Little John for the first time. Robin Hood first met his lifelong friend Little John when they found themselves on a narrow bridge, both refusing to budge. When Robin threatened Little John with an arrow, John protested that it was not fair that he only had a staff.</a:t>
            </a:r>
            <a:endParaRPr kumimoji="0" lang="en-GB" sz="1400" i="0" u="sng" strike="noStrike" kern="1200" cap="none" spc="0" normalizeH="0" baseline="0" noProof="0" dirty="0">
              <a:ln>
                <a:noFill/>
              </a:ln>
              <a:solidFill>
                <a:prstClr val="black"/>
              </a:solidFill>
              <a:effectLst/>
              <a:uLnTx/>
              <a:uFillTx/>
              <a:ea typeface="+mn-ea"/>
              <a:cs typeface="+mn-cs"/>
            </a:endParaRPr>
          </a:p>
        </p:txBody>
      </p:sp>
      <p:sp>
        <p:nvSpPr>
          <p:cNvPr id="8" name="TextBox 7">
            <a:extLst>
              <a:ext uri="{FF2B5EF4-FFF2-40B4-BE49-F238E27FC236}">
                <a16:creationId xmlns:a16="http://schemas.microsoft.com/office/drawing/2014/main" id="{916048F6-BD07-5A69-41CA-BA8E398DC186}"/>
              </a:ext>
            </a:extLst>
          </p:cNvPr>
          <p:cNvSpPr txBox="1"/>
          <p:nvPr/>
        </p:nvSpPr>
        <p:spPr>
          <a:xfrm>
            <a:off x="150210" y="563969"/>
            <a:ext cx="8773453" cy="6294031"/>
          </a:xfrm>
          <a:prstGeom prst="rect">
            <a:avLst/>
          </a:prstGeom>
          <a:noFill/>
          <a:ln>
            <a:solidFill>
              <a:schemeClr val="accent1"/>
            </a:solidFill>
          </a:ln>
        </p:spPr>
        <p:txBody>
          <a:bodyPr wrap="square">
            <a:spAutoFit/>
          </a:bodyPr>
          <a:lstStyle/>
          <a:p>
            <a:r>
              <a:rPr lang="en-GB" sz="1300" dirty="0"/>
              <a:t>They’d passed the graveyard on the edge of the village by the light of a full moon, and the hoot of an owl signalled their passage. They spent the next few hours trudging through the gloom of the forest on their way back to Nottingham. Mist hung about the ground at knee height, giving the forest an ethereal feel. Robin’s friend, Will, turned to him and confessed quietly he wasn’t happy about the uncomfortable silence which enveloped the woods. Usually, even at such an early hour, the woods were filled with noises, but tonight all was deathly silent.</a:t>
            </a:r>
          </a:p>
          <a:p>
            <a:endParaRPr lang="en-GB" sz="1300" dirty="0"/>
          </a:p>
          <a:p>
            <a:r>
              <a:rPr lang="en-GB" sz="1300" dirty="0"/>
              <a:t>They reached the river crossing just after dawn had broken and found a sun-dappled space to sit, eat and rest a while before crossing the water into the part of the forest inhabited by outlaws. Robin stood and stretched before retrieving his pack, his quiver and his bow. “Come on!” he said to Will, who lay napping on the heather and he nudged him with the toe of his boot. “How much longer is it?” said Will screwing up his face and shielding his eyes from the low hanging sun, “we’ve been walking all night!”</a:t>
            </a:r>
          </a:p>
          <a:p>
            <a:endParaRPr lang="en-GB" sz="1300" dirty="0"/>
          </a:p>
          <a:p>
            <a:r>
              <a:rPr lang="en-GB" sz="1300" dirty="0"/>
              <a:t>“Not much further,” said Robin, “but keep your wits about you now…you never know who is lurking in the woods on the Wester’ side.”</a:t>
            </a:r>
          </a:p>
          <a:p>
            <a:endParaRPr lang="en-GB" sz="1300" dirty="0"/>
          </a:p>
          <a:p>
            <a:r>
              <a:rPr lang="en-GB" sz="1300" dirty="0"/>
              <a:t>Robin had only taken a few steps onto the bridge when there was a flurry of movement at the other end. Either side of the bridge, men with bows erupted from the foliage; their arrows aimed at Robin and Will. One of the men started to cross the bridge towards them. The man was one of the tallest that they had ever seen. He was a whole head taller than Robin. He carried a long staff as thick as a man’s wrist and he was grinning from ear to ear - flashing his teeth at the two weary travellers. “Look sharp!” Robin hissed at Will. “Bridge tax!” the tall man bellowed, “stand where you are!” The two of them continued to edge further forwards until Robin was standing face to face with the brigand. “You cannot come across this bridge without paying the fee!”</a:t>
            </a:r>
          </a:p>
          <a:p>
            <a:endParaRPr lang="en-GB" sz="1300" dirty="0"/>
          </a:p>
          <a:p>
            <a:r>
              <a:rPr lang="en-GB" sz="1300" dirty="0"/>
              <a:t>With unnatural speed, Robin had pulled an arrow from his quiver, nocked it and was now stood with his drawn bow pointing in the giant’s bearded face. “Now, now…” said the Giant taking a step backwards, “there is no need for that.” Robin took half a step towards the bandit who suddenly swung his staff violently, knocking Robin’s bow into the river; sending his arrow flying off to embed itself into the trunk of a nearby by tree.</a:t>
            </a:r>
          </a:p>
          <a:p>
            <a:endParaRPr lang="en-GB" sz="1300" dirty="0"/>
          </a:p>
          <a:p>
            <a:r>
              <a:rPr lang="en-GB" sz="1300" dirty="0"/>
              <a:t>The outlaw laughed, “if you want to fight rather than pay, then it needs to be a fair fight.” he said as he handed Robin another staff. “If you can knock me, Little John, from the bridge then I will waive the fee.” Robin let out a deep sigh as he hefted the staff.  ‘Little John?’ he thought to himself, ‘the man is as big as a bull and twice as fierce!’  </a:t>
            </a:r>
          </a:p>
        </p:txBody>
      </p:sp>
      <p:sp>
        <p:nvSpPr>
          <p:cNvPr id="9" name="TextBox 8"/>
          <p:cNvSpPr txBox="1"/>
          <p:nvPr/>
        </p:nvSpPr>
        <p:spPr>
          <a:xfrm>
            <a:off x="11755120" y="6488668"/>
            <a:ext cx="436880" cy="369332"/>
          </a:xfrm>
          <a:prstGeom prst="rect">
            <a:avLst/>
          </a:prstGeom>
          <a:solidFill>
            <a:schemeClr val="tx1"/>
          </a:solidFill>
        </p:spPr>
        <p:txBody>
          <a:bodyPr wrap="square" rtlCol="0">
            <a:spAutoFit/>
          </a:bodyPr>
          <a:lstStyle/>
          <a:p>
            <a:pPr algn="ctr"/>
            <a:r>
              <a:rPr lang="en-GB">
                <a:solidFill>
                  <a:schemeClr val="bg1"/>
                </a:solidFill>
              </a:rPr>
              <a:t>28</a:t>
            </a:r>
            <a:endParaRPr lang="en-GB" dirty="0">
              <a:solidFill>
                <a:schemeClr val="bg1"/>
              </a:solidFill>
            </a:endParaRPr>
          </a:p>
        </p:txBody>
      </p:sp>
    </p:spTree>
    <p:extLst>
      <p:ext uri="{BB962C8B-B14F-4D97-AF65-F5344CB8AC3E}">
        <p14:creationId xmlns:p14="http://schemas.microsoft.com/office/powerpoint/2010/main" val="10542350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F0847-E738-E5A3-A079-E0A62E77766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91490A3-5305-1ACF-4376-9D406CBC5F6E}"/>
              </a:ext>
            </a:extLst>
          </p:cNvPr>
          <p:cNvSpPr txBox="1"/>
          <p:nvPr/>
        </p:nvSpPr>
        <p:spPr>
          <a:xfrm>
            <a:off x="183259" y="85664"/>
            <a:ext cx="3623350" cy="369332"/>
          </a:xfrm>
          <a:prstGeom prst="rect">
            <a:avLst/>
          </a:prstGeom>
          <a:solidFill>
            <a:schemeClr val="accent1">
              <a:lumMod val="20000"/>
              <a:lumOff val="80000"/>
            </a:schemeClr>
          </a:solidFill>
          <a:ln>
            <a:solidFill>
              <a:schemeClr val="tx1"/>
            </a:solidFill>
          </a:ln>
        </p:spPr>
        <p:txBody>
          <a:bodyPr wrap="square" rtlCol="0">
            <a:spAutoFit/>
          </a:bodyPr>
          <a:lstStyle/>
          <a:p>
            <a:r>
              <a:rPr lang="en-GB" dirty="0"/>
              <a:t>2. The Boy in the Striped Pyjamas </a:t>
            </a:r>
          </a:p>
        </p:txBody>
      </p:sp>
      <p:sp>
        <p:nvSpPr>
          <p:cNvPr id="6" name="TextBox 5">
            <a:extLst>
              <a:ext uri="{FF2B5EF4-FFF2-40B4-BE49-F238E27FC236}">
                <a16:creationId xmlns:a16="http://schemas.microsoft.com/office/drawing/2014/main" id="{030E77E6-C734-6E8B-09C9-371A6BED7435}"/>
              </a:ext>
            </a:extLst>
          </p:cNvPr>
          <p:cNvSpPr txBox="1"/>
          <p:nvPr/>
        </p:nvSpPr>
        <p:spPr>
          <a:xfrm>
            <a:off x="113590" y="524256"/>
            <a:ext cx="8594475" cy="6247864"/>
          </a:xfrm>
          <a:prstGeom prst="rect">
            <a:avLst/>
          </a:prstGeom>
          <a:noFill/>
          <a:ln>
            <a:solidFill>
              <a:schemeClr val="accent1"/>
            </a:solidFill>
          </a:ln>
        </p:spPr>
        <p:txBody>
          <a:bodyPr wrap="square">
            <a:spAutoFit/>
          </a:bodyPr>
          <a:lstStyle/>
          <a:p>
            <a:r>
              <a:rPr lang="en-GB" sz="1250" dirty="0"/>
              <a:t>‘All I know is this,’ began Shmuel. ‘Before we came here I lived with my mother and father and my brother Josef in a small flat above the store where Papa makes his watches. Every morning we ate our breakfast together at seven o’clock and while we went to school, Papa mended the watches that people brought to him and made new ones too. I had a beautiful watch that he gave me but I don’t have it any more. It had a golden face and I wound it up every night before I went to sleep and it always told the right time.’ </a:t>
            </a:r>
          </a:p>
          <a:p>
            <a:endParaRPr lang="en-GB" sz="1250" dirty="0"/>
          </a:p>
          <a:p>
            <a:r>
              <a:rPr lang="en-GB" sz="1250" dirty="0"/>
              <a:t>‘What happened to it?’ asked Bruno.</a:t>
            </a:r>
          </a:p>
          <a:p>
            <a:r>
              <a:rPr lang="en-GB" sz="1250" dirty="0"/>
              <a:t>‘They took it from me,’ said Shmuel. </a:t>
            </a:r>
          </a:p>
          <a:p>
            <a:r>
              <a:rPr lang="en-GB" sz="1250" dirty="0"/>
              <a:t>‘Who?’ </a:t>
            </a:r>
          </a:p>
          <a:p>
            <a:r>
              <a:rPr lang="en-GB" sz="1250" dirty="0"/>
              <a:t>‘The soldiers, of course,’ said Shmuel as if this was the most obvious thing in the world. </a:t>
            </a:r>
          </a:p>
          <a:p>
            <a:endParaRPr lang="en-GB" sz="1250" dirty="0"/>
          </a:p>
          <a:p>
            <a:r>
              <a:rPr lang="en-GB" sz="1250" dirty="0"/>
              <a:t>‘And then one day things started to change,’ he continued. ‘I came home from school and my mother was making armbands for us from a special cloth and drawing a star on each one. Like this.’ Using his finger he drew a design in the dusty ground beneath him.</a:t>
            </a:r>
          </a:p>
          <a:p>
            <a:endParaRPr lang="en-GB" sz="1250" dirty="0"/>
          </a:p>
          <a:p>
            <a:r>
              <a:rPr lang="en-GB" sz="1250" dirty="0"/>
              <a:t> ‘And every time we left the house, she told us we had to wear one of these armbands.’ </a:t>
            </a:r>
          </a:p>
          <a:p>
            <a:endParaRPr lang="en-GB" sz="1250" dirty="0"/>
          </a:p>
          <a:p>
            <a:r>
              <a:rPr lang="en-GB" sz="1250" dirty="0"/>
              <a:t>‘My father wears one too,’ said Bruno. ‘On his uniform. It’s very nice. It’s bright red with a black-and-white design on it.’ Using his finger he drew another design in the dusty ground on his side of the fence. </a:t>
            </a:r>
          </a:p>
          <a:p>
            <a:endParaRPr lang="en-GB" sz="1250" dirty="0"/>
          </a:p>
          <a:p>
            <a:r>
              <a:rPr lang="en-GB" sz="1250" dirty="0"/>
              <a:t>‘Yes, but they’re different, aren’t they?’ said Shmuel. ‘No one’s ever given me an armband,’ said Bruno. </a:t>
            </a:r>
          </a:p>
          <a:p>
            <a:r>
              <a:rPr lang="en-GB" sz="1250" dirty="0"/>
              <a:t>‘But I never asked to wear one,’ said Shmuel. </a:t>
            </a:r>
          </a:p>
          <a:p>
            <a:r>
              <a:rPr lang="en-GB" sz="1250" dirty="0"/>
              <a:t>‘All the same,’ said Bruno, ‘I think I’d quite like one. I don’t know which one I prefer though, your one or Father’s.’ </a:t>
            </a:r>
          </a:p>
          <a:p>
            <a:endParaRPr lang="en-GB" sz="1250" dirty="0"/>
          </a:p>
          <a:p>
            <a:r>
              <a:rPr lang="en-GB" sz="1250" dirty="0"/>
              <a:t>Shmuel shook his head and continued with his story. He didn’t often think about these things anymore because remembering his old life above the watch shop made him very sad. </a:t>
            </a:r>
          </a:p>
          <a:p>
            <a:r>
              <a:rPr lang="en-GB" sz="1250" dirty="0"/>
              <a:t>We wore the armbands for a few months,’ he said. ‘And then things changed again. I came home one day and Mama said we couldn’t live in our house anymore -‘ </a:t>
            </a:r>
          </a:p>
          <a:p>
            <a:endParaRPr lang="en-GB" sz="1250" dirty="0"/>
          </a:p>
          <a:p>
            <a:r>
              <a:rPr lang="en-GB" sz="1250" dirty="0"/>
              <a:t>‘That happened to me too!’ said Bruno, delighted that he wasn’t the only boy who’d been forced to move. ‘The Fury came for dinner, you see, and the next thing I knew we moved here. And I hate it here,’ he added in a loud voice. ‘Did he come to your house and do the same thing?’ </a:t>
            </a:r>
          </a:p>
        </p:txBody>
      </p:sp>
      <p:sp>
        <p:nvSpPr>
          <p:cNvPr id="3" name="Rectangle 2">
            <a:extLst>
              <a:ext uri="{FF2B5EF4-FFF2-40B4-BE49-F238E27FC236}">
                <a16:creationId xmlns:a16="http://schemas.microsoft.com/office/drawing/2014/main" id="{3E453542-22A3-5BEB-F11E-01CB618063FC}"/>
              </a:ext>
            </a:extLst>
          </p:cNvPr>
          <p:cNvSpPr/>
          <p:nvPr/>
        </p:nvSpPr>
        <p:spPr>
          <a:xfrm>
            <a:off x="8801765" y="5002405"/>
            <a:ext cx="3276643" cy="1631216"/>
          </a:xfrm>
          <a:prstGeom prst="rect">
            <a:avLst/>
          </a:prstGeom>
          <a:solidFill>
            <a:schemeClr val="accent1">
              <a:lumMod val="20000"/>
              <a:lumOff val="80000"/>
            </a:schemeClr>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50" b="1" i="0" u="sng" strike="noStrike" kern="1200" cap="none" spc="0" normalizeH="0" baseline="0" noProof="0" dirty="0">
                <a:ln>
                  <a:noFill/>
                </a:ln>
                <a:solidFill>
                  <a:prstClr val="black"/>
                </a:solidFill>
                <a:effectLst/>
                <a:uLnTx/>
                <a:uFillTx/>
                <a:ea typeface="+mn-ea"/>
                <a:cs typeface="+mn-cs"/>
              </a:rPr>
              <a:t>Vocabulary: </a:t>
            </a:r>
          </a:p>
          <a:p>
            <a:pPr lvl="0">
              <a:defRPr/>
            </a:pPr>
            <a:r>
              <a:rPr lang="en-GB" sz="1250" b="1" dirty="0"/>
              <a:t>‘a star on each one’ </a:t>
            </a:r>
            <a:r>
              <a:rPr lang="en-GB" sz="1250" dirty="0"/>
              <a:t> – Jewish people were made to wear armbands with the Star of David to make them stand out. </a:t>
            </a:r>
          </a:p>
          <a:p>
            <a:pPr lvl="0">
              <a:defRPr/>
            </a:pPr>
            <a:r>
              <a:rPr lang="en-GB" sz="1250" b="1" dirty="0"/>
              <a:t>‘bright red with a black-and-white design on it’ </a:t>
            </a:r>
            <a:r>
              <a:rPr lang="en-GB" sz="1250" dirty="0"/>
              <a:t>- a military armband with the sign of a swastika. This was a symbol of the German invaders</a:t>
            </a:r>
          </a:p>
        </p:txBody>
      </p:sp>
      <p:sp>
        <p:nvSpPr>
          <p:cNvPr id="4" name="AutoShape 2" descr="The Boy In The Striped Pajamas - Desktop Wallpapers, Phone Wallpaper ...">
            <a:extLst>
              <a:ext uri="{FF2B5EF4-FFF2-40B4-BE49-F238E27FC236}">
                <a16:creationId xmlns:a16="http://schemas.microsoft.com/office/drawing/2014/main" id="{47074256-A2E6-23B2-A3E5-FEBFD505C10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a:extLst>
              <a:ext uri="{FF2B5EF4-FFF2-40B4-BE49-F238E27FC236}">
                <a16:creationId xmlns:a16="http://schemas.microsoft.com/office/drawing/2014/main" id="{12B9E220-96FF-D256-EBC8-434D2ADE27CC}"/>
              </a:ext>
            </a:extLst>
          </p:cNvPr>
          <p:cNvPicPr>
            <a:picLocks noChangeAspect="1"/>
          </p:cNvPicPr>
          <p:nvPr/>
        </p:nvPicPr>
        <p:blipFill>
          <a:blip r:embed="rId3"/>
          <a:srcRect t="7125"/>
          <a:stretch>
            <a:fillRect/>
          </a:stretch>
        </p:blipFill>
        <p:spPr>
          <a:xfrm>
            <a:off x="9394591" y="85664"/>
            <a:ext cx="1939540" cy="2372280"/>
          </a:xfrm>
          <a:prstGeom prst="rect">
            <a:avLst/>
          </a:prstGeom>
        </p:spPr>
      </p:pic>
      <p:sp>
        <p:nvSpPr>
          <p:cNvPr id="7" name="Rectangle 6">
            <a:extLst>
              <a:ext uri="{FF2B5EF4-FFF2-40B4-BE49-F238E27FC236}">
                <a16:creationId xmlns:a16="http://schemas.microsoft.com/office/drawing/2014/main" id="{BB2ECB7F-B4C8-5141-4B71-3FB26E9E3CAC}"/>
              </a:ext>
            </a:extLst>
          </p:cNvPr>
          <p:cNvSpPr/>
          <p:nvPr/>
        </p:nvSpPr>
        <p:spPr>
          <a:xfrm>
            <a:off x="8801766" y="2583707"/>
            <a:ext cx="3276644" cy="2292935"/>
          </a:xfrm>
          <a:prstGeom prst="rect">
            <a:avLst/>
          </a:prstGeom>
          <a:solidFill>
            <a:schemeClr val="accent1">
              <a:lumMod val="20000"/>
              <a:lumOff val="80000"/>
            </a:schemeClr>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1" i="0" u="sng" strike="noStrike" kern="1200" cap="none" spc="0" normalizeH="0" baseline="0" noProof="0" dirty="0">
                <a:ln>
                  <a:noFill/>
                </a:ln>
                <a:solidFill>
                  <a:prstClr val="black"/>
                </a:solidFill>
                <a:effectLst/>
                <a:uLnTx/>
                <a:uFillTx/>
                <a:ea typeface="+mn-ea"/>
                <a:cs typeface="+mn-cs"/>
              </a:rPr>
              <a:t>Synopsis:</a:t>
            </a:r>
          </a:p>
          <a:p>
            <a:pPr lvl="0">
              <a:defRPr/>
            </a:pPr>
            <a:r>
              <a:rPr lang="en-GB" sz="1300" dirty="0"/>
              <a:t>This extract is from a novel written in the 21st century but set in the Second World War. It is about a rather unusual friendship which develops between two boys. Bruno is the son of a German soldier who has been sent to work in a concentration camp1 in Poland. He meets a Jewish boy called Shmuel who has been sent to the camp with his family. They make friends by talking through the fence which divides them.</a:t>
            </a:r>
          </a:p>
        </p:txBody>
      </p:sp>
      <p:sp>
        <p:nvSpPr>
          <p:cNvPr id="8" name="TextBox 7"/>
          <p:cNvSpPr txBox="1"/>
          <p:nvPr/>
        </p:nvSpPr>
        <p:spPr>
          <a:xfrm>
            <a:off x="11755120" y="6488668"/>
            <a:ext cx="436880" cy="369332"/>
          </a:xfrm>
          <a:prstGeom prst="rect">
            <a:avLst/>
          </a:prstGeom>
          <a:solidFill>
            <a:schemeClr val="tx1"/>
          </a:solidFill>
        </p:spPr>
        <p:txBody>
          <a:bodyPr wrap="square" rtlCol="0">
            <a:spAutoFit/>
          </a:bodyPr>
          <a:lstStyle/>
          <a:p>
            <a:pPr algn="ctr"/>
            <a:r>
              <a:rPr lang="en-GB">
                <a:solidFill>
                  <a:schemeClr val="bg1"/>
                </a:solidFill>
              </a:rPr>
              <a:t>29</a:t>
            </a:r>
            <a:endParaRPr lang="en-GB" dirty="0">
              <a:solidFill>
                <a:schemeClr val="bg1"/>
              </a:solidFill>
            </a:endParaRPr>
          </a:p>
        </p:txBody>
      </p:sp>
    </p:spTree>
    <p:extLst>
      <p:ext uri="{BB962C8B-B14F-4D97-AF65-F5344CB8AC3E}">
        <p14:creationId xmlns:p14="http://schemas.microsoft.com/office/powerpoint/2010/main" val="6536670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0056-D8B9-B081-7394-5381634C225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CF09584-97BF-8988-59CA-6534B33FDC40}"/>
              </a:ext>
            </a:extLst>
          </p:cNvPr>
          <p:cNvSpPr txBox="1"/>
          <p:nvPr/>
        </p:nvSpPr>
        <p:spPr>
          <a:xfrm>
            <a:off x="112748" y="56123"/>
            <a:ext cx="3623350" cy="369332"/>
          </a:xfrm>
          <a:prstGeom prst="rect">
            <a:avLst/>
          </a:prstGeom>
          <a:solidFill>
            <a:schemeClr val="accent1">
              <a:lumMod val="20000"/>
              <a:lumOff val="80000"/>
            </a:schemeClr>
          </a:solidFill>
          <a:ln>
            <a:solidFill>
              <a:schemeClr val="tx1"/>
            </a:solidFill>
          </a:ln>
        </p:spPr>
        <p:txBody>
          <a:bodyPr wrap="square" rtlCol="0">
            <a:spAutoFit/>
          </a:bodyPr>
          <a:lstStyle/>
          <a:p>
            <a:r>
              <a:rPr lang="en-GB" dirty="0"/>
              <a:t>2. The Boy in the Striped Pyjamas </a:t>
            </a:r>
          </a:p>
        </p:txBody>
      </p:sp>
      <p:sp>
        <p:nvSpPr>
          <p:cNvPr id="6" name="TextBox 5">
            <a:extLst>
              <a:ext uri="{FF2B5EF4-FFF2-40B4-BE49-F238E27FC236}">
                <a16:creationId xmlns:a16="http://schemas.microsoft.com/office/drawing/2014/main" id="{BFD90F39-4CE8-A746-61D4-B70E415EA0AA}"/>
              </a:ext>
            </a:extLst>
          </p:cNvPr>
          <p:cNvSpPr txBox="1"/>
          <p:nvPr/>
        </p:nvSpPr>
        <p:spPr>
          <a:xfrm>
            <a:off x="112747" y="488245"/>
            <a:ext cx="9233272" cy="6186309"/>
          </a:xfrm>
          <a:prstGeom prst="rect">
            <a:avLst/>
          </a:prstGeom>
          <a:noFill/>
          <a:ln>
            <a:solidFill>
              <a:schemeClr val="accent1"/>
            </a:solidFill>
          </a:ln>
        </p:spPr>
        <p:txBody>
          <a:bodyPr wrap="square">
            <a:spAutoFit/>
          </a:bodyPr>
          <a:lstStyle/>
          <a:p>
            <a:r>
              <a:rPr lang="en-GB" sz="1200" dirty="0"/>
              <a:t>‘No, but when we were told we couldn’t live in our house we had to move to a different part of Cracow where the soldiers built a big wall and my mother and father and my brother and I all had to live in one room.’ </a:t>
            </a:r>
          </a:p>
          <a:p>
            <a:endParaRPr lang="en-GB" sz="1200" dirty="0"/>
          </a:p>
          <a:p>
            <a:r>
              <a:rPr lang="en-GB" sz="1200" dirty="0"/>
              <a:t>‘All of you?’ asked Bruno. ‘In one room?’ </a:t>
            </a:r>
          </a:p>
          <a:p>
            <a:endParaRPr lang="en-GB" sz="1200" dirty="0"/>
          </a:p>
          <a:p>
            <a:r>
              <a:rPr lang="en-GB" sz="1200" dirty="0"/>
              <a:t>‘And not just us,’ said Shmuel. ‘There was another family there and the mother and father were always fighting with each other and one of the sons was bigger than me and he hit me even when I did nothing wrong.’ </a:t>
            </a:r>
          </a:p>
          <a:p>
            <a:endParaRPr lang="en-GB" sz="1200" dirty="0"/>
          </a:p>
          <a:p>
            <a:r>
              <a:rPr lang="en-GB" sz="1200" dirty="0"/>
              <a:t>‘You can’t have all lived in one room,’ said Bruno, shaking his head. ‘That doesn’t make any sense.’ </a:t>
            </a:r>
          </a:p>
          <a:p>
            <a:endParaRPr lang="en-GB" sz="1200" dirty="0"/>
          </a:p>
          <a:p>
            <a:r>
              <a:rPr lang="en-GB" sz="1200" dirty="0"/>
              <a:t>‘All of us,’ said Shmuel, nodding his head. ‘Eleven in total.’ </a:t>
            </a:r>
          </a:p>
          <a:p>
            <a:endParaRPr lang="en-GB" sz="1200" dirty="0"/>
          </a:p>
          <a:p>
            <a:r>
              <a:rPr lang="en-GB" sz="1200" dirty="0"/>
              <a:t>Bruno opened his mouth to contradict again – he didn’t really believe that eleven people could live in the same room together – but changed his mind. </a:t>
            </a:r>
          </a:p>
          <a:p>
            <a:endParaRPr lang="en-GB" sz="1200" dirty="0"/>
          </a:p>
          <a:p>
            <a:r>
              <a:rPr lang="en-GB" sz="1200" dirty="0"/>
              <a:t>‘We lived there for some months,’ continued Shmuel, ‘All of us in that one room. There was one small window in it but I didn’t like to look out of it because then I would see the wall and I hated the wall because our real home was on the other side of it. Then one day the soldiers all came with huge trucks,’ continued Shmuel, ‘And everyone was told to leave the houses. Lots of people didn’t want to and they hid wherever they could find a place but in the end I think they caught everyone. And the trucks took us to a train and the train…’ He hesitated and bit his lip. Bruno thought he was going to start crying and couldn’t understand why.</a:t>
            </a:r>
          </a:p>
          <a:p>
            <a:endParaRPr lang="en-GB" sz="1200" dirty="0"/>
          </a:p>
          <a:p>
            <a:r>
              <a:rPr lang="en-GB" sz="1200" dirty="0"/>
              <a:t> ‘The train was horrible,’ said Shmuel, ‘There were too many of us in the carriages for one thing. And there was no air to breathe. And it smelled awful.’</a:t>
            </a:r>
          </a:p>
          <a:p>
            <a:endParaRPr lang="en-GB" sz="1200" dirty="0"/>
          </a:p>
          <a:p>
            <a:r>
              <a:rPr lang="en-GB" sz="1200" dirty="0"/>
              <a:t>‘That’s because you all crowded onto one train,’ said Bruno, remembering the two trains he had seen at the station when he had left Berlin. ‘When we came here there was another one on the other side of the platform but no one seemed to see it. That was the one that we got. You should have got on it too.’</a:t>
            </a:r>
          </a:p>
          <a:p>
            <a:endParaRPr lang="en-GB" sz="1200" dirty="0"/>
          </a:p>
          <a:p>
            <a:r>
              <a:rPr lang="en-GB" sz="1200" dirty="0"/>
              <a:t> ‘I don’t think we would have been allowed,’ said Shmuel, shaking his head. ‘We weren’t able to get out of our carriage.’ ‘The doors are at the end,’ explained Bruno.</a:t>
            </a:r>
          </a:p>
          <a:p>
            <a:endParaRPr lang="en-GB" sz="1200" dirty="0"/>
          </a:p>
          <a:p>
            <a:r>
              <a:rPr lang="en-GB" sz="1200" dirty="0"/>
              <a:t> ‘There weren’t any doors,’ said Shmuel. ‘Of course there were doors,’ said Bruno with a sigh. ‘They’re at the end,’ he repeated. ‘Just past the buffet section.’ ‘There weren’t any doors,’ insisted Shmuel. ‘If there had been, we would all have got off.’ </a:t>
            </a:r>
          </a:p>
        </p:txBody>
      </p:sp>
      <p:sp>
        <p:nvSpPr>
          <p:cNvPr id="3" name="Rectangle 2">
            <a:extLst>
              <a:ext uri="{FF2B5EF4-FFF2-40B4-BE49-F238E27FC236}">
                <a16:creationId xmlns:a16="http://schemas.microsoft.com/office/drawing/2014/main" id="{203B3EAC-E05C-D932-15C8-BB06CCD041E8}"/>
              </a:ext>
            </a:extLst>
          </p:cNvPr>
          <p:cNvSpPr/>
          <p:nvPr/>
        </p:nvSpPr>
        <p:spPr>
          <a:xfrm>
            <a:off x="9527174" y="3831053"/>
            <a:ext cx="2552077" cy="2677656"/>
          </a:xfrm>
          <a:prstGeom prst="rect">
            <a:avLst/>
          </a:prstGeom>
          <a:solidFill>
            <a:schemeClr val="accent1">
              <a:lumMod val="20000"/>
              <a:lumOff val="80000"/>
            </a:schemeClr>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prstClr val="black"/>
                </a:solidFill>
                <a:effectLst/>
                <a:uLnTx/>
                <a:uFillTx/>
                <a:ea typeface="+mn-ea"/>
                <a:cs typeface="+mn-cs"/>
              </a:rPr>
              <a:t>Vocabulary: </a:t>
            </a:r>
          </a:p>
          <a:p>
            <a:pPr lvl="0">
              <a:defRPr/>
            </a:pPr>
            <a:r>
              <a:rPr lang="en-GB" sz="1400" b="1" dirty="0"/>
              <a:t>Cracow </a:t>
            </a:r>
            <a:r>
              <a:rPr lang="en-GB" sz="1400" dirty="0"/>
              <a:t>– a large city in southern Poland. Many Jewish families were forced to move there and live in a small part of the city called a ghetto which was walled off from the rest of the city. </a:t>
            </a:r>
          </a:p>
          <a:p>
            <a:pPr lvl="0">
              <a:defRPr/>
            </a:pPr>
            <a:r>
              <a:rPr lang="en-GB" sz="1400" b="1" dirty="0"/>
              <a:t>Carriages</a:t>
            </a:r>
            <a:r>
              <a:rPr lang="en-GB" sz="1400" dirty="0"/>
              <a:t> - the Jewish families were taken to the camps in over-crowded train carriages with no windows or seats.</a:t>
            </a:r>
            <a:endParaRPr kumimoji="0" lang="en-GB" sz="1400" b="0" i="0" u="none" strike="noStrike" kern="1200" cap="none" spc="0" normalizeH="0" baseline="0" noProof="0" dirty="0">
              <a:ln>
                <a:noFill/>
              </a:ln>
              <a:solidFill>
                <a:prstClr val="black"/>
              </a:solidFill>
              <a:effectLst/>
              <a:uLnTx/>
              <a:uFillTx/>
              <a:ea typeface="+mn-ea"/>
              <a:cs typeface="+mn-cs"/>
            </a:endParaRPr>
          </a:p>
        </p:txBody>
      </p:sp>
      <p:sp>
        <p:nvSpPr>
          <p:cNvPr id="4" name="AutoShape 2" descr="The Boy In The Striped Pajamas - Desktop Wallpapers, Phone Wallpaper ...">
            <a:extLst>
              <a:ext uri="{FF2B5EF4-FFF2-40B4-BE49-F238E27FC236}">
                <a16:creationId xmlns:a16="http://schemas.microsoft.com/office/drawing/2014/main" id="{DB48D5CE-FEA2-E7AA-4375-D97E3D44520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a:extLst>
              <a:ext uri="{FF2B5EF4-FFF2-40B4-BE49-F238E27FC236}">
                <a16:creationId xmlns:a16="http://schemas.microsoft.com/office/drawing/2014/main" id="{6A7FDCFC-9331-04CF-E115-9A69A45AEE7E}"/>
              </a:ext>
            </a:extLst>
          </p:cNvPr>
          <p:cNvPicPr>
            <a:picLocks noChangeAspect="1"/>
          </p:cNvPicPr>
          <p:nvPr/>
        </p:nvPicPr>
        <p:blipFill>
          <a:blip r:embed="rId3"/>
          <a:srcRect t="7125"/>
          <a:stretch>
            <a:fillRect/>
          </a:stretch>
        </p:blipFill>
        <p:spPr>
          <a:xfrm>
            <a:off x="9673984" y="666647"/>
            <a:ext cx="2258458" cy="2762353"/>
          </a:xfrm>
          <a:prstGeom prst="rect">
            <a:avLst/>
          </a:prstGeom>
        </p:spPr>
      </p:pic>
      <p:sp>
        <p:nvSpPr>
          <p:cNvPr id="7" name="TextBox 6"/>
          <p:cNvSpPr txBox="1"/>
          <p:nvPr/>
        </p:nvSpPr>
        <p:spPr>
          <a:xfrm>
            <a:off x="11770360" y="6488668"/>
            <a:ext cx="436880" cy="369332"/>
          </a:xfrm>
          <a:prstGeom prst="rect">
            <a:avLst/>
          </a:prstGeom>
          <a:solidFill>
            <a:schemeClr val="tx1"/>
          </a:solidFill>
        </p:spPr>
        <p:txBody>
          <a:bodyPr wrap="square" rtlCol="0">
            <a:spAutoFit/>
          </a:bodyPr>
          <a:lstStyle/>
          <a:p>
            <a:pPr algn="ctr"/>
            <a:r>
              <a:rPr lang="en-GB">
                <a:solidFill>
                  <a:schemeClr val="bg1"/>
                </a:solidFill>
              </a:rPr>
              <a:t>30</a:t>
            </a:r>
            <a:endParaRPr lang="en-GB" dirty="0">
              <a:solidFill>
                <a:schemeClr val="bg1"/>
              </a:solidFill>
            </a:endParaRPr>
          </a:p>
        </p:txBody>
      </p:sp>
    </p:spTree>
    <p:extLst>
      <p:ext uri="{BB962C8B-B14F-4D97-AF65-F5344CB8AC3E}">
        <p14:creationId xmlns:p14="http://schemas.microsoft.com/office/powerpoint/2010/main" val="26507908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86FD78-CC50-59AF-C9BE-5554DA4C8A0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93F4D30-1A3A-BBBD-E04C-67A40E6D1C99}"/>
              </a:ext>
            </a:extLst>
          </p:cNvPr>
          <p:cNvSpPr txBox="1"/>
          <p:nvPr/>
        </p:nvSpPr>
        <p:spPr>
          <a:xfrm>
            <a:off x="150210" y="178633"/>
            <a:ext cx="3191582" cy="369332"/>
          </a:xfrm>
          <a:prstGeom prst="rect">
            <a:avLst/>
          </a:prstGeom>
          <a:solidFill>
            <a:schemeClr val="accent2">
              <a:lumMod val="20000"/>
              <a:lumOff val="80000"/>
            </a:schemeClr>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prstClr val="black"/>
                </a:solidFill>
                <a:latin typeface="Aptos" panose="02110004020202020204"/>
              </a:rPr>
              <a:t>3</a:t>
            </a: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 Five Children and It</a:t>
            </a:r>
          </a:p>
        </p:txBody>
      </p:sp>
      <p:sp>
        <p:nvSpPr>
          <p:cNvPr id="3" name="Rectangle 2">
            <a:extLst>
              <a:ext uri="{FF2B5EF4-FFF2-40B4-BE49-F238E27FC236}">
                <a16:creationId xmlns:a16="http://schemas.microsoft.com/office/drawing/2014/main" id="{AFB3441C-C657-B3E6-88EA-812DB760098B}"/>
              </a:ext>
            </a:extLst>
          </p:cNvPr>
          <p:cNvSpPr/>
          <p:nvPr/>
        </p:nvSpPr>
        <p:spPr>
          <a:xfrm>
            <a:off x="8902699" y="4979947"/>
            <a:ext cx="3139091" cy="1815882"/>
          </a:xfrm>
          <a:prstGeom prst="rect">
            <a:avLst/>
          </a:prstGeom>
          <a:solidFill>
            <a:schemeClr val="accent2">
              <a:lumMod val="20000"/>
              <a:lumOff val="80000"/>
            </a:schemeClr>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prstClr val="black"/>
                </a:solidFill>
                <a:effectLst/>
                <a:uLnTx/>
                <a:uFillTx/>
                <a:latin typeface="Gill Sans"/>
              </a:rPr>
              <a:t>Vocabulary: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Gill Sans"/>
              </a:rPr>
              <a:t>Gravel-pit – </a:t>
            </a:r>
            <a:r>
              <a:rPr kumimoji="0" lang="en-GB" sz="1400" b="0" i="0" u="none" strike="noStrike" kern="1200" cap="none" spc="0" normalizeH="0" baseline="0" noProof="0" dirty="0">
                <a:ln>
                  <a:noFill/>
                </a:ln>
                <a:solidFill>
                  <a:prstClr val="black"/>
                </a:solidFill>
                <a:effectLst/>
                <a:uLnTx/>
                <a:uFillTx/>
                <a:latin typeface="Gill Sans"/>
              </a:rPr>
              <a:t>a pile full of gravel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Gill Sans"/>
              </a:rPr>
              <a:t>Infest </a:t>
            </a:r>
            <a:r>
              <a:rPr kumimoji="0" lang="en-GB" sz="1400" b="0" i="0" u="none" strike="noStrike" kern="1200" cap="none" spc="0" normalizeH="0" baseline="0" noProof="0" dirty="0">
                <a:ln>
                  <a:noFill/>
                </a:ln>
                <a:solidFill>
                  <a:prstClr val="black"/>
                </a:solidFill>
                <a:effectLst/>
                <a:uLnTx/>
                <a:uFillTx/>
                <a:latin typeface="Gill Sans"/>
              </a:rPr>
              <a:t>– overrun, invade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Gill Sans"/>
              </a:rPr>
              <a:t>Merely</a:t>
            </a:r>
            <a:r>
              <a:rPr kumimoji="0" lang="en-GB" sz="1400" b="0" i="0" u="none" strike="noStrike" kern="1200" cap="none" spc="0" normalizeH="0" baseline="0" noProof="0" dirty="0">
                <a:ln>
                  <a:noFill/>
                </a:ln>
                <a:solidFill>
                  <a:prstClr val="black"/>
                </a:solidFill>
                <a:effectLst/>
                <a:uLnTx/>
                <a:uFillTx/>
                <a:latin typeface="Gill Sans"/>
              </a:rPr>
              <a:t> – simply, only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Gill Sans"/>
              </a:rPr>
              <a:t>Husky</a:t>
            </a:r>
            <a:r>
              <a:rPr kumimoji="0" lang="en-GB" sz="1400" b="0" i="0" u="none" strike="noStrike" kern="1200" cap="none" spc="0" normalizeH="0" baseline="0" noProof="0" dirty="0">
                <a:ln>
                  <a:noFill/>
                </a:ln>
                <a:solidFill>
                  <a:prstClr val="black"/>
                </a:solidFill>
                <a:effectLst/>
                <a:uLnTx/>
                <a:uFillTx/>
                <a:latin typeface="Gill Sans"/>
              </a:rPr>
              <a:t> – throaty, rough voice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Gill Sans"/>
              </a:rPr>
              <a:t>Courage</a:t>
            </a:r>
            <a:r>
              <a:rPr kumimoji="0" lang="en-GB" sz="1400" b="0" i="0" u="none" strike="noStrike" kern="1200" cap="none" spc="0" normalizeH="0" baseline="0" noProof="0" dirty="0">
                <a:ln>
                  <a:noFill/>
                </a:ln>
                <a:solidFill>
                  <a:prstClr val="black"/>
                </a:solidFill>
                <a:effectLst/>
                <a:uLnTx/>
                <a:uFillTx/>
                <a:latin typeface="Gill Sans"/>
              </a:rPr>
              <a:t> – bravery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Gill Sans"/>
              </a:rPr>
              <a:t>Seizing –  </a:t>
            </a:r>
            <a:r>
              <a:rPr kumimoji="0" lang="en-GB" sz="1400" b="0" i="0" u="none" strike="noStrike" kern="1200" cap="none" spc="0" normalizeH="0" baseline="0" noProof="0" dirty="0">
                <a:ln>
                  <a:noFill/>
                </a:ln>
                <a:solidFill>
                  <a:prstClr val="black"/>
                </a:solidFill>
                <a:effectLst/>
                <a:uLnTx/>
                <a:uFillTx/>
                <a:latin typeface="Gill Sans"/>
              </a:rPr>
              <a:t>taking, grasping, snatching</a:t>
            </a:r>
            <a:endParaRPr kumimoji="0" lang="en-GB" sz="1400" b="1" i="0" u="none" strike="noStrike" kern="1200" cap="none" spc="0" normalizeH="0" baseline="0" noProof="0" dirty="0">
              <a:ln>
                <a:noFill/>
              </a:ln>
              <a:solidFill>
                <a:prstClr val="black"/>
              </a:solidFill>
              <a:effectLst/>
              <a:uLnTx/>
              <a:uFillTx/>
              <a:latin typeface="Gill Sans"/>
            </a:endParaRPr>
          </a:p>
        </p:txBody>
      </p:sp>
      <p:sp>
        <p:nvSpPr>
          <p:cNvPr id="7" name="Rectangle 6">
            <a:extLst>
              <a:ext uri="{FF2B5EF4-FFF2-40B4-BE49-F238E27FC236}">
                <a16:creationId xmlns:a16="http://schemas.microsoft.com/office/drawing/2014/main" id="{1F114BE1-77F3-7280-5495-358579096E32}"/>
              </a:ext>
            </a:extLst>
          </p:cNvPr>
          <p:cNvSpPr/>
          <p:nvPr/>
        </p:nvSpPr>
        <p:spPr>
          <a:xfrm>
            <a:off x="8902699" y="3043787"/>
            <a:ext cx="3139092" cy="1754326"/>
          </a:xfrm>
          <a:prstGeom prst="rect">
            <a:avLst/>
          </a:prstGeom>
          <a:solidFill>
            <a:schemeClr val="accent2">
              <a:lumMod val="20000"/>
              <a:lumOff val="80000"/>
            </a:schemeClr>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sng" strike="noStrike" kern="1200" cap="none" spc="0" normalizeH="0" baseline="0" noProof="0" dirty="0">
                <a:ln>
                  <a:noFill/>
                </a:ln>
                <a:solidFill>
                  <a:prstClr val="black"/>
                </a:solidFill>
                <a:effectLst/>
                <a:uLnTx/>
                <a:uFillTx/>
                <a:latin typeface="Gill Sans"/>
              </a:rPr>
              <a:t>Synopsis: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Gill Sans"/>
              </a:rPr>
              <a:t>The story of Five Children and It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Gill Sans"/>
              </a:rPr>
              <a:t>begins with the discovery of a magical creature known as the </a:t>
            </a:r>
            <a:r>
              <a:rPr kumimoji="0" lang="en-GB" sz="1200" b="0" i="0" u="none" strike="noStrike" kern="1200" cap="none" spc="0" normalizeH="0" baseline="0" noProof="0" dirty="0" err="1">
                <a:ln>
                  <a:noFill/>
                </a:ln>
                <a:solidFill>
                  <a:prstClr val="black"/>
                </a:solidFill>
                <a:effectLst/>
                <a:uLnTx/>
                <a:uFillTx/>
                <a:latin typeface="Gill Sans"/>
              </a:rPr>
              <a:t>Psammead</a:t>
            </a:r>
            <a:r>
              <a:rPr kumimoji="0" lang="en-GB" sz="1200" b="0" i="0" u="none" strike="noStrike" kern="1200" cap="none" spc="0" normalizeH="0" baseline="0" noProof="0" dirty="0">
                <a:ln>
                  <a:noFill/>
                </a:ln>
                <a:solidFill>
                  <a:prstClr val="black"/>
                </a:solidFill>
                <a:effectLst/>
                <a:uLnTx/>
                <a:uFillTx/>
                <a:latin typeface="Gill Sans"/>
              </a:rPr>
              <a:t> by a group of siblings in a gravel pit.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Gill Sans"/>
              </a:rPr>
              <a:t>The </a:t>
            </a:r>
            <a:r>
              <a:rPr kumimoji="0" lang="en-GB" sz="1200" b="0" i="0" u="none" strike="noStrike" kern="1200" cap="none" spc="0" normalizeH="0" baseline="0" noProof="0" dirty="0" err="1">
                <a:ln>
                  <a:noFill/>
                </a:ln>
                <a:solidFill>
                  <a:prstClr val="black"/>
                </a:solidFill>
                <a:effectLst/>
                <a:uLnTx/>
                <a:uFillTx/>
                <a:latin typeface="Gill Sans"/>
              </a:rPr>
              <a:t>Psammead</a:t>
            </a:r>
            <a:r>
              <a:rPr kumimoji="0" lang="en-GB" sz="1200" b="0" i="0" u="none" strike="noStrike" kern="1200" cap="none" spc="0" normalizeH="0" baseline="0" noProof="0" dirty="0">
                <a:ln>
                  <a:noFill/>
                </a:ln>
                <a:solidFill>
                  <a:prstClr val="black"/>
                </a:solidFill>
                <a:effectLst/>
                <a:uLnTx/>
                <a:uFillTx/>
                <a:latin typeface="Gill Sans"/>
              </a:rPr>
              <a:t> grants wishes that last until sunset, leading to a series of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Gill Sans"/>
              </a:rPr>
              <a:t>whimsical and often comical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Gill Sans"/>
              </a:rPr>
              <a:t> escapades.</a:t>
            </a:r>
            <a:endParaRPr kumimoji="0" lang="en-GB" sz="1200" b="0" i="0" u="sng" strike="noStrike" kern="1200" cap="none" spc="0" normalizeH="0" baseline="0" noProof="0" dirty="0">
              <a:ln>
                <a:noFill/>
              </a:ln>
              <a:solidFill>
                <a:prstClr val="black"/>
              </a:solidFill>
              <a:effectLst/>
              <a:uLnTx/>
              <a:uFillTx/>
              <a:latin typeface="Gill Sans"/>
            </a:endParaRPr>
          </a:p>
        </p:txBody>
      </p:sp>
      <p:sp>
        <p:nvSpPr>
          <p:cNvPr id="6" name="TextBox 5">
            <a:extLst>
              <a:ext uri="{FF2B5EF4-FFF2-40B4-BE49-F238E27FC236}">
                <a16:creationId xmlns:a16="http://schemas.microsoft.com/office/drawing/2014/main" id="{464F2645-6E34-71BE-EB98-DCE5279C9A8D}"/>
              </a:ext>
            </a:extLst>
          </p:cNvPr>
          <p:cNvSpPr txBox="1"/>
          <p:nvPr/>
        </p:nvSpPr>
        <p:spPr>
          <a:xfrm>
            <a:off x="150210" y="547965"/>
            <a:ext cx="8491766" cy="6247864"/>
          </a:xfrm>
          <a:prstGeom prst="rect">
            <a:avLst/>
          </a:prstGeom>
          <a:no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50" b="0" i="0" u="none" strike="noStrike" kern="1200" cap="none" spc="0" normalizeH="0" baseline="0" noProof="0" dirty="0">
                <a:ln>
                  <a:noFill/>
                </a:ln>
                <a:solidFill>
                  <a:prstClr val="black"/>
                </a:solidFill>
                <a:effectLst/>
                <a:uLnTx/>
                <a:uFillTx/>
                <a:latin typeface="Gill Sans"/>
              </a:rPr>
              <a:t>The children have been playing in an old gravel-pit, trying to dig a hole to Australia. Some of the children have grown bored and have drifted off to explore an old cave instead, but Anthea has remained behind, digging the hole. Anthea suddenly screamed: “Cyril! Come here! Oh, come quick—It’s alive! It’ll get away! Quick!”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50" b="0" i="0" u="none" strike="noStrike" kern="1200" cap="none" spc="0" normalizeH="0" baseline="0" noProof="0" dirty="0">
              <a:ln>
                <a:noFill/>
              </a:ln>
              <a:solidFill>
                <a:prstClr val="black"/>
              </a:solidFill>
              <a:effectLst/>
              <a:uLnTx/>
              <a:uFillTx/>
              <a:latin typeface="Gill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50" b="0" i="0" u="none" strike="noStrike" kern="1200" cap="none" spc="0" normalizeH="0" baseline="0" noProof="0" dirty="0">
                <a:ln>
                  <a:noFill/>
                </a:ln>
                <a:solidFill>
                  <a:prstClr val="black"/>
                </a:solidFill>
                <a:effectLst/>
                <a:uLnTx/>
                <a:uFillTx/>
                <a:latin typeface="Gill Sans"/>
              </a:rPr>
              <a:t>They all hurried back.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50" b="0" i="0" u="none" strike="noStrike" kern="1200" cap="none" spc="0" normalizeH="0" baseline="0" noProof="0" dirty="0">
              <a:ln>
                <a:noFill/>
              </a:ln>
              <a:solidFill>
                <a:prstClr val="black"/>
              </a:solidFill>
              <a:effectLst/>
              <a:uLnTx/>
              <a:uFillTx/>
              <a:latin typeface="Gill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50" b="0" i="0" u="none" strike="noStrike" kern="1200" cap="none" spc="0" normalizeH="0" baseline="0" noProof="0" dirty="0">
                <a:ln>
                  <a:noFill/>
                </a:ln>
                <a:solidFill>
                  <a:prstClr val="black"/>
                </a:solidFill>
                <a:effectLst/>
                <a:uLnTx/>
                <a:uFillTx/>
                <a:latin typeface="Gill Sans"/>
              </a:rPr>
              <a:t>“It’s a rat, I shouldn’t wonder,” said Robert. “Father says they infest old places—and this must be pretty old if the sea was here thousands of years ago”—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50" b="0" i="0" u="none" strike="noStrike" kern="1200" cap="none" spc="0" normalizeH="0" baseline="0" noProof="0" dirty="0">
                <a:ln>
                  <a:noFill/>
                </a:ln>
                <a:solidFill>
                  <a:prstClr val="black"/>
                </a:solidFill>
                <a:effectLst/>
                <a:uLnTx/>
                <a:uFillTx/>
                <a:latin typeface="Gill Sans"/>
              </a:rPr>
              <a:t>“Perhaps it is a snake,” said Jane, shuddering.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50" b="0" i="0" u="none" strike="noStrike" kern="1200" cap="none" spc="0" normalizeH="0" baseline="0" noProof="0" dirty="0">
                <a:ln>
                  <a:noFill/>
                </a:ln>
                <a:solidFill>
                  <a:prstClr val="black"/>
                </a:solidFill>
                <a:effectLst/>
                <a:uLnTx/>
                <a:uFillTx/>
                <a:latin typeface="Gill Sans"/>
              </a:rPr>
              <a:t> “Let’s look,” said Cyril, jumping into the hole. “I’m not afraid of snakes. I like them. If it is a snake I’ll tame it, and it will follow me everywhere, and I’ll let it sleep round my neck at night.”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50" b="0" i="0" u="none" strike="noStrike" kern="1200" cap="none" spc="0" normalizeH="0" baseline="0" noProof="0" dirty="0">
                <a:ln>
                  <a:noFill/>
                </a:ln>
                <a:solidFill>
                  <a:prstClr val="black"/>
                </a:solidFill>
                <a:effectLst/>
                <a:uLnTx/>
                <a:uFillTx/>
                <a:latin typeface="Gill Sans"/>
              </a:rPr>
              <a:t>“No, you won’t,” said Robert firmly. He shared Cyril’s bedroom. “But you may if it’s a rat.”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50" b="0" i="0" u="none" strike="noStrike" kern="1200" cap="none" spc="0" normalizeH="0" baseline="0" noProof="0" dirty="0">
                <a:ln>
                  <a:noFill/>
                </a:ln>
                <a:solidFill>
                  <a:prstClr val="black"/>
                </a:solidFill>
                <a:effectLst/>
                <a:uLnTx/>
                <a:uFillTx/>
                <a:latin typeface="Gill Sans"/>
              </a:rPr>
              <a:t>“Oh, don’t be silly!” said Anthea; “it’s not a rat, it’s much bigger. And it’s not a snake. It’s got feet; I saw them; and fur! No—not the spade. You’ll hurt it! Dig with your hands.”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50" b="0" i="0" u="none" strike="noStrike" kern="1200" cap="none" spc="0" normalizeH="0" baseline="0" noProof="0" dirty="0">
                <a:ln>
                  <a:noFill/>
                </a:ln>
                <a:solidFill>
                  <a:prstClr val="black"/>
                </a:solidFill>
                <a:effectLst/>
                <a:uLnTx/>
                <a:uFillTx/>
                <a:latin typeface="Gill Sans"/>
              </a:rPr>
              <a:t>“And let it hurt me instead! That’s so likely, isn’t it?” said Cyril, seizing a spade.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50" b="0" i="0" u="none" strike="noStrike" kern="1200" cap="none" spc="0" normalizeH="0" baseline="0" noProof="0" dirty="0">
                <a:ln>
                  <a:noFill/>
                </a:ln>
                <a:solidFill>
                  <a:prstClr val="black"/>
                </a:solidFill>
                <a:effectLst/>
                <a:uLnTx/>
                <a:uFillTx/>
                <a:latin typeface="Gill Sans"/>
              </a:rPr>
              <a:t>“Oh, don’t!” said Anthea. “Squirrel, don’t. I—it sounds silly, but it said something. It really and truly did”—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50" b="0" i="0" u="none" strike="noStrike" kern="1200" cap="none" spc="0" normalizeH="0" baseline="0" noProof="0" dirty="0">
                <a:ln>
                  <a:noFill/>
                </a:ln>
                <a:solidFill>
                  <a:prstClr val="black"/>
                </a:solidFill>
                <a:effectLst/>
                <a:uLnTx/>
                <a:uFillTx/>
                <a:latin typeface="Gill Sans"/>
              </a:rPr>
              <a:t>“What?” “It said, ‘You let me alone.’”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50" b="0" i="0" u="none" strike="noStrike" kern="1200" cap="none" spc="0" normalizeH="0" baseline="0" noProof="0" dirty="0">
              <a:ln>
                <a:noFill/>
              </a:ln>
              <a:solidFill>
                <a:prstClr val="black"/>
              </a:solidFill>
              <a:effectLst/>
              <a:uLnTx/>
              <a:uFillTx/>
              <a:latin typeface="Gill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50" b="0" i="0" u="none" strike="noStrike" kern="1200" cap="none" spc="0" normalizeH="0" baseline="0" noProof="0" dirty="0">
                <a:ln>
                  <a:noFill/>
                </a:ln>
                <a:solidFill>
                  <a:prstClr val="black"/>
                </a:solidFill>
                <a:effectLst/>
                <a:uLnTx/>
                <a:uFillTx/>
                <a:latin typeface="Gill Sans"/>
              </a:rPr>
              <a:t>But Cyril merely observed that his sister must have gone off her head, and he and Robert dug with spades while Anthea sat on the edge of the hole, jumping up and down with hotness and anxiety. They dug carefully, and presently everyone could see that there really was something moving in the bottom of the Australian hole.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50" b="0" i="0" u="none" strike="noStrike" kern="1200" cap="none" spc="0" normalizeH="0" baseline="0" noProof="0" dirty="0">
              <a:ln>
                <a:noFill/>
              </a:ln>
              <a:solidFill>
                <a:prstClr val="black"/>
              </a:solidFill>
              <a:effectLst/>
              <a:uLnTx/>
              <a:uFillTx/>
              <a:latin typeface="Gill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50" b="0" i="0" u="none" strike="noStrike" kern="1200" cap="none" spc="0" normalizeH="0" baseline="0" noProof="0" dirty="0">
                <a:ln>
                  <a:noFill/>
                </a:ln>
                <a:solidFill>
                  <a:prstClr val="black"/>
                </a:solidFill>
                <a:effectLst/>
                <a:uLnTx/>
                <a:uFillTx/>
                <a:latin typeface="Gill Sans"/>
              </a:rPr>
              <a:t> Then Anthea cried out, “I’m not afraid. Let me dig,” and fell on her knees and began to scratch like a dog does when he has suddenly remembered where it was that he buried his bone.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50" b="0" i="0" u="none" strike="noStrike" kern="1200" cap="none" spc="0" normalizeH="0" baseline="0" noProof="0" dirty="0">
              <a:ln>
                <a:noFill/>
              </a:ln>
              <a:solidFill>
                <a:prstClr val="black"/>
              </a:solidFill>
              <a:effectLst/>
              <a:uLnTx/>
              <a:uFillTx/>
              <a:latin typeface="Gill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50" b="0" i="0" u="none" strike="noStrike" kern="1200" cap="none" spc="0" normalizeH="0" baseline="0" noProof="0" dirty="0">
                <a:ln>
                  <a:noFill/>
                </a:ln>
                <a:solidFill>
                  <a:prstClr val="black"/>
                </a:solidFill>
                <a:effectLst/>
                <a:uLnTx/>
                <a:uFillTx/>
                <a:latin typeface="Gill Sans"/>
              </a:rPr>
              <a:t>“Oh, I felt fur,” she cried, half laughing and half crying. “I did indeed! I did!” when suddenly a dry husky voice in the sand made them all jump back, and their hearts jumped nearly as fast as they did.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50" b="0" i="0" u="none" strike="noStrike" kern="1200" cap="none" spc="0" normalizeH="0" baseline="0" noProof="0" dirty="0">
                <a:ln>
                  <a:noFill/>
                </a:ln>
                <a:solidFill>
                  <a:prstClr val="black"/>
                </a:solidFill>
                <a:effectLst/>
                <a:uLnTx/>
                <a:uFillTx/>
                <a:latin typeface="Gill Sans"/>
              </a:rPr>
              <a:t>“Let me alone,” it said. And now everyone heard the voice and looked at the others to see if they had heard it too.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50" b="0" i="0" u="none" strike="noStrike" kern="1200" cap="none" spc="0" normalizeH="0" baseline="0" noProof="0" dirty="0">
                <a:ln>
                  <a:noFill/>
                </a:ln>
                <a:solidFill>
                  <a:prstClr val="black"/>
                </a:solidFill>
                <a:effectLst/>
                <a:uLnTx/>
                <a:uFillTx/>
                <a:latin typeface="Gill Sans"/>
              </a:rPr>
              <a:t>“But we want to see you,” said Robert bravely.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50" b="0" i="0" u="none" strike="noStrike" kern="1200" cap="none" spc="0" normalizeH="0" baseline="0" noProof="0" dirty="0">
                <a:ln>
                  <a:noFill/>
                </a:ln>
                <a:solidFill>
                  <a:prstClr val="black"/>
                </a:solidFill>
                <a:effectLst/>
                <a:uLnTx/>
                <a:uFillTx/>
                <a:latin typeface="Gill Sans"/>
              </a:rPr>
              <a:t>“I wish you’d come out,” said Anthea, also taking courage. “Oh, well—if that’s your wish,” the voice said, and the sand stirred and spun and scattered, and something brown and furry and fat came rolling out into the hole, and the sand fell off it, and it sat there yawning and rubbing the ends of its eyes with its hands. </a:t>
            </a:r>
          </a:p>
        </p:txBody>
      </p:sp>
      <p:pic>
        <p:nvPicPr>
          <p:cNvPr id="9" name="Picture 8">
            <a:extLst>
              <a:ext uri="{FF2B5EF4-FFF2-40B4-BE49-F238E27FC236}">
                <a16:creationId xmlns:a16="http://schemas.microsoft.com/office/drawing/2014/main" id="{DB2699EF-71C0-C93B-9A30-79D213365C40}"/>
              </a:ext>
            </a:extLst>
          </p:cNvPr>
          <p:cNvPicPr>
            <a:picLocks noChangeAspect="1"/>
          </p:cNvPicPr>
          <p:nvPr/>
        </p:nvPicPr>
        <p:blipFill>
          <a:blip r:embed="rId3"/>
          <a:stretch>
            <a:fillRect/>
          </a:stretch>
        </p:blipFill>
        <p:spPr>
          <a:xfrm>
            <a:off x="9615895" y="303590"/>
            <a:ext cx="1712697" cy="2619918"/>
          </a:xfrm>
          <a:prstGeom prst="rect">
            <a:avLst/>
          </a:prstGeom>
        </p:spPr>
      </p:pic>
      <p:sp>
        <p:nvSpPr>
          <p:cNvPr id="8" name="TextBox 7"/>
          <p:cNvSpPr txBox="1"/>
          <p:nvPr/>
        </p:nvSpPr>
        <p:spPr>
          <a:xfrm>
            <a:off x="11755120" y="6488668"/>
            <a:ext cx="436880" cy="369332"/>
          </a:xfrm>
          <a:prstGeom prst="rect">
            <a:avLst/>
          </a:prstGeom>
          <a:solidFill>
            <a:schemeClr val="tx1"/>
          </a:solidFill>
        </p:spPr>
        <p:txBody>
          <a:bodyPr wrap="square" rtlCol="0">
            <a:spAutoFit/>
          </a:bodyPr>
          <a:lstStyle/>
          <a:p>
            <a:pPr algn="ctr"/>
            <a:r>
              <a:rPr lang="en-GB">
                <a:solidFill>
                  <a:schemeClr val="bg1"/>
                </a:solidFill>
              </a:rPr>
              <a:t>31</a:t>
            </a:r>
            <a:endParaRPr lang="en-GB" dirty="0">
              <a:solidFill>
                <a:schemeClr val="bg1"/>
              </a:solidFill>
            </a:endParaRPr>
          </a:p>
        </p:txBody>
      </p:sp>
    </p:spTree>
    <p:extLst>
      <p:ext uri="{BB962C8B-B14F-4D97-AF65-F5344CB8AC3E}">
        <p14:creationId xmlns:p14="http://schemas.microsoft.com/office/powerpoint/2010/main" val="11367176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87BED8-7236-C862-4F3C-E5F5EA7966C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8F18D2C-AC53-384C-47C5-EF7EC8B64ED9}"/>
              </a:ext>
            </a:extLst>
          </p:cNvPr>
          <p:cNvSpPr txBox="1"/>
          <p:nvPr/>
        </p:nvSpPr>
        <p:spPr>
          <a:xfrm>
            <a:off x="150209" y="178633"/>
            <a:ext cx="3191582" cy="369332"/>
          </a:xfrm>
          <a:prstGeom prst="rect">
            <a:avLst/>
          </a:prstGeom>
          <a:solidFill>
            <a:schemeClr val="accent2">
              <a:lumMod val="20000"/>
              <a:lumOff val="80000"/>
            </a:schemeClr>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prstClr val="black"/>
                </a:solidFill>
                <a:latin typeface="Aptos" panose="02110004020202020204"/>
              </a:rPr>
              <a:t>3</a:t>
            </a: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 Five Children and It</a:t>
            </a:r>
          </a:p>
        </p:txBody>
      </p:sp>
      <p:sp>
        <p:nvSpPr>
          <p:cNvPr id="3" name="Rectangle 2">
            <a:extLst>
              <a:ext uri="{FF2B5EF4-FFF2-40B4-BE49-F238E27FC236}">
                <a16:creationId xmlns:a16="http://schemas.microsoft.com/office/drawing/2014/main" id="{6968E514-7174-29BA-5758-31317C5ADA85}"/>
              </a:ext>
            </a:extLst>
          </p:cNvPr>
          <p:cNvSpPr/>
          <p:nvPr/>
        </p:nvSpPr>
        <p:spPr>
          <a:xfrm>
            <a:off x="9179626" y="4721689"/>
            <a:ext cx="2862165" cy="1169551"/>
          </a:xfrm>
          <a:prstGeom prst="rect">
            <a:avLst/>
          </a:prstGeom>
          <a:solidFill>
            <a:schemeClr val="accent2">
              <a:lumMod val="20000"/>
              <a:lumOff val="80000"/>
            </a:schemeClr>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prstClr val="black"/>
                </a:solidFill>
                <a:effectLst/>
                <a:uLnTx/>
                <a:uFillTx/>
                <a:latin typeface="Gill Sans"/>
              </a:rPr>
              <a:t>Vocabulary: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Gill Sans"/>
              </a:rPr>
              <a:t>Scornfully – </a:t>
            </a:r>
            <a:r>
              <a:rPr kumimoji="0" lang="en-GB" sz="1400" b="0" i="0" u="none" strike="noStrike" kern="1200" cap="none" spc="0" normalizeH="0" baseline="0" noProof="0" dirty="0">
                <a:ln>
                  <a:noFill/>
                </a:ln>
                <a:solidFill>
                  <a:prstClr val="black"/>
                </a:solidFill>
                <a:effectLst/>
                <a:uLnTx/>
                <a:uFillTx/>
                <a:latin typeface="Gill Sans"/>
              </a:rPr>
              <a:t>mockingly, rudely, disdainfully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Gill Sans"/>
              </a:rPr>
              <a:t>Tubby</a:t>
            </a:r>
            <a:r>
              <a:rPr kumimoji="0" lang="en-GB" sz="1400" b="0" i="0" u="none" strike="noStrike" kern="1200" cap="none" spc="0" normalizeH="0" baseline="0" noProof="0" dirty="0">
                <a:ln>
                  <a:noFill/>
                </a:ln>
                <a:solidFill>
                  <a:prstClr val="black"/>
                </a:solidFill>
                <a:effectLst/>
                <a:uLnTx/>
                <a:uFillTx/>
                <a:latin typeface="Gill Sans"/>
              </a:rPr>
              <a:t> – plump, chubby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err="1">
                <a:ln>
                  <a:noFill/>
                </a:ln>
                <a:solidFill>
                  <a:prstClr val="black"/>
                </a:solidFill>
                <a:effectLst/>
                <a:uLnTx/>
                <a:uFillTx/>
                <a:latin typeface="Gill Sans"/>
              </a:rPr>
              <a:t>Psammead</a:t>
            </a:r>
            <a:r>
              <a:rPr kumimoji="0" lang="en-GB" sz="1400" b="1" i="0" u="none" strike="noStrike" kern="1200" cap="none" spc="0" normalizeH="0" baseline="0" noProof="0" dirty="0">
                <a:ln>
                  <a:noFill/>
                </a:ln>
                <a:solidFill>
                  <a:prstClr val="black"/>
                </a:solidFill>
                <a:effectLst/>
                <a:uLnTx/>
                <a:uFillTx/>
                <a:latin typeface="Gill Sans"/>
              </a:rPr>
              <a:t> – </a:t>
            </a:r>
            <a:r>
              <a:rPr kumimoji="0" lang="en-GB" sz="1400" b="0" i="0" u="none" strike="noStrike" kern="1200" cap="none" spc="0" normalizeH="0" baseline="0" noProof="0" dirty="0">
                <a:ln>
                  <a:noFill/>
                </a:ln>
                <a:solidFill>
                  <a:prstClr val="black"/>
                </a:solidFill>
                <a:effectLst/>
                <a:uLnTx/>
                <a:uFillTx/>
                <a:latin typeface="Gill Sans"/>
              </a:rPr>
              <a:t>a sand fairy </a:t>
            </a:r>
          </a:p>
        </p:txBody>
      </p:sp>
      <p:sp>
        <p:nvSpPr>
          <p:cNvPr id="6" name="TextBox 5">
            <a:extLst>
              <a:ext uri="{FF2B5EF4-FFF2-40B4-BE49-F238E27FC236}">
                <a16:creationId xmlns:a16="http://schemas.microsoft.com/office/drawing/2014/main" id="{FF715C12-60F1-2564-9D84-B0E66F8E37A8}"/>
              </a:ext>
            </a:extLst>
          </p:cNvPr>
          <p:cNvSpPr txBox="1"/>
          <p:nvPr/>
        </p:nvSpPr>
        <p:spPr>
          <a:xfrm>
            <a:off x="150209" y="547965"/>
            <a:ext cx="8851287" cy="6340197"/>
          </a:xfrm>
          <a:prstGeom prst="rect">
            <a:avLst/>
          </a:prstGeom>
          <a:no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Gill Sans"/>
              </a:rPr>
              <a:t>“I believe I must have dropped asleep,” it said, stretching itself. The children stood round the hole in a ring, looking at the creature they had found. It was worth looking at. Its eyes were on long horns like a snail’s eyes, and it could move them in and out like telescopes; it had ears like a bat’s ears, and its tubby body was shaped like a spider’s and covered with thick soft fur; its legs and arms were furry too, and it had hands and feet like a monkey’s.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Gill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Gill Sans"/>
              </a:rPr>
              <a:t>“What on earth is it?” Jane said. “Shall we take it home?” The thing turned its long eyes to look at her, and said— “Does she always talk nonsense, or is it only the rubbish on her head that makes her silly?” It looked scornfully at Jane’s hat as it spoke.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Gill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Gill Sans"/>
              </a:rPr>
              <a:t>“She doesn’t mean to be silly,” Anthea said gently; “we none of us do, whatever you may think! Don’t be frightened; we don’t want to hurt you, you know.”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Gill Sans"/>
              </a:rPr>
              <a:t>“Hurt me!” it said. “Me frightened? Upon my word! Why, you talk as if I were nobody in particular.” All its fur stood out like a cat’s when it is going to fight.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Gill Sans"/>
              </a:rPr>
              <a:t>“Well,” said Anthea, still kindly, “perhaps if we knew who you are in particular we could think of something to say that wouldn’t make you angry. Everything we’ve said so far seems to have done so. Who are you? And don’t get angry! Because really we don’t know.”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Gill Sans"/>
              </a:rPr>
              <a:t>“You don’t know?” it said. “Well, I knew the world had changed—but—well, really— Do you mean to tell me seriously you don’t know a </a:t>
            </a:r>
            <a:r>
              <a:rPr kumimoji="0" lang="en-GB" sz="1400" b="0" i="0" u="none" strike="noStrike" kern="1200" cap="none" spc="0" normalizeH="0" baseline="0" noProof="0" dirty="0" err="1">
                <a:ln>
                  <a:noFill/>
                </a:ln>
                <a:solidFill>
                  <a:prstClr val="black"/>
                </a:solidFill>
                <a:effectLst/>
                <a:uLnTx/>
                <a:uFillTx/>
                <a:latin typeface="Gill Sans"/>
              </a:rPr>
              <a:t>Psammead</a:t>
            </a:r>
            <a:r>
              <a:rPr kumimoji="0" lang="en-GB" sz="1400" b="0" i="0" u="none" strike="noStrike" kern="1200" cap="none" spc="0" normalizeH="0" baseline="0" noProof="0" dirty="0">
                <a:ln>
                  <a:noFill/>
                </a:ln>
                <a:solidFill>
                  <a:prstClr val="black"/>
                </a:solidFill>
                <a:effectLst/>
                <a:uLnTx/>
                <a:uFillTx/>
                <a:latin typeface="Gill Sans"/>
              </a:rPr>
              <a:t> when you see one?”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Gill Sans"/>
              </a:rPr>
              <a:t>“A </a:t>
            </a:r>
            <a:r>
              <a:rPr kumimoji="0" lang="en-GB" sz="1400" b="0" i="0" u="none" strike="noStrike" kern="1200" cap="none" spc="0" normalizeH="0" baseline="0" noProof="0" dirty="0" err="1">
                <a:ln>
                  <a:noFill/>
                </a:ln>
                <a:solidFill>
                  <a:prstClr val="black"/>
                </a:solidFill>
                <a:effectLst/>
                <a:uLnTx/>
                <a:uFillTx/>
                <a:latin typeface="Gill Sans"/>
              </a:rPr>
              <a:t>Sammyadd</a:t>
            </a:r>
            <a:r>
              <a:rPr kumimoji="0" lang="en-GB" sz="1400" b="0" i="0" u="none" strike="noStrike" kern="1200" cap="none" spc="0" normalizeH="0" baseline="0" noProof="0" dirty="0">
                <a:ln>
                  <a:noFill/>
                </a:ln>
                <a:solidFill>
                  <a:prstClr val="black"/>
                </a:solidFill>
                <a:effectLst/>
                <a:uLnTx/>
                <a:uFillTx/>
                <a:latin typeface="Gill Sans"/>
              </a:rPr>
              <a:t>? That’s Greek to me.”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Gill Sans"/>
              </a:rPr>
              <a:t>“So it is to everyone,” said the creature sharply. “Well, in plain English, then, a Sand-fairy. Don’t you know a Sand-fairy when you see one?”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Gill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Gill Sans"/>
              </a:rPr>
              <a:t>It looked so grieved and hurt that Jane hastened to say, “Of course I see you are, now. It’s quite plain now one comes to look at you.”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Gill Sans"/>
              </a:rPr>
              <a:t>“You came to look at me, several sentences ago,” it said crossly, beginning to curl up again in the sand.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Gill Sans"/>
              </a:rPr>
              <a:t>“Oh—don’t go away again! Do talk some more,” Robert cried. “I didn’t know you were a Sand-fairy, but I knew directly I saw you that you were much the </a:t>
            </a:r>
            <a:r>
              <a:rPr kumimoji="0" lang="en-GB" sz="1400" b="0" i="0" u="none" strike="noStrike" kern="1200" cap="none" spc="0" normalizeH="0" baseline="0" noProof="0" dirty="0" err="1">
                <a:ln>
                  <a:noFill/>
                </a:ln>
                <a:solidFill>
                  <a:prstClr val="black"/>
                </a:solidFill>
                <a:effectLst/>
                <a:uLnTx/>
                <a:uFillTx/>
                <a:latin typeface="Gill Sans"/>
              </a:rPr>
              <a:t>wonderfullest</a:t>
            </a:r>
            <a:r>
              <a:rPr kumimoji="0" lang="en-GB" sz="1400" b="0" i="0" u="none" strike="noStrike" kern="1200" cap="none" spc="0" normalizeH="0" baseline="0" noProof="0" dirty="0">
                <a:ln>
                  <a:noFill/>
                </a:ln>
                <a:solidFill>
                  <a:prstClr val="black"/>
                </a:solidFill>
                <a:effectLst/>
                <a:uLnTx/>
                <a:uFillTx/>
                <a:latin typeface="Gill Sans"/>
              </a:rPr>
              <a:t> thing I’d ever seen.”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Gill Sans"/>
              </a:rPr>
              <a:t>The Sand-fairy seemed a shade less disagreeable after this. </a:t>
            </a:r>
            <a:endParaRPr kumimoji="0" lang="en-GB" sz="1250" b="0" i="0" u="none" strike="noStrike" kern="1200" cap="none" spc="0" normalizeH="0" baseline="0" noProof="0" dirty="0">
              <a:ln>
                <a:noFill/>
              </a:ln>
              <a:solidFill>
                <a:prstClr val="black"/>
              </a:solidFill>
              <a:effectLst/>
              <a:uLnTx/>
              <a:uFillTx/>
              <a:latin typeface="Gill Sans"/>
            </a:endParaRPr>
          </a:p>
        </p:txBody>
      </p:sp>
      <p:pic>
        <p:nvPicPr>
          <p:cNvPr id="9" name="Picture 8">
            <a:extLst>
              <a:ext uri="{FF2B5EF4-FFF2-40B4-BE49-F238E27FC236}">
                <a16:creationId xmlns:a16="http://schemas.microsoft.com/office/drawing/2014/main" id="{A4EB664D-1A75-89FB-6687-0BEEAE3E10B1}"/>
              </a:ext>
            </a:extLst>
          </p:cNvPr>
          <p:cNvPicPr>
            <a:picLocks noChangeAspect="1"/>
          </p:cNvPicPr>
          <p:nvPr/>
        </p:nvPicPr>
        <p:blipFill>
          <a:blip r:embed="rId3"/>
          <a:stretch>
            <a:fillRect/>
          </a:stretch>
        </p:blipFill>
        <p:spPr>
          <a:xfrm>
            <a:off x="9514413" y="1006046"/>
            <a:ext cx="1958509" cy="2995937"/>
          </a:xfrm>
          <a:prstGeom prst="rect">
            <a:avLst/>
          </a:prstGeom>
        </p:spPr>
      </p:pic>
      <p:sp>
        <p:nvSpPr>
          <p:cNvPr id="7" name="TextBox 6"/>
          <p:cNvSpPr txBox="1"/>
          <p:nvPr/>
        </p:nvSpPr>
        <p:spPr>
          <a:xfrm>
            <a:off x="11755120" y="6488668"/>
            <a:ext cx="436880" cy="369332"/>
          </a:xfrm>
          <a:prstGeom prst="rect">
            <a:avLst/>
          </a:prstGeom>
          <a:solidFill>
            <a:schemeClr val="tx1"/>
          </a:solidFill>
        </p:spPr>
        <p:txBody>
          <a:bodyPr wrap="square" rtlCol="0">
            <a:spAutoFit/>
          </a:bodyPr>
          <a:lstStyle/>
          <a:p>
            <a:pPr algn="ctr"/>
            <a:r>
              <a:rPr lang="en-GB">
                <a:solidFill>
                  <a:schemeClr val="bg1"/>
                </a:solidFill>
              </a:rPr>
              <a:t>32</a:t>
            </a:r>
            <a:endParaRPr lang="en-GB" dirty="0">
              <a:solidFill>
                <a:schemeClr val="bg1"/>
              </a:solidFill>
            </a:endParaRPr>
          </a:p>
        </p:txBody>
      </p:sp>
    </p:spTree>
    <p:extLst>
      <p:ext uri="{BB962C8B-B14F-4D97-AF65-F5344CB8AC3E}">
        <p14:creationId xmlns:p14="http://schemas.microsoft.com/office/powerpoint/2010/main" val="20258878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EC257-D1B1-FF88-6D95-1D5413908BD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72BE0C1-546C-F8ED-5777-12F8F1C92F23}"/>
              </a:ext>
            </a:extLst>
          </p:cNvPr>
          <p:cNvSpPr txBox="1"/>
          <p:nvPr/>
        </p:nvSpPr>
        <p:spPr>
          <a:xfrm>
            <a:off x="187176" y="162449"/>
            <a:ext cx="1942413" cy="369332"/>
          </a:xfrm>
          <a:prstGeom prst="rect">
            <a:avLst/>
          </a:prstGeom>
          <a:solidFill>
            <a:srgbClr val="FFFF99"/>
          </a:solidFill>
          <a:ln>
            <a:solidFill>
              <a:schemeClr val="tx1"/>
            </a:solidFill>
          </a:ln>
        </p:spPr>
        <p:txBody>
          <a:bodyPr wrap="square" rtlCol="0">
            <a:spAutoFit/>
          </a:bodyPr>
          <a:lstStyle/>
          <a:p>
            <a:r>
              <a:rPr lang="en-GB" dirty="0"/>
              <a:t>4. Peter Pan </a:t>
            </a:r>
          </a:p>
        </p:txBody>
      </p:sp>
      <p:sp>
        <p:nvSpPr>
          <p:cNvPr id="6" name="TextBox 5">
            <a:extLst>
              <a:ext uri="{FF2B5EF4-FFF2-40B4-BE49-F238E27FC236}">
                <a16:creationId xmlns:a16="http://schemas.microsoft.com/office/drawing/2014/main" id="{1D562505-62F0-A7B6-82B6-0197C77A12A6}"/>
              </a:ext>
            </a:extLst>
          </p:cNvPr>
          <p:cNvSpPr txBox="1"/>
          <p:nvPr/>
        </p:nvSpPr>
        <p:spPr>
          <a:xfrm>
            <a:off x="112749" y="643934"/>
            <a:ext cx="7872408" cy="5909310"/>
          </a:xfrm>
          <a:prstGeom prst="rect">
            <a:avLst/>
          </a:prstGeom>
          <a:noFill/>
          <a:ln>
            <a:solidFill>
              <a:schemeClr val="accent1"/>
            </a:solidFill>
          </a:ln>
        </p:spPr>
        <p:txBody>
          <a:bodyPr wrap="square">
            <a:spAutoFit/>
          </a:bodyPr>
          <a:lstStyle/>
          <a:p>
            <a:r>
              <a:rPr lang="en-GB" sz="1400" dirty="0"/>
              <a:t>Mrs. Darling loved to have everything just so, and Mr. Darling had a passion for being exactly like his neighbours; so, of course, they had a nurse. As they were poor, owing to the amount of milk the children drank, this nurse was a prim Newfoundland dog, called Nana, who had belonged to no one in particular until the Darlings engaged her. </a:t>
            </a:r>
          </a:p>
          <a:p>
            <a:endParaRPr lang="en-GB" sz="1400" dirty="0"/>
          </a:p>
          <a:p>
            <a:r>
              <a:rPr lang="en-GB" sz="1400" dirty="0"/>
              <a:t>She had always thought children important, however, and the Darlings had become acquainted with her in Kensington Gardens, where she spent most of her spare time peeping into perambulators, and was much hated by careless nursemaids, whom she followed to their homes and complained of to their mistresses. She proved to be quite a treasure of a nurse.</a:t>
            </a:r>
          </a:p>
          <a:p>
            <a:endParaRPr lang="en-GB" sz="1400" dirty="0"/>
          </a:p>
          <a:p>
            <a:r>
              <a:rPr lang="en-GB" sz="1400" dirty="0"/>
              <a:t>How thorough she was at bath-time, and up at any moment of the night if one of her charges made the slightest cry. Of course her kennel was in the nursery. She had a genius for knowing when a cough is a thing to have no patience with and when it needs stocking around your throat. She believed to her last day in old-fashioned remedies like rhubarb leaf, and made sounds of contempt over all this new-fangled talk about germs, and so on. It was a lesson in propriety to see her escorting the children to school, walking sedately by their side when they were well behaved, and butting them back into line if they strayed. </a:t>
            </a:r>
          </a:p>
          <a:p>
            <a:endParaRPr lang="en-GB" sz="1400" dirty="0"/>
          </a:p>
          <a:p>
            <a:r>
              <a:rPr lang="en-GB" sz="1400" dirty="0"/>
              <a:t>On John's footer [in England soccer was called football, "footer for short] days she never once forgot his sweater, and she usually carried an umbrella in her mouth in case of rain. There is a room in the basement of Miss Fulsom's school where the nurses wait.</a:t>
            </a:r>
          </a:p>
          <a:p>
            <a:endParaRPr lang="en-GB" sz="1400" dirty="0"/>
          </a:p>
          <a:p>
            <a:r>
              <a:rPr lang="en-GB" sz="1400" dirty="0"/>
              <a:t> They sat on forms, while Nana lay on the floor, but that was the only difference. They affected to ignore her as of an inferior social status to themselves, and she despised their light talk. She resented visits to the nursery from Mrs. Darling's friends, but if they did come she first whipped off Michael's pinafore and put him into the one with blue braiding, and smoothed out Wendy and made a dash at John's hair.</a:t>
            </a:r>
          </a:p>
        </p:txBody>
      </p:sp>
      <p:sp>
        <p:nvSpPr>
          <p:cNvPr id="3" name="Rectangle 2">
            <a:extLst>
              <a:ext uri="{FF2B5EF4-FFF2-40B4-BE49-F238E27FC236}">
                <a16:creationId xmlns:a16="http://schemas.microsoft.com/office/drawing/2014/main" id="{9D54D035-D910-B75D-AA4E-C6EE0411693F}"/>
              </a:ext>
            </a:extLst>
          </p:cNvPr>
          <p:cNvSpPr/>
          <p:nvPr/>
        </p:nvSpPr>
        <p:spPr>
          <a:xfrm>
            <a:off x="8240674" y="4612960"/>
            <a:ext cx="3755167" cy="1554272"/>
          </a:xfrm>
          <a:prstGeom prst="rect">
            <a:avLst/>
          </a:prstGeom>
          <a:solidFill>
            <a:srgbClr val="FFFF99"/>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prstClr val="black"/>
                </a:solidFill>
                <a:effectLst/>
                <a:uLnTx/>
                <a:uFillTx/>
                <a:ea typeface="+mn-ea"/>
                <a:cs typeface="+mn-cs"/>
              </a:rPr>
              <a:t>Vocabulary: </a:t>
            </a:r>
          </a:p>
          <a:p>
            <a:pPr lvl="0">
              <a:defRPr/>
            </a:pPr>
            <a:r>
              <a:rPr lang="en-GB" sz="1350" b="1" dirty="0"/>
              <a:t>Perambulators – </a:t>
            </a:r>
            <a:r>
              <a:rPr lang="en-GB" sz="1350" dirty="0"/>
              <a:t>prams </a:t>
            </a:r>
          </a:p>
          <a:p>
            <a:pPr lvl="0">
              <a:defRPr/>
            </a:pPr>
            <a:r>
              <a:rPr lang="en-GB" sz="1350" b="1" dirty="0"/>
              <a:t>Charges </a:t>
            </a:r>
            <a:r>
              <a:rPr lang="en-GB" sz="1350" dirty="0"/>
              <a:t>– people she is responsible for </a:t>
            </a:r>
          </a:p>
          <a:p>
            <a:pPr lvl="0">
              <a:defRPr/>
            </a:pPr>
            <a:r>
              <a:rPr lang="en-GB" sz="1350" b="1" dirty="0"/>
              <a:t>Propriety </a:t>
            </a:r>
            <a:r>
              <a:rPr lang="en-GB" sz="1350" dirty="0"/>
              <a:t>– politeness, decency </a:t>
            </a:r>
          </a:p>
          <a:p>
            <a:pPr lvl="0">
              <a:defRPr/>
            </a:pPr>
            <a:r>
              <a:rPr kumimoji="0" lang="en-GB" sz="1350" b="1" u="none" strike="noStrike" kern="1200" cap="none" spc="0" normalizeH="0" baseline="0" noProof="0" dirty="0">
                <a:ln>
                  <a:noFill/>
                </a:ln>
                <a:solidFill>
                  <a:prstClr val="black"/>
                </a:solidFill>
                <a:effectLst/>
                <a:uLnTx/>
                <a:uFillTx/>
                <a:ea typeface="+mn-ea"/>
                <a:cs typeface="+mn-cs"/>
              </a:rPr>
              <a:t>Remedies – </a:t>
            </a:r>
            <a:r>
              <a:rPr kumimoji="0" lang="en-GB" sz="1350" u="none" strike="noStrike" kern="1200" cap="none" spc="0" normalizeH="0" baseline="0" noProof="0" dirty="0">
                <a:ln>
                  <a:noFill/>
                </a:ln>
                <a:solidFill>
                  <a:prstClr val="black"/>
                </a:solidFill>
                <a:effectLst/>
                <a:uLnTx/>
                <a:uFillTx/>
                <a:ea typeface="+mn-ea"/>
                <a:cs typeface="+mn-cs"/>
              </a:rPr>
              <a:t>a medicine or treatment for a disease or injury </a:t>
            </a:r>
          </a:p>
          <a:p>
            <a:pPr lvl="0">
              <a:defRPr/>
            </a:pPr>
            <a:r>
              <a:rPr kumimoji="0" lang="en-GB" sz="1350" b="1" u="none" strike="noStrike" kern="1200" cap="none" spc="0" normalizeH="0" baseline="0" noProof="0" dirty="0">
                <a:ln>
                  <a:noFill/>
                </a:ln>
                <a:solidFill>
                  <a:prstClr val="black"/>
                </a:solidFill>
                <a:effectLst/>
                <a:uLnTx/>
                <a:uFillTx/>
                <a:ea typeface="+mn-ea"/>
                <a:cs typeface="+mn-cs"/>
              </a:rPr>
              <a:t>Pirouette – </a:t>
            </a:r>
            <a:r>
              <a:rPr kumimoji="0" lang="en-GB" sz="1350" u="none" strike="noStrike" kern="1200" cap="none" spc="0" normalizeH="0" baseline="0" noProof="0" dirty="0">
                <a:ln>
                  <a:noFill/>
                </a:ln>
                <a:solidFill>
                  <a:prstClr val="black"/>
                </a:solidFill>
                <a:effectLst/>
                <a:uLnTx/>
                <a:uFillTx/>
                <a:ea typeface="+mn-ea"/>
                <a:cs typeface="+mn-cs"/>
              </a:rPr>
              <a:t>twirl, an act of spinning on one foot</a:t>
            </a:r>
          </a:p>
        </p:txBody>
      </p:sp>
      <p:sp>
        <p:nvSpPr>
          <p:cNvPr id="4" name="AutoShape 2" descr="The Boy In The Striped Pajamas - Desktop Wallpapers, Phone Wallpaper ...">
            <a:extLst>
              <a:ext uri="{FF2B5EF4-FFF2-40B4-BE49-F238E27FC236}">
                <a16:creationId xmlns:a16="http://schemas.microsoft.com/office/drawing/2014/main" id="{3DEA641B-BB4E-9B14-7321-33CEAA28334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Rectangle 11">
            <a:extLst>
              <a:ext uri="{FF2B5EF4-FFF2-40B4-BE49-F238E27FC236}">
                <a16:creationId xmlns:a16="http://schemas.microsoft.com/office/drawing/2014/main" id="{2004D874-718C-6B2D-D12C-264340EFBCE9}"/>
              </a:ext>
            </a:extLst>
          </p:cNvPr>
          <p:cNvSpPr/>
          <p:nvPr/>
        </p:nvSpPr>
        <p:spPr>
          <a:xfrm>
            <a:off x="8240675" y="2491621"/>
            <a:ext cx="3755166" cy="2031325"/>
          </a:xfrm>
          <a:prstGeom prst="rect">
            <a:avLst/>
          </a:prstGeom>
          <a:solidFill>
            <a:srgbClr val="FFFF99"/>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prstClr val="black"/>
                </a:solidFill>
                <a:effectLst/>
                <a:uLnTx/>
                <a:uFillTx/>
                <a:ea typeface="+mn-ea"/>
                <a:cs typeface="+mn-cs"/>
              </a:rPr>
              <a:t>Synopsis:</a:t>
            </a:r>
          </a:p>
          <a:p>
            <a:r>
              <a:rPr lang="en-GB" sz="1400" dirty="0"/>
              <a:t>The novel Peter Pan began as a play in 1904, and was made into a novel in 1911. It is the story of three English children: Wendy, John and Michael Darling. They meet the amazing Peter Pan, a boy who lives in magical Neverland. In this passage, the reader is introduced to Nana, the Darling children’s nurse and nanny.</a:t>
            </a:r>
          </a:p>
        </p:txBody>
      </p:sp>
      <p:pic>
        <p:nvPicPr>
          <p:cNvPr id="5" name="Picture 4">
            <a:extLst>
              <a:ext uri="{FF2B5EF4-FFF2-40B4-BE49-F238E27FC236}">
                <a16:creationId xmlns:a16="http://schemas.microsoft.com/office/drawing/2014/main" id="{76FFC52C-E1A3-2017-B1BC-E3DBCB23A493}"/>
              </a:ext>
            </a:extLst>
          </p:cNvPr>
          <p:cNvPicPr>
            <a:picLocks noChangeAspect="1"/>
          </p:cNvPicPr>
          <p:nvPr/>
        </p:nvPicPr>
        <p:blipFill>
          <a:blip r:embed="rId3"/>
          <a:stretch>
            <a:fillRect/>
          </a:stretch>
        </p:blipFill>
        <p:spPr>
          <a:xfrm>
            <a:off x="8240674" y="453811"/>
            <a:ext cx="3755165" cy="1947796"/>
          </a:xfrm>
          <a:prstGeom prst="rect">
            <a:avLst/>
          </a:prstGeom>
        </p:spPr>
      </p:pic>
      <p:sp>
        <p:nvSpPr>
          <p:cNvPr id="8" name="TextBox 7"/>
          <p:cNvSpPr txBox="1"/>
          <p:nvPr/>
        </p:nvSpPr>
        <p:spPr>
          <a:xfrm>
            <a:off x="11755120" y="6488668"/>
            <a:ext cx="436880" cy="369332"/>
          </a:xfrm>
          <a:prstGeom prst="rect">
            <a:avLst/>
          </a:prstGeom>
          <a:solidFill>
            <a:schemeClr val="tx1"/>
          </a:solidFill>
        </p:spPr>
        <p:txBody>
          <a:bodyPr wrap="square" rtlCol="0">
            <a:spAutoFit/>
          </a:bodyPr>
          <a:lstStyle/>
          <a:p>
            <a:pPr algn="ctr"/>
            <a:r>
              <a:rPr lang="en-GB">
                <a:solidFill>
                  <a:schemeClr val="bg1"/>
                </a:solidFill>
              </a:rPr>
              <a:t>33</a:t>
            </a:r>
            <a:endParaRPr lang="en-GB" dirty="0">
              <a:solidFill>
                <a:schemeClr val="bg1"/>
              </a:solidFill>
            </a:endParaRPr>
          </a:p>
        </p:txBody>
      </p:sp>
    </p:spTree>
    <p:extLst>
      <p:ext uri="{BB962C8B-B14F-4D97-AF65-F5344CB8AC3E}">
        <p14:creationId xmlns:p14="http://schemas.microsoft.com/office/powerpoint/2010/main" val="16949535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241E2-D99B-46B9-10A3-D6E3637469B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5357DD8-62EE-A772-A90F-0B165058966A}"/>
              </a:ext>
            </a:extLst>
          </p:cNvPr>
          <p:cNvSpPr txBox="1"/>
          <p:nvPr/>
        </p:nvSpPr>
        <p:spPr>
          <a:xfrm>
            <a:off x="187176" y="162449"/>
            <a:ext cx="1942413" cy="369332"/>
          </a:xfrm>
          <a:prstGeom prst="rect">
            <a:avLst/>
          </a:prstGeom>
          <a:solidFill>
            <a:srgbClr val="FFFF99"/>
          </a:solidFill>
          <a:ln>
            <a:solidFill>
              <a:schemeClr val="tx1"/>
            </a:solidFill>
          </a:ln>
        </p:spPr>
        <p:txBody>
          <a:bodyPr wrap="square" rtlCol="0">
            <a:spAutoFit/>
          </a:bodyPr>
          <a:lstStyle/>
          <a:p>
            <a:r>
              <a:rPr lang="en-GB" dirty="0"/>
              <a:t>4. Peter Pan </a:t>
            </a:r>
          </a:p>
        </p:txBody>
      </p:sp>
      <p:sp>
        <p:nvSpPr>
          <p:cNvPr id="6" name="TextBox 5">
            <a:extLst>
              <a:ext uri="{FF2B5EF4-FFF2-40B4-BE49-F238E27FC236}">
                <a16:creationId xmlns:a16="http://schemas.microsoft.com/office/drawing/2014/main" id="{67121440-7842-66BC-0E0E-1241574D08F2}"/>
              </a:ext>
            </a:extLst>
          </p:cNvPr>
          <p:cNvSpPr txBox="1"/>
          <p:nvPr/>
        </p:nvSpPr>
        <p:spPr>
          <a:xfrm>
            <a:off x="112748" y="643934"/>
            <a:ext cx="8213105" cy="3108543"/>
          </a:xfrm>
          <a:prstGeom prst="rect">
            <a:avLst/>
          </a:prstGeom>
          <a:noFill/>
          <a:ln>
            <a:solidFill>
              <a:schemeClr val="accent1"/>
            </a:solidFill>
          </a:ln>
        </p:spPr>
        <p:txBody>
          <a:bodyPr wrap="square">
            <a:spAutoFit/>
          </a:bodyPr>
          <a:lstStyle/>
          <a:p>
            <a:r>
              <a:rPr lang="en-GB" sz="1400" dirty="0"/>
              <a:t>No nursery could possibly have been conducted more correctly, and Mr. Darling knew it, yet he sometimes wondered uneasily whether the neighbours talked.</a:t>
            </a:r>
          </a:p>
          <a:p>
            <a:endParaRPr lang="en-GB" sz="1400" dirty="0"/>
          </a:p>
          <a:p>
            <a:r>
              <a:rPr lang="en-GB" sz="1400" dirty="0"/>
              <a:t>He had his position in the city to consider.</a:t>
            </a:r>
          </a:p>
          <a:p>
            <a:endParaRPr lang="en-GB" sz="1400" dirty="0"/>
          </a:p>
          <a:p>
            <a:r>
              <a:rPr lang="en-GB" sz="1400" dirty="0"/>
              <a:t>Nana also troubled him in another way. He had sometimes a feeling that she did not admire him. "I know she admires you tremendously, George," Mrs. Darling would assure him, and then she would sign to the children to be especially nice to father. </a:t>
            </a:r>
          </a:p>
          <a:p>
            <a:endParaRPr lang="en-GB" sz="1400" dirty="0"/>
          </a:p>
          <a:p>
            <a:r>
              <a:rPr lang="en-GB" sz="1400" dirty="0"/>
              <a:t>Lovely dances followed, in which the only other servant, Liza, was sometimes allowed to join. Such a midget she looked in her long skirt and maid’s cap, though she had sworn, when engaged, that she would never see ten again. The gaiety of those romps! And gayest of all was Mrs. Darling, who would pirouette so wildly that all you could see of her was the kiss, and then if you had dashed at her you might have got it. There never was a simpler happier family until the coming of Peter Pan.</a:t>
            </a:r>
          </a:p>
        </p:txBody>
      </p:sp>
      <p:sp>
        <p:nvSpPr>
          <p:cNvPr id="3" name="Rectangle 2">
            <a:extLst>
              <a:ext uri="{FF2B5EF4-FFF2-40B4-BE49-F238E27FC236}">
                <a16:creationId xmlns:a16="http://schemas.microsoft.com/office/drawing/2014/main" id="{33E3E2A2-9156-3AA7-F6B9-49A4D817AEC8}"/>
              </a:ext>
            </a:extLst>
          </p:cNvPr>
          <p:cNvSpPr/>
          <p:nvPr/>
        </p:nvSpPr>
        <p:spPr>
          <a:xfrm>
            <a:off x="8530388" y="4879669"/>
            <a:ext cx="3441031" cy="1169551"/>
          </a:xfrm>
          <a:prstGeom prst="rect">
            <a:avLst/>
          </a:prstGeom>
          <a:solidFill>
            <a:srgbClr val="FFFF99"/>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prstClr val="black"/>
                </a:solidFill>
                <a:effectLst/>
                <a:uLnTx/>
                <a:uFillTx/>
                <a:ea typeface="+mn-ea"/>
                <a:cs typeface="+mn-cs"/>
              </a:rPr>
              <a:t>Vocabulary: </a:t>
            </a:r>
          </a:p>
          <a:p>
            <a:pPr lvl="0">
              <a:defRPr/>
            </a:pPr>
            <a:r>
              <a:rPr lang="en-GB" sz="1400" b="1" dirty="0"/>
              <a:t>Conducted – </a:t>
            </a:r>
            <a:r>
              <a:rPr lang="en-GB" sz="1400" dirty="0"/>
              <a:t>to carry out </a:t>
            </a:r>
          </a:p>
          <a:p>
            <a:pPr>
              <a:defRPr/>
            </a:pPr>
            <a:r>
              <a:rPr lang="en-GB" sz="1400" b="1" dirty="0">
                <a:solidFill>
                  <a:prstClr val="black"/>
                </a:solidFill>
              </a:rPr>
              <a:t>Uneasily – </a:t>
            </a:r>
            <a:r>
              <a:rPr lang="en-GB" sz="1400" dirty="0">
                <a:solidFill>
                  <a:prstClr val="black"/>
                </a:solidFill>
              </a:rPr>
              <a:t>in a way that shows anxiety or discomfort </a:t>
            </a:r>
          </a:p>
          <a:p>
            <a:pPr lvl="0">
              <a:defRPr/>
            </a:pPr>
            <a:r>
              <a:rPr kumimoji="0" lang="en-GB" sz="1400" b="1" u="none" strike="noStrike" kern="1200" cap="none" spc="0" normalizeH="0" baseline="0" noProof="0" dirty="0">
                <a:ln>
                  <a:noFill/>
                </a:ln>
                <a:solidFill>
                  <a:prstClr val="black"/>
                </a:solidFill>
                <a:effectLst/>
                <a:uLnTx/>
                <a:uFillTx/>
                <a:ea typeface="+mn-ea"/>
                <a:cs typeface="+mn-cs"/>
              </a:rPr>
              <a:t>Tremendously</a:t>
            </a:r>
            <a:r>
              <a:rPr kumimoji="0" lang="en-GB" sz="1400" u="none" strike="noStrike" kern="1200" cap="none" spc="0" normalizeH="0" baseline="0" noProof="0" dirty="0">
                <a:ln>
                  <a:noFill/>
                </a:ln>
                <a:solidFill>
                  <a:prstClr val="black"/>
                </a:solidFill>
                <a:effectLst/>
                <a:uLnTx/>
                <a:uFillTx/>
                <a:ea typeface="+mn-ea"/>
                <a:cs typeface="+mn-cs"/>
              </a:rPr>
              <a:t> – greatly </a:t>
            </a:r>
          </a:p>
        </p:txBody>
      </p:sp>
      <p:sp>
        <p:nvSpPr>
          <p:cNvPr id="4" name="AutoShape 2" descr="The Boy In The Striped Pajamas - Desktop Wallpapers, Phone Wallpaper ...">
            <a:extLst>
              <a:ext uri="{FF2B5EF4-FFF2-40B4-BE49-F238E27FC236}">
                <a16:creationId xmlns:a16="http://schemas.microsoft.com/office/drawing/2014/main" id="{1C6D6447-43FF-D0F7-B209-830A2C2AC09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Rectangle 11">
            <a:extLst>
              <a:ext uri="{FF2B5EF4-FFF2-40B4-BE49-F238E27FC236}">
                <a16:creationId xmlns:a16="http://schemas.microsoft.com/office/drawing/2014/main" id="{AAFCFD7B-D897-2DC2-C773-4D454CB3F882}"/>
              </a:ext>
            </a:extLst>
          </p:cNvPr>
          <p:cNvSpPr/>
          <p:nvPr/>
        </p:nvSpPr>
        <p:spPr>
          <a:xfrm>
            <a:off x="8530387" y="2686800"/>
            <a:ext cx="3441031" cy="2031325"/>
          </a:xfrm>
          <a:prstGeom prst="rect">
            <a:avLst/>
          </a:prstGeom>
          <a:solidFill>
            <a:srgbClr val="FFFF99"/>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prstClr val="black"/>
                </a:solidFill>
                <a:effectLst/>
                <a:uLnTx/>
                <a:uFillTx/>
                <a:ea typeface="+mn-ea"/>
                <a:cs typeface="+mn-cs"/>
              </a:rPr>
              <a:t>Synopsis:</a:t>
            </a:r>
          </a:p>
          <a:p>
            <a:r>
              <a:rPr lang="en-GB" sz="1400" dirty="0"/>
              <a:t>The novel Peter Pan began as a play in 1904, and was made into a novel in 1911. It is the story of three English children: Wendy, John and Michael Darling. They meet the amazing Peter Pan, a boy who lives in magical Neverland. In this passage, the reader is introduced to Nana, the Darling children’s nurse and nanny.</a:t>
            </a:r>
          </a:p>
        </p:txBody>
      </p:sp>
      <p:pic>
        <p:nvPicPr>
          <p:cNvPr id="5" name="Picture 4">
            <a:extLst>
              <a:ext uri="{FF2B5EF4-FFF2-40B4-BE49-F238E27FC236}">
                <a16:creationId xmlns:a16="http://schemas.microsoft.com/office/drawing/2014/main" id="{0C1E0018-9D5C-14D9-9350-4A4616FA6BCC}"/>
              </a:ext>
            </a:extLst>
          </p:cNvPr>
          <p:cNvPicPr>
            <a:picLocks noChangeAspect="1"/>
          </p:cNvPicPr>
          <p:nvPr/>
        </p:nvPicPr>
        <p:blipFill>
          <a:blip r:embed="rId3"/>
          <a:stretch>
            <a:fillRect/>
          </a:stretch>
        </p:blipFill>
        <p:spPr>
          <a:xfrm>
            <a:off x="8530386" y="654368"/>
            <a:ext cx="3441032" cy="1861135"/>
          </a:xfrm>
          <a:prstGeom prst="rect">
            <a:avLst/>
          </a:prstGeom>
        </p:spPr>
      </p:pic>
      <p:sp>
        <p:nvSpPr>
          <p:cNvPr id="8" name="TextBox 7"/>
          <p:cNvSpPr txBox="1"/>
          <p:nvPr/>
        </p:nvSpPr>
        <p:spPr>
          <a:xfrm>
            <a:off x="11755120" y="6488668"/>
            <a:ext cx="436880" cy="369332"/>
          </a:xfrm>
          <a:prstGeom prst="rect">
            <a:avLst/>
          </a:prstGeom>
          <a:solidFill>
            <a:schemeClr val="tx1"/>
          </a:solidFill>
        </p:spPr>
        <p:txBody>
          <a:bodyPr wrap="square" rtlCol="0">
            <a:spAutoFit/>
          </a:bodyPr>
          <a:lstStyle/>
          <a:p>
            <a:pPr algn="ctr"/>
            <a:r>
              <a:rPr lang="en-GB">
                <a:solidFill>
                  <a:schemeClr val="bg1"/>
                </a:solidFill>
              </a:rPr>
              <a:t>34</a:t>
            </a:r>
            <a:endParaRPr lang="en-GB" dirty="0">
              <a:solidFill>
                <a:schemeClr val="bg1"/>
              </a:solidFill>
            </a:endParaRPr>
          </a:p>
        </p:txBody>
      </p:sp>
    </p:spTree>
    <p:extLst>
      <p:ext uri="{BB962C8B-B14F-4D97-AF65-F5344CB8AC3E}">
        <p14:creationId xmlns:p14="http://schemas.microsoft.com/office/powerpoint/2010/main" val="12635212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CD7D28-2BEB-AF8B-9059-F1B0E24E99D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CD20545-3F40-2331-AF1F-74556AD709C6}"/>
              </a:ext>
            </a:extLst>
          </p:cNvPr>
          <p:cNvSpPr txBox="1"/>
          <p:nvPr/>
        </p:nvSpPr>
        <p:spPr>
          <a:xfrm>
            <a:off x="223270" y="97007"/>
            <a:ext cx="2989162" cy="369332"/>
          </a:xfrm>
          <a:prstGeom prst="rect">
            <a:avLst/>
          </a:prstGeom>
          <a:solidFill>
            <a:schemeClr val="accent5">
              <a:lumMod val="20000"/>
              <a:lumOff val="80000"/>
            </a:schemeClr>
          </a:solidFill>
          <a:ln>
            <a:solidFill>
              <a:schemeClr val="tx1"/>
            </a:solidFill>
          </a:ln>
        </p:spPr>
        <p:txBody>
          <a:bodyPr wrap="square" rtlCol="0">
            <a:spAutoFit/>
          </a:bodyPr>
          <a:lstStyle/>
          <a:p>
            <a:r>
              <a:rPr lang="en-GB" dirty="0"/>
              <a:t>5. Alice in Wonderland </a:t>
            </a:r>
          </a:p>
        </p:txBody>
      </p:sp>
      <p:sp>
        <p:nvSpPr>
          <p:cNvPr id="6" name="TextBox 5">
            <a:extLst>
              <a:ext uri="{FF2B5EF4-FFF2-40B4-BE49-F238E27FC236}">
                <a16:creationId xmlns:a16="http://schemas.microsoft.com/office/drawing/2014/main" id="{64E9F66E-27DB-F45C-B546-4942D48C6394}"/>
              </a:ext>
            </a:extLst>
          </p:cNvPr>
          <p:cNvSpPr txBox="1"/>
          <p:nvPr/>
        </p:nvSpPr>
        <p:spPr>
          <a:xfrm>
            <a:off x="223270" y="466339"/>
            <a:ext cx="8501863" cy="6340197"/>
          </a:xfrm>
          <a:prstGeom prst="rect">
            <a:avLst/>
          </a:prstGeom>
          <a:noFill/>
          <a:ln>
            <a:solidFill>
              <a:schemeClr val="accent1"/>
            </a:solidFill>
          </a:ln>
        </p:spPr>
        <p:txBody>
          <a:bodyPr wrap="square">
            <a:spAutoFit/>
          </a:bodyPr>
          <a:lstStyle/>
          <a:p>
            <a:r>
              <a:rPr lang="en-GB" sz="1400" dirty="0"/>
              <a:t>Alice was not a bit hurt, and she jumped up on to her feet in a moment: she looked up, but it was all dark overhead: before her was another long passage, and the White Rabbit was still in sight, hurrying down it. There was not a moment to be lost: away went Alice like the wind, and was just in time to hear it say, as it turned a corner, “Oh my ears and whiskers, how late it’s getting!” She was close behind it when she turned the corner, but the Rabbit was no longer to be seen: she found herself in a long, low hall, which was lit up by a row of lamps hanging from the roof.</a:t>
            </a:r>
          </a:p>
          <a:p>
            <a:endParaRPr lang="en-GB" sz="1400" dirty="0"/>
          </a:p>
          <a:p>
            <a:r>
              <a:rPr lang="en-GB" sz="1400" dirty="0"/>
              <a:t>There were doors all round the hall, but they were all locked; and when Alice had been all the way down one side and up the other, trying every door, she walked sadly down the middle, wondering how she was ever to get out again. </a:t>
            </a:r>
          </a:p>
          <a:p>
            <a:endParaRPr lang="en-GB" sz="1400" dirty="0"/>
          </a:p>
          <a:p>
            <a:r>
              <a:rPr lang="en-GB" sz="1400" dirty="0"/>
              <a:t>Suddenly she came upon a little three-legged table, all made of solid glass: there was nothing on it but a tiny golden key, and Alice’s first idea was that this might belong to one of the doors of the hall; but, alas! either the locks were too large, or the key was too small, but at any rate it would not open any of them. However, on the second time round, she came upon a low curtain she had not noticed before, and behind it was a little door about fifteen inches high: she tried the little golden key in the lock, and to her great delight it fitted! </a:t>
            </a:r>
          </a:p>
          <a:p>
            <a:endParaRPr lang="en-GB" sz="1400" dirty="0"/>
          </a:p>
          <a:p>
            <a:r>
              <a:rPr lang="en-GB" sz="1400" dirty="0"/>
              <a:t>Alice opened the door and found that it led into a small passage, not much larger than a rat-hole: she knelt down and looked along the passage into the loveliest garden you ever saw. How she longed to get out of that dark hall, and wander about among those beds of bright flowers and those cool fountains, but she could not even get her head through the doorway; “and even if my head would go through,” thought poor Alice, “it would be of very little use without my shoulders. Oh, how I wish I could shut up like a telescope! I think I could, if I only knew how to begin.” For, you see, so many out-of-the-way things had happened lately, that Alice had begun to think that very few things indeed were really impossible.</a:t>
            </a:r>
          </a:p>
          <a:p>
            <a:endParaRPr lang="en-GB" sz="1400" dirty="0"/>
          </a:p>
          <a:p>
            <a:r>
              <a:rPr lang="en-GB" sz="1400" dirty="0"/>
              <a:t>There seemed to be no use in waiting by the little door, so she went back to the table, half hoping she might find another key on it, or at any rate a book of rules for shutting people up like telescopes: this time she found a little bottle on it (“which certainly was not here before,” said Alice), and tied round the neck of the bottle was a paper label, with the words “DRINK ME” beautifully printed on it in large letters.</a:t>
            </a:r>
          </a:p>
        </p:txBody>
      </p:sp>
      <p:sp>
        <p:nvSpPr>
          <p:cNvPr id="3" name="Rectangle 2">
            <a:extLst>
              <a:ext uri="{FF2B5EF4-FFF2-40B4-BE49-F238E27FC236}">
                <a16:creationId xmlns:a16="http://schemas.microsoft.com/office/drawing/2014/main" id="{C33BAF92-84D9-56C6-3EB4-72B7B14F5B78}"/>
              </a:ext>
            </a:extLst>
          </p:cNvPr>
          <p:cNvSpPr/>
          <p:nvPr/>
        </p:nvSpPr>
        <p:spPr>
          <a:xfrm>
            <a:off x="8944824" y="5427060"/>
            <a:ext cx="2962905" cy="1169551"/>
          </a:xfrm>
          <a:prstGeom prst="rect">
            <a:avLst/>
          </a:prstGeom>
          <a:solidFill>
            <a:schemeClr val="accent5">
              <a:lumMod val="20000"/>
              <a:lumOff val="80000"/>
            </a:schemeClr>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prstClr val="black"/>
                </a:solidFill>
                <a:effectLst/>
                <a:uLnTx/>
                <a:uFillTx/>
                <a:ea typeface="+mn-ea"/>
                <a:cs typeface="+mn-cs"/>
              </a:rPr>
              <a:t>Vocabulary: </a:t>
            </a:r>
          </a:p>
          <a:p>
            <a:pPr lvl="0">
              <a:defRPr/>
            </a:pPr>
            <a:r>
              <a:rPr lang="en-GB" sz="1400" b="1" dirty="0"/>
              <a:t>Telescope – </a:t>
            </a:r>
            <a:r>
              <a:rPr lang="en-GB" sz="1400" dirty="0"/>
              <a:t>device for making objects that look far away look closer </a:t>
            </a:r>
          </a:p>
          <a:p>
            <a:pPr lvl="0">
              <a:defRPr/>
            </a:pPr>
            <a:r>
              <a:rPr lang="en-GB" sz="1400" b="1" dirty="0"/>
              <a:t>Alas</a:t>
            </a:r>
            <a:r>
              <a:rPr lang="en-GB" sz="1400" dirty="0"/>
              <a:t> – sadly, unfortunately </a:t>
            </a:r>
          </a:p>
        </p:txBody>
      </p:sp>
      <p:sp>
        <p:nvSpPr>
          <p:cNvPr id="4" name="AutoShape 2" descr="The Boy In The Striped Pajamas - Desktop Wallpapers, Phone Wallpaper ...">
            <a:extLst>
              <a:ext uri="{FF2B5EF4-FFF2-40B4-BE49-F238E27FC236}">
                <a16:creationId xmlns:a16="http://schemas.microsoft.com/office/drawing/2014/main" id="{2813591F-37ED-F0C0-6723-C1DC052DF32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Rectangle 11">
            <a:extLst>
              <a:ext uri="{FF2B5EF4-FFF2-40B4-BE49-F238E27FC236}">
                <a16:creationId xmlns:a16="http://schemas.microsoft.com/office/drawing/2014/main" id="{D43AA00A-73F9-E572-D603-3A5B4F6258CA}"/>
              </a:ext>
            </a:extLst>
          </p:cNvPr>
          <p:cNvSpPr/>
          <p:nvPr/>
        </p:nvSpPr>
        <p:spPr>
          <a:xfrm>
            <a:off x="8944824" y="3695712"/>
            <a:ext cx="2962905" cy="1600438"/>
          </a:xfrm>
          <a:prstGeom prst="rect">
            <a:avLst/>
          </a:prstGeom>
          <a:solidFill>
            <a:schemeClr val="accent5">
              <a:lumMod val="20000"/>
              <a:lumOff val="80000"/>
            </a:schemeClr>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prstClr val="black"/>
                </a:solidFill>
                <a:effectLst/>
                <a:uLnTx/>
                <a:uFillTx/>
                <a:ea typeface="+mn-ea"/>
                <a:cs typeface="+mn-cs"/>
              </a:rPr>
              <a:t>Synopsis:</a:t>
            </a:r>
          </a:p>
          <a:p>
            <a:r>
              <a:rPr lang="en-GB" sz="1400" dirty="0"/>
              <a:t>Alice’s Adventures in Wonderland tells the tale of a young girl who falls into a world of nonsense. After following a talking rabbit, Alice has tumbled down a hole into a strange underground world.</a:t>
            </a:r>
          </a:p>
        </p:txBody>
      </p:sp>
      <p:pic>
        <p:nvPicPr>
          <p:cNvPr id="8" name="Picture 7">
            <a:extLst>
              <a:ext uri="{FF2B5EF4-FFF2-40B4-BE49-F238E27FC236}">
                <a16:creationId xmlns:a16="http://schemas.microsoft.com/office/drawing/2014/main" id="{ACEFBA85-AE87-352B-80B3-F32B625654D7}"/>
              </a:ext>
            </a:extLst>
          </p:cNvPr>
          <p:cNvPicPr>
            <a:picLocks noChangeAspect="1"/>
          </p:cNvPicPr>
          <p:nvPr/>
        </p:nvPicPr>
        <p:blipFill>
          <a:blip r:embed="rId3"/>
          <a:stretch>
            <a:fillRect/>
          </a:stretch>
        </p:blipFill>
        <p:spPr>
          <a:xfrm>
            <a:off x="9375910" y="688992"/>
            <a:ext cx="1945803" cy="2740008"/>
          </a:xfrm>
          <a:prstGeom prst="rect">
            <a:avLst/>
          </a:prstGeom>
        </p:spPr>
      </p:pic>
      <p:sp>
        <p:nvSpPr>
          <p:cNvPr id="9" name="TextBox 8"/>
          <p:cNvSpPr txBox="1"/>
          <p:nvPr/>
        </p:nvSpPr>
        <p:spPr>
          <a:xfrm>
            <a:off x="11755120" y="6488668"/>
            <a:ext cx="436880" cy="369332"/>
          </a:xfrm>
          <a:prstGeom prst="rect">
            <a:avLst/>
          </a:prstGeom>
          <a:solidFill>
            <a:schemeClr val="tx1"/>
          </a:solidFill>
        </p:spPr>
        <p:txBody>
          <a:bodyPr wrap="square" rtlCol="0">
            <a:spAutoFit/>
          </a:bodyPr>
          <a:lstStyle/>
          <a:p>
            <a:pPr algn="ctr"/>
            <a:r>
              <a:rPr lang="en-GB">
                <a:solidFill>
                  <a:schemeClr val="bg1"/>
                </a:solidFill>
              </a:rPr>
              <a:t>35</a:t>
            </a:r>
            <a:endParaRPr lang="en-GB" dirty="0">
              <a:solidFill>
                <a:schemeClr val="bg1"/>
              </a:solidFill>
            </a:endParaRPr>
          </a:p>
        </p:txBody>
      </p:sp>
    </p:spTree>
    <p:extLst>
      <p:ext uri="{BB962C8B-B14F-4D97-AF65-F5344CB8AC3E}">
        <p14:creationId xmlns:p14="http://schemas.microsoft.com/office/powerpoint/2010/main" val="29941134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B5CCE8-207A-A80F-9E14-7C6DB93A5C8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8176E06-C6F4-1E56-8B6A-ED595CE5E355}"/>
              </a:ext>
            </a:extLst>
          </p:cNvPr>
          <p:cNvSpPr txBox="1"/>
          <p:nvPr/>
        </p:nvSpPr>
        <p:spPr>
          <a:xfrm>
            <a:off x="223270" y="97007"/>
            <a:ext cx="2989162" cy="369332"/>
          </a:xfrm>
          <a:prstGeom prst="rect">
            <a:avLst/>
          </a:prstGeom>
          <a:solidFill>
            <a:schemeClr val="accent5">
              <a:lumMod val="20000"/>
              <a:lumOff val="80000"/>
            </a:schemeClr>
          </a:solidFill>
          <a:ln>
            <a:solidFill>
              <a:schemeClr val="tx1"/>
            </a:solidFill>
          </a:ln>
        </p:spPr>
        <p:txBody>
          <a:bodyPr wrap="square" rtlCol="0">
            <a:spAutoFit/>
          </a:bodyPr>
          <a:lstStyle/>
          <a:p>
            <a:r>
              <a:rPr lang="en-GB" dirty="0"/>
              <a:t>5. Alice in Wonderland </a:t>
            </a:r>
          </a:p>
        </p:txBody>
      </p:sp>
      <p:sp>
        <p:nvSpPr>
          <p:cNvPr id="6" name="TextBox 5">
            <a:extLst>
              <a:ext uri="{FF2B5EF4-FFF2-40B4-BE49-F238E27FC236}">
                <a16:creationId xmlns:a16="http://schemas.microsoft.com/office/drawing/2014/main" id="{2C6AA0F0-886B-4603-BA1C-167C5D6BA15B}"/>
              </a:ext>
            </a:extLst>
          </p:cNvPr>
          <p:cNvSpPr txBox="1"/>
          <p:nvPr/>
        </p:nvSpPr>
        <p:spPr>
          <a:xfrm>
            <a:off x="112748" y="643934"/>
            <a:ext cx="9028241" cy="5909310"/>
          </a:xfrm>
          <a:prstGeom prst="rect">
            <a:avLst/>
          </a:prstGeom>
          <a:noFill/>
          <a:ln>
            <a:solidFill>
              <a:schemeClr val="accent1"/>
            </a:solidFill>
          </a:ln>
        </p:spPr>
        <p:txBody>
          <a:bodyPr wrap="square">
            <a:spAutoFit/>
          </a:bodyPr>
          <a:lstStyle/>
          <a:p>
            <a:r>
              <a:rPr lang="en-GB" sz="1400" dirty="0"/>
              <a:t>It was all very well to say “Drink me,” but the wise little Alice was not going to do that in a hurry. “No, I’ll look first,” she said, “and see whether it’s marked ‘poison’ or not;” for she had read several nice little stories about children who had got burnt, and eaten up by wild beasts, and other unpleasant things, all because they would not remember the simple rules their friends had taught them: such as, that a red-hot poker will burn you if you hold it too long; and that, if you cut your finger very deeply with a knife, it usually bleeds; and she had never forgotten that, if you drink much from a bottle marked “poison,” it is almost certain to disagree with you, sooner or later. </a:t>
            </a:r>
          </a:p>
          <a:p>
            <a:endParaRPr lang="en-GB" sz="1400" dirty="0"/>
          </a:p>
          <a:p>
            <a:r>
              <a:rPr lang="en-GB" sz="1400" dirty="0"/>
              <a:t>However, this bottle was not marked “poison,” so Alice ventured to taste it, and finding it very nice (it had, in fact, a sort of mixed flavour of cherry-tart, custard, pineapple, roast turkey, toffee, and hot buttered toast), she very soon finished it off.</a:t>
            </a:r>
          </a:p>
          <a:p>
            <a:endParaRPr lang="en-GB" sz="1400" dirty="0"/>
          </a:p>
          <a:p>
            <a:r>
              <a:rPr lang="en-GB" sz="1400" dirty="0"/>
              <a:t> “What a curious feeling!” said Alice. “I must be shutting up like a telescope.” </a:t>
            </a:r>
          </a:p>
          <a:p>
            <a:endParaRPr lang="en-GB" sz="1400" dirty="0"/>
          </a:p>
          <a:p>
            <a:r>
              <a:rPr lang="en-GB" sz="1400" dirty="0"/>
              <a:t>And so it was indeed: she was now only ten inches high, and her face brightened up at the thought that she was now the right size for going through that little door into that lovely garden. First, however, she waited for a few minutes to see if she was going to shrink any further: she felt a little nervous about this: “for it might end, you know,” said Alice to herself, “in my going out altogether, like a candle. I wonder what I should be like then?” And she tried to fancy what the flame of a candle looks like after the candle is blown out, for she could not remember ever having seen such a thing. </a:t>
            </a:r>
          </a:p>
          <a:p>
            <a:endParaRPr lang="en-GB" sz="1400" dirty="0"/>
          </a:p>
          <a:p>
            <a:r>
              <a:rPr lang="en-GB" sz="1400" dirty="0"/>
              <a:t>After a while, finding that nothing more happened, she decided on going into the garden at once; but, alas for poor Alice! </a:t>
            </a:r>
          </a:p>
          <a:p>
            <a:endParaRPr lang="en-GB" sz="1400" dirty="0"/>
          </a:p>
          <a:p>
            <a:r>
              <a:rPr lang="en-GB" sz="1400" dirty="0"/>
              <a:t>When she got to the door, she found she had forgotten the little golden key, and when she went back to the table for it, she found she could not possibly reach it: she could see it quite plainly through the glass, and she tried her best to climb up one of the legs of the table, but it was too slippery; and when she had tired herself out with trying, the poor little thing sat down and cried. </a:t>
            </a:r>
          </a:p>
        </p:txBody>
      </p:sp>
      <p:sp>
        <p:nvSpPr>
          <p:cNvPr id="4" name="AutoShape 2" descr="The Boy In The Striped Pajamas - Desktop Wallpapers, Phone Wallpaper ...">
            <a:extLst>
              <a:ext uri="{FF2B5EF4-FFF2-40B4-BE49-F238E27FC236}">
                <a16:creationId xmlns:a16="http://schemas.microsoft.com/office/drawing/2014/main" id="{B6940F5A-6757-E0D0-A3EB-811FC4F3BF7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TextBox 10">
            <a:extLst>
              <a:ext uri="{FF2B5EF4-FFF2-40B4-BE49-F238E27FC236}">
                <a16:creationId xmlns:a16="http://schemas.microsoft.com/office/drawing/2014/main" id="{83F5AA56-FE29-E226-6228-3BFFA5EDC661}"/>
              </a:ext>
            </a:extLst>
          </p:cNvPr>
          <p:cNvSpPr txBox="1"/>
          <p:nvPr/>
        </p:nvSpPr>
        <p:spPr>
          <a:xfrm>
            <a:off x="3046997" y="2203928"/>
            <a:ext cx="6093994" cy="369332"/>
          </a:xfrm>
          <a:prstGeom prst="rect">
            <a:avLst/>
          </a:prstGeom>
          <a:noFill/>
        </p:spPr>
        <p:txBody>
          <a:bodyPr wrap="square">
            <a:spAutoFit/>
          </a:bodyPr>
          <a:lstStyle/>
          <a:p>
            <a:pPr>
              <a:buNone/>
            </a:pPr>
            <a:r>
              <a:rPr lang="en-GB" b="0" i="0" u="none" strike="noStrike" dirty="0">
                <a:effectLst/>
                <a:latin typeface="Roboto" panose="02000000000000000000" pitchFamily="2" charset="0"/>
                <a:hlinkClick r:id="rId3"/>
              </a:rPr>
              <a:t> </a:t>
            </a:r>
            <a:endParaRPr lang="en-GB" b="0" i="0" u="sng" dirty="0">
              <a:solidFill>
                <a:srgbClr val="3C51B4"/>
              </a:solidFill>
              <a:effectLst/>
              <a:latin typeface="Roboto" panose="02000000000000000000" pitchFamily="2" charset="0"/>
              <a:hlinkClick r:id="rId4"/>
            </a:endParaRPr>
          </a:p>
        </p:txBody>
      </p:sp>
      <p:pic>
        <p:nvPicPr>
          <p:cNvPr id="5" name="Picture 4">
            <a:extLst>
              <a:ext uri="{FF2B5EF4-FFF2-40B4-BE49-F238E27FC236}">
                <a16:creationId xmlns:a16="http://schemas.microsoft.com/office/drawing/2014/main" id="{D5DD179C-F591-8811-8568-192724DB0DDF}"/>
              </a:ext>
            </a:extLst>
          </p:cNvPr>
          <p:cNvPicPr>
            <a:picLocks noChangeAspect="1"/>
          </p:cNvPicPr>
          <p:nvPr/>
        </p:nvPicPr>
        <p:blipFill>
          <a:blip r:embed="rId5"/>
          <a:stretch>
            <a:fillRect/>
          </a:stretch>
        </p:blipFill>
        <p:spPr>
          <a:xfrm>
            <a:off x="9614887" y="1019923"/>
            <a:ext cx="1944793" cy="2737341"/>
          </a:xfrm>
          <a:prstGeom prst="rect">
            <a:avLst/>
          </a:prstGeom>
        </p:spPr>
      </p:pic>
      <p:sp>
        <p:nvSpPr>
          <p:cNvPr id="7" name="Rectangle 6">
            <a:extLst>
              <a:ext uri="{FF2B5EF4-FFF2-40B4-BE49-F238E27FC236}">
                <a16:creationId xmlns:a16="http://schemas.microsoft.com/office/drawing/2014/main" id="{6C7A533F-EB91-0A1A-90F8-AF18E5685494}"/>
              </a:ext>
            </a:extLst>
          </p:cNvPr>
          <p:cNvSpPr/>
          <p:nvPr/>
        </p:nvSpPr>
        <p:spPr>
          <a:xfrm>
            <a:off x="9316016" y="4050933"/>
            <a:ext cx="2688879" cy="523220"/>
          </a:xfrm>
          <a:prstGeom prst="rect">
            <a:avLst/>
          </a:prstGeom>
          <a:solidFill>
            <a:schemeClr val="accent5">
              <a:lumMod val="20000"/>
              <a:lumOff val="80000"/>
            </a:schemeClr>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prstClr val="black"/>
                </a:solidFill>
                <a:effectLst/>
                <a:uLnTx/>
                <a:uFillTx/>
                <a:ea typeface="+mn-ea"/>
                <a:cs typeface="+mn-cs"/>
              </a:rPr>
              <a:t>Vocabulary: </a:t>
            </a:r>
          </a:p>
          <a:p>
            <a:pPr lvl="0">
              <a:defRPr/>
            </a:pPr>
            <a:r>
              <a:rPr lang="en-GB" sz="1400" dirty="0"/>
              <a:t>Tried to fancy </a:t>
            </a:r>
            <a:r>
              <a:rPr lang="en-GB" sz="1400" b="1" dirty="0"/>
              <a:t>– imagine </a:t>
            </a:r>
            <a:endParaRPr lang="en-GB" sz="1400" dirty="0"/>
          </a:p>
        </p:txBody>
      </p:sp>
      <p:sp>
        <p:nvSpPr>
          <p:cNvPr id="8" name="TextBox 7"/>
          <p:cNvSpPr txBox="1"/>
          <p:nvPr/>
        </p:nvSpPr>
        <p:spPr>
          <a:xfrm>
            <a:off x="11755120" y="6488668"/>
            <a:ext cx="436880" cy="369332"/>
          </a:xfrm>
          <a:prstGeom prst="rect">
            <a:avLst/>
          </a:prstGeom>
          <a:solidFill>
            <a:schemeClr val="tx1"/>
          </a:solidFill>
        </p:spPr>
        <p:txBody>
          <a:bodyPr wrap="square" rtlCol="0">
            <a:spAutoFit/>
          </a:bodyPr>
          <a:lstStyle/>
          <a:p>
            <a:pPr algn="ctr"/>
            <a:r>
              <a:rPr lang="en-GB">
                <a:solidFill>
                  <a:schemeClr val="bg1"/>
                </a:solidFill>
              </a:rPr>
              <a:t>36</a:t>
            </a:r>
            <a:endParaRPr lang="en-GB" dirty="0">
              <a:solidFill>
                <a:schemeClr val="bg1"/>
              </a:solidFill>
            </a:endParaRPr>
          </a:p>
        </p:txBody>
      </p:sp>
    </p:spTree>
    <p:extLst>
      <p:ext uri="{BB962C8B-B14F-4D97-AF65-F5344CB8AC3E}">
        <p14:creationId xmlns:p14="http://schemas.microsoft.com/office/powerpoint/2010/main" val="290418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9218" y="243225"/>
            <a:ext cx="2123782"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Gill Sans MT" panose="020B0502020104020203" pitchFamily="34" charset="0"/>
                <a:ea typeface="+mn-ea"/>
                <a:cs typeface="+mn-cs"/>
              </a:rPr>
              <a:t>Maths</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graphicFrame>
        <p:nvGraphicFramePr>
          <p:cNvPr id="8" name="Table 7"/>
          <p:cNvGraphicFramePr>
            <a:graphicFrameLocks noGrp="1"/>
          </p:cNvGraphicFramePr>
          <p:nvPr/>
        </p:nvGraphicFramePr>
        <p:xfrm>
          <a:off x="4663782" y="4326699"/>
          <a:ext cx="7239000" cy="2417001"/>
        </p:xfrm>
        <a:graphic>
          <a:graphicData uri="http://schemas.openxmlformats.org/drawingml/2006/table">
            <a:tbl>
              <a:tblPr firstRow="1" bandRow="1">
                <a:tableStyleId>{5940675A-B579-460E-94D1-54222C63F5DA}</a:tableStyleId>
              </a:tblPr>
              <a:tblGrid>
                <a:gridCol w="1047807">
                  <a:extLst>
                    <a:ext uri="{9D8B030D-6E8A-4147-A177-3AD203B41FA5}">
                      <a16:colId xmlns:a16="http://schemas.microsoft.com/office/drawing/2014/main" val="20000"/>
                    </a:ext>
                  </a:extLst>
                </a:gridCol>
                <a:gridCol w="6191193">
                  <a:extLst>
                    <a:ext uri="{9D8B030D-6E8A-4147-A177-3AD203B41FA5}">
                      <a16:colId xmlns:a16="http://schemas.microsoft.com/office/drawing/2014/main" val="20001"/>
                    </a:ext>
                  </a:extLst>
                </a:gridCol>
              </a:tblGrid>
              <a:tr h="430983">
                <a:tc gridSpan="2">
                  <a:txBody>
                    <a:bodyPr/>
                    <a:lstStyle/>
                    <a:p>
                      <a:pPr algn="l"/>
                      <a:r>
                        <a:rPr lang="en-GB" sz="1200" b="1" dirty="0">
                          <a:latin typeface="Gill Sans MT" panose="020B0502020104020203" pitchFamily="34" charset="0"/>
                        </a:rPr>
                        <a:t>Algebra</a:t>
                      </a:r>
                    </a:p>
                  </a:txBody>
                  <a:tcPr anchor="ctr">
                    <a:solidFill>
                      <a:schemeClr val="accent2">
                        <a:lumMod val="20000"/>
                        <a:lumOff val="80000"/>
                      </a:schemeClr>
                    </a:solidFill>
                  </a:tcPr>
                </a:tc>
                <a:tc hMerge="1">
                  <a:txBody>
                    <a:bodyPr/>
                    <a:lstStyle/>
                    <a:p>
                      <a:pPr algn="l"/>
                      <a:endParaRPr lang="en-GB" sz="1200" b="1" dirty="0">
                        <a:latin typeface="Gill Sans MT" panose="020B0502020104020203" pitchFamily="34" charset="0"/>
                      </a:endParaRPr>
                    </a:p>
                  </a:txBody>
                  <a:tcPr anchor="ctr">
                    <a:solidFill>
                      <a:schemeClr val="accent2">
                        <a:lumMod val="20000"/>
                        <a:lumOff val="80000"/>
                      </a:schemeClr>
                    </a:solidFill>
                  </a:tcPr>
                </a:tc>
                <a:extLst>
                  <a:ext uri="{0D108BD9-81ED-4DB2-BD59-A6C34878D82A}">
                    <a16:rowId xmlns:a16="http://schemas.microsoft.com/office/drawing/2014/main" val="10000"/>
                  </a:ext>
                </a:extLst>
              </a:tr>
              <a:tr h="434675">
                <a:tc>
                  <a:txBody>
                    <a:bodyPr/>
                    <a:lstStyle/>
                    <a:p>
                      <a:pPr marR="0" indent="0" algn="l" rtl="0">
                        <a:lnSpc>
                          <a:spcPct val="119000"/>
                        </a:lnSpc>
                        <a:spcBef>
                          <a:spcPts val="0"/>
                        </a:spcBef>
                        <a:spcAft>
                          <a:spcPts val="1400"/>
                        </a:spcAft>
                      </a:pPr>
                      <a:r>
                        <a:rPr lang="en-GB" sz="1200" dirty="0">
                          <a:latin typeface="Gill Sans MT" panose="020B0502020104020203" pitchFamily="34" charset="0"/>
                        </a:rPr>
                        <a:t>Solve </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r>
                        <a:rPr lang="en-GB" sz="1200" kern="1200" dirty="0">
                          <a:solidFill>
                            <a:schemeClr val="tx1"/>
                          </a:solidFill>
                          <a:effectLst/>
                          <a:latin typeface="Gill Sans MT" panose="020B0502020104020203" pitchFamily="34" charset="0"/>
                          <a:ea typeface="+mn-ea"/>
                          <a:cs typeface="+mn-cs"/>
                        </a:rPr>
                        <a:t>An instruction used in algebra telling you to find the value of the variable in the equation</a:t>
                      </a:r>
                    </a:p>
                  </a:txBody>
                  <a:tcPr marL="36576" marR="36576" marT="36576" marB="36576" anchor="ctr"/>
                </a:tc>
                <a:extLst>
                  <a:ext uri="{0D108BD9-81ED-4DB2-BD59-A6C34878D82A}">
                    <a16:rowId xmlns:a16="http://schemas.microsoft.com/office/drawing/2014/main" val="1283080463"/>
                  </a:ext>
                </a:extLst>
              </a:tr>
              <a:tr h="558334">
                <a:tc>
                  <a:txBody>
                    <a:bodyPr/>
                    <a:lstStyle/>
                    <a:p>
                      <a:pPr marR="0" indent="0" algn="l" rtl="0">
                        <a:lnSpc>
                          <a:spcPct val="119000"/>
                        </a:lnSpc>
                        <a:spcBef>
                          <a:spcPts val="0"/>
                        </a:spcBef>
                        <a:spcAft>
                          <a:spcPts val="1400"/>
                        </a:spcAft>
                      </a:pPr>
                      <a:r>
                        <a:rPr lang="en-GB" sz="1200" dirty="0">
                          <a:latin typeface="Gill Sans MT" panose="020B0502020104020203" pitchFamily="34" charset="0"/>
                        </a:rPr>
                        <a:t>Simplify</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Write an expression in its most compact or efficient way without</a:t>
                      </a:r>
                      <a:r>
                        <a:rPr lang="en-GB" sz="1200" kern="1400" baseline="0" dirty="0">
                          <a:ln>
                            <a:noFill/>
                          </a:ln>
                          <a:solidFill>
                            <a:srgbClr val="000000"/>
                          </a:solidFill>
                          <a:effectLst/>
                          <a:latin typeface="Gill Sans MT" panose="020B0502020104020203" pitchFamily="34" charset="0"/>
                        </a:rPr>
                        <a:t> </a:t>
                      </a:r>
                      <a:r>
                        <a:rPr lang="en-GB" sz="1200" kern="1400" dirty="0">
                          <a:ln>
                            <a:noFill/>
                          </a:ln>
                          <a:solidFill>
                            <a:srgbClr val="000000"/>
                          </a:solidFill>
                          <a:effectLst/>
                          <a:latin typeface="Gill Sans MT" panose="020B0502020104020203" pitchFamily="34" charset="0"/>
                        </a:rPr>
                        <a:t>changing the value of the expression</a:t>
                      </a:r>
                    </a:p>
                  </a:txBody>
                  <a:tcPr marL="36576" marR="36576" marT="36576" marB="36576" anchor="ctr"/>
                </a:tc>
                <a:extLst>
                  <a:ext uri="{0D108BD9-81ED-4DB2-BD59-A6C34878D82A}">
                    <a16:rowId xmlns:a16="http://schemas.microsoft.com/office/drawing/2014/main" val="2063765061"/>
                  </a:ext>
                </a:extLst>
              </a:tr>
              <a:tr h="558334">
                <a:tc>
                  <a:txBody>
                    <a:bodyPr/>
                    <a:lstStyle/>
                    <a:p>
                      <a:pPr marR="0" indent="0" algn="l" rtl="0">
                        <a:lnSpc>
                          <a:spcPct val="119000"/>
                        </a:lnSpc>
                        <a:spcBef>
                          <a:spcPts val="0"/>
                        </a:spcBef>
                        <a:spcAft>
                          <a:spcPts val="1400"/>
                        </a:spcAft>
                      </a:pPr>
                      <a:r>
                        <a:rPr lang="en-GB" sz="1200" dirty="0">
                          <a:latin typeface="Gill Sans MT" panose="020B0502020104020203" pitchFamily="34" charset="0"/>
                        </a:rPr>
                        <a:t>Collect like term</a:t>
                      </a:r>
                      <a:r>
                        <a:rPr lang="en-GB" sz="1200" baseline="0" dirty="0">
                          <a:latin typeface="Gill Sans MT" panose="020B0502020104020203" pitchFamily="34" charset="0"/>
                        </a:rPr>
                        <a:t>s </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dirty="0">
                          <a:latin typeface="Gill Sans MT" panose="020B0502020104020203" pitchFamily="34" charset="0"/>
                        </a:rPr>
                        <a:t>Collect terms with the same letter together by adding or subtracting them as indicated</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1"/>
                  </a:ext>
                </a:extLst>
              </a:tr>
              <a:tr h="434675">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Expand</a:t>
                      </a:r>
                      <a:r>
                        <a:rPr lang="en-GB" sz="1200" kern="1400" baseline="0" dirty="0">
                          <a:ln>
                            <a:noFill/>
                          </a:ln>
                          <a:solidFill>
                            <a:srgbClr val="000000"/>
                          </a:solidFill>
                          <a:effectLst/>
                          <a:latin typeface="Gill Sans MT" panose="020B0502020104020203" pitchFamily="34" charset="0"/>
                        </a:rPr>
                        <a:t> </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r>
                        <a:rPr lang="en-GB" sz="1200" dirty="0">
                          <a:latin typeface="Gill Sans MT" panose="020B0502020104020203" pitchFamily="34" charset="0"/>
                        </a:rPr>
                        <a:t>Remove the brackets, by multiplying everything inside the brackets by what is on the outside</a:t>
                      </a:r>
                    </a:p>
                  </a:txBody>
                  <a:tcPr marL="36576" marR="36576" marT="36576" marB="36576" anchor="ctr"/>
                </a:tc>
                <a:extLst>
                  <a:ext uri="{0D108BD9-81ED-4DB2-BD59-A6C34878D82A}">
                    <a16:rowId xmlns:a16="http://schemas.microsoft.com/office/drawing/2014/main" val="3465098513"/>
                  </a:ext>
                </a:extLst>
              </a:tr>
            </a:tbl>
          </a:graphicData>
        </a:graphic>
      </p:graphicFrame>
      <p:graphicFrame>
        <p:nvGraphicFramePr>
          <p:cNvPr id="10" name="Table 9"/>
          <p:cNvGraphicFramePr>
            <a:graphicFrameLocks noGrp="1"/>
          </p:cNvGraphicFramePr>
          <p:nvPr/>
        </p:nvGraphicFramePr>
        <p:xfrm>
          <a:off x="4663782" y="243225"/>
          <a:ext cx="7239000" cy="4074897"/>
        </p:xfrm>
        <a:graphic>
          <a:graphicData uri="http://schemas.openxmlformats.org/drawingml/2006/table">
            <a:tbl>
              <a:tblPr firstRow="1" bandRow="1">
                <a:tableStyleId>{5940675A-B579-460E-94D1-54222C63F5DA}</a:tableStyleId>
              </a:tblPr>
              <a:tblGrid>
                <a:gridCol w="959913">
                  <a:extLst>
                    <a:ext uri="{9D8B030D-6E8A-4147-A177-3AD203B41FA5}">
                      <a16:colId xmlns:a16="http://schemas.microsoft.com/office/drawing/2014/main" val="20000"/>
                    </a:ext>
                  </a:extLst>
                </a:gridCol>
                <a:gridCol w="6279087">
                  <a:extLst>
                    <a:ext uri="{9D8B030D-6E8A-4147-A177-3AD203B41FA5}">
                      <a16:colId xmlns:a16="http://schemas.microsoft.com/office/drawing/2014/main" val="20001"/>
                    </a:ext>
                  </a:extLst>
                </a:gridCol>
              </a:tblGrid>
              <a:tr h="390017">
                <a:tc gridSpan="2">
                  <a:txBody>
                    <a:bodyPr/>
                    <a:lstStyle/>
                    <a:p>
                      <a:pPr algn="l"/>
                      <a:r>
                        <a:rPr lang="en-GB" sz="1200" b="1" dirty="0">
                          <a:latin typeface="Gill Sans MT" panose="020B0502020104020203" pitchFamily="34" charset="0"/>
                        </a:rPr>
                        <a:t>Algebra</a:t>
                      </a:r>
                    </a:p>
                  </a:txBody>
                  <a:tcPr anchor="ctr">
                    <a:solidFill>
                      <a:schemeClr val="accent4">
                        <a:lumMod val="20000"/>
                        <a:lumOff val="80000"/>
                      </a:schemeClr>
                    </a:solidFill>
                  </a:tcPr>
                </a:tc>
                <a:tc hMerge="1">
                  <a:txBody>
                    <a:bodyPr/>
                    <a:lstStyle/>
                    <a:p>
                      <a:pPr algn="l"/>
                      <a:endParaRPr lang="en-GB" sz="1200" b="1" dirty="0">
                        <a:latin typeface="Gill Sans MT" panose="020B0502020104020203" pitchFamily="34" charset="0"/>
                      </a:endParaRPr>
                    </a:p>
                  </a:txBody>
                  <a:tcPr anchor="ctr">
                    <a:solidFill>
                      <a:schemeClr val="accent4">
                        <a:lumMod val="20000"/>
                        <a:lumOff val="80000"/>
                      </a:schemeClr>
                    </a:solidFill>
                  </a:tcPr>
                </a:tc>
                <a:extLst>
                  <a:ext uri="{0D108BD9-81ED-4DB2-BD59-A6C34878D82A}">
                    <a16:rowId xmlns:a16="http://schemas.microsoft.com/office/drawing/2014/main" val="10000"/>
                  </a:ext>
                </a:extLst>
              </a:tr>
              <a:tr h="413400">
                <a:tc>
                  <a:txBody>
                    <a:bodyPr/>
                    <a:lstStyle/>
                    <a:p>
                      <a:pPr marR="0" indent="0" algn="l" rtl="0">
                        <a:lnSpc>
                          <a:spcPct val="119000"/>
                        </a:lnSpc>
                        <a:spcBef>
                          <a:spcPts val="0"/>
                        </a:spcBef>
                        <a:spcAft>
                          <a:spcPts val="1400"/>
                        </a:spcAft>
                      </a:pPr>
                      <a:r>
                        <a:rPr lang="en-GB" sz="1200" kern="1200" dirty="0">
                          <a:ln>
                            <a:noFill/>
                          </a:ln>
                          <a:solidFill>
                            <a:schemeClr val="tx1"/>
                          </a:solidFill>
                          <a:effectLst/>
                          <a:latin typeface="Gill Sans MT" panose="020B0502020104020203" pitchFamily="34" charset="0"/>
                        </a:rPr>
                        <a:t>Algebra</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r>
                        <a:rPr lang="en-GB" sz="1200" dirty="0">
                          <a:latin typeface="Gill Sans MT" panose="020B0502020104020203" pitchFamily="34" charset="0"/>
                        </a:rPr>
                        <a:t>The</a:t>
                      </a:r>
                      <a:r>
                        <a:rPr lang="en-GB" sz="1200" baseline="0" dirty="0">
                          <a:latin typeface="Gill Sans MT" panose="020B0502020104020203" pitchFamily="34" charset="0"/>
                        </a:rPr>
                        <a:t> part of maths in which letters are used to represent numbers</a:t>
                      </a:r>
                      <a:endParaRPr lang="en-GB" sz="1200" dirty="0">
                        <a:latin typeface="Gill Sans MT" panose="020B0502020104020203" pitchFamily="34" charset="0"/>
                      </a:endParaRPr>
                    </a:p>
                  </a:txBody>
                  <a:tcPr marL="36576" marR="36576" marT="36576" marB="36576" anchor="ctr"/>
                </a:tc>
                <a:extLst>
                  <a:ext uri="{0D108BD9-81ED-4DB2-BD59-A6C34878D82A}">
                    <a16:rowId xmlns:a16="http://schemas.microsoft.com/office/drawing/2014/main" val="1283080463"/>
                  </a:ext>
                </a:extLst>
              </a:tr>
              <a:tr h="413400">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Variable </a:t>
                      </a:r>
                    </a:p>
                  </a:txBody>
                  <a:tcPr marL="36576" marR="36576" marT="36576" marB="36576" anchor="ctr"/>
                </a:tc>
                <a:tc>
                  <a:txBody>
                    <a:bodyPr/>
                    <a:lstStyle/>
                    <a:p>
                      <a:r>
                        <a:rPr lang="en-GB" sz="1200" b="0" i="0" kern="1200" dirty="0">
                          <a:solidFill>
                            <a:schemeClr val="tx1"/>
                          </a:solidFill>
                          <a:effectLst/>
                          <a:latin typeface="Gill Sans MT" panose="020B0502020104020203" pitchFamily="34" charset="0"/>
                          <a:ea typeface="+mn-ea"/>
                          <a:cs typeface="+mn-cs"/>
                        </a:rPr>
                        <a:t>A letter that represents a specific number </a:t>
                      </a:r>
                      <a:endParaRPr lang="en-GB" sz="1200" dirty="0">
                        <a:latin typeface="Gill Sans MT" panose="020B0502020104020203" pitchFamily="34" charset="0"/>
                      </a:endParaRPr>
                    </a:p>
                  </a:txBody>
                  <a:tcPr marL="36576" marR="36576" marT="36576" marB="36576" anchor="ctr"/>
                </a:tc>
                <a:extLst>
                  <a:ext uri="{0D108BD9-81ED-4DB2-BD59-A6C34878D82A}">
                    <a16:rowId xmlns:a16="http://schemas.microsoft.com/office/drawing/2014/main" val="2063765061"/>
                  </a:ext>
                </a:extLst>
              </a:tr>
              <a:tr h="413400">
                <a:tc>
                  <a:txBody>
                    <a:bodyPr/>
                    <a:lstStyle/>
                    <a:p>
                      <a:pPr marR="0" indent="0" algn="l" rtl="0">
                        <a:lnSpc>
                          <a:spcPct val="119000"/>
                        </a:lnSpc>
                        <a:spcBef>
                          <a:spcPts val="0"/>
                        </a:spcBef>
                        <a:spcAft>
                          <a:spcPts val="1400"/>
                        </a:spcAft>
                      </a:pPr>
                      <a:r>
                        <a:rPr lang="en-GB" sz="1200" dirty="0">
                          <a:latin typeface="Gill Sans MT" panose="020B0502020104020203" pitchFamily="34" charset="0"/>
                        </a:rPr>
                        <a:t>Term</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r>
                        <a:rPr lang="en-GB" sz="1200" dirty="0">
                          <a:latin typeface="Gill Sans MT" panose="020B0502020104020203" pitchFamily="34" charset="0"/>
                        </a:rPr>
                        <a:t>A number, letter or combination of both which forms part of an expression</a:t>
                      </a:r>
                    </a:p>
                  </a:txBody>
                  <a:tcPr marL="36576" marR="36576" marT="36576" marB="36576" anchor="ctr"/>
                </a:tc>
                <a:extLst>
                  <a:ext uri="{0D108BD9-81ED-4DB2-BD59-A6C34878D82A}">
                    <a16:rowId xmlns:a16="http://schemas.microsoft.com/office/drawing/2014/main" val="10001"/>
                  </a:ext>
                </a:extLst>
              </a:tr>
              <a:tr h="490825">
                <a:tc>
                  <a:txBody>
                    <a:bodyPr/>
                    <a:lstStyle/>
                    <a:p>
                      <a:pPr marR="0" indent="0" algn="l" rtl="0">
                        <a:lnSpc>
                          <a:spcPct val="119000"/>
                        </a:lnSpc>
                        <a:spcBef>
                          <a:spcPts val="0"/>
                        </a:spcBef>
                        <a:spcAft>
                          <a:spcPts val="1400"/>
                        </a:spcAft>
                      </a:pPr>
                      <a:r>
                        <a:rPr lang="en-GB" sz="1200" kern="1200" dirty="0">
                          <a:ln>
                            <a:noFill/>
                          </a:ln>
                          <a:solidFill>
                            <a:schemeClr val="tx1"/>
                          </a:solidFill>
                          <a:effectLst/>
                          <a:latin typeface="Gill Sans MT" panose="020B0502020104020203" pitchFamily="34" charset="0"/>
                        </a:rPr>
                        <a:t>Expression</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r>
                        <a:rPr lang="en-GB" sz="1200" dirty="0">
                          <a:latin typeface="Gill Sans MT" panose="020B0502020104020203" pitchFamily="34" charset="0"/>
                        </a:rPr>
                        <a:t>An expression is a group of mathematical symbols representing a number or quantity. Expressions never have an equals sign (=)</a:t>
                      </a:r>
                    </a:p>
                  </a:txBody>
                  <a:tcPr marL="36576" marR="36576" marT="36576" marB="36576" anchor="ctr"/>
                </a:tc>
                <a:extLst>
                  <a:ext uri="{0D108BD9-81ED-4DB2-BD59-A6C34878D82A}">
                    <a16:rowId xmlns:a16="http://schemas.microsoft.com/office/drawing/2014/main" val="1235971345"/>
                  </a:ext>
                </a:extLst>
              </a:tr>
              <a:tr h="490825">
                <a:tc>
                  <a:txBody>
                    <a:bodyPr/>
                    <a:lstStyle/>
                    <a:p>
                      <a:pPr marR="0" indent="0" algn="l" rtl="0">
                        <a:lnSpc>
                          <a:spcPct val="119000"/>
                        </a:lnSpc>
                        <a:spcBef>
                          <a:spcPts val="0"/>
                        </a:spcBef>
                        <a:spcAft>
                          <a:spcPts val="1400"/>
                        </a:spcAft>
                      </a:pPr>
                      <a:r>
                        <a:rPr lang="en-GB" sz="1200" dirty="0">
                          <a:latin typeface="Gill Sans MT" panose="020B0502020104020203" pitchFamily="34" charset="0"/>
                        </a:rPr>
                        <a:t>Equation</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400" dirty="0">
                          <a:ln>
                            <a:noFill/>
                          </a:ln>
                          <a:solidFill>
                            <a:srgbClr val="000000"/>
                          </a:solidFill>
                          <a:effectLst/>
                          <a:latin typeface="Gill Sans MT" panose="020B0502020104020203" pitchFamily="34" charset="0"/>
                        </a:rPr>
                        <a:t>An equation is a mathematical statement that shows that two expressions are equal. It always includes an equals sign</a:t>
                      </a:r>
                    </a:p>
                  </a:txBody>
                  <a:tcPr marL="36576" marR="36576" marT="36576" marB="36576" anchor="ctr"/>
                </a:tc>
                <a:extLst>
                  <a:ext uri="{0D108BD9-81ED-4DB2-BD59-A6C34878D82A}">
                    <a16:rowId xmlns:a16="http://schemas.microsoft.com/office/drawing/2014/main" val="3748769057"/>
                  </a:ext>
                </a:extLst>
              </a:tr>
              <a:tr h="490825">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dirty="0">
                          <a:latin typeface="Gill Sans MT" panose="020B0502020104020203" pitchFamily="34" charset="0"/>
                        </a:rPr>
                        <a:t>Formula </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400" dirty="0">
                          <a:ln>
                            <a:noFill/>
                          </a:ln>
                          <a:solidFill>
                            <a:srgbClr val="000000"/>
                          </a:solidFill>
                          <a:effectLst/>
                          <a:latin typeface="Gill Sans MT" panose="020B0502020104020203" pitchFamily="34" charset="0"/>
                        </a:rPr>
                        <a:t>A formula is a rule written using symbols that describe a relationship between different quantities. It always includes an equals sign</a:t>
                      </a:r>
                    </a:p>
                  </a:txBody>
                  <a:tcPr marL="36576" marR="36576" marT="36576" marB="36576" anchor="ctr"/>
                </a:tc>
                <a:extLst>
                  <a:ext uri="{0D108BD9-81ED-4DB2-BD59-A6C34878D82A}">
                    <a16:rowId xmlns:a16="http://schemas.microsoft.com/office/drawing/2014/main" val="1863195746"/>
                  </a:ext>
                </a:extLst>
              </a:tr>
              <a:tr h="548344">
                <a:tc>
                  <a:txBody>
                    <a:bodyPr/>
                    <a:lstStyle/>
                    <a:p>
                      <a:pPr marR="0" indent="0" algn="l" rtl="0">
                        <a:lnSpc>
                          <a:spcPct val="119000"/>
                        </a:lnSpc>
                        <a:spcBef>
                          <a:spcPts val="0"/>
                        </a:spcBef>
                        <a:spcAft>
                          <a:spcPts val="1400"/>
                        </a:spcAft>
                      </a:pPr>
                      <a:r>
                        <a:rPr lang="en-GB" sz="1200" dirty="0">
                          <a:latin typeface="Gill Sans MT" panose="020B0502020104020203" pitchFamily="34" charset="0"/>
                        </a:rPr>
                        <a:t>Inverse operation </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Gill Sans MT" panose="020B0502020104020203" pitchFamily="34" charset="0"/>
                        </a:rPr>
                        <a:t>Applying the opposite operation to</a:t>
                      </a:r>
                      <a:r>
                        <a:rPr lang="en-GB" sz="1200" kern="1400" baseline="0" dirty="0">
                          <a:ln>
                            <a:noFill/>
                          </a:ln>
                          <a:solidFill>
                            <a:srgbClr val="000000"/>
                          </a:solidFill>
                          <a:effectLst/>
                          <a:latin typeface="Gill Sans MT" panose="020B0502020104020203" pitchFamily="34" charset="0"/>
                        </a:rPr>
                        <a:t> a calculation in order to balance (solve) an equation</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2881010229"/>
                  </a:ext>
                </a:extLst>
              </a:tr>
              <a:tr h="423861">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Coefficient</a:t>
                      </a:r>
                    </a:p>
                  </a:txBody>
                  <a:tcPr marL="36576" marR="36576" marT="36576" marB="36576" anchor="ctr"/>
                </a:tc>
                <a:tc>
                  <a:txBody>
                    <a:bodyPr/>
                    <a:lstStyle/>
                    <a:p>
                      <a:r>
                        <a:rPr lang="en-GB" sz="1200" dirty="0">
                          <a:latin typeface="Gill Sans MT" panose="020B0502020104020203" pitchFamily="34" charset="0"/>
                        </a:rPr>
                        <a:t>The number that multiplies the variable</a:t>
                      </a:r>
                    </a:p>
                  </a:txBody>
                  <a:tcPr marL="36576" marR="36576" marT="36576" marB="36576" anchor="ctr"/>
                </a:tc>
                <a:extLst>
                  <a:ext uri="{0D108BD9-81ED-4DB2-BD59-A6C34878D82A}">
                    <a16:rowId xmlns:a16="http://schemas.microsoft.com/office/drawing/2014/main" val="3461660598"/>
                  </a:ext>
                </a:extLst>
              </a:tr>
            </a:tbl>
          </a:graphicData>
        </a:graphic>
      </p:graphicFrame>
      <p:sp>
        <p:nvSpPr>
          <p:cNvPr id="6" name="TextBox 5"/>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2</a:t>
            </a:r>
          </a:p>
        </p:txBody>
      </p:sp>
      <p:graphicFrame>
        <p:nvGraphicFramePr>
          <p:cNvPr id="2" name="Table 1">
            <a:extLst>
              <a:ext uri="{FF2B5EF4-FFF2-40B4-BE49-F238E27FC236}">
                <a16:creationId xmlns:a16="http://schemas.microsoft.com/office/drawing/2014/main" id="{36271348-C018-B759-04C3-96614D2A4DFE}"/>
              </a:ext>
            </a:extLst>
          </p:cNvPr>
          <p:cNvGraphicFramePr>
            <a:graphicFrameLocks noGrp="1"/>
          </p:cNvGraphicFramePr>
          <p:nvPr/>
        </p:nvGraphicFramePr>
        <p:xfrm>
          <a:off x="259080" y="836938"/>
          <a:ext cx="4307840" cy="5906761"/>
        </p:xfrm>
        <a:graphic>
          <a:graphicData uri="http://schemas.openxmlformats.org/drawingml/2006/table">
            <a:tbl>
              <a:tblPr firstRow="1" bandRow="1">
                <a:tableStyleId>{5940675A-B579-460E-94D1-54222C63F5DA}</a:tableStyleId>
              </a:tblPr>
              <a:tblGrid>
                <a:gridCol w="955040">
                  <a:extLst>
                    <a:ext uri="{9D8B030D-6E8A-4147-A177-3AD203B41FA5}">
                      <a16:colId xmlns:a16="http://schemas.microsoft.com/office/drawing/2014/main" val="3917775807"/>
                    </a:ext>
                  </a:extLst>
                </a:gridCol>
                <a:gridCol w="3352800">
                  <a:extLst>
                    <a:ext uri="{9D8B030D-6E8A-4147-A177-3AD203B41FA5}">
                      <a16:colId xmlns:a16="http://schemas.microsoft.com/office/drawing/2014/main" val="3140912492"/>
                    </a:ext>
                  </a:extLst>
                </a:gridCol>
              </a:tblGrid>
              <a:tr h="441903">
                <a:tc gridSpan="2">
                  <a:txBody>
                    <a:bodyPr/>
                    <a:lstStyle/>
                    <a:p>
                      <a:pPr algn="l"/>
                      <a:r>
                        <a:rPr lang="en-GB" sz="1400" b="1" u="none" dirty="0">
                          <a:latin typeface="Gill Sans"/>
                        </a:rPr>
                        <a:t>Fraction</a:t>
                      </a:r>
                    </a:p>
                  </a:txBody>
                  <a:tcPr anchor="ctr">
                    <a:solidFill>
                      <a:srgbClr val="FFCCFF"/>
                    </a:solidFill>
                  </a:tcPr>
                </a:tc>
                <a:tc hMerge="1">
                  <a:txBody>
                    <a:bodyPr/>
                    <a:lstStyle/>
                    <a:p>
                      <a:endParaRPr lang="en-GB"/>
                    </a:p>
                  </a:txBody>
                  <a:tcPr/>
                </a:tc>
                <a:extLst>
                  <a:ext uri="{0D108BD9-81ED-4DB2-BD59-A6C34878D82A}">
                    <a16:rowId xmlns:a16="http://schemas.microsoft.com/office/drawing/2014/main" val="3623290597"/>
                  </a:ext>
                </a:extLst>
              </a:tr>
              <a:tr h="459184">
                <a:tc>
                  <a:txBody>
                    <a:bodyPr/>
                    <a:lstStyle/>
                    <a:p>
                      <a:pPr algn="l"/>
                      <a:r>
                        <a:rPr lang="en-GB" sz="1200" b="1" dirty="0">
                          <a:latin typeface="Gill Sans"/>
                        </a:rPr>
                        <a:t>Key Word</a:t>
                      </a:r>
                    </a:p>
                  </a:txBody>
                  <a:tcPr anchor="ctr">
                    <a:solidFill>
                      <a:srgbClr val="FFCCFF"/>
                    </a:solidFill>
                  </a:tcPr>
                </a:tc>
                <a:tc>
                  <a:txBody>
                    <a:bodyPr/>
                    <a:lstStyle/>
                    <a:p>
                      <a:pPr algn="l"/>
                      <a:r>
                        <a:rPr lang="en-GB" sz="1200" b="1" dirty="0">
                          <a:latin typeface="Gill Sans"/>
                        </a:rPr>
                        <a:t>Definition</a:t>
                      </a:r>
                    </a:p>
                  </a:txBody>
                  <a:tcPr anchor="ctr">
                    <a:solidFill>
                      <a:srgbClr val="FFCCFF"/>
                    </a:solidFill>
                  </a:tcPr>
                </a:tc>
                <a:extLst>
                  <a:ext uri="{0D108BD9-81ED-4DB2-BD59-A6C34878D82A}">
                    <a16:rowId xmlns:a16="http://schemas.microsoft.com/office/drawing/2014/main" val="885378700"/>
                  </a:ext>
                </a:extLst>
              </a:tr>
              <a:tr h="834279">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a:rPr>
                        <a:t>Fraction</a:t>
                      </a:r>
                    </a:p>
                  </a:txBody>
                  <a:tcPr marL="36576" marR="36576" marT="36576" marB="36576" anchor="ctr"/>
                </a:tc>
                <a:tc>
                  <a:txBody>
                    <a:bodyPr/>
                    <a:lstStyle/>
                    <a:p>
                      <a:r>
                        <a:rPr lang="en-GB" sz="1200" dirty="0">
                          <a:latin typeface="Gill Sans"/>
                        </a:rPr>
                        <a:t>A number that is part of a whole</a:t>
                      </a:r>
                    </a:p>
                  </a:txBody>
                  <a:tcPr marL="36576" marR="36576" marT="36576" marB="36576" anchor="ctr"/>
                </a:tc>
                <a:extLst>
                  <a:ext uri="{0D108BD9-81ED-4DB2-BD59-A6C34878D82A}">
                    <a16:rowId xmlns:a16="http://schemas.microsoft.com/office/drawing/2014/main" val="2092763352"/>
                  </a:ext>
                </a:extLst>
              </a:tr>
              <a:tr h="834279">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a:rPr>
                        <a:t>Numerator</a:t>
                      </a:r>
                    </a:p>
                  </a:txBody>
                  <a:tcPr marL="36576" marR="36576" marT="36576" marB="36576" anchor="ctr"/>
                </a:tc>
                <a:tc>
                  <a:txBody>
                    <a:bodyPr/>
                    <a:lstStyle/>
                    <a:p>
                      <a:r>
                        <a:rPr lang="en-GB" sz="1200" dirty="0">
                          <a:latin typeface="Gill Sans"/>
                        </a:rPr>
                        <a:t>How many parts there are, on the top of the fraction</a:t>
                      </a:r>
                    </a:p>
                  </a:txBody>
                  <a:tcPr marL="36576" marR="36576" marT="36576" marB="36576" anchor="ctr"/>
                </a:tc>
                <a:extLst>
                  <a:ext uri="{0D108BD9-81ED-4DB2-BD59-A6C34878D82A}">
                    <a16:rowId xmlns:a16="http://schemas.microsoft.com/office/drawing/2014/main" val="883947533"/>
                  </a:ext>
                </a:extLst>
              </a:tr>
              <a:tr h="834279">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a:rPr>
                        <a:t>Denominator</a:t>
                      </a:r>
                    </a:p>
                  </a:txBody>
                  <a:tcPr marL="36576" marR="36576" marT="36576" marB="36576" anchor="ctr"/>
                </a:tc>
                <a:tc>
                  <a:txBody>
                    <a:bodyPr/>
                    <a:lstStyle/>
                    <a:p>
                      <a:r>
                        <a:rPr lang="en-GB" sz="1200" dirty="0">
                          <a:latin typeface="Gill Sans"/>
                        </a:rPr>
                        <a:t>The total number of parts, what is being divided by, on the bottom of the fraction</a:t>
                      </a:r>
                    </a:p>
                  </a:txBody>
                  <a:tcPr marL="36576" marR="36576" marT="36576" marB="36576" anchor="ctr"/>
                </a:tc>
                <a:extLst>
                  <a:ext uri="{0D108BD9-81ED-4DB2-BD59-A6C34878D82A}">
                    <a16:rowId xmlns:a16="http://schemas.microsoft.com/office/drawing/2014/main" val="3786292840"/>
                  </a:ext>
                </a:extLst>
              </a:tr>
              <a:tr h="834279">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a:rPr>
                        <a:t>Mixed number</a:t>
                      </a:r>
                    </a:p>
                  </a:txBody>
                  <a:tcPr marL="36576" marR="36576" marT="36576" marB="3657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a:rPr>
                        <a:t>A whole number and a fraction together</a:t>
                      </a:r>
                    </a:p>
                  </a:txBody>
                  <a:tcPr marL="36576" marR="36576" marT="36576" marB="36576" anchor="ctr"/>
                </a:tc>
                <a:extLst>
                  <a:ext uri="{0D108BD9-81ED-4DB2-BD59-A6C34878D82A}">
                    <a16:rowId xmlns:a16="http://schemas.microsoft.com/office/drawing/2014/main" val="2839677500"/>
                  </a:ext>
                </a:extLst>
              </a:tr>
              <a:tr h="834279">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a:rPr>
                        <a:t>Improper fraction</a:t>
                      </a:r>
                    </a:p>
                  </a:txBody>
                  <a:tcPr marL="36576" marR="36576" marT="36576" marB="36576" anchor="ctr"/>
                </a:tc>
                <a:tc>
                  <a:txBody>
                    <a:bodyPr/>
                    <a:lstStyle/>
                    <a:p>
                      <a:r>
                        <a:rPr lang="en-GB" sz="1200" dirty="0">
                          <a:latin typeface="Gill Sans"/>
                        </a:rPr>
                        <a:t>A fraction with a bigger numerator than denominator</a:t>
                      </a:r>
                    </a:p>
                  </a:txBody>
                  <a:tcPr marL="36576" marR="36576" marT="36576" marB="36576" anchor="ctr"/>
                </a:tc>
                <a:extLst>
                  <a:ext uri="{0D108BD9-81ED-4DB2-BD59-A6C34878D82A}">
                    <a16:rowId xmlns:a16="http://schemas.microsoft.com/office/drawing/2014/main" val="1439536051"/>
                  </a:ext>
                </a:extLst>
              </a:tr>
              <a:tr h="834279">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a:rPr>
                        <a:t>Equivalent</a:t>
                      </a:r>
                    </a:p>
                  </a:txBody>
                  <a:tcPr marL="36576" marR="36576" marT="36576" marB="36576" anchor="ctr"/>
                </a:tc>
                <a:tc>
                  <a:txBody>
                    <a:bodyPr/>
                    <a:lstStyle/>
                    <a:p>
                      <a:r>
                        <a:rPr lang="en-GB" sz="1200" dirty="0">
                          <a:latin typeface="Gill Sans"/>
                        </a:rPr>
                        <a:t>Equal in value</a:t>
                      </a:r>
                    </a:p>
                  </a:txBody>
                  <a:tcPr marL="36576" marR="36576" marT="36576" marB="36576" anchor="ctr"/>
                </a:tc>
                <a:extLst>
                  <a:ext uri="{0D108BD9-81ED-4DB2-BD59-A6C34878D82A}">
                    <a16:rowId xmlns:a16="http://schemas.microsoft.com/office/drawing/2014/main" val="3091479728"/>
                  </a:ext>
                </a:extLst>
              </a:tr>
            </a:tbl>
          </a:graphicData>
        </a:graphic>
      </p:graphicFrame>
    </p:spTree>
    <p:extLst>
      <p:ext uri="{BB962C8B-B14F-4D97-AF65-F5344CB8AC3E}">
        <p14:creationId xmlns:p14="http://schemas.microsoft.com/office/powerpoint/2010/main" val="2723233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CFF27-7825-BD9E-A255-32758C24ED7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11AAD46-6FB1-6C82-A8F1-86A98FE5370E}"/>
              </a:ext>
            </a:extLst>
          </p:cNvPr>
          <p:cNvSpPr txBox="1"/>
          <p:nvPr/>
        </p:nvSpPr>
        <p:spPr>
          <a:xfrm>
            <a:off x="112748" y="97007"/>
            <a:ext cx="2387583" cy="369332"/>
          </a:xfrm>
          <a:prstGeom prst="rect">
            <a:avLst/>
          </a:prstGeom>
          <a:solidFill>
            <a:schemeClr val="tx2">
              <a:lumMod val="10000"/>
              <a:lumOff val="90000"/>
            </a:schemeClr>
          </a:solidFill>
          <a:ln>
            <a:solidFill>
              <a:schemeClr val="tx1"/>
            </a:solidFill>
          </a:ln>
        </p:spPr>
        <p:txBody>
          <a:bodyPr wrap="square" rtlCol="0">
            <a:spAutoFit/>
          </a:bodyPr>
          <a:lstStyle/>
          <a:p>
            <a:r>
              <a:rPr lang="en-GB" dirty="0"/>
              <a:t>6. Lord of the Flies </a:t>
            </a:r>
          </a:p>
        </p:txBody>
      </p:sp>
      <p:sp>
        <p:nvSpPr>
          <p:cNvPr id="6" name="TextBox 5">
            <a:extLst>
              <a:ext uri="{FF2B5EF4-FFF2-40B4-BE49-F238E27FC236}">
                <a16:creationId xmlns:a16="http://schemas.microsoft.com/office/drawing/2014/main" id="{3DF0B310-1CF4-DC16-C62D-C63662818720}"/>
              </a:ext>
            </a:extLst>
          </p:cNvPr>
          <p:cNvSpPr txBox="1"/>
          <p:nvPr/>
        </p:nvSpPr>
        <p:spPr>
          <a:xfrm>
            <a:off x="112748" y="574684"/>
            <a:ext cx="8802652" cy="6124754"/>
          </a:xfrm>
          <a:prstGeom prst="rect">
            <a:avLst/>
          </a:prstGeom>
          <a:noFill/>
          <a:ln>
            <a:solidFill>
              <a:schemeClr val="accent1"/>
            </a:solidFill>
          </a:ln>
        </p:spPr>
        <p:txBody>
          <a:bodyPr wrap="square">
            <a:spAutoFit/>
          </a:bodyPr>
          <a:lstStyle/>
          <a:p>
            <a:r>
              <a:rPr lang="en-GB" sz="1400" dirty="0"/>
              <a:t>Signs of life were visible now on the beach. The sand, trembling beneath the heat haze, concealed many figures in its miles of length; boys were making their way toward the platform through the hot, dumb sand.</a:t>
            </a:r>
          </a:p>
          <a:p>
            <a:endParaRPr lang="en-GB" sz="1400" dirty="0"/>
          </a:p>
          <a:p>
            <a:r>
              <a:rPr lang="en-GB" sz="1400" dirty="0"/>
              <a:t>Three small children, no older than Johnny, appeared from startlingly close at hand, where they had been gorging fruit in the forest. A dark little boy, not much younger than Piggy, parted a tangle of undergrowth, walked on to the platform, and smiled cheerfully at everybody. More and more of them came. Taking their cue from the innocent Johnny, they sat down on the fallen palm trunks and waited. Ralph continued to blow short, penetrating blasts. Piggy moved among the crowd, asking names and frowning to remember them. The children gave him the same simple obedience that they had given to the men with megaphones. Some were naked and carrying their clothes; others half-naked, or more or less dressed, in school uniforms, grey, blue, fawn, jacketed, or </a:t>
            </a:r>
            <a:r>
              <a:rPr lang="en-GB" sz="1400" dirty="0" err="1"/>
              <a:t>jerseyed</a:t>
            </a:r>
            <a:r>
              <a:rPr lang="en-GB" sz="1400" dirty="0"/>
              <a:t>. There were badges, mottoes even, stripes of colour in stockings and pullovers. Their heads clustered above the trunks in the green shade; heads brown, fair, black, chestnut, sandy, mouse-coloured; heads muttering, whispering, heads full of eyes that watched Ralph and speculated. Something was being done. </a:t>
            </a:r>
          </a:p>
          <a:p>
            <a:endParaRPr lang="en-GB" sz="1400" dirty="0"/>
          </a:p>
          <a:p>
            <a:r>
              <a:rPr lang="en-GB" sz="1400" dirty="0"/>
              <a:t>The children who came along the beach, singly or in twos, leapt into visibility when they crossed the line from heat haze to nearer sand. Here, the eye was first attracted to a black, bat-like creature that danced on the sand, and only later perceived the body above it. The bat was the child’s shadow, shrunk by the vertical sun to a patch between the hurrying feet. Even while he blew, Ralph noticed the last pair of bodies that reached the platform above a fluttering patch of black. The two boys, bullet-headed and with hair like tow, flung themselves down and lay grinning and panting at Ralph like dogs. They were twins, and the eye was shocked and incredulous at such cheery duplication. They breathed together, they grinned together, they were chunky and vital. They raised wet lips at Ralph, for they seemed provided with not quite enough skin, so that their profiles were blurred and their mouths pulled open. Piggy bent his flashing glasses to them and could be heard between the blasts, repeating their names. “Sam, Eric, Sam, Eric.” </a:t>
            </a:r>
          </a:p>
          <a:p>
            <a:endParaRPr lang="en-GB" sz="1400" dirty="0"/>
          </a:p>
          <a:p>
            <a:r>
              <a:rPr lang="en-GB" sz="1400" dirty="0"/>
              <a:t>Then he got muddled; the twins shook their heads and pointed at each other and the crowd laughed. At last Ralph ceased to blow and sat there, the conch trailing from one hand, his head bowed on his knees. As the echoes died away so did the laughter, and there was silence.</a:t>
            </a:r>
          </a:p>
        </p:txBody>
      </p:sp>
      <p:sp>
        <p:nvSpPr>
          <p:cNvPr id="3" name="Rectangle 2">
            <a:extLst>
              <a:ext uri="{FF2B5EF4-FFF2-40B4-BE49-F238E27FC236}">
                <a16:creationId xmlns:a16="http://schemas.microsoft.com/office/drawing/2014/main" id="{4584CCC5-8E80-CF92-DEB8-AD9F6B681F37}"/>
              </a:ext>
            </a:extLst>
          </p:cNvPr>
          <p:cNvSpPr/>
          <p:nvPr/>
        </p:nvSpPr>
        <p:spPr>
          <a:xfrm>
            <a:off x="9046206" y="4788837"/>
            <a:ext cx="2947284" cy="1815882"/>
          </a:xfrm>
          <a:prstGeom prst="rect">
            <a:avLst/>
          </a:prstGeom>
          <a:solidFill>
            <a:schemeClr val="tx2">
              <a:lumMod val="10000"/>
              <a:lumOff val="90000"/>
            </a:schemeClr>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prstClr val="black"/>
                </a:solidFill>
                <a:effectLst/>
                <a:uLnTx/>
                <a:uFillTx/>
                <a:ea typeface="+mn-ea"/>
                <a:cs typeface="+mn-cs"/>
              </a:rPr>
              <a:t>Vocabulary: </a:t>
            </a:r>
          </a:p>
          <a:p>
            <a:pPr lvl="0">
              <a:defRPr/>
            </a:pPr>
            <a:r>
              <a:rPr lang="en-GB" sz="1400" b="1" dirty="0"/>
              <a:t>Haze – </a:t>
            </a:r>
            <a:r>
              <a:rPr lang="en-GB" sz="1400" dirty="0"/>
              <a:t>a state of mental confusion </a:t>
            </a:r>
          </a:p>
          <a:p>
            <a:pPr lvl="0">
              <a:defRPr/>
            </a:pPr>
            <a:r>
              <a:rPr lang="en-GB" sz="1400" b="1" dirty="0"/>
              <a:t>Mottoes – </a:t>
            </a:r>
            <a:r>
              <a:rPr lang="en-GB" sz="1400" dirty="0"/>
              <a:t>a short sentence or phrase as encapsulating a belief </a:t>
            </a:r>
          </a:p>
          <a:p>
            <a:pPr lvl="0">
              <a:defRPr/>
            </a:pPr>
            <a:r>
              <a:rPr lang="en-GB" sz="1400" b="1" dirty="0"/>
              <a:t>Incredulous – </a:t>
            </a:r>
            <a:r>
              <a:rPr lang="en-GB" sz="1400" dirty="0"/>
              <a:t>unable to believe something </a:t>
            </a:r>
          </a:p>
          <a:p>
            <a:pPr lvl="0">
              <a:defRPr/>
            </a:pPr>
            <a:r>
              <a:rPr lang="en-GB" sz="1400" b="1" dirty="0"/>
              <a:t>Duplication </a:t>
            </a:r>
            <a:r>
              <a:rPr lang="en-GB" sz="1400" dirty="0"/>
              <a:t>– the action or process of copying something </a:t>
            </a:r>
          </a:p>
        </p:txBody>
      </p:sp>
      <p:sp>
        <p:nvSpPr>
          <p:cNvPr id="4" name="AutoShape 2" descr="The Boy In The Striped Pajamas - Desktop Wallpapers, Phone Wallpaper ...">
            <a:extLst>
              <a:ext uri="{FF2B5EF4-FFF2-40B4-BE49-F238E27FC236}">
                <a16:creationId xmlns:a16="http://schemas.microsoft.com/office/drawing/2014/main" id="{FA8A01F8-0EE1-C2B5-10E5-C8D8A3B667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Rectangle 11">
            <a:extLst>
              <a:ext uri="{FF2B5EF4-FFF2-40B4-BE49-F238E27FC236}">
                <a16:creationId xmlns:a16="http://schemas.microsoft.com/office/drawing/2014/main" id="{CE1B2B5E-F2D7-9E2E-0F97-8C8CAA14482F}"/>
              </a:ext>
            </a:extLst>
          </p:cNvPr>
          <p:cNvSpPr/>
          <p:nvPr/>
        </p:nvSpPr>
        <p:spPr>
          <a:xfrm>
            <a:off x="9046206" y="3271918"/>
            <a:ext cx="2947284" cy="1384995"/>
          </a:xfrm>
          <a:prstGeom prst="rect">
            <a:avLst/>
          </a:prstGeom>
          <a:solidFill>
            <a:schemeClr val="tx2">
              <a:lumMod val="10000"/>
              <a:lumOff val="90000"/>
            </a:schemeClr>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prstClr val="black"/>
                </a:solidFill>
                <a:effectLst/>
                <a:uLnTx/>
                <a:uFillTx/>
                <a:ea typeface="+mn-ea"/>
                <a:cs typeface="+mn-cs"/>
              </a:rPr>
              <a:t>Synopsis:</a:t>
            </a:r>
          </a:p>
          <a:p>
            <a:r>
              <a:rPr lang="en-GB" sz="1400" dirty="0"/>
              <a:t>This extract is from the opening chapter of a novel by William Golding. Written in 1954, it is about a group of school boys who have been stranded on a deserted island.</a:t>
            </a:r>
          </a:p>
        </p:txBody>
      </p:sp>
      <p:sp>
        <p:nvSpPr>
          <p:cNvPr id="9" name="AutoShape 2" descr="Image result for lord of the flies extract">
            <a:extLst>
              <a:ext uri="{FF2B5EF4-FFF2-40B4-BE49-F238E27FC236}">
                <a16:creationId xmlns:a16="http://schemas.microsoft.com/office/drawing/2014/main" id="{E5BD7C4B-AB3A-2D77-34C8-5031AA989F2F}"/>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9">
            <a:extLst>
              <a:ext uri="{FF2B5EF4-FFF2-40B4-BE49-F238E27FC236}">
                <a16:creationId xmlns:a16="http://schemas.microsoft.com/office/drawing/2014/main" id="{A63DE415-2E02-BB98-AB13-9531E9642DBB}"/>
              </a:ext>
            </a:extLst>
          </p:cNvPr>
          <p:cNvPicPr>
            <a:picLocks noChangeAspect="1"/>
          </p:cNvPicPr>
          <p:nvPr/>
        </p:nvPicPr>
        <p:blipFill>
          <a:blip r:embed="rId3"/>
          <a:stretch>
            <a:fillRect/>
          </a:stretch>
        </p:blipFill>
        <p:spPr>
          <a:xfrm>
            <a:off x="9392199" y="253281"/>
            <a:ext cx="2255298" cy="2873686"/>
          </a:xfrm>
          <a:prstGeom prst="rect">
            <a:avLst/>
          </a:prstGeom>
        </p:spPr>
      </p:pic>
      <p:sp>
        <p:nvSpPr>
          <p:cNvPr id="11" name="TextBox 10"/>
          <p:cNvSpPr txBox="1"/>
          <p:nvPr/>
        </p:nvSpPr>
        <p:spPr>
          <a:xfrm>
            <a:off x="11755120" y="6488668"/>
            <a:ext cx="436880" cy="369332"/>
          </a:xfrm>
          <a:prstGeom prst="rect">
            <a:avLst/>
          </a:prstGeom>
          <a:solidFill>
            <a:schemeClr val="tx1"/>
          </a:solidFill>
        </p:spPr>
        <p:txBody>
          <a:bodyPr wrap="square" rtlCol="0">
            <a:spAutoFit/>
          </a:bodyPr>
          <a:lstStyle/>
          <a:p>
            <a:pPr algn="ctr"/>
            <a:r>
              <a:rPr lang="en-GB">
                <a:solidFill>
                  <a:schemeClr val="bg1"/>
                </a:solidFill>
              </a:rPr>
              <a:t>37</a:t>
            </a:r>
            <a:endParaRPr lang="en-GB" dirty="0">
              <a:solidFill>
                <a:schemeClr val="bg1"/>
              </a:solidFill>
            </a:endParaRPr>
          </a:p>
        </p:txBody>
      </p:sp>
    </p:spTree>
    <p:extLst>
      <p:ext uri="{BB962C8B-B14F-4D97-AF65-F5344CB8AC3E}">
        <p14:creationId xmlns:p14="http://schemas.microsoft.com/office/powerpoint/2010/main" val="36230976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0833" t="12469" r="30903" b="10617"/>
          <a:stretch/>
        </p:blipFill>
        <p:spPr>
          <a:xfrm rot="5400000">
            <a:off x="2707082" y="-448714"/>
            <a:ext cx="6867821" cy="7765249"/>
          </a:xfrm>
          <a:prstGeom prst="rect">
            <a:avLst/>
          </a:prstGeom>
        </p:spPr>
      </p:pic>
      <p:sp>
        <p:nvSpPr>
          <p:cNvPr id="3" name="TextBox 2"/>
          <p:cNvSpPr txBox="1"/>
          <p:nvPr/>
        </p:nvSpPr>
        <p:spPr>
          <a:xfrm>
            <a:off x="11755120" y="6488668"/>
            <a:ext cx="436880" cy="369332"/>
          </a:xfrm>
          <a:prstGeom prst="rect">
            <a:avLst/>
          </a:prstGeom>
          <a:solidFill>
            <a:schemeClr val="tx1"/>
          </a:solidFill>
        </p:spPr>
        <p:txBody>
          <a:bodyPr wrap="square" rtlCol="0">
            <a:spAutoFit/>
          </a:bodyPr>
          <a:lstStyle/>
          <a:p>
            <a:pPr algn="ctr"/>
            <a:r>
              <a:rPr lang="en-GB">
                <a:solidFill>
                  <a:schemeClr val="bg1"/>
                </a:solidFill>
              </a:rPr>
              <a:t>38</a:t>
            </a:r>
            <a:endParaRPr lang="en-GB" dirty="0">
              <a:solidFill>
                <a:schemeClr val="bg1"/>
              </a:solidFill>
            </a:endParaRPr>
          </a:p>
        </p:txBody>
      </p:sp>
    </p:spTree>
    <p:extLst>
      <p:ext uri="{BB962C8B-B14F-4D97-AF65-F5344CB8AC3E}">
        <p14:creationId xmlns:p14="http://schemas.microsoft.com/office/powerpoint/2010/main" val="24925677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3542" t="13333" r="33542" b="9629"/>
          <a:stretch/>
        </p:blipFill>
        <p:spPr>
          <a:xfrm rot="5400000">
            <a:off x="2442674" y="-1083774"/>
            <a:ext cx="6849452" cy="9017000"/>
          </a:xfrm>
          <a:prstGeom prst="rect">
            <a:avLst/>
          </a:prstGeom>
        </p:spPr>
      </p:pic>
      <p:sp>
        <p:nvSpPr>
          <p:cNvPr id="3" name="TextBox 2"/>
          <p:cNvSpPr txBox="1"/>
          <p:nvPr/>
        </p:nvSpPr>
        <p:spPr>
          <a:xfrm>
            <a:off x="11755120" y="6488668"/>
            <a:ext cx="436880" cy="369332"/>
          </a:xfrm>
          <a:prstGeom prst="rect">
            <a:avLst/>
          </a:prstGeom>
          <a:solidFill>
            <a:schemeClr val="tx1"/>
          </a:solidFill>
        </p:spPr>
        <p:txBody>
          <a:bodyPr wrap="square" rtlCol="0">
            <a:spAutoFit/>
          </a:bodyPr>
          <a:lstStyle/>
          <a:p>
            <a:pPr algn="ctr"/>
            <a:r>
              <a:rPr lang="en-GB">
                <a:solidFill>
                  <a:schemeClr val="bg1"/>
                </a:solidFill>
              </a:rPr>
              <a:t>39</a:t>
            </a:r>
            <a:endParaRPr lang="en-GB" dirty="0">
              <a:solidFill>
                <a:schemeClr val="bg1"/>
              </a:solidFill>
            </a:endParaRPr>
          </a:p>
        </p:txBody>
      </p:sp>
    </p:spTree>
    <p:extLst>
      <p:ext uri="{BB962C8B-B14F-4D97-AF65-F5344CB8AC3E}">
        <p14:creationId xmlns:p14="http://schemas.microsoft.com/office/powerpoint/2010/main" val="6329739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3611" t="12963" r="33472" b="9753"/>
          <a:stretch/>
        </p:blipFill>
        <p:spPr>
          <a:xfrm rot="5400000">
            <a:off x="2501332" y="-1091632"/>
            <a:ext cx="6808339" cy="8991603"/>
          </a:xfrm>
          <a:prstGeom prst="rect">
            <a:avLst/>
          </a:prstGeom>
        </p:spPr>
      </p:pic>
      <p:sp>
        <p:nvSpPr>
          <p:cNvPr id="3" name="TextBox 2"/>
          <p:cNvSpPr txBox="1"/>
          <p:nvPr/>
        </p:nvSpPr>
        <p:spPr>
          <a:xfrm>
            <a:off x="11755120" y="6488668"/>
            <a:ext cx="436880" cy="369332"/>
          </a:xfrm>
          <a:prstGeom prst="rect">
            <a:avLst/>
          </a:prstGeom>
          <a:solidFill>
            <a:schemeClr val="tx1"/>
          </a:solidFill>
        </p:spPr>
        <p:txBody>
          <a:bodyPr wrap="square" rtlCol="0">
            <a:spAutoFit/>
          </a:bodyPr>
          <a:lstStyle/>
          <a:p>
            <a:pPr algn="ctr"/>
            <a:r>
              <a:rPr lang="en-GB">
                <a:solidFill>
                  <a:schemeClr val="bg1"/>
                </a:solidFill>
              </a:rPr>
              <a:t>40</a:t>
            </a:r>
            <a:endParaRPr lang="en-GB" dirty="0">
              <a:solidFill>
                <a:schemeClr val="bg1"/>
              </a:solidFill>
            </a:endParaRPr>
          </a:p>
        </p:txBody>
      </p:sp>
    </p:spTree>
    <p:extLst>
      <p:ext uri="{BB962C8B-B14F-4D97-AF65-F5344CB8AC3E}">
        <p14:creationId xmlns:p14="http://schemas.microsoft.com/office/powerpoint/2010/main" val="13530335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3403" t="11975" r="33472" b="11111"/>
          <a:stretch/>
        </p:blipFill>
        <p:spPr>
          <a:xfrm rot="5400000">
            <a:off x="2482738" y="-1035162"/>
            <a:ext cx="6845524" cy="8940800"/>
          </a:xfrm>
          <a:prstGeom prst="rect">
            <a:avLst/>
          </a:prstGeom>
        </p:spPr>
      </p:pic>
      <p:sp>
        <p:nvSpPr>
          <p:cNvPr id="3" name="TextBox 2"/>
          <p:cNvSpPr txBox="1"/>
          <p:nvPr/>
        </p:nvSpPr>
        <p:spPr>
          <a:xfrm>
            <a:off x="11755120" y="6488668"/>
            <a:ext cx="436880" cy="369332"/>
          </a:xfrm>
          <a:prstGeom prst="rect">
            <a:avLst/>
          </a:prstGeom>
          <a:solidFill>
            <a:schemeClr val="tx1"/>
          </a:solidFill>
        </p:spPr>
        <p:txBody>
          <a:bodyPr wrap="square" rtlCol="0">
            <a:spAutoFit/>
          </a:bodyPr>
          <a:lstStyle/>
          <a:p>
            <a:pPr algn="ctr"/>
            <a:r>
              <a:rPr lang="en-GB">
                <a:solidFill>
                  <a:schemeClr val="bg1"/>
                </a:solidFill>
              </a:rPr>
              <a:t>41</a:t>
            </a:r>
            <a:endParaRPr lang="en-GB" dirty="0">
              <a:solidFill>
                <a:schemeClr val="bg1"/>
              </a:solidFill>
            </a:endParaRPr>
          </a:p>
        </p:txBody>
      </p:sp>
    </p:spTree>
    <p:extLst>
      <p:ext uri="{BB962C8B-B14F-4D97-AF65-F5344CB8AC3E}">
        <p14:creationId xmlns:p14="http://schemas.microsoft.com/office/powerpoint/2010/main" val="25951656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3611" t="12098" r="33541" b="9630"/>
          <a:stretch/>
        </p:blipFill>
        <p:spPr>
          <a:xfrm rot="5400000">
            <a:off x="2507015" y="-1167165"/>
            <a:ext cx="6858000" cy="9192330"/>
          </a:xfrm>
          <a:prstGeom prst="rect">
            <a:avLst/>
          </a:prstGeom>
        </p:spPr>
      </p:pic>
      <p:sp>
        <p:nvSpPr>
          <p:cNvPr id="3" name="TextBox 2"/>
          <p:cNvSpPr txBox="1"/>
          <p:nvPr/>
        </p:nvSpPr>
        <p:spPr>
          <a:xfrm>
            <a:off x="11755120" y="6488668"/>
            <a:ext cx="436880" cy="369332"/>
          </a:xfrm>
          <a:prstGeom prst="rect">
            <a:avLst/>
          </a:prstGeom>
          <a:solidFill>
            <a:schemeClr val="tx1"/>
          </a:solidFill>
        </p:spPr>
        <p:txBody>
          <a:bodyPr wrap="square" rtlCol="0">
            <a:spAutoFit/>
          </a:bodyPr>
          <a:lstStyle/>
          <a:p>
            <a:pPr algn="ctr"/>
            <a:r>
              <a:rPr lang="en-GB">
                <a:solidFill>
                  <a:schemeClr val="bg1"/>
                </a:solidFill>
              </a:rPr>
              <a:t>42</a:t>
            </a:r>
            <a:endParaRPr lang="en-GB" dirty="0">
              <a:solidFill>
                <a:schemeClr val="bg1"/>
              </a:solidFill>
            </a:endParaRPr>
          </a:p>
        </p:txBody>
      </p:sp>
    </p:spTree>
    <p:extLst>
      <p:ext uri="{BB962C8B-B14F-4D97-AF65-F5344CB8AC3E}">
        <p14:creationId xmlns:p14="http://schemas.microsoft.com/office/powerpoint/2010/main" val="22252051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1667" t="18148" r="31527" b="66297"/>
          <a:stretch/>
        </p:blipFill>
        <p:spPr>
          <a:xfrm rot="5400000">
            <a:off x="6934200" y="2628900"/>
            <a:ext cx="6731000" cy="1600200"/>
          </a:xfrm>
          <a:prstGeom prst="rect">
            <a:avLst/>
          </a:prstGeom>
        </p:spPr>
      </p:pic>
      <p:pic>
        <p:nvPicPr>
          <p:cNvPr id="3" name="Picture 2"/>
          <p:cNvPicPr>
            <a:picLocks noChangeAspect="1"/>
          </p:cNvPicPr>
          <p:nvPr/>
        </p:nvPicPr>
        <p:blipFill rotWithShape="1">
          <a:blip r:embed="rId2"/>
          <a:srcRect l="31667" t="11975" r="31806" b="10987"/>
          <a:stretch/>
        </p:blipFill>
        <p:spPr>
          <a:xfrm rot="5400000">
            <a:off x="2197100" y="-495300"/>
            <a:ext cx="6680200" cy="7924800"/>
          </a:xfrm>
          <a:prstGeom prst="rect">
            <a:avLst/>
          </a:prstGeom>
        </p:spPr>
      </p:pic>
      <p:sp>
        <p:nvSpPr>
          <p:cNvPr id="4" name="TextBox 3"/>
          <p:cNvSpPr txBox="1"/>
          <p:nvPr/>
        </p:nvSpPr>
        <p:spPr>
          <a:xfrm>
            <a:off x="11755120" y="6488668"/>
            <a:ext cx="436880" cy="369332"/>
          </a:xfrm>
          <a:prstGeom prst="rect">
            <a:avLst/>
          </a:prstGeom>
          <a:solidFill>
            <a:schemeClr val="tx1"/>
          </a:solidFill>
        </p:spPr>
        <p:txBody>
          <a:bodyPr wrap="square" rtlCol="0">
            <a:spAutoFit/>
          </a:bodyPr>
          <a:lstStyle/>
          <a:p>
            <a:pPr algn="ctr"/>
            <a:r>
              <a:rPr lang="en-GB">
                <a:solidFill>
                  <a:schemeClr val="bg1"/>
                </a:solidFill>
              </a:rPr>
              <a:t>43</a:t>
            </a:r>
            <a:endParaRPr lang="en-GB" dirty="0">
              <a:solidFill>
                <a:schemeClr val="bg1"/>
              </a:solidFill>
            </a:endParaRPr>
          </a:p>
        </p:txBody>
      </p:sp>
    </p:spTree>
    <p:extLst>
      <p:ext uri="{BB962C8B-B14F-4D97-AF65-F5344CB8AC3E}">
        <p14:creationId xmlns:p14="http://schemas.microsoft.com/office/powerpoint/2010/main" val="10670089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1667" t="18148" r="31806" b="11729"/>
          <a:stretch/>
        </p:blipFill>
        <p:spPr>
          <a:xfrm rot="5400000">
            <a:off x="4470400" y="-266700"/>
            <a:ext cx="6680200" cy="7213600"/>
          </a:xfrm>
          <a:prstGeom prst="rect">
            <a:avLst/>
          </a:prstGeom>
        </p:spPr>
      </p:pic>
      <p:sp>
        <p:nvSpPr>
          <p:cNvPr id="3" name="TextBox 2"/>
          <p:cNvSpPr txBox="1"/>
          <p:nvPr/>
        </p:nvSpPr>
        <p:spPr>
          <a:xfrm>
            <a:off x="11755120" y="6488668"/>
            <a:ext cx="436880" cy="369332"/>
          </a:xfrm>
          <a:prstGeom prst="rect">
            <a:avLst/>
          </a:prstGeom>
          <a:solidFill>
            <a:schemeClr val="tx1"/>
          </a:solidFill>
        </p:spPr>
        <p:txBody>
          <a:bodyPr wrap="square" rtlCol="0">
            <a:spAutoFit/>
          </a:bodyPr>
          <a:lstStyle/>
          <a:p>
            <a:pPr algn="ctr"/>
            <a:r>
              <a:rPr lang="en-GB">
                <a:solidFill>
                  <a:schemeClr val="bg1"/>
                </a:solidFill>
              </a:rPr>
              <a:t>44</a:t>
            </a:r>
            <a:endParaRPr lang="en-GB" dirty="0">
              <a:solidFill>
                <a:schemeClr val="bg1"/>
              </a:solidFill>
            </a:endParaRPr>
          </a:p>
        </p:txBody>
      </p:sp>
    </p:spTree>
    <p:extLst>
      <p:ext uri="{BB962C8B-B14F-4D97-AF65-F5344CB8AC3E}">
        <p14:creationId xmlns:p14="http://schemas.microsoft.com/office/powerpoint/2010/main" val="7551166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33194" t="11728" r="33333" b="10988"/>
          <a:stretch/>
        </p:blipFill>
        <p:spPr>
          <a:xfrm rot="5400000">
            <a:off x="3144406" y="-1010807"/>
            <a:ext cx="6766790" cy="8788403"/>
          </a:xfrm>
          <a:prstGeom prst="rect">
            <a:avLst/>
          </a:prstGeom>
        </p:spPr>
      </p:pic>
      <p:sp>
        <p:nvSpPr>
          <p:cNvPr id="3" name="TextBox 2"/>
          <p:cNvSpPr txBox="1"/>
          <p:nvPr/>
        </p:nvSpPr>
        <p:spPr>
          <a:xfrm>
            <a:off x="11755120" y="6488668"/>
            <a:ext cx="436880" cy="369332"/>
          </a:xfrm>
          <a:prstGeom prst="rect">
            <a:avLst/>
          </a:prstGeom>
          <a:solidFill>
            <a:schemeClr val="tx1"/>
          </a:solidFill>
        </p:spPr>
        <p:txBody>
          <a:bodyPr wrap="square" rtlCol="0">
            <a:spAutoFit/>
          </a:bodyPr>
          <a:lstStyle/>
          <a:p>
            <a:pPr algn="ctr"/>
            <a:r>
              <a:rPr lang="en-GB">
                <a:solidFill>
                  <a:schemeClr val="bg1"/>
                </a:solidFill>
              </a:rPr>
              <a:t>45</a:t>
            </a:r>
            <a:endParaRPr lang="en-GB" dirty="0">
              <a:solidFill>
                <a:schemeClr val="bg1"/>
              </a:solidFill>
            </a:endParaRPr>
          </a:p>
        </p:txBody>
      </p:sp>
    </p:spTree>
    <p:extLst>
      <p:ext uri="{BB962C8B-B14F-4D97-AF65-F5344CB8AC3E}">
        <p14:creationId xmlns:p14="http://schemas.microsoft.com/office/powerpoint/2010/main" val="3112103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6627" y="167856"/>
            <a:ext cx="1896013"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Science</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31" name="TextBox 30"/>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latin typeface="Gill Sans MT" panose="020B0502020104020203" pitchFamily="34" charset="0"/>
              </a:rPr>
              <a:t>3</a:t>
            </a:r>
          </a:p>
        </p:txBody>
      </p:sp>
      <p:graphicFrame>
        <p:nvGraphicFramePr>
          <p:cNvPr id="32" name="Table 31">
            <a:extLst>
              <a:ext uri="{FF2B5EF4-FFF2-40B4-BE49-F238E27FC236}">
                <a16:creationId xmlns:a16="http://schemas.microsoft.com/office/drawing/2014/main" id="{77AF058D-E1B8-45DC-B63A-C2D09FC458BE}"/>
              </a:ext>
            </a:extLst>
          </p:cNvPr>
          <p:cNvGraphicFramePr>
            <a:graphicFrameLocks noGrp="1"/>
          </p:cNvGraphicFramePr>
          <p:nvPr>
            <p:extLst>
              <p:ext uri="{D42A27DB-BD31-4B8C-83A1-F6EECF244321}">
                <p14:modId xmlns:p14="http://schemas.microsoft.com/office/powerpoint/2010/main" val="3845951689"/>
              </p:ext>
            </p:extLst>
          </p:nvPr>
        </p:nvGraphicFramePr>
        <p:xfrm>
          <a:off x="358247" y="778918"/>
          <a:ext cx="5540190" cy="5709750"/>
        </p:xfrm>
        <a:graphic>
          <a:graphicData uri="http://schemas.openxmlformats.org/drawingml/2006/table">
            <a:tbl>
              <a:tblPr firstRow="1" bandRow="1">
                <a:tableStyleId>{5940675A-B579-460E-94D1-54222C63F5DA}</a:tableStyleId>
              </a:tblPr>
              <a:tblGrid>
                <a:gridCol w="1355834">
                  <a:extLst>
                    <a:ext uri="{9D8B030D-6E8A-4147-A177-3AD203B41FA5}">
                      <a16:colId xmlns:a16="http://schemas.microsoft.com/office/drawing/2014/main" val="1334602493"/>
                    </a:ext>
                  </a:extLst>
                </a:gridCol>
                <a:gridCol w="4184356">
                  <a:extLst>
                    <a:ext uri="{9D8B030D-6E8A-4147-A177-3AD203B41FA5}">
                      <a16:colId xmlns:a16="http://schemas.microsoft.com/office/drawing/2014/main" val="1181000722"/>
                    </a:ext>
                  </a:extLst>
                </a:gridCol>
              </a:tblGrid>
              <a:tr h="216128">
                <a:tc>
                  <a:txBody>
                    <a:bodyPr/>
                    <a:lstStyle/>
                    <a:p>
                      <a:pPr algn="ctr"/>
                      <a:r>
                        <a:rPr lang="en-GB" sz="1200" b="1" dirty="0"/>
                        <a:t>Keyword</a:t>
                      </a:r>
                    </a:p>
                  </a:txBody>
                  <a:tcPr>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dirty="0"/>
                        <a:t>Measurements</a:t>
                      </a:r>
                    </a:p>
                  </a:txBody>
                  <a:tcPr>
                    <a:solidFill>
                      <a:schemeClr val="accent6">
                        <a:lumMod val="20000"/>
                        <a:lumOff val="80000"/>
                      </a:schemeClr>
                    </a:solidFill>
                  </a:tcPr>
                </a:tc>
                <a:extLst>
                  <a:ext uri="{0D108BD9-81ED-4DB2-BD59-A6C34878D82A}">
                    <a16:rowId xmlns:a16="http://schemas.microsoft.com/office/drawing/2014/main" val="320275347"/>
                  </a:ext>
                </a:extLst>
              </a:tr>
              <a:tr h="388520">
                <a:tc>
                  <a:txBody>
                    <a:bodyPr/>
                    <a:lstStyle/>
                    <a:p>
                      <a:pPr>
                        <a:lnSpc>
                          <a:spcPct val="107000"/>
                        </a:lnSpc>
                      </a:pPr>
                      <a:r>
                        <a:rPr lang="en-GB" sz="1400" b="1" dirty="0">
                          <a:effectLst/>
                          <a:latin typeface="Arial" panose="020B0604020202020204" pitchFamily="34" charset="0"/>
                          <a:ea typeface="Times New Roman" panose="02020603050405020304" pitchFamily="18" charset="0"/>
                          <a:cs typeface="Times New Roman" panose="02020603050405020304" pitchFamily="18" charset="0"/>
                        </a:rPr>
                        <a:t>Length</a:t>
                      </a:r>
                      <a:endParaRPr lang="en-GB"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a measure of how long or short something is. It is measured in mm, cm, m, km or light years.</a:t>
                      </a:r>
                      <a:endParaRPr lang="en-GB"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94094866"/>
                  </a:ext>
                </a:extLst>
              </a:tr>
              <a:tr h="264538">
                <a:tc>
                  <a:txBody>
                    <a:bodyPr/>
                    <a:lstStyle/>
                    <a:p>
                      <a:pPr>
                        <a:lnSpc>
                          <a:spcPct val="107000"/>
                        </a:lnSpc>
                      </a:pPr>
                      <a:r>
                        <a:rPr lang="en-GB" sz="1400" b="1" dirty="0">
                          <a:effectLst/>
                          <a:latin typeface="Arial" panose="020B0604020202020204" pitchFamily="34" charset="0"/>
                          <a:ea typeface="Times New Roman" panose="02020603050405020304" pitchFamily="18" charset="0"/>
                          <a:cs typeface="Times New Roman" panose="02020603050405020304" pitchFamily="18" charset="0"/>
                        </a:rPr>
                        <a:t>Mass</a:t>
                      </a:r>
                      <a:endParaRPr lang="en-GB"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a measure of how much matter is in something. It is measured in mg, g, Kg, or tonnes.</a:t>
                      </a:r>
                      <a:endParaRPr lang="en-GB"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21529618"/>
                  </a:ext>
                </a:extLst>
              </a:tr>
              <a:tr h="235517">
                <a:tc>
                  <a:txBody>
                    <a:bodyPr/>
                    <a:lstStyle/>
                    <a:p>
                      <a:pPr>
                        <a:lnSpc>
                          <a:spcPct val="107000"/>
                        </a:lnSpc>
                      </a:pPr>
                      <a:r>
                        <a:rPr lang="en-GB" sz="1400" b="1" dirty="0">
                          <a:effectLst/>
                          <a:latin typeface="Arial" panose="020B0604020202020204" pitchFamily="34" charset="0"/>
                          <a:ea typeface="Times New Roman" panose="02020603050405020304" pitchFamily="18" charset="0"/>
                          <a:cs typeface="Times New Roman" panose="02020603050405020304" pitchFamily="18" charset="0"/>
                        </a:rPr>
                        <a:t>Temperature</a:t>
                      </a:r>
                      <a:endParaRPr lang="en-GB"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a measure of how hot or cold something is. It is measured in ºC (degrees Celsius).</a:t>
                      </a:r>
                      <a:endParaRPr lang="en-GB"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65259856"/>
                  </a:ext>
                </a:extLst>
              </a:tr>
              <a:tr h="213639">
                <a:tc>
                  <a:txBody>
                    <a:bodyPr/>
                    <a:lstStyle/>
                    <a:p>
                      <a:pPr>
                        <a:lnSpc>
                          <a:spcPct val="107000"/>
                        </a:lnSpc>
                      </a:pPr>
                      <a:r>
                        <a:rPr lang="en-GB" sz="1400" b="1" dirty="0">
                          <a:effectLst/>
                          <a:latin typeface="Arial" panose="020B0604020202020204" pitchFamily="34" charset="0"/>
                          <a:ea typeface="Times New Roman" panose="02020603050405020304" pitchFamily="18" charset="0"/>
                          <a:cs typeface="Times New Roman" panose="02020603050405020304" pitchFamily="18" charset="0"/>
                        </a:rPr>
                        <a:t>Volume</a:t>
                      </a:r>
                      <a:endParaRPr lang="en-GB"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a measure of how much space is taken up by something. It is measured in mm³, cm³, dm³ or m³.</a:t>
                      </a:r>
                      <a:endParaRPr lang="en-GB"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78326938"/>
                  </a:ext>
                </a:extLst>
              </a:tr>
              <a:tr h="342730">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4047883465"/>
                  </a:ext>
                </a:extLst>
              </a:tr>
              <a:tr h="209775">
                <a:tc>
                  <a:txBody>
                    <a:bodyPr/>
                    <a:lstStyle/>
                    <a:p>
                      <a:pPr algn="ctr"/>
                      <a:r>
                        <a:rPr lang="en-GB" sz="1400" b="1" dirty="0">
                          <a:latin typeface="Gill Sans MT" panose="020B0502020104020203" pitchFamily="34" charset="0"/>
                        </a:rPr>
                        <a:t>Keyword</a:t>
                      </a:r>
                    </a:p>
                  </a:txBody>
                  <a:tcPr>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1" dirty="0">
                          <a:latin typeface="Gill Sans MT" panose="020B0502020104020203" pitchFamily="34" charset="0"/>
                        </a:rPr>
                        <a:t>Scientific model</a:t>
                      </a:r>
                    </a:p>
                  </a:txBody>
                  <a:tcPr>
                    <a:solidFill>
                      <a:schemeClr val="accent6">
                        <a:lumMod val="20000"/>
                        <a:lumOff val="80000"/>
                      </a:schemeClr>
                    </a:solidFill>
                  </a:tcPr>
                </a:tc>
                <a:extLst>
                  <a:ext uri="{0D108BD9-81ED-4DB2-BD59-A6C34878D82A}">
                    <a16:rowId xmlns:a16="http://schemas.microsoft.com/office/drawing/2014/main" val="3679936544"/>
                  </a:ext>
                </a:extLst>
              </a:tr>
              <a:tr h="282388">
                <a:tc>
                  <a:txBody>
                    <a:bodyPr/>
                    <a:lstStyle/>
                    <a:p>
                      <a:pPr algn="l">
                        <a:lnSpc>
                          <a:spcPct val="115000"/>
                        </a:lnSpc>
                        <a:spcAft>
                          <a:spcPts val="1000"/>
                        </a:spcAft>
                      </a:pPr>
                      <a:r>
                        <a:rPr lang="en-GB" sz="1400" b="1" dirty="0">
                          <a:effectLst/>
                          <a:latin typeface="Gill Sans MT" panose="020B0502020104020203" pitchFamily="34" charset="0"/>
                          <a:ea typeface="Calibri" panose="020F0502020204030204" pitchFamily="34" charset="0"/>
                          <a:cs typeface="Arial" panose="020B0604020202020204" pitchFamily="34" charset="0"/>
                        </a:rPr>
                        <a:t>Hypothesis</a:t>
                      </a:r>
                      <a:endParaRPr lang="en-GB"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15000"/>
                        </a:lnSpc>
                        <a:spcAft>
                          <a:spcPts val="1000"/>
                        </a:spcAft>
                      </a:pPr>
                      <a:r>
                        <a:rPr lang="en-GB" sz="1400" dirty="0">
                          <a:effectLst/>
                          <a:latin typeface="Gill Sans MT" panose="020B0502020104020203" pitchFamily="34" charset="0"/>
                          <a:ea typeface="Calibri" panose="020F0502020204030204" pitchFamily="34" charset="0"/>
                          <a:cs typeface="Arial" panose="020B0604020202020204" pitchFamily="34" charset="0"/>
                        </a:rPr>
                        <a:t>A scientific statement that explains</a:t>
                      </a:r>
                      <a:endParaRPr lang="en-GB" sz="1400" dirty="0">
                        <a:effectLst/>
                        <a:latin typeface="Gill Sans MT" panose="020B0502020104020203" pitchFamily="34" charset="0"/>
                        <a:ea typeface="Calibri" panose="020F0502020204030204" pitchFamily="34" charset="0"/>
                        <a:cs typeface="Times New Roman" panose="02020603050405020304" pitchFamily="18" charset="0"/>
                      </a:endParaRPr>
                    </a:p>
                    <a:p>
                      <a:pPr algn="l">
                        <a:lnSpc>
                          <a:spcPct val="115000"/>
                        </a:lnSpc>
                        <a:spcAft>
                          <a:spcPts val="1000"/>
                        </a:spcAft>
                      </a:pPr>
                      <a:r>
                        <a:rPr lang="en-GB" sz="1400" dirty="0">
                          <a:effectLst/>
                          <a:latin typeface="Gill Sans MT" panose="020B0502020104020203" pitchFamily="34" charset="0"/>
                          <a:ea typeface="Calibri" panose="020F0502020204030204" pitchFamily="34" charset="0"/>
                          <a:cs typeface="Arial" panose="020B0604020202020204" pitchFamily="34" charset="0"/>
                        </a:rPr>
                        <a:t>certain facts or observations</a:t>
                      </a:r>
                      <a:endParaRPr lang="en-GB"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58929711"/>
                  </a:ext>
                </a:extLst>
              </a:tr>
              <a:tr h="295836">
                <a:tc>
                  <a:txBody>
                    <a:bodyPr/>
                    <a:lstStyle/>
                    <a:p>
                      <a:pPr algn="l">
                        <a:lnSpc>
                          <a:spcPct val="115000"/>
                        </a:lnSpc>
                        <a:spcAft>
                          <a:spcPts val="1000"/>
                        </a:spcAft>
                      </a:pPr>
                      <a:r>
                        <a:rPr lang="en-GB" sz="1400" b="1" dirty="0">
                          <a:effectLst/>
                          <a:latin typeface="Gill Sans MT" panose="020B0502020104020203" pitchFamily="34" charset="0"/>
                          <a:ea typeface="Calibri" panose="020F0502020204030204" pitchFamily="34" charset="0"/>
                          <a:cs typeface="Arial" panose="020B0604020202020204" pitchFamily="34" charset="0"/>
                        </a:rPr>
                        <a:t>Prediction</a:t>
                      </a:r>
                      <a:endParaRPr lang="en-GB"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15000"/>
                        </a:lnSpc>
                        <a:spcAft>
                          <a:spcPts val="1000"/>
                        </a:spcAft>
                      </a:pPr>
                      <a:r>
                        <a:rPr lang="en-GB" sz="1400" dirty="0">
                          <a:effectLst/>
                          <a:latin typeface="Gill Sans MT" panose="020B0502020104020203" pitchFamily="34" charset="0"/>
                          <a:ea typeface="Calibri" panose="020F0502020204030204" pitchFamily="34" charset="0"/>
                          <a:cs typeface="Arial" panose="020B0604020202020204" pitchFamily="34" charset="0"/>
                        </a:rPr>
                        <a:t>This describes what you think will happen in an experiment</a:t>
                      </a:r>
                      <a:endParaRPr lang="en-GB"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91331604"/>
                  </a:ext>
                </a:extLst>
              </a:tr>
              <a:tr h="322729">
                <a:tc>
                  <a:txBody>
                    <a:bodyPr/>
                    <a:lstStyle/>
                    <a:p>
                      <a:pPr algn="l">
                        <a:lnSpc>
                          <a:spcPct val="115000"/>
                        </a:lnSpc>
                        <a:spcAft>
                          <a:spcPts val="1000"/>
                        </a:spcAft>
                      </a:pPr>
                      <a:r>
                        <a:rPr lang="en-GB" sz="1400" b="1">
                          <a:effectLst/>
                          <a:latin typeface="Gill Sans MT" panose="020B0502020104020203" pitchFamily="34" charset="0"/>
                          <a:ea typeface="Calibri" panose="020F0502020204030204" pitchFamily="34" charset="0"/>
                          <a:cs typeface="Arial" panose="020B0604020202020204" pitchFamily="34" charset="0"/>
                        </a:rPr>
                        <a:t>Independent</a:t>
                      </a:r>
                      <a:endParaRPr lang="en-GB" sz="1400">
                        <a:effectLst/>
                        <a:latin typeface="Gill Sans MT" panose="020B0502020104020203" pitchFamily="34" charset="0"/>
                        <a:ea typeface="Calibri" panose="020F0502020204030204" pitchFamily="34" charset="0"/>
                        <a:cs typeface="Times New Roman" panose="02020603050405020304" pitchFamily="18" charset="0"/>
                      </a:endParaRPr>
                    </a:p>
                    <a:p>
                      <a:pPr algn="l">
                        <a:lnSpc>
                          <a:spcPct val="115000"/>
                        </a:lnSpc>
                        <a:spcAft>
                          <a:spcPts val="1000"/>
                        </a:spcAft>
                      </a:pPr>
                      <a:r>
                        <a:rPr lang="en-GB" sz="1400" b="1">
                          <a:effectLst/>
                          <a:latin typeface="Gill Sans MT" panose="020B0502020104020203" pitchFamily="34" charset="0"/>
                          <a:ea typeface="Calibri" panose="020F0502020204030204" pitchFamily="34" charset="0"/>
                          <a:cs typeface="Arial" panose="020B0604020202020204" pitchFamily="34" charset="0"/>
                        </a:rPr>
                        <a:t>variable</a:t>
                      </a:r>
                      <a:endParaRPr lang="en-GB" sz="14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15000"/>
                        </a:lnSpc>
                        <a:spcAft>
                          <a:spcPts val="1000"/>
                        </a:spcAft>
                      </a:pPr>
                      <a:r>
                        <a:rPr lang="en-GB" sz="1400" dirty="0">
                          <a:effectLst/>
                          <a:latin typeface="Gill Sans MT" panose="020B0502020104020203" pitchFamily="34" charset="0"/>
                          <a:ea typeface="Calibri" panose="020F0502020204030204" pitchFamily="34" charset="0"/>
                          <a:cs typeface="Arial" panose="020B0604020202020204" pitchFamily="34" charset="0"/>
                        </a:rPr>
                        <a:t>This is the variable that is changed during an investigation. There should only be one of these.</a:t>
                      </a:r>
                      <a:endParaRPr lang="en-GB"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68962729"/>
                  </a:ext>
                </a:extLst>
              </a:tr>
              <a:tr h="255494">
                <a:tc>
                  <a:txBody>
                    <a:bodyPr/>
                    <a:lstStyle/>
                    <a:p>
                      <a:pPr algn="l">
                        <a:lnSpc>
                          <a:spcPct val="115000"/>
                        </a:lnSpc>
                        <a:spcAft>
                          <a:spcPts val="1000"/>
                        </a:spcAft>
                      </a:pPr>
                      <a:r>
                        <a:rPr lang="en-GB" sz="1400" b="1">
                          <a:effectLst/>
                          <a:latin typeface="Gill Sans MT" panose="020B0502020104020203" pitchFamily="34" charset="0"/>
                          <a:ea typeface="Calibri" panose="020F0502020204030204" pitchFamily="34" charset="0"/>
                          <a:cs typeface="Arial" panose="020B0604020202020204" pitchFamily="34" charset="0"/>
                        </a:rPr>
                        <a:t>Dependent</a:t>
                      </a:r>
                      <a:endParaRPr lang="en-GB" sz="1400">
                        <a:effectLst/>
                        <a:latin typeface="Gill Sans MT" panose="020B0502020104020203" pitchFamily="34" charset="0"/>
                        <a:ea typeface="Calibri" panose="020F0502020204030204" pitchFamily="34" charset="0"/>
                        <a:cs typeface="Times New Roman" panose="02020603050405020304" pitchFamily="18" charset="0"/>
                      </a:endParaRPr>
                    </a:p>
                    <a:p>
                      <a:pPr algn="l">
                        <a:lnSpc>
                          <a:spcPct val="115000"/>
                        </a:lnSpc>
                        <a:spcAft>
                          <a:spcPts val="1000"/>
                        </a:spcAft>
                      </a:pPr>
                      <a:r>
                        <a:rPr lang="en-GB" sz="1400" b="1">
                          <a:effectLst/>
                          <a:latin typeface="Gill Sans MT" panose="020B0502020104020203" pitchFamily="34" charset="0"/>
                          <a:ea typeface="Calibri" panose="020F0502020204030204" pitchFamily="34" charset="0"/>
                          <a:cs typeface="Arial" panose="020B0604020202020204" pitchFamily="34" charset="0"/>
                        </a:rPr>
                        <a:t>variable</a:t>
                      </a:r>
                      <a:endParaRPr lang="en-GB" sz="14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15000"/>
                        </a:lnSpc>
                        <a:spcAft>
                          <a:spcPts val="1000"/>
                        </a:spcAft>
                      </a:pPr>
                      <a:r>
                        <a:rPr lang="en-GB" sz="1400" dirty="0">
                          <a:effectLst/>
                          <a:latin typeface="Gill Sans MT" panose="020B0502020104020203" pitchFamily="34" charset="0"/>
                          <a:ea typeface="Calibri" panose="020F0502020204030204" pitchFamily="34" charset="0"/>
                          <a:cs typeface="Arial" panose="020B0604020202020204" pitchFamily="34" charset="0"/>
                        </a:rPr>
                        <a:t>This is the variable that changes as a result of a change in the independent variable</a:t>
                      </a:r>
                      <a:endParaRPr lang="en-GB"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29730969"/>
                  </a:ext>
                </a:extLst>
              </a:tr>
              <a:tr h="388520">
                <a:tc>
                  <a:txBody>
                    <a:bodyPr/>
                    <a:lstStyle/>
                    <a:p>
                      <a:pPr algn="l">
                        <a:lnSpc>
                          <a:spcPct val="115000"/>
                        </a:lnSpc>
                        <a:spcAft>
                          <a:spcPts val="1000"/>
                        </a:spcAft>
                      </a:pPr>
                      <a:r>
                        <a:rPr lang="en-GB" sz="1400" b="1" dirty="0">
                          <a:effectLst/>
                          <a:latin typeface="Gill Sans MT" panose="020B0502020104020203" pitchFamily="34" charset="0"/>
                          <a:ea typeface="Calibri" panose="020F0502020204030204" pitchFamily="34" charset="0"/>
                          <a:cs typeface="Arial" panose="020B0604020202020204" pitchFamily="34" charset="0"/>
                        </a:rPr>
                        <a:t>Control</a:t>
                      </a:r>
                      <a:endParaRPr lang="en-GB" sz="1400" dirty="0">
                        <a:effectLst/>
                        <a:latin typeface="Gill Sans MT" panose="020B0502020104020203" pitchFamily="34" charset="0"/>
                        <a:ea typeface="Calibri" panose="020F0502020204030204" pitchFamily="34" charset="0"/>
                        <a:cs typeface="Times New Roman" panose="02020603050405020304" pitchFamily="18" charset="0"/>
                      </a:endParaRPr>
                    </a:p>
                    <a:p>
                      <a:pPr algn="l">
                        <a:lnSpc>
                          <a:spcPct val="115000"/>
                        </a:lnSpc>
                        <a:spcAft>
                          <a:spcPts val="1000"/>
                        </a:spcAft>
                      </a:pPr>
                      <a:r>
                        <a:rPr lang="en-GB" sz="1400" b="1" dirty="0">
                          <a:effectLst/>
                          <a:latin typeface="Gill Sans MT" panose="020B0502020104020203" pitchFamily="34" charset="0"/>
                          <a:ea typeface="Calibri" panose="020F0502020204030204" pitchFamily="34" charset="0"/>
                          <a:cs typeface="Arial" panose="020B0604020202020204" pitchFamily="34" charset="0"/>
                        </a:rPr>
                        <a:t>variable</a:t>
                      </a:r>
                      <a:endParaRPr lang="en-GB"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15000"/>
                        </a:lnSpc>
                        <a:spcAft>
                          <a:spcPts val="1000"/>
                        </a:spcAft>
                      </a:pPr>
                      <a:r>
                        <a:rPr lang="en-GB" sz="1400" dirty="0">
                          <a:effectLst/>
                          <a:latin typeface="Gill Sans MT" panose="020B0502020104020203" pitchFamily="34" charset="0"/>
                          <a:ea typeface="Calibri" panose="020F0502020204030204" pitchFamily="34" charset="0"/>
                          <a:cs typeface="Arial" panose="020B0604020202020204" pitchFamily="34" charset="0"/>
                        </a:rPr>
                        <a:t>Variables that remain constant, to make sure that an investigation is valid</a:t>
                      </a:r>
                      <a:endParaRPr lang="en-GB"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54271709"/>
                  </a:ext>
                </a:extLst>
              </a:tr>
            </a:tbl>
          </a:graphicData>
        </a:graphic>
      </p:graphicFrame>
      <p:graphicFrame>
        <p:nvGraphicFramePr>
          <p:cNvPr id="33" name="Table 32">
            <a:extLst>
              <a:ext uri="{FF2B5EF4-FFF2-40B4-BE49-F238E27FC236}">
                <a16:creationId xmlns:a16="http://schemas.microsoft.com/office/drawing/2014/main" id="{F65BB82D-64A0-43E1-9348-DC682EBB0098}"/>
              </a:ext>
            </a:extLst>
          </p:cNvPr>
          <p:cNvGraphicFramePr>
            <a:graphicFrameLocks noGrp="1"/>
          </p:cNvGraphicFramePr>
          <p:nvPr>
            <p:extLst>
              <p:ext uri="{D42A27DB-BD31-4B8C-83A1-F6EECF244321}">
                <p14:modId xmlns:p14="http://schemas.microsoft.com/office/powerpoint/2010/main" val="718667065"/>
              </p:ext>
            </p:extLst>
          </p:nvPr>
        </p:nvGraphicFramePr>
        <p:xfrm>
          <a:off x="6072357" y="217055"/>
          <a:ext cx="5901203" cy="6271613"/>
        </p:xfrm>
        <a:graphic>
          <a:graphicData uri="http://schemas.openxmlformats.org/drawingml/2006/table">
            <a:tbl>
              <a:tblPr firstRow="1" bandRow="1">
                <a:tableStyleId>{5940675A-B579-460E-94D1-54222C63F5DA}</a:tableStyleId>
              </a:tblPr>
              <a:tblGrid>
                <a:gridCol w="1381360">
                  <a:extLst>
                    <a:ext uri="{9D8B030D-6E8A-4147-A177-3AD203B41FA5}">
                      <a16:colId xmlns:a16="http://schemas.microsoft.com/office/drawing/2014/main" val="20000"/>
                    </a:ext>
                  </a:extLst>
                </a:gridCol>
                <a:gridCol w="4519843">
                  <a:extLst>
                    <a:ext uri="{9D8B030D-6E8A-4147-A177-3AD203B41FA5}">
                      <a16:colId xmlns:a16="http://schemas.microsoft.com/office/drawing/2014/main" val="20001"/>
                    </a:ext>
                  </a:extLst>
                </a:gridCol>
              </a:tblGrid>
              <a:tr h="269571">
                <a:tc>
                  <a:txBody>
                    <a:bodyPr/>
                    <a:lstStyle/>
                    <a:p>
                      <a:pPr algn="l"/>
                      <a:r>
                        <a:rPr lang="en-GB" sz="1400" b="1" dirty="0">
                          <a:latin typeface="Gill Sans MT" panose="020B0502020104020203" pitchFamily="34" charset="0"/>
                        </a:rPr>
                        <a:t>Key Word</a:t>
                      </a:r>
                    </a:p>
                  </a:txBody>
                  <a:tcPr anchor="ctr">
                    <a:solidFill>
                      <a:schemeClr val="accent6">
                        <a:lumMod val="20000"/>
                        <a:lumOff val="80000"/>
                      </a:schemeClr>
                    </a:solidFill>
                  </a:tcPr>
                </a:tc>
                <a:tc>
                  <a:txBody>
                    <a:bodyPr/>
                    <a:lstStyle/>
                    <a:p>
                      <a:pPr algn="l"/>
                      <a:r>
                        <a:rPr lang="en-GB" sz="1400" b="1" dirty="0">
                          <a:latin typeface="Gill Sans MT" panose="020B0502020104020203" pitchFamily="34" charset="0"/>
                        </a:rPr>
                        <a:t>Definition</a:t>
                      </a:r>
                    </a:p>
                  </a:txBody>
                  <a:tcPr anchor="ctr">
                    <a:solidFill>
                      <a:schemeClr val="accent6">
                        <a:lumMod val="20000"/>
                        <a:lumOff val="80000"/>
                      </a:schemeClr>
                    </a:solidFill>
                  </a:tcPr>
                </a:tc>
                <a:extLst>
                  <a:ext uri="{0D108BD9-81ED-4DB2-BD59-A6C34878D82A}">
                    <a16:rowId xmlns:a16="http://schemas.microsoft.com/office/drawing/2014/main" val="10000"/>
                  </a:ext>
                </a:extLst>
              </a:tr>
              <a:tr h="281347">
                <a:tc>
                  <a:txBody>
                    <a:bodyPr/>
                    <a:lstStyle/>
                    <a:p>
                      <a:pPr marR="0" indent="0" algn="l" rtl="0">
                        <a:lnSpc>
                          <a:spcPct val="119000"/>
                        </a:lnSpc>
                        <a:spcBef>
                          <a:spcPts val="0"/>
                        </a:spcBef>
                        <a:spcAft>
                          <a:spcPts val="600"/>
                        </a:spcAft>
                      </a:pPr>
                      <a:r>
                        <a:rPr lang="en-GB" sz="1400" b="0" kern="1400" dirty="0">
                          <a:ln>
                            <a:noFill/>
                          </a:ln>
                          <a:solidFill>
                            <a:srgbClr val="000000"/>
                          </a:solidFill>
                          <a:effectLst/>
                          <a:latin typeface="Gill Sans MT" panose="020B0502020104020203" pitchFamily="34" charset="0"/>
                        </a:rPr>
                        <a:t>Energy</a:t>
                      </a:r>
                    </a:p>
                  </a:txBody>
                  <a:tcPr marL="36576" marR="36576" marT="36576" marB="36576" anchor="ctr"/>
                </a:tc>
                <a:tc>
                  <a:txBody>
                    <a:bodyPr/>
                    <a:lstStyle/>
                    <a:p>
                      <a:pPr marR="0" indent="0" algn="l" rtl="0">
                        <a:lnSpc>
                          <a:spcPct val="119000"/>
                        </a:lnSpc>
                        <a:spcBef>
                          <a:spcPts val="0"/>
                        </a:spcBef>
                        <a:spcAft>
                          <a:spcPts val="600"/>
                        </a:spcAft>
                      </a:pPr>
                      <a:r>
                        <a:rPr lang="en-GB" sz="1400" b="0" kern="1400" dirty="0">
                          <a:ln>
                            <a:noFill/>
                          </a:ln>
                          <a:solidFill>
                            <a:srgbClr val="000000"/>
                          </a:solidFill>
                          <a:effectLst/>
                          <a:latin typeface="Gill Sans MT" panose="020B0502020104020203" pitchFamily="34" charset="0"/>
                        </a:rPr>
                        <a:t>The sum of the</a:t>
                      </a:r>
                      <a:r>
                        <a:rPr lang="en-GB" sz="1400" b="0" kern="1400" baseline="0" dirty="0">
                          <a:ln>
                            <a:noFill/>
                          </a:ln>
                          <a:solidFill>
                            <a:srgbClr val="000000"/>
                          </a:solidFill>
                          <a:effectLst/>
                          <a:latin typeface="Gill Sans MT" panose="020B0502020104020203" pitchFamily="34" charset="0"/>
                        </a:rPr>
                        <a:t> forces acting upon an object (overall force)</a:t>
                      </a:r>
                      <a:endParaRPr lang="en-GB" sz="1400" b="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1"/>
                  </a:ext>
                </a:extLst>
              </a:tr>
              <a:tr h="321717">
                <a:tc>
                  <a:txBody>
                    <a:bodyPr/>
                    <a:lstStyle/>
                    <a:p>
                      <a:pPr marR="0" indent="0" algn="l" rtl="0">
                        <a:lnSpc>
                          <a:spcPct val="119000"/>
                        </a:lnSpc>
                        <a:spcBef>
                          <a:spcPts val="0"/>
                        </a:spcBef>
                        <a:spcAft>
                          <a:spcPts val="600"/>
                        </a:spcAft>
                      </a:pPr>
                      <a:r>
                        <a:rPr lang="en-GB" sz="1400" b="0" kern="1400" dirty="0">
                          <a:ln>
                            <a:noFill/>
                          </a:ln>
                          <a:solidFill>
                            <a:srgbClr val="000000"/>
                          </a:solidFill>
                          <a:effectLst/>
                          <a:latin typeface="Gill Sans MT" panose="020B0502020104020203" pitchFamily="34" charset="0"/>
                        </a:rPr>
                        <a:t>Kinetic Energy</a:t>
                      </a:r>
                    </a:p>
                  </a:txBody>
                  <a:tcPr marL="36576" marR="36576" marT="36576" marB="36576" anchor="ctr"/>
                </a:tc>
                <a:tc>
                  <a:txBody>
                    <a:bodyPr/>
                    <a:lstStyle/>
                    <a:p>
                      <a:pPr marR="0" indent="0" algn="l" rtl="0">
                        <a:lnSpc>
                          <a:spcPct val="119000"/>
                        </a:lnSpc>
                        <a:spcBef>
                          <a:spcPts val="0"/>
                        </a:spcBef>
                        <a:spcAft>
                          <a:spcPts val="600"/>
                        </a:spcAft>
                      </a:pPr>
                      <a:r>
                        <a:rPr lang="en-GB" sz="1400" b="0" i="0" kern="1200" dirty="0">
                          <a:ln>
                            <a:noFill/>
                          </a:ln>
                          <a:solidFill>
                            <a:schemeClr val="tx1"/>
                          </a:solidFill>
                          <a:effectLst/>
                          <a:latin typeface="Gill Sans MT" panose="020B0502020104020203" pitchFamily="34" charset="0"/>
                          <a:ea typeface="+mn-ea"/>
                          <a:cs typeface="+mn-cs"/>
                        </a:rPr>
                        <a:t>The</a:t>
                      </a:r>
                      <a:r>
                        <a:rPr lang="en-GB" sz="1400" b="0" i="0" kern="1200" baseline="0" dirty="0">
                          <a:ln>
                            <a:noFill/>
                          </a:ln>
                          <a:solidFill>
                            <a:schemeClr val="tx1"/>
                          </a:solidFill>
                          <a:effectLst/>
                          <a:latin typeface="Gill Sans MT" panose="020B0502020104020203" pitchFamily="34" charset="0"/>
                          <a:ea typeface="+mn-ea"/>
                          <a:cs typeface="+mn-cs"/>
                        </a:rPr>
                        <a:t> energy stored when an object is moving</a:t>
                      </a:r>
                      <a:endParaRPr lang="en-GB" sz="1400" b="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2"/>
                  </a:ext>
                </a:extLst>
              </a:tr>
              <a:tr h="491911">
                <a:tc>
                  <a:txBody>
                    <a:bodyPr/>
                    <a:lstStyle/>
                    <a:p>
                      <a:pPr marR="0" indent="0" algn="l" rtl="0">
                        <a:lnSpc>
                          <a:spcPct val="119000"/>
                        </a:lnSpc>
                        <a:spcBef>
                          <a:spcPts val="0"/>
                        </a:spcBef>
                        <a:spcAft>
                          <a:spcPts val="600"/>
                        </a:spcAft>
                      </a:pPr>
                      <a:r>
                        <a:rPr lang="en-GB" sz="1400" b="0" kern="1400" dirty="0">
                          <a:ln>
                            <a:noFill/>
                          </a:ln>
                          <a:solidFill>
                            <a:srgbClr val="000000"/>
                          </a:solidFill>
                          <a:effectLst/>
                          <a:latin typeface="Gill Sans MT" panose="020B0502020104020203" pitchFamily="34" charset="0"/>
                        </a:rPr>
                        <a:t>Gravitational</a:t>
                      </a:r>
                      <a:r>
                        <a:rPr lang="en-GB" sz="1400" b="0" kern="1400" baseline="0" dirty="0">
                          <a:ln>
                            <a:noFill/>
                          </a:ln>
                          <a:solidFill>
                            <a:srgbClr val="000000"/>
                          </a:solidFill>
                          <a:effectLst/>
                          <a:latin typeface="Gill Sans MT" panose="020B0502020104020203" pitchFamily="34" charset="0"/>
                        </a:rPr>
                        <a:t> Potential Energy</a:t>
                      </a:r>
                      <a:endParaRPr lang="en-GB" sz="1400" b="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400" b="0" i="0" kern="1200" dirty="0">
                          <a:ln>
                            <a:noFill/>
                          </a:ln>
                          <a:solidFill>
                            <a:schemeClr val="tx1"/>
                          </a:solidFill>
                          <a:effectLst/>
                          <a:latin typeface="Gill Sans MT" panose="020B0502020104020203" pitchFamily="34" charset="0"/>
                          <a:ea typeface="+mn-ea"/>
                          <a:cs typeface="+mn-cs"/>
                        </a:rPr>
                        <a:t>The</a:t>
                      </a:r>
                      <a:r>
                        <a:rPr lang="en-GB" sz="1400" b="0" i="0" kern="1200" baseline="0" dirty="0">
                          <a:ln>
                            <a:noFill/>
                          </a:ln>
                          <a:solidFill>
                            <a:schemeClr val="tx1"/>
                          </a:solidFill>
                          <a:effectLst/>
                          <a:latin typeface="Gill Sans MT" panose="020B0502020104020203" pitchFamily="34" charset="0"/>
                          <a:ea typeface="+mn-ea"/>
                          <a:cs typeface="+mn-cs"/>
                        </a:rPr>
                        <a:t> energy stored when an object is lifted above the ground</a:t>
                      </a:r>
                      <a:endParaRPr lang="en-GB" sz="1400" b="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3"/>
                  </a:ext>
                </a:extLst>
              </a:tr>
              <a:tr h="491911">
                <a:tc>
                  <a:txBody>
                    <a:bodyPr/>
                    <a:lstStyle/>
                    <a:p>
                      <a:pPr marR="0" indent="0" algn="l" rtl="0">
                        <a:lnSpc>
                          <a:spcPct val="119000"/>
                        </a:lnSpc>
                        <a:spcBef>
                          <a:spcPts val="0"/>
                        </a:spcBef>
                        <a:spcAft>
                          <a:spcPts val="600"/>
                        </a:spcAft>
                      </a:pPr>
                      <a:r>
                        <a:rPr lang="en-GB" sz="1400" b="0" kern="1400" dirty="0">
                          <a:ln>
                            <a:noFill/>
                          </a:ln>
                          <a:solidFill>
                            <a:srgbClr val="000000"/>
                          </a:solidFill>
                          <a:effectLst/>
                          <a:latin typeface="Gill Sans MT" panose="020B0502020104020203" pitchFamily="34" charset="0"/>
                        </a:rPr>
                        <a:t>Elastic</a:t>
                      </a:r>
                      <a:r>
                        <a:rPr lang="en-GB" sz="1400" b="0" kern="1400" baseline="0" dirty="0">
                          <a:ln>
                            <a:noFill/>
                          </a:ln>
                          <a:solidFill>
                            <a:srgbClr val="000000"/>
                          </a:solidFill>
                          <a:effectLst/>
                          <a:latin typeface="Gill Sans MT" panose="020B0502020104020203" pitchFamily="34" charset="0"/>
                        </a:rPr>
                        <a:t> Potential Energy</a:t>
                      </a:r>
                      <a:endParaRPr lang="en-GB" sz="1400" b="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400" b="0" i="0" kern="1200" dirty="0">
                          <a:ln>
                            <a:noFill/>
                          </a:ln>
                          <a:solidFill>
                            <a:schemeClr val="tx1"/>
                          </a:solidFill>
                          <a:effectLst/>
                          <a:latin typeface="Gill Sans MT" panose="020B0502020104020203" pitchFamily="34" charset="0"/>
                          <a:ea typeface="+mn-ea"/>
                          <a:cs typeface="+mn-cs"/>
                        </a:rPr>
                        <a:t>The</a:t>
                      </a:r>
                      <a:r>
                        <a:rPr lang="en-GB" sz="1400" b="0" i="0" kern="1200" baseline="0" dirty="0">
                          <a:ln>
                            <a:noFill/>
                          </a:ln>
                          <a:solidFill>
                            <a:schemeClr val="tx1"/>
                          </a:solidFill>
                          <a:effectLst/>
                          <a:latin typeface="Gill Sans MT" panose="020B0502020104020203" pitchFamily="34" charset="0"/>
                          <a:ea typeface="+mn-ea"/>
                          <a:cs typeface="+mn-cs"/>
                        </a:rPr>
                        <a:t> energy stored when an object stretches</a:t>
                      </a:r>
                      <a:endParaRPr lang="en-GB" sz="1400" b="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4"/>
                  </a:ext>
                </a:extLst>
              </a:tr>
              <a:tr h="281347">
                <a:tc>
                  <a:txBody>
                    <a:bodyPr/>
                    <a:lstStyle/>
                    <a:p>
                      <a:pPr marR="0" indent="0" algn="l" rtl="0">
                        <a:lnSpc>
                          <a:spcPct val="119000"/>
                        </a:lnSpc>
                        <a:spcBef>
                          <a:spcPts val="0"/>
                        </a:spcBef>
                        <a:spcAft>
                          <a:spcPts val="600"/>
                        </a:spcAft>
                      </a:pPr>
                      <a:r>
                        <a:rPr lang="en-GB" sz="1400" b="0" kern="1400" dirty="0">
                          <a:ln>
                            <a:noFill/>
                          </a:ln>
                          <a:solidFill>
                            <a:srgbClr val="000000"/>
                          </a:solidFill>
                          <a:effectLst/>
                          <a:latin typeface="Gill Sans MT" panose="020B0502020104020203" pitchFamily="34" charset="0"/>
                        </a:rPr>
                        <a:t>Thermal Energy</a:t>
                      </a:r>
                    </a:p>
                  </a:txBody>
                  <a:tcPr marL="36576" marR="36576" marT="36576" marB="36576" anchor="ctr"/>
                </a:tc>
                <a:tc>
                  <a:txBody>
                    <a:bodyPr/>
                    <a:lstStyle/>
                    <a:p>
                      <a:pPr marR="0" indent="0" algn="l" rtl="0">
                        <a:lnSpc>
                          <a:spcPct val="119000"/>
                        </a:lnSpc>
                        <a:spcBef>
                          <a:spcPts val="0"/>
                        </a:spcBef>
                        <a:spcAft>
                          <a:spcPts val="600"/>
                        </a:spcAft>
                      </a:pPr>
                      <a:r>
                        <a:rPr lang="en-GB" sz="1400" b="0" kern="1400" dirty="0">
                          <a:ln>
                            <a:noFill/>
                          </a:ln>
                          <a:solidFill>
                            <a:srgbClr val="000000"/>
                          </a:solidFill>
                          <a:effectLst/>
                          <a:latin typeface="Gill Sans MT" panose="020B0502020104020203" pitchFamily="34" charset="0"/>
                        </a:rPr>
                        <a:t>The energy stored</a:t>
                      </a:r>
                      <a:r>
                        <a:rPr lang="en-GB" sz="1400" b="0" kern="1400" baseline="0" dirty="0">
                          <a:ln>
                            <a:noFill/>
                          </a:ln>
                          <a:solidFill>
                            <a:srgbClr val="000000"/>
                          </a:solidFill>
                          <a:effectLst/>
                          <a:latin typeface="Gill Sans MT" panose="020B0502020104020203" pitchFamily="34" charset="0"/>
                        </a:rPr>
                        <a:t> when an object heats up</a:t>
                      </a:r>
                      <a:endParaRPr lang="en-GB" sz="1400" b="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925240874"/>
                  </a:ext>
                </a:extLst>
              </a:tr>
              <a:tr h="282272">
                <a:tc>
                  <a:txBody>
                    <a:bodyPr/>
                    <a:lstStyle/>
                    <a:p>
                      <a:pPr marR="0" indent="0" algn="l" rtl="0">
                        <a:lnSpc>
                          <a:spcPct val="119000"/>
                        </a:lnSpc>
                        <a:spcBef>
                          <a:spcPts val="0"/>
                        </a:spcBef>
                        <a:spcAft>
                          <a:spcPts val="600"/>
                        </a:spcAft>
                      </a:pPr>
                      <a:r>
                        <a:rPr lang="en-GB" sz="1400" b="0" kern="1400" dirty="0">
                          <a:ln>
                            <a:noFill/>
                          </a:ln>
                          <a:solidFill>
                            <a:srgbClr val="000000"/>
                          </a:solidFill>
                          <a:effectLst/>
                          <a:latin typeface="Gill Sans MT" panose="020B0502020104020203" pitchFamily="34" charset="0"/>
                        </a:rPr>
                        <a:t>Chemical Energy</a:t>
                      </a:r>
                    </a:p>
                  </a:txBody>
                  <a:tcPr marL="36576" marR="36576" marT="36576" marB="36576" anchor="ctr"/>
                </a:tc>
                <a:tc>
                  <a:txBody>
                    <a:bodyPr/>
                    <a:lstStyle/>
                    <a:p>
                      <a:pPr marR="0" indent="0" algn="l" rtl="0">
                        <a:lnSpc>
                          <a:spcPct val="119000"/>
                        </a:lnSpc>
                        <a:spcBef>
                          <a:spcPts val="0"/>
                        </a:spcBef>
                        <a:spcAft>
                          <a:spcPts val="600"/>
                        </a:spcAft>
                      </a:pPr>
                      <a:r>
                        <a:rPr lang="en-GB" sz="1400" b="0" kern="1400" dirty="0">
                          <a:ln>
                            <a:noFill/>
                          </a:ln>
                          <a:solidFill>
                            <a:srgbClr val="000000"/>
                          </a:solidFill>
                          <a:effectLst/>
                          <a:latin typeface="Gill Sans MT" panose="020B0502020104020203" pitchFamily="34" charset="0"/>
                        </a:rPr>
                        <a:t>The energy stored</a:t>
                      </a:r>
                      <a:r>
                        <a:rPr lang="en-GB" sz="1400" b="0" kern="1400" baseline="0" dirty="0">
                          <a:ln>
                            <a:noFill/>
                          </a:ln>
                          <a:solidFill>
                            <a:srgbClr val="000000"/>
                          </a:solidFill>
                          <a:effectLst/>
                          <a:latin typeface="Gill Sans MT" panose="020B0502020104020203" pitchFamily="34" charset="0"/>
                        </a:rPr>
                        <a:t> in chemical bonds</a:t>
                      </a:r>
                      <a:endParaRPr lang="en-GB" sz="1400" b="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4290630076"/>
                  </a:ext>
                </a:extLst>
              </a:tr>
              <a:tr h="491911">
                <a:tc>
                  <a:txBody>
                    <a:bodyPr/>
                    <a:lstStyle/>
                    <a:p>
                      <a:pPr marR="0" indent="0" algn="l" rtl="0">
                        <a:lnSpc>
                          <a:spcPct val="119000"/>
                        </a:lnSpc>
                        <a:spcBef>
                          <a:spcPts val="0"/>
                        </a:spcBef>
                        <a:spcAft>
                          <a:spcPts val="600"/>
                        </a:spcAft>
                      </a:pPr>
                      <a:r>
                        <a:rPr lang="en-GB" sz="1400" b="0" kern="1400" dirty="0">
                          <a:ln>
                            <a:noFill/>
                          </a:ln>
                          <a:solidFill>
                            <a:srgbClr val="000000"/>
                          </a:solidFill>
                          <a:effectLst/>
                          <a:latin typeface="Gill Sans MT" panose="020B0502020104020203" pitchFamily="34" charset="0"/>
                        </a:rPr>
                        <a:t>Useful Energy</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400" b="0" i="0" kern="1200" dirty="0">
                          <a:solidFill>
                            <a:schemeClr val="tx1"/>
                          </a:solidFill>
                          <a:effectLst/>
                          <a:latin typeface="Gill Sans MT" panose="020B0502020104020203" pitchFamily="34" charset="0"/>
                          <a:ea typeface="+mn-ea"/>
                          <a:cs typeface="+mn-cs"/>
                        </a:rPr>
                        <a:t>The</a:t>
                      </a:r>
                      <a:r>
                        <a:rPr lang="en-GB" sz="1400" b="0" i="0" kern="1200" baseline="0" dirty="0">
                          <a:solidFill>
                            <a:schemeClr val="tx1"/>
                          </a:solidFill>
                          <a:effectLst/>
                          <a:latin typeface="Gill Sans MT" panose="020B0502020104020203" pitchFamily="34" charset="0"/>
                          <a:ea typeface="+mn-ea"/>
                          <a:cs typeface="+mn-cs"/>
                        </a:rPr>
                        <a:t> energy transferred that the object is meant to be used for e.g. light transferred from a phone</a:t>
                      </a:r>
                      <a:endParaRPr lang="en-GB" sz="1400" b="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041935017"/>
                  </a:ext>
                </a:extLst>
              </a:tr>
              <a:tr h="491911">
                <a:tc>
                  <a:txBody>
                    <a:bodyPr/>
                    <a:lstStyle/>
                    <a:p>
                      <a:pPr marR="0" indent="0" algn="l" rtl="0">
                        <a:lnSpc>
                          <a:spcPct val="119000"/>
                        </a:lnSpc>
                        <a:spcBef>
                          <a:spcPts val="0"/>
                        </a:spcBef>
                        <a:spcAft>
                          <a:spcPts val="600"/>
                        </a:spcAft>
                      </a:pPr>
                      <a:r>
                        <a:rPr lang="en-GB" sz="1400" b="0" kern="1400" dirty="0">
                          <a:ln>
                            <a:noFill/>
                          </a:ln>
                          <a:solidFill>
                            <a:srgbClr val="000000"/>
                          </a:solidFill>
                          <a:effectLst/>
                          <a:latin typeface="Gill Sans MT" panose="020B0502020104020203" pitchFamily="34" charset="0"/>
                        </a:rPr>
                        <a:t>Wasted Energy</a:t>
                      </a:r>
                    </a:p>
                  </a:txBody>
                  <a:tcPr marL="36576" marR="36576" marT="36576" marB="36576" anchor="ctr"/>
                </a:tc>
                <a:tc>
                  <a:txBody>
                    <a:bodyPr/>
                    <a:lstStyle/>
                    <a:p>
                      <a:pPr marR="0" indent="0" algn="l" rtl="0">
                        <a:lnSpc>
                          <a:spcPct val="119000"/>
                        </a:lnSpc>
                        <a:spcBef>
                          <a:spcPts val="0"/>
                        </a:spcBef>
                        <a:spcAft>
                          <a:spcPts val="600"/>
                        </a:spcAft>
                      </a:pPr>
                      <a:r>
                        <a:rPr lang="en-GB" sz="1400" b="0" i="0" kern="1200" dirty="0">
                          <a:solidFill>
                            <a:schemeClr val="tx1"/>
                          </a:solidFill>
                          <a:effectLst/>
                          <a:latin typeface="Gill Sans MT" panose="020B0502020104020203" pitchFamily="34" charset="0"/>
                          <a:ea typeface="+mn-ea"/>
                          <a:cs typeface="+mn-cs"/>
                        </a:rPr>
                        <a:t>The</a:t>
                      </a:r>
                      <a:r>
                        <a:rPr lang="en-GB" sz="1400" b="0" i="0" kern="1200" baseline="0" dirty="0">
                          <a:solidFill>
                            <a:schemeClr val="tx1"/>
                          </a:solidFill>
                          <a:effectLst/>
                          <a:latin typeface="Gill Sans MT" panose="020B0502020104020203" pitchFamily="34" charset="0"/>
                          <a:ea typeface="+mn-ea"/>
                          <a:cs typeface="+mn-cs"/>
                        </a:rPr>
                        <a:t> energy transferred that the object is not meant to be used for e.g. heat transferred from a phone</a:t>
                      </a:r>
                      <a:endParaRPr lang="en-GB" sz="1400" b="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4149408354"/>
                  </a:ext>
                </a:extLst>
              </a:tr>
              <a:tr h="491911">
                <a:tc>
                  <a:txBody>
                    <a:bodyPr/>
                    <a:lstStyle/>
                    <a:p>
                      <a:pPr marR="0" indent="0" algn="l" rtl="0">
                        <a:lnSpc>
                          <a:spcPct val="119000"/>
                        </a:lnSpc>
                        <a:spcBef>
                          <a:spcPts val="0"/>
                        </a:spcBef>
                        <a:spcAft>
                          <a:spcPts val="600"/>
                        </a:spcAft>
                      </a:pPr>
                      <a:r>
                        <a:rPr lang="en-GB" sz="1400" b="0" kern="1400" dirty="0">
                          <a:ln>
                            <a:noFill/>
                          </a:ln>
                          <a:solidFill>
                            <a:srgbClr val="000000"/>
                          </a:solidFill>
                          <a:effectLst/>
                          <a:latin typeface="Gill Sans MT" panose="020B0502020104020203" pitchFamily="34" charset="0"/>
                        </a:rPr>
                        <a:t>Efficiency</a:t>
                      </a:r>
                    </a:p>
                  </a:txBody>
                  <a:tcPr marL="36576" marR="36576" marT="36576" marB="36576" anchor="ctr"/>
                </a:tc>
                <a:tc>
                  <a:txBody>
                    <a:bodyPr/>
                    <a:lstStyle/>
                    <a:p>
                      <a:pPr marR="0" indent="0" algn="l" rtl="0">
                        <a:lnSpc>
                          <a:spcPct val="119000"/>
                        </a:lnSpc>
                        <a:spcBef>
                          <a:spcPts val="0"/>
                        </a:spcBef>
                        <a:spcAft>
                          <a:spcPts val="600"/>
                        </a:spcAft>
                      </a:pPr>
                      <a:r>
                        <a:rPr lang="en-GB" sz="1400" b="0" i="0" kern="1200" dirty="0">
                          <a:solidFill>
                            <a:schemeClr val="tx1"/>
                          </a:solidFill>
                          <a:effectLst/>
                          <a:latin typeface="Gill Sans MT" panose="020B0502020104020203" pitchFamily="34" charset="0"/>
                          <a:ea typeface="+mn-ea"/>
                          <a:cs typeface="+mn-cs"/>
                        </a:rPr>
                        <a:t>The useful energy transferred in a device out of the total energy transferred</a:t>
                      </a:r>
                      <a:endParaRPr lang="en-GB" sz="1400" b="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235971345"/>
                  </a:ext>
                </a:extLst>
              </a:tr>
              <a:tr h="423150">
                <a:tc>
                  <a:txBody>
                    <a:bodyPr/>
                    <a:lstStyle/>
                    <a:p>
                      <a:pPr marR="0" indent="0" algn="l" rtl="0">
                        <a:lnSpc>
                          <a:spcPct val="119000"/>
                        </a:lnSpc>
                        <a:spcBef>
                          <a:spcPts val="0"/>
                        </a:spcBef>
                        <a:spcAft>
                          <a:spcPts val="600"/>
                        </a:spcAft>
                      </a:pPr>
                      <a:r>
                        <a:rPr lang="en-GB" sz="1400" b="0" kern="1400" dirty="0">
                          <a:ln>
                            <a:noFill/>
                          </a:ln>
                          <a:solidFill>
                            <a:srgbClr val="000000"/>
                          </a:solidFill>
                          <a:effectLst/>
                          <a:latin typeface="Gill Sans MT" panose="020B0502020104020203" pitchFamily="34" charset="0"/>
                        </a:rPr>
                        <a:t>Power</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400" b="0" i="0" kern="1200" dirty="0">
                          <a:solidFill>
                            <a:schemeClr val="tx1"/>
                          </a:solidFill>
                          <a:effectLst/>
                          <a:latin typeface="Gill Sans MT" panose="020B0502020104020203" pitchFamily="34" charset="0"/>
                          <a:ea typeface="+mn-ea"/>
                          <a:cs typeface="+mn-cs"/>
                        </a:rPr>
                        <a:t>The energy transferred per</a:t>
                      </a:r>
                      <a:r>
                        <a:rPr lang="en-GB" sz="1400" b="0" i="0" kern="1200" baseline="0" dirty="0">
                          <a:solidFill>
                            <a:schemeClr val="tx1"/>
                          </a:solidFill>
                          <a:effectLst/>
                          <a:latin typeface="Gill Sans MT" panose="020B0502020104020203" pitchFamily="34" charset="0"/>
                          <a:ea typeface="+mn-ea"/>
                          <a:cs typeface="+mn-cs"/>
                        </a:rPr>
                        <a:t> second</a:t>
                      </a:r>
                      <a:endParaRPr lang="en-GB" sz="1400" b="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748769057"/>
                  </a:ext>
                </a:extLst>
              </a:tr>
              <a:tr h="281347">
                <a:tc>
                  <a:txBody>
                    <a:bodyPr/>
                    <a:lstStyle/>
                    <a:p>
                      <a:pPr marR="0" indent="0" algn="l" rtl="0">
                        <a:lnSpc>
                          <a:spcPct val="119000"/>
                        </a:lnSpc>
                        <a:spcBef>
                          <a:spcPts val="0"/>
                        </a:spcBef>
                        <a:spcAft>
                          <a:spcPts val="600"/>
                        </a:spcAft>
                      </a:pPr>
                      <a:r>
                        <a:rPr lang="en-GB" sz="1400" b="0" kern="1400" dirty="0">
                          <a:ln>
                            <a:noFill/>
                          </a:ln>
                          <a:solidFill>
                            <a:srgbClr val="000000"/>
                          </a:solidFill>
                          <a:effectLst/>
                          <a:latin typeface="Gill Sans MT" panose="020B0502020104020203" pitchFamily="34" charset="0"/>
                        </a:rPr>
                        <a:t>Dissipated</a:t>
                      </a:r>
                    </a:p>
                  </a:txBody>
                  <a:tcPr marL="36576" marR="36576" marT="36576" marB="36576" anchor="ctr"/>
                </a:tc>
                <a:tc>
                  <a:txBody>
                    <a:bodyPr/>
                    <a:lstStyle/>
                    <a:p>
                      <a:pPr marR="0" indent="0" algn="l" rtl="0">
                        <a:lnSpc>
                          <a:spcPct val="119000"/>
                        </a:lnSpc>
                        <a:spcBef>
                          <a:spcPts val="0"/>
                        </a:spcBef>
                        <a:spcAft>
                          <a:spcPts val="600"/>
                        </a:spcAft>
                      </a:pPr>
                      <a:r>
                        <a:rPr lang="en-GB" sz="1400" b="0" i="0" kern="1200" dirty="0">
                          <a:solidFill>
                            <a:schemeClr val="tx1"/>
                          </a:solidFill>
                          <a:effectLst/>
                          <a:latin typeface="Gill Sans MT" panose="020B0502020104020203" pitchFamily="34" charset="0"/>
                          <a:ea typeface="+mn-ea"/>
                          <a:cs typeface="+mn-cs"/>
                        </a:rPr>
                        <a:t>The energy transferred to the surroundings</a:t>
                      </a:r>
                      <a:endParaRPr lang="en-GB" sz="1400" b="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543258229"/>
                  </a:ext>
                </a:extLst>
              </a:tr>
              <a:tr h="502415">
                <a:tc>
                  <a:txBody>
                    <a:bodyPr/>
                    <a:lstStyle/>
                    <a:p>
                      <a:pPr marR="0" indent="0" algn="l" rtl="0">
                        <a:lnSpc>
                          <a:spcPct val="119000"/>
                        </a:lnSpc>
                        <a:spcBef>
                          <a:spcPts val="0"/>
                        </a:spcBef>
                        <a:spcAft>
                          <a:spcPts val="600"/>
                        </a:spcAft>
                      </a:pPr>
                      <a:r>
                        <a:rPr lang="en-GB" sz="1400" b="0" kern="1400" dirty="0">
                          <a:ln>
                            <a:noFill/>
                          </a:ln>
                          <a:solidFill>
                            <a:srgbClr val="000000"/>
                          </a:solidFill>
                          <a:effectLst/>
                          <a:latin typeface="Gill Sans MT" panose="020B0502020104020203" pitchFamily="34" charset="0"/>
                        </a:rPr>
                        <a:t>Energy transfer diagram</a:t>
                      </a:r>
                    </a:p>
                  </a:txBody>
                  <a:tcPr marL="36576" marR="36576" marT="36576" marB="36576" anchor="ctr"/>
                </a:tc>
                <a:tc>
                  <a:txBody>
                    <a:bodyPr/>
                    <a:lstStyle/>
                    <a:p>
                      <a:pPr marR="0" indent="0" algn="l" rtl="0">
                        <a:lnSpc>
                          <a:spcPct val="119000"/>
                        </a:lnSpc>
                        <a:spcBef>
                          <a:spcPts val="0"/>
                        </a:spcBef>
                        <a:spcAft>
                          <a:spcPts val="600"/>
                        </a:spcAft>
                      </a:pPr>
                      <a:r>
                        <a:rPr lang="en-GB" sz="1400" b="0" kern="1400" dirty="0">
                          <a:ln>
                            <a:noFill/>
                          </a:ln>
                          <a:solidFill>
                            <a:srgbClr val="000000"/>
                          </a:solidFill>
                          <a:effectLst/>
                          <a:latin typeface="Gill Sans MT" panose="020B0502020104020203" pitchFamily="34" charset="0"/>
                        </a:rPr>
                        <a:t>A diagram to show the input and output energies,</a:t>
                      </a:r>
                      <a:r>
                        <a:rPr lang="en-GB" sz="1400" b="0" kern="1400" baseline="0" dirty="0">
                          <a:ln>
                            <a:noFill/>
                          </a:ln>
                          <a:solidFill>
                            <a:srgbClr val="000000"/>
                          </a:solidFill>
                          <a:effectLst/>
                          <a:latin typeface="Gill Sans MT" panose="020B0502020104020203" pitchFamily="34" charset="0"/>
                        </a:rPr>
                        <a:t> including the useful and wasted energy</a:t>
                      </a:r>
                      <a:endParaRPr lang="en-GB" sz="1400" b="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146237369"/>
                  </a:ext>
                </a:extLst>
              </a:tr>
              <a:tr h="423150">
                <a:tc>
                  <a:txBody>
                    <a:bodyPr/>
                    <a:lstStyle/>
                    <a:p>
                      <a:pPr marR="0" indent="0" algn="l" rtl="0">
                        <a:lnSpc>
                          <a:spcPct val="119000"/>
                        </a:lnSpc>
                        <a:spcBef>
                          <a:spcPts val="0"/>
                        </a:spcBef>
                        <a:spcAft>
                          <a:spcPts val="600"/>
                        </a:spcAft>
                      </a:pPr>
                      <a:r>
                        <a:rPr lang="en-GB" sz="1400" kern="1400" dirty="0">
                          <a:ln>
                            <a:noFill/>
                          </a:ln>
                          <a:solidFill>
                            <a:srgbClr val="000000"/>
                          </a:solidFill>
                          <a:effectLst/>
                          <a:latin typeface="Gill Sans MT" panose="020B0502020104020203" pitchFamily="34" charset="0"/>
                        </a:rPr>
                        <a:t>Insulation</a:t>
                      </a:r>
                    </a:p>
                  </a:txBody>
                  <a:tcPr marL="36576" marR="36576" marT="36576" marB="36576" anchor="ctr"/>
                </a:tc>
                <a:tc>
                  <a:txBody>
                    <a:bodyPr/>
                    <a:lstStyle/>
                    <a:p>
                      <a:pPr marR="0" indent="0" algn="l" rtl="0">
                        <a:lnSpc>
                          <a:spcPct val="119000"/>
                        </a:lnSpc>
                        <a:spcBef>
                          <a:spcPts val="0"/>
                        </a:spcBef>
                        <a:spcAft>
                          <a:spcPts val="600"/>
                        </a:spcAft>
                      </a:pPr>
                      <a:r>
                        <a:rPr lang="en-GB" sz="1400" b="0" i="0" kern="1200" dirty="0">
                          <a:solidFill>
                            <a:schemeClr val="tx1"/>
                          </a:solidFill>
                          <a:effectLst/>
                          <a:latin typeface="Gill Sans MT" panose="020B0502020104020203" pitchFamily="34" charset="0"/>
                          <a:ea typeface="+mn-ea"/>
                          <a:cs typeface="+mn-cs"/>
                        </a:rPr>
                        <a:t>Reducing the thermal energy transfers in an object</a:t>
                      </a:r>
                      <a:endParaRPr lang="en-GB" sz="14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926076416"/>
                  </a:ext>
                </a:extLst>
              </a:tr>
            </a:tbl>
          </a:graphicData>
        </a:graphic>
      </p:graphicFrame>
    </p:spTree>
    <p:extLst>
      <p:ext uri="{BB962C8B-B14F-4D97-AF65-F5344CB8AC3E}">
        <p14:creationId xmlns:p14="http://schemas.microsoft.com/office/powerpoint/2010/main" val="2545622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p:cNvGraphicFramePr>
          <p:nvPr/>
        </p:nvGraphicFramePr>
        <p:xfrm>
          <a:off x="5968537" y="764892"/>
          <a:ext cx="5843847" cy="5654504"/>
        </p:xfrm>
        <a:graphic>
          <a:graphicData uri="http://schemas.openxmlformats.org/drawingml/2006/table">
            <a:tbl>
              <a:tblPr firstRow="1" bandRow="1">
                <a:tableStyleId>{5940675A-B579-460E-94D1-54222C63F5DA}</a:tableStyleId>
              </a:tblPr>
              <a:tblGrid>
                <a:gridCol w="1347291">
                  <a:extLst>
                    <a:ext uri="{9D8B030D-6E8A-4147-A177-3AD203B41FA5}">
                      <a16:colId xmlns:a16="http://schemas.microsoft.com/office/drawing/2014/main" val="20000"/>
                    </a:ext>
                  </a:extLst>
                </a:gridCol>
                <a:gridCol w="4496556">
                  <a:extLst>
                    <a:ext uri="{9D8B030D-6E8A-4147-A177-3AD203B41FA5}">
                      <a16:colId xmlns:a16="http://schemas.microsoft.com/office/drawing/2014/main" val="20001"/>
                    </a:ext>
                  </a:extLst>
                </a:gridCol>
              </a:tblGrid>
              <a:tr h="486626">
                <a:tc>
                  <a:txBody>
                    <a:bodyPr/>
                    <a:lstStyle/>
                    <a:p>
                      <a:pPr marR="0" indent="0" algn="ctr" rtl="0">
                        <a:lnSpc>
                          <a:spcPct val="119000"/>
                        </a:lnSpc>
                        <a:spcBef>
                          <a:spcPts val="0"/>
                        </a:spcBef>
                        <a:spcAft>
                          <a:spcPts val="600"/>
                        </a:spcAft>
                      </a:pPr>
                      <a:r>
                        <a:rPr lang="en-GB" sz="1100" b="1" kern="1400" dirty="0">
                          <a:ln>
                            <a:noFill/>
                          </a:ln>
                          <a:effectLst/>
                          <a:latin typeface="Gill Sans MT" panose="020B0502020104020203" pitchFamily="34" charset="0"/>
                        </a:rPr>
                        <a:t>Key Term </a:t>
                      </a:r>
                      <a:endParaRPr lang="en-GB" sz="1100" b="1" kern="1400" dirty="0">
                        <a:ln>
                          <a:noFill/>
                        </a:ln>
                        <a:solidFill>
                          <a:srgbClr val="000000"/>
                        </a:solidFill>
                        <a:effectLst/>
                        <a:latin typeface="Gill Sans MT" panose="020B0502020104020203" pitchFamily="34" charset="0"/>
                      </a:endParaRPr>
                    </a:p>
                  </a:txBody>
                  <a:tcPr marL="20166" marR="20166" marT="20166" marB="20166" anchor="ctr">
                    <a:solidFill>
                      <a:schemeClr val="accent1">
                        <a:lumMod val="20000"/>
                        <a:lumOff val="80000"/>
                      </a:schemeClr>
                    </a:solidFill>
                  </a:tcPr>
                </a:tc>
                <a:tc>
                  <a:txBody>
                    <a:bodyPr/>
                    <a:lstStyle/>
                    <a:p>
                      <a:pPr marR="0" indent="0" algn="ctr" rtl="0">
                        <a:lnSpc>
                          <a:spcPct val="119000"/>
                        </a:lnSpc>
                        <a:spcBef>
                          <a:spcPts val="0"/>
                        </a:spcBef>
                        <a:spcAft>
                          <a:spcPts val="600"/>
                        </a:spcAft>
                      </a:pPr>
                      <a:r>
                        <a:rPr lang="en-GB" sz="1100" b="1" kern="1400" dirty="0">
                          <a:ln>
                            <a:noFill/>
                          </a:ln>
                          <a:effectLst/>
                          <a:latin typeface="Gill Sans MT" panose="020B0502020104020203" pitchFamily="34" charset="0"/>
                        </a:rPr>
                        <a:t>Definition</a:t>
                      </a:r>
                      <a:endParaRPr lang="en-GB" sz="1100" b="1" kern="1400" dirty="0">
                        <a:ln>
                          <a:noFill/>
                        </a:ln>
                        <a:solidFill>
                          <a:srgbClr val="000000"/>
                        </a:solidFill>
                        <a:effectLst/>
                        <a:latin typeface="Gill Sans MT" panose="020B0502020104020203" pitchFamily="34" charset="0"/>
                      </a:endParaRPr>
                    </a:p>
                  </a:txBody>
                  <a:tcPr marL="20166" marR="20166" marT="20166" marB="20166" anchor="ctr">
                    <a:solidFill>
                      <a:schemeClr val="accent1">
                        <a:lumMod val="20000"/>
                        <a:lumOff val="80000"/>
                      </a:schemeClr>
                    </a:solidFill>
                  </a:tcPr>
                </a:tc>
                <a:extLst>
                  <a:ext uri="{0D108BD9-81ED-4DB2-BD59-A6C34878D82A}">
                    <a16:rowId xmlns:a16="http://schemas.microsoft.com/office/drawing/2014/main" val="10000"/>
                  </a:ext>
                </a:extLst>
              </a:tr>
              <a:tr h="360000">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GB" sz="1100" b="0" dirty="0">
                          <a:effectLst/>
                          <a:latin typeface="Gill Sans MT" panose="020B0502020104020203" pitchFamily="34" charset="0"/>
                          <a:ea typeface="Calibri" panose="020F0502020204030204" pitchFamily="34" charset="0"/>
                          <a:cs typeface="Times New Roman" panose="02020603050405020304" pitchFamily="18" charset="0"/>
                        </a:rPr>
                        <a:t>Peasant</a:t>
                      </a:r>
                      <a:endParaRPr lang="en-US" sz="1100" b="0" dirty="0">
                        <a:latin typeface="Gill Sans MT" panose="020B0502020104020203" pitchFamily="34" charset="0"/>
                      </a:endParaRPr>
                    </a:p>
                  </a:txBody>
                  <a:tcPr anchor="ctr">
                    <a:noFill/>
                  </a:tcPr>
                </a:tc>
                <a:tc>
                  <a:txBody>
                    <a:bodyPr/>
                    <a:lstStyle/>
                    <a:p>
                      <a:pPr algn="l">
                        <a:lnSpc>
                          <a:spcPct val="107000"/>
                        </a:lnSpc>
                        <a:spcAft>
                          <a:spcPts val="0"/>
                        </a:spcAft>
                      </a:pPr>
                      <a:r>
                        <a:rPr lang="en-GB" sz="1100" b="0" dirty="0">
                          <a:effectLst/>
                          <a:latin typeface="Gill Sans MT" panose="020B0502020104020203" pitchFamily="34" charset="0"/>
                          <a:ea typeface="Calibri" panose="020F0502020204030204" pitchFamily="34" charset="0"/>
                          <a:cs typeface="Times New Roman" panose="02020603050405020304" pitchFamily="18" charset="0"/>
                        </a:rPr>
                        <a:t>A poor smallholder or agricultural labourer of low social status</a:t>
                      </a:r>
                    </a:p>
                  </a:txBody>
                  <a:tcPr marL="68580" marR="68580" marT="0" marB="0" anchor="ctr"/>
                </a:tc>
                <a:extLst>
                  <a:ext uri="{0D108BD9-81ED-4DB2-BD59-A6C34878D82A}">
                    <a16:rowId xmlns:a16="http://schemas.microsoft.com/office/drawing/2014/main" val="1301325900"/>
                  </a:ext>
                </a:extLst>
              </a:tr>
              <a:tr h="486626">
                <a:tc>
                  <a:txBody>
                    <a:bodyPr/>
                    <a:lstStyle/>
                    <a:p>
                      <a:r>
                        <a:rPr lang="en-GB" sz="1100" b="0" dirty="0" err="1">
                          <a:effectLst/>
                          <a:latin typeface="Gill Sans MT" panose="020B0502020104020203" pitchFamily="34" charset="0"/>
                          <a:ea typeface="Calibri" panose="020F0502020204030204" pitchFamily="34" charset="0"/>
                          <a:cs typeface="Times New Roman" panose="02020603050405020304" pitchFamily="18" charset="0"/>
                        </a:rPr>
                        <a:t>Villein</a:t>
                      </a:r>
                      <a:endParaRPr lang="en-US" sz="1100" b="0" dirty="0">
                        <a:latin typeface="Gill Sans MT" panose="020B0502020104020203" pitchFamily="34" charset="0"/>
                      </a:endParaRPr>
                    </a:p>
                  </a:txBody>
                  <a:tcPr anchor="ctr">
                    <a:noFill/>
                  </a:tcPr>
                </a:tc>
                <a:tc>
                  <a:txBody>
                    <a:bodyPr/>
                    <a:lstStyle/>
                    <a:p>
                      <a:pPr algn="l">
                        <a:lnSpc>
                          <a:spcPct val="107000"/>
                        </a:lnSpc>
                        <a:spcAft>
                          <a:spcPts val="0"/>
                        </a:spcAft>
                      </a:pPr>
                      <a:r>
                        <a:rPr lang="en-GB" sz="1100" b="0" dirty="0">
                          <a:effectLst/>
                          <a:latin typeface="Gill Sans MT" panose="020B0502020104020203" pitchFamily="34" charset="0"/>
                          <a:ea typeface="Calibri" panose="020F0502020204030204" pitchFamily="34" charset="0"/>
                          <a:cs typeface="Times New Roman" panose="02020603050405020304" pitchFamily="18" charset="0"/>
                        </a:rPr>
                        <a:t>A</a:t>
                      </a:r>
                      <a:r>
                        <a:rPr lang="en-GB" sz="1100" b="0"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GB" sz="1100" b="0" dirty="0">
                          <a:effectLst/>
                          <a:latin typeface="Gill Sans MT" panose="020B0502020104020203" pitchFamily="34" charset="0"/>
                          <a:ea typeface="Calibri" panose="020F0502020204030204" pitchFamily="34" charset="0"/>
                          <a:cs typeface="Times New Roman" panose="02020603050405020304" pitchFamily="18" charset="0"/>
                        </a:rPr>
                        <a:t>feudal tenant entirely subject to a lord or manor to whom he paid dues and services in return for land.</a:t>
                      </a:r>
                    </a:p>
                  </a:txBody>
                  <a:tcPr marL="68580" marR="68580" marT="0" marB="0" anchor="ctr"/>
                </a:tc>
                <a:extLst>
                  <a:ext uri="{0D108BD9-81ED-4DB2-BD59-A6C34878D82A}">
                    <a16:rowId xmlns:a16="http://schemas.microsoft.com/office/drawing/2014/main" val="2738194332"/>
                  </a:ext>
                </a:extLst>
              </a:tr>
              <a:tr h="486626">
                <a:tc>
                  <a:txBody>
                    <a:bodyPr/>
                    <a:lstStyle/>
                    <a:p>
                      <a:r>
                        <a:rPr lang="en-GB" sz="1100" b="0" dirty="0">
                          <a:effectLst/>
                          <a:latin typeface="Gill Sans MT" panose="020B0502020104020203" pitchFamily="34" charset="0"/>
                          <a:ea typeface="Calibri" panose="020F0502020204030204" pitchFamily="34" charset="0"/>
                          <a:cs typeface="Times New Roman" panose="02020603050405020304" pitchFamily="18" charset="0"/>
                        </a:rPr>
                        <a:t>Feudalism (Feudal System) </a:t>
                      </a:r>
                      <a:endParaRPr lang="en-US" sz="1100" b="0" dirty="0">
                        <a:latin typeface="Gill Sans MT" panose="020B0502020104020203" pitchFamily="34" charset="0"/>
                      </a:endParaRPr>
                    </a:p>
                  </a:txBody>
                  <a:tcPr anchor="ctr">
                    <a:noFill/>
                  </a:tcPr>
                </a:tc>
                <a:tc>
                  <a:txBody>
                    <a:bodyPr/>
                    <a:lstStyle/>
                    <a:p>
                      <a:pPr algn="l">
                        <a:lnSpc>
                          <a:spcPct val="107000"/>
                        </a:lnSpc>
                        <a:spcAft>
                          <a:spcPts val="0"/>
                        </a:spcAft>
                      </a:pPr>
                      <a:r>
                        <a:rPr lang="en-GB" sz="1100" b="0" dirty="0">
                          <a:effectLst/>
                          <a:latin typeface="Gill Sans MT" panose="020B0502020104020203" pitchFamily="34" charset="0"/>
                          <a:ea typeface="Calibri" panose="020F0502020204030204" pitchFamily="34" charset="0"/>
                          <a:cs typeface="Times New Roman" panose="02020603050405020304" pitchFamily="18" charset="0"/>
                        </a:rPr>
                        <a:t>A way of structuring society around relationships derived from the holding of land in exchange for service or labour.</a:t>
                      </a:r>
                    </a:p>
                  </a:txBody>
                  <a:tcPr marL="68580" marR="68580" marT="0" marB="0" anchor="ctr"/>
                </a:tc>
                <a:extLst>
                  <a:ext uri="{0D108BD9-81ED-4DB2-BD59-A6C34878D82A}">
                    <a16:rowId xmlns:a16="http://schemas.microsoft.com/office/drawing/2014/main" val="1146927675"/>
                  </a:ext>
                </a:extLst>
              </a:tr>
              <a:tr h="360000">
                <a:tc>
                  <a:txBody>
                    <a:bodyPr/>
                    <a:lstStyle/>
                    <a:p>
                      <a:r>
                        <a:rPr lang="en-GB" sz="1100" b="0" kern="1200" dirty="0">
                          <a:effectLst/>
                          <a:latin typeface="Gill Sans MT" panose="020B0502020104020203" pitchFamily="34" charset="0"/>
                          <a:ea typeface="+mn-ea"/>
                          <a:cs typeface="Times New Roman" panose="02020603050405020304" pitchFamily="18" charset="0"/>
                        </a:rPr>
                        <a:t>Manor</a:t>
                      </a:r>
                      <a:endParaRPr lang="en-US" sz="1100" b="0" dirty="0">
                        <a:latin typeface="Gill Sans MT" panose="020B0502020104020203" pitchFamily="34" charset="0"/>
                      </a:endParaRPr>
                    </a:p>
                  </a:txBody>
                  <a:tcPr anchor="ctr">
                    <a:noFill/>
                  </a:tcPr>
                </a:tc>
                <a:tc>
                  <a:txBody>
                    <a:bodyPr/>
                    <a:lstStyle/>
                    <a:p>
                      <a:pPr marL="342900" lvl="0" indent="-342900" algn="l">
                        <a:lnSpc>
                          <a:spcPct val="107000"/>
                        </a:lnSpc>
                        <a:spcAft>
                          <a:spcPts val="0"/>
                        </a:spcAft>
                        <a:tabLst>
                          <a:tab pos="457200" algn="l"/>
                        </a:tabLst>
                      </a:pPr>
                      <a:r>
                        <a:rPr lang="en-GB" sz="1100" b="0" kern="1200" dirty="0">
                          <a:effectLst/>
                          <a:latin typeface="Gill Sans MT" panose="020B0502020104020203" pitchFamily="34" charset="0"/>
                          <a:ea typeface="+mn-ea"/>
                          <a:cs typeface="Times New Roman" panose="02020603050405020304" pitchFamily="18" charset="0"/>
                        </a:rPr>
                        <a:t>A </a:t>
                      </a:r>
                      <a:r>
                        <a:rPr lang="en-GB" sz="1100" b="0" dirty="0">
                          <a:effectLst/>
                          <a:latin typeface="Gill Sans MT" panose="020B0502020104020203" pitchFamily="34" charset="0"/>
                          <a:ea typeface="Times New Roman" panose="02020603050405020304" pitchFamily="18" charset="0"/>
                          <a:cs typeface="Times New Roman" panose="02020603050405020304" pitchFamily="18" charset="0"/>
                        </a:rPr>
                        <a:t>large country house with lands.</a:t>
                      </a:r>
                      <a:endParaRPr lang="en-GB" sz="11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84161610"/>
                  </a:ext>
                </a:extLst>
              </a:tr>
              <a:tr h="486626">
                <a:tc>
                  <a:txBody>
                    <a:bodyPr/>
                    <a:lstStyle/>
                    <a:p>
                      <a:r>
                        <a:rPr lang="en-GB" sz="1100" b="0" dirty="0">
                          <a:effectLst/>
                          <a:latin typeface="Gill Sans MT" panose="020B0502020104020203" pitchFamily="34" charset="0"/>
                          <a:ea typeface="Calibri" panose="020F0502020204030204" pitchFamily="34" charset="0"/>
                          <a:cs typeface="Times New Roman" panose="02020603050405020304" pitchFamily="18" charset="0"/>
                        </a:rPr>
                        <a:t>Crops</a:t>
                      </a:r>
                      <a:endParaRPr lang="en-US" sz="1100" b="0" dirty="0">
                        <a:latin typeface="Gill Sans MT" panose="020B0502020104020203" pitchFamily="34" charset="0"/>
                      </a:endParaRPr>
                    </a:p>
                  </a:txBody>
                  <a:tcPr anchor="ctr">
                    <a:noFill/>
                  </a:tcPr>
                </a:tc>
                <a:tc>
                  <a:txBody>
                    <a:bodyPr/>
                    <a:lstStyle/>
                    <a:p>
                      <a:pPr marL="342900" lvl="0" indent="-342900" algn="l">
                        <a:lnSpc>
                          <a:spcPct val="107000"/>
                        </a:lnSpc>
                        <a:spcAft>
                          <a:spcPts val="0"/>
                        </a:spcAft>
                        <a:tabLst>
                          <a:tab pos="457200" algn="l"/>
                        </a:tabLst>
                      </a:pPr>
                      <a:r>
                        <a:rPr lang="en-GB" sz="1100" b="0" dirty="0">
                          <a:effectLst/>
                          <a:latin typeface="Gill Sans MT" panose="020B0502020104020203" pitchFamily="34" charset="0"/>
                          <a:ea typeface="Calibri" panose="020F0502020204030204" pitchFamily="34" charset="0"/>
                          <a:cs typeface="Times New Roman" panose="02020603050405020304" pitchFamily="18" charset="0"/>
                        </a:rPr>
                        <a:t>A </a:t>
                      </a:r>
                      <a:r>
                        <a:rPr lang="en-GB" sz="1100" b="0" dirty="0">
                          <a:effectLst/>
                          <a:latin typeface="Gill Sans MT" panose="020B0502020104020203" pitchFamily="34" charset="0"/>
                          <a:ea typeface="Times New Roman" panose="02020603050405020304" pitchFamily="18" charset="0"/>
                          <a:cs typeface="Times New Roman" panose="02020603050405020304" pitchFamily="18" charset="0"/>
                        </a:rPr>
                        <a:t>cultivated plant that is grown on a large scale commercially, especially a</a:t>
                      </a:r>
                      <a:r>
                        <a:rPr lang="en-GB" sz="1100" b="0" baseline="0" dirty="0">
                          <a:effectLst/>
                          <a:latin typeface="Gill Sans MT" panose="020B0502020104020203" pitchFamily="34" charset="0"/>
                          <a:ea typeface="Times New Roman" panose="02020603050405020304" pitchFamily="18" charset="0"/>
                          <a:cs typeface="Times New Roman" panose="02020603050405020304" pitchFamily="18" charset="0"/>
                        </a:rPr>
                        <a:t> </a:t>
                      </a:r>
                    </a:p>
                    <a:p>
                      <a:pPr marL="342900" lvl="0" indent="-342900" algn="l">
                        <a:lnSpc>
                          <a:spcPct val="107000"/>
                        </a:lnSpc>
                        <a:spcAft>
                          <a:spcPts val="0"/>
                        </a:spcAft>
                        <a:tabLst>
                          <a:tab pos="457200" algn="l"/>
                        </a:tabLst>
                      </a:pPr>
                      <a:r>
                        <a:rPr lang="en-GB" sz="1100" b="0" dirty="0">
                          <a:effectLst/>
                          <a:latin typeface="Gill Sans MT" panose="020B0502020104020203" pitchFamily="34" charset="0"/>
                          <a:ea typeface="Times New Roman" panose="02020603050405020304" pitchFamily="18" charset="0"/>
                          <a:cs typeface="Times New Roman" panose="02020603050405020304" pitchFamily="18" charset="0"/>
                        </a:rPr>
                        <a:t>cereal, fruit, or vegetable.</a:t>
                      </a:r>
                      <a:endParaRPr lang="en-GB" sz="11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61726959"/>
                  </a:ext>
                </a:extLst>
              </a:tr>
              <a:tr h="360000">
                <a:tc>
                  <a:txBody>
                    <a:bodyPr/>
                    <a:lstStyle/>
                    <a:p>
                      <a:r>
                        <a:rPr lang="en-GB" sz="1100" b="0" dirty="0">
                          <a:effectLst/>
                          <a:latin typeface="Gill Sans MT" panose="020B0502020104020203" pitchFamily="34" charset="0"/>
                          <a:ea typeface="Calibri" panose="020F0502020204030204" pitchFamily="34" charset="0"/>
                          <a:cs typeface="Times New Roman" panose="02020603050405020304" pitchFamily="18" charset="0"/>
                        </a:rPr>
                        <a:t>Lord</a:t>
                      </a:r>
                      <a:endParaRPr lang="en-US" sz="1100" b="0" dirty="0">
                        <a:latin typeface="Gill Sans MT" panose="020B0502020104020203" pitchFamily="34" charset="0"/>
                      </a:endParaRPr>
                    </a:p>
                  </a:txBody>
                  <a:tcPr anchor="ctr"/>
                </a:tc>
                <a:tc>
                  <a:txBody>
                    <a:bodyPr/>
                    <a:lstStyle/>
                    <a:p>
                      <a:pPr marL="342900" lvl="0" indent="-342900" algn="l">
                        <a:lnSpc>
                          <a:spcPct val="107000"/>
                        </a:lnSpc>
                        <a:spcAft>
                          <a:spcPts val="0"/>
                        </a:spcAft>
                        <a:tabLst>
                          <a:tab pos="457200" algn="l"/>
                        </a:tabLst>
                      </a:pPr>
                      <a:r>
                        <a:rPr lang="en-GB" sz="1100" b="0" dirty="0">
                          <a:effectLst/>
                          <a:latin typeface="Gill Sans MT" panose="020B0502020104020203" pitchFamily="34" charset="0"/>
                          <a:ea typeface="Times New Roman" panose="02020603050405020304" pitchFamily="18" charset="0"/>
                          <a:cs typeface="Times New Roman" panose="02020603050405020304" pitchFamily="18" charset="0"/>
                        </a:rPr>
                        <a:t>A man of noble rank or high office; a nobleman.</a:t>
                      </a:r>
                      <a:endParaRPr lang="en-GB" sz="11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360000">
                <a:tc>
                  <a:txBody>
                    <a:bodyPr/>
                    <a:lstStyle/>
                    <a:p>
                      <a:r>
                        <a:rPr lang="en-US" sz="1100" b="0" dirty="0">
                          <a:effectLst/>
                          <a:latin typeface="Gill Sans MT" panose="020B0502020104020203" pitchFamily="34" charset="0"/>
                          <a:ea typeface="Calibri" panose="020F0502020204030204" pitchFamily="34" charset="0"/>
                          <a:cs typeface="Times New Roman" panose="02020603050405020304" pitchFamily="18" charset="0"/>
                        </a:rPr>
                        <a:t>Noble</a:t>
                      </a:r>
                      <a:endParaRPr lang="en-US" sz="1100" b="0" dirty="0">
                        <a:latin typeface="Gill Sans MT" panose="020B0502020104020203" pitchFamily="34" charset="0"/>
                      </a:endParaRPr>
                    </a:p>
                  </a:txBody>
                  <a:tcPr anchor="ctr"/>
                </a:tc>
                <a:tc>
                  <a:txBody>
                    <a:bodyPr/>
                    <a:lstStyle/>
                    <a:p>
                      <a:pPr marL="342900" lvl="0" indent="-342900" algn="l">
                        <a:lnSpc>
                          <a:spcPct val="107000"/>
                        </a:lnSpc>
                        <a:spcAft>
                          <a:spcPts val="0"/>
                        </a:spcAft>
                        <a:tabLst>
                          <a:tab pos="457200" algn="l"/>
                        </a:tabLst>
                      </a:pPr>
                      <a:r>
                        <a:rPr lang="en-US" sz="1100" b="0" dirty="0">
                          <a:effectLst/>
                          <a:latin typeface="Gill Sans MT" panose="020B0502020104020203" pitchFamily="34" charset="0"/>
                          <a:ea typeface="Times New Roman" panose="02020603050405020304" pitchFamily="18" charset="0"/>
                          <a:cs typeface="Times New Roman" panose="02020603050405020304" pitchFamily="18" charset="0"/>
                        </a:rPr>
                        <a:t>B</a:t>
                      </a:r>
                      <a:r>
                        <a:rPr lang="en-GB" sz="1100" b="0" dirty="0" err="1">
                          <a:effectLst/>
                          <a:latin typeface="Gill Sans MT" panose="020B0502020104020203" pitchFamily="34" charset="0"/>
                          <a:ea typeface="Times New Roman" panose="02020603050405020304" pitchFamily="18" charset="0"/>
                          <a:cs typeface="Times New Roman" panose="02020603050405020304" pitchFamily="18" charset="0"/>
                        </a:rPr>
                        <a:t>elonging</a:t>
                      </a:r>
                      <a:r>
                        <a:rPr lang="en-GB" sz="1100" b="0" dirty="0">
                          <a:effectLst/>
                          <a:latin typeface="Gill Sans MT" panose="020B0502020104020203" pitchFamily="34" charset="0"/>
                          <a:ea typeface="Times New Roman" panose="02020603050405020304" pitchFamily="18" charset="0"/>
                          <a:cs typeface="Times New Roman" panose="02020603050405020304" pitchFamily="18" charset="0"/>
                        </a:rPr>
                        <a:t> by rank, title, or birth to the aristocracy.</a:t>
                      </a:r>
                      <a:endParaRPr lang="en-GB" sz="11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360000">
                <a:tc>
                  <a:txBody>
                    <a:bodyPr/>
                    <a:lstStyle/>
                    <a:p>
                      <a:r>
                        <a:rPr lang="en-GB" sz="1100" b="0" dirty="0">
                          <a:effectLst/>
                          <a:latin typeface="Gill Sans MT" panose="020B0502020104020203" pitchFamily="34" charset="0"/>
                          <a:ea typeface="Calibri" panose="020F0502020204030204" pitchFamily="34" charset="0"/>
                          <a:cs typeface="Times New Roman" panose="02020603050405020304" pitchFamily="18" charset="0"/>
                        </a:rPr>
                        <a:t>Baron</a:t>
                      </a:r>
                      <a:endParaRPr lang="en-US" sz="1100" b="0" dirty="0">
                        <a:latin typeface="Gill Sans MT" panose="020B0502020104020203" pitchFamily="34" charset="0"/>
                      </a:endParaRPr>
                    </a:p>
                  </a:txBody>
                  <a:tcPr anchor="ctr"/>
                </a:tc>
                <a:tc>
                  <a:txBody>
                    <a:bodyPr/>
                    <a:lstStyle/>
                    <a:p>
                      <a:pPr algn="l">
                        <a:lnSpc>
                          <a:spcPct val="107000"/>
                        </a:lnSpc>
                        <a:spcAft>
                          <a:spcPts val="0"/>
                        </a:spcAft>
                      </a:pPr>
                      <a:r>
                        <a:rPr lang="en-GB" sz="1100" b="0" dirty="0">
                          <a:effectLst/>
                          <a:latin typeface="Gill Sans MT" panose="020B0502020104020203" pitchFamily="34" charset="0"/>
                          <a:ea typeface="Calibri" panose="020F0502020204030204" pitchFamily="34" charset="0"/>
                          <a:cs typeface="Times New Roman" panose="02020603050405020304" pitchFamily="18" charset="0"/>
                        </a:rPr>
                        <a:t>This is a title of honour. It ranks as one of the lower titles for nobility. </a:t>
                      </a:r>
                    </a:p>
                  </a:txBody>
                  <a:tcPr marL="68580" marR="68580" marT="0" marB="0" anchor="ctr"/>
                </a:tc>
                <a:extLst>
                  <a:ext uri="{0D108BD9-81ED-4DB2-BD59-A6C34878D82A}">
                    <a16:rowId xmlns:a16="http://schemas.microsoft.com/office/drawing/2014/main" val="10004"/>
                  </a:ext>
                </a:extLst>
              </a:tr>
              <a:tr h="360000">
                <a:tc>
                  <a:txBody>
                    <a:bodyPr/>
                    <a:lstStyle/>
                    <a:p>
                      <a:r>
                        <a:rPr lang="en-GB" sz="1100" b="0" dirty="0">
                          <a:effectLst/>
                          <a:latin typeface="Gill Sans MT" panose="020B0502020104020203" pitchFamily="34" charset="0"/>
                          <a:ea typeface="Calibri" panose="020F0502020204030204" pitchFamily="34" charset="0"/>
                          <a:cs typeface="Times New Roman" panose="02020603050405020304" pitchFamily="18" charset="0"/>
                        </a:rPr>
                        <a:t>Rebellion</a:t>
                      </a:r>
                      <a:endParaRPr lang="en-US" sz="1100" b="0" dirty="0">
                        <a:latin typeface="Gill Sans MT" panose="020B0502020104020203" pitchFamily="34" charset="0"/>
                      </a:endParaRPr>
                    </a:p>
                  </a:txBody>
                  <a:tcPr anchor="ctr"/>
                </a:tc>
                <a:tc>
                  <a:txBody>
                    <a:bodyPr/>
                    <a:lstStyle/>
                    <a:p>
                      <a:pPr algn="l">
                        <a:lnSpc>
                          <a:spcPct val="107000"/>
                        </a:lnSpc>
                        <a:spcAft>
                          <a:spcPts val="0"/>
                        </a:spcAft>
                      </a:pPr>
                      <a:r>
                        <a:rPr lang="en-GB" sz="1100" b="0" dirty="0">
                          <a:effectLst/>
                          <a:latin typeface="Gill Sans MT" panose="020B0502020104020203" pitchFamily="34" charset="0"/>
                          <a:ea typeface="Calibri" panose="020F0502020204030204" pitchFamily="34" charset="0"/>
                          <a:cs typeface="Times New Roman" panose="02020603050405020304" pitchFamily="18" charset="0"/>
                        </a:rPr>
                        <a:t>An act of resistance against authority</a:t>
                      </a:r>
                    </a:p>
                  </a:txBody>
                  <a:tcPr marL="68580" marR="68580" marT="0" marB="0" anchor="ctr"/>
                </a:tc>
                <a:extLst>
                  <a:ext uri="{0D108BD9-81ED-4DB2-BD59-A6C34878D82A}">
                    <a16:rowId xmlns:a16="http://schemas.microsoft.com/office/drawing/2014/main" val="10005"/>
                  </a:ext>
                </a:extLst>
              </a:tr>
              <a:tr h="468000">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GB" sz="1100" b="0" dirty="0">
                          <a:effectLst/>
                          <a:latin typeface="Gill Sans MT" panose="020B0502020104020203" pitchFamily="34" charset="0"/>
                          <a:ea typeface="Calibri" panose="020F0502020204030204" pitchFamily="34" charset="0"/>
                          <a:cs typeface="Times New Roman" panose="02020603050405020304" pitchFamily="18" charset="0"/>
                        </a:rPr>
                        <a:t>Fine</a:t>
                      </a:r>
                      <a:endParaRPr lang="en-US" sz="1100" b="0" dirty="0">
                        <a:latin typeface="Gill Sans MT" panose="020B0502020104020203" pitchFamily="34" charset="0"/>
                      </a:endParaRPr>
                    </a:p>
                  </a:txBody>
                  <a:tcPr anchor="ctr"/>
                </a:tc>
                <a:tc>
                  <a:txBody>
                    <a:bodyPr/>
                    <a:lstStyle/>
                    <a:p>
                      <a:pPr algn="l">
                        <a:lnSpc>
                          <a:spcPct val="107000"/>
                        </a:lnSpc>
                        <a:spcAft>
                          <a:spcPts val="0"/>
                        </a:spcAft>
                      </a:pPr>
                      <a:r>
                        <a:rPr lang="en-GB" sz="1100" b="0" dirty="0">
                          <a:effectLst/>
                          <a:latin typeface="Gill Sans MT" panose="020B0502020104020203" pitchFamily="34" charset="0"/>
                          <a:ea typeface="Calibri" panose="020F0502020204030204" pitchFamily="34" charset="0"/>
                          <a:cs typeface="Times New Roman" panose="02020603050405020304" pitchFamily="18" charset="0"/>
                        </a:rPr>
                        <a:t>A punishment for breaking the law/rules. Need to supply money as compensation.</a:t>
                      </a:r>
                    </a:p>
                  </a:txBody>
                  <a:tcPr marL="68580" marR="68580" marT="0" marB="0" anchor="ctr"/>
                </a:tc>
                <a:extLst>
                  <a:ext uri="{0D108BD9-81ED-4DB2-BD59-A6C34878D82A}">
                    <a16:rowId xmlns:a16="http://schemas.microsoft.com/office/drawing/2014/main" val="2432269375"/>
                  </a:ext>
                </a:extLst>
              </a:tr>
              <a:tr h="360000">
                <a:tc>
                  <a:txBody>
                    <a:bodyPr/>
                    <a:lstStyle/>
                    <a:p>
                      <a:r>
                        <a:rPr lang="en-GB" sz="1100" b="0" dirty="0">
                          <a:solidFill>
                            <a:srgbClr val="000000"/>
                          </a:solidFill>
                          <a:effectLst/>
                          <a:latin typeface="Gill Sans MT" panose="020B0502020104020203" pitchFamily="34" charset="0"/>
                          <a:ea typeface="Calibri" panose="020F0502020204030204" pitchFamily="34" charset="0"/>
                          <a:cs typeface="Calibri-Bold"/>
                        </a:rPr>
                        <a:t>Heretic</a:t>
                      </a:r>
                      <a:endParaRPr lang="en-US" sz="1100" b="0" dirty="0">
                        <a:latin typeface="Gill Sans MT" panose="020B0502020104020203" pitchFamily="34" charset="0"/>
                      </a:endParaRPr>
                    </a:p>
                  </a:txBody>
                  <a:tcPr anchor="ctr"/>
                </a:tc>
                <a:tc>
                  <a:txBody>
                    <a:bodyPr/>
                    <a:lstStyle/>
                    <a:p>
                      <a:pPr algn="l">
                        <a:lnSpc>
                          <a:spcPct val="107000"/>
                        </a:lnSpc>
                        <a:spcAft>
                          <a:spcPts val="0"/>
                        </a:spcAft>
                      </a:pPr>
                      <a:r>
                        <a:rPr lang="en-GB" sz="1100" b="0" dirty="0">
                          <a:solidFill>
                            <a:srgbClr val="000000"/>
                          </a:solidFill>
                          <a:effectLst/>
                          <a:latin typeface="Gill Sans MT" panose="020B0502020104020203" pitchFamily="34" charset="0"/>
                          <a:ea typeface="Calibri" panose="020F0502020204030204" pitchFamily="34" charset="0"/>
                          <a:cs typeface="Calibri-Bold"/>
                        </a:rPr>
                        <a:t>Someone who disagrees with the accepted beliefs.</a:t>
                      </a:r>
                      <a:endParaRPr lang="en-GB" sz="11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41551371"/>
                  </a:ext>
                </a:extLst>
              </a:tr>
              <a:tr h="360000">
                <a:tc>
                  <a:txBody>
                    <a:bodyPr/>
                    <a:lstStyle/>
                    <a:p>
                      <a:r>
                        <a:rPr lang="en-GB" sz="1100" b="0" dirty="0">
                          <a:solidFill>
                            <a:srgbClr val="000000"/>
                          </a:solidFill>
                          <a:effectLst/>
                          <a:latin typeface="Gill Sans MT" panose="020B0502020104020203" pitchFamily="34" charset="0"/>
                          <a:ea typeface="Calibri" panose="020F0502020204030204" pitchFamily="34" charset="0"/>
                          <a:cs typeface="Calibri-Bold"/>
                        </a:rPr>
                        <a:t>Heir</a:t>
                      </a:r>
                      <a:endParaRPr lang="en-US" sz="1100" b="0" dirty="0">
                        <a:latin typeface="Gill Sans MT" panose="020B0502020104020203" pitchFamily="34" charset="0"/>
                      </a:endParaRPr>
                    </a:p>
                  </a:txBody>
                  <a:tcPr anchor="ctr"/>
                </a:tc>
                <a:tc>
                  <a:txBody>
                    <a:bodyPr/>
                    <a:lstStyle/>
                    <a:p>
                      <a:pPr algn="l">
                        <a:lnSpc>
                          <a:spcPct val="107000"/>
                        </a:lnSpc>
                        <a:spcAft>
                          <a:spcPts val="0"/>
                        </a:spcAft>
                      </a:pPr>
                      <a:r>
                        <a:rPr lang="en-GB" sz="1100" b="0" dirty="0">
                          <a:solidFill>
                            <a:srgbClr val="000000"/>
                          </a:solidFill>
                          <a:effectLst/>
                          <a:latin typeface="Gill Sans MT" panose="020B0502020104020203" pitchFamily="34" charset="0"/>
                          <a:ea typeface="Calibri" panose="020F0502020204030204" pitchFamily="34" charset="0"/>
                          <a:cs typeface="Calibri-Bold"/>
                        </a:rPr>
                        <a:t>A person who inherits something.</a:t>
                      </a:r>
                      <a:endParaRPr lang="en-GB" sz="11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25911417"/>
                  </a:ext>
                </a:extLst>
              </a:tr>
              <a:tr h="360000">
                <a:tc>
                  <a:txBody>
                    <a:bodyPr/>
                    <a:lstStyle/>
                    <a:p>
                      <a:r>
                        <a:rPr lang="en-US" sz="1100" b="0" dirty="0">
                          <a:effectLst/>
                          <a:latin typeface="Gill Sans MT" panose="020B0502020104020203" pitchFamily="34" charset="0"/>
                          <a:ea typeface="Calibri" panose="020F0502020204030204" pitchFamily="34" charset="0"/>
                          <a:cs typeface="Times New Roman" panose="02020603050405020304" pitchFamily="18" charset="0"/>
                        </a:rPr>
                        <a:t>Lord Protector </a:t>
                      </a:r>
                      <a:endParaRPr lang="en-US" sz="1100" b="0" dirty="0">
                        <a:latin typeface="Gill Sans MT" panose="020B0502020104020203" pitchFamily="34" charset="0"/>
                      </a:endParaRPr>
                    </a:p>
                  </a:txBody>
                  <a:tcPr anchor="ctr"/>
                </a:tc>
                <a:tc>
                  <a:txBody>
                    <a:bodyPr/>
                    <a:lstStyle/>
                    <a:p>
                      <a:pPr algn="l">
                        <a:lnSpc>
                          <a:spcPct val="107000"/>
                        </a:lnSpc>
                        <a:spcAft>
                          <a:spcPts val="0"/>
                        </a:spcAft>
                      </a:pPr>
                      <a:r>
                        <a:rPr lang="en-US" sz="1100" b="0" dirty="0">
                          <a:effectLst/>
                          <a:latin typeface="Gill Sans MT" panose="020B0502020104020203" pitchFamily="34" charset="0"/>
                          <a:ea typeface="Calibri" panose="020F0502020204030204" pitchFamily="34" charset="0"/>
                          <a:cs typeface="Times New Roman" panose="02020603050405020304" pitchFamily="18" charset="0"/>
                        </a:rPr>
                        <a:t>A person acting on behalf of an absent monarch.</a:t>
                      </a:r>
                      <a:endParaRPr lang="en-GB" sz="11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77189629"/>
                  </a:ext>
                </a:extLst>
              </a:tr>
            </a:tbl>
          </a:graphicData>
        </a:graphic>
      </p:graphicFrame>
      <p:graphicFrame>
        <p:nvGraphicFramePr>
          <p:cNvPr id="11" name="Content Placeholder 3"/>
          <p:cNvGraphicFramePr>
            <a:graphicFrameLocks/>
          </p:cNvGraphicFramePr>
          <p:nvPr/>
        </p:nvGraphicFramePr>
        <p:xfrm>
          <a:off x="237068" y="764892"/>
          <a:ext cx="5489964" cy="5938789"/>
        </p:xfrm>
        <a:graphic>
          <a:graphicData uri="http://schemas.openxmlformats.org/drawingml/2006/table">
            <a:tbl>
              <a:tblPr firstRow="1" bandRow="1">
                <a:tableStyleId>{5940675A-B579-460E-94D1-54222C63F5DA}</a:tableStyleId>
              </a:tblPr>
              <a:tblGrid>
                <a:gridCol w="1116118">
                  <a:extLst>
                    <a:ext uri="{9D8B030D-6E8A-4147-A177-3AD203B41FA5}">
                      <a16:colId xmlns:a16="http://schemas.microsoft.com/office/drawing/2014/main" val="20000"/>
                    </a:ext>
                  </a:extLst>
                </a:gridCol>
                <a:gridCol w="4373846">
                  <a:extLst>
                    <a:ext uri="{9D8B030D-6E8A-4147-A177-3AD203B41FA5}">
                      <a16:colId xmlns:a16="http://schemas.microsoft.com/office/drawing/2014/main" val="20001"/>
                    </a:ext>
                  </a:extLst>
                </a:gridCol>
              </a:tblGrid>
              <a:tr h="486626">
                <a:tc>
                  <a:txBody>
                    <a:bodyPr/>
                    <a:lstStyle/>
                    <a:p>
                      <a:pPr marR="0" indent="0" algn="ctr" rtl="0">
                        <a:lnSpc>
                          <a:spcPct val="119000"/>
                        </a:lnSpc>
                        <a:spcBef>
                          <a:spcPts val="0"/>
                        </a:spcBef>
                        <a:spcAft>
                          <a:spcPts val="600"/>
                        </a:spcAft>
                      </a:pPr>
                      <a:r>
                        <a:rPr lang="en-GB" sz="1100" b="1" kern="1400" dirty="0">
                          <a:ln>
                            <a:noFill/>
                          </a:ln>
                          <a:effectLst/>
                          <a:latin typeface="Gill Sans MT" panose="020B0502020104020203" pitchFamily="34" charset="0"/>
                        </a:rPr>
                        <a:t>Key Term </a:t>
                      </a:r>
                      <a:endParaRPr lang="en-GB" sz="1100" b="1" kern="1400" dirty="0">
                        <a:ln>
                          <a:noFill/>
                        </a:ln>
                        <a:solidFill>
                          <a:srgbClr val="000000"/>
                        </a:solidFill>
                        <a:effectLst/>
                        <a:latin typeface="Gill Sans MT" panose="020B0502020104020203" pitchFamily="34" charset="0"/>
                      </a:endParaRPr>
                    </a:p>
                  </a:txBody>
                  <a:tcPr marL="20166" marR="20166" marT="20166" marB="20166" anchor="ctr">
                    <a:solidFill>
                      <a:schemeClr val="accent6">
                        <a:lumMod val="20000"/>
                        <a:lumOff val="80000"/>
                      </a:schemeClr>
                    </a:solidFill>
                  </a:tcPr>
                </a:tc>
                <a:tc>
                  <a:txBody>
                    <a:bodyPr/>
                    <a:lstStyle/>
                    <a:p>
                      <a:pPr marR="0" indent="0" algn="ctr" rtl="0">
                        <a:lnSpc>
                          <a:spcPct val="119000"/>
                        </a:lnSpc>
                        <a:spcBef>
                          <a:spcPts val="0"/>
                        </a:spcBef>
                        <a:spcAft>
                          <a:spcPts val="600"/>
                        </a:spcAft>
                      </a:pPr>
                      <a:r>
                        <a:rPr lang="en-GB" sz="1100" b="1" kern="1400" dirty="0">
                          <a:ln>
                            <a:noFill/>
                          </a:ln>
                          <a:effectLst/>
                          <a:latin typeface="Gill Sans MT" panose="020B0502020104020203" pitchFamily="34" charset="0"/>
                        </a:rPr>
                        <a:t>Definition</a:t>
                      </a:r>
                      <a:endParaRPr lang="en-GB" sz="1100" b="1" kern="1400" dirty="0">
                        <a:ln>
                          <a:noFill/>
                        </a:ln>
                        <a:solidFill>
                          <a:srgbClr val="000000"/>
                        </a:solidFill>
                        <a:effectLst/>
                        <a:latin typeface="Gill Sans MT" panose="020B0502020104020203" pitchFamily="34" charset="0"/>
                      </a:endParaRPr>
                    </a:p>
                  </a:txBody>
                  <a:tcPr marL="20166" marR="20166" marT="20166" marB="20166" anchor="ctr">
                    <a:solidFill>
                      <a:schemeClr val="accent6">
                        <a:lumMod val="20000"/>
                        <a:lumOff val="80000"/>
                      </a:schemeClr>
                    </a:solidFill>
                  </a:tcPr>
                </a:tc>
                <a:extLst>
                  <a:ext uri="{0D108BD9-81ED-4DB2-BD59-A6C34878D82A}">
                    <a16:rowId xmlns:a16="http://schemas.microsoft.com/office/drawing/2014/main" val="10000"/>
                  </a:ext>
                </a:extLst>
              </a:tr>
              <a:tr h="360000">
                <a:tc>
                  <a:txBody>
                    <a:bodyPr/>
                    <a:lstStyle/>
                    <a:p>
                      <a:r>
                        <a:rPr lang="en-US" sz="1200" b="0" dirty="0">
                          <a:latin typeface="Gill Sans MT" panose="020B0502020104020203" pitchFamily="34" charset="0"/>
                        </a:rPr>
                        <a:t>Richard</a:t>
                      </a:r>
                      <a:r>
                        <a:rPr lang="en-US" sz="1200" b="0" baseline="0" dirty="0">
                          <a:latin typeface="Gill Sans MT" panose="020B0502020104020203" pitchFamily="34" charset="0"/>
                        </a:rPr>
                        <a:t> III</a:t>
                      </a:r>
                      <a:endParaRPr lang="en-US" sz="1200" b="0" dirty="0">
                        <a:latin typeface="Gill Sans MT" panose="020B0502020104020203" pitchFamily="34" charset="0"/>
                      </a:endParaRPr>
                    </a:p>
                  </a:txBody>
                  <a:tcPr anchor="c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latin typeface="Gill Sans MT" panose="020B0502020104020203" pitchFamily="34" charset="0"/>
                          <a:ea typeface="+mn-ea"/>
                          <a:cs typeface="+mn-cs"/>
                        </a:rPr>
                        <a:t>King of England from 26 June 1483 until his death in 1485. </a:t>
                      </a:r>
                      <a:endParaRPr lang="en-US" sz="1200" b="0" kern="1200" dirty="0">
                        <a:solidFill>
                          <a:schemeClr val="tx1"/>
                        </a:solidFill>
                        <a:latin typeface="Gill Sans MT" panose="020B0502020104020203" pitchFamily="34" charset="0"/>
                        <a:ea typeface="+mn-ea"/>
                        <a:cs typeface="+mn-cs"/>
                      </a:endParaRPr>
                    </a:p>
                  </a:txBody>
                  <a:tcPr anchor="ctr"/>
                </a:tc>
                <a:extLst>
                  <a:ext uri="{0D108BD9-81ED-4DB2-BD59-A6C34878D82A}">
                    <a16:rowId xmlns:a16="http://schemas.microsoft.com/office/drawing/2014/main" val="1297622803"/>
                  </a:ext>
                </a:extLst>
              </a:tr>
              <a:tr h="360000">
                <a:tc>
                  <a:txBody>
                    <a:bodyPr/>
                    <a:lstStyle/>
                    <a:p>
                      <a:r>
                        <a:rPr lang="en-US" sz="1200" b="0" dirty="0">
                          <a:latin typeface="Gill Sans MT" panose="020B0502020104020203" pitchFamily="34" charset="0"/>
                        </a:rPr>
                        <a:t>Henry VII</a:t>
                      </a:r>
                    </a:p>
                  </a:txBody>
                  <a:tcPr anchor="c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latin typeface="Gill Sans MT" panose="020B0502020104020203" pitchFamily="34" charset="0"/>
                          <a:ea typeface="+mn-ea"/>
                          <a:cs typeface="+mn-cs"/>
                        </a:rPr>
                        <a:t>King of England and Lord of Ireland from his seizure of the crown on 22 August 1485 until his death in 1509.  The first Tudor</a:t>
                      </a:r>
                      <a:r>
                        <a:rPr lang="en-GB" sz="1200" b="0" kern="1200" baseline="0" dirty="0">
                          <a:solidFill>
                            <a:schemeClr val="tx1"/>
                          </a:solidFill>
                          <a:latin typeface="Gill Sans MT" panose="020B0502020104020203" pitchFamily="34" charset="0"/>
                          <a:ea typeface="+mn-ea"/>
                          <a:cs typeface="+mn-cs"/>
                        </a:rPr>
                        <a:t> King.</a:t>
                      </a:r>
                      <a:endParaRPr lang="en-US" sz="1200" b="0" kern="1200" dirty="0">
                        <a:solidFill>
                          <a:schemeClr val="tx1"/>
                        </a:solidFill>
                        <a:latin typeface="Gill Sans MT" panose="020B0502020104020203" pitchFamily="34" charset="0"/>
                        <a:ea typeface="+mn-ea"/>
                        <a:cs typeface="+mn-cs"/>
                      </a:endParaRPr>
                    </a:p>
                  </a:txBody>
                  <a:tcPr anchor="ctr"/>
                </a:tc>
                <a:extLst>
                  <a:ext uri="{0D108BD9-81ED-4DB2-BD59-A6C34878D82A}">
                    <a16:rowId xmlns:a16="http://schemas.microsoft.com/office/drawing/2014/main" val="4136591567"/>
                  </a:ext>
                </a:extLst>
              </a:tr>
              <a:tr h="360000">
                <a:tc>
                  <a:txBody>
                    <a:bodyPr/>
                    <a:lstStyle/>
                    <a:p>
                      <a:r>
                        <a:rPr lang="en-US" sz="1200" b="0" dirty="0">
                          <a:latin typeface="Gill Sans MT" panose="020B0502020104020203" pitchFamily="34" charset="0"/>
                        </a:rPr>
                        <a:t>Henry VIII</a:t>
                      </a:r>
                    </a:p>
                  </a:txBody>
                  <a:tcPr anchor="c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latin typeface="Gill Sans MT" panose="020B0502020104020203" pitchFamily="34" charset="0"/>
                          <a:ea typeface="+mn-ea"/>
                          <a:cs typeface="+mn-cs"/>
                        </a:rPr>
                        <a:t>King of England from 1509 until his death in 1547. Henry is best known for his six marriages, and creation</a:t>
                      </a:r>
                      <a:r>
                        <a:rPr lang="en-GB" sz="1200" b="0" kern="1200" baseline="0" dirty="0">
                          <a:solidFill>
                            <a:schemeClr val="tx1"/>
                          </a:solidFill>
                          <a:latin typeface="Gill Sans MT" panose="020B0502020104020203" pitchFamily="34" charset="0"/>
                          <a:ea typeface="+mn-ea"/>
                          <a:cs typeface="+mn-cs"/>
                        </a:rPr>
                        <a:t> of Church of England.</a:t>
                      </a:r>
                      <a:endParaRPr lang="en-US" sz="1200" b="0" kern="1200" dirty="0">
                        <a:solidFill>
                          <a:schemeClr val="tx1"/>
                        </a:solidFill>
                        <a:latin typeface="Gill Sans MT" panose="020B0502020104020203" pitchFamily="34" charset="0"/>
                        <a:ea typeface="+mn-ea"/>
                        <a:cs typeface="+mn-cs"/>
                      </a:endParaRPr>
                    </a:p>
                  </a:txBody>
                  <a:tcPr anchor="ctr"/>
                </a:tc>
                <a:extLst>
                  <a:ext uri="{0D108BD9-81ED-4DB2-BD59-A6C34878D82A}">
                    <a16:rowId xmlns:a16="http://schemas.microsoft.com/office/drawing/2014/main" val="2354406857"/>
                  </a:ext>
                </a:extLst>
              </a:tr>
              <a:tr h="360000">
                <a:tc>
                  <a:txBody>
                    <a:bodyPr/>
                    <a:lstStyle/>
                    <a:p>
                      <a:r>
                        <a:rPr lang="en-US" sz="1200" b="0" dirty="0">
                          <a:latin typeface="Gill Sans MT" panose="020B0502020104020203" pitchFamily="34" charset="0"/>
                        </a:rPr>
                        <a:t>Mary I</a:t>
                      </a:r>
                    </a:p>
                  </a:txBody>
                  <a:tcPr anchor="c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latin typeface="Gill Sans MT" panose="020B0502020104020203" pitchFamily="34" charset="0"/>
                          <a:ea typeface="+mn-ea"/>
                          <a:cs typeface="+mn-cs"/>
                        </a:rPr>
                        <a:t>Mary I, also known as "Bloody Mary“. Queen of England and Ireland from</a:t>
                      </a:r>
                      <a:r>
                        <a:rPr lang="en-GB" sz="1200" b="0" kern="1200" baseline="0" dirty="0">
                          <a:solidFill>
                            <a:schemeClr val="tx1"/>
                          </a:solidFill>
                          <a:latin typeface="Gill Sans MT" panose="020B0502020104020203" pitchFamily="34" charset="0"/>
                          <a:ea typeface="+mn-ea"/>
                          <a:cs typeface="+mn-cs"/>
                        </a:rPr>
                        <a:t> </a:t>
                      </a:r>
                      <a:r>
                        <a:rPr lang="en-GB" sz="1200" b="0" kern="1200" dirty="0">
                          <a:solidFill>
                            <a:schemeClr val="tx1"/>
                          </a:solidFill>
                          <a:latin typeface="Gill Sans MT" panose="020B0502020104020203" pitchFamily="34" charset="0"/>
                          <a:ea typeface="+mn-ea"/>
                          <a:cs typeface="+mn-cs"/>
                        </a:rPr>
                        <a:t>1553 to 1558. Wife of King Philip II of Spain.</a:t>
                      </a:r>
                      <a:endParaRPr lang="en-US" sz="1200" b="0" kern="1200" dirty="0">
                        <a:solidFill>
                          <a:schemeClr val="tx1"/>
                        </a:solidFill>
                        <a:latin typeface="Gill Sans MT" panose="020B0502020104020203" pitchFamily="34" charset="0"/>
                        <a:ea typeface="+mn-ea"/>
                        <a:cs typeface="+mn-cs"/>
                      </a:endParaRPr>
                    </a:p>
                  </a:txBody>
                  <a:tcPr anchor="ctr"/>
                </a:tc>
                <a:extLst>
                  <a:ext uri="{0D108BD9-81ED-4DB2-BD59-A6C34878D82A}">
                    <a16:rowId xmlns:a16="http://schemas.microsoft.com/office/drawing/2014/main" val="1865101555"/>
                  </a:ext>
                </a:extLst>
              </a:tr>
              <a:tr h="360000">
                <a:tc>
                  <a:txBody>
                    <a:bodyPr/>
                    <a:lstStyle/>
                    <a:p>
                      <a:r>
                        <a:rPr lang="en-US" sz="1200" b="0" dirty="0">
                          <a:latin typeface="Gill Sans MT" panose="020B0502020104020203" pitchFamily="34" charset="0"/>
                        </a:rPr>
                        <a:t>Elizabeth</a:t>
                      </a:r>
                      <a:r>
                        <a:rPr lang="en-US" sz="1200" b="0" baseline="0" dirty="0">
                          <a:latin typeface="Gill Sans MT" panose="020B0502020104020203" pitchFamily="34" charset="0"/>
                        </a:rPr>
                        <a:t> I </a:t>
                      </a:r>
                      <a:endParaRPr lang="en-US" sz="1200" b="0" dirty="0">
                        <a:latin typeface="Gill Sans MT" panose="020B0502020104020203" pitchFamily="34" charset="0"/>
                      </a:endParaRPr>
                    </a:p>
                  </a:txBody>
                  <a:tcPr anchor="c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latin typeface="Gill Sans MT" panose="020B0502020104020203" pitchFamily="34" charset="0"/>
                          <a:ea typeface="+mn-ea"/>
                          <a:cs typeface="+mn-cs"/>
                        </a:rPr>
                        <a:t>Queen of England and Ireland from 1558 to</a:t>
                      </a:r>
                      <a:r>
                        <a:rPr lang="en-GB" sz="1200" b="0" kern="1200" baseline="0" dirty="0">
                          <a:solidFill>
                            <a:schemeClr val="tx1"/>
                          </a:solidFill>
                          <a:latin typeface="Gill Sans MT" panose="020B0502020104020203" pitchFamily="34" charset="0"/>
                          <a:ea typeface="+mn-ea"/>
                          <a:cs typeface="+mn-cs"/>
                        </a:rPr>
                        <a:t> </a:t>
                      </a:r>
                      <a:r>
                        <a:rPr lang="en-GB" sz="1200" b="0" kern="1200" dirty="0">
                          <a:solidFill>
                            <a:schemeClr val="tx1"/>
                          </a:solidFill>
                          <a:latin typeface="Gill Sans MT" panose="020B0502020104020203" pitchFamily="34" charset="0"/>
                          <a:ea typeface="+mn-ea"/>
                          <a:cs typeface="+mn-cs"/>
                        </a:rPr>
                        <a:t>1603.</a:t>
                      </a:r>
                      <a:r>
                        <a:rPr lang="en-GB" sz="1200" b="0" kern="1200" baseline="0" dirty="0">
                          <a:solidFill>
                            <a:schemeClr val="tx1"/>
                          </a:solidFill>
                          <a:latin typeface="Gill Sans MT" panose="020B0502020104020203" pitchFamily="34" charset="0"/>
                          <a:ea typeface="+mn-ea"/>
                          <a:cs typeface="+mn-cs"/>
                        </a:rPr>
                        <a:t> T</a:t>
                      </a:r>
                      <a:r>
                        <a:rPr lang="en-GB" sz="1200" b="0" kern="1200" dirty="0">
                          <a:solidFill>
                            <a:schemeClr val="tx1"/>
                          </a:solidFill>
                          <a:latin typeface="Gill Sans MT" panose="020B0502020104020203" pitchFamily="34" charset="0"/>
                          <a:ea typeface="+mn-ea"/>
                          <a:cs typeface="+mn-cs"/>
                        </a:rPr>
                        <a:t>he last monarch of the House of Tudor.</a:t>
                      </a:r>
                      <a:endParaRPr lang="en-US" sz="1200" b="0" kern="1200" dirty="0">
                        <a:solidFill>
                          <a:schemeClr val="tx1"/>
                        </a:solidFill>
                        <a:latin typeface="Gill Sans MT" panose="020B0502020104020203" pitchFamily="34" charset="0"/>
                        <a:ea typeface="+mn-ea"/>
                        <a:cs typeface="+mn-cs"/>
                      </a:endParaRPr>
                    </a:p>
                  </a:txBody>
                  <a:tcPr anchor="ctr"/>
                </a:tc>
                <a:extLst>
                  <a:ext uri="{0D108BD9-81ED-4DB2-BD59-A6C34878D82A}">
                    <a16:rowId xmlns:a16="http://schemas.microsoft.com/office/drawing/2014/main" val="1702074677"/>
                  </a:ext>
                </a:extLst>
              </a:tr>
              <a:tr h="360000">
                <a:tc>
                  <a:txBody>
                    <a:bodyPr/>
                    <a:lstStyle/>
                    <a:p>
                      <a:r>
                        <a:rPr lang="en-US" sz="1200" b="0" dirty="0">
                          <a:latin typeface="Gill Sans MT" panose="020B0502020104020203" pitchFamily="34" charset="0"/>
                        </a:rPr>
                        <a:t>Edward VI</a:t>
                      </a:r>
                    </a:p>
                  </a:txBody>
                  <a:tcPr anchor="c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latin typeface="Gill Sans MT" panose="020B0502020104020203" pitchFamily="34" charset="0"/>
                          <a:ea typeface="+mn-ea"/>
                          <a:cs typeface="+mn-cs"/>
                        </a:rPr>
                        <a:t>Edward VI was King of England and Ireland from 1547 until 1553. He was crowned at the age of nine. </a:t>
                      </a:r>
                      <a:endParaRPr lang="en-US" sz="1200" b="0" kern="1200" dirty="0">
                        <a:solidFill>
                          <a:schemeClr val="tx1"/>
                        </a:solidFill>
                        <a:latin typeface="Gill Sans MT" panose="020B0502020104020203" pitchFamily="34" charset="0"/>
                        <a:ea typeface="+mn-ea"/>
                        <a:cs typeface="+mn-cs"/>
                      </a:endParaRPr>
                    </a:p>
                  </a:txBody>
                  <a:tcPr anchor="ctr"/>
                </a:tc>
                <a:extLst>
                  <a:ext uri="{0D108BD9-81ED-4DB2-BD59-A6C34878D82A}">
                    <a16:rowId xmlns:a16="http://schemas.microsoft.com/office/drawing/2014/main" val="2803034344"/>
                  </a:ext>
                </a:extLst>
              </a:tr>
              <a:tr h="360000">
                <a:tc>
                  <a:txBody>
                    <a:bodyPr/>
                    <a:lstStyle/>
                    <a:p>
                      <a:r>
                        <a:rPr lang="es-ES" sz="1100" b="0" dirty="0" err="1">
                          <a:effectLst/>
                          <a:latin typeface="Gill Sans MT" panose="020B0502020104020203" pitchFamily="34" charset="0"/>
                          <a:ea typeface="Calibri" panose="020F0502020204030204" pitchFamily="34" charset="0"/>
                          <a:cs typeface="Times New Roman" panose="02020603050405020304" pitchFamily="18" charset="0"/>
                        </a:rPr>
                        <a:t>Catholic</a:t>
                      </a:r>
                      <a:endParaRPr lang="en-US" sz="1100" b="0" dirty="0">
                        <a:latin typeface="Gill Sans MT" panose="020B0502020104020203" pitchFamily="34" charset="0"/>
                      </a:endParaRPr>
                    </a:p>
                  </a:txBody>
                  <a:tcPr anchor="ctr">
                    <a:noFill/>
                  </a:tcPr>
                </a:tc>
                <a:tc>
                  <a:txBody>
                    <a:bodyPr/>
                    <a:lstStyle/>
                    <a:p>
                      <a:pPr algn="l">
                        <a:lnSpc>
                          <a:spcPct val="107000"/>
                        </a:lnSpc>
                        <a:spcAft>
                          <a:spcPts val="0"/>
                        </a:spcAft>
                      </a:pPr>
                      <a:r>
                        <a:rPr lang="es-ES" sz="1100" b="0" dirty="0" err="1">
                          <a:effectLst/>
                          <a:latin typeface="Gill Sans MT" panose="020B0502020104020203" pitchFamily="34" charset="0"/>
                          <a:ea typeface="Calibri" panose="020F0502020204030204" pitchFamily="34" charset="0"/>
                          <a:cs typeface="Times New Roman" panose="02020603050405020304" pitchFamily="18" charset="0"/>
                        </a:rPr>
                        <a:t>Follows</a:t>
                      </a:r>
                      <a:r>
                        <a:rPr lang="es-ES" sz="1100" b="0" dirty="0">
                          <a:effectLst/>
                          <a:latin typeface="Gill Sans MT" panose="020B0502020104020203" pitchFamily="34" charset="0"/>
                          <a:ea typeface="Calibri" panose="020F0502020204030204" pitchFamily="34" charset="0"/>
                          <a:cs typeface="Times New Roman" panose="02020603050405020304" pitchFamily="18" charset="0"/>
                        </a:rPr>
                        <a:t> </a:t>
                      </a:r>
                      <a:r>
                        <a:rPr lang="es-ES" sz="1100" b="0" dirty="0" err="1">
                          <a:effectLst/>
                          <a:latin typeface="Gill Sans MT" panose="020B0502020104020203" pitchFamily="34" charset="0"/>
                          <a:ea typeface="Calibri" panose="020F0502020204030204" pitchFamily="34" charset="0"/>
                          <a:cs typeface="Times New Roman" panose="02020603050405020304" pitchFamily="18" charset="0"/>
                        </a:rPr>
                        <a:t>the</a:t>
                      </a:r>
                      <a:r>
                        <a:rPr lang="es-ES" sz="1100" b="0" dirty="0">
                          <a:effectLst/>
                          <a:latin typeface="Gill Sans MT" panose="020B0502020104020203" pitchFamily="34" charset="0"/>
                          <a:ea typeface="Calibri" panose="020F0502020204030204" pitchFamily="34" charset="0"/>
                          <a:cs typeface="Times New Roman" panose="02020603050405020304" pitchFamily="18" charset="0"/>
                        </a:rPr>
                        <a:t> Pope and </a:t>
                      </a:r>
                      <a:r>
                        <a:rPr lang="es-ES" sz="1100" b="0" dirty="0" err="1">
                          <a:effectLst/>
                          <a:latin typeface="Gill Sans MT" panose="020B0502020104020203" pitchFamily="34" charset="0"/>
                          <a:ea typeface="Calibri" panose="020F0502020204030204" pitchFamily="34" charset="0"/>
                          <a:cs typeface="Times New Roman" panose="02020603050405020304" pitchFamily="18" charset="0"/>
                        </a:rPr>
                        <a:t>the</a:t>
                      </a:r>
                      <a:r>
                        <a:rPr lang="es-ES" sz="1100" b="0" dirty="0">
                          <a:effectLst/>
                          <a:latin typeface="Gill Sans MT" panose="020B0502020104020203" pitchFamily="34" charset="0"/>
                          <a:ea typeface="Calibri" panose="020F0502020204030204" pitchFamily="34" charset="0"/>
                          <a:cs typeface="Times New Roman" panose="02020603050405020304" pitchFamily="18" charset="0"/>
                        </a:rPr>
                        <a:t> </a:t>
                      </a:r>
                      <a:r>
                        <a:rPr lang="es-ES" sz="1100" b="0" dirty="0" err="1">
                          <a:effectLst/>
                          <a:latin typeface="Gill Sans MT" panose="020B0502020104020203" pitchFamily="34" charset="0"/>
                          <a:ea typeface="Calibri" panose="020F0502020204030204" pitchFamily="34" charset="0"/>
                          <a:cs typeface="Times New Roman" panose="02020603050405020304" pitchFamily="18" charset="0"/>
                        </a:rPr>
                        <a:t>Catholic</a:t>
                      </a:r>
                      <a:r>
                        <a:rPr lang="es-ES" sz="1100" b="0" dirty="0">
                          <a:effectLst/>
                          <a:latin typeface="Gill Sans MT" panose="020B0502020104020203" pitchFamily="34" charset="0"/>
                          <a:ea typeface="Calibri" panose="020F0502020204030204" pitchFamily="34" charset="0"/>
                          <a:cs typeface="Times New Roman" panose="02020603050405020304" pitchFamily="18" charset="0"/>
                        </a:rPr>
                        <a:t> </a:t>
                      </a:r>
                      <a:r>
                        <a:rPr lang="es-ES" sz="1100" b="0" dirty="0" err="1">
                          <a:effectLst/>
                          <a:latin typeface="Gill Sans MT" panose="020B0502020104020203" pitchFamily="34" charset="0"/>
                          <a:ea typeface="Calibri" panose="020F0502020204030204" pitchFamily="34" charset="0"/>
                          <a:cs typeface="Times New Roman" panose="02020603050405020304" pitchFamily="18" charset="0"/>
                        </a:rPr>
                        <a:t>Church</a:t>
                      </a:r>
                      <a:r>
                        <a:rPr lang="es-ES" sz="1100" b="0" dirty="0">
                          <a:effectLst/>
                          <a:latin typeface="Gill Sans MT" panose="020B0502020104020203" pitchFamily="34" charset="0"/>
                          <a:ea typeface="Calibri" panose="020F0502020204030204" pitchFamily="34" charset="0"/>
                          <a:cs typeface="Times New Roman" panose="02020603050405020304" pitchFamily="18" charset="0"/>
                        </a:rPr>
                        <a:t>.</a:t>
                      </a:r>
                      <a:endParaRPr lang="en-GB" sz="11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41677347"/>
                  </a:ext>
                </a:extLst>
              </a:tr>
              <a:tr h="468000">
                <a:tc>
                  <a:txBody>
                    <a:bodyPr/>
                    <a:lstStyle/>
                    <a:p>
                      <a:r>
                        <a:rPr lang="en-US" sz="1100" b="0" dirty="0">
                          <a:effectLst/>
                          <a:latin typeface="Gill Sans MT" panose="020B0502020104020203" pitchFamily="34" charset="0"/>
                          <a:ea typeface="Calibri" panose="020F0502020204030204" pitchFamily="34" charset="0"/>
                          <a:cs typeface="Times New Roman" panose="02020603050405020304" pitchFamily="18" charset="0"/>
                        </a:rPr>
                        <a:t>Protestant</a:t>
                      </a:r>
                      <a:endParaRPr lang="en-US" sz="1100" b="0" dirty="0">
                        <a:latin typeface="Gill Sans MT" panose="020B0502020104020203" pitchFamily="34" charset="0"/>
                      </a:endParaRPr>
                    </a:p>
                  </a:txBody>
                  <a:tcPr anchor="ctr"/>
                </a:tc>
                <a:tc>
                  <a:txBody>
                    <a:bodyPr/>
                    <a:lstStyle/>
                    <a:p>
                      <a:pPr algn="l">
                        <a:lnSpc>
                          <a:spcPct val="107000"/>
                        </a:lnSpc>
                        <a:spcAft>
                          <a:spcPts val="0"/>
                        </a:spcAft>
                      </a:pPr>
                      <a:r>
                        <a:rPr lang="en-US" sz="1100" b="0" dirty="0">
                          <a:effectLst/>
                          <a:latin typeface="Gill Sans MT" panose="020B0502020104020203" pitchFamily="34" charset="0"/>
                          <a:ea typeface="Calibri" panose="020F0502020204030204" pitchFamily="34" charset="0"/>
                          <a:cs typeface="Times New Roman" panose="02020603050405020304" pitchFamily="18" charset="0"/>
                        </a:rPr>
                        <a:t>A member or follower of any of the Western</a:t>
                      </a:r>
                      <a:r>
                        <a:rPr lang="en-GB" sz="1100" b="0"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US" sz="1100" b="0" dirty="0">
                          <a:effectLst/>
                          <a:latin typeface="Gill Sans MT" panose="020B0502020104020203" pitchFamily="34" charset="0"/>
                          <a:ea typeface="Calibri" panose="020F0502020204030204" pitchFamily="34" charset="0"/>
                          <a:cs typeface="Times New Roman" panose="02020603050405020304" pitchFamily="18" charset="0"/>
                        </a:rPr>
                        <a:t>Christian Churches that are separate from the Roman Catholic</a:t>
                      </a:r>
                      <a:r>
                        <a:rPr lang="en-GB" sz="1100" b="0"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US" sz="1100" b="0" dirty="0">
                          <a:effectLst/>
                          <a:latin typeface="Gill Sans MT" panose="020B0502020104020203" pitchFamily="34" charset="0"/>
                          <a:ea typeface="Calibri" panose="020F0502020204030204" pitchFamily="34" charset="0"/>
                          <a:cs typeface="Times New Roman" panose="02020603050405020304" pitchFamily="18" charset="0"/>
                        </a:rPr>
                        <a:t>Church</a:t>
                      </a:r>
                      <a:endParaRPr lang="en-GB" sz="11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468000">
                <a:tc>
                  <a:txBody>
                    <a:bodyPr/>
                    <a:lstStyle/>
                    <a:p>
                      <a:r>
                        <a:rPr lang="en-US" sz="1100" b="0" dirty="0">
                          <a:effectLst/>
                          <a:latin typeface="Gill Sans MT" panose="020B0502020104020203" pitchFamily="34" charset="0"/>
                          <a:ea typeface="Calibri" panose="020F0502020204030204" pitchFamily="34" charset="0"/>
                          <a:cs typeface="Times New Roman" panose="02020603050405020304" pitchFamily="18" charset="0"/>
                        </a:rPr>
                        <a:t>Reformation</a:t>
                      </a:r>
                      <a:endParaRPr lang="en-US" sz="1100" b="0" dirty="0">
                        <a:latin typeface="Gill Sans MT" panose="020B0502020104020203" pitchFamily="34" charset="0"/>
                      </a:endParaRPr>
                    </a:p>
                  </a:txBody>
                  <a:tcPr anchor="ctr"/>
                </a:tc>
                <a:tc>
                  <a:txBody>
                    <a:bodyPr/>
                    <a:lstStyle/>
                    <a:p>
                      <a:pPr algn="l">
                        <a:lnSpc>
                          <a:spcPct val="107000"/>
                        </a:lnSpc>
                        <a:spcAft>
                          <a:spcPts val="0"/>
                        </a:spcAft>
                      </a:pPr>
                      <a:r>
                        <a:rPr lang="en-US" sz="1100" b="0" dirty="0">
                          <a:effectLst/>
                          <a:latin typeface="Gill Sans MT" panose="020B0502020104020203" pitchFamily="34" charset="0"/>
                          <a:ea typeface="Calibri" panose="020F0502020204030204" pitchFamily="34" charset="0"/>
                          <a:cs typeface="Times New Roman" panose="02020603050405020304" pitchFamily="18" charset="0"/>
                        </a:rPr>
                        <a:t>A 16th-century movement for the reform of</a:t>
                      </a:r>
                      <a:endParaRPr lang="en-GB" sz="1100" b="0" dirty="0">
                        <a:effectLst/>
                        <a:latin typeface="Gill Sans MT" panose="020B0502020104020203"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1100" b="0" dirty="0">
                          <a:effectLst/>
                          <a:latin typeface="Gill Sans MT" panose="020B0502020104020203" pitchFamily="34" charset="0"/>
                          <a:ea typeface="Calibri" panose="020F0502020204030204" pitchFamily="34" charset="0"/>
                          <a:cs typeface="Times New Roman" panose="02020603050405020304" pitchFamily="18" charset="0"/>
                        </a:rPr>
                        <a:t>abuses in the Roman Church ending in the establishment of the</a:t>
                      </a:r>
                      <a:endParaRPr lang="en-GB" sz="1100" b="0" dirty="0">
                        <a:effectLst/>
                        <a:latin typeface="Gill Sans MT" panose="020B0502020104020203"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1100" b="0" dirty="0">
                          <a:effectLst/>
                          <a:latin typeface="Gill Sans MT" panose="020B0502020104020203" pitchFamily="34" charset="0"/>
                          <a:ea typeface="Calibri" panose="020F0502020204030204" pitchFamily="34" charset="0"/>
                          <a:cs typeface="Times New Roman" panose="02020603050405020304" pitchFamily="18" charset="0"/>
                        </a:rPr>
                        <a:t>Protestant Churches.</a:t>
                      </a:r>
                      <a:endParaRPr lang="en-GB" sz="11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360000">
                <a:tc>
                  <a:txBody>
                    <a:bodyPr/>
                    <a:lstStyle/>
                    <a:p>
                      <a:r>
                        <a:rPr lang="en-GB" sz="1100" b="0" dirty="0">
                          <a:solidFill>
                            <a:srgbClr val="000000"/>
                          </a:solidFill>
                          <a:effectLst/>
                          <a:latin typeface="Gill Sans MT" panose="020B0502020104020203" pitchFamily="34" charset="0"/>
                          <a:ea typeface="Calibri" panose="020F0502020204030204" pitchFamily="34" charset="0"/>
                          <a:cs typeface="Calibri-Bold"/>
                        </a:rPr>
                        <a:t>Dissolution</a:t>
                      </a:r>
                      <a:endParaRPr lang="en-US" sz="1100" b="0" dirty="0">
                        <a:latin typeface="Gill Sans MT" panose="020B0502020104020203" pitchFamily="34" charset="0"/>
                      </a:endParaRPr>
                    </a:p>
                  </a:txBody>
                  <a:tcPr anchor="ctr"/>
                </a:tc>
                <a:tc>
                  <a:txBody>
                    <a:bodyPr/>
                    <a:lstStyle/>
                    <a:p>
                      <a:pPr algn="l">
                        <a:lnSpc>
                          <a:spcPct val="107000"/>
                        </a:lnSpc>
                        <a:spcAft>
                          <a:spcPts val="0"/>
                        </a:spcAft>
                      </a:pPr>
                      <a:r>
                        <a:rPr lang="en-US" sz="1100" b="0" dirty="0">
                          <a:effectLst/>
                          <a:latin typeface="Gill Sans MT" panose="020B0502020104020203" pitchFamily="34" charset="0"/>
                          <a:ea typeface="Calibri" panose="020F0502020204030204" pitchFamily="34" charset="0"/>
                          <a:cs typeface="Times New Roman" panose="02020603050405020304" pitchFamily="18" charset="0"/>
                        </a:rPr>
                        <a:t>To close something down (e.g. monasteries</a:t>
                      </a:r>
                      <a:r>
                        <a:rPr lang="en-GB" sz="1100" b="0" dirty="0">
                          <a:solidFill>
                            <a:srgbClr val="222222"/>
                          </a:solidFill>
                          <a:effectLst/>
                          <a:latin typeface="Gill Sans MT" panose="020B0502020104020203" pitchFamily="34" charset="0"/>
                          <a:ea typeface="Calibri" panose="020F0502020204030204" pitchFamily="34" charset="0"/>
                          <a:cs typeface="Calibri" panose="020F0502020204030204" pitchFamily="34" charset="0"/>
                        </a:rPr>
                        <a:t>).</a:t>
                      </a:r>
                      <a:endParaRPr lang="en-GB" sz="11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540000">
                <a:tc>
                  <a:txBody>
                    <a:bodyPr/>
                    <a:lstStyle/>
                    <a:p>
                      <a:r>
                        <a:rPr lang="en-GB" sz="1100" b="0" dirty="0">
                          <a:solidFill>
                            <a:srgbClr val="000000"/>
                          </a:solidFill>
                          <a:effectLst/>
                          <a:latin typeface="Gill Sans MT" panose="020B0502020104020203" pitchFamily="34" charset="0"/>
                          <a:ea typeface="Calibri" panose="020F0502020204030204" pitchFamily="34" charset="0"/>
                          <a:cs typeface="Calibri-Bold"/>
                        </a:rPr>
                        <a:t>Monastery</a:t>
                      </a:r>
                      <a:endParaRPr lang="en-US" sz="1100" b="0" dirty="0">
                        <a:latin typeface="Gill Sans MT" panose="020B0502020104020203" pitchFamily="34" charset="0"/>
                      </a:endParaRPr>
                    </a:p>
                  </a:txBody>
                  <a:tcPr anchor="ctr"/>
                </a:tc>
                <a:tc>
                  <a:txBody>
                    <a:bodyPr/>
                    <a:lstStyle/>
                    <a:p>
                      <a:pPr algn="l">
                        <a:lnSpc>
                          <a:spcPct val="107000"/>
                        </a:lnSpc>
                        <a:spcAft>
                          <a:spcPts val="0"/>
                        </a:spcAft>
                      </a:pPr>
                      <a:r>
                        <a:rPr lang="en-US" sz="1100" b="0" dirty="0">
                          <a:effectLst/>
                          <a:latin typeface="Gill Sans MT" panose="020B0502020104020203" pitchFamily="34" charset="0"/>
                          <a:ea typeface="Calibri" panose="020F0502020204030204" pitchFamily="34" charset="0"/>
                          <a:cs typeface="Times New Roman" panose="02020603050405020304" pitchFamily="18" charset="0"/>
                        </a:rPr>
                        <a:t>A building or buildings occupied by a community of</a:t>
                      </a:r>
                      <a:r>
                        <a:rPr lang="en-GB" sz="1100" b="0"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US" sz="1100" b="0" dirty="0">
                          <a:effectLst/>
                          <a:latin typeface="Gill Sans MT" panose="020B0502020104020203" pitchFamily="34" charset="0"/>
                          <a:ea typeface="Calibri" panose="020F0502020204030204" pitchFamily="34" charset="0"/>
                          <a:cs typeface="Times New Roman" panose="02020603050405020304" pitchFamily="18" charset="0"/>
                        </a:rPr>
                        <a:t>monks living under religious vows.</a:t>
                      </a:r>
                      <a:endParaRPr lang="en-GB" sz="11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540000">
                <a:tc>
                  <a:txBody>
                    <a:bodyPr/>
                    <a:lstStyle/>
                    <a:p>
                      <a:r>
                        <a:rPr lang="en-US" sz="1100" b="0" dirty="0">
                          <a:effectLst/>
                          <a:latin typeface="Gill Sans MT" panose="020B0502020104020203" pitchFamily="34" charset="0"/>
                          <a:ea typeface="Calibri" panose="020F0502020204030204" pitchFamily="34" charset="0"/>
                          <a:cs typeface="Times New Roman" panose="02020603050405020304" pitchFamily="18" charset="0"/>
                        </a:rPr>
                        <a:t>Regency Council</a:t>
                      </a:r>
                      <a:endParaRPr lang="en-US" sz="1100" b="0" dirty="0">
                        <a:latin typeface="Gill Sans MT" panose="020B0502020104020203" pitchFamily="34" charset="0"/>
                      </a:endParaRPr>
                    </a:p>
                  </a:txBody>
                  <a:tcPr anchor="ctr"/>
                </a:tc>
                <a:tc>
                  <a:txBody>
                    <a:bodyPr/>
                    <a:lstStyle/>
                    <a:p>
                      <a:pPr algn="l">
                        <a:lnSpc>
                          <a:spcPct val="107000"/>
                        </a:lnSpc>
                        <a:spcAft>
                          <a:spcPts val="0"/>
                        </a:spcAft>
                      </a:pPr>
                      <a:r>
                        <a:rPr lang="en-US" sz="1100" b="0" dirty="0">
                          <a:effectLst/>
                          <a:latin typeface="Gill Sans MT" panose="020B0502020104020203" pitchFamily="34" charset="0"/>
                          <a:ea typeface="Calibri" panose="020F0502020204030204" pitchFamily="34" charset="0"/>
                          <a:cs typeface="Times New Roman" panose="02020603050405020304" pitchFamily="18" charset="0"/>
                        </a:rPr>
                        <a:t>The group of experienced nobleman who were appointed by Henry VIII to rule on Edward VI’s behalf until he was 18.</a:t>
                      </a:r>
                      <a:endParaRPr lang="en-GB" sz="11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35829074"/>
                  </a:ext>
                </a:extLst>
              </a:tr>
            </a:tbl>
          </a:graphicData>
        </a:graphic>
      </p:graphicFrame>
      <p:sp>
        <p:nvSpPr>
          <p:cNvPr id="5" name="TextBox 4"/>
          <p:cNvSpPr txBox="1"/>
          <p:nvPr/>
        </p:nvSpPr>
        <p:spPr>
          <a:xfrm>
            <a:off x="122703" y="134605"/>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History</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7" name="TextBox 6"/>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4</a:t>
            </a:r>
          </a:p>
        </p:txBody>
      </p:sp>
    </p:spTree>
    <p:extLst>
      <p:ext uri="{BB962C8B-B14F-4D97-AF65-F5344CB8AC3E}">
        <p14:creationId xmlns:p14="http://schemas.microsoft.com/office/powerpoint/2010/main" val="2628570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2703" y="134605"/>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Gill Sans MT" panose="020B0502020104020203" pitchFamily="34" charset="0"/>
              </a:rPr>
              <a:t>Geography</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248099378"/>
              </p:ext>
            </p:extLst>
          </p:nvPr>
        </p:nvGraphicFramePr>
        <p:xfrm>
          <a:off x="122703" y="773329"/>
          <a:ext cx="11667030" cy="5784378"/>
        </p:xfrm>
        <a:graphic>
          <a:graphicData uri="http://schemas.openxmlformats.org/drawingml/2006/table">
            <a:tbl>
              <a:tblPr firstRow="1" bandRow="1">
                <a:tableStyleId>{5940675A-B579-460E-94D1-54222C63F5DA}</a:tableStyleId>
              </a:tblPr>
              <a:tblGrid>
                <a:gridCol w="1994855">
                  <a:extLst>
                    <a:ext uri="{9D8B030D-6E8A-4147-A177-3AD203B41FA5}">
                      <a16:colId xmlns:a16="http://schemas.microsoft.com/office/drawing/2014/main" val="20000"/>
                    </a:ext>
                  </a:extLst>
                </a:gridCol>
                <a:gridCol w="9672175">
                  <a:extLst>
                    <a:ext uri="{9D8B030D-6E8A-4147-A177-3AD203B41FA5}">
                      <a16:colId xmlns:a16="http://schemas.microsoft.com/office/drawing/2014/main" val="20001"/>
                    </a:ext>
                  </a:extLst>
                </a:gridCol>
              </a:tblGrid>
              <a:tr h="297048">
                <a:tc>
                  <a:txBody>
                    <a:bodyPr/>
                    <a:lstStyle/>
                    <a:p>
                      <a:pPr algn="l"/>
                      <a:r>
                        <a:rPr lang="en-GB" sz="1200" b="0" dirty="0">
                          <a:latin typeface="Gill Sans MT" panose="020B0502020104020203" pitchFamily="34" charset="0"/>
                        </a:rPr>
                        <a:t>Key Word</a:t>
                      </a:r>
                    </a:p>
                  </a:txBody>
                  <a:tcPr anchor="ctr">
                    <a:solidFill>
                      <a:schemeClr val="accent6">
                        <a:lumMod val="20000"/>
                        <a:lumOff val="80000"/>
                      </a:schemeClr>
                    </a:solidFill>
                  </a:tcPr>
                </a:tc>
                <a:tc>
                  <a:txBody>
                    <a:bodyPr/>
                    <a:lstStyle/>
                    <a:p>
                      <a:pPr algn="l"/>
                      <a:r>
                        <a:rPr lang="en-GB" sz="1200" b="0" dirty="0">
                          <a:latin typeface="Gill Sans MT" panose="020B0502020104020203" pitchFamily="34" charset="0"/>
                        </a:rPr>
                        <a:t>Definition</a:t>
                      </a:r>
                    </a:p>
                  </a:txBody>
                  <a:tcPr anchor="ctr">
                    <a:solidFill>
                      <a:schemeClr val="accent6">
                        <a:lumMod val="20000"/>
                        <a:lumOff val="80000"/>
                      </a:schemeClr>
                    </a:solidFill>
                  </a:tcPr>
                </a:tc>
                <a:extLst>
                  <a:ext uri="{0D108BD9-81ED-4DB2-BD59-A6C34878D82A}">
                    <a16:rowId xmlns:a16="http://schemas.microsoft.com/office/drawing/2014/main" val="10000"/>
                  </a:ext>
                </a:extLst>
              </a:tr>
              <a:tr h="314858">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Geological</a:t>
                      </a:r>
                      <a:r>
                        <a:rPr lang="en-GB" sz="1200" b="0" kern="1400" baseline="0" dirty="0">
                          <a:ln>
                            <a:noFill/>
                          </a:ln>
                          <a:solidFill>
                            <a:srgbClr val="000000"/>
                          </a:solidFill>
                          <a:effectLst/>
                          <a:latin typeface="Gill Sans MT" panose="020B0502020104020203" pitchFamily="34" charset="0"/>
                        </a:rPr>
                        <a:t> time period</a:t>
                      </a:r>
                      <a:endParaRPr lang="en-GB" sz="1200" b="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r>
                        <a:rPr lang="en-GB" sz="1200" b="0" kern="1200" dirty="0">
                          <a:solidFill>
                            <a:schemeClr val="tx1"/>
                          </a:solidFill>
                          <a:effectLst/>
                          <a:latin typeface="Gill Sans MT" panose="020B0502020104020203" pitchFamily="34" charset="0"/>
                          <a:ea typeface="+mn-ea"/>
                          <a:cs typeface="+mn-cs"/>
                        </a:rPr>
                        <a:t>A unit of geological time where new rock is made.</a:t>
                      </a:r>
                    </a:p>
                  </a:txBody>
                  <a:tcPr marL="36576" marR="36576" marT="36576" marB="36576"/>
                </a:tc>
                <a:extLst>
                  <a:ext uri="{0D108BD9-81ED-4DB2-BD59-A6C34878D82A}">
                    <a16:rowId xmlns:a16="http://schemas.microsoft.com/office/drawing/2014/main" val="10001"/>
                  </a:ext>
                </a:extLst>
              </a:tr>
              <a:tr h="314858">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Inner</a:t>
                      </a:r>
                      <a:r>
                        <a:rPr lang="en-GB" sz="1200" b="0" kern="1400" baseline="0" dirty="0">
                          <a:ln>
                            <a:noFill/>
                          </a:ln>
                          <a:solidFill>
                            <a:srgbClr val="000000"/>
                          </a:solidFill>
                          <a:effectLst/>
                          <a:latin typeface="Gill Sans MT" panose="020B0502020104020203" pitchFamily="34" charset="0"/>
                        </a:rPr>
                        <a:t> core</a:t>
                      </a:r>
                      <a:endParaRPr lang="en-GB" sz="1200" b="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The core is the innermost part of the Eart</a:t>
                      </a:r>
                      <a:r>
                        <a:rPr lang="en-GB" sz="1200" b="0" kern="1400" baseline="0" dirty="0">
                          <a:ln>
                            <a:noFill/>
                          </a:ln>
                          <a:solidFill>
                            <a:srgbClr val="000000"/>
                          </a:solidFill>
                          <a:effectLst/>
                          <a:latin typeface="Gill Sans MT" panose="020B0502020104020203" pitchFamily="34" charset="0"/>
                        </a:rPr>
                        <a:t>h which is solid</a:t>
                      </a:r>
                      <a:r>
                        <a:rPr lang="en-GB" sz="1200" b="0" kern="1400" dirty="0">
                          <a:ln>
                            <a:noFill/>
                          </a:ln>
                          <a:solidFill>
                            <a:srgbClr val="000000"/>
                          </a:solidFill>
                          <a:effectLst/>
                          <a:latin typeface="Gill Sans MT" panose="020B0502020104020203" pitchFamily="34" charset="0"/>
                        </a:rPr>
                        <a:t>.</a:t>
                      </a:r>
                    </a:p>
                  </a:txBody>
                  <a:tcPr marL="36576" marR="36576" marT="36576" marB="36576"/>
                </a:tc>
                <a:extLst>
                  <a:ext uri="{0D108BD9-81ED-4DB2-BD59-A6C34878D82A}">
                    <a16:rowId xmlns:a16="http://schemas.microsoft.com/office/drawing/2014/main" val="2584063083"/>
                  </a:ext>
                </a:extLst>
              </a:tr>
              <a:tr h="314858">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Outer core</a:t>
                      </a:r>
                    </a:p>
                  </a:txBody>
                  <a:tcPr marL="36576" marR="36576" marT="36576" marB="36576" anchor="ct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The</a:t>
                      </a:r>
                      <a:r>
                        <a:rPr lang="en-GB" sz="1200" b="0" kern="1400" baseline="0" dirty="0">
                          <a:ln>
                            <a:noFill/>
                          </a:ln>
                          <a:solidFill>
                            <a:srgbClr val="000000"/>
                          </a:solidFill>
                          <a:effectLst/>
                          <a:latin typeface="Gill Sans MT" panose="020B0502020104020203" pitchFamily="34" charset="0"/>
                        </a:rPr>
                        <a:t> outermost  part of the core which is a liquid</a:t>
                      </a:r>
                      <a:endParaRPr lang="en-GB" sz="1200" b="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2555449906"/>
                  </a:ext>
                </a:extLst>
              </a:tr>
              <a:tr h="314858">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Mantle</a:t>
                      </a:r>
                    </a:p>
                  </a:txBody>
                  <a:tcPr marL="36576" marR="36576" marT="36576" marB="36576" anchor="ctr"/>
                </a:tc>
                <a:tc>
                  <a:txBody>
                    <a:bodyPr/>
                    <a:lstStyle/>
                    <a:p>
                      <a:r>
                        <a:rPr lang="en-GB" sz="1200" b="0" kern="1200" dirty="0">
                          <a:solidFill>
                            <a:schemeClr val="tx1"/>
                          </a:solidFill>
                          <a:effectLst/>
                          <a:latin typeface="Gill Sans MT" panose="020B0502020104020203" pitchFamily="34" charset="0"/>
                          <a:ea typeface="+mn-ea"/>
                          <a:cs typeface="+mn-cs"/>
                        </a:rPr>
                        <a:t>A zone of hot rock in the interior of the earth located between the outer crust and the molten core. It has the properties of a solid, although it can also flow, very slowly.</a:t>
                      </a:r>
                    </a:p>
                  </a:txBody>
                  <a:tcPr marL="36576" marR="36576" marT="36576" marB="36576"/>
                </a:tc>
                <a:extLst>
                  <a:ext uri="{0D108BD9-81ED-4DB2-BD59-A6C34878D82A}">
                    <a16:rowId xmlns:a16="http://schemas.microsoft.com/office/drawing/2014/main" val="2571515563"/>
                  </a:ext>
                </a:extLst>
              </a:tr>
              <a:tr h="314858">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Crust</a:t>
                      </a:r>
                    </a:p>
                  </a:txBody>
                  <a:tcPr marL="36576" marR="36576" marT="36576" marB="36576" anchor="ctr"/>
                </a:tc>
                <a:tc>
                  <a:txBody>
                    <a:bodyPr/>
                    <a:lstStyle/>
                    <a:p>
                      <a:r>
                        <a:rPr lang="en-GB" sz="1200" b="0" kern="1200" dirty="0">
                          <a:solidFill>
                            <a:schemeClr val="tx1"/>
                          </a:solidFill>
                          <a:effectLst/>
                          <a:latin typeface="Gill Sans MT" panose="020B0502020104020203" pitchFamily="34" charset="0"/>
                          <a:ea typeface="+mn-ea"/>
                          <a:cs typeface="+mn-cs"/>
                        </a:rPr>
                        <a:t>The outer layer of the Earth on top of the mantle.</a:t>
                      </a:r>
                    </a:p>
                  </a:txBody>
                  <a:tcPr marL="36576" marR="36576" marT="36576" marB="36576"/>
                </a:tc>
                <a:extLst>
                  <a:ext uri="{0D108BD9-81ED-4DB2-BD59-A6C34878D82A}">
                    <a16:rowId xmlns:a16="http://schemas.microsoft.com/office/drawing/2014/main" val="565577198"/>
                  </a:ext>
                </a:extLst>
              </a:tr>
              <a:tr h="386516">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Tectonic plates</a:t>
                      </a:r>
                    </a:p>
                  </a:txBody>
                  <a:tcPr marL="36576" marR="36576" marT="36576" marB="36576" anchor="ctr"/>
                </a:tc>
                <a:tc>
                  <a:txBody>
                    <a:bodyPr/>
                    <a:lstStyle/>
                    <a:p>
                      <a:r>
                        <a:rPr lang="en-GB" sz="1200" b="0" kern="1200" dirty="0">
                          <a:solidFill>
                            <a:schemeClr val="tx1"/>
                          </a:solidFill>
                          <a:effectLst/>
                          <a:latin typeface="Gill Sans MT" panose="020B0502020104020203" pitchFamily="34" charset="0"/>
                          <a:ea typeface="+mn-ea"/>
                          <a:cs typeface="+mn-cs"/>
                        </a:rPr>
                        <a:t>Large slabs of</a:t>
                      </a:r>
                      <a:r>
                        <a:rPr lang="en-GB" sz="1200" b="0" kern="1200" baseline="0" dirty="0">
                          <a:solidFill>
                            <a:schemeClr val="tx1"/>
                          </a:solidFill>
                          <a:effectLst/>
                          <a:latin typeface="Gill Sans MT" panose="020B0502020104020203" pitchFamily="34" charset="0"/>
                          <a:ea typeface="+mn-ea"/>
                          <a:cs typeface="+mn-cs"/>
                        </a:rPr>
                        <a:t> the Earth’s crust.</a:t>
                      </a:r>
                      <a:endParaRPr lang="en-GB" sz="1200" b="0" kern="1200" dirty="0">
                        <a:solidFill>
                          <a:schemeClr val="tx1"/>
                        </a:solidFill>
                        <a:effectLst/>
                        <a:latin typeface="Gill Sans MT" panose="020B0502020104020203" pitchFamily="34" charset="0"/>
                        <a:ea typeface="+mn-ea"/>
                        <a:cs typeface="+mn-cs"/>
                      </a:endParaRPr>
                    </a:p>
                  </a:txBody>
                  <a:tcPr marL="36576" marR="36576" marT="36576" marB="36576"/>
                </a:tc>
                <a:extLst>
                  <a:ext uri="{0D108BD9-81ED-4DB2-BD59-A6C34878D82A}">
                    <a16:rowId xmlns:a16="http://schemas.microsoft.com/office/drawing/2014/main" val="10002"/>
                  </a:ext>
                </a:extLst>
              </a:tr>
              <a:tr h="173736">
                <a:tc>
                  <a:txBody>
                    <a:bodyPr/>
                    <a:lstStyle/>
                    <a:p>
                      <a:pPr marR="0" indent="0" algn="l" rtl="0">
                        <a:lnSpc>
                          <a:spcPct val="107000"/>
                        </a:lnSpc>
                        <a:spcBef>
                          <a:spcPts val="0"/>
                        </a:spcBef>
                        <a:spcAft>
                          <a:spcPts val="800"/>
                        </a:spcAft>
                      </a:pPr>
                      <a:r>
                        <a:rPr lang="en-GB" sz="1200" b="0" kern="1400" dirty="0">
                          <a:ln>
                            <a:noFill/>
                          </a:ln>
                          <a:solidFill>
                            <a:srgbClr val="000000"/>
                          </a:solidFill>
                          <a:effectLst/>
                          <a:latin typeface="Gill Sans MT" panose="020B0502020104020203" pitchFamily="34" charset="0"/>
                        </a:rPr>
                        <a:t>Plate boundary</a:t>
                      </a:r>
                    </a:p>
                  </a:txBody>
                  <a:tcPr marL="36576" marR="36576" marT="36576" marB="36576" anchor="ctr"/>
                </a:tc>
                <a:tc>
                  <a:txBody>
                    <a:bodyPr/>
                    <a:lstStyle/>
                    <a:p>
                      <a:r>
                        <a:rPr lang="en-GB" sz="1200" b="0" kern="1200" dirty="0">
                          <a:solidFill>
                            <a:schemeClr val="tx1"/>
                          </a:solidFill>
                          <a:effectLst/>
                          <a:latin typeface="Gill Sans MT" panose="020B0502020104020203" pitchFamily="34" charset="0"/>
                          <a:ea typeface="+mn-ea"/>
                          <a:cs typeface="+mn-cs"/>
                        </a:rPr>
                        <a:t>A plate boundary is where two tectonic plates meet.</a:t>
                      </a:r>
                    </a:p>
                  </a:txBody>
                  <a:tcPr marL="36576" marR="36576" marT="36576" marB="36576"/>
                </a:tc>
                <a:extLst>
                  <a:ext uri="{0D108BD9-81ED-4DB2-BD59-A6C34878D82A}">
                    <a16:rowId xmlns:a16="http://schemas.microsoft.com/office/drawing/2014/main" val="2792164668"/>
                  </a:ext>
                </a:extLst>
              </a:tr>
              <a:tr h="293610">
                <a:tc>
                  <a:txBody>
                    <a:bodyPr/>
                    <a:lstStyle/>
                    <a:p>
                      <a:pPr marR="0" indent="0" algn="l" rtl="0">
                        <a:lnSpc>
                          <a:spcPct val="107000"/>
                        </a:lnSpc>
                        <a:spcBef>
                          <a:spcPts val="0"/>
                        </a:spcBef>
                        <a:spcAft>
                          <a:spcPts val="800"/>
                        </a:spcAft>
                      </a:pPr>
                      <a:r>
                        <a:rPr lang="en-GB" sz="1200" b="0" kern="1400" dirty="0">
                          <a:ln>
                            <a:noFill/>
                          </a:ln>
                          <a:solidFill>
                            <a:srgbClr val="000000"/>
                          </a:solidFill>
                          <a:effectLst/>
                          <a:latin typeface="Gill Sans MT" panose="020B0502020104020203" pitchFamily="34" charset="0"/>
                        </a:rPr>
                        <a:t>Tsunami</a:t>
                      </a:r>
                    </a:p>
                  </a:txBody>
                  <a:tcPr marL="36576" marR="36576" marT="36576" marB="36576" anchor="ctr"/>
                </a:tc>
                <a:tc>
                  <a:txBody>
                    <a:bodyPr/>
                    <a:lstStyle/>
                    <a:p>
                      <a:r>
                        <a:rPr lang="en-GB" sz="1200" b="0" kern="1200" dirty="0">
                          <a:solidFill>
                            <a:schemeClr val="tx1"/>
                          </a:solidFill>
                          <a:effectLst/>
                          <a:latin typeface="Gill Sans MT" panose="020B0502020104020203" pitchFamily="34" charset="0"/>
                          <a:ea typeface="+mn-ea"/>
                          <a:cs typeface="+mn-cs"/>
                        </a:rPr>
                        <a:t>Tsunami is a Japanese word which means 'harbour wave'. A tsunami is a large sea wave caused by the displacement of a large volume of water. They can be caused by earthquakes triggered by moving sections of the Earth's crust under the ocean.</a:t>
                      </a:r>
                    </a:p>
                  </a:txBody>
                  <a:tcPr marL="36576" marR="36576" marT="36576" marB="36576"/>
                </a:tc>
                <a:extLst>
                  <a:ext uri="{0D108BD9-81ED-4DB2-BD59-A6C34878D82A}">
                    <a16:rowId xmlns:a16="http://schemas.microsoft.com/office/drawing/2014/main" val="3925240874"/>
                  </a:ext>
                </a:extLst>
              </a:tr>
              <a:tr h="314858">
                <a:tc>
                  <a:txBody>
                    <a:bodyPr/>
                    <a:lstStyle/>
                    <a:p>
                      <a:pPr marR="0" indent="0" algn="l" rtl="0">
                        <a:lnSpc>
                          <a:spcPct val="107000"/>
                        </a:lnSpc>
                        <a:spcBef>
                          <a:spcPts val="0"/>
                        </a:spcBef>
                        <a:spcAft>
                          <a:spcPts val="800"/>
                        </a:spcAft>
                      </a:pPr>
                      <a:r>
                        <a:rPr lang="en-GB" sz="1200" b="0" kern="1400" dirty="0">
                          <a:ln>
                            <a:noFill/>
                          </a:ln>
                          <a:solidFill>
                            <a:srgbClr val="000000"/>
                          </a:solidFill>
                          <a:effectLst/>
                          <a:latin typeface="Gill Sans MT" panose="020B0502020104020203" pitchFamily="34" charset="0"/>
                        </a:rPr>
                        <a:t>Magma</a:t>
                      </a:r>
                    </a:p>
                  </a:txBody>
                  <a:tcPr marL="36576" marR="36576" marT="36576" marB="36576" anchor="ctr"/>
                </a:tc>
                <a:tc>
                  <a:txBody>
                    <a:bodyPr/>
                    <a:lstStyle/>
                    <a:p>
                      <a:r>
                        <a:rPr lang="en-GB" sz="1200" b="0" kern="1200" dirty="0">
                          <a:solidFill>
                            <a:schemeClr val="tx1"/>
                          </a:solidFill>
                          <a:effectLst/>
                          <a:latin typeface="Gill Sans MT" panose="020B0502020104020203" pitchFamily="34" charset="0"/>
                          <a:ea typeface="+mn-ea"/>
                          <a:cs typeface="+mn-cs"/>
                        </a:rPr>
                        <a:t>Magma is the name of hot, molten rock beneath the surface</a:t>
                      </a:r>
                    </a:p>
                  </a:txBody>
                  <a:tcPr marL="36576" marR="36576" marT="36576" marB="36576"/>
                </a:tc>
                <a:extLst>
                  <a:ext uri="{0D108BD9-81ED-4DB2-BD59-A6C34878D82A}">
                    <a16:rowId xmlns:a16="http://schemas.microsoft.com/office/drawing/2014/main" val="3041935017"/>
                  </a:ext>
                </a:extLst>
              </a:tr>
              <a:tr h="314858">
                <a:tc>
                  <a:txBody>
                    <a:bodyPr/>
                    <a:lstStyle/>
                    <a:p>
                      <a:pPr marR="0" indent="0" algn="l" rtl="0">
                        <a:lnSpc>
                          <a:spcPct val="107000"/>
                        </a:lnSpc>
                        <a:spcBef>
                          <a:spcPts val="0"/>
                        </a:spcBef>
                        <a:spcAft>
                          <a:spcPts val="800"/>
                        </a:spcAft>
                      </a:pPr>
                      <a:r>
                        <a:rPr lang="en-GB" sz="1200" b="0" kern="1400" dirty="0">
                          <a:ln>
                            <a:noFill/>
                          </a:ln>
                          <a:solidFill>
                            <a:srgbClr val="000000"/>
                          </a:solidFill>
                          <a:effectLst/>
                          <a:latin typeface="Gill Sans MT" panose="020B0502020104020203" pitchFamily="34" charset="0"/>
                        </a:rPr>
                        <a:t>Lava</a:t>
                      </a:r>
                    </a:p>
                  </a:txBody>
                  <a:tcPr marL="36576" marR="36576" marT="36576" marB="36576" anchor="ctr"/>
                </a:tc>
                <a:tc>
                  <a:txBody>
                    <a:bodyPr/>
                    <a:lstStyle/>
                    <a:p>
                      <a:r>
                        <a:rPr lang="en-GB" sz="1200" b="0" kern="1200" dirty="0">
                          <a:solidFill>
                            <a:schemeClr val="tx1"/>
                          </a:solidFill>
                          <a:effectLst/>
                          <a:latin typeface="Gill Sans MT" panose="020B0502020104020203" pitchFamily="34" charset="0"/>
                          <a:ea typeface="+mn-ea"/>
                          <a:cs typeface="+mn-cs"/>
                        </a:rPr>
                        <a:t>Lava is the name of hot, molten rock above the surface</a:t>
                      </a:r>
                    </a:p>
                  </a:txBody>
                  <a:tcPr marL="36576" marR="36576" marT="36576" marB="36576"/>
                </a:tc>
                <a:extLst>
                  <a:ext uri="{0D108BD9-81ED-4DB2-BD59-A6C34878D82A}">
                    <a16:rowId xmlns:a16="http://schemas.microsoft.com/office/drawing/2014/main" val="4149408354"/>
                  </a:ext>
                </a:extLst>
              </a:tr>
              <a:tr h="314858">
                <a:tc>
                  <a:txBody>
                    <a:bodyPr/>
                    <a:lstStyle/>
                    <a:p>
                      <a:pPr marR="0" indent="0" algn="l" rtl="0">
                        <a:lnSpc>
                          <a:spcPct val="107000"/>
                        </a:lnSpc>
                        <a:spcBef>
                          <a:spcPts val="0"/>
                        </a:spcBef>
                        <a:spcAft>
                          <a:spcPts val="800"/>
                        </a:spcAft>
                      </a:pPr>
                      <a:r>
                        <a:rPr lang="en-GB" sz="1200" b="0" kern="1400" dirty="0">
                          <a:ln>
                            <a:noFill/>
                          </a:ln>
                          <a:solidFill>
                            <a:srgbClr val="000000"/>
                          </a:solidFill>
                          <a:effectLst/>
                          <a:latin typeface="Gill Sans MT" panose="020B0502020104020203" pitchFamily="34" charset="0"/>
                        </a:rPr>
                        <a:t>Igneous</a:t>
                      </a:r>
                      <a:r>
                        <a:rPr lang="en-GB" sz="1200" b="0" kern="1400" baseline="0" dirty="0">
                          <a:ln>
                            <a:noFill/>
                          </a:ln>
                          <a:solidFill>
                            <a:srgbClr val="000000"/>
                          </a:solidFill>
                          <a:effectLst/>
                          <a:latin typeface="Gill Sans MT" panose="020B0502020104020203" pitchFamily="34" charset="0"/>
                        </a:rPr>
                        <a:t> rock</a:t>
                      </a:r>
                      <a:endParaRPr lang="en-GB" sz="1200" b="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r>
                        <a:rPr lang="en-GB" sz="1200" b="0" dirty="0">
                          <a:latin typeface="Gill Sans MT" panose="020B0502020104020203" pitchFamily="34" charset="0"/>
                        </a:rPr>
                        <a:t>Cooled and solidified magma</a:t>
                      </a:r>
                      <a:r>
                        <a:rPr lang="en-GB" sz="1200" b="0" baseline="0" dirty="0">
                          <a:latin typeface="Gill Sans MT" panose="020B0502020104020203" pitchFamily="34" charset="0"/>
                        </a:rPr>
                        <a:t> or lava.</a:t>
                      </a:r>
                      <a:endParaRPr lang="en-GB" sz="1200" b="0" dirty="0">
                        <a:latin typeface="Gill Sans MT" panose="020B0502020104020203" pitchFamily="34" charset="0"/>
                      </a:endParaRPr>
                    </a:p>
                  </a:txBody>
                  <a:tcPr marL="36576" marR="36576" marT="36576" marB="36576"/>
                </a:tc>
                <a:extLst>
                  <a:ext uri="{0D108BD9-81ED-4DB2-BD59-A6C34878D82A}">
                    <a16:rowId xmlns:a16="http://schemas.microsoft.com/office/drawing/2014/main" val="1235971345"/>
                  </a:ext>
                </a:extLst>
              </a:tr>
              <a:tr h="314858">
                <a:tc>
                  <a:txBody>
                    <a:bodyPr/>
                    <a:lstStyle/>
                    <a:p>
                      <a:pPr marR="0" indent="0" algn="l" rtl="0">
                        <a:lnSpc>
                          <a:spcPct val="107000"/>
                        </a:lnSpc>
                        <a:spcBef>
                          <a:spcPts val="0"/>
                        </a:spcBef>
                        <a:spcAft>
                          <a:spcPts val="800"/>
                        </a:spcAft>
                      </a:pPr>
                      <a:r>
                        <a:rPr lang="en-GB" sz="1200" b="0" kern="1400" dirty="0">
                          <a:ln>
                            <a:noFill/>
                          </a:ln>
                          <a:solidFill>
                            <a:srgbClr val="000000"/>
                          </a:solidFill>
                          <a:effectLst/>
                          <a:latin typeface="Gill Sans MT" panose="020B0502020104020203" pitchFamily="34" charset="0"/>
                        </a:rPr>
                        <a:t>Constructive plate boundary</a:t>
                      </a:r>
                    </a:p>
                  </a:txBody>
                  <a:tcPr marL="36576" marR="36576" marT="36576" marB="36576" anchor="ctr"/>
                </a:tc>
                <a:tc>
                  <a:txBody>
                    <a:bodyPr/>
                    <a:lstStyle/>
                    <a:p>
                      <a:r>
                        <a:rPr lang="en-GB" sz="1200" b="0" kern="1200" dirty="0">
                          <a:solidFill>
                            <a:schemeClr val="tx1"/>
                          </a:solidFill>
                          <a:effectLst/>
                          <a:latin typeface="Gill Sans MT" panose="020B0502020104020203" pitchFamily="34" charset="0"/>
                          <a:ea typeface="+mn-ea"/>
                          <a:cs typeface="+mn-cs"/>
                        </a:rPr>
                        <a:t>A constructive plate boundary occurs when two tectonic plates move away from each other. Magma rises from the mantle to the surface and cools to create new land.</a:t>
                      </a:r>
                    </a:p>
                  </a:txBody>
                  <a:tcPr marL="36576" marR="36576" marT="36576" marB="36576"/>
                </a:tc>
                <a:extLst>
                  <a:ext uri="{0D108BD9-81ED-4DB2-BD59-A6C34878D82A}">
                    <a16:rowId xmlns:a16="http://schemas.microsoft.com/office/drawing/2014/main" val="3189114812"/>
                  </a:ext>
                </a:extLst>
              </a:tr>
              <a:tr h="314858">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Destructive plate boundary</a:t>
                      </a:r>
                    </a:p>
                  </a:txBody>
                  <a:tcPr marL="36576" marR="36576" marT="36576" marB="36576" anchor="ctr"/>
                </a:tc>
                <a:tc>
                  <a:txBody>
                    <a:bodyPr/>
                    <a:lstStyle/>
                    <a:p>
                      <a:r>
                        <a:rPr lang="en-GB" sz="1200" b="0" kern="1200" dirty="0">
                          <a:solidFill>
                            <a:schemeClr val="tx1"/>
                          </a:solidFill>
                          <a:effectLst/>
                          <a:latin typeface="Gill Sans MT" panose="020B0502020104020203" pitchFamily="34" charset="0"/>
                          <a:ea typeface="+mn-ea"/>
                          <a:cs typeface="+mn-cs"/>
                        </a:rPr>
                        <a:t>A destructive plate boundary occurs when two tectonic plates are forced towards each other and one is forced under the other. As the bottom plate moves into the mantle it is melted and destroyed.</a:t>
                      </a:r>
                    </a:p>
                  </a:txBody>
                  <a:tcPr marL="36576" marR="36576" marT="36576" marB="36576"/>
                </a:tc>
                <a:extLst>
                  <a:ext uri="{0D108BD9-81ED-4DB2-BD59-A6C34878D82A}">
                    <a16:rowId xmlns:a16="http://schemas.microsoft.com/office/drawing/2014/main" val="926076416"/>
                  </a:ext>
                </a:extLst>
              </a:tr>
              <a:tr h="104953">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Conservative plate boundary</a:t>
                      </a:r>
                    </a:p>
                  </a:txBody>
                  <a:tcPr marL="36576" marR="36576" marT="36576" marB="36576" anchor="ctr"/>
                </a:tc>
                <a:tc>
                  <a:txBody>
                    <a:bodyPr/>
                    <a:lstStyle/>
                    <a:p>
                      <a:r>
                        <a:rPr lang="en-GB" sz="1200" b="0" kern="1200" dirty="0">
                          <a:solidFill>
                            <a:schemeClr val="tx1"/>
                          </a:solidFill>
                          <a:effectLst/>
                          <a:latin typeface="Gill Sans MT" panose="020B0502020104020203" pitchFamily="34" charset="0"/>
                          <a:ea typeface="+mn-ea"/>
                          <a:cs typeface="+mn-cs"/>
                        </a:rPr>
                        <a:t>A conservative plate boundary is when two tectonic plates run side by side of each other.</a:t>
                      </a:r>
                    </a:p>
                  </a:txBody>
                  <a:tcPr marL="36576" marR="36576" marT="36576" marB="36576"/>
                </a:tc>
                <a:extLst>
                  <a:ext uri="{0D108BD9-81ED-4DB2-BD59-A6C34878D82A}">
                    <a16:rowId xmlns:a16="http://schemas.microsoft.com/office/drawing/2014/main" val="1875491268"/>
                  </a:ext>
                </a:extLst>
              </a:tr>
              <a:tr h="167716">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Focus</a:t>
                      </a:r>
                    </a:p>
                  </a:txBody>
                  <a:tcPr marL="36576" marR="36576" marT="36576" marB="36576" anchor="ctr"/>
                </a:tc>
                <a:tc>
                  <a:txBody>
                    <a:bodyPr/>
                    <a:lstStyle/>
                    <a:p>
                      <a:r>
                        <a:rPr lang="en-GB" sz="1200" b="0" kern="1200" dirty="0">
                          <a:solidFill>
                            <a:schemeClr val="tx1"/>
                          </a:solidFill>
                          <a:effectLst/>
                          <a:latin typeface="Gill Sans MT" panose="020B0502020104020203" pitchFamily="34" charset="0"/>
                          <a:ea typeface="+mn-ea"/>
                          <a:cs typeface="+mn-cs"/>
                        </a:rPr>
                        <a:t>The focus is the point where energy is released in the earths crust to form an earthquake.</a:t>
                      </a:r>
                    </a:p>
                  </a:txBody>
                  <a:tcPr marL="36576" marR="36576" marT="36576" marB="36576"/>
                </a:tc>
                <a:extLst>
                  <a:ext uri="{0D108BD9-81ED-4DB2-BD59-A6C34878D82A}">
                    <a16:rowId xmlns:a16="http://schemas.microsoft.com/office/drawing/2014/main" val="841922712"/>
                  </a:ext>
                </a:extLst>
              </a:tr>
              <a:tr h="0">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Epicentre</a:t>
                      </a:r>
                    </a:p>
                  </a:txBody>
                  <a:tcPr marL="36576" marR="36576" marT="36576" marB="36576" anchor="ct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The epicentre is the point on the earths surface above the focus.</a:t>
                      </a:r>
                    </a:p>
                  </a:txBody>
                  <a:tcPr marL="36576" marR="36576" marT="36576" marB="36576"/>
                </a:tc>
                <a:extLst>
                  <a:ext uri="{0D108BD9-81ED-4DB2-BD59-A6C34878D82A}">
                    <a16:rowId xmlns:a16="http://schemas.microsoft.com/office/drawing/2014/main" val="4227672226"/>
                  </a:ext>
                </a:extLst>
              </a:tr>
            </a:tbl>
          </a:graphicData>
        </a:graphic>
      </p:graphicFrame>
      <p:sp>
        <p:nvSpPr>
          <p:cNvPr id="5" name="TextBox 4"/>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5</a:t>
            </a:r>
          </a:p>
        </p:txBody>
      </p:sp>
    </p:spTree>
    <p:extLst>
      <p:ext uri="{BB962C8B-B14F-4D97-AF65-F5344CB8AC3E}">
        <p14:creationId xmlns:p14="http://schemas.microsoft.com/office/powerpoint/2010/main" val="3552887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707600216"/>
              </p:ext>
            </p:extLst>
          </p:nvPr>
        </p:nvGraphicFramePr>
        <p:xfrm>
          <a:off x="2362771" y="134605"/>
          <a:ext cx="2879789" cy="6481010"/>
        </p:xfrm>
        <a:graphic>
          <a:graphicData uri="http://schemas.openxmlformats.org/drawingml/2006/table">
            <a:tbl>
              <a:tblPr firstRow="1" bandRow="1">
                <a:tableStyleId>{5940675A-B579-460E-94D1-54222C63F5DA}</a:tableStyleId>
              </a:tblPr>
              <a:tblGrid>
                <a:gridCol w="1426048">
                  <a:extLst>
                    <a:ext uri="{9D8B030D-6E8A-4147-A177-3AD203B41FA5}">
                      <a16:colId xmlns:a16="http://schemas.microsoft.com/office/drawing/2014/main" val="20000"/>
                    </a:ext>
                  </a:extLst>
                </a:gridCol>
                <a:gridCol w="1453741">
                  <a:extLst>
                    <a:ext uri="{9D8B030D-6E8A-4147-A177-3AD203B41FA5}">
                      <a16:colId xmlns:a16="http://schemas.microsoft.com/office/drawing/2014/main" val="20001"/>
                    </a:ext>
                  </a:extLst>
                </a:gridCol>
              </a:tblGrid>
              <a:tr h="275070">
                <a:tc>
                  <a:txBody>
                    <a:bodyPr/>
                    <a:lstStyle/>
                    <a:p>
                      <a:pPr algn="ctr"/>
                      <a:r>
                        <a:rPr lang="en-GB" sz="1200" b="1" dirty="0">
                          <a:latin typeface="Gill Sans MT" panose="020B0502020104020203" pitchFamily="34" charset="0"/>
                        </a:rPr>
                        <a:t>Spanish</a:t>
                      </a:r>
                    </a:p>
                  </a:txBody>
                  <a:tcPr>
                    <a:solidFill>
                      <a:srgbClr val="FFCCFF"/>
                    </a:solidFill>
                  </a:tcPr>
                </a:tc>
                <a:tc>
                  <a:txBody>
                    <a:bodyPr/>
                    <a:lstStyle/>
                    <a:p>
                      <a:pPr algn="ctr"/>
                      <a:r>
                        <a:rPr lang="en-GB" sz="1200" b="1" dirty="0">
                          <a:latin typeface="Gill Sans MT" panose="020B0502020104020203" pitchFamily="34" charset="0"/>
                        </a:rPr>
                        <a:t>English</a:t>
                      </a:r>
                    </a:p>
                  </a:txBody>
                  <a:tcPr>
                    <a:solidFill>
                      <a:schemeClr val="accent1">
                        <a:lumMod val="20000"/>
                        <a:lumOff val="80000"/>
                      </a:schemeClr>
                    </a:solidFill>
                  </a:tcPr>
                </a:tc>
                <a:extLst>
                  <a:ext uri="{0D108BD9-81ED-4DB2-BD59-A6C34878D82A}">
                    <a16:rowId xmlns:a16="http://schemas.microsoft.com/office/drawing/2014/main" val="10000"/>
                  </a:ext>
                </a:extLst>
              </a:tr>
              <a:tr h="362529">
                <a:tc>
                  <a:txBody>
                    <a:bodyPr/>
                    <a:lstStyle/>
                    <a:p>
                      <a:pPr marR="0" indent="0" algn="l" rtl="0">
                        <a:lnSpc>
                          <a:spcPct val="119000"/>
                        </a:lnSpc>
                        <a:spcBef>
                          <a:spcPts val="0"/>
                        </a:spcBef>
                        <a:spcAft>
                          <a:spcPts val="600"/>
                        </a:spcAft>
                      </a:pPr>
                      <a:r>
                        <a:rPr lang="es-ES_tradnl" sz="1200" kern="1400" dirty="0">
                          <a:ln>
                            <a:noFill/>
                          </a:ln>
                          <a:solidFill>
                            <a:srgbClr val="000000"/>
                          </a:solidFill>
                          <a:effectLst/>
                          <a:latin typeface="Gill Sans MT" panose="020B0502020104020203" pitchFamily="34" charset="0"/>
                        </a:rPr>
                        <a:t>Odio</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a:ln>
                            <a:noFill/>
                          </a:ln>
                          <a:solidFill>
                            <a:srgbClr val="000000"/>
                          </a:solidFill>
                          <a:effectLst/>
                          <a:latin typeface="Gill Sans MT" panose="020B0502020104020203" pitchFamily="34" charset="0"/>
                        </a:rPr>
                        <a:t>I </a:t>
                      </a:r>
                      <a:r>
                        <a:rPr lang="es-ES" sz="1200" kern="1400" dirty="0" err="1">
                          <a:ln>
                            <a:noFill/>
                          </a:ln>
                          <a:solidFill>
                            <a:srgbClr val="000000"/>
                          </a:solidFill>
                          <a:effectLst/>
                          <a:latin typeface="Gill Sans MT" panose="020B0502020104020203" pitchFamily="34" charset="0"/>
                        </a:rPr>
                        <a:t>hate</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1"/>
                  </a:ext>
                </a:extLst>
              </a:tr>
              <a:tr h="393540">
                <a:tc>
                  <a:txBody>
                    <a:bodyPr/>
                    <a:lstStyle/>
                    <a:p>
                      <a:pPr marR="0" indent="0" algn="l" rtl="0">
                        <a:lnSpc>
                          <a:spcPct val="119000"/>
                        </a:lnSpc>
                        <a:spcBef>
                          <a:spcPts val="0"/>
                        </a:spcBef>
                        <a:spcAft>
                          <a:spcPts val="600"/>
                        </a:spcAft>
                      </a:pPr>
                      <a:r>
                        <a:rPr lang="es-ES_tradnl" sz="1200" kern="1400" dirty="0">
                          <a:ln>
                            <a:noFill/>
                          </a:ln>
                          <a:solidFill>
                            <a:srgbClr val="000000"/>
                          </a:solidFill>
                          <a:effectLst/>
                          <a:latin typeface="Gill Sans MT" panose="020B0502020104020203" pitchFamily="34" charset="0"/>
                        </a:rPr>
                        <a:t>Prefiero</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a:ln>
                            <a:noFill/>
                          </a:ln>
                          <a:solidFill>
                            <a:srgbClr val="000000"/>
                          </a:solidFill>
                          <a:effectLst/>
                          <a:latin typeface="Gill Sans MT" panose="020B0502020104020203" pitchFamily="34" charset="0"/>
                        </a:rPr>
                        <a:t>I </a:t>
                      </a:r>
                      <a:r>
                        <a:rPr lang="es-ES" sz="1200" kern="1400" dirty="0" err="1">
                          <a:ln>
                            <a:noFill/>
                          </a:ln>
                          <a:solidFill>
                            <a:srgbClr val="000000"/>
                          </a:solidFill>
                          <a:effectLst/>
                          <a:latin typeface="Gill Sans MT" panose="020B0502020104020203" pitchFamily="34" charset="0"/>
                        </a:rPr>
                        <a:t>prefer</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2"/>
                  </a:ext>
                </a:extLst>
              </a:tr>
              <a:tr h="362529">
                <a:tc>
                  <a:txBody>
                    <a:bodyPr/>
                    <a:lstStyle/>
                    <a:p>
                      <a:pPr marR="0" indent="0" algn="l" rtl="0">
                        <a:lnSpc>
                          <a:spcPct val="119000"/>
                        </a:lnSpc>
                        <a:spcBef>
                          <a:spcPts val="0"/>
                        </a:spcBef>
                        <a:spcAft>
                          <a:spcPts val="600"/>
                        </a:spcAft>
                      </a:pPr>
                      <a:r>
                        <a:rPr lang="es-ES_tradnl" sz="1200" kern="1400" dirty="0">
                          <a:ln>
                            <a:noFill/>
                          </a:ln>
                          <a:solidFill>
                            <a:srgbClr val="000000"/>
                          </a:solidFill>
                          <a:effectLst/>
                          <a:latin typeface="Gill Sans MT" panose="020B0502020104020203" pitchFamily="34" charset="0"/>
                        </a:rPr>
                        <a:t>(no) me gusta</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I (don’t) like</a:t>
                      </a:r>
                    </a:p>
                  </a:txBody>
                  <a:tcPr marL="36576" marR="36576" marT="36576" marB="36576" anchor="ctr"/>
                </a:tc>
                <a:extLst>
                  <a:ext uri="{0D108BD9-81ED-4DB2-BD59-A6C34878D82A}">
                    <a16:rowId xmlns:a16="http://schemas.microsoft.com/office/drawing/2014/main" val="10003"/>
                  </a:ext>
                </a:extLst>
              </a:tr>
              <a:tr h="36188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Me encanta</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I love</a:t>
                      </a:r>
                    </a:p>
                  </a:txBody>
                  <a:tcPr marL="36576" marR="36576" marT="36576" marB="36576" anchor="ctr"/>
                </a:tc>
                <a:extLst>
                  <a:ext uri="{0D108BD9-81ED-4DB2-BD59-A6C34878D82A}">
                    <a16:rowId xmlns:a16="http://schemas.microsoft.com/office/drawing/2014/main" val="10004"/>
                  </a:ext>
                </a:extLst>
              </a:tr>
              <a:tr h="382798">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Bailar</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To dance</a:t>
                      </a:r>
                    </a:p>
                  </a:txBody>
                  <a:tcPr marL="36576" marR="36576" marT="36576" marB="36576" anchor="ctr"/>
                </a:tc>
                <a:extLst>
                  <a:ext uri="{0D108BD9-81ED-4DB2-BD59-A6C34878D82A}">
                    <a16:rowId xmlns:a16="http://schemas.microsoft.com/office/drawing/2014/main" val="3925240874"/>
                  </a:ext>
                </a:extLst>
              </a:tr>
              <a:tr h="361888">
                <a:tc>
                  <a:txBody>
                    <a:bodyPr/>
                    <a:lstStyle/>
                    <a:p>
                      <a:pPr marR="0" indent="0" algn="l" rtl="0">
                        <a:lnSpc>
                          <a:spcPct val="119000"/>
                        </a:lnSpc>
                        <a:spcBef>
                          <a:spcPts val="0"/>
                        </a:spcBef>
                        <a:spcAft>
                          <a:spcPts val="600"/>
                        </a:spcAft>
                        <a:tabLst>
                          <a:tab pos="2879446" algn="l"/>
                          <a:tab pos="2766974" algn="l"/>
                        </a:tabLst>
                      </a:pPr>
                      <a:r>
                        <a:rPr lang="en-GB" sz="1200" kern="1400" dirty="0" err="1">
                          <a:ln>
                            <a:noFill/>
                          </a:ln>
                          <a:solidFill>
                            <a:srgbClr val="000000"/>
                          </a:solidFill>
                          <a:effectLst/>
                          <a:latin typeface="Gill Sans MT" panose="020B0502020104020203" pitchFamily="34" charset="0"/>
                        </a:rPr>
                        <a:t>Cantar</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To sing</a:t>
                      </a:r>
                    </a:p>
                  </a:txBody>
                  <a:tcPr marL="36576" marR="36576" marT="36576" marB="36576" anchor="ctr"/>
                </a:tc>
                <a:extLst>
                  <a:ext uri="{0D108BD9-81ED-4DB2-BD59-A6C34878D82A}">
                    <a16:rowId xmlns:a16="http://schemas.microsoft.com/office/drawing/2014/main" val="3041935017"/>
                  </a:ext>
                </a:extLst>
              </a:tr>
              <a:tr h="361888">
                <a:tc>
                  <a:txBody>
                    <a:bodyPr/>
                    <a:lstStyle/>
                    <a:p>
                      <a:pPr marR="0" indent="0" algn="l" rtl="0">
                        <a:lnSpc>
                          <a:spcPct val="119000"/>
                        </a:lnSpc>
                        <a:spcBef>
                          <a:spcPts val="0"/>
                        </a:spcBef>
                        <a:spcAft>
                          <a:spcPts val="600"/>
                        </a:spcAft>
                        <a:tabLst>
                          <a:tab pos="2879446" algn="l"/>
                          <a:tab pos="2766974" algn="l"/>
                        </a:tabLst>
                      </a:pPr>
                      <a:r>
                        <a:rPr lang="en-US" sz="1200" kern="1400" dirty="0" err="1">
                          <a:ln>
                            <a:noFill/>
                          </a:ln>
                          <a:solidFill>
                            <a:srgbClr val="000000"/>
                          </a:solidFill>
                          <a:effectLst/>
                          <a:latin typeface="Gill Sans MT" panose="020B0502020104020203" pitchFamily="34" charset="0"/>
                        </a:rPr>
                        <a:t>Charlar</a:t>
                      </a:r>
                      <a:endParaRPr lang="en-US"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To chat</a:t>
                      </a:r>
                    </a:p>
                  </a:txBody>
                  <a:tcPr marL="36576" marR="36576" marT="36576" marB="36576" anchor="ctr"/>
                </a:tc>
                <a:extLst>
                  <a:ext uri="{0D108BD9-81ED-4DB2-BD59-A6C34878D82A}">
                    <a16:rowId xmlns:a16="http://schemas.microsoft.com/office/drawing/2014/main" val="4149408354"/>
                  </a:ext>
                </a:extLst>
              </a:tr>
              <a:tr h="361888">
                <a:tc>
                  <a:txBody>
                    <a:bodyPr/>
                    <a:lstStyle/>
                    <a:p>
                      <a:pPr marR="0" indent="0" algn="l" rtl="0">
                        <a:lnSpc>
                          <a:spcPct val="119000"/>
                        </a:lnSpc>
                        <a:spcBef>
                          <a:spcPts val="0"/>
                        </a:spcBef>
                        <a:spcAft>
                          <a:spcPts val="600"/>
                        </a:spcAft>
                        <a:tabLst>
                          <a:tab pos="2879446" algn="l"/>
                          <a:tab pos="2766974" algn="l"/>
                        </a:tabLst>
                      </a:pPr>
                      <a:r>
                        <a:rPr lang="es-ES" sz="1200" kern="1400" dirty="0">
                          <a:ln>
                            <a:noFill/>
                          </a:ln>
                          <a:solidFill>
                            <a:srgbClr val="000000"/>
                          </a:solidFill>
                          <a:effectLst/>
                          <a:latin typeface="Gill Sans MT" panose="020B0502020104020203" pitchFamily="34" charset="0"/>
                        </a:rPr>
                        <a:t>Cocinar</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US" sz="1200" kern="1400" dirty="0">
                          <a:ln>
                            <a:noFill/>
                          </a:ln>
                          <a:solidFill>
                            <a:srgbClr val="000000"/>
                          </a:solidFill>
                          <a:effectLst/>
                          <a:latin typeface="Gill Sans MT" panose="020B0502020104020203" pitchFamily="34" charset="0"/>
                        </a:rPr>
                        <a:t>To cook</a:t>
                      </a:r>
                    </a:p>
                  </a:txBody>
                  <a:tcPr marL="36576" marR="36576" marT="36576" marB="36576" anchor="ctr"/>
                </a:tc>
                <a:extLst>
                  <a:ext uri="{0D108BD9-81ED-4DB2-BD59-A6C34878D82A}">
                    <a16:rowId xmlns:a16="http://schemas.microsoft.com/office/drawing/2014/main" val="1235971345"/>
                  </a:ext>
                </a:extLst>
              </a:tr>
              <a:tr h="361888">
                <a:tc>
                  <a:txBody>
                    <a:bodyPr/>
                    <a:lstStyle/>
                    <a:p>
                      <a:pPr marR="0" indent="0" algn="l" rtl="0">
                        <a:lnSpc>
                          <a:spcPct val="119000"/>
                        </a:lnSpc>
                        <a:spcBef>
                          <a:spcPts val="0"/>
                        </a:spcBef>
                        <a:spcAft>
                          <a:spcPts val="600"/>
                        </a:spcAft>
                        <a:tabLst>
                          <a:tab pos="2879446" algn="l"/>
                          <a:tab pos="2766974" algn="l"/>
                        </a:tabLst>
                      </a:pPr>
                      <a:r>
                        <a:rPr lang="es-ES_tradnl" sz="1200" kern="1400" dirty="0">
                          <a:ln>
                            <a:noFill/>
                          </a:ln>
                          <a:solidFill>
                            <a:srgbClr val="000000"/>
                          </a:solidFill>
                          <a:effectLst/>
                          <a:latin typeface="Gill Sans MT" panose="020B0502020104020203" pitchFamily="34" charset="0"/>
                        </a:rPr>
                        <a:t>Descansar</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To relax</a:t>
                      </a:r>
                    </a:p>
                  </a:txBody>
                  <a:tcPr marL="36576" marR="36576" marT="36576" marB="36576" anchor="ctr"/>
                </a:tc>
                <a:extLst>
                  <a:ext uri="{0D108BD9-81ED-4DB2-BD59-A6C34878D82A}">
                    <a16:rowId xmlns:a16="http://schemas.microsoft.com/office/drawing/2014/main" val="3748769057"/>
                  </a:ext>
                </a:extLst>
              </a:tr>
              <a:tr h="361888">
                <a:tc>
                  <a:txBody>
                    <a:bodyPr/>
                    <a:lstStyle/>
                    <a:p>
                      <a:pPr marR="0" indent="0" algn="l" rtl="0">
                        <a:lnSpc>
                          <a:spcPct val="119000"/>
                        </a:lnSpc>
                        <a:spcBef>
                          <a:spcPts val="0"/>
                        </a:spcBef>
                        <a:spcAft>
                          <a:spcPts val="600"/>
                        </a:spcAft>
                        <a:tabLst>
                          <a:tab pos="2879446" algn="l"/>
                          <a:tab pos="2766974" algn="l"/>
                        </a:tabLst>
                      </a:pPr>
                      <a:r>
                        <a:rPr lang="en-GB" sz="1200" kern="1400" dirty="0" err="1">
                          <a:ln>
                            <a:noFill/>
                          </a:ln>
                          <a:solidFill>
                            <a:srgbClr val="000000"/>
                          </a:solidFill>
                          <a:effectLst/>
                          <a:latin typeface="Gill Sans MT" panose="020B0502020104020203" pitchFamily="34" charset="0"/>
                        </a:rPr>
                        <a:t>Escribir</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To</a:t>
                      </a:r>
                      <a:r>
                        <a:rPr lang="en-GB" sz="1200" kern="1400" baseline="0" dirty="0">
                          <a:ln>
                            <a:noFill/>
                          </a:ln>
                          <a:solidFill>
                            <a:srgbClr val="000000"/>
                          </a:solidFill>
                          <a:effectLst/>
                          <a:latin typeface="Gill Sans MT" panose="020B0502020104020203" pitchFamily="34" charset="0"/>
                        </a:rPr>
                        <a:t> write</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543258229"/>
                  </a:ext>
                </a:extLst>
              </a:tr>
              <a:tr h="361888">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Jugar</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a:ln>
                            <a:noFill/>
                          </a:ln>
                          <a:solidFill>
                            <a:srgbClr val="000000"/>
                          </a:solidFill>
                          <a:effectLst/>
                          <a:latin typeface="Gill Sans MT" panose="020B0502020104020203" pitchFamily="34" charset="0"/>
                        </a:rPr>
                        <a:t>To </a:t>
                      </a:r>
                      <a:r>
                        <a:rPr lang="es-ES" sz="1200" kern="1400" dirty="0" err="1">
                          <a:ln>
                            <a:noFill/>
                          </a:ln>
                          <a:solidFill>
                            <a:srgbClr val="000000"/>
                          </a:solidFill>
                          <a:effectLst/>
                          <a:latin typeface="Gill Sans MT" panose="020B0502020104020203" pitchFamily="34" charset="0"/>
                        </a:rPr>
                        <a:t>play</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146237369"/>
                  </a:ext>
                </a:extLst>
              </a:tr>
              <a:tr h="36188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Leer</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a:ln>
                            <a:noFill/>
                          </a:ln>
                          <a:solidFill>
                            <a:srgbClr val="000000"/>
                          </a:solidFill>
                          <a:effectLst/>
                          <a:latin typeface="Gill Sans MT" panose="020B0502020104020203" pitchFamily="34" charset="0"/>
                        </a:rPr>
                        <a:t>To </a:t>
                      </a:r>
                      <a:r>
                        <a:rPr lang="es-ES" sz="1200" kern="1400" dirty="0" err="1">
                          <a:ln>
                            <a:noFill/>
                          </a:ln>
                          <a:solidFill>
                            <a:srgbClr val="000000"/>
                          </a:solidFill>
                          <a:effectLst/>
                          <a:latin typeface="Gill Sans MT" panose="020B0502020104020203" pitchFamily="34" charset="0"/>
                        </a:rPr>
                        <a:t>read</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264998185"/>
                  </a:ext>
                </a:extLst>
              </a:tr>
              <a:tr h="36188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Pasear</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a:ln>
                            <a:noFill/>
                          </a:ln>
                          <a:solidFill>
                            <a:srgbClr val="000000"/>
                          </a:solidFill>
                          <a:effectLst/>
                          <a:latin typeface="Gill Sans MT" panose="020B0502020104020203" pitchFamily="34" charset="0"/>
                        </a:rPr>
                        <a:t>To </a:t>
                      </a:r>
                      <a:r>
                        <a:rPr lang="es-ES" sz="1200" kern="1400" dirty="0" err="1">
                          <a:ln>
                            <a:noFill/>
                          </a:ln>
                          <a:solidFill>
                            <a:srgbClr val="000000"/>
                          </a:solidFill>
                          <a:effectLst/>
                          <a:latin typeface="Gill Sans MT" panose="020B0502020104020203" pitchFamily="34" charset="0"/>
                        </a:rPr>
                        <a:t>walk</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2139219470"/>
                  </a:ext>
                </a:extLst>
              </a:tr>
              <a:tr h="36188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Viajar</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a:ln>
                            <a:noFill/>
                          </a:ln>
                          <a:solidFill>
                            <a:srgbClr val="000000"/>
                          </a:solidFill>
                          <a:effectLst/>
                          <a:latin typeface="Gill Sans MT" panose="020B0502020104020203" pitchFamily="34" charset="0"/>
                        </a:rPr>
                        <a:t>To </a:t>
                      </a:r>
                      <a:r>
                        <a:rPr lang="es-ES" sz="1200" kern="1400" dirty="0" err="1">
                          <a:ln>
                            <a:noFill/>
                          </a:ln>
                          <a:solidFill>
                            <a:srgbClr val="000000"/>
                          </a:solidFill>
                          <a:effectLst/>
                          <a:latin typeface="Gill Sans MT" panose="020B0502020104020203" pitchFamily="34" charset="0"/>
                        </a:rPr>
                        <a:t>travel</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212544497"/>
                  </a:ext>
                </a:extLst>
              </a:tr>
              <a:tr h="36188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Porque es</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err="1">
                          <a:ln>
                            <a:noFill/>
                          </a:ln>
                          <a:solidFill>
                            <a:srgbClr val="000000"/>
                          </a:solidFill>
                          <a:effectLst/>
                          <a:latin typeface="Gill Sans MT" panose="020B0502020104020203" pitchFamily="34" charset="0"/>
                        </a:rPr>
                        <a:t>Because</a:t>
                      </a:r>
                      <a:r>
                        <a:rPr lang="es-ES" sz="1200" kern="1400" dirty="0">
                          <a:ln>
                            <a:noFill/>
                          </a:ln>
                          <a:solidFill>
                            <a:srgbClr val="000000"/>
                          </a:solidFill>
                          <a:effectLst/>
                          <a:latin typeface="Gill Sans MT" panose="020B0502020104020203" pitchFamily="34" charset="0"/>
                        </a:rPr>
                        <a:t> </a:t>
                      </a:r>
                      <a:r>
                        <a:rPr lang="es-ES" sz="1200" kern="1400" dirty="0" err="1">
                          <a:ln>
                            <a:noFill/>
                          </a:ln>
                          <a:solidFill>
                            <a:srgbClr val="000000"/>
                          </a:solidFill>
                          <a:effectLst/>
                          <a:latin typeface="Gill Sans MT" panose="020B0502020104020203" pitchFamily="34" charset="0"/>
                        </a:rPr>
                        <a:t>it</a:t>
                      </a:r>
                      <a:r>
                        <a:rPr lang="es-ES" sz="1200" kern="1400" dirty="0">
                          <a:ln>
                            <a:noFill/>
                          </a:ln>
                          <a:solidFill>
                            <a:srgbClr val="000000"/>
                          </a:solidFill>
                          <a:effectLst/>
                          <a:latin typeface="Gill Sans MT" panose="020B0502020104020203" pitchFamily="34" charset="0"/>
                        </a:rPr>
                        <a:t> </a:t>
                      </a:r>
                      <a:r>
                        <a:rPr lang="es-ES" sz="1200" kern="1400" dirty="0" err="1">
                          <a:ln>
                            <a:noFill/>
                          </a:ln>
                          <a:solidFill>
                            <a:srgbClr val="000000"/>
                          </a:solidFill>
                          <a:effectLst/>
                          <a:latin typeface="Gill Sans MT" panose="020B0502020104020203" pitchFamily="34" charset="0"/>
                        </a:rPr>
                        <a:t>is</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202810902"/>
                  </a:ext>
                </a:extLst>
              </a:tr>
              <a:tr h="36188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Aburrido</a:t>
                      </a: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s-ES" sz="1200" kern="1400" dirty="0" err="1">
                          <a:ln>
                            <a:noFill/>
                          </a:ln>
                          <a:solidFill>
                            <a:srgbClr val="000000"/>
                          </a:solidFill>
                          <a:effectLst/>
                          <a:latin typeface="Gill Sans MT" panose="020B0502020104020203" pitchFamily="34" charset="0"/>
                        </a:rPr>
                        <a:t>Boring</a:t>
                      </a:r>
                      <a:endParaRPr lang="es-ES" sz="12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773897719"/>
                  </a:ext>
                </a:extLst>
              </a:tr>
              <a:tr h="361888">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Divertido</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s-ES" sz="1200" kern="1400" dirty="0" err="1">
                          <a:ln>
                            <a:noFill/>
                          </a:ln>
                          <a:solidFill>
                            <a:srgbClr val="000000"/>
                          </a:solidFill>
                          <a:effectLst/>
                          <a:latin typeface="Gill Sans MT" panose="020B0502020104020203" pitchFamily="34" charset="0"/>
                        </a:rPr>
                        <a:t>Amusing</a:t>
                      </a:r>
                      <a:r>
                        <a:rPr lang="es-ES" sz="1200" kern="1400" dirty="0">
                          <a:ln>
                            <a:noFill/>
                          </a:ln>
                          <a:solidFill>
                            <a:srgbClr val="000000"/>
                          </a:solidFill>
                          <a:effectLst/>
                          <a:latin typeface="Gill Sans MT" panose="020B0502020104020203" pitchFamily="34" charset="0"/>
                        </a:rPr>
                        <a:t> </a:t>
                      </a:r>
                    </a:p>
                  </a:txBody>
                  <a:tcPr marL="36576" marR="36576" marT="36576" marB="36576"/>
                </a:tc>
                <a:extLst>
                  <a:ext uri="{0D108BD9-81ED-4DB2-BD59-A6C34878D82A}">
                    <a16:rowId xmlns:a16="http://schemas.microsoft.com/office/drawing/2014/main" val="3487442006"/>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774012081"/>
              </p:ext>
            </p:extLst>
          </p:nvPr>
        </p:nvGraphicFramePr>
        <p:xfrm>
          <a:off x="5406527" y="134605"/>
          <a:ext cx="3101052" cy="6481010"/>
        </p:xfrm>
        <a:graphic>
          <a:graphicData uri="http://schemas.openxmlformats.org/drawingml/2006/table">
            <a:tbl>
              <a:tblPr firstRow="1" bandRow="1">
                <a:tableStyleId>{5940675A-B579-460E-94D1-54222C63F5DA}</a:tableStyleId>
              </a:tblPr>
              <a:tblGrid>
                <a:gridCol w="1535615">
                  <a:extLst>
                    <a:ext uri="{9D8B030D-6E8A-4147-A177-3AD203B41FA5}">
                      <a16:colId xmlns:a16="http://schemas.microsoft.com/office/drawing/2014/main" val="20000"/>
                    </a:ext>
                  </a:extLst>
                </a:gridCol>
                <a:gridCol w="1565437">
                  <a:extLst>
                    <a:ext uri="{9D8B030D-6E8A-4147-A177-3AD203B41FA5}">
                      <a16:colId xmlns:a16="http://schemas.microsoft.com/office/drawing/2014/main" val="20001"/>
                    </a:ext>
                  </a:extLst>
                </a:gridCol>
              </a:tblGrid>
              <a:tr h="275070">
                <a:tc>
                  <a:txBody>
                    <a:bodyPr/>
                    <a:lstStyle/>
                    <a:p>
                      <a:pPr algn="ctr"/>
                      <a:r>
                        <a:rPr lang="en-GB" sz="1200" b="1" dirty="0">
                          <a:latin typeface="Gill Sans MT" panose="020B0502020104020203" pitchFamily="34" charset="0"/>
                        </a:rPr>
                        <a:t>Spanish</a:t>
                      </a:r>
                    </a:p>
                  </a:txBody>
                  <a:tcPr>
                    <a:solidFill>
                      <a:srgbClr val="FFCCFF"/>
                    </a:solidFill>
                  </a:tcPr>
                </a:tc>
                <a:tc>
                  <a:txBody>
                    <a:bodyPr/>
                    <a:lstStyle/>
                    <a:p>
                      <a:pPr algn="ctr"/>
                      <a:r>
                        <a:rPr lang="en-GB" sz="1200" b="1" dirty="0">
                          <a:latin typeface="Gill Sans MT" panose="020B0502020104020203" pitchFamily="34" charset="0"/>
                        </a:rPr>
                        <a:t>English</a:t>
                      </a:r>
                    </a:p>
                  </a:txBody>
                  <a:tcPr>
                    <a:solidFill>
                      <a:schemeClr val="accent1">
                        <a:lumMod val="20000"/>
                        <a:lumOff val="80000"/>
                      </a:schemeClr>
                    </a:solidFill>
                  </a:tcPr>
                </a:tc>
                <a:extLst>
                  <a:ext uri="{0D108BD9-81ED-4DB2-BD59-A6C34878D82A}">
                    <a16:rowId xmlns:a16="http://schemas.microsoft.com/office/drawing/2014/main" val="10000"/>
                  </a:ext>
                </a:extLst>
              </a:tr>
              <a:tr h="362529">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Emocionante</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Exciting</a:t>
                      </a:r>
                    </a:p>
                  </a:txBody>
                  <a:tcPr marL="36576" marR="36576" marT="36576" marB="36576"/>
                </a:tc>
                <a:extLst>
                  <a:ext uri="{0D108BD9-81ED-4DB2-BD59-A6C34878D82A}">
                    <a16:rowId xmlns:a16="http://schemas.microsoft.com/office/drawing/2014/main" val="10001"/>
                  </a:ext>
                </a:extLst>
              </a:tr>
              <a:tr h="393540">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Malo</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s-ES" sz="1200" kern="1400" dirty="0" err="1">
                          <a:ln>
                            <a:noFill/>
                          </a:ln>
                          <a:solidFill>
                            <a:srgbClr val="000000"/>
                          </a:solidFill>
                          <a:effectLst/>
                          <a:latin typeface="Gill Sans MT" panose="020B0502020104020203" pitchFamily="34" charset="0"/>
                        </a:rPr>
                        <a:t>Bad</a:t>
                      </a:r>
                      <a:endParaRPr lang="es-ES" sz="12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0002"/>
                  </a:ext>
                </a:extLst>
              </a:tr>
              <a:tr h="362529">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Genial</a:t>
                      </a: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Great</a:t>
                      </a:r>
                    </a:p>
                  </a:txBody>
                  <a:tcPr marL="36576" marR="36576" marT="36576" marB="36576"/>
                </a:tc>
                <a:extLst>
                  <a:ext uri="{0D108BD9-81ED-4DB2-BD59-A6C34878D82A}">
                    <a16:rowId xmlns:a16="http://schemas.microsoft.com/office/drawing/2014/main" val="10003"/>
                  </a:ext>
                </a:extLst>
              </a:tr>
              <a:tr h="361888">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Interesante</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s-ES" sz="1200" kern="1400" dirty="0" err="1">
                          <a:ln>
                            <a:noFill/>
                          </a:ln>
                          <a:solidFill>
                            <a:srgbClr val="000000"/>
                          </a:solidFill>
                          <a:effectLst/>
                          <a:latin typeface="Gill Sans MT" panose="020B0502020104020203" pitchFamily="34" charset="0"/>
                        </a:rPr>
                        <a:t>Interesting</a:t>
                      </a:r>
                      <a:endParaRPr lang="es-ES" sz="12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0004"/>
                  </a:ext>
                </a:extLst>
              </a:tr>
              <a:tr h="38279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Horrible</a:t>
                      </a: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Terrible</a:t>
                      </a:r>
                    </a:p>
                  </a:txBody>
                  <a:tcPr marL="36576" marR="36576" marT="36576" marB="36576"/>
                </a:tc>
                <a:extLst>
                  <a:ext uri="{0D108BD9-81ED-4DB2-BD59-A6C34878D82A}">
                    <a16:rowId xmlns:a16="http://schemas.microsoft.com/office/drawing/2014/main" val="3925240874"/>
                  </a:ext>
                </a:extLst>
              </a:tr>
              <a:tr h="361888">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Juego</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I play</a:t>
                      </a:r>
                    </a:p>
                  </a:txBody>
                  <a:tcPr marL="36576" marR="36576" marT="36576" marB="36576"/>
                </a:tc>
                <a:extLst>
                  <a:ext uri="{0D108BD9-81ED-4DB2-BD59-A6C34878D82A}">
                    <a16:rowId xmlns:a16="http://schemas.microsoft.com/office/drawing/2014/main" val="3041935017"/>
                  </a:ext>
                </a:extLst>
              </a:tr>
              <a:tr h="36188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Al </a:t>
                      </a:r>
                      <a:r>
                        <a:rPr lang="en-GB" sz="1200" kern="1400" dirty="0" err="1">
                          <a:ln>
                            <a:noFill/>
                          </a:ln>
                          <a:solidFill>
                            <a:srgbClr val="000000"/>
                          </a:solidFill>
                          <a:effectLst/>
                          <a:latin typeface="Gill Sans MT" panose="020B0502020104020203" pitchFamily="34" charset="0"/>
                        </a:rPr>
                        <a:t>baloncesto</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Basketball</a:t>
                      </a:r>
                    </a:p>
                  </a:txBody>
                  <a:tcPr marL="36576" marR="36576" marT="36576" marB="36576"/>
                </a:tc>
                <a:extLst>
                  <a:ext uri="{0D108BD9-81ED-4DB2-BD59-A6C34878D82A}">
                    <a16:rowId xmlns:a16="http://schemas.microsoft.com/office/drawing/2014/main" val="4149408354"/>
                  </a:ext>
                </a:extLst>
              </a:tr>
              <a:tr h="36188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al </a:t>
                      </a:r>
                      <a:r>
                        <a:rPr lang="en-GB" sz="1200" kern="1400" dirty="0" err="1">
                          <a:ln>
                            <a:noFill/>
                          </a:ln>
                          <a:solidFill>
                            <a:srgbClr val="000000"/>
                          </a:solidFill>
                          <a:effectLst/>
                          <a:latin typeface="Gill Sans MT" panose="020B0502020104020203" pitchFamily="34" charset="0"/>
                        </a:rPr>
                        <a:t>fútbol</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Football</a:t>
                      </a:r>
                    </a:p>
                  </a:txBody>
                  <a:tcPr marL="36576" marR="36576" marT="36576" marB="36576"/>
                </a:tc>
                <a:extLst>
                  <a:ext uri="{0D108BD9-81ED-4DB2-BD59-A6C34878D82A}">
                    <a16:rowId xmlns:a16="http://schemas.microsoft.com/office/drawing/2014/main" val="1235971345"/>
                  </a:ext>
                </a:extLst>
              </a:tr>
              <a:tr h="36188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Al </a:t>
                      </a:r>
                      <a:r>
                        <a:rPr lang="en-GB" sz="1200" kern="1400" dirty="0" err="1">
                          <a:ln>
                            <a:noFill/>
                          </a:ln>
                          <a:solidFill>
                            <a:srgbClr val="000000"/>
                          </a:solidFill>
                          <a:effectLst/>
                          <a:latin typeface="Gill Sans MT" panose="020B0502020104020203" pitchFamily="34" charset="0"/>
                        </a:rPr>
                        <a:t>tenis</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Tennis</a:t>
                      </a:r>
                    </a:p>
                  </a:txBody>
                  <a:tcPr marL="36576" marR="36576" marT="36576" marB="36576"/>
                </a:tc>
                <a:extLst>
                  <a:ext uri="{0D108BD9-81ED-4DB2-BD59-A6C34878D82A}">
                    <a16:rowId xmlns:a16="http://schemas.microsoft.com/office/drawing/2014/main" val="3748769057"/>
                  </a:ext>
                </a:extLst>
              </a:tr>
              <a:tr h="36188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Al rugby</a:t>
                      </a: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Rugby</a:t>
                      </a:r>
                    </a:p>
                  </a:txBody>
                  <a:tcPr marL="36576" marR="36576" marT="36576" marB="36576"/>
                </a:tc>
                <a:extLst>
                  <a:ext uri="{0D108BD9-81ED-4DB2-BD59-A6C34878D82A}">
                    <a16:rowId xmlns:a16="http://schemas.microsoft.com/office/drawing/2014/main" val="1543258229"/>
                  </a:ext>
                </a:extLst>
              </a:tr>
              <a:tr h="36188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Al </a:t>
                      </a:r>
                      <a:r>
                        <a:rPr lang="en-GB" sz="1200" kern="1400" dirty="0" err="1">
                          <a:ln>
                            <a:noFill/>
                          </a:ln>
                          <a:solidFill>
                            <a:srgbClr val="000000"/>
                          </a:solidFill>
                          <a:effectLst/>
                          <a:latin typeface="Gill Sans MT" panose="020B0502020104020203" pitchFamily="34" charset="0"/>
                        </a:rPr>
                        <a:t>voleibol</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Volleyball</a:t>
                      </a:r>
                    </a:p>
                  </a:txBody>
                  <a:tcPr marL="36576" marR="36576" marT="36576" marB="36576"/>
                </a:tc>
                <a:extLst>
                  <a:ext uri="{0D108BD9-81ED-4DB2-BD59-A6C34878D82A}">
                    <a16:rowId xmlns:a16="http://schemas.microsoft.com/office/drawing/2014/main" val="3146237369"/>
                  </a:ext>
                </a:extLst>
              </a:tr>
              <a:tr h="361888">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Hago</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I do</a:t>
                      </a:r>
                    </a:p>
                  </a:txBody>
                  <a:tcPr marL="36576" marR="36576" marT="36576" marB="36576"/>
                </a:tc>
                <a:extLst>
                  <a:ext uri="{0D108BD9-81ED-4DB2-BD59-A6C34878D82A}">
                    <a16:rowId xmlns:a16="http://schemas.microsoft.com/office/drawing/2014/main" val="3264998185"/>
                  </a:ext>
                </a:extLst>
              </a:tr>
              <a:tr h="36188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Artes marciales</a:t>
                      </a: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Martial</a:t>
                      </a:r>
                      <a:r>
                        <a:rPr lang="en-GB" sz="1200" kern="1400" baseline="0" dirty="0">
                          <a:ln>
                            <a:noFill/>
                          </a:ln>
                          <a:solidFill>
                            <a:srgbClr val="000000"/>
                          </a:solidFill>
                          <a:effectLst/>
                          <a:latin typeface="Gill Sans MT" panose="020B0502020104020203" pitchFamily="34" charset="0"/>
                        </a:rPr>
                        <a:t> arts</a:t>
                      </a:r>
                      <a:endParaRPr lang="en-GB" sz="12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2139219470"/>
                  </a:ext>
                </a:extLst>
              </a:tr>
              <a:tr h="361888">
                <a:tc>
                  <a:txBody>
                    <a:bodyPr/>
                    <a:lstStyle/>
                    <a:p>
                      <a:pPr marR="0" indent="0" algn="l" rtl="0">
                        <a:lnSpc>
                          <a:spcPct val="119000"/>
                        </a:lnSpc>
                        <a:spcBef>
                          <a:spcPts val="0"/>
                        </a:spcBef>
                        <a:spcAft>
                          <a:spcPts val="0"/>
                        </a:spcAft>
                      </a:pPr>
                      <a:r>
                        <a:rPr lang="es-ES_tradnl" sz="1200" kern="1400" dirty="0">
                          <a:ln>
                            <a:noFill/>
                          </a:ln>
                          <a:solidFill>
                            <a:srgbClr val="000000"/>
                          </a:solidFill>
                          <a:effectLst/>
                          <a:latin typeface="Gill Sans MT" panose="020B0502020104020203" pitchFamily="34" charset="0"/>
                        </a:rPr>
                        <a:t>Atletismo</a:t>
                      </a:r>
                    </a:p>
                  </a:txBody>
                  <a:tcPr marL="36576" marR="36576" marT="36576" marB="36576"/>
                </a:tc>
                <a:tc>
                  <a:txBody>
                    <a:bodyPr/>
                    <a:lstStyle/>
                    <a:p>
                      <a:pPr marR="0" indent="0" algn="l" rtl="0">
                        <a:lnSpc>
                          <a:spcPct val="119000"/>
                        </a:lnSpc>
                        <a:spcBef>
                          <a:spcPts val="0"/>
                        </a:spcBef>
                        <a:spcAft>
                          <a:spcPts val="0"/>
                        </a:spcAft>
                      </a:pPr>
                      <a:r>
                        <a:rPr lang="es-ES_tradnl" sz="1200" kern="1400" dirty="0" err="1">
                          <a:ln>
                            <a:noFill/>
                          </a:ln>
                          <a:solidFill>
                            <a:srgbClr val="000000"/>
                          </a:solidFill>
                          <a:effectLst/>
                          <a:latin typeface="Gill Sans MT" panose="020B0502020104020203" pitchFamily="34" charset="0"/>
                        </a:rPr>
                        <a:t>Athletics</a:t>
                      </a:r>
                      <a:endParaRPr lang="es-ES_tradnl" sz="12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3212544497"/>
                  </a:ext>
                </a:extLst>
              </a:tr>
              <a:tr h="361888">
                <a:tc>
                  <a:txBody>
                    <a:bodyPr/>
                    <a:lstStyle/>
                    <a:p>
                      <a:pPr marR="0" indent="0" algn="l" rtl="0">
                        <a:lnSpc>
                          <a:spcPct val="119000"/>
                        </a:lnSpc>
                        <a:spcBef>
                          <a:spcPts val="0"/>
                        </a:spcBef>
                        <a:spcAft>
                          <a:spcPts val="0"/>
                        </a:spcAft>
                      </a:pPr>
                      <a:r>
                        <a:rPr lang="en-US" sz="1200" kern="1400" dirty="0" err="1">
                          <a:ln>
                            <a:noFill/>
                          </a:ln>
                          <a:solidFill>
                            <a:srgbClr val="000000"/>
                          </a:solidFill>
                          <a:effectLst/>
                          <a:latin typeface="Gill Sans MT" panose="020B0502020104020203" pitchFamily="34" charset="0"/>
                        </a:rPr>
                        <a:t>Equitación</a:t>
                      </a:r>
                      <a:endParaRPr lang="en-US"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US" sz="1200" kern="1400" dirty="0">
                          <a:ln>
                            <a:noFill/>
                          </a:ln>
                          <a:solidFill>
                            <a:srgbClr val="000000"/>
                          </a:solidFill>
                          <a:effectLst/>
                          <a:latin typeface="Gill Sans MT" panose="020B0502020104020203" pitchFamily="34" charset="0"/>
                        </a:rPr>
                        <a:t>Horse riding</a:t>
                      </a:r>
                    </a:p>
                  </a:txBody>
                  <a:tcPr marL="36576" marR="36576" marT="36576" marB="36576"/>
                </a:tc>
                <a:extLst>
                  <a:ext uri="{0D108BD9-81ED-4DB2-BD59-A6C34878D82A}">
                    <a16:rowId xmlns:a16="http://schemas.microsoft.com/office/drawing/2014/main" val="1202810902"/>
                  </a:ext>
                </a:extLst>
              </a:tr>
              <a:tr h="361888">
                <a:tc>
                  <a:txBody>
                    <a:bodyPr/>
                    <a:lstStyle/>
                    <a:p>
                      <a:pPr marR="0" indent="0" algn="l" rtl="0">
                        <a:lnSpc>
                          <a:spcPct val="119000"/>
                        </a:lnSpc>
                        <a:spcBef>
                          <a:spcPts val="0"/>
                        </a:spcBef>
                        <a:spcAft>
                          <a:spcPts val="0"/>
                        </a:spcAft>
                      </a:pPr>
                      <a:r>
                        <a:rPr lang="en-US" sz="1200" kern="1400" dirty="0" err="1">
                          <a:ln>
                            <a:noFill/>
                          </a:ln>
                          <a:solidFill>
                            <a:srgbClr val="000000"/>
                          </a:solidFill>
                          <a:effectLst/>
                          <a:latin typeface="Gill Sans MT" panose="020B0502020104020203" pitchFamily="34" charset="0"/>
                        </a:rPr>
                        <a:t>Gimnasia</a:t>
                      </a:r>
                      <a:endParaRPr lang="en-US"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US" sz="1200" kern="1400" dirty="0">
                          <a:ln>
                            <a:noFill/>
                          </a:ln>
                          <a:solidFill>
                            <a:srgbClr val="000000"/>
                          </a:solidFill>
                          <a:effectLst/>
                          <a:latin typeface="Gill Sans MT" panose="020B0502020104020203" pitchFamily="34" charset="0"/>
                        </a:rPr>
                        <a:t>Gymnastics</a:t>
                      </a:r>
                    </a:p>
                  </a:txBody>
                  <a:tcPr marL="36576" marR="36576" marT="36576" marB="36576"/>
                </a:tc>
                <a:extLst>
                  <a:ext uri="{0D108BD9-81ED-4DB2-BD59-A6C34878D82A}">
                    <a16:rowId xmlns:a16="http://schemas.microsoft.com/office/drawing/2014/main" val="1773897719"/>
                  </a:ext>
                </a:extLst>
              </a:tr>
              <a:tr h="361888">
                <a:tc>
                  <a:txBody>
                    <a:bodyPr/>
                    <a:lstStyle/>
                    <a:p>
                      <a:pPr marR="0" indent="0" algn="l" rtl="0">
                        <a:lnSpc>
                          <a:spcPct val="119000"/>
                        </a:lnSpc>
                        <a:spcBef>
                          <a:spcPts val="0"/>
                        </a:spcBef>
                        <a:spcAft>
                          <a:spcPts val="600"/>
                        </a:spcAft>
                      </a:pPr>
                      <a:r>
                        <a:rPr lang="es-ES_tradnl" sz="1200" kern="1400" dirty="0">
                          <a:ln>
                            <a:noFill/>
                          </a:ln>
                          <a:solidFill>
                            <a:srgbClr val="000000"/>
                          </a:solidFill>
                          <a:effectLst/>
                          <a:latin typeface="Gill Sans MT" panose="020B0502020104020203" pitchFamily="34" charset="0"/>
                        </a:rPr>
                        <a:t>natación</a:t>
                      </a: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US" sz="1200" kern="1400" dirty="0">
                          <a:ln>
                            <a:noFill/>
                          </a:ln>
                          <a:solidFill>
                            <a:srgbClr val="000000"/>
                          </a:solidFill>
                          <a:effectLst/>
                          <a:latin typeface="Gill Sans MT" panose="020B0502020104020203" pitchFamily="34" charset="0"/>
                        </a:rPr>
                        <a:t>swimming</a:t>
                      </a:r>
                    </a:p>
                  </a:txBody>
                  <a:tcPr marL="36576" marR="36576" marT="36576" marB="36576"/>
                </a:tc>
                <a:extLst>
                  <a:ext uri="{0D108BD9-81ED-4DB2-BD59-A6C34878D82A}">
                    <a16:rowId xmlns:a16="http://schemas.microsoft.com/office/drawing/2014/main" val="3487442006"/>
                  </a:ext>
                </a:extLst>
              </a:tr>
            </a:tbl>
          </a:graphicData>
        </a:graphic>
      </p:graphicFrame>
      <p:sp>
        <p:nvSpPr>
          <p:cNvPr id="5" name="TextBox 4"/>
          <p:cNvSpPr txBox="1"/>
          <p:nvPr/>
        </p:nvSpPr>
        <p:spPr>
          <a:xfrm>
            <a:off x="208710" y="224590"/>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Spanish</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7" name="TextBox 6"/>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6</a:t>
            </a:r>
          </a:p>
        </p:txBody>
      </p:sp>
      <p:graphicFrame>
        <p:nvGraphicFramePr>
          <p:cNvPr id="8" name="Table 7"/>
          <p:cNvGraphicFramePr>
            <a:graphicFrameLocks noGrp="1"/>
          </p:cNvGraphicFramePr>
          <p:nvPr>
            <p:extLst>
              <p:ext uri="{D42A27DB-BD31-4B8C-83A1-F6EECF244321}">
                <p14:modId xmlns:p14="http://schemas.microsoft.com/office/powerpoint/2010/main" val="814438627"/>
              </p:ext>
            </p:extLst>
          </p:nvPr>
        </p:nvGraphicFramePr>
        <p:xfrm>
          <a:off x="8654128" y="143627"/>
          <a:ext cx="2810121" cy="3673889"/>
        </p:xfrm>
        <a:graphic>
          <a:graphicData uri="http://schemas.openxmlformats.org/drawingml/2006/table">
            <a:tbl>
              <a:tblPr firstRow="1" bandRow="1">
                <a:tableStyleId>{5940675A-B579-460E-94D1-54222C63F5DA}</a:tableStyleId>
              </a:tblPr>
              <a:tblGrid>
                <a:gridCol w="1391548">
                  <a:extLst>
                    <a:ext uri="{9D8B030D-6E8A-4147-A177-3AD203B41FA5}">
                      <a16:colId xmlns:a16="http://schemas.microsoft.com/office/drawing/2014/main" val="20000"/>
                    </a:ext>
                  </a:extLst>
                </a:gridCol>
                <a:gridCol w="1418573">
                  <a:extLst>
                    <a:ext uri="{9D8B030D-6E8A-4147-A177-3AD203B41FA5}">
                      <a16:colId xmlns:a16="http://schemas.microsoft.com/office/drawing/2014/main" val="20001"/>
                    </a:ext>
                  </a:extLst>
                </a:gridCol>
              </a:tblGrid>
              <a:tr h="269682">
                <a:tc>
                  <a:txBody>
                    <a:bodyPr/>
                    <a:lstStyle/>
                    <a:p>
                      <a:pPr algn="ctr"/>
                      <a:r>
                        <a:rPr lang="en-GB" sz="1200" b="1" dirty="0">
                          <a:latin typeface="Gill Sans MT" panose="020B0502020104020203" pitchFamily="34" charset="0"/>
                        </a:rPr>
                        <a:t>Spanish</a:t>
                      </a:r>
                    </a:p>
                  </a:txBody>
                  <a:tcPr>
                    <a:solidFill>
                      <a:srgbClr val="FFCCFF"/>
                    </a:solidFill>
                  </a:tcPr>
                </a:tc>
                <a:tc>
                  <a:txBody>
                    <a:bodyPr/>
                    <a:lstStyle/>
                    <a:p>
                      <a:pPr algn="ctr"/>
                      <a:r>
                        <a:rPr lang="en-GB" sz="1200" b="1" dirty="0">
                          <a:latin typeface="Gill Sans MT" panose="020B0502020104020203" pitchFamily="34" charset="0"/>
                        </a:rPr>
                        <a:t>English</a:t>
                      </a:r>
                    </a:p>
                  </a:txBody>
                  <a:tcPr>
                    <a:solidFill>
                      <a:schemeClr val="accent1">
                        <a:lumMod val="20000"/>
                        <a:lumOff val="80000"/>
                      </a:schemeClr>
                    </a:solidFill>
                  </a:tcPr>
                </a:tc>
                <a:extLst>
                  <a:ext uri="{0D108BD9-81ED-4DB2-BD59-A6C34878D82A}">
                    <a16:rowId xmlns:a16="http://schemas.microsoft.com/office/drawing/2014/main" val="10000"/>
                  </a:ext>
                </a:extLst>
              </a:tr>
              <a:tr h="355428">
                <a:tc>
                  <a:txBody>
                    <a:bodyPr/>
                    <a:lstStyle/>
                    <a:p>
                      <a:pPr marR="0" indent="0" algn="l" rtl="0">
                        <a:lnSpc>
                          <a:spcPct val="119000"/>
                        </a:lnSpc>
                        <a:spcBef>
                          <a:spcPts val="0"/>
                        </a:spcBef>
                        <a:spcAft>
                          <a:spcPts val="600"/>
                        </a:spcAft>
                      </a:pPr>
                      <a:r>
                        <a:rPr lang="es-ES_tradnl" sz="1200" kern="1400" dirty="0">
                          <a:ln>
                            <a:noFill/>
                          </a:ln>
                          <a:solidFill>
                            <a:srgbClr val="000000"/>
                          </a:solidFill>
                          <a:effectLst/>
                          <a:latin typeface="Gill Sans MT" panose="020B0502020104020203" pitchFamily="34" charset="0"/>
                        </a:rPr>
                        <a:t>Nunca</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err="1">
                          <a:ln>
                            <a:noFill/>
                          </a:ln>
                          <a:solidFill>
                            <a:srgbClr val="000000"/>
                          </a:solidFill>
                          <a:effectLst/>
                          <a:latin typeface="Gill Sans MT" panose="020B0502020104020203" pitchFamily="34" charset="0"/>
                        </a:rPr>
                        <a:t>Never</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1"/>
                  </a:ext>
                </a:extLst>
              </a:tr>
              <a:tr h="385832">
                <a:tc>
                  <a:txBody>
                    <a:bodyPr/>
                    <a:lstStyle/>
                    <a:p>
                      <a:pPr marR="0" indent="0" algn="l" rtl="0">
                        <a:lnSpc>
                          <a:spcPct val="119000"/>
                        </a:lnSpc>
                        <a:spcBef>
                          <a:spcPts val="0"/>
                        </a:spcBef>
                        <a:spcAft>
                          <a:spcPts val="600"/>
                        </a:spcAft>
                      </a:pPr>
                      <a:r>
                        <a:rPr lang="es-ES_tradnl" sz="1200" kern="1400" dirty="0">
                          <a:ln>
                            <a:noFill/>
                          </a:ln>
                          <a:solidFill>
                            <a:srgbClr val="000000"/>
                          </a:solidFill>
                          <a:effectLst/>
                          <a:latin typeface="Gill Sans MT" panose="020B0502020104020203" pitchFamily="34" charset="0"/>
                        </a:rPr>
                        <a:t>Casi nunca</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err="1">
                          <a:ln>
                            <a:noFill/>
                          </a:ln>
                          <a:solidFill>
                            <a:srgbClr val="000000"/>
                          </a:solidFill>
                          <a:effectLst/>
                          <a:latin typeface="Gill Sans MT" panose="020B0502020104020203" pitchFamily="34" charset="0"/>
                        </a:rPr>
                        <a:t>Almost</a:t>
                      </a:r>
                      <a:r>
                        <a:rPr lang="es-ES" sz="1200" kern="1400" dirty="0">
                          <a:ln>
                            <a:noFill/>
                          </a:ln>
                          <a:solidFill>
                            <a:srgbClr val="000000"/>
                          </a:solidFill>
                          <a:effectLst/>
                          <a:latin typeface="Gill Sans MT" panose="020B0502020104020203" pitchFamily="34" charset="0"/>
                        </a:rPr>
                        <a:t> </a:t>
                      </a:r>
                      <a:r>
                        <a:rPr lang="es-ES" sz="1200" kern="1400" dirty="0" err="1">
                          <a:ln>
                            <a:noFill/>
                          </a:ln>
                          <a:solidFill>
                            <a:srgbClr val="000000"/>
                          </a:solidFill>
                          <a:effectLst/>
                          <a:latin typeface="Gill Sans MT" panose="020B0502020104020203" pitchFamily="34" charset="0"/>
                        </a:rPr>
                        <a:t>never</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2"/>
                  </a:ext>
                </a:extLst>
              </a:tr>
              <a:tr h="355428">
                <a:tc>
                  <a:txBody>
                    <a:bodyPr/>
                    <a:lstStyle/>
                    <a:p>
                      <a:pPr marR="0" indent="0" algn="l" rtl="0">
                        <a:lnSpc>
                          <a:spcPct val="119000"/>
                        </a:lnSpc>
                        <a:spcBef>
                          <a:spcPts val="0"/>
                        </a:spcBef>
                        <a:spcAft>
                          <a:spcPts val="600"/>
                        </a:spcAft>
                      </a:pPr>
                      <a:r>
                        <a:rPr lang="es-ES_tradnl" sz="1200" kern="1400" dirty="0">
                          <a:ln>
                            <a:noFill/>
                          </a:ln>
                          <a:solidFill>
                            <a:srgbClr val="000000"/>
                          </a:solidFill>
                          <a:effectLst/>
                          <a:latin typeface="Gill Sans MT" panose="020B0502020104020203" pitchFamily="34" charset="0"/>
                        </a:rPr>
                        <a:t>A veces</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Sometimes</a:t>
                      </a:r>
                    </a:p>
                  </a:txBody>
                  <a:tcPr marL="36576" marR="36576" marT="36576" marB="36576" anchor="ctr"/>
                </a:tc>
                <a:extLst>
                  <a:ext uri="{0D108BD9-81ED-4DB2-BD59-A6C34878D82A}">
                    <a16:rowId xmlns:a16="http://schemas.microsoft.com/office/drawing/2014/main" val="10003"/>
                  </a:ext>
                </a:extLst>
              </a:tr>
              <a:tr h="354800">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De vez en cuando</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From time to time</a:t>
                      </a:r>
                    </a:p>
                  </a:txBody>
                  <a:tcPr marL="36576" marR="36576" marT="36576" marB="36576" anchor="ctr"/>
                </a:tc>
                <a:extLst>
                  <a:ext uri="{0D108BD9-81ED-4DB2-BD59-A6C34878D82A}">
                    <a16:rowId xmlns:a16="http://schemas.microsoft.com/office/drawing/2014/main" val="10004"/>
                  </a:ext>
                </a:extLst>
              </a:tr>
              <a:tr h="37530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 menudo</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Often</a:t>
                      </a:r>
                    </a:p>
                  </a:txBody>
                  <a:tcPr marL="36576" marR="36576" marT="36576" marB="36576" anchor="ctr"/>
                </a:tc>
                <a:extLst>
                  <a:ext uri="{0D108BD9-81ED-4DB2-BD59-A6C34878D82A}">
                    <a16:rowId xmlns:a16="http://schemas.microsoft.com/office/drawing/2014/main" val="3925240874"/>
                  </a:ext>
                </a:extLst>
              </a:tr>
              <a:tr h="354800">
                <a:tc>
                  <a:txBody>
                    <a:bodyPr/>
                    <a:lstStyle/>
                    <a:p>
                      <a:pPr marR="0" indent="0" algn="l" rtl="0">
                        <a:lnSpc>
                          <a:spcPct val="119000"/>
                        </a:lnSpc>
                        <a:spcBef>
                          <a:spcPts val="0"/>
                        </a:spcBef>
                        <a:spcAft>
                          <a:spcPts val="600"/>
                        </a:spcAft>
                        <a:tabLst>
                          <a:tab pos="2879446" algn="l"/>
                          <a:tab pos="2766974" algn="l"/>
                        </a:tabLst>
                      </a:pPr>
                      <a:r>
                        <a:rPr lang="en-GB" sz="1200" kern="1400" dirty="0" err="1">
                          <a:ln>
                            <a:noFill/>
                          </a:ln>
                          <a:solidFill>
                            <a:srgbClr val="000000"/>
                          </a:solidFill>
                          <a:effectLst/>
                          <a:latin typeface="Gill Sans MT" panose="020B0502020104020203" pitchFamily="34" charset="0"/>
                        </a:rPr>
                        <a:t>Normalmente</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Normally</a:t>
                      </a:r>
                    </a:p>
                  </a:txBody>
                  <a:tcPr marL="36576" marR="36576" marT="36576" marB="36576" anchor="ctr"/>
                </a:tc>
                <a:extLst>
                  <a:ext uri="{0D108BD9-81ED-4DB2-BD59-A6C34878D82A}">
                    <a16:rowId xmlns:a16="http://schemas.microsoft.com/office/drawing/2014/main" val="3041935017"/>
                  </a:ext>
                </a:extLst>
              </a:tr>
              <a:tr h="354800">
                <a:tc>
                  <a:txBody>
                    <a:bodyPr/>
                    <a:lstStyle/>
                    <a:p>
                      <a:pPr marR="0" indent="0" algn="l" rtl="0">
                        <a:lnSpc>
                          <a:spcPct val="119000"/>
                        </a:lnSpc>
                        <a:spcBef>
                          <a:spcPts val="0"/>
                        </a:spcBef>
                        <a:spcAft>
                          <a:spcPts val="600"/>
                        </a:spcAft>
                        <a:tabLst>
                          <a:tab pos="2879446" algn="l"/>
                          <a:tab pos="2766974" algn="l"/>
                        </a:tabLst>
                      </a:pPr>
                      <a:r>
                        <a:rPr lang="en-US" sz="1200" kern="1400" dirty="0">
                          <a:ln>
                            <a:noFill/>
                          </a:ln>
                          <a:solidFill>
                            <a:srgbClr val="000000"/>
                          </a:solidFill>
                          <a:effectLst/>
                          <a:latin typeface="Gill Sans MT" panose="020B0502020104020203" pitchFamily="34" charset="0"/>
                        </a:rPr>
                        <a:t>Los lunes</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On Mondays</a:t>
                      </a:r>
                    </a:p>
                  </a:txBody>
                  <a:tcPr marL="36576" marR="36576" marT="36576" marB="36576" anchor="ctr"/>
                </a:tc>
                <a:extLst>
                  <a:ext uri="{0D108BD9-81ED-4DB2-BD59-A6C34878D82A}">
                    <a16:rowId xmlns:a16="http://schemas.microsoft.com/office/drawing/2014/main" val="4149408354"/>
                  </a:ext>
                </a:extLst>
              </a:tr>
              <a:tr h="354800">
                <a:tc>
                  <a:txBody>
                    <a:bodyPr/>
                    <a:lstStyle/>
                    <a:p>
                      <a:pPr marR="0" indent="0" algn="l" rtl="0">
                        <a:lnSpc>
                          <a:spcPct val="119000"/>
                        </a:lnSpc>
                        <a:spcBef>
                          <a:spcPts val="0"/>
                        </a:spcBef>
                        <a:spcAft>
                          <a:spcPts val="600"/>
                        </a:spcAft>
                        <a:tabLst>
                          <a:tab pos="2879446" algn="l"/>
                          <a:tab pos="2766974" algn="l"/>
                        </a:tabLst>
                      </a:pPr>
                      <a:r>
                        <a:rPr lang="es-ES" sz="1200" kern="1400" dirty="0">
                          <a:ln>
                            <a:noFill/>
                          </a:ln>
                          <a:solidFill>
                            <a:srgbClr val="000000"/>
                          </a:solidFill>
                          <a:effectLst/>
                          <a:latin typeface="Gill Sans MT" panose="020B0502020104020203" pitchFamily="34" charset="0"/>
                        </a:rPr>
                        <a:t>Los martes</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US" sz="1200" kern="1400" dirty="0">
                          <a:ln>
                            <a:noFill/>
                          </a:ln>
                          <a:solidFill>
                            <a:srgbClr val="000000"/>
                          </a:solidFill>
                          <a:effectLst/>
                          <a:latin typeface="Gill Sans MT" panose="020B0502020104020203" pitchFamily="34" charset="0"/>
                        </a:rPr>
                        <a:t>On Tuesdays</a:t>
                      </a:r>
                    </a:p>
                  </a:txBody>
                  <a:tcPr marL="36576" marR="36576" marT="36576" marB="36576" anchor="ctr"/>
                </a:tc>
                <a:extLst>
                  <a:ext uri="{0D108BD9-81ED-4DB2-BD59-A6C34878D82A}">
                    <a16:rowId xmlns:a16="http://schemas.microsoft.com/office/drawing/2014/main" val="1235971345"/>
                  </a:ext>
                </a:extLst>
              </a:tr>
              <a:tr h="354800">
                <a:tc>
                  <a:txBody>
                    <a:bodyPr/>
                    <a:lstStyle/>
                    <a:p>
                      <a:pPr marR="0" indent="0" algn="l" rtl="0">
                        <a:lnSpc>
                          <a:spcPct val="119000"/>
                        </a:lnSpc>
                        <a:spcBef>
                          <a:spcPts val="0"/>
                        </a:spcBef>
                        <a:spcAft>
                          <a:spcPts val="600"/>
                        </a:spcAft>
                        <a:tabLst>
                          <a:tab pos="2879446" algn="l"/>
                          <a:tab pos="2766974" algn="l"/>
                        </a:tabLst>
                      </a:pPr>
                      <a:r>
                        <a:rPr lang="es-ES_tradnl" sz="1200" kern="1400" dirty="0">
                          <a:ln>
                            <a:noFill/>
                          </a:ln>
                          <a:solidFill>
                            <a:srgbClr val="000000"/>
                          </a:solidFill>
                          <a:effectLst/>
                          <a:latin typeface="Gill Sans MT" panose="020B0502020104020203" pitchFamily="34" charset="0"/>
                        </a:rPr>
                        <a:t>Todos los días/cada día</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Every day</a:t>
                      </a:r>
                    </a:p>
                  </a:txBody>
                  <a:tcPr marL="36576" marR="36576" marT="36576" marB="36576" anchor="ctr"/>
                </a:tc>
                <a:extLst>
                  <a:ext uri="{0D108BD9-81ED-4DB2-BD59-A6C34878D82A}">
                    <a16:rowId xmlns:a16="http://schemas.microsoft.com/office/drawing/2014/main" val="3748769057"/>
                  </a:ext>
                </a:extLst>
              </a:tr>
            </a:tbl>
          </a:graphicData>
        </a:graphic>
      </p:graphicFrame>
    </p:spTree>
    <p:extLst>
      <p:ext uri="{BB962C8B-B14F-4D97-AF65-F5344CB8AC3E}">
        <p14:creationId xmlns:p14="http://schemas.microsoft.com/office/powerpoint/2010/main" val="2182632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465689599"/>
              </p:ext>
            </p:extLst>
          </p:nvPr>
        </p:nvGraphicFramePr>
        <p:xfrm>
          <a:off x="202474" y="534140"/>
          <a:ext cx="11667030" cy="6139194"/>
        </p:xfrm>
        <a:graphic>
          <a:graphicData uri="http://schemas.openxmlformats.org/drawingml/2006/table">
            <a:tbl>
              <a:tblPr firstRow="1" bandRow="1">
                <a:tableStyleId>{5940675A-B579-460E-94D1-54222C63F5DA}</a:tableStyleId>
              </a:tblPr>
              <a:tblGrid>
                <a:gridCol w="2255090">
                  <a:extLst>
                    <a:ext uri="{9D8B030D-6E8A-4147-A177-3AD203B41FA5}">
                      <a16:colId xmlns:a16="http://schemas.microsoft.com/office/drawing/2014/main" val="20000"/>
                    </a:ext>
                  </a:extLst>
                </a:gridCol>
                <a:gridCol w="9411940">
                  <a:extLst>
                    <a:ext uri="{9D8B030D-6E8A-4147-A177-3AD203B41FA5}">
                      <a16:colId xmlns:a16="http://schemas.microsoft.com/office/drawing/2014/main" val="20001"/>
                    </a:ext>
                  </a:extLst>
                </a:gridCol>
              </a:tblGrid>
              <a:tr h="314858">
                <a:tc gridSpan="2">
                  <a:txBody>
                    <a:bodyPr/>
                    <a:lstStyle/>
                    <a:p>
                      <a:pPr algn="ctr"/>
                      <a:r>
                        <a:rPr lang="en-GB" sz="1200" b="1" dirty="0">
                          <a:latin typeface="Gill Sans MT" panose="020B0502020104020203" pitchFamily="34" charset="0"/>
                        </a:rPr>
                        <a:t>Health</a:t>
                      </a:r>
                      <a:r>
                        <a:rPr lang="en-GB" sz="1200" b="1" baseline="0" dirty="0">
                          <a:latin typeface="Gill Sans MT" panose="020B0502020104020203" pitchFamily="34" charset="0"/>
                        </a:rPr>
                        <a:t> and Fitness</a:t>
                      </a:r>
                      <a:endParaRPr lang="en-GB" sz="1200" b="1" dirty="0">
                        <a:latin typeface="Gill Sans MT" panose="020B0502020104020203" pitchFamily="34" charset="0"/>
                      </a:endParaRPr>
                    </a:p>
                  </a:txBody>
                  <a:tcPr marL="36576" marR="36576" marT="36576" marB="36576" anchor="ctr">
                    <a:solidFill>
                      <a:schemeClr val="accent1">
                        <a:lumMod val="20000"/>
                        <a:lumOff val="80000"/>
                      </a:schemeClr>
                    </a:solidFill>
                  </a:tcPr>
                </a:tc>
                <a:tc hMerge="1">
                  <a:txBody>
                    <a:bodyPr/>
                    <a:lstStyle/>
                    <a:p>
                      <a:pPr marR="0" indent="0" algn="l" rtl="0">
                        <a:lnSpc>
                          <a:spcPct val="119000"/>
                        </a:lnSpc>
                        <a:spcBef>
                          <a:spcPts val="0"/>
                        </a:spcBef>
                        <a:spcAft>
                          <a:spcPts val="600"/>
                        </a:spcAft>
                      </a:pPr>
                      <a:endParaRPr lang="en-GB" sz="10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10001"/>
                  </a:ext>
                </a:extLst>
              </a:tr>
              <a:tr h="386516">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MT" panose="020B0502020104020203" pitchFamily="34" charset="0"/>
                        </a:rPr>
                        <a:t>Muscular Strength</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MT" panose="020B0502020104020203" pitchFamily="34" charset="0"/>
                        </a:rPr>
                        <a:t>The amount of the force muscles can generate against a resistance</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2"/>
                  </a:ext>
                </a:extLst>
              </a:tr>
              <a:tr h="219601">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MT" panose="020B0502020104020203" pitchFamily="34" charset="0"/>
                        </a:rPr>
                        <a:t>Muscular Endurance</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a:ln>
                            <a:noFill/>
                          </a:ln>
                          <a:solidFill>
                            <a:srgbClr val="000000"/>
                          </a:solidFill>
                          <a:effectLst/>
                          <a:latin typeface="Gill Sans MT" panose="020B0502020104020203" pitchFamily="34" charset="0"/>
                        </a:rPr>
                        <a:t>The ability to use voluntary muscles, over long periods of time without getting tired</a:t>
                      </a:r>
                      <a:endParaRPr lang="en-GB" sz="1000" kern="140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3"/>
                  </a:ext>
                </a:extLst>
              </a:tr>
              <a:tr h="314858">
                <a:tc>
                  <a:txBody>
                    <a:bodyPr/>
                    <a:lstStyle/>
                    <a:p>
                      <a:pPr marR="0" indent="0" algn="l" rtl="0">
                        <a:lnSpc>
                          <a:spcPct val="119000"/>
                        </a:lnSpc>
                        <a:spcBef>
                          <a:spcPts val="0"/>
                        </a:spcBef>
                        <a:spcAft>
                          <a:spcPts val="600"/>
                        </a:spcAft>
                      </a:pPr>
                      <a:r>
                        <a:rPr lang="en-GB" sz="1200" kern="1200">
                          <a:ln>
                            <a:noFill/>
                          </a:ln>
                          <a:solidFill>
                            <a:srgbClr val="000000"/>
                          </a:solidFill>
                          <a:effectLst/>
                          <a:latin typeface="Gill Sans MT" panose="020B0502020104020203" pitchFamily="34" charset="0"/>
                        </a:rPr>
                        <a:t>Flexibility</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MT" panose="020B0502020104020203" pitchFamily="34" charset="0"/>
                        </a:rPr>
                        <a:t>The range of movement at a joint</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4"/>
                  </a:ext>
                </a:extLst>
              </a:tr>
              <a:tr h="293610">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MT" panose="020B0502020104020203" pitchFamily="34" charset="0"/>
                        </a:rPr>
                        <a:t>Cardiovascular Fitness (Aerobic Endurance)</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a:ln>
                            <a:noFill/>
                          </a:ln>
                          <a:solidFill>
                            <a:srgbClr val="000000"/>
                          </a:solidFill>
                          <a:effectLst/>
                          <a:latin typeface="Gill Sans MT" panose="020B0502020104020203" pitchFamily="34" charset="0"/>
                        </a:rPr>
                        <a:t>The ability of the heart and circulatory system to meet the demands of the body for a long period of time</a:t>
                      </a:r>
                      <a:endParaRPr lang="en-GB" sz="1000" kern="140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925240874"/>
                  </a:ext>
                </a:extLst>
              </a:tr>
              <a:tr h="314858">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Body composition</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a:ln>
                            <a:noFill/>
                          </a:ln>
                          <a:solidFill>
                            <a:srgbClr val="000000"/>
                          </a:solidFill>
                          <a:effectLst/>
                          <a:latin typeface="Gill Sans MT" panose="020B0502020104020203" pitchFamily="34" charset="0"/>
                        </a:rPr>
                        <a:t>The percentage of a body that is fat, muscle, bone and water</a:t>
                      </a:r>
                      <a:endParaRPr lang="en-GB" sz="1000" kern="140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041935017"/>
                  </a:ext>
                </a:extLst>
              </a:tr>
              <a:tr h="314858">
                <a:tc>
                  <a:txBody>
                    <a:bodyPr/>
                    <a:lstStyle/>
                    <a:p>
                      <a:pPr marR="0" indent="0" algn="l" rtl="0">
                        <a:lnSpc>
                          <a:spcPct val="119000"/>
                        </a:lnSpc>
                        <a:spcBef>
                          <a:spcPts val="0"/>
                        </a:spcBef>
                        <a:spcAft>
                          <a:spcPts val="600"/>
                        </a:spcAft>
                      </a:pPr>
                      <a:r>
                        <a:rPr lang="en-GB" sz="1200" kern="1200">
                          <a:ln>
                            <a:noFill/>
                          </a:ln>
                          <a:solidFill>
                            <a:srgbClr val="000000"/>
                          </a:solidFill>
                          <a:effectLst/>
                          <a:latin typeface="Gill Sans MT" panose="020B0502020104020203" pitchFamily="34" charset="0"/>
                        </a:rPr>
                        <a:t>Coordination</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a:ln>
                            <a:noFill/>
                          </a:ln>
                          <a:solidFill>
                            <a:srgbClr val="000000"/>
                          </a:solidFill>
                          <a:effectLst/>
                          <a:latin typeface="Gill Sans MT" panose="020B0502020104020203" pitchFamily="34" charset="0"/>
                        </a:rPr>
                        <a:t>The ability to move two or more body parts at the same time</a:t>
                      </a:r>
                      <a:endParaRPr lang="en-GB" sz="1000" kern="140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4149408354"/>
                  </a:ext>
                </a:extLst>
              </a:tr>
              <a:tr h="314858">
                <a:tc>
                  <a:txBody>
                    <a:bodyPr/>
                    <a:lstStyle/>
                    <a:p>
                      <a:pPr marR="0" indent="0" algn="l" rtl="0">
                        <a:lnSpc>
                          <a:spcPct val="119000"/>
                        </a:lnSpc>
                        <a:spcBef>
                          <a:spcPts val="0"/>
                        </a:spcBef>
                        <a:spcAft>
                          <a:spcPts val="600"/>
                        </a:spcAft>
                      </a:pPr>
                      <a:r>
                        <a:rPr lang="en-GB" sz="1200" kern="1200">
                          <a:ln>
                            <a:noFill/>
                          </a:ln>
                          <a:solidFill>
                            <a:srgbClr val="000000"/>
                          </a:solidFill>
                          <a:effectLst/>
                          <a:latin typeface="Gill Sans MT" panose="020B0502020104020203" pitchFamily="34" charset="0"/>
                        </a:rPr>
                        <a:t>Reaction Time</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a:ln>
                            <a:noFill/>
                          </a:ln>
                          <a:solidFill>
                            <a:srgbClr val="000000"/>
                          </a:solidFill>
                          <a:effectLst/>
                          <a:latin typeface="Gill Sans MT" panose="020B0502020104020203" pitchFamily="34" charset="0"/>
                        </a:rPr>
                        <a:t>The time taken for a response to occur after a stimulus</a:t>
                      </a:r>
                      <a:endParaRPr lang="en-GB" sz="1000" kern="140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235971345"/>
                  </a:ext>
                </a:extLst>
              </a:tr>
              <a:tr h="314858">
                <a:tc>
                  <a:txBody>
                    <a:bodyPr/>
                    <a:lstStyle/>
                    <a:p>
                      <a:pPr marR="0" indent="0" algn="l" rtl="0">
                        <a:lnSpc>
                          <a:spcPct val="119000"/>
                        </a:lnSpc>
                        <a:spcBef>
                          <a:spcPts val="0"/>
                        </a:spcBef>
                        <a:spcAft>
                          <a:spcPts val="600"/>
                        </a:spcAft>
                      </a:pPr>
                      <a:r>
                        <a:rPr lang="en-GB" sz="1200" kern="1200">
                          <a:ln>
                            <a:noFill/>
                          </a:ln>
                          <a:solidFill>
                            <a:srgbClr val="000000"/>
                          </a:solidFill>
                          <a:effectLst/>
                          <a:latin typeface="Gill Sans MT" panose="020B0502020104020203" pitchFamily="34" charset="0"/>
                        </a:rPr>
                        <a:t>Agility</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a:ln>
                            <a:noFill/>
                          </a:ln>
                          <a:solidFill>
                            <a:srgbClr val="000000"/>
                          </a:solidFill>
                          <a:effectLst/>
                          <a:latin typeface="Gill Sans MT" panose="020B0502020104020203" pitchFamily="34" charset="0"/>
                        </a:rPr>
                        <a:t>The ability to change direction at speed</a:t>
                      </a:r>
                      <a:endParaRPr lang="en-GB" sz="1000" kern="140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748769057"/>
                  </a:ext>
                </a:extLst>
              </a:tr>
              <a:tr h="0">
                <a:tc>
                  <a:txBody>
                    <a:bodyPr/>
                    <a:lstStyle/>
                    <a:p>
                      <a:pPr marR="0" indent="0" algn="l" rtl="0">
                        <a:lnSpc>
                          <a:spcPct val="119000"/>
                        </a:lnSpc>
                        <a:spcBef>
                          <a:spcPts val="0"/>
                        </a:spcBef>
                        <a:spcAft>
                          <a:spcPts val="600"/>
                        </a:spcAft>
                      </a:pPr>
                      <a:r>
                        <a:rPr lang="en-GB" sz="1200" kern="1200">
                          <a:ln>
                            <a:noFill/>
                          </a:ln>
                          <a:solidFill>
                            <a:srgbClr val="000000"/>
                          </a:solidFill>
                          <a:effectLst/>
                          <a:latin typeface="Gill Sans MT" panose="020B0502020104020203" pitchFamily="34" charset="0"/>
                        </a:rPr>
                        <a:t>Balance</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MT" panose="020B0502020104020203" pitchFamily="34" charset="0"/>
                        </a:rPr>
                        <a:t>The ability to keep the body steady when in a static position or when moving</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543258229"/>
                  </a:ext>
                </a:extLst>
              </a:tr>
              <a:tr h="314858">
                <a:tc>
                  <a:txBody>
                    <a:bodyPr/>
                    <a:lstStyle/>
                    <a:p>
                      <a:pPr marR="0" indent="0" algn="l" rtl="0">
                        <a:lnSpc>
                          <a:spcPct val="119000"/>
                        </a:lnSpc>
                        <a:spcBef>
                          <a:spcPts val="0"/>
                        </a:spcBef>
                        <a:spcAft>
                          <a:spcPts val="600"/>
                        </a:spcAft>
                      </a:pPr>
                      <a:r>
                        <a:rPr lang="en-GB" sz="1200" kern="1200">
                          <a:ln>
                            <a:noFill/>
                          </a:ln>
                          <a:solidFill>
                            <a:srgbClr val="000000"/>
                          </a:solidFill>
                          <a:effectLst/>
                          <a:latin typeface="Gill Sans MT" panose="020B0502020104020203" pitchFamily="34" charset="0"/>
                        </a:rPr>
                        <a:t>Speed</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a:ln>
                            <a:noFill/>
                          </a:ln>
                          <a:solidFill>
                            <a:srgbClr val="000000"/>
                          </a:solidFill>
                          <a:effectLst/>
                          <a:latin typeface="Gill Sans MT" panose="020B0502020104020203" pitchFamily="34" charset="0"/>
                        </a:rPr>
                        <a:t>The time taken to cover a set distance/complete a movement</a:t>
                      </a:r>
                      <a:endParaRPr lang="en-GB" sz="1000" kern="140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146237369"/>
                  </a:ext>
                </a:extLst>
              </a:tr>
              <a:tr h="314858">
                <a:tc>
                  <a:txBody>
                    <a:bodyPr/>
                    <a:lstStyle/>
                    <a:p>
                      <a:pPr marR="0" indent="0" algn="l" rtl="0">
                        <a:lnSpc>
                          <a:spcPct val="119000"/>
                        </a:lnSpc>
                        <a:spcBef>
                          <a:spcPts val="0"/>
                        </a:spcBef>
                        <a:spcAft>
                          <a:spcPts val="600"/>
                        </a:spcAft>
                      </a:pPr>
                      <a:r>
                        <a:rPr lang="en-GB" sz="1200" kern="1200">
                          <a:ln>
                            <a:noFill/>
                          </a:ln>
                          <a:solidFill>
                            <a:srgbClr val="000000"/>
                          </a:solidFill>
                          <a:effectLst/>
                          <a:latin typeface="Gill Sans MT" panose="020B0502020104020203" pitchFamily="34" charset="0"/>
                        </a:rPr>
                        <a:t>Power</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MT" panose="020B0502020104020203" pitchFamily="34" charset="0"/>
                        </a:rPr>
                        <a:t>The ability to combine speed and strength</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189114812"/>
                  </a:ext>
                </a:extLst>
              </a:tr>
              <a:tr h="168371">
                <a:tc gridSpan="2">
                  <a:txBody>
                    <a:bodyPr/>
                    <a:lstStyle/>
                    <a:p>
                      <a:pPr marR="0" indent="0" algn="ctr" rtl="0">
                        <a:lnSpc>
                          <a:spcPct val="119000"/>
                        </a:lnSpc>
                        <a:spcBef>
                          <a:spcPts val="0"/>
                        </a:spcBef>
                        <a:spcAft>
                          <a:spcPts val="600"/>
                        </a:spcAft>
                      </a:pPr>
                      <a:r>
                        <a:rPr lang="en-GB" sz="1200" b="1" kern="1400" dirty="0">
                          <a:ln>
                            <a:noFill/>
                          </a:ln>
                          <a:solidFill>
                            <a:srgbClr val="000000"/>
                          </a:solidFill>
                          <a:effectLst/>
                          <a:latin typeface="Gill Sans MT" panose="020B0502020104020203" pitchFamily="34" charset="0"/>
                        </a:rPr>
                        <a:t>Principles of training</a:t>
                      </a:r>
                    </a:p>
                  </a:txBody>
                  <a:tcPr marL="36576" marR="36576" marT="36576" marB="36576" anchor="ctr">
                    <a:solidFill>
                      <a:schemeClr val="accent1">
                        <a:lumMod val="20000"/>
                        <a:lumOff val="80000"/>
                      </a:schemeClr>
                    </a:solidFill>
                  </a:tcPr>
                </a:tc>
                <a:tc hMerge="1">
                  <a:txBody>
                    <a:bodyPr/>
                    <a:lstStyle/>
                    <a:p>
                      <a:pPr marR="0" indent="0" algn="l" rtl="0">
                        <a:lnSpc>
                          <a:spcPct val="119000"/>
                        </a:lnSpc>
                        <a:spcBef>
                          <a:spcPts val="0"/>
                        </a:spcBef>
                        <a:spcAft>
                          <a:spcPts val="600"/>
                        </a:spcAft>
                      </a:pPr>
                      <a:endParaRPr lang="en-GB" sz="10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926076416"/>
                  </a:ext>
                </a:extLst>
              </a:tr>
              <a:tr h="314858">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MT" panose="020B0502020104020203" pitchFamily="34" charset="0"/>
                        </a:rPr>
                        <a:t>Progressive Overload</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a:ln>
                            <a:noFill/>
                          </a:ln>
                          <a:solidFill>
                            <a:srgbClr val="000000"/>
                          </a:solidFill>
                          <a:effectLst/>
                          <a:latin typeface="Gill Sans MT" panose="020B0502020104020203" pitchFamily="34" charset="0"/>
                        </a:rPr>
                        <a:t>Working the body harder than normal/gradually increasing the amount of exercise you do</a:t>
                      </a:r>
                      <a:endParaRPr lang="en-GB" sz="1000" kern="140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875491268"/>
                  </a:ext>
                </a:extLst>
              </a:tr>
              <a:tr h="314858">
                <a:tc>
                  <a:txBody>
                    <a:bodyPr/>
                    <a:lstStyle/>
                    <a:p>
                      <a:pPr marR="0" indent="0" algn="l" rtl="0">
                        <a:lnSpc>
                          <a:spcPct val="119000"/>
                        </a:lnSpc>
                        <a:spcBef>
                          <a:spcPts val="0"/>
                        </a:spcBef>
                        <a:spcAft>
                          <a:spcPts val="600"/>
                        </a:spcAft>
                      </a:pPr>
                      <a:r>
                        <a:rPr lang="en-GB" sz="1200" kern="1200">
                          <a:ln>
                            <a:noFill/>
                          </a:ln>
                          <a:solidFill>
                            <a:srgbClr val="000000"/>
                          </a:solidFill>
                          <a:effectLst/>
                          <a:latin typeface="Gill Sans MT" panose="020B0502020104020203" pitchFamily="34" charset="0"/>
                        </a:rPr>
                        <a:t>Reversibility</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a:ln>
                            <a:noFill/>
                          </a:ln>
                          <a:solidFill>
                            <a:srgbClr val="000000"/>
                          </a:solidFill>
                          <a:effectLst/>
                          <a:latin typeface="Gill Sans MT" panose="020B0502020104020203" pitchFamily="34" charset="0"/>
                        </a:rPr>
                        <a:t>If training is not regular, adaptations will be reversed.  This can happen when suffering from illness, injury or after an off season</a:t>
                      </a:r>
                      <a:endParaRPr lang="en-GB" sz="1000" kern="140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961565093"/>
                  </a:ext>
                </a:extLst>
              </a:tr>
              <a:tr h="314858">
                <a:tc>
                  <a:txBody>
                    <a:bodyPr/>
                    <a:lstStyle/>
                    <a:p>
                      <a:pPr marR="0" indent="0" algn="l" rtl="0">
                        <a:lnSpc>
                          <a:spcPct val="119000"/>
                        </a:lnSpc>
                        <a:spcBef>
                          <a:spcPts val="0"/>
                        </a:spcBef>
                        <a:spcAft>
                          <a:spcPts val="600"/>
                        </a:spcAft>
                      </a:pPr>
                      <a:r>
                        <a:rPr lang="en-GB" sz="1200" kern="1200">
                          <a:ln>
                            <a:noFill/>
                          </a:ln>
                          <a:solidFill>
                            <a:srgbClr val="000000"/>
                          </a:solidFill>
                          <a:effectLst/>
                          <a:latin typeface="Gill Sans MT" panose="020B0502020104020203" pitchFamily="34" charset="0"/>
                        </a:rPr>
                        <a:t>Specificity</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a:ln>
                            <a:noFill/>
                          </a:ln>
                          <a:solidFill>
                            <a:srgbClr val="000000"/>
                          </a:solidFill>
                          <a:effectLst/>
                          <a:latin typeface="Gill Sans MT" panose="020B0502020104020203" pitchFamily="34" charset="0"/>
                        </a:rPr>
                        <a:t>Training showed be matched to the requirements of the sport or position the performer is in.</a:t>
                      </a:r>
                      <a:r>
                        <a:rPr lang="en-GB" sz="1200" kern="1400">
                          <a:ln>
                            <a:noFill/>
                          </a:ln>
                          <a:solidFill>
                            <a:srgbClr val="000000"/>
                          </a:solidFill>
                          <a:effectLst/>
                          <a:latin typeface="Gill Sans MT" panose="020B0502020104020203" pitchFamily="34" charset="0"/>
                        </a:rPr>
                        <a:t>  </a:t>
                      </a:r>
                      <a:r>
                        <a:rPr lang="en-GB" sz="1200" kern="1200">
                          <a:ln>
                            <a:noFill/>
                          </a:ln>
                          <a:solidFill>
                            <a:srgbClr val="000000"/>
                          </a:solidFill>
                          <a:effectLst/>
                          <a:latin typeface="Gill Sans MT" panose="020B0502020104020203" pitchFamily="34" charset="0"/>
                        </a:rPr>
                        <a:t>Training must be specifically  designed to develop the right muscles, type of fitness or skills</a:t>
                      </a:r>
                      <a:endParaRPr lang="en-GB" sz="1000" kern="140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2060469029"/>
                  </a:ext>
                </a:extLst>
              </a:tr>
              <a:tr h="314858">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MT" panose="020B0502020104020203" pitchFamily="34" charset="0"/>
                        </a:rPr>
                        <a:t>Individual needs</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MT" panose="020B0502020104020203" pitchFamily="34" charset="0"/>
                        </a:rPr>
                        <a:t>All PEP’s would differ depending on performers goals/target, strengths /weaknesses, age/gender and current health/fitness levels</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8380894"/>
                  </a:ext>
                </a:extLst>
              </a:tr>
              <a:tr h="314858">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MT" panose="020B0502020104020203" pitchFamily="34" charset="0"/>
                        </a:rPr>
                        <a:t>Overtraining</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MT" panose="020B0502020104020203" pitchFamily="34" charset="0"/>
                        </a:rPr>
                        <a:t>Occurs when you train too hard and do not allow the body enough rest/recovery time Signs include extended muscle soreness, frequent illness &amp; increase injuries</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42504983"/>
                  </a:ext>
                </a:extLst>
              </a:tr>
            </a:tbl>
          </a:graphicData>
        </a:graphic>
      </p:graphicFrame>
      <p:sp>
        <p:nvSpPr>
          <p:cNvPr id="3" name="TextBox 2"/>
          <p:cNvSpPr txBox="1"/>
          <p:nvPr/>
        </p:nvSpPr>
        <p:spPr>
          <a:xfrm>
            <a:off x="122703" y="134605"/>
            <a:ext cx="1000244"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ea typeface="+mn-ea"/>
                <a:cs typeface="+mn-cs"/>
              </a:rPr>
              <a:t>PE</a:t>
            </a:r>
            <a:endParaRPr kumimoji="0" lang="en-US" sz="2000" b="0" i="0" u="none" strike="noStrike" kern="1200" cap="none" spc="0" normalizeH="0" baseline="0" noProof="0" dirty="0">
              <a:ln>
                <a:noFill/>
              </a:ln>
              <a:solidFill>
                <a:prstClr val="white"/>
              </a:solidFill>
              <a:effectLst/>
              <a:uLnTx/>
              <a:uFillTx/>
              <a:ea typeface="+mn-ea"/>
              <a:cs typeface="+mn-cs"/>
            </a:endParaRPr>
          </a:p>
        </p:txBody>
      </p:sp>
      <p:sp>
        <p:nvSpPr>
          <p:cNvPr id="4" name="TextBox 3"/>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7</a:t>
            </a:r>
          </a:p>
        </p:txBody>
      </p:sp>
    </p:spTree>
    <p:extLst>
      <p:ext uri="{BB962C8B-B14F-4D97-AF65-F5344CB8AC3E}">
        <p14:creationId xmlns:p14="http://schemas.microsoft.com/office/powerpoint/2010/main" val="280210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1127</TotalTime>
  <Words>11508</Words>
  <Application>Microsoft Office PowerPoint</Application>
  <PresentationFormat>Widescreen</PresentationFormat>
  <Paragraphs>1180</Paragraphs>
  <Slides>48</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Aptos</vt:lpstr>
      <vt:lpstr>Arial</vt:lpstr>
      <vt:lpstr>Calibri</vt:lpstr>
      <vt:lpstr>Calibri Light</vt:lpstr>
      <vt:lpstr>Gill Sans</vt:lpstr>
      <vt:lpstr>Gill Sans MT</vt:lpstr>
      <vt:lpstr>Roboto</vt:lpstr>
      <vt:lpstr>Times New Roman</vt:lpstr>
      <vt:lpstr>Wingdings</vt:lpstr>
      <vt:lpstr>Office Theme</vt:lpstr>
      <vt:lpstr>Year 7 Knowledge Organiser HT3</vt:lpstr>
      <vt:lpstr>Contents Page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7 Knowledge Organiser HT3</dc:title>
  <dc:creator>D Moore</dc:creator>
  <cp:lastModifiedBy>A Smith</cp:lastModifiedBy>
  <cp:revision>33</cp:revision>
  <dcterms:created xsi:type="dcterms:W3CDTF">2023-12-05T14:31:53Z</dcterms:created>
  <dcterms:modified xsi:type="dcterms:W3CDTF">2025-12-10T14:50:59Z</dcterms:modified>
</cp:coreProperties>
</file>