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7" r:id="rId3"/>
    <p:sldId id="258" r:id="rId4"/>
    <p:sldId id="317" r:id="rId5"/>
    <p:sldId id="294" r:id="rId6"/>
    <p:sldId id="261" r:id="rId7"/>
    <p:sldId id="262" r:id="rId8"/>
    <p:sldId id="295" r:id="rId9"/>
    <p:sldId id="264" r:id="rId10"/>
    <p:sldId id="265" r:id="rId11"/>
    <p:sldId id="266" r:id="rId12"/>
    <p:sldId id="267" r:id="rId13"/>
    <p:sldId id="268" r:id="rId14"/>
    <p:sldId id="316" r:id="rId15"/>
    <p:sldId id="274" r:id="rId16"/>
    <p:sldId id="272" r:id="rId17"/>
    <p:sldId id="273" r:id="rId18"/>
    <p:sldId id="296" r:id="rId19"/>
    <p:sldId id="315" r:id="rId20"/>
    <p:sldId id="275" r:id="rId21"/>
    <p:sldId id="276" r:id="rId22"/>
    <p:sldId id="277" r:id="rId23"/>
    <p:sldId id="278" r:id="rId24"/>
    <p:sldId id="297"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660" autoAdjust="0"/>
  </p:normalViewPr>
  <p:slideViewPr>
    <p:cSldViewPr snapToGrid="0">
      <p:cViewPr varScale="1">
        <p:scale>
          <a:sx n="71" d="100"/>
          <a:sy n="71" d="100"/>
        </p:scale>
        <p:origin x="60"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909AEBD-EDAE-4426-9F0F-61F067DAAD68}" type="datetimeFigureOut">
              <a:rPr lang="en-GB" smtClean="0"/>
              <a:t>05/02/2026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C2F2CEB-0337-4D6E-89AC-CF50FDFE38DC}" type="slidenum">
              <a:rPr lang="en-GB" smtClean="0"/>
              <a:t>‹#›</a:t>
            </a:fld>
            <a:endParaRPr lang="en-GB"/>
          </a:p>
        </p:txBody>
      </p:sp>
    </p:spTree>
    <p:extLst>
      <p:ext uri="{BB962C8B-B14F-4D97-AF65-F5344CB8AC3E}">
        <p14:creationId xmlns:p14="http://schemas.microsoft.com/office/powerpoint/2010/main" val="374627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2025 HT4</a:t>
            </a:r>
          </a:p>
        </p:txBody>
      </p:sp>
      <p:sp>
        <p:nvSpPr>
          <p:cNvPr id="4" name="Slide Number Placeholder 3"/>
          <p:cNvSpPr>
            <a:spLocks noGrp="1"/>
          </p:cNvSpPr>
          <p:nvPr>
            <p:ph type="sldNum" sz="quarter" idx="10"/>
          </p:nvPr>
        </p:nvSpPr>
        <p:spPr/>
        <p:txBody>
          <a:bodyPr/>
          <a:lstStyle/>
          <a:p>
            <a:fld id="{AC2F2CEB-0337-4D6E-89AC-CF50FDFE38DC}" type="slidenum">
              <a:rPr lang="en-GB" smtClean="0"/>
              <a:t>5</a:t>
            </a:fld>
            <a:endParaRPr lang="en-GB"/>
          </a:p>
        </p:txBody>
      </p:sp>
    </p:spTree>
    <p:extLst>
      <p:ext uri="{BB962C8B-B14F-4D97-AF65-F5344CB8AC3E}">
        <p14:creationId xmlns:p14="http://schemas.microsoft.com/office/powerpoint/2010/main" val="4249484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E43E1C-C0A7-4E55-8151-B6912FF7FFC8}"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1864156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E43E1C-C0A7-4E55-8151-B6912FF7FFC8}"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108223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E43E1C-C0A7-4E55-8151-B6912FF7FFC8}"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3875160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855A-6634-46B4-34DC-0EDE2C5F3C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EE4649-EE39-5E7A-8746-598591E01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2FB9D0-09FC-2067-D030-0BCC3C894D51}"/>
              </a:ext>
            </a:extLst>
          </p:cNvPr>
          <p:cNvSpPr>
            <a:spLocks noGrp="1"/>
          </p:cNvSpPr>
          <p:nvPr>
            <p:ph type="dt" sz="half" idx="10"/>
          </p:nvPr>
        </p:nvSpPr>
        <p:spPr/>
        <p:txBody>
          <a:bodyPr/>
          <a:lstStyle/>
          <a:p>
            <a:fld id="{49CE6422-B9C9-4DF4-AF4E-DBB619615204}" type="datetimeFigureOut">
              <a:rPr lang="en-GB" smtClean="0"/>
              <a:t>05/02/2026</a:t>
            </a:fld>
            <a:endParaRPr lang="en-GB"/>
          </a:p>
        </p:txBody>
      </p:sp>
      <p:sp>
        <p:nvSpPr>
          <p:cNvPr id="5" name="Footer Placeholder 4">
            <a:extLst>
              <a:ext uri="{FF2B5EF4-FFF2-40B4-BE49-F238E27FC236}">
                <a16:creationId xmlns:a16="http://schemas.microsoft.com/office/drawing/2014/main" id="{06FE9D72-2EE5-0D17-5485-F893EE4080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1EB962-3D02-2C0B-0F71-4503733CB681}"/>
              </a:ext>
            </a:extLst>
          </p:cNvPr>
          <p:cNvSpPr>
            <a:spLocks noGrp="1"/>
          </p:cNvSpPr>
          <p:nvPr>
            <p:ph type="sldNum" sz="quarter" idx="12"/>
          </p:nvPr>
        </p:nvSpPr>
        <p:spPr/>
        <p:txBody>
          <a:bodyPr/>
          <a:lstStyle/>
          <a:p>
            <a:fld id="{C53F831A-0A4D-49E1-8B50-9198A1E51112}" type="slidenum">
              <a:rPr lang="en-GB" smtClean="0"/>
              <a:t>‹#›</a:t>
            </a:fld>
            <a:endParaRPr lang="en-GB"/>
          </a:p>
        </p:txBody>
      </p:sp>
    </p:spTree>
    <p:extLst>
      <p:ext uri="{BB962C8B-B14F-4D97-AF65-F5344CB8AC3E}">
        <p14:creationId xmlns:p14="http://schemas.microsoft.com/office/powerpoint/2010/main" val="3624161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FF08-E46E-DBAA-E42B-45D0723D0C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87822F-E6B6-7B89-260B-81D6A8B40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141E7-80F1-80B4-EB9C-D012AFD9876E}"/>
              </a:ext>
            </a:extLst>
          </p:cNvPr>
          <p:cNvSpPr>
            <a:spLocks noGrp="1"/>
          </p:cNvSpPr>
          <p:nvPr>
            <p:ph type="dt" sz="half" idx="10"/>
          </p:nvPr>
        </p:nvSpPr>
        <p:spPr/>
        <p:txBody>
          <a:bodyPr/>
          <a:lstStyle/>
          <a:p>
            <a:fld id="{49CE6422-B9C9-4DF4-AF4E-DBB619615204}" type="datetimeFigureOut">
              <a:rPr lang="en-GB" smtClean="0"/>
              <a:t>05/02/2026</a:t>
            </a:fld>
            <a:endParaRPr lang="en-GB"/>
          </a:p>
        </p:txBody>
      </p:sp>
      <p:sp>
        <p:nvSpPr>
          <p:cNvPr id="5" name="Footer Placeholder 4">
            <a:extLst>
              <a:ext uri="{FF2B5EF4-FFF2-40B4-BE49-F238E27FC236}">
                <a16:creationId xmlns:a16="http://schemas.microsoft.com/office/drawing/2014/main" id="{DEDF5B80-61EF-C829-9DDF-29391D023E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4B1689-A152-A89D-A33C-27FC93320201}"/>
              </a:ext>
            </a:extLst>
          </p:cNvPr>
          <p:cNvSpPr>
            <a:spLocks noGrp="1"/>
          </p:cNvSpPr>
          <p:nvPr>
            <p:ph type="sldNum" sz="quarter" idx="12"/>
          </p:nvPr>
        </p:nvSpPr>
        <p:spPr/>
        <p:txBody>
          <a:bodyPr/>
          <a:lstStyle/>
          <a:p>
            <a:fld id="{C53F831A-0A4D-49E1-8B50-9198A1E51112}" type="slidenum">
              <a:rPr lang="en-GB" smtClean="0"/>
              <a:t>‹#›</a:t>
            </a:fld>
            <a:endParaRPr lang="en-GB"/>
          </a:p>
        </p:txBody>
      </p:sp>
    </p:spTree>
    <p:extLst>
      <p:ext uri="{BB962C8B-B14F-4D97-AF65-F5344CB8AC3E}">
        <p14:creationId xmlns:p14="http://schemas.microsoft.com/office/powerpoint/2010/main" val="2807524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878D0-A154-7CDD-600F-6A860502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91F83F1-0752-C78D-2619-474217355C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F6A232-B4F5-DF59-49AF-5363764E849C}"/>
              </a:ext>
            </a:extLst>
          </p:cNvPr>
          <p:cNvSpPr>
            <a:spLocks noGrp="1"/>
          </p:cNvSpPr>
          <p:nvPr>
            <p:ph type="dt" sz="half" idx="10"/>
          </p:nvPr>
        </p:nvSpPr>
        <p:spPr/>
        <p:txBody>
          <a:bodyPr/>
          <a:lstStyle/>
          <a:p>
            <a:fld id="{49CE6422-B9C9-4DF4-AF4E-DBB619615204}" type="datetimeFigureOut">
              <a:rPr lang="en-GB" smtClean="0"/>
              <a:t>05/02/2026</a:t>
            </a:fld>
            <a:endParaRPr lang="en-GB"/>
          </a:p>
        </p:txBody>
      </p:sp>
      <p:sp>
        <p:nvSpPr>
          <p:cNvPr id="5" name="Footer Placeholder 4">
            <a:extLst>
              <a:ext uri="{FF2B5EF4-FFF2-40B4-BE49-F238E27FC236}">
                <a16:creationId xmlns:a16="http://schemas.microsoft.com/office/drawing/2014/main" id="{006E3D8F-C551-E168-97EE-F1CEA00E4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04CA4A-9252-1378-7832-32044500783D}"/>
              </a:ext>
            </a:extLst>
          </p:cNvPr>
          <p:cNvSpPr>
            <a:spLocks noGrp="1"/>
          </p:cNvSpPr>
          <p:nvPr>
            <p:ph type="sldNum" sz="quarter" idx="12"/>
          </p:nvPr>
        </p:nvSpPr>
        <p:spPr/>
        <p:txBody>
          <a:bodyPr/>
          <a:lstStyle/>
          <a:p>
            <a:fld id="{C53F831A-0A4D-49E1-8B50-9198A1E51112}" type="slidenum">
              <a:rPr lang="en-GB" smtClean="0"/>
              <a:t>‹#›</a:t>
            </a:fld>
            <a:endParaRPr lang="en-GB"/>
          </a:p>
        </p:txBody>
      </p:sp>
    </p:spTree>
    <p:extLst>
      <p:ext uri="{BB962C8B-B14F-4D97-AF65-F5344CB8AC3E}">
        <p14:creationId xmlns:p14="http://schemas.microsoft.com/office/powerpoint/2010/main" val="1394629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19EB-930B-D0AD-A75D-6ED5DBAEA5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280F9F-C721-6D2E-6748-62F88D7D0C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AF88D0-2086-2A6D-9562-BA1C59DAD6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BD99D1-DAE4-B2F7-740D-5453CAD0F1BD}"/>
              </a:ext>
            </a:extLst>
          </p:cNvPr>
          <p:cNvSpPr>
            <a:spLocks noGrp="1"/>
          </p:cNvSpPr>
          <p:nvPr>
            <p:ph type="dt" sz="half" idx="10"/>
          </p:nvPr>
        </p:nvSpPr>
        <p:spPr/>
        <p:txBody>
          <a:bodyPr/>
          <a:lstStyle/>
          <a:p>
            <a:fld id="{49CE6422-B9C9-4DF4-AF4E-DBB619615204}" type="datetimeFigureOut">
              <a:rPr lang="en-GB" smtClean="0"/>
              <a:t>05/02/2026</a:t>
            </a:fld>
            <a:endParaRPr lang="en-GB"/>
          </a:p>
        </p:txBody>
      </p:sp>
      <p:sp>
        <p:nvSpPr>
          <p:cNvPr id="6" name="Footer Placeholder 5">
            <a:extLst>
              <a:ext uri="{FF2B5EF4-FFF2-40B4-BE49-F238E27FC236}">
                <a16:creationId xmlns:a16="http://schemas.microsoft.com/office/drawing/2014/main" id="{FF484336-5304-5717-1DED-96AB73E667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55E0F1-0A60-FA8E-8B2C-169EAF4C4C28}"/>
              </a:ext>
            </a:extLst>
          </p:cNvPr>
          <p:cNvSpPr>
            <a:spLocks noGrp="1"/>
          </p:cNvSpPr>
          <p:nvPr>
            <p:ph type="sldNum" sz="quarter" idx="12"/>
          </p:nvPr>
        </p:nvSpPr>
        <p:spPr/>
        <p:txBody>
          <a:bodyPr/>
          <a:lstStyle/>
          <a:p>
            <a:fld id="{C53F831A-0A4D-49E1-8B50-9198A1E51112}" type="slidenum">
              <a:rPr lang="en-GB" smtClean="0"/>
              <a:t>‹#›</a:t>
            </a:fld>
            <a:endParaRPr lang="en-GB"/>
          </a:p>
        </p:txBody>
      </p:sp>
    </p:spTree>
    <p:extLst>
      <p:ext uri="{BB962C8B-B14F-4D97-AF65-F5344CB8AC3E}">
        <p14:creationId xmlns:p14="http://schemas.microsoft.com/office/powerpoint/2010/main" val="2147886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B955-EBF2-FDD2-EBE4-9BDD93F41F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466F69-8462-34FC-AB24-5D8CEC7B7F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59226D-C698-56BA-0242-6D69DAADE7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BCDF6A-54BF-3AB9-8A24-D198873F77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CDC846-339D-B864-B28B-19291D2F6D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824FF3-AD0B-388B-81C5-5DE54BCA528C}"/>
              </a:ext>
            </a:extLst>
          </p:cNvPr>
          <p:cNvSpPr>
            <a:spLocks noGrp="1"/>
          </p:cNvSpPr>
          <p:nvPr>
            <p:ph type="dt" sz="half" idx="10"/>
          </p:nvPr>
        </p:nvSpPr>
        <p:spPr/>
        <p:txBody>
          <a:bodyPr/>
          <a:lstStyle/>
          <a:p>
            <a:fld id="{49CE6422-B9C9-4DF4-AF4E-DBB619615204}" type="datetimeFigureOut">
              <a:rPr lang="en-GB" smtClean="0"/>
              <a:t>05/02/2026</a:t>
            </a:fld>
            <a:endParaRPr lang="en-GB"/>
          </a:p>
        </p:txBody>
      </p:sp>
      <p:sp>
        <p:nvSpPr>
          <p:cNvPr id="8" name="Footer Placeholder 7">
            <a:extLst>
              <a:ext uri="{FF2B5EF4-FFF2-40B4-BE49-F238E27FC236}">
                <a16:creationId xmlns:a16="http://schemas.microsoft.com/office/drawing/2014/main" id="{0E5EF741-7AFD-7375-F92E-8C883AF940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B47441-FF85-D50C-4199-FE89C85E5BDC}"/>
              </a:ext>
            </a:extLst>
          </p:cNvPr>
          <p:cNvSpPr>
            <a:spLocks noGrp="1"/>
          </p:cNvSpPr>
          <p:nvPr>
            <p:ph type="sldNum" sz="quarter" idx="12"/>
          </p:nvPr>
        </p:nvSpPr>
        <p:spPr/>
        <p:txBody>
          <a:bodyPr/>
          <a:lstStyle/>
          <a:p>
            <a:fld id="{C53F831A-0A4D-49E1-8B50-9198A1E51112}" type="slidenum">
              <a:rPr lang="en-GB" smtClean="0"/>
              <a:t>‹#›</a:t>
            </a:fld>
            <a:endParaRPr lang="en-GB"/>
          </a:p>
        </p:txBody>
      </p:sp>
    </p:spTree>
    <p:extLst>
      <p:ext uri="{BB962C8B-B14F-4D97-AF65-F5344CB8AC3E}">
        <p14:creationId xmlns:p14="http://schemas.microsoft.com/office/powerpoint/2010/main" val="3340372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CCDF2-CAF4-0FD1-1FAA-C75FEF59FF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2274D2-F4CE-554A-D0C7-C8EA5F93B521}"/>
              </a:ext>
            </a:extLst>
          </p:cNvPr>
          <p:cNvSpPr>
            <a:spLocks noGrp="1"/>
          </p:cNvSpPr>
          <p:nvPr>
            <p:ph type="dt" sz="half" idx="10"/>
          </p:nvPr>
        </p:nvSpPr>
        <p:spPr/>
        <p:txBody>
          <a:bodyPr/>
          <a:lstStyle/>
          <a:p>
            <a:fld id="{49CE6422-B9C9-4DF4-AF4E-DBB619615204}" type="datetimeFigureOut">
              <a:rPr lang="en-GB" smtClean="0"/>
              <a:t>05/02/2026</a:t>
            </a:fld>
            <a:endParaRPr lang="en-GB"/>
          </a:p>
        </p:txBody>
      </p:sp>
      <p:sp>
        <p:nvSpPr>
          <p:cNvPr id="4" name="Footer Placeholder 3">
            <a:extLst>
              <a:ext uri="{FF2B5EF4-FFF2-40B4-BE49-F238E27FC236}">
                <a16:creationId xmlns:a16="http://schemas.microsoft.com/office/drawing/2014/main" id="{749AC1BB-36F4-C21B-E7B9-B43D6D06B9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7D02A6-07A4-F98B-C841-2D6E2D540EAF}"/>
              </a:ext>
            </a:extLst>
          </p:cNvPr>
          <p:cNvSpPr>
            <a:spLocks noGrp="1"/>
          </p:cNvSpPr>
          <p:nvPr>
            <p:ph type="sldNum" sz="quarter" idx="12"/>
          </p:nvPr>
        </p:nvSpPr>
        <p:spPr/>
        <p:txBody>
          <a:bodyPr/>
          <a:lstStyle/>
          <a:p>
            <a:fld id="{C53F831A-0A4D-49E1-8B50-9198A1E51112}" type="slidenum">
              <a:rPr lang="en-GB" smtClean="0"/>
              <a:t>‹#›</a:t>
            </a:fld>
            <a:endParaRPr lang="en-GB"/>
          </a:p>
        </p:txBody>
      </p:sp>
    </p:spTree>
    <p:extLst>
      <p:ext uri="{BB962C8B-B14F-4D97-AF65-F5344CB8AC3E}">
        <p14:creationId xmlns:p14="http://schemas.microsoft.com/office/powerpoint/2010/main" val="5393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AF959-9075-BD1F-7CCC-138CF4BF8993}"/>
              </a:ext>
            </a:extLst>
          </p:cNvPr>
          <p:cNvSpPr>
            <a:spLocks noGrp="1"/>
          </p:cNvSpPr>
          <p:nvPr>
            <p:ph type="dt" sz="half" idx="10"/>
          </p:nvPr>
        </p:nvSpPr>
        <p:spPr/>
        <p:txBody>
          <a:bodyPr/>
          <a:lstStyle/>
          <a:p>
            <a:fld id="{49CE6422-B9C9-4DF4-AF4E-DBB619615204}" type="datetimeFigureOut">
              <a:rPr lang="en-GB" smtClean="0"/>
              <a:t>05/02/2026</a:t>
            </a:fld>
            <a:endParaRPr lang="en-GB"/>
          </a:p>
        </p:txBody>
      </p:sp>
      <p:sp>
        <p:nvSpPr>
          <p:cNvPr id="3" name="Footer Placeholder 2">
            <a:extLst>
              <a:ext uri="{FF2B5EF4-FFF2-40B4-BE49-F238E27FC236}">
                <a16:creationId xmlns:a16="http://schemas.microsoft.com/office/drawing/2014/main" id="{F5656E46-C118-A23D-918C-246FC733CF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9269410-7EEB-3DEF-46E6-341EA939827A}"/>
              </a:ext>
            </a:extLst>
          </p:cNvPr>
          <p:cNvSpPr>
            <a:spLocks noGrp="1"/>
          </p:cNvSpPr>
          <p:nvPr>
            <p:ph type="sldNum" sz="quarter" idx="12"/>
          </p:nvPr>
        </p:nvSpPr>
        <p:spPr/>
        <p:txBody>
          <a:bodyPr/>
          <a:lstStyle/>
          <a:p>
            <a:fld id="{C53F831A-0A4D-49E1-8B50-9198A1E51112}" type="slidenum">
              <a:rPr lang="en-GB" smtClean="0"/>
              <a:t>‹#›</a:t>
            </a:fld>
            <a:endParaRPr lang="en-GB"/>
          </a:p>
        </p:txBody>
      </p:sp>
    </p:spTree>
    <p:extLst>
      <p:ext uri="{BB962C8B-B14F-4D97-AF65-F5344CB8AC3E}">
        <p14:creationId xmlns:p14="http://schemas.microsoft.com/office/powerpoint/2010/main" val="3142653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394C-9D38-209E-0450-073606A940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CBD290-2E9D-AE1C-1A0C-466C941EEC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C58E08-C364-570B-1143-9126A2D07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0A42EF-F7D5-459B-DD08-68D9B1198590}"/>
              </a:ext>
            </a:extLst>
          </p:cNvPr>
          <p:cNvSpPr>
            <a:spLocks noGrp="1"/>
          </p:cNvSpPr>
          <p:nvPr>
            <p:ph type="dt" sz="half" idx="10"/>
          </p:nvPr>
        </p:nvSpPr>
        <p:spPr/>
        <p:txBody>
          <a:bodyPr/>
          <a:lstStyle/>
          <a:p>
            <a:fld id="{49CE6422-B9C9-4DF4-AF4E-DBB619615204}" type="datetimeFigureOut">
              <a:rPr lang="en-GB" smtClean="0"/>
              <a:t>05/02/2026</a:t>
            </a:fld>
            <a:endParaRPr lang="en-GB"/>
          </a:p>
        </p:txBody>
      </p:sp>
      <p:sp>
        <p:nvSpPr>
          <p:cNvPr id="6" name="Footer Placeholder 5">
            <a:extLst>
              <a:ext uri="{FF2B5EF4-FFF2-40B4-BE49-F238E27FC236}">
                <a16:creationId xmlns:a16="http://schemas.microsoft.com/office/drawing/2014/main" id="{4BE63919-23F0-1B40-09C0-B396496A6A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CE6C5C-58CD-1820-5A5F-B9A50DCD53B8}"/>
              </a:ext>
            </a:extLst>
          </p:cNvPr>
          <p:cNvSpPr>
            <a:spLocks noGrp="1"/>
          </p:cNvSpPr>
          <p:nvPr>
            <p:ph type="sldNum" sz="quarter" idx="12"/>
          </p:nvPr>
        </p:nvSpPr>
        <p:spPr/>
        <p:txBody>
          <a:bodyPr/>
          <a:lstStyle/>
          <a:p>
            <a:fld id="{C53F831A-0A4D-49E1-8B50-9198A1E51112}" type="slidenum">
              <a:rPr lang="en-GB" smtClean="0"/>
              <a:t>‹#›</a:t>
            </a:fld>
            <a:endParaRPr lang="en-GB"/>
          </a:p>
        </p:txBody>
      </p:sp>
    </p:spTree>
    <p:extLst>
      <p:ext uri="{BB962C8B-B14F-4D97-AF65-F5344CB8AC3E}">
        <p14:creationId xmlns:p14="http://schemas.microsoft.com/office/powerpoint/2010/main" val="225011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E43E1C-C0A7-4E55-8151-B6912FF7FFC8}"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2416071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1DECD-8797-B55D-3262-72B51382C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FDC577-D30D-A0A4-5D1C-FB5B04050F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C027120-E01B-3FBB-518A-0C6B048C5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587B86-945B-7317-320A-D815634183BC}"/>
              </a:ext>
            </a:extLst>
          </p:cNvPr>
          <p:cNvSpPr>
            <a:spLocks noGrp="1"/>
          </p:cNvSpPr>
          <p:nvPr>
            <p:ph type="dt" sz="half" idx="10"/>
          </p:nvPr>
        </p:nvSpPr>
        <p:spPr/>
        <p:txBody>
          <a:bodyPr/>
          <a:lstStyle/>
          <a:p>
            <a:fld id="{49CE6422-B9C9-4DF4-AF4E-DBB619615204}" type="datetimeFigureOut">
              <a:rPr lang="en-GB" smtClean="0"/>
              <a:t>05/02/2026</a:t>
            </a:fld>
            <a:endParaRPr lang="en-GB"/>
          </a:p>
        </p:txBody>
      </p:sp>
      <p:sp>
        <p:nvSpPr>
          <p:cNvPr id="6" name="Footer Placeholder 5">
            <a:extLst>
              <a:ext uri="{FF2B5EF4-FFF2-40B4-BE49-F238E27FC236}">
                <a16:creationId xmlns:a16="http://schemas.microsoft.com/office/drawing/2014/main" id="{D3677A51-B8A0-C975-A895-6276D8C613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D2B86D-F2D3-5D10-CE8B-2531E55B5AA7}"/>
              </a:ext>
            </a:extLst>
          </p:cNvPr>
          <p:cNvSpPr>
            <a:spLocks noGrp="1"/>
          </p:cNvSpPr>
          <p:nvPr>
            <p:ph type="sldNum" sz="quarter" idx="12"/>
          </p:nvPr>
        </p:nvSpPr>
        <p:spPr/>
        <p:txBody>
          <a:bodyPr/>
          <a:lstStyle/>
          <a:p>
            <a:fld id="{C53F831A-0A4D-49E1-8B50-9198A1E51112}" type="slidenum">
              <a:rPr lang="en-GB" smtClean="0"/>
              <a:t>‹#›</a:t>
            </a:fld>
            <a:endParaRPr lang="en-GB"/>
          </a:p>
        </p:txBody>
      </p:sp>
    </p:spTree>
    <p:extLst>
      <p:ext uri="{BB962C8B-B14F-4D97-AF65-F5344CB8AC3E}">
        <p14:creationId xmlns:p14="http://schemas.microsoft.com/office/powerpoint/2010/main" val="2236808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BE50-BF96-AE96-A43E-38A16534C7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F1905E-7AC0-9927-16C5-864999E5AF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71834B-0FE2-1D77-0D44-554F0F0A2B75}"/>
              </a:ext>
            </a:extLst>
          </p:cNvPr>
          <p:cNvSpPr>
            <a:spLocks noGrp="1"/>
          </p:cNvSpPr>
          <p:nvPr>
            <p:ph type="dt" sz="half" idx="10"/>
          </p:nvPr>
        </p:nvSpPr>
        <p:spPr/>
        <p:txBody>
          <a:bodyPr/>
          <a:lstStyle/>
          <a:p>
            <a:fld id="{49CE6422-B9C9-4DF4-AF4E-DBB619615204}" type="datetimeFigureOut">
              <a:rPr lang="en-GB" smtClean="0"/>
              <a:t>05/02/2026</a:t>
            </a:fld>
            <a:endParaRPr lang="en-GB"/>
          </a:p>
        </p:txBody>
      </p:sp>
      <p:sp>
        <p:nvSpPr>
          <p:cNvPr id="5" name="Footer Placeholder 4">
            <a:extLst>
              <a:ext uri="{FF2B5EF4-FFF2-40B4-BE49-F238E27FC236}">
                <a16:creationId xmlns:a16="http://schemas.microsoft.com/office/drawing/2014/main" id="{68374814-A43D-233F-404F-50F7F6C25A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EEC6C8-BF1C-BC52-83D0-73A28046FB6F}"/>
              </a:ext>
            </a:extLst>
          </p:cNvPr>
          <p:cNvSpPr>
            <a:spLocks noGrp="1"/>
          </p:cNvSpPr>
          <p:nvPr>
            <p:ph type="sldNum" sz="quarter" idx="12"/>
          </p:nvPr>
        </p:nvSpPr>
        <p:spPr/>
        <p:txBody>
          <a:bodyPr/>
          <a:lstStyle/>
          <a:p>
            <a:fld id="{C53F831A-0A4D-49E1-8B50-9198A1E51112}" type="slidenum">
              <a:rPr lang="en-GB" smtClean="0"/>
              <a:t>‹#›</a:t>
            </a:fld>
            <a:endParaRPr lang="en-GB"/>
          </a:p>
        </p:txBody>
      </p:sp>
    </p:spTree>
    <p:extLst>
      <p:ext uri="{BB962C8B-B14F-4D97-AF65-F5344CB8AC3E}">
        <p14:creationId xmlns:p14="http://schemas.microsoft.com/office/powerpoint/2010/main" val="3854994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C284A-EE64-B979-2F6B-4A99B71471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163FA1-5C10-CC99-F219-EAD82F0EEC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77482E-49BA-D87E-A82B-15581F14F4C1}"/>
              </a:ext>
            </a:extLst>
          </p:cNvPr>
          <p:cNvSpPr>
            <a:spLocks noGrp="1"/>
          </p:cNvSpPr>
          <p:nvPr>
            <p:ph type="dt" sz="half" idx="10"/>
          </p:nvPr>
        </p:nvSpPr>
        <p:spPr/>
        <p:txBody>
          <a:bodyPr/>
          <a:lstStyle/>
          <a:p>
            <a:fld id="{49CE6422-B9C9-4DF4-AF4E-DBB619615204}" type="datetimeFigureOut">
              <a:rPr lang="en-GB" smtClean="0"/>
              <a:t>05/02/2026</a:t>
            </a:fld>
            <a:endParaRPr lang="en-GB"/>
          </a:p>
        </p:txBody>
      </p:sp>
      <p:sp>
        <p:nvSpPr>
          <p:cNvPr id="5" name="Footer Placeholder 4">
            <a:extLst>
              <a:ext uri="{FF2B5EF4-FFF2-40B4-BE49-F238E27FC236}">
                <a16:creationId xmlns:a16="http://schemas.microsoft.com/office/drawing/2014/main" id="{D232ADBA-608F-D898-6C40-E3B39858EE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50B7FF-8D9C-DFCE-1E91-164BF1EB085E}"/>
              </a:ext>
            </a:extLst>
          </p:cNvPr>
          <p:cNvSpPr>
            <a:spLocks noGrp="1"/>
          </p:cNvSpPr>
          <p:nvPr>
            <p:ph type="sldNum" sz="quarter" idx="12"/>
          </p:nvPr>
        </p:nvSpPr>
        <p:spPr/>
        <p:txBody>
          <a:bodyPr/>
          <a:lstStyle/>
          <a:p>
            <a:fld id="{C53F831A-0A4D-49E1-8B50-9198A1E51112}" type="slidenum">
              <a:rPr lang="en-GB" smtClean="0"/>
              <a:t>‹#›</a:t>
            </a:fld>
            <a:endParaRPr lang="en-GB"/>
          </a:p>
        </p:txBody>
      </p:sp>
    </p:spTree>
    <p:extLst>
      <p:ext uri="{BB962C8B-B14F-4D97-AF65-F5344CB8AC3E}">
        <p14:creationId xmlns:p14="http://schemas.microsoft.com/office/powerpoint/2010/main" val="16515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E43E1C-C0A7-4E55-8151-B6912FF7FFC8}" type="datetimeFigureOut">
              <a:rPr lang="en-GB" smtClean="0"/>
              <a:t>05/02/2026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412265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E43E1C-C0A7-4E55-8151-B6912FF7FFC8}" type="datetimeFigureOut">
              <a:rPr lang="en-GB" smtClean="0"/>
              <a:t>05/02/2026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161856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E43E1C-C0A7-4E55-8151-B6912FF7FFC8}" type="datetimeFigureOut">
              <a:rPr lang="en-GB" smtClean="0"/>
              <a:t>05/02/2026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330011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E43E1C-C0A7-4E55-8151-B6912FF7FFC8}" type="datetimeFigureOut">
              <a:rPr lang="en-GB" smtClean="0"/>
              <a:t>05/02/2026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31906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43E1C-C0A7-4E55-8151-B6912FF7FFC8}" type="datetimeFigureOut">
              <a:rPr lang="en-GB" smtClean="0"/>
              <a:t>05/02/2026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67949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E43E1C-C0A7-4E55-8151-B6912FF7FFC8}" type="datetimeFigureOut">
              <a:rPr lang="en-GB" smtClean="0"/>
              <a:t>05/02/2026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39294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E43E1C-C0A7-4E55-8151-B6912FF7FFC8}" type="datetimeFigureOut">
              <a:rPr lang="en-GB" smtClean="0"/>
              <a:t>05/02/2026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61389C-0C82-429A-A768-EFFFE1F3009A}" type="slidenum">
              <a:rPr lang="en-GB" smtClean="0"/>
              <a:t>‹#›</a:t>
            </a:fld>
            <a:endParaRPr lang="en-GB"/>
          </a:p>
        </p:txBody>
      </p:sp>
    </p:spTree>
    <p:extLst>
      <p:ext uri="{BB962C8B-B14F-4D97-AF65-F5344CB8AC3E}">
        <p14:creationId xmlns:p14="http://schemas.microsoft.com/office/powerpoint/2010/main" val="65870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43E1C-C0A7-4E55-8151-B6912FF7FFC8}" type="datetimeFigureOut">
              <a:rPr lang="en-GB" smtClean="0"/>
              <a:t>05/02/2026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1389C-0C82-429A-A768-EFFFE1F3009A}" type="slidenum">
              <a:rPr lang="en-GB" smtClean="0"/>
              <a:t>‹#›</a:t>
            </a:fld>
            <a:endParaRPr lang="en-GB"/>
          </a:p>
        </p:txBody>
      </p:sp>
    </p:spTree>
    <p:extLst>
      <p:ext uri="{BB962C8B-B14F-4D97-AF65-F5344CB8AC3E}">
        <p14:creationId xmlns:p14="http://schemas.microsoft.com/office/powerpoint/2010/main" val="1196223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E3999D-8E80-2B62-334B-F686C4E7A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45A5E2-3AB8-D4B8-E7FC-7A24CB0610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D3D9B7-A96C-15AD-015D-4DEDE39CC1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CE6422-B9C9-4DF4-AF4E-DBB619615204}" type="datetimeFigureOut">
              <a:rPr lang="en-GB" smtClean="0"/>
              <a:t>05/02/2026</a:t>
            </a:fld>
            <a:endParaRPr lang="en-GB"/>
          </a:p>
        </p:txBody>
      </p:sp>
      <p:sp>
        <p:nvSpPr>
          <p:cNvPr id="5" name="Footer Placeholder 4">
            <a:extLst>
              <a:ext uri="{FF2B5EF4-FFF2-40B4-BE49-F238E27FC236}">
                <a16:creationId xmlns:a16="http://schemas.microsoft.com/office/drawing/2014/main" id="{EBCBD2FF-268F-B3F0-765B-7774BE11D4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63CA859-44E0-1F49-9867-D5F58C3452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3F831A-0A4D-49E1-8B50-9198A1E51112}" type="slidenum">
              <a:rPr lang="en-GB" smtClean="0"/>
              <a:t>‹#›</a:t>
            </a:fld>
            <a:endParaRPr lang="en-GB"/>
          </a:p>
        </p:txBody>
      </p:sp>
    </p:spTree>
    <p:extLst>
      <p:ext uri="{BB962C8B-B14F-4D97-AF65-F5344CB8AC3E}">
        <p14:creationId xmlns:p14="http://schemas.microsoft.com/office/powerpoint/2010/main" val="1240613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90" y="3262667"/>
            <a:ext cx="10515600" cy="1325563"/>
          </a:xfrm>
        </p:spPr>
        <p:txBody>
          <a:bodyPr/>
          <a:lstStyle/>
          <a:p>
            <a:pPr algn="ctr"/>
            <a:r>
              <a:rPr lang="en-GB" dirty="0">
                <a:latin typeface="Gill Sans MT" panose="020B0502020104020203" pitchFamily="34" charset="0"/>
              </a:rPr>
              <a:t>Year 7 Knowledge Organiser HT4</a:t>
            </a:r>
          </a:p>
        </p:txBody>
      </p:sp>
      <p:pic>
        <p:nvPicPr>
          <p:cNvPr id="4" name="Picture 3"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5" name="Rounded Rectangle 4"/>
          <p:cNvSpPr/>
          <p:nvPr/>
        </p:nvSpPr>
        <p:spPr>
          <a:xfrm>
            <a:off x="296883" y="285008"/>
            <a:ext cx="11625943" cy="6246421"/>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671241" y="4326620"/>
            <a:ext cx="4877225" cy="523220"/>
          </a:xfrm>
          <a:prstGeom prst="rect">
            <a:avLst/>
          </a:prstGeom>
          <a:noFill/>
        </p:spPr>
        <p:txBody>
          <a:bodyPr wrap="square" rtlCol="0">
            <a:spAutoFit/>
          </a:bodyPr>
          <a:lstStyle/>
          <a:p>
            <a:pPr algn="ctr"/>
            <a:r>
              <a:rPr lang="en-GB" sz="2800" dirty="0">
                <a:solidFill>
                  <a:schemeClr val="accent6">
                    <a:lumMod val="75000"/>
                  </a:schemeClr>
                </a:solidFill>
                <a:latin typeface="Gill Sans MT" panose="020B0502020104020203" pitchFamily="34" charset="0"/>
              </a:rPr>
              <a:t>Knowledge is Power</a:t>
            </a:r>
          </a:p>
        </p:txBody>
      </p:sp>
      <p:sp>
        <p:nvSpPr>
          <p:cNvPr id="7" name="TextBox 6"/>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2852812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370158559"/>
              </p:ext>
            </p:extLst>
          </p:nvPr>
        </p:nvGraphicFramePr>
        <p:xfrm>
          <a:off x="263434" y="541018"/>
          <a:ext cx="11658600" cy="5816238"/>
        </p:xfrm>
        <a:graphic>
          <a:graphicData uri="http://schemas.openxmlformats.org/drawingml/2006/table">
            <a:tbl>
              <a:tblPr firstRow="1" bandRow="1">
                <a:tableStyleId>{5940675A-B579-460E-94D1-54222C63F5DA}</a:tableStyleId>
              </a:tblPr>
              <a:tblGrid>
                <a:gridCol w="2253461">
                  <a:extLst>
                    <a:ext uri="{9D8B030D-6E8A-4147-A177-3AD203B41FA5}">
                      <a16:colId xmlns:a16="http://schemas.microsoft.com/office/drawing/2014/main" val="20000"/>
                    </a:ext>
                  </a:extLst>
                </a:gridCol>
                <a:gridCol w="9405139">
                  <a:extLst>
                    <a:ext uri="{9D8B030D-6E8A-4147-A177-3AD203B41FA5}">
                      <a16:colId xmlns:a16="http://schemas.microsoft.com/office/drawing/2014/main" val="20001"/>
                    </a:ext>
                  </a:extLst>
                </a:gridCol>
              </a:tblGrid>
              <a:tr h="40604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u="none" dirty="0">
                          <a:solidFill>
                            <a:schemeClr val="tx1"/>
                          </a:solidFill>
                          <a:latin typeface="Gill Sans MT" panose="020B0502020104020203" pitchFamily="34" charset="0"/>
                        </a:rPr>
                        <a:t>Muscular system - Antagonistic pairs</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1034515">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cs typeface="Arial"/>
                        </a:rPr>
                        <a:t>Tendons connect muscle to bone and ligaments connect bone to bone. Voluntary muscles allow for movement as they produce a force which causes the attached bones to move in a specific direction. Muscles which are attached via tendons work together to create this.   </a:t>
                      </a:r>
                    </a:p>
                    <a:p>
                      <a:pPr marR="0" indent="0" algn="l" rtl="0">
                        <a:lnSpc>
                          <a:spcPct val="119000"/>
                        </a:lnSpc>
                        <a:spcBef>
                          <a:spcPts val="0"/>
                        </a:spcBef>
                        <a:spcAft>
                          <a:spcPts val="600"/>
                        </a:spcAft>
                      </a:pP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02"/>
                  </a:ext>
                </a:extLst>
              </a:tr>
              <a:tr h="65561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Antagonistic pairs</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Is where two muscles work together to create movement. There are two main categories that outline how these muscles work together; agonist and the antagonist.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Agonist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Is the also known as the prime mover.  This is the muscle that contracts and causes the movement.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7864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Antagonist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a:rPr>
                        <a:t>This is the opposite muscle that relaxes and in most cases lengthens as the movement occurs.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74974">
                <a:tc gridSpan="2">
                  <a:txBody>
                    <a:bodyPr/>
                    <a:lstStyle/>
                    <a:p>
                      <a:pPr marR="0" indent="0" algn="ctr" rtl="0">
                        <a:lnSpc>
                          <a:spcPct val="119000"/>
                        </a:lnSpc>
                        <a:spcBef>
                          <a:spcPts val="0"/>
                        </a:spcBef>
                        <a:spcAft>
                          <a:spcPts val="600"/>
                        </a:spcAft>
                      </a:pPr>
                      <a:r>
                        <a:rPr lang="en-GB" sz="1400" b="1" u="none" kern="1400" dirty="0">
                          <a:ln>
                            <a:noFill/>
                          </a:ln>
                          <a:solidFill>
                            <a:schemeClr val="tx1"/>
                          </a:solidFill>
                          <a:effectLst/>
                          <a:latin typeface="Gill Sans MT" panose="020B0502020104020203" pitchFamily="34" charset="0"/>
                        </a:rPr>
                        <a:t>Muscular system – Muscle fibre types</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926076416"/>
                  </a:ext>
                </a:extLst>
              </a:tr>
              <a:tr h="406042">
                <a:tc gridSpan="2">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cs typeface="Arial" panose="020B0604020202020204" pitchFamily="34" charset="0"/>
                        </a:rPr>
                        <a:t>All skeletal muscle contains a mixture of Slow Twitch and Fast Twitch muscle fibres- this is based on their speed of contraction. </a:t>
                      </a:r>
                      <a:r>
                        <a:rPr lang="en-US" altLang="en-US" sz="1200" b="0" u="none" dirty="0">
                          <a:solidFill>
                            <a:schemeClr val="tx1"/>
                          </a:solidFill>
                          <a:latin typeface="Gill Sans MT" panose="020B0502020104020203" pitchFamily="34" charset="0"/>
                          <a:cs typeface="Arial" panose="020B0604020202020204" pitchFamily="34" charset="0"/>
                        </a:rPr>
                        <a:t>There are 3 types of muscle fibre. </a:t>
                      </a:r>
                    </a:p>
                  </a:txBody>
                  <a:tcPr marL="36576" marR="36576" marT="36576" marB="36576" anchor="ct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875491268"/>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Fast Twitch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Is broken down into two </a:t>
                      </a:r>
                      <a:r>
                        <a:rPr lang="en-US" altLang="en-US" sz="1200" b="0" u="none" dirty="0" err="1">
                          <a:solidFill>
                            <a:schemeClr val="tx1"/>
                          </a:solidFill>
                          <a:latin typeface="Gill Sans MT" panose="020B0502020104020203" pitchFamily="34" charset="0"/>
                          <a:cs typeface="Arial" panose="020B0604020202020204" pitchFamily="34" charset="0"/>
                        </a:rPr>
                        <a:t>types;Type</a:t>
                      </a:r>
                      <a:r>
                        <a:rPr lang="en-US" altLang="en-US" sz="1200" b="0" u="none" dirty="0">
                          <a:solidFill>
                            <a:schemeClr val="tx1"/>
                          </a:solidFill>
                          <a:latin typeface="Gill Sans MT" panose="020B0502020104020203" pitchFamily="34" charset="0"/>
                          <a:cs typeface="Arial" panose="020B0604020202020204" pitchFamily="34" charset="0"/>
                        </a:rPr>
                        <a:t> 2 x &amp; Type 2 b.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61565093"/>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u="none" kern="1400" dirty="0">
                          <a:ln>
                            <a:noFill/>
                          </a:ln>
                          <a:solidFill>
                            <a:schemeClr val="tx1"/>
                          </a:solidFill>
                          <a:effectLst/>
                          <a:latin typeface="Gill Sans MT" panose="020B0502020104020203" pitchFamily="34" charset="0"/>
                        </a:rPr>
                        <a:t>Fast twitch - </a:t>
                      </a:r>
                      <a:r>
                        <a:rPr lang="en-US" altLang="en-US" sz="1200" b="0" u="none" dirty="0">
                          <a:solidFill>
                            <a:schemeClr val="tx1"/>
                          </a:solidFill>
                          <a:latin typeface="Gill Sans MT" panose="020B0502020104020203" pitchFamily="34" charset="0"/>
                          <a:cs typeface="Arial" panose="020B0604020202020204" pitchFamily="34" charset="0"/>
                        </a:rPr>
                        <a:t>Type 2 x/2b</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Produces highest force, fast contracting, Low endurance, good for short distances – Sprint start</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r h="40604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Type 2a</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Produce high force, moderate speed of contraction, medium endurance, more resistant to fatigue, Sprinting over longer distances.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8380894"/>
                  </a:ext>
                </a:extLst>
              </a:tr>
              <a:tr h="936247">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US" altLang="en-US" sz="1200" b="0" u="none" dirty="0">
                          <a:solidFill>
                            <a:schemeClr val="tx1"/>
                          </a:solidFill>
                          <a:latin typeface="Gill Sans MT" panose="020B0502020104020203" pitchFamily="34" charset="0"/>
                          <a:cs typeface="Arial" panose="020B0604020202020204" pitchFamily="34" charset="0"/>
                        </a:rPr>
                        <a:t>Slow Twitch</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altLang="en-US" sz="1200" b="0" u="none" dirty="0">
                          <a:solidFill>
                            <a:schemeClr val="tx1"/>
                          </a:solidFill>
                          <a:latin typeface="Gill Sans MT" panose="020B0502020104020203" pitchFamily="34" charset="0"/>
                          <a:cs typeface="Arial" panose="020B0604020202020204" pitchFamily="34" charset="0"/>
                        </a:rPr>
                        <a:t>They contract slowly and with less force. Provide a low speed of contraction, high endurance, can keep going, don’t produce much power. These fibres have a rich blood (and oxygen) supply.  This makes them red in colour. They are slower to fatigue, and so are used for more endurance events e.g. long distance swimming/ running. </a:t>
                      </a:r>
                      <a:endParaRPr lang="en-GB" sz="1200" b="0" u="none" kern="1400" dirty="0">
                        <a:ln>
                          <a:noFill/>
                        </a:ln>
                        <a:solidFill>
                          <a:schemeClr val="tx1"/>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42504983"/>
                  </a:ext>
                </a:extLst>
              </a:tr>
            </a:tbl>
          </a:graphicData>
        </a:graphic>
      </p:graphicFrame>
      <p:sp>
        <p:nvSpPr>
          <p:cNvPr id="3" name="TextBox 2"/>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5" name="TextBox 4"/>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8</a:t>
            </a:r>
          </a:p>
        </p:txBody>
      </p:sp>
    </p:spTree>
    <p:extLst>
      <p:ext uri="{BB962C8B-B14F-4D97-AF65-F5344CB8AC3E}">
        <p14:creationId xmlns:p14="http://schemas.microsoft.com/office/powerpoint/2010/main" val="3554415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78674" y="758047"/>
          <a:ext cx="11672693" cy="1739203"/>
        </p:xfrm>
        <a:graphic>
          <a:graphicData uri="http://schemas.openxmlformats.org/drawingml/2006/table">
            <a:tbl>
              <a:tblPr firstRow="1" bandRow="1">
                <a:tableStyleId>{5940675A-B579-460E-94D1-54222C63F5DA}</a:tableStyleId>
              </a:tblPr>
              <a:tblGrid>
                <a:gridCol w="2256185">
                  <a:extLst>
                    <a:ext uri="{9D8B030D-6E8A-4147-A177-3AD203B41FA5}">
                      <a16:colId xmlns:a16="http://schemas.microsoft.com/office/drawing/2014/main" val="20000"/>
                    </a:ext>
                  </a:extLst>
                </a:gridCol>
                <a:gridCol w="9416508">
                  <a:extLst>
                    <a:ext uri="{9D8B030D-6E8A-4147-A177-3AD203B41FA5}">
                      <a16:colId xmlns:a16="http://schemas.microsoft.com/office/drawing/2014/main" val="20001"/>
                    </a:ext>
                  </a:extLst>
                </a:gridCol>
              </a:tblGrid>
              <a:tr h="345806">
                <a:tc gridSpan="2">
                  <a:txBody>
                    <a:bodyPr/>
                    <a:lstStyle/>
                    <a:p>
                      <a:pPr algn="ctr"/>
                      <a:r>
                        <a:rPr lang="en-GB" sz="1200" b="1" kern="1200" dirty="0">
                          <a:solidFill>
                            <a:schemeClr val="tx1"/>
                          </a:solidFill>
                          <a:effectLst/>
                          <a:latin typeface="Gill Sans MT" panose="020B0502020104020203" pitchFamily="34" charset="0"/>
                          <a:ea typeface="+mn-ea"/>
                          <a:cs typeface="+mn-cs"/>
                        </a:rPr>
                        <a:t>BIOMECHANICS - Planes and axes for movement</a:t>
                      </a:r>
                    </a:p>
                  </a:txBody>
                  <a:tcPr marL="36576" marR="36576" marT="36576" marB="36576" anchor="ctr">
                    <a:solidFill>
                      <a:schemeClr val="accent2">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5597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Plane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An imaginary line that divides the body into two</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0002"/>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Frontal Plane (left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 vertical plane that divides the body into front and back.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54325822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Transverse plane (middle</a:t>
                      </a:r>
                      <a:r>
                        <a:rPr lang="en-GB" sz="1200" kern="1400" baseline="0" dirty="0">
                          <a:ln>
                            <a:noFill/>
                          </a:ln>
                          <a:solidFill>
                            <a:srgbClr val="000000"/>
                          </a:solidFill>
                          <a:effectLst/>
                          <a:latin typeface="Gill Sans MT" panose="020B0502020104020203" pitchFamily="34" charset="0"/>
                        </a:rPr>
                        <a: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Gill Sans MT" panose="020B0502020104020203" pitchFamily="34" charset="0"/>
                        </a:rPr>
                        <a:t>A horizontal plane that divides the body into upper and lower halves.</a:t>
                      </a:r>
                      <a:endParaRPr lang="en-GB" sz="1000" kern="140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4623736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Sagittal plane (right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 vertical plane that divides the body into right and left sides.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89114812"/>
                  </a:ext>
                </a:extLst>
              </a:tr>
            </a:tbl>
          </a:graphicData>
        </a:graphic>
      </p:graphicFrame>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3" r="69260" b="7927"/>
          <a:stretch/>
        </p:blipFill>
        <p:spPr bwMode="auto">
          <a:xfrm>
            <a:off x="408638" y="2565780"/>
            <a:ext cx="2630300" cy="40266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l="33511" r="33960"/>
          <a:stretch>
            <a:fillRect/>
          </a:stretch>
        </p:blipFill>
        <p:spPr bwMode="auto">
          <a:xfrm>
            <a:off x="4662336" y="2565780"/>
            <a:ext cx="2633814" cy="41883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l="74622"/>
          <a:stretch>
            <a:fillRect/>
          </a:stretch>
        </p:blipFill>
        <p:spPr bwMode="auto">
          <a:xfrm>
            <a:off x="9166756" y="2566671"/>
            <a:ext cx="2065352" cy="42011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10" name="TextBox 9"/>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9</a:t>
            </a:r>
          </a:p>
        </p:txBody>
      </p:sp>
    </p:spTree>
    <p:extLst>
      <p:ext uri="{BB962C8B-B14F-4D97-AF65-F5344CB8AC3E}">
        <p14:creationId xmlns:p14="http://schemas.microsoft.com/office/powerpoint/2010/main" val="4016411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r="81363" b="15999"/>
          <a:stretch>
            <a:fillRect/>
          </a:stretch>
        </p:blipFill>
        <p:spPr bwMode="auto">
          <a:xfrm>
            <a:off x="276129" y="2770494"/>
            <a:ext cx="2825088" cy="3787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l="38727" r="40318" b="5142"/>
          <a:stretch>
            <a:fillRect/>
          </a:stretch>
        </p:blipFill>
        <p:spPr bwMode="auto">
          <a:xfrm>
            <a:off x="3521122" y="3044962"/>
            <a:ext cx="2866030" cy="38515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l="80879"/>
          <a:stretch>
            <a:fillRect/>
          </a:stretch>
        </p:blipFill>
        <p:spPr bwMode="auto">
          <a:xfrm>
            <a:off x="7767163" y="2584697"/>
            <a:ext cx="2673373" cy="41590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graphicFrame>
        <p:nvGraphicFramePr>
          <p:cNvPr id="8" name="Table 7"/>
          <p:cNvGraphicFramePr>
            <a:graphicFrameLocks noGrp="1"/>
          </p:cNvGraphicFramePr>
          <p:nvPr/>
        </p:nvGraphicFramePr>
        <p:xfrm>
          <a:off x="122702" y="758047"/>
          <a:ext cx="11828665" cy="1739203"/>
        </p:xfrm>
        <a:graphic>
          <a:graphicData uri="http://schemas.openxmlformats.org/drawingml/2006/table">
            <a:tbl>
              <a:tblPr firstRow="1" bandRow="1">
                <a:tableStyleId>{5940675A-B579-460E-94D1-54222C63F5DA}</a:tableStyleId>
              </a:tblPr>
              <a:tblGrid>
                <a:gridCol w="2286332">
                  <a:extLst>
                    <a:ext uri="{9D8B030D-6E8A-4147-A177-3AD203B41FA5}">
                      <a16:colId xmlns:a16="http://schemas.microsoft.com/office/drawing/2014/main" val="20000"/>
                    </a:ext>
                  </a:extLst>
                </a:gridCol>
                <a:gridCol w="9542333">
                  <a:extLst>
                    <a:ext uri="{9D8B030D-6E8A-4147-A177-3AD203B41FA5}">
                      <a16:colId xmlns:a16="http://schemas.microsoft.com/office/drawing/2014/main" val="20001"/>
                    </a:ext>
                  </a:extLst>
                </a:gridCol>
              </a:tblGrid>
              <a:tr h="345806">
                <a:tc gridSpan="2">
                  <a:txBody>
                    <a:bodyPr/>
                    <a:lstStyle/>
                    <a:p>
                      <a:pPr algn="ctr"/>
                      <a:r>
                        <a:rPr lang="en-GB" sz="1200" b="1" kern="1200" dirty="0">
                          <a:solidFill>
                            <a:schemeClr val="tx1"/>
                          </a:solidFill>
                          <a:effectLst/>
                          <a:latin typeface="Gill Sans MT" panose="020B0502020104020203" pitchFamily="34" charset="0"/>
                          <a:ea typeface="+mn-ea"/>
                          <a:cs typeface="+mn-cs"/>
                        </a:rPr>
                        <a:t>BIOMECHANICS - Planes and axes for movement</a:t>
                      </a:r>
                    </a:p>
                  </a:txBody>
                  <a:tcPr marL="36576" marR="36576" marT="36576" marB="36576" anchor="ctr">
                    <a:solidFill>
                      <a:schemeClr val="accent6">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5597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PAxes</a:t>
                      </a:r>
                      <a:r>
                        <a:rPr lang="en-GB" sz="1200" kern="1400" baseline="0" dirty="0">
                          <a:ln>
                            <a:noFill/>
                          </a:ln>
                          <a:solidFill>
                            <a:srgbClr val="000000"/>
                          </a:solidFill>
                          <a:effectLst/>
                          <a:latin typeface="Gill Sans MT" panose="020B0502020104020203" pitchFamily="34" charset="0"/>
                        </a:rPr>
                        <a:t> for movement</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An axis is  an imaginary line at right angles to the plane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0002"/>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Sagittal axis (left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Runs through the body horizontally from the back to front.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54325822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Vertical axis (middle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Runs through the body vertically from the top to bottom.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46237369"/>
                  </a:ext>
                </a:extLst>
              </a:tr>
              <a:tr h="34580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Frontal axis (right picture)</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Runs through the body horizontally from the left to right. </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3189114812"/>
                  </a:ext>
                </a:extLst>
              </a:tr>
            </a:tbl>
          </a:graphicData>
        </a:graphic>
      </p:graphicFrame>
      <p:sp>
        <p:nvSpPr>
          <p:cNvPr id="10" name="TextBox 9"/>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10</a:t>
            </a:r>
          </a:p>
        </p:txBody>
      </p:sp>
    </p:spTree>
    <p:extLst>
      <p:ext uri="{BB962C8B-B14F-4D97-AF65-F5344CB8AC3E}">
        <p14:creationId xmlns:p14="http://schemas.microsoft.com/office/powerpoint/2010/main" val="115438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32BFD-ACC1-4593-9F82-C57CF5F41C81}"/>
            </a:ext>
          </a:extLst>
        </p:cNvPr>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60434218-D0E8-5F93-7619-A842350F5577}"/>
              </a:ext>
            </a:extLst>
          </p:cNvPr>
          <p:cNvGraphicFramePr>
            <a:graphicFrameLocks/>
          </p:cNvGraphicFramePr>
          <p:nvPr/>
        </p:nvGraphicFramePr>
        <p:xfrm>
          <a:off x="6208296" y="764892"/>
          <a:ext cx="5342020" cy="1784781"/>
        </p:xfrm>
        <a:graphic>
          <a:graphicData uri="http://schemas.openxmlformats.org/drawingml/2006/table">
            <a:tbl>
              <a:tblPr firstRow="1" bandRow="1">
                <a:tableStyleId>{5940675A-B579-460E-94D1-54222C63F5DA}</a:tableStyleId>
              </a:tblPr>
              <a:tblGrid>
                <a:gridCol w="1557478">
                  <a:extLst>
                    <a:ext uri="{9D8B030D-6E8A-4147-A177-3AD203B41FA5}">
                      <a16:colId xmlns:a16="http://schemas.microsoft.com/office/drawing/2014/main" val="20000"/>
                    </a:ext>
                  </a:extLst>
                </a:gridCol>
                <a:gridCol w="3784542">
                  <a:extLst>
                    <a:ext uri="{9D8B030D-6E8A-4147-A177-3AD203B41FA5}">
                      <a16:colId xmlns:a16="http://schemas.microsoft.com/office/drawing/2014/main" val="20001"/>
                    </a:ext>
                  </a:extLst>
                </a:gridCol>
              </a:tblGrid>
              <a:tr h="594927">
                <a:tc>
                  <a:txBody>
                    <a:bodyPr/>
                    <a:lstStyle/>
                    <a:p>
                      <a:r>
                        <a:rPr lang="en-US" sz="1200" b="1" dirty="0">
                          <a:effectLst/>
                          <a:latin typeface="Gill Sans MT" panose="020B0502020104020203" pitchFamily="34" charset="0"/>
                        </a:rPr>
                        <a:t>Logic unit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Part of the computer that makes decisions by comparing data. It uses the AND, OR, and NOT rules. </a:t>
                      </a:r>
                    </a:p>
                  </a:txBody>
                  <a:tcPr anchor="ctr"/>
                </a:tc>
                <a:extLst>
                  <a:ext uri="{0D108BD9-81ED-4DB2-BD59-A6C34878D82A}">
                    <a16:rowId xmlns:a16="http://schemas.microsoft.com/office/drawing/2014/main" val="4156407311"/>
                  </a:ext>
                </a:extLst>
              </a:tr>
              <a:tr h="594927">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Binary processing unit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Part of the computer that works with binary numbers to process simple calculations. </a:t>
                      </a:r>
                    </a:p>
                  </a:txBody>
                  <a:tcPr anchor="ctr"/>
                </a:tc>
                <a:extLst>
                  <a:ext uri="{0D108BD9-81ED-4DB2-BD59-A6C34878D82A}">
                    <a16:rowId xmlns:a16="http://schemas.microsoft.com/office/drawing/2014/main" val="10001"/>
                  </a:ext>
                </a:extLst>
              </a:tr>
              <a:tr h="594927">
                <a:tc>
                  <a:txBody>
                    <a:bodyPr/>
                    <a:lstStyle/>
                    <a:p>
                      <a:r>
                        <a:rPr lang="en-US" sz="1200" b="1" dirty="0">
                          <a:latin typeface="Gill Sans MT" panose="020B0502020104020203" pitchFamily="34" charset="0"/>
                        </a:rPr>
                        <a:t>Logic processor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Part of the computer that handles logical tasks such as comparisons and decisions. </a:t>
                      </a:r>
                    </a:p>
                  </a:txBody>
                  <a:tcPr anchor="ctr"/>
                </a:tc>
                <a:extLst>
                  <a:ext uri="{0D108BD9-81ED-4DB2-BD59-A6C34878D82A}">
                    <a16:rowId xmlns:a16="http://schemas.microsoft.com/office/drawing/2014/main" val="10002"/>
                  </a:ext>
                </a:extLst>
              </a:tr>
            </a:tbl>
          </a:graphicData>
        </a:graphic>
      </p:graphicFrame>
      <p:graphicFrame>
        <p:nvGraphicFramePr>
          <p:cNvPr id="11" name="Content Placeholder 3">
            <a:extLst>
              <a:ext uri="{FF2B5EF4-FFF2-40B4-BE49-F238E27FC236}">
                <a16:creationId xmlns:a16="http://schemas.microsoft.com/office/drawing/2014/main" id="{889D65DF-615D-21B1-193D-D25C2CE31F6E}"/>
              </a:ext>
            </a:extLst>
          </p:cNvPr>
          <p:cNvGraphicFramePr>
            <a:graphicFrameLocks/>
          </p:cNvGraphicFramePr>
          <p:nvPr/>
        </p:nvGraphicFramePr>
        <p:xfrm>
          <a:off x="406256" y="764892"/>
          <a:ext cx="5320775" cy="5085648"/>
        </p:xfrm>
        <a:graphic>
          <a:graphicData uri="http://schemas.openxmlformats.org/drawingml/2006/table">
            <a:tbl>
              <a:tblPr firstRow="1" bandRow="1">
                <a:tableStyleId>{5940675A-B579-460E-94D1-54222C63F5DA}</a:tableStyleId>
              </a:tblPr>
              <a:tblGrid>
                <a:gridCol w="1382787">
                  <a:extLst>
                    <a:ext uri="{9D8B030D-6E8A-4147-A177-3AD203B41FA5}">
                      <a16:colId xmlns:a16="http://schemas.microsoft.com/office/drawing/2014/main" val="20000"/>
                    </a:ext>
                  </a:extLst>
                </a:gridCol>
                <a:gridCol w="3937988">
                  <a:extLst>
                    <a:ext uri="{9D8B030D-6E8A-4147-A177-3AD203B41FA5}">
                      <a16:colId xmlns:a16="http://schemas.microsoft.com/office/drawing/2014/main" val="1348711743"/>
                    </a:ext>
                  </a:extLst>
                </a:gridCol>
              </a:tblGrid>
              <a:tr h="418860">
                <a:tc gridSpan="2">
                  <a:txBody>
                    <a:bodyPr/>
                    <a:lstStyle/>
                    <a:p>
                      <a:pPr algn="ctr"/>
                      <a:r>
                        <a:rPr lang="en-US" sz="1200" b="1" dirty="0">
                          <a:effectLst/>
                          <a:latin typeface="Gill Sans MT" panose="020B0502020104020203" pitchFamily="34" charset="0"/>
                        </a:rPr>
                        <a:t>Binary Logic</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518532">
                <a:tc>
                  <a:txBody>
                    <a:bodyPr/>
                    <a:lstStyle/>
                    <a:p>
                      <a:r>
                        <a:rPr lang="en-GB" sz="1200" b="1" dirty="0">
                          <a:solidFill>
                            <a:schemeClr val="tx1"/>
                          </a:solidFill>
                          <a:effectLst/>
                          <a:latin typeface="Gill Sans MT" panose="020B0502020104020203" pitchFamily="34" charset="0"/>
                        </a:rPr>
                        <a:t>Binary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Base 2 number system. This mean that it only has 2 possible values – 0 or 1. </a:t>
                      </a:r>
                    </a:p>
                  </a:txBody>
                  <a:tcPr anchor="ctr"/>
                </a:tc>
                <a:extLst>
                  <a:ext uri="{0D108BD9-81ED-4DB2-BD59-A6C34878D82A}">
                    <a16:rowId xmlns:a16="http://schemas.microsoft.com/office/drawing/2014/main" val="10001"/>
                  </a:ext>
                </a:extLst>
              </a:tr>
              <a:tr h="518532">
                <a:tc>
                  <a:txBody>
                    <a:bodyPr/>
                    <a:lstStyle/>
                    <a:p>
                      <a:r>
                        <a:rPr lang="en-GB" sz="1200" b="1" dirty="0">
                          <a:solidFill>
                            <a:schemeClr val="tx1"/>
                          </a:solidFill>
                          <a:effectLst/>
                          <a:latin typeface="Gill Sans MT" panose="020B0502020104020203" pitchFamily="34" charset="0"/>
                        </a:rPr>
                        <a:t>Denary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Also known as decimal. A base 10 number system. This means it has 10 possible values – 0, 1, 2, 3, 4, 5, 6, 7, 8 and 9. </a:t>
                      </a:r>
                    </a:p>
                  </a:txBody>
                  <a:tcPr anchor="ctr"/>
                </a:tc>
                <a:extLst>
                  <a:ext uri="{0D108BD9-81ED-4DB2-BD59-A6C34878D82A}">
                    <a16:rowId xmlns:a16="http://schemas.microsoft.com/office/drawing/2014/main" val="1292936313"/>
                  </a:ext>
                </a:extLst>
              </a:tr>
              <a:tr h="518532">
                <a:tc>
                  <a:txBody>
                    <a:bodyPr/>
                    <a:lstStyle/>
                    <a:p>
                      <a:r>
                        <a:rPr lang="en-GB" sz="1200" b="1" dirty="0">
                          <a:solidFill>
                            <a:schemeClr val="tx1"/>
                          </a:solidFill>
                          <a:effectLst/>
                          <a:latin typeface="Gill Sans MT" panose="020B0502020104020203" pitchFamily="34" charset="0"/>
                        </a:rPr>
                        <a:t>Hexadecimal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Base 16 number system. This means it has 16 possible values – 0, 1, 2, 3, 4, 5, 6, 7, 8, 9, A, B, C, D, E and F</a:t>
                      </a:r>
                    </a:p>
                  </a:txBody>
                  <a:tcPr anchor="ctr"/>
                </a:tc>
                <a:extLst>
                  <a:ext uri="{0D108BD9-81ED-4DB2-BD59-A6C34878D82A}">
                    <a16:rowId xmlns:a16="http://schemas.microsoft.com/office/drawing/2014/main" val="10002"/>
                  </a:ext>
                </a:extLst>
              </a:tr>
              <a:tr h="518532">
                <a:tc>
                  <a:txBody>
                    <a:bodyPr/>
                    <a:lstStyle/>
                    <a:p>
                      <a:r>
                        <a:rPr lang="en-US" sz="1200" b="1" dirty="0">
                          <a:effectLst/>
                          <a:latin typeface="Gill Sans MT" panose="020B0502020104020203" pitchFamily="34" charset="0"/>
                        </a:rPr>
                        <a:t>Bits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Gill Sans MT" panose="020B0502020104020203" pitchFamily="34" charset="0"/>
                        </a:rPr>
                        <a:t>The smallest piece of data in a computer. It can only be 0 or 1. </a:t>
                      </a:r>
                    </a:p>
                  </a:txBody>
                  <a:tcPr anchor="ctr"/>
                </a:tc>
                <a:extLst>
                  <a:ext uri="{0D108BD9-81ED-4DB2-BD59-A6C34878D82A}">
                    <a16:rowId xmlns:a16="http://schemas.microsoft.com/office/drawing/2014/main" val="10003"/>
                  </a:ext>
                </a:extLst>
              </a:tr>
              <a:tr h="518532">
                <a:tc>
                  <a:txBody>
                    <a:bodyPr/>
                    <a:lstStyle/>
                    <a:p>
                      <a:r>
                        <a:rPr lang="en-US" sz="1200" b="1" dirty="0">
                          <a:effectLst/>
                          <a:latin typeface="Gill Sans MT" panose="020B0502020104020203" pitchFamily="34" charset="0"/>
                        </a:rPr>
                        <a:t>Nibble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A group of 4 bits. </a:t>
                      </a:r>
                    </a:p>
                  </a:txBody>
                  <a:tcPr anchor="ctr"/>
                </a:tc>
                <a:extLst>
                  <a:ext uri="{0D108BD9-81ED-4DB2-BD59-A6C34878D82A}">
                    <a16:rowId xmlns:a16="http://schemas.microsoft.com/office/drawing/2014/main" val="2272240148"/>
                  </a:ext>
                </a:extLst>
              </a:tr>
              <a:tr h="518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Gill Sans MT" panose="020B0502020104020203" pitchFamily="34" charset="0"/>
                        </a:rPr>
                        <a:t>Byte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Gill Sans MT" panose="020B0502020104020203" pitchFamily="34" charset="0"/>
                        </a:rPr>
                        <a:t>A group of 8 bits. It can often store one character, like a letter or number. </a:t>
                      </a:r>
                    </a:p>
                  </a:txBody>
                  <a:tcPr anchor="ctr"/>
                </a:tc>
                <a:extLst>
                  <a:ext uri="{0D108BD9-81ED-4DB2-BD59-A6C34878D82A}">
                    <a16:rowId xmlns:a16="http://schemas.microsoft.com/office/drawing/2014/main" val="10005"/>
                  </a:ext>
                </a:extLst>
              </a:tr>
              <a:tr h="518532">
                <a:tc>
                  <a:txBody>
                    <a:bodyPr/>
                    <a:lstStyle/>
                    <a:p>
                      <a:r>
                        <a:rPr lang="en-US" sz="1200" b="1" dirty="0">
                          <a:effectLst/>
                          <a:latin typeface="Gill Sans MT" panose="020B0502020104020203" pitchFamily="34" charset="0"/>
                        </a:rPr>
                        <a:t>Character set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A collection of characters that a computer recognises. For example, letters, numbers and symbols. </a:t>
                      </a:r>
                    </a:p>
                  </a:txBody>
                  <a:tcPr anchor="ctr"/>
                </a:tc>
                <a:extLst>
                  <a:ext uri="{0D108BD9-81ED-4DB2-BD59-A6C34878D82A}">
                    <a16:rowId xmlns:a16="http://schemas.microsoft.com/office/drawing/2014/main" val="10006"/>
                  </a:ext>
                </a:extLst>
              </a:tr>
              <a:tr h="518532">
                <a:tc>
                  <a:txBody>
                    <a:bodyPr/>
                    <a:lstStyle/>
                    <a:p>
                      <a:r>
                        <a:rPr lang="en-US" sz="1200" b="1" dirty="0">
                          <a:effectLst/>
                          <a:latin typeface="Gill Sans MT" panose="020B0502020104020203" pitchFamily="34" charset="0"/>
                        </a:rPr>
                        <a:t>ASCII</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latin typeface="Gill Sans MT" panose="020B0502020104020203" pitchFamily="34" charset="0"/>
                        </a:rPr>
                        <a:t>American Standard Code for Information Interchange. A character set that uses 7 or 8 bits to represent characters. </a:t>
                      </a:r>
                    </a:p>
                  </a:txBody>
                  <a:tcPr anchor="ctr"/>
                </a:tc>
                <a:extLst>
                  <a:ext uri="{0D108BD9-81ED-4DB2-BD59-A6C34878D82A}">
                    <a16:rowId xmlns:a16="http://schemas.microsoft.com/office/drawing/2014/main" val="535829074"/>
                  </a:ext>
                </a:extLst>
              </a:tr>
              <a:tr h="518532">
                <a:tc>
                  <a:txBody>
                    <a:bodyPr/>
                    <a:lstStyle/>
                    <a:p>
                      <a:r>
                        <a:rPr lang="en-US" sz="1200" b="1" dirty="0">
                          <a:effectLst/>
                          <a:latin typeface="Gill Sans MT" panose="020B0502020104020203" pitchFamily="34" charset="0"/>
                        </a:rPr>
                        <a:t>Unicode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ill Sans MT" panose="020B0502020104020203" pitchFamily="34" charset="0"/>
                        </a:rPr>
                        <a:t>A character set that can store characters from many languages around the world.  </a:t>
                      </a:r>
                    </a:p>
                  </a:txBody>
                  <a:tcPr anchor="ctr"/>
                </a:tc>
                <a:extLst>
                  <a:ext uri="{0D108BD9-81ED-4DB2-BD59-A6C34878D82A}">
                    <a16:rowId xmlns:a16="http://schemas.microsoft.com/office/drawing/2014/main" val="2432269375"/>
                  </a:ext>
                </a:extLst>
              </a:tr>
            </a:tbl>
          </a:graphicData>
        </a:graphic>
      </p:graphicFrame>
      <p:sp>
        <p:nvSpPr>
          <p:cNvPr id="5" name="TextBox 4">
            <a:extLst>
              <a:ext uri="{FF2B5EF4-FFF2-40B4-BE49-F238E27FC236}">
                <a16:creationId xmlns:a16="http://schemas.microsoft.com/office/drawing/2014/main" id="{D05A0CC7-4E30-EA25-3A21-2C94B9BB16C6}"/>
              </a:ext>
            </a:extLst>
          </p:cNvPr>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Computing</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127313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96443835"/>
              </p:ext>
            </p:extLst>
          </p:nvPr>
        </p:nvGraphicFramePr>
        <p:xfrm>
          <a:off x="200278" y="455796"/>
          <a:ext cx="11667030" cy="6167152"/>
        </p:xfrm>
        <a:graphic>
          <a:graphicData uri="http://schemas.openxmlformats.org/drawingml/2006/table">
            <a:tbl>
              <a:tblPr firstRow="1" bandRow="1">
                <a:tableStyleId>{5940675A-B579-460E-94D1-54222C63F5DA}</a:tableStyleId>
              </a:tblPr>
              <a:tblGrid>
                <a:gridCol w="1804986">
                  <a:extLst>
                    <a:ext uri="{9D8B030D-6E8A-4147-A177-3AD203B41FA5}">
                      <a16:colId xmlns:a16="http://schemas.microsoft.com/office/drawing/2014/main" val="20000"/>
                    </a:ext>
                  </a:extLst>
                </a:gridCol>
                <a:gridCol w="9862044">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14858">
                <a:tc>
                  <a:txBody>
                    <a:bodyPr/>
                    <a:lstStyle/>
                    <a:p>
                      <a:r>
                        <a:rPr lang="en-GB" sz="1200" kern="1200" dirty="0">
                          <a:solidFill>
                            <a:schemeClr val="tx1"/>
                          </a:solidFill>
                          <a:effectLst/>
                          <a:latin typeface="Gill Sans MT" panose="020B0502020104020203" pitchFamily="34" charset="0"/>
                          <a:ea typeface="+mn-ea"/>
                          <a:cs typeface="+mn-cs"/>
                        </a:rPr>
                        <a:t>Tint</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 shade or variety of a colour. </a:t>
                      </a:r>
                    </a:p>
                  </a:txBody>
                  <a:tcPr marL="36576" marR="36576" marT="36576" marB="36576" anchor="ctr"/>
                </a:tc>
                <a:extLst>
                  <a:ext uri="{0D108BD9-81ED-4DB2-BD59-A6C34878D82A}">
                    <a16:rowId xmlns:a16="http://schemas.microsoft.com/office/drawing/2014/main" val="10001"/>
                  </a:ext>
                </a:extLst>
              </a:tr>
              <a:tr h="386516">
                <a:tc>
                  <a:txBody>
                    <a:bodyPr/>
                    <a:lstStyle/>
                    <a:p>
                      <a:r>
                        <a:rPr lang="en-GB" sz="1200" kern="1200" dirty="0">
                          <a:solidFill>
                            <a:schemeClr val="tx1"/>
                          </a:solidFill>
                          <a:effectLst/>
                          <a:latin typeface="Gill Sans MT" panose="020B0502020104020203" pitchFamily="34" charset="0"/>
                          <a:ea typeface="+mn-ea"/>
                          <a:cs typeface="+mn-cs"/>
                        </a:rPr>
                        <a:t>Shade</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 colour, especially with regard to how light or dark it is or as distinguished from one nearly like it.</a:t>
                      </a:r>
                    </a:p>
                  </a:txBody>
                  <a:tcPr marL="36576" marR="36576" marT="36576" marB="36576" anchor="ctr"/>
                </a:tc>
                <a:extLst>
                  <a:ext uri="{0D108BD9-81ED-4DB2-BD59-A6C34878D82A}">
                    <a16:rowId xmlns:a16="http://schemas.microsoft.com/office/drawing/2014/main" val="10002"/>
                  </a:ext>
                </a:extLst>
              </a:tr>
              <a:tr h="314858">
                <a:tc>
                  <a:txBody>
                    <a:bodyPr/>
                    <a:lstStyle/>
                    <a:p>
                      <a:r>
                        <a:rPr lang="en-GB" sz="1200" kern="1200" dirty="0">
                          <a:solidFill>
                            <a:schemeClr val="tx1"/>
                          </a:solidFill>
                          <a:effectLst/>
                          <a:latin typeface="Gill Sans MT" panose="020B0502020104020203" pitchFamily="34" charset="0"/>
                          <a:ea typeface="+mn-ea"/>
                          <a:cs typeface="+mn-cs"/>
                        </a:rPr>
                        <a:t>Blend</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mix (a substance) with another substance so that they combine together.</a:t>
                      </a:r>
                    </a:p>
                  </a:txBody>
                  <a:tcPr marL="36576" marR="36576" marT="36576" marB="36576" anchor="ctr"/>
                </a:tc>
                <a:extLst>
                  <a:ext uri="{0D108BD9-81ED-4DB2-BD59-A6C34878D82A}">
                    <a16:rowId xmlns:a16="http://schemas.microsoft.com/office/drawing/2014/main" val="10003"/>
                  </a:ext>
                </a:extLst>
              </a:tr>
              <a:tr h="314858">
                <a:tc>
                  <a:txBody>
                    <a:bodyPr/>
                    <a:lstStyle/>
                    <a:p>
                      <a:r>
                        <a:rPr lang="en-GB" sz="1200" kern="1200" dirty="0">
                          <a:solidFill>
                            <a:schemeClr val="tx1"/>
                          </a:solidFill>
                          <a:effectLst/>
                          <a:latin typeface="Gill Sans MT" panose="020B0502020104020203" pitchFamily="34" charset="0"/>
                          <a:ea typeface="+mn-ea"/>
                          <a:cs typeface="+mn-cs"/>
                        </a:rPr>
                        <a:t>Limited colour palette</a:t>
                      </a:r>
                    </a:p>
                    <a:p>
                      <a:r>
                        <a:rPr lang="en-GB" sz="1200" kern="1200" dirty="0">
                          <a:solidFill>
                            <a:schemeClr val="tx1"/>
                          </a:solidFill>
                          <a:effectLst/>
                          <a:latin typeface="Gill Sans MT" panose="020B0502020104020203" pitchFamily="34" charset="0"/>
                          <a:ea typeface="+mn-ea"/>
                          <a:cs typeface="+mn-cs"/>
                        </a:rPr>
                        <a:t> </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it means limiting the number of colours you use in the painting to the bare essentials.  A limited colour palette removes confusion as you only use the colours that you have chosen such as 3 colours, 4 colours etc. For example, if you’re using a limited colour palette of blue, white and red, you only have these three colours to choose from – making it simpler. </a:t>
                      </a:r>
                    </a:p>
                  </a:txBody>
                  <a:tcPr marL="36576" marR="36576" marT="36576" marB="36576" anchor="ctr"/>
                </a:tc>
                <a:extLst>
                  <a:ext uri="{0D108BD9-81ED-4DB2-BD59-A6C34878D82A}">
                    <a16:rowId xmlns:a16="http://schemas.microsoft.com/office/drawing/2014/main" val="10004"/>
                  </a:ext>
                </a:extLst>
              </a:tr>
              <a:tr h="293610">
                <a:tc>
                  <a:txBody>
                    <a:bodyPr/>
                    <a:lstStyle/>
                    <a:p>
                      <a:r>
                        <a:rPr lang="en-GB" sz="1200" kern="1200" dirty="0">
                          <a:solidFill>
                            <a:schemeClr val="tx1"/>
                          </a:solidFill>
                          <a:effectLst/>
                          <a:latin typeface="Gill Sans MT" panose="020B0502020104020203" pitchFamily="34" charset="0"/>
                          <a:ea typeface="+mn-ea"/>
                          <a:cs typeface="+mn-cs"/>
                        </a:rPr>
                        <a:t>Natural</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existing in or derived from nature; not made or caused by humankind. </a:t>
                      </a:r>
                    </a:p>
                  </a:txBody>
                  <a:tcPr marL="36576" marR="36576" marT="36576" marB="36576" anchor="ctr"/>
                </a:tc>
                <a:extLst>
                  <a:ext uri="{0D108BD9-81ED-4DB2-BD59-A6C34878D82A}">
                    <a16:rowId xmlns:a16="http://schemas.microsoft.com/office/drawing/2014/main" val="3925240874"/>
                  </a:ext>
                </a:extLst>
              </a:tr>
              <a:tr h="314858">
                <a:tc>
                  <a:txBody>
                    <a:bodyPr/>
                    <a:lstStyle/>
                    <a:p>
                      <a:r>
                        <a:rPr lang="en-GB" sz="1200" kern="1200" dirty="0">
                          <a:solidFill>
                            <a:schemeClr val="tx1"/>
                          </a:solidFill>
                          <a:effectLst/>
                          <a:latin typeface="Gill Sans MT" panose="020B0502020104020203" pitchFamily="34" charset="0"/>
                          <a:ea typeface="+mn-ea"/>
                          <a:cs typeface="+mn-cs"/>
                        </a:rPr>
                        <a:t>Organic</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Organic shapes are irregular and imperfect. Naturally these shapes will all be slightly different from one another. They are often curved and flowing and can seem unpredictable.</a:t>
                      </a:r>
                    </a:p>
                  </a:txBody>
                  <a:tcPr marL="36576" marR="36576" marT="36576" marB="36576" anchor="ctr"/>
                </a:tc>
                <a:extLst>
                  <a:ext uri="{0D108BD9-81ED-4DB2-BD59-A6C34878D82A}">
                    <a16:rowId xmlns:a16="http://schemas.microsoft.com/office/drawing/2014/main" val="3041935017"/>
                  </a:ext>
                </a:extLst>
              </a:tr>
              <a:tr h="314858">
                <a:tc>
                  <a:txBody>
                    <a:bodyPr/>
                    <a:lstStyle/>
                    <a:p>
                      <a:r>
                        <a:rPr lang="en-GB" sz="1200" kern="1200" dirty="0">
                          <a:solidFill>
                            <a:schemeClr val="tx1"/>
                          </a:solidFill>
                          <a:effectLst/>
                          <a:latin typeface="Gill Sans MT" panose="020B0502020104020203" pitchFamily="34" charset="0"/>
                          <a:ea typeface="+mn-ea"/>
                          <a:cs typeface="+mn-cs"/>
                        </a:rPr>
                        <a:t>Wet into wet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Wet-on-wet is a direct painting technique that can be used with all wet paint mediums: watercolour, gouache, acrylic, and oil paints. </a:t>
                      </a:r>
                    </a:p>
                  </a:txBody>
                  <a:tcPr marL="36576" marR="36576" marT="36576" marB="36576"/>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Burnishing </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enhance or perfect (something such as a reputation or a skill). </a:t>
                      </a: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Transparent</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See-through (washes that are thinly applied).</a:t>
                      </a: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Wash</a:t>
                      </a: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A very watery mix applied with a large brush.</a:t>
                      </a: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Harmonious</a:t>
                      </a:r>
                      <a:r>
                        <a:rPr lang="en-GB" sz="1200" kern="1400" baseline="0" dirty="0">
                          <a:ln>
                            <a:noFill/>
                          </a:ln>
                          <a:solidFill>
                            <a:srgbClr val="000000"/>
                          </a:solidFill>
                          <a:effectLst/>
                          <a:latin typeface="Gill Sans MT" panose="020B0502020104020203" pitchFamily="34" charset="0"/>
                        </a:rPr>
                        <a:t> colours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Harmonious colours sit beside each other on the colour wheel. These colours work well together and create an image which is pleasing to the eye. Harmonious colours may also be referred to as analogous colours.</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Complimentary colours</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is particular colour scheme draws from two colours on the opposite side of the colour wheel. When you do this, the result is a </a:t>
                      </a:r>
                      <a:r>
                        <a:rPr lang="en-GB" sz="1200" b="0" i="0" kern="1200">
                          <a:solidFill>
                            <a:schemeClr val="tx1"/>
                          </a:solidFill>
                          <a:effectLst/>
                          <a:latin typeface="Gill Sans MT" panose="020B0502020104020203" pitchFamily="34" charset="0"/>
                          <a:ea typeface="+mn-ea"/>
                          <a:cs typeface="+mn-cs"/>
                        </a:rPr>
                        <a:t>high-contrast colour </a:t>
                      </a:r>
                      <a:r>
                        <a:rPr lang="en-GB" sz="1200" b="0" i="0" kern="1200" dirty="0">
                          <a:solidFill>
                            <a:schemeClr val="tx1"/>
                          </a:solidFill>
                          <a:effectLst/>
                          <a:latin typeface="Gill Sans MT" panose="020B0502020104020203" pitchFamily="34" charset="0"/>
                          <a:ea typeface="+mn-ea"/>
                          <a:cs typeface="+mn-cs"/>
                        </a:rPr>
                        <a:t>combo that's bright and that pops. Examples of complementary colour combinations are: Red and green; yellow and purple; orange and blue; green and magenta.</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Primary colours</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any of a group of colours from which all other colours can be obtained by mixing</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Secondary colours</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a colour resulting from the mixing of two primary colours</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Tertiary colours</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A tertiary colour or intermediate colour is a colour made by mixing one part of a primary colour with half part of another primary </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Colour Wheel</a:t>
                      </a: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mn-lt"/>
                          <a:ea typeface="+mn-ea"/>
                          <a:cs typeface="+mn-cs"/>
                        </a:rPr>
                        <a:t>a circle with different coloured sectors used to show the relationship between colours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bl>
          </a:graphicData>
        </a:graphic>
      </p:graphicFrame>
      <p:sp>
        <p:nvSpPr>
          <p:cNvPr id="3" name="TextBox 2"/>
          <p:cNvSpPr txBox="1"/>
          <p:nvPr/>
        </p:nvSpPr>
        <p:spPr>
          <a:xfrm>
            <a:off x="11154468" y="97001"/>
            <a:ext cx="86107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Art</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12</a:t>
            </a:r>
          </a:p>
        </p:txBody>
      </p:sp>
    </p:spTree>
    <p:extLst>
      <p:ext uri="{BB962C8B-B14F-4D97-AF65-F5344CB8AC3E}">
        <p14:creationId xmlns:p14="http://schemas.microsoft.com/office/powerpoint/2010/main" val="396374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76922" y="868056"/>
          <a:ext cx="11646110" cy="4728807"/>
        </p:xfrm>
        <a:graphic>
          <a:graphicData uri="http://schemas.openxmlformats.org/drawingml/2006/table">
            <a:tbl>
              <a:tblPr firstRow="1" bandRow="1">
                <a:tableStyleId>{5940675A-B579-460E-94D1-54222C63F5DA}</a:tableStyleId>
              </a:tblPr>
              <a:tblGrid>
                <a:gridCol w="1703927">
                  <a:extLst>
                    <a:ext uri="{9D8B030D-6E8A-4147-A177-3AD203B41FA5}">
                      <a16:colId xmlns:a16="http://schemas.microsoft.com/office/drawing/2014/main" val="20000"/>
                    </a:ext>
                  </a:extLst>
                </a:gridCol>
                <a:gridCol w="9942183">
                  <a:extLst>
                    <a:ext uri="{9D8B030D-6E8A-4147-A177-3AD203B41FA5}">
                      <a16:colId xmlns:a16="http://schemas.microsoft.com/office/drawing/2014/main" val="20001"/>
                    </a:ext>
                  </a:extLst>
                </a:gridCol>
              </a:tblGrid>
              <a:tr h="491650">
                <a:tc>
                  <a:txBody>
                    <a:bodyPr/>
                    <a:lstStyle/>
                    <a:p>
                      <a:pPr algn="l"/>
                      <a:r>
                        <a:rPr lang="en-GB" sz="1200" b="1"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10000"/>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Hazard</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Anything that is dangerous</a:t>
                      </a:r>
                    </a:p>
                  </a:txBody>
                  <a:tcPr marL="68580" marR="68580" marT="0" marB="0" anchor="ctr"/>
                </a:tc>
                <a:extLst>
                  <a:ext uri="{0D108BD9-81ED-4DB2-BD59-A6C34878D82A}">
                    <a16:rowId xmlns:a16="http://schemas.microsoft.com/office/drawing/2014/main" val="10001"/>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Kitchen Hygiene </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Ensuring that everything is clean when preparing food </a:t>
                      </a:r>
                    </a:p>
                  </a:txBody>
                  <a:tcPr marL="68580" marR="68580" marT="0" marB="0" anchor="ctr"/>
                </a:tc>
                <a:extLst>
                  <a:ext uri="{0D108BD9-81ED-4DB2-BD59-A6C34878D82A}">
                    <a16:rowId xmlns:a16="http://schemas.microsoft.com/office/drawing/2014/main" val="10002"/>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Kitchen Safety </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Being safe in the kitchen</a:t>
                      </a:r>
                    </a:p>
                  </a:txBody>
                  <a:tcPr marL="68580" marR="68580" marT="0" marB="0" anchor="ctr"/>
                </a:tc>
                <a:extLst>
                  <a:ext uri="{0D108BD9-81ED-4DB2-BD59-A6C34878D82A}">
                    <a16:rowId xmlns:a16="http://schemas.microsoft.com/office/drawing/2014/main" val="10003"/>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Cross contamination </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Transfer of bacteria from one person, object or place to another</a:t>
                      </a:r>
                    </a:p>
                  </a:txBody>
                  <a:tcPr marL="68580" marR="68580" marT="0" marB="0" anchor="ctr"/>
                </a:tc>
                <a:extLst>
                  <a:ext uri="{0D108BD9-81ED-4DB2-BD59-A6C34878D82A}">
                    <a16:rowId xmlns:a16="http://schemas.microsoft.com/office/drawing/2014/main" val="1235971345"/>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Eat Well Guide</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A pictorial food guide showing the amounts  and types of foods that are needed to make up a healthy balanced diet</a:t>
                      </a:r>
                    </a:p>
                  </a:txBody>
                  <a:tcPr marL="68580" marR="68580" marT="0" marB="0" anchor="ctr"/>
                </a:tc>
                <a:extLst>
                  <a:ext uri="{0D108BD9-81ED-4DB2-BD59-A6C34878D82A}">
                    <a16:rowId xmlns:a16="http://schemas.microsoft.com/office/drawing/2014/main" val="374876905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Claw grip </a:t>
                      </a:r>
                    </a:p>
                  </a:txBody>
                  <a:tcPr marL="68580" marR="68580" marT="0" marB="0" anchor="ctr"/>
                </a:tc>
                <a:tc>
                  <a:txBody>
                    <a:bodyPr/>
                    <a:lstStyle/>
                    <a:p>
                      <a:pPr>
                        <a:lnSpc>
                          <a:spcPct val="107000"/>
                        </a:lnSpc>
                        <a:spcAft>
                          <a:spcPts val="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A method of cutting food that ensures that the finger tips are tucked out of the way and will not get caught by the knife</a:t>
                      </a:r>
                    </a:p>
                  </a:txBody>
                  <a:tcPr marL="68580" marR="68580" marT="0" marB="0" anchor="ctr"/>
                </a:tc>
                <a:extLst>
                  <a:ext uri="{0D108BD9-81ED-4DB2-BD59-A6C34878D82A}">
                    <a16:rowId xmlns:a16="http://schemas.microsoft.com/office/drawing/2014/main" val="1543258229"/>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Food</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poisoning</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An</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illness caused by eating contaminated food</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6237369"/>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Bacteria</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Microscopic</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living organisms which can be found everywhere</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9747007"/>
                  </a:ext>
                </a:extLst>
              </a:tr>
              <a:tr h="35075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200" kern="1200" dirty="0">
                          <a:solidFill>
                            <a:schemeClr val="tx1"/>
                          </a:solidFill>
                          <a:effectLst/>
                          <a:latin typeface="+mn-lt"/>
                          <a:ea typeface="+mn-ea"/>
                          <a:cs typeface="+mn-cs"/>
                        </a:rPr>
                        <a:t>Cooking utensils</a:t>
                      </a:r>
                    </a:p>
                    <a:p>
                      <a:pPr>
                        <a:lnSpc>
                          <a:spcPct val="107000"/>
                        </a:lnSpc>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kern="1200" dirty="0">
                          <a:solidFill>
                            <a:schemeClr val="tx1"/>
                          </a:solidFill>
                          <a:effectLst/>
                          <a:latin typeface="+mn-lt"/>
                          <a:ea typeface="+mn-ea"/>
                          <a:cs typeface="+mn-cs"/>
                        </a:rPr>
                        <a:t>Small items such as bowls, sieves and whisks that are used for preparation and mixing of ingredients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3195746"/>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Bridge</a:t>
                      </a:r>
                      <a:r>
                        <a:rPr lang="en-GB" sz="1200" baseline="0" dirty="0">
                          <a:effectLst/>
                          <a:latin typeface="Gill Sans MT" panose="020B0502020104020203" pitchFamily="34" charset="0"/>
                          <a:ea typeface="Calibri" panose="020F0502020204030204" pitchFamily="34" charset="0"/>
                          <a:cs typeface="Times New Roman" panose="02020603050405020304" pitchFamily="18" charset="0"/>
                        </a:rPr>
                        <a:t> Hold</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kern="1200" dirty="0">
                          <a:solidFill>
                            <a:schemeClr val="tx1"/>
                          </a:solidFill>
                          <a:effectLst/>
                          <a:latin typeface="+mn-lt"/>
                          <a:ea typeface="+mn-ea"/>
                          <a:cs typeface="+mn-cs"/>
                        </a:rPr>
                        <a:t>A method of cutting food that ensures that fingers are out of the way as the knife cuts through the food</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5360269"/>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Cooking Equipment</a:t>
                      </a:r>
                    </a:p>
                  </a:txBody>
                  <a:tcPr marL="68580" marR="68580" marT="0" marB="0" anchor="ctr"/>
                </a:tc>
                <a:tc>
                  <a:txBody>
                    <a:bodyPr/>
                    <a:lstStyle/>
                    <a:p>
                      <a:pPr>
                        <a:lnSpc>
                          <a:spcPct val="107000"/>
                        </a:lnSpc>
                        <a:spcAft>
                          <a:spcPts val="0"/>
                        </a:spcAft>
                      </a:pPr>
                      <a:r>
                        <a:rPr lang="en-GB" sz="1200" kern="1200" dirty="0">
                          <a:solidFill>
                            <a:schemeClr val="tx1"/>
                          </a:solidFill>
                          <a:effectLst/>
                          <a:latin typeface="+mn-lt"/>
                          <a:ea typeface="+mn-ea"/>
                          <a:cs typeface="+mn-cs"/>
                        </a:rPr>
                        <a:t>Large equipment such as refrigerators, ovens and hobs. Smaller equipment include saucepans and baking trays.</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5137837"/>
                  </a:ext>
                </a:extLst>
              </a:tr>
              <a:tr h="350756">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Weighing </a:t>
                      </a:r>
                    </a:p>
                  </a:txBody>
                  <a:tcPr marL="68580" marR="68580" marT="0" marB="0" anchor="ctr"/>
                </a:tc>
                <a:tc>
                  <a:txBody>
                    <a:bodyPr/>
                    <a:lstStyle/>
                    <a:p>
                      <a:pPr>
                        <a:lnSpc>
                          <a:spcPct val="107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Finding out how heavy an ingredient is</a:t>
                      </a:r>
                    </a:p>
                  </a:txBody>
                  <a:tcPr marL="68580" marR="68580" marT="0" marB="0" anchor="ctr"/>
                </a:tc>
                <a:extLst>
                  <a:ext uri="{0D108BD9-81ED-4DB2-BD59-A6C34878D82A}">
                    <a16:rowId xmlns:a16="http://schemas.microsoft.com/office/drawing/2014/main" val="539429037"/>
                  </a:ext>
                </a:extLst>
              </a:tr>
            </a:tbl>
          </a:graphicData>
        </a:graphic>
      </p:graphicFrame>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Cooking and</a:t>
            </a:r>
            <a:r>
              <a:rPr kumimoji="0" lang="en-US" sz="2400" b="0" i="0" u="none" strike="noStrike" kern="1200" cap="none" spc="0" normalizeH="0" noProof="0" dirty="0">
                <a:ln>
                  <a:noFill/>
                </a:ln>
                <a:solidFill>
                  <a:prstClr val="white"/>
                </a:solidFill>
                <a:effectLst/>
                <a:uLnTx/>
                <a:uFillTx/>
                <a:latin typeface="Gill Sans MT" panose="020B0502020104020203" pitchFamily="34" charset="0"/>
                <a:ea typeface="+mn-ea"/>
                <a:cs typeface="+mn-cs"/>
              </a:rPr>
              <a:t> Nutrition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6" name="TextBox 5"/>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13</a:t>
            </a:r>
          </a:p>
        </p:txBody>
      </p:sp>
    </p:spTree>
    <p:extLst>
      <p:ext uri="{BB962C8B-B14F-4D97-AF65-F5344CB8AC3E}">
        <p14:creationId xmlns:p14="http://schemas.microsoft.com/office/powerpoint/2010/main" val="299779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latin typeface="Gill Sans MT" panose="020B0502020104020203" pitchFamily="34" charset="0"/>
                <a:cs typeface="Calibri"/>
              </a:rPr>
              <a:t>Music</a:t>
            </a:r>
            <a:endParaRPr lang="en-US" sz="2400" b="0" i="0" u="none" strike="noStrike" kern="1200" cap="none" spc="0" normalizeH="0" baseline="0" noProof="0" dirty="0">
              <a:ln>
                <a:noFill/>
              </a:ln>
              <a:solidFill>
                <a:prstClr val="white"/>
              </a:solidFill>
              <a:effectLst/>
              <a:uLnTx/>
              <a:uFillTx/>
              <a:latin typeface="Gill Sans MT" panose="020B0502020104020203" pitchFamily="34" charset="0"/>
              <a:cs typeface="Calibri"/>
            </a:endParaRPr>
          </a:p>
        </p:txBody>
      </p:sp>
      <p:graphicFrame>
        <p:nvGraphicFramePr>
          <p:cNvPr id="9" name="Table 8">
            <a:extLst>
              <a:ext uri="{FF2B5EF4-FFF2-40B4-BE49-F238E27FC236}">
                <a16:creationId xmlns:a16="http://schemas.microsoft.com/office/drawing/2014/main" id="{91A15073-1882-56B8-2574-CB6779FEDEEB}"/>
              </a:ext>
            </a:extLst>
          </p:cNvPr>
          <p:cNvGraphicFramePr>
            <a:graphicFrameLocks noGrp="1"/>
          </p:cNvGraphicFramePr>
          <p:nvPr/>
        </p:nvGraphicFramePr>
        <p:xfrm>
          <a:off x="123613" y="681961"/>
          <a:ext cx="11658600" cy="4105275"/>
        </p:xfrm>
        <a:graphic>
          <a:graphicData uri="http://schemas.openxmlformats.org/drawingml/2006/table">
            <a:tbl>
              <a:tblPr firstRow="1" bandRow="1">
                <a:tableStyleId>{5C22544A-7EE6-4342-B048-85BDC9FD1C3A}</a:tableStyleId>
              </a:tblPr>
              <a:tblGrid>
                <a:gridCol w="2247900">
                  <a:extLst>
                    <a:ext uri="{9D8B030D-6E8A-4147-A177-3AD203B41FA5}">
                      <a16:colId xmlns:a16="http://schemas.microsoft.com/office/drawing/2014/main" val="1468787449"/>
                    </a:ext>
                  </a:extLst>
                </a:gridCol>
                <a:gridCol w="9410700">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2F0D9"/>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2F0D9"/>
                    </a:solidFill>
                  </a:tcPr>
                </a:tc>
                <a:extLst>
                  <a:ext uri="{0D108BD9-81ED-4DB2-BD59-A6C34878D82A}">
                    <a16:rowId xmlns:a16="http://schemas.microsoft.com/office/drawing/2014/main" val="2843039211"/>
                  </a:ext>
                </a:extLst>
              </a:tr>
              <a:tr h="314325">
                <a:tc>
                  <a:txBody>
                    <a:bodyPr/>
                    <a:lstStyle/>
                    <a:p>
                      <a:pPr algn="l" fontAlgn="base"/>
                      <a:r>
                        <a:rPr lang="en-US" sz="1200" b="0" i="0" u="none" strike="noStrike" dirty="0">
                          <a:solidFill>
                            <a:srgbClr val="000000"/>
                          </a:solidFill>
                          <a:effectLst/>
                          <a:latin typeface="Gill Sans MT" panose="020B0502020104020203" pitchFamily="34" charset="0"/>
                        </a:rPr>
                        <a:t>a Cappella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i="0" u="none" strike="noStrike" noProof="0" dirty="0">
                          <a:solidFill>
                            <a:srgbClr val="0F0F0F"/>
                          </a:solidFill>
                          <a:effectLst/>
                          <a:latin typeface="Gill Sans MT" panose="020B0502020104020203" pitchFamily="34" charset="0"/>
                        </a:rPr>
                        <a:t>Singing without an instrumental accompaniment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l" fontAlgn="base"/>
                      <a:r>
                        <a:rPr lang="en-US" sz="1200" b="0" i="0" u="none" strike="noStrike" dirty="0">
                          <a:solidFill>
                            <a:srgbClr val="212121"/>
                          </a:solidFill>
                          <a:effectLst/>
                          <a:latin typeface="Gill Sans MT" panose="020B0502020104020203" pitchFamily="34" charset="0"/>
                        </a:rPr>
                        <a:t>Structure </a:t>
                      </a:r>
                      <a:endParaRPr lang="en-US" b="0" i="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i="0" u="none" strike="noStrike" baseline="0" noProof="0" dirty="0">
                          <a:solidFill>
                            <a:srgbClr val="212121"/>
                          </a:solidFill>
                          <a:effectLst/>
                          <a:latin typeface="Gill Sans MT" panose="020B0502020104020203" pitchFamily="34" charset="0"/>
                        </a:rPr>
                        <a:t>the order the different sections of a song or piece of music are played in.</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l" fontAlgn="base"/>
                      <a:r>
                        <a:rPr lang="en-US" sz="1200" b="0" i="0" u="none" strike="noStrike" dirty="0">
                          <a:solidFill>
                            <a:srgbClr val="000000"/>
                          </a:solidFill>
                          <a:effectLst/>
                          <a:latin typeface="Gill Sans MT" panose="020B0502020104020203" pitchFamily="34" charset="0"/>
                        </a:rPr>
                        <a:t>Harmony</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u="none" strike="noStrike" dirty="0">
                          <a:solidFill>
                            <a:srgbClr val="0F0F0F"/>
                          </a:solidFill>
                          <a:effectLst/>
                          <a:latin typeface="Gill Sans MT" panose="020B0502020104020203" pitchFamily="34" charset="0"/>
                        </a:rPr>
                        <a:t>is the combination of different musical notes played simultaneously.</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algn="l" fontAlgn="base"/>
                      <a:r>
                        <a:rPr lang="en-US" sz="1200" b="0" i="0" u="none" strike="noStrike" dirty="0">
                          <a:solidFill>
                            <a:srgbClr val="000000"/>
                          </a:solidFill>
                          <a:effectLst/>
                          <a:latin typeface="Gill Sans MT" panose="020B0502020104020203" pitchFamily="34" charset="0"/>
                        </a:rPr>
                        <a:t>Unison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u="none" strike="noStrike" dirty="0">
                          <a:solidFill>
                            <a:srgbClr val="0F0F0F"/>
                          </a:solidFill>
                          <a:effectLst/>
                          <a:latin typeface="Gill Sans MT" panose="020B0502020104020203" pitchFamily="34" charset="0"/>
                        </a:rPr>
                        <a:t>To perform together "as one"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pPr algn="l" fontAlgn="base"/>
                      <a:r>
                        <a:rPr lang="en-GB" sz="1200" b="0" i="0" dirty="0">
                          <a:solidFill>
                            <a:srgbClr val="000000"/>
                          </a:solidFill>
                          <a:effectLst/>
                          <a:latin typeface="Gill Sans MT" panose="020B0502020104020203" pitchFamily="34" charset="0"/>
                        </a:rPr>
                        <a:t>Dynamic</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i="0" u="none" strike="noStrike" dirty="0">
                          <a:solidFill>
                            <a:srgbClr val="000000"/>
                          </a:solidFill>
                          <a:effectLst/>
                          <a:latin typeface="Gill Sans MT" panose="020B0502020104020203" pitchFamily="34" charset="0"/>
                        </a:rPr>
                        <a:t>How loud or quiet the piece is </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r h="314325">
                <a:tc>
                  <a:txBody>
                    <a:bodyPr/>
                    <a:lstStyle/>
                    <a:p>
                      <a:pPr algn="l" fontAlgn="base"/>
                      <a:r>
                        <a:rPr lang="en-GB" sz="1200" b="0" i="0" dirty="0">
                          <a:solidFill>
                            <a:srgbClr val="000000"/>
                          </a:solidFill>
                          <a:effectLst/>
                          <a:latin typeface="Gill Sans MT" panose="020B0502020104020203" pitchFamily="34" charset="0"/>
                        </a:rPr>
                        <a:t>Beat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i="0" u="none" strike="noStrike" baseline="0" noProof="0" dirty="0">
                          <a:solidFill>
                            <a:srgbClr val="000000"/>
                          </a:solidFill>
                          <a:effectLst/>
                          <a:latin typeface="Gill Sans MT" panose="020B0502020104020203" pitchFamily="34" charset="0"/>
                        </a:rPr>
                        <a:t>a regular, repeating pulse that underlies a musical pattern</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1662942"/>
                  </a:ext>
                </a:extLst>
              </a:tr>
              <a:tr h="314325">
                <a:tc>
                  <a:txBody>
                    <a:bodyPr/>
                    <a:lstStyle/>
                    <a:p>
                      <a:pPr algn="l" fontAlgn="base"/>
                      <a:r>
                        <a:rPr lang="en-GB" sz="1200" b="0" i="0" dirty="0">
                          <a:solidFill>
                            <a:srgbClr val="000000"/>
                          </a:solidFill>
                          <a:effectLst/>
                          <a:latin typeface="Gill Sans MT" panose="020B0502020104020203" pitchFamily="34" charset="0"/>
                        </a:rPr>
                        <a:t>Timbre</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u="none" strike="noStrike" dirty="0">
                          <a:solidFill>
                            <a:srgbClr val="000000"/>
                          </a:solidFill>
                          <a:effectLst/>
                          <a:latin typeface="Gill Sans MT" panose="020B0502020104020203" pitchFamily="34" charset="0"/>
                        </a:rPr>
                        <a:t>Each instrument own unique ‘tone quality’ and the voice as an instrument had different Timbre</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110662"/>
                  </a:ext>
                </a:extLst>
              </a:tr>
              <a:tr h="314325">
                <a:tc>
                  <a:txBody>
                    <a:bodyPr/>
                    <a:lstStyle/>
                    <a:p>
                      <a:pPr algn="l" fontAlgn="base"/>
                      <a:r>
                        <a:rPr lang="en-US" sz="1200" b="0" i="0" u="none" strike="noStrike" dirty="0">
                          <a:solidFill>
                            <a:srgbClr val="000000"/>
                          </a:solidFill>
                          <a:effectLst/>
                          <a:latin typeface="Gill Sans MT" panose="020B0502020104020203" pitchFamily="34" charset="0"/>
                        </a:rPr>
                        <a:t>Silence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i="0" u="none" strike="noStrike" baseline="0" noProof="0" dirty="0">
                          <a:solidFill>
                            <a:srgbClr val="000000"/>
                          </a:solidFill>
                          <a:effectLst/>
                          <a:latin typeface="Gill Sans MT" panose="020B0502020104020203" pitchFamily="34" charset="0"/>
                        </a:rPr>
                        <a:t>Absence of sound</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59470"/>
                  </a:ext>
                </a:extLst>
              </a:tr>
              <a:tr h="314325">
                <a:tc>
                  <a:txBody>
                    <a:bodyPr/>
                    <a:lstStyle/>
                    <a:p>
                      <a:pPr algn="l" fontAlgn="base"/>
                      <a:r>
                        <a:rPr lang="en-GB" sz="1200" b="0" i="0" dirty="0">
                          <a:solidFill>
                            <a:srgbClr val="000000"/>
                          </a:solidFill>
                          <a:effectLst/>
                          <a:latin typeface="Gill Sans MT" panose="020B0502020104020203" pitchFamily="34" charset="0"/>
                        </a:rPr>
                        <a:t>Texture</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u="none" strike="noStrike" dirty="0">
                          <a:solidFill>
                            <a:srgbClr val="000000"/>
                          </a:solidFill>
                          <a:effectLst/>
                          <a:latin typeface="Gill Sans MT" panose="020B0502020104020203" pitchFamily="34" charset="0"/>
                        </a:rPr>
                        <a:t>How many layers the piece has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5111863"/>
                  </a:ext>
                </a:extLst>
              </a:tr>
              <a:tr h="314325">
                <a:tc>
                  <a:txBody>
                    <a:bodyPr/>
                    <a:lstStyle/>
                    <a:p>
                      <a:pPr algn="l" fontAlgn="base"/>
                      <a:r>
                        <a:rPr lang="en-GB" sz="1200" b="0" i="0" dirty="0">
                          <a:solidFill>
                            <a:srgbClr val="000000"/>
                          </a:solidFill>
                          <a:effectLst/>
                          <a:latin typeface="Gill Sans MT" panose="020B0502020104020203" pitchFamily="34" charset="0"/>
                        </a:rPr>
                        <a:t>Rhythm</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b="0" i="0" u="none" strike="noStrike" dirty="0">
                          <a:solidFill>
                            <a:srgbClr val="000000"/>
                          </a:solidFill>
                          <a:effectLst/>
                          <a:latin typeface="Gill Sans MT" panose="020B0502020104020203" pitchFamily="34" charset="0"/>
                        </a:rPr>
                        <a:t>Rhythm is the pattern of sounds and beats in music that creates a sense of movement and flow.</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1557168"/>
                  </a:ext>
                </a:extLst>
              </a:tr>
              <a:tr h="314325">
                <a:tc>
                  <a:txBody>
                    <a:bodyPr/>
                    <a:lstStyle/>
                    <a:p>
                      <a:pPr algn="l" fontAlgn="base"/>
                      <a:r>
                        <a:rPr lang="en-GB" sz="1200" b="0" i="0" dirty="0">
                          <a:solidFill>
                            <a:srgbClr val="000000"/>
                          </a:solidFill>
                          <a:effectLst/>
                          <a:latin typeface="Gill Sans MT" panose="020B0502020104020203" pitchFamily="34" charset="0"/>
                        </a:rPr>
                        <a:t>Tempo</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b="0" i="0" u="none" strike="noStrike" dirty="0">
                          <a:solidFill>
                            <a:srgbClr val="000000"/>
                          </a:solidFill>
                          <a:effectLst/>
                          <a:latin typeface="Gill Sans MT" panose="020B0502020104020203" pitchFamily="34" charset="0"/>
                        </a:rPr>
                        <a:t>Tempo refers to the speed of music. It's how fast or slow a song sounds.</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8563479"/>
                  </a:ext>
                </a:extLst>
              </a:tr>
              <a:tr h="314325">
                <a:tc>
                  <a:txBody>
                    <a:bodyPr/>
                    <a:lstStyle/>
                    <a:p>
                      <a:pPr lvl="0" algn="l">
                        <a:buNone/>
                      </a:pPr>
                      <a:r>
                        <a:rPr lang="en-GB" sz="1200" b="0" i="0" dirty="0">
                          <a:solidFill>
                            <a:srgbClr val="000000"/>
                          </a:solidFill>
                          <a:effectLst/>
                          <a:latin typeface="Gill Sans MT" panose="020B0502020104020203" pitchFamily="34" charset="0"/>
                        </a:rPr>
                        <a:t>Call &amp; Response</a:t>
                      </a:r>
                    </a:p>
                  </a:txBody>
                  <a:tcPr anchor="ct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noFill/>
                  </a:tcPr>
                </a:tc>
                <a:tc>
                  <a:txBody>
                    <a:bodyPr/>
                    <a:lstStyle/>
                    <a:p>
                      <a:pPr lvl="0" algn="l">
                        <a:buNone/>
                      </a:pPr>
                      <a:r>
                        <a:rPr lang="en-GB" sz="1200" b="0" i="0" u="none" strike="noStrike" dirty="0">
                          <a:solidFill>
                            <a:srgbClr val="000000"/>
                          </a:solidFill>
                          <a:effectLst/>
                          <a:latin typeface="Gill Sans MT" panose="020B0502020104020203" pitchFamily="34" charset="0"/>
                        </a:rPr>
                        <a:t>When one phrase is played or sung, and another phrase is played or sung as a direct response. ( sometimes a repeat of the call)</a:t>
                      </a:r>
                    </a:p>
                  </a:txBody>
                  <a:tcPr anchor="ct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noFill/>
                  </a:tcPr>
                </a:tc>
                <a:extLst>
                  <a:ext uri="{0D108BD9-81ED-4DB2-BD59-A6C34878D82A}">
                    <a16:rowId xmlns:a16="http://schemas.microsoft.com/office/drawing/2014/main" val="765655067"/>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14</a:t>
            </a:r>
          </a:p>
        </p:txBody>
      </p:sp>
      <p:grpSp>
        <p:nvGrpSpPr>
          <p:cNvPr id="2" name="Group 1">
            <a:extLst>
              <a:ext uri="{FF2B5EF4-FFF2-40B4-BE49-F238E27FC236}">
                <a16:creationId xmlns:a16="http://schemas.microsoft.com/office/drawing/2014/main" id="{66D84100-34DC-6335-B178-8A8ED52F06C6}"/>
              </a:ext>
            </a:extLst>
          </p:cNvPr>
          <p:cNvGrpSpPr/>
          <p:nvPr/>
        </p:nvGrpSpPr>
        <p:grpSpPr>
          <a:xfrm>
            <a:off x="159026" y="4715123"/>
            <a:ext cx="11858803" cy="2142876"/>
            <a:chOff x="174171" y="4444092"/>
            <a:chExt cx="11843658" cy="2413908"/>
          </a:xfrm>
        </p:grpSpPr>
        <p:grpSp>
          <p:nvGrpSpPr>
            <p:cNvPr id="3" name="Group 2">
              <a:extLst>
                <a:ext uri="{FF2B5EF4-FFF2-40B4-BE49-F238E27FC236}">
                  <a16:creationId xmlns:a16="http://schemas.microsoft.com/office/drawing/2014/main" id="{873EEB66-CF63-D7DC-87FF-49EAEA6B89B4}"/>
                </a:ext>
              </a:extLst>
            </p:cNvPr>
            <p:cNvGrpSpPr/>
            <p:nvPr/>
          </p:nvGrpSpPr>
          <p:grpSpPr>
            <a:xfrm>
              <a:off x="174171" y="4444092"/>
              <a:ext cx="3679635" cy="2413908"/>
              <a:chOff x="429658" y="4444092"/>
              <a:chExt cx="3679635" cy="2413908"/>
            </a:xfrm>
          </p:grpSpPr>
          <p:pic>
            <p:nvPicPr>
              <p:cNvPr id="8" name="Picture 7" descr="A close-up of a music notation&#10;&#10;Description automatically generated">
                <a:extLst>
                  <a:ext uri="{FF2B5EF4-FFF2-40B4-BE49-F238E27FC236}">
                    <a16:creationId xmlns:a16="http://schemas.microsoft.com/office/drawing/2014/main" id="{CFAF48AD-759E-7E46-CB53-C4D5B3F4D58E}"/>
                  </a:ext>
                </a:extLst>
              </p:cNvPr>
              <p:cNvPicPr>
                <a:picLocks noChangeAspect="1"/>
              </p:cNvPicPr>
              <p:nvPr/>
            </p:nvPicPr>
            <p:blipFill rotWithShape="1">
              <a:blip r:embed="rId2"/>
              <a:srcRect l="5691" t="22554" r="86192" b="5978"/>
              <a:stretch/>
            </p:blipFill>
            <p:spPr>
              <a:xfrm>
                <a:off x="429658" y="4450412"/>
                <a:ext cx="539826" cy="2399586"/>
              </a:xfrm>
              <a:prstGeom prst="rect">
                <a:avLst/>
              </a:prstGeom>
            </p:spPr>
          </p:pic>
          <p:pic>
            <p:nvPicPr>
              <p:cNvPr id="10" name="Picture 9" descr="A close-up of a music notation&#10;&#10;Description automatically generated">
                <a:extLst>
                  <a:ext uri="{FF2B5EF4-FFF2-40B4-BE49-F238E27FC236}">
                    <a16:creationId xmlns:a16="http://schemas.microsoft.com/office/drawing/2014/main" id="{440D611A-FE36-320C-DF39-2D17234A0AA5}"/>
                  </a:ext>
                </a:extLst>
              </p:cNvPr>
              <p:cNvPicPr>
                <a:picLocks noChangeAspect="1"/>
              </p:cNvPicPr>
              <p:nvPr/>
            </p:nvPicPr>
            <p:blipFill rotWithShape="1">
              <a:blip r:embed="rId2"/>
              <a:srcRect l="24206" t="22554" r="57740" b="5978"/>
              <a:stretch/>
            </p:blipFill>
            <p:spPr>
              <a:xfrm>
                <a:off x="969484" y="4458414"/>
                <a:ext cx="1200839" cy="2399586"/>
              </a:xfrm>
              <a:prstGeom prst="rect">
                <a:avLst/>
              </a:prstGeom>
            </p:spPr>
          </p:pic>
          <p:pic>
            <p:nvPicPr>
              <p:cNvPr id="13" name="Picture 12" descr="A close-up of a music notation&#10;&#10;Description automatically generated">
                <a:extLst>
                  <a:ext uri="{FF2B5EF4-FFF2-40B4-BE49-F238E27FC236}">
                    <a16:creationId xmlns:a16="http://schemas.microsoft.com/office/drawing/2014/main" id="{D8B8811C-A68C-45D6-45D0-02561A6ED2AA}"/>
                  </a:ext>
                </a:extLst>
              </p:cNvPr>
              <p:cNvPicPr>
                <a:picLocks noChangeAspect="1"/>
              </p:cNvPicPr>
              <p:nvPr/>
            </p:nvPicPr>
            <p:blipFill rotWithShape="1">
              <a:blip r:embed="rId2"/>
              <a:srcRect l="82372" t="22554" r="6033" b="5978"/>
              <a:stretch/>
            </p:blipFill>
            <p:spPr>
              <a:xfrm>
                <a:off x="3338111" y="4444092"/>
                <a:ext cx="771182" cy="2399586"/>
              </a:xfrm>
              <a:prstGeom prst="rect">
                <a:avLst/>
              </a:prstGeom>
            </p:spPr>
          </p:pic>
          <p:pic>
            <p:nvPicPr>
              <p:cNvPr id="14" name="Picture 13" descr="A close-up of a music notation&#10;&#10;Description automatically generated">
                <a:extLst>
                  <a:ext uri="{FF2B5EF4-FFF2-40B4-BE49-F238E27FC236}">
                    <a16:creationId xmlns:a16="http://schemas.microsoft.com/office/drawing/2014/main" id="{3E723C66-3787-7D75-988A-472CDA798295}"/>
                  </a:ext>
                </a:extLst>
              </p:cNvPr>
              <p:cNvPicPr>
                <a:picLocks noChangeAspect="1"/>
              </p:cNvPicPr>
              <p:nvPr/>
            </p:nvPicPr>
            <p:blipFill rotWithShape="1">
              <a:blip r:embed="rId2"/>
              <a:srcRect l="54738" t="22554" r="27704" b="5978"/>
              <a:stretch/>
            </p:blipFill>
            <p:spPr>
              <a:xfrm>
                <a:off x="2170323" y="4452094"/>
                <a:ext cx="1167788" cy="2399586"/>
              </a:xfrm>
              <a:prstGeom prst="rect">
                <a:avLst/>
              </a:prstGeom>
            </p:spPr>
          </p:pic>
        </p:grpSp>
        <p:pic>
          <p:nvPicPr>
            <p:cNvPr id="5" name="Picture 2" descr="bass clef and treble clef together - Google Search | Treble clef, Math ...">
              <a:extLst>
                <a:ext uri="{FF2B5EF4-FFF2-40B4-BE49-F238E27FC236}">
                  <a16:creationId xmlns:a16="http://schemas.microsoft.com/office/drawing/2014/main" id="{2DB39D64-ED46-7A12-55E2-5C9FEED93E0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75"/>
            <a:stretch/>
          </p:blipFill>
          <p:spPr bwMode="auto">
            <a:xfrm>
              <a:off x="9498639" y="4543245"/>
              <a:ext cx="2519190" cy="22761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LOR KEYS: The notes on a piano keyboard are analogous to the concept ...">
              <a:extLst>
                <a:ext uri="{FF2B5EF4-FFF2-40B4-BE49-F238E27FC236}">
                  <a16:creationId xmlns:a16="http://schemas.microsoft.com/office/drawing/2014/main" id="{9EA5EF12-4D01-8626-052B-9333E0384F2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483"/>
            <a:stretch/>
          </p:blipFill>
          <p:spPr bwMode="auto">
            <a:xfrm>
              <a:off x="4021157" y="4719517"/>
              <a:ext cx="5310130" cy="19041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28728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36988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Design and Technology - RM</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5" name="TextBox 4"/>
          <p:cNvSpPr txBox="1"/>
          <p:nvPr/>
        </p:nvSpPr>
        <p:spPr>
          <a:xfrm>
            <a:off x="3924583" y="134605"/>
            <a:ext cx="1193479" cy="461665"/>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Year 7</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6" name="Table 5">
            <a:extLst>
              <a:ext uri="{FF2B5EF4-FFF2-40B4-BE49-F238E27FC236}">
                <a16:creationId xmlns:a16="http://schemas.microsoft.com/office/drawing/2014/main" id="{4ADA6A2A-CDEF-40CB-9959-0E6CDD0FD8B5}"/>
              </a:ext>
            </a:extLst>
          </p:cNvPr>
          <p:cNvGraphicFramePr>
            <a:graphicFrameLocks noGrp="1"/>
          </p:cNvGraphicFramePr>
          <p:nvPr/>
        </p:nvGraphicFramePr>
        <p:xfrm>
          <a:off x="122703" y="703942"/>
          <a:ext cx="6036557" cy="5757994"/>
        </p:xfrm>
        <a:graphic>
          <a:graphicData uri="http://schemas.openxmlformats.org/drawingml/2006/table">
            <a:tbl>
              <a:tblPr firstRow="1" bandRow="1">
                <a:tableStyleId>{5940675A-B579-460E-94D1-54222C63F5DA}</a:tableStyleId>
              </a:tblPr>
              <a:tblGrid>
                <a:gridCol w="1315480">
                  <a:extLst>
                    <a:ext uri="{9D8B030D-6E8A-4147-A177-3AD203B41FA5}">
                      <a16:colId xmlns:a16="http://schemas.microsoft.com/office/drawing/2014/main" val="20000"/>
                    </a:ext>
                  </a:extLst>
                </a:gridCol>
                <a:gridCol w="4721077">
                  <a:extLst>
                    <a:ext uri="{9D8B030D-6E8A-4147-A177-3AD203B41FA5}">
                      <a16:colId xmlns:a16="http://schemas.microsoft.com/office/drawing/2014/main" val="20001"/>
                    </a:ext>
                  </a:extLst>
                </a:gridCol>
              </a:tblGrid>
              <a:tr h="297048">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Aesthetic</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How something looks e.g. this product is aesthetically pleasing </a:t>
                      </a:r>
                    </a:p>
                  </a:txBody>
                  <a:tcPr marL="36576" marR="36576" marT="36576" marB="36576" anchor="ctr"/>
                </a:tc>
                <a:extLst>
                  <a:ext uri="{0D108BD9-81ED-4DB2-BD59-A6C34878D82A}">
                    <a16:rowId xmlns:a16="http://schemas.microsoft.com/office/drawing/2014/main" val="10001"/>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Analysis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Learn and evaluate designs to identify features that could be improved.</a:t>
                      </a:r>
                    </a:p>
                  </a:txBody>
                  <a:tcPr marL="36576" marR="36576" marT="36576" marB="36576" anchor="ctr"/>
                </a:tc>
                <a:extLst>
                  <a:ext uri="{0D108BD9-81ED-4DB2-BD59-A6C34878D82A}">
                    <a16:rowId xmlns:a16="http://schemas.microsoft.com/office/drawing/2014/main" val="10003"/>
                  </a:ext>
                </a:extLst>
              </a:tr>
              <a:tr h="29361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ea typeface="+mn-ea"/>
                          <a:cs typeface="+mn-cs"/>
                        </a:rPr>
                        <a:t>Anthropometrics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practice of taking measurements of the human body and providing data that can be used by designers.</a:t>
                      </a: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ea typeface="+mn-ea"/>
                          <a:cs typeface="+mn-cs"/>
                        </a:rPr>
                        <a:t>Design Brief</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short statement which outlines the problem to be solved and a set of instructions given to a designer by a client.</a:t>
                      </a:r>
                    </a:p>
                  </a:txBody>
                  <a:tcPr marL="36576" marR="36576" marT="36576" marB="36576" anchor="ctr"/>
                </a:tc>
                <a:extLst>
                  <a:ext uri="{0D108BD9-81ED-4DB2-BD59-A6C34878D82A}">
                    <a16:rowId xmlns:a16="http://schemas.microsoft.com/office/drawing/2014/main" val="3146237369"/>
                  </a:ext>
                </a:extLst>
              </a:tr>
              <a:tr h="314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400" dirty="0">
                          <a:ln>
                            <a:noFill/>
                          </a:ln>
                          <a:solidFill>
                            <a:srgbClr val="000000"/>
                          </a:solidFill>
                          <a:effectLst/>
                          <a:latin typeface="Gill Sans MT" panose="020B0502020104020203" pitchFamily="34" charset="0"/>
                          <a:ea typeface="+mn-ea"/>
                          <a:cs typeface="+mn-cs"/>
                        </a:rPr>
                        <a:t>Design Process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provides us with a series of important stages during the design and development of a solution.</a:t>
                      </a:r>
                    </a:p>
                  </a:txBody>
                  <a:tcPr marL="36576" marR="36576" marT="36576" marB="36576"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ea typeface="+mn-ea"/>
                          <a:cs typeface="+mn-cs"/>
                        </a:rPr>
                        <a:t>Ergonomics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study of people in their working environment</a:t>
                      </a:r>
                    </a:p>
                  </a:txBody>
                  <a:tcPr marL="36576" marR="36576" marT="36576" marB="36576" anchor="ctr"/>
                </a:tc>
                <a:extLst>
                  <a:ext uri="{0D108BD9-81ED-4DB2-BD59-A6C34878D82A}">
                    <a16:rowId xmlns:a16="http://schemas.microsoft.com/office/drawing/2014/main" val="2060469029"/>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ea typeface="+mn-ea"/>
                          <a:cs typeface="+mn-cs"/>
                        </a:rPr>
                        <a:t>Innovative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New and creative in approach.</a:t>
                      </a:r>
                    </a:p>
                  </a:txBody>
                  <a:tcPr marL="36576" marR="36576" marT="36576" marB="36576" anchor="ctr"/>
                </a:tc>
                <a:extLst>
                  <a:ext uri="{0D108BD9-81ED-4DB2-BD59-A6C34878D82A}">
                    <a16:rowId xmlns:a16="http://schemas.microsoft.com/office/drawing/2014/main" val="624640635"/>
                  </a:ext>
                </a:extLst>
              </a:tr>
              <a:tr h="314858">
                <a:tc>
                  <a:txBody>
                    <a:bodyPr/>
                    <a:lstStyle/>
                    <a:p>
                      <a:r>
                        <a:rPr lang="en-GB" sz="1200" b="0" kern="1400" dirty="0">
                          <a:ln>
                            <a:noFill/>
                          </a:ln>
                          <a:solidFill>
                            <a:srgbClr val="000000"/>
                          </a:solidFill>
                          <a:effectLst/>
                          <a:latin typeface="Gill Sans MT" panose="020B0502020104020203" pitchFamily="34" charset="0"/>
                          <a:ea typeface="+mn-ea"/>
                          <a:cs typeface="+mn-cs"/>
                        </a:rPr>
                        <a:t>Hazardous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dangerous and involving risk, especially to someone's health.</a:t>
                      </a:r>
                    </a:p>
                  </a:txBody>
                  <a:tcPr marL="36576" marR="36576" marT="36576" marB="36576" anchor="ctr"/>
                </a:tc>
                <a:extLst>
                  <a:ext uri="{0D108BD9-81ED-4DB2-BD59-A6C34878D82A}">
                    <a16:rowId xmlns:a16="http://schemas.microsoft.com/office/drawing/2014/main" val="936069004"/>
                  </a:ext>
                </a:extLst>
              </a:tr>
              <a:tr h="314858">
                <a:tc>
                  <a:txBody>
                    <a:bodyPr/>
                    <a:lstStyle/>
                    <a:p>
                      <a:r>
                        <a:rPr lang="en-GB" sz="1200" b="0" kern="1400" dirty="0">
                          <a:ln>
                            <a:noFill/>
                          </a:ln>
                          <a:solidFill>
                            <a:srgbClr val="000000"/>
                          </a:solidFill>
                          <a:effectLst/>
                          <a:latin typeface="Gill Sans MT" panose="020B0502020104020203" pitchFamily="34" charset="0"/>
                          <a:ea typeface="+mn-ea"/>
                          <a:cs typeface="+mn-cs"/>
                        </a:rPr>
                        <a:t>Market Research</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when designers and businesses gather important information about the needs and preferences of people who might use their products.</a:t>
                      </a:r>
                    </a:p>
                  </a:txBody>
                  <a:tcPr marL="36576" marR="36576" marT="36576" marB="36576" anchor="ctr"/>
                </a:tc>
                <a:extLst>
                  <a:ext uri="{0D108BD9-81ED-4DB2-BD59-A6C34878D82A}">
                    <a16:rowId xmlns:a16="http://schemas.microsoft.com/office/drawing/2014/main" val="4024341165"/>
                  </a:ext>
                </a:extLst>
              </a:tr>
              <a:tr h="314858">
                <a:tc>
                  <a:txBody>
                    <a:bodyPr/>
                    <a:lstStyle/>
                    <a:p>
                      <a:r>
                        <a:rPr lang="en-GB" sz="1200" b="0" kern="1400" dirty="0">
                          <a:ln>
                            <a:noFill/>
                          </a:ln>
                          <a:solidFill>
                            <a:srgbClr val="000000"/>
                          </a:solidFill>
                          <a:effectLst/>
                          <a:latin typeface="Gill Sans MT" panose="020B0502020104020203" pitchFamily="34" charset="0"/>
                          <a:ea typeface="+mn-ea"/>
                          <a:cs typeface="+mn-cs"/>
                        </a:rPr>
                        <a:t>PPE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Personal Protective Equipment must be worn when instructed to do so.</a:t>
                      </a:r>
                    </a:p>
                  </a:txBody>
                  <a:tcPr marL="36576" marR="36576" marT="36576" marB="36576" anchor="ctr"/>
                </a:tc>
                <a:extLst>
                  <a:ext uri="{0D108BD9-81ED-4DB2-BD59-A6C34878D82A}">
                    <a16:rowId xmlns:a16="http://schemas.microsoft.com/office/drawing/2014/main" val="1808813843"/>
                  </a:ext>
                </a:extLst>
              </a:tr>
              <a:tr h="314858">
                <a:tc>
                  <a:txBody>
                    <a:bodyPr/>
                    <a:lstStyle/>
                    <a:p>
                      <a:r>
                        <a:rPr lang="en-GB" sz="1200" b="0" kern="1400" dirty="0">
                          <a:ln>
                            <a:noFill/>
                          </a:ln>
                          <a:solidFill>
                            <a:srgbClr val="000000"/>
                          </a:solidFill>
                          <a:effectLst/>
                          <a:latin typeface="Gill Sans MT" panose="020B0502020104020203" pitchFamily="34" charset="0"/>
                          <a:ea typeface="+mn-ea"/>
                          <a:cs typeface="+mn-cs"/>
                        </a:rPr>
                        <a:t>Risk Assessment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careful examination of the things that could cause harm to people, and helps you to put precautions in place to prevent injury and ill-health.</a:t>
                      </a:r>
                    </a:p>
                  </a:txBody>
                  <a:tcPr marL="36576" marR="36576" marT="36576" marB="36576" anchor="ctr"/>
                </a:tc>
                <a:extLst>
                  <a:ext uri="{0D108BD9-81ED-4DB2-BD59-A6C34878D82A}">
                    <a16:rowId xmlns:a16="http://schemas.microsoft.com/office/drawing/2014/main" val="4196970482"/>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ea typeface="+mn-ea"/>
                          <a:cs typeface="+mn-cs"/>
                        </a:rPr>
                        <a:t>Specification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Containing detail of a product's requirement or characteristic - processes, materials and other information needed to design the product.</a:t>
                      </a:r>
                    </a:p>
                  </a:txBody>
                  <a:tcPr marL="36576" marR="36576" marT="36576" marB="36576" anchor="ctr"/>
                </a:tc>
                <a:extLst>
                  <a:ext uri="{0D108BD9-81ED-4DB2-BD59-A6C34878D82A}">
                    <a16:rowId xmlns:a16="http://schemas.microsoft.com/office/drawing/2014/main" val="2557033216"/>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ea typeface="+mn-ea"/>
                          <a:cs typeface="+mn-cs"/>
                        </a:rPr>
                        <a:t>Sustainability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Something that does not damage the environment e.g. plant based plastic</a:t>
                      </a:r>
                    </a:p>
                  </a:txBody>
                  <a:tcPr marL="36576" marR="36576" marT="36576" marB="36576" anchor="ctr"/>
                </a:tc>
                <a:extLst>
                  <a:ext uri="{0D108BD9-81ED-4DB2-BD59-A6C34878D82A}">
                    <a16:rowId xmlns:a16="http://schemas.microsoft.com/office/drawing/2014/main" val="4093730948"/>
                  </a:ext>
                </a:extLst>
              </a:tr>
              <a:tr h="314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400" dirty="0">
                          <a:ln>
                            <a:noFill/>
                          </a:ln>
                          <a:solidFill>
                            <a:srgbClr val="000000"/>
                          </a:solidFill>
                          <a:effectLst/>
                          <a:latin typeface="Gill Sans MT" panose="020B0502020104020203" pitchFamily="34" charset="0"/>
                          <a:ea typeface="+mn-ea"/>
                          <a:cs typeface="+mn-cs"/>
                        </a:rPr>
                        <a:t>The 6 Rs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Rethink, Refuse, Reduce, Reuse, Recycle, Repair</a:t>
                      </a:r>
                    </a:p>
                  </a:txBody>
                  <a:tcPr marL="36576" marR="36576" marT="36576" marB="36576" anchor="ctr"/>
                </a:tc>
                <a:extLst>
                  <a:ext uri="{0D108BD9-81ED-4DB2-BD59-A6C34878D82A}">
                    <a16:rowId xmlns:a16="http://schemas.microsoft.com/office/drawing/2014/main" val="1887183297"/>
                  </a:ext>
                </a:extLst>
              </a:tr>
            </a:tbl>
          </a:graphicData>
        </a:graphic>
      </p:graphicFrame>
      <p:pic>
        <p:nvPicPr>
          <p:cNvPr id="1026" name="Picture 2" descr="Diagram illustrating the cyclic iterative design process starting with a brief, to analysis, design ideas, modelling, testing, evaluating and modification.">
            <a:extLst>
              <a:ext uri="{FF2B5EF4-FFF2-40B4-BE49-F238E27FC236}">
                <a16:creationId xmlns:a16="http://schemas.microsoft.com/office/drawing/2014/main" id="{A7F34221-5631-A62F-FE8E-C6F068AC3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711" y="1208843"/>
            <a:ext cx="2895600" cy="2895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403982F-5B33-6315-70D0-F4A5E2705A85}"/>
              </a:ext>
            </a:extLst>
          </p:cNvPr>
          <p:cNvSpPr txBox="1"/>
          <p:nvPr/>
        </p:nvSpPr>
        <p:spPr>
          <a:xfrm>
            <a:off x="6685410" y="703942"/>
            <a:ext cx="2297097" cy="369332"/>
          </a:xfrm>
          <a:prstGeom prst="rect">
            <a:avLst/>
          </a:prstGeom>
          <a:noFill/>
        </p:spPr>
        <p:txBody>
          <a:bodyPr wrap="square">
            <a:spAutoFit/>
          </a:bodyPr>
          <a:lstStyle/>
          <a:p>
            <a:pPr algn="l" fontAlgn="base"/>
            <a:r>
              <a:rPr lang="en-GB" b="1" i="0" dirty="0">
                <a:solidFill>
                  <a:srgbClr val="141414"/>
                </a:solidFill>
                <a:effectLst/>
                <a:latin typeface="ReithSans"/>
              </a:rPr>
              <a:t>The Design Process</a:t>
            </a:r>
          </a:p>
        </p:txBody>
      </p:sp>
      <p:pic>
        <p:nvPicPr>
          <p:cNvPr id="1028" name="Picture 4" descr="Design Specification: Function; Materials; Environment; Performance; Target market; Aesthetics">
            <a:extLst>
              <a:ext uri="{FF2B5EF4-FFF2-40B4-BE49-F238E27FC236}">
                <a16:creationId xmlns:a16="http://schemas.microsoft.com/office/drawing/2014/main" id="{E5262E08-F4B3-6F1B-75BC-8CDF0022C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762" y="1667230"/>
            <a:ext cx="2205535" cy="43240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6EF01F-66EA-AACD-1044-BB7CCEC01617}"/>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15</a:t>
            </a:r>
          </a:p>
        </p:txBody>
      </p:sp>
    </p:spTree>
    <p:extLst>
      <p:ext uri="{BB962C8B-B14F-4D97-AF65-F5344CB8AC3E}">
        <p14:creationId xmlns:p14="http://schemas.microsoft.com/office/powerpoint/2010/main" val="4038367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2" y="134605"/>
            <a:ext cx="246667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b="0" i="0" u="none" strike="noStrike" kern="1200" cap="none" spc="0" normalizeH="0" baseline="0" noProof="0" dirty="0">
                <a:ln>
                  <a:noFill/>
                </a:ln>
                <a:solidFill>
                  <a:prstClr val="white"/>
                </a:solidFill>
                <a:effectLst/>
                <a:uLnTx/>
                <a:uFillTx/>
                <a:latin typeface="Gill Sans MT" panose="020B0502020104020203" pitchFamily="34" charset="0"/>
                <a:cs typeface="Calibri"/>
              </a:rPr>
              <a:t>Performing Art</a:t>
            </a: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16</a:t>
            </a:r>
          </a:p>
        </p:txBody>
      </p:sp>
      <p:graphicFrame>
        <p:nvGraphicFramePr>
          <p:cNvPr id="6" name="Table 5">
            <a:extLst>
              <a:ext uri="{FF2B5EF4-FFF2-40B4-BE49-F238E27FC236}">
                <a16:creationId xmlns:a16="http://schemas.microsoft.com/office/drawing/2014/main" id="{91A15073-1882-56B8-2574-CB6779FEDEEB}"/>
              </a:ext>
            </a:extLst>
          </p:cNvPr>
          <p:cNvGraphicFramePr>
            <a:graphicFrameLocks noGrp="1"/>
          </p:cNvGraphicFramePr>
          <p:nvPr/>
        </p:nvGraphicFramePr>
        <p:xfrm>
          <a:off x="123613" y="681961"/>
          <a:ext cx="5080776" cy="4958715"/>
        </p:xfrm>
        <a:graphic>
          <a:graphicData uri="http://schemas.openxmlformats.org/drawingml/2006/table">
            <a:tbl>
              <a:tblPr firstRow="1" bandRow="1">
                <a:tableStyleId>{5C22544A-7EE6-4342-B048-85BDC9FD1C3A}</a:tableStyleId>
              </a:tblPr>
              <a:tblGrid>
                <a:gridCol w="1132619">
                  <a:extLst>
                    <a:ext uri="{9D8B030D-6E8A-4147-A177-3AD203B41FA5}">
                      <a16:colId xmlns:a16="http://schemas.microsoft.com/office/drawing/2014/main" val="1468787449"/>
                    </a:ext>
                  </a:extLst>
                </a:gridCol>
                <a:gridCol w="3948157">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3039211"/>
                  </a:ext>
                </a:extLst>
              </a:tr>
              <a:tr h="314325">
                <a:tc>
                  <a:txBody>
                    <a:bodyPr/>
                    <a:lstStyle/>
                    <a:p>
                      <a:pPr lvl="0" algn="l">
                        <a:buNone/>
                      </a:pPr>
                      <a:r>
                        <a:rPr lang="en-US" sz="1200" b="0" dirty="0"/>
                        <a:t>Amphitheatre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Circular or oval open air theatre with a large ranked seating area</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l" fontAlgn="base"/>
                      <a:r>
                        <a:rPr lang="en-US" sz="1200" b="0" dirty="0"/>
                        <a:t>Apron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dirty="0"/>
                        <a:t>The apron is a section of the stage which the floor projects towards or into the auditorium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l" fontAlgn="base"/>
                      <a:r>
                        <a:rPr lang="en-US" sz="1200" b="0" dirty="0"/>
                        <a:t>Black Box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dirty="0"/>
                        <a:t>A flexible studio theatre where the audience and actors are in the same room surrounded by black tabs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lvl="0" algn="l">
                        <a:buNone/>
                      </a:pPr>
                      <a:r>
                        <a:rPr lang="en-US" sz="1200" b="0" dirty="0"/>
                        <a:t>End 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Traditional audience seating layout where the audience is looking at the stage from the same direction.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r>
                        <a:rPr lang="en-US" sz="1200" dirty="0">
                          <a:effectLst/>
                        </a:rPr>
                        <a:t>Found Space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US" sz="1200" dirty="0"/>
                        <a:t>A performance space that wasn’t designed to be one </a:t>
                      </a:r>
                      <a:r>
                        <a:rPr lang="en-US" sz="1200" dirty="0" err="1"/>
                        <a:t>e.g</a:t>
                      </a:r>
                      <a:r>
                        <a:rPr lang="en-US" sz="1200" dirty="0"/>
                        <a:t> historic buildings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r h="314325">
                <a:tc>
                  <a:txBody>
                    <a:bodyPr/>
                    <a:lstStyle/>
                    <a:p>
                      <a:pPr lvl="0" algn="l">
                        <a:buNone/>
                      </a:pPr>
                      <a:r>
                        <a:rPr lang="en-US" sz="1200" b="0" dirty="0"/>
                        <a:t>In the Round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Theatre in the Round is a form of audience seating layout where the acting area is surrounded on all sided by seating. There is often a number of entrances through the seating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1662942"/>
                  </a:ext>
                </a:extLst>
              </a:tr>
              <a:tr h="314325">
                <a:tc>
                  <a:txBody>
                    <a:bodyPr/>
                    <a:lstStyle/>
                    <a:p>
                      <a:pPr lvl="0" algn="l">
                        <a:buNone/>
                      </a:pPr>
                      <a:r>
                        <a:rPr lang="en-US" sz="1200" b="0" dirty="0"/>
                        <a:t>Promenade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Form of staging where the audience moves around the performance space and sees the play at a variety of different locations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110662"/>
                  </a:ext>
                </a:extLst>
              </a:tr>
              <a:tr h="314325">
                <a:tc>
                  <a:txBody>
                    <a:bodyPr/>
                    <a:lstStyle/>
                    <a:p>
                      <a:pPr algn="l" fontAlgn="base"/>
                      <a:r>
                        <a:rPr lang="en-US" sz="1200" b="0" dirty="0"/>
                        <a:t>Proscenium Arch</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dirty="0"/>
                        <a:t>The opening in the wall which stands between stage and auditorium in some theatres; the picture frame through the audience sees the play’ fourth wall’</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59470"/>
                  </a:ext>
                </a:extLst>
              </a:tr>
              <a:tr h="314325">
                <a:tc>
                  <a:txBody>
                    <a:bodyPr/>
                    <a:lstStyle/>
                    <a:p>
                      <a:pPr lvl="0" algn="l">
                        <a:buNone/>
                      </a:pPr>
                      <a:r>
                        <a:rPr lang="en-US" sz="1200" b="0" dirty="0"/>
                        <a:t>Site-specific theatre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A piece of performance which has been deigned to work only in a particular non-theatre space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5111863"/>
                  </a:ext>
                </a:extLst>
              </a:tr>
            </a:tbl>
          </a:graphicData>
        </a:graphic>
      </p:graphicFrame>
      <p:graphicFrame>
        <p:nvGraphicFramePr>
          <p:cNvPr id="2" name="Table 1">
            <a:extLst>
              <a:ext uri="{FF2B5EF4-FFF2-40B4-BE49-F238E27FC236}">
                <a16:creationId xmlns:a16="http://schemas.microsoft.com/office/drawing/2014/main" id="{458CAE10-8304-639A-B3FE-500218C1BA19}"/>
              </a:ext>
            </a:extLst>
          </p:cNvPr>
          <p:cNvGraphicFramePr>
            <a:graphicFrameLocks noGrp="1"/>
          </p:cNvGraphicFramePr>
          <p:nvPr/>
        </p:nvGraphicFramePr>
        <p:xfrm>
          <a:off x="6435500" y="224640"/>
          <a:ext cx="5312362" cy="2947035"/>
        </p:xfrm>
        <a:graphic>
          <a:graphicData uri="http://schemas.openxmlformats.org/drawingml/2006/table">
            <a:tbl>
              <a:tblPr firstRow="1" bandRow="1">
                <a:tableStyleId>{5C22544A-7EE6-4342-B048-85BDC9FD1C3A}</a:tableStyleId>
              </a:tblPr>
              <a:tblGrid>
                <a:gridCol w="1184245">
                  <a:extLst>
                    <a:ext uri="{9D8B030D-6E8A-4147-A177-3AD203B41FA5}">
                      <a16:colId xmlns:a16="http://schemas.microsoft.com/office/drawing/2014/main" val="1468787449"/>
                    </a:ext>
                  </a:extLst>
                </a:gridCol>
                <a:gridCol w="4128117">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3039211"/>
                  </a:ext>
                </a:extLst>
              </a:tr>
              <a:tr h="314325">
                <a:tc>
                  <a:txBody>
                    <a:bodyPr/>
                    <a:lstStyle/>
                    <a:p>
                      <a:pPr algn="ctr"/>
                      <a:r>
                        <a:rPr lang="en-GB" sz="1200" dirty="0"/>
                        <a:t>Body Language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dirty="0"/>
                        <a:t>How an actor uses their body to communicate meaning. For example, crossing your arms could mean you are fed up</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ctr"/>
                      <a:r>
                        <a:rPr lang="en-GB" sz="1200" dirty="0"/>
                        <a:t>Gesture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a movement of the body, particularly the hands, arms, or head, that conveys meaning or expresses an idea, emotion, or intention</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ctr"/>
                      <a:r>
                        <a:rPr lang="en-GB" sz="1200" dirty="0"/>
                        <a:t>Levels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Levels can be used to show status, relationships, and even to indicate changes in location or time</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algn="ctr"/>
                      <a:r>
                        <a:rPr lang="en-GB" sz="1200" dirty="0"/>
                        <a:t>Proxemics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The deliberate use of distance between you and other characters or objects to communicate something to an audience</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pPr algn="ctr"/>
                      <a:r>
                        <a:rPr lang="en-GB" sz="1200" dirty="0"/>
                        <a:t>Facial Expression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dirty="0"/>
                        <a:t>Using the face to express that characters feelings and</a:t>
                      </a:r>
                    </a:p>
                    <a:p>
                      <a:r>
                        <a:rPr lang="en-GB" sz="1200" dirty="0"/>
                        <a:t>emotions.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bl>
          </a:graphicData>
        </a:graphic>
      </p:graphicFrame>
      <p:sp>
        <p:nvSpPr>
          <p:cNvPr id="3" name="Rectangle 2">
            <a:extLst>
              <a:ext uri="{FF2B5EF4-FFF2-40B4-BE49-F238E27FC236}">
                <a16:creationId xmlns:a16="http://schemas.microsoft.com/office/drawing/2014/main" id="{99A640D9-41DE-3B85-A718-AC5C0882C8A9}"/>
              </a:ext>
            </a:extLst>
          </p:cNvPr>
          <p:cNvSpPr/>
          <p:nvPr/>
        </p:nvSpPr>
        <p:spPr>
          <a:xfrm>
            <a:off x="6435500" y="3442403"/>
            <a:ext cx="5312363" cy="3231654"/>
          </a:xfrm>
          <a:prstGeom prst="rect">
            <a:avLst/>
          </a:prstGeom>
          <a:solidFill>
            <a:schemeClr val="bg1"/>
          </a:solidFill>
          <a:ln w="19050">
            <a:solidFill>
              <a:schemeClr val="tx1"/>
            </a:solidFill>
          </a:ln>
        </p:spPr>
        <p:txBody>
          <a:bodyPr wrap="square">
            <a:spAutoFit/>
          </a:bodyPr>
          <a:lstStyle/>
          <a:p>
            <a:pPr lvl="0" algn="ctr"/>
            <a:endParaRPr kumimoji="0" lang="en-GB" sz="1200" strike="noStrike" kern="0" cap="none" spc="0" normalizeH="0" baseline="0" noProof="0" dirty="0">
              <a:ln>
                <a:noFill/>
              </a:ln>
              <a:effectLst/>
              <a:uLnTx/>
              <a:uFillTx/>
            </a:endParaRPr>
          </a:p>
          <a:p>
            <a:pPr lvl="0" algn="ctr"/>
            <a:r>
              <a:rPr lang="en-GB" sz="1200" b="1" u="sng" kern="0" dirty="0"/>
              <a:t>Stage Directions</a:t>
            </a:r>
          </a:p>
          <a:p>
            <a:pPr lvl="0" algn="ctr"/>
            <a:endParaRPr lang="en-GB" sz="1200" b="1" u="sng" kern="0" dirty="0"/>
          </a:p>
          <a:p>
            <a:pPr lvl="0" algn="ctr"/>
            <a:r>
              <a:rPr lang="en-GB" sz="1200" kern="0" dirty="0"/>
              <a:t>Stage directions are from the performers perspective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p:txBody>
      </p:sp>
      <p:pic>
        <p:nvPicPr>
          <p:cNvPr id="5" name="Picture 2" descr="Stage Directions (An Actor's Guide)">
            <a:extLst>
              <a:ext uri="{FF2B5EF4-FFF2-40B4-BE49-F238E27FC236}">
                <a16:creationId xmlns:a16="http://schemas.microsoft.com/office/drawing/2014/main" id="{1CB9CFF0-2224-9932-019E-8E6E4C8331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59"/>
          <a:stretch/>
        </p:blipFill>
        <p:spPr bwMode="auto">
          <a:xfrm>
            <a:off x="7976125" y="4269269"/>
            <a:ext cx="2489200" cy="204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958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1" spc="-5" dirty="0">
                          <a:latin typeface="Gill Sans MT" panose="020B0502020104020203" pitchFamily="34" charset="0"/>
                          <a:cs typeface="Calibri"/>
                        </a:rPr>
                        <a:t>I </a:t>
                      </a:r>
                      <a:r>
                        <a:rPr lang="en-GB" sz="1200" b="1" spc="-5" dirty="0">
                          <a:latin typeface="Gill Sans MT" panose="020B0502020104020203" pitchFamily="34" charset="0"/>
                          <a:cs typeface="Calibri"/>
                        </a:rPr>
                        <a:t>gave an idea and reasoned/justified.</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288542">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spTree>
    <p:extLst>
      <p:ext uri="{BB962C8B-B14F-4D97-AF65-F5344CB8AC3E}">
        <p14:creationId xmlns:p14="http://schemas.microsoft.com/office/powerpoint/2010/main" val="1800662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285008"/>
            <a:ext cx="10515600" cy="1046440"/>
          </a:xfrm>
        </p:spPr>
        <p:txBody>
          <a:bodyPr/>
          <a:lstStyle/>
          <a:p>
            <a:pPr algn="ctr"/>
            <a:r>
              <a:rPr lang="en-GB" dirty="0">
                <a:latin typeface="Gill Sans MT" panose="020B0502020104020203" pitchFamily="34" charset="0"/>
              </a:rPr>
              <a:t>Contents Page</a:t>
            </a:r>
          </a:p>
        </p:txBody>
      </p:sp>
      <p:sp>
        <p:nvSpPr>
          <p:cNvPr id="5" name="Rounded Rectangle 4"/>
          <p:cNvSpPr/>
          <p:nvPr/>
        </p:nvSpPr>
        <p:spPr>
          <a:xfrm>
            <a:off x="296883" y="285008"/>
            <a:ext cx="11625943" cy="6246421"/>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3771854133"/>
              </p:ext>
            </p:extLst>
          </p:nvPr>
        </p:nvGraphicFramePr>
        <p:xfrm>
          <a:off x="4281976" y="1203111"/>
          <a:ext cx="3680924" cy="5202646"/>
        </p:xfrm>
        <a:graphic>
          <a:graphicData uri="http://schemas.openxmlformats.org/drawingml/2006/table">
            <a:tbl>
              <a:tblPr firstRow="1" bandRow="1">
                <a:tableStyleId>{5940675A-B579-460E-94D1-54222C63F5DA}</a:tableStyleId>
              </a:tblPr>
              <a:tblGrid>
                <a:gridCol w="2700513">
                  <a:extLst>
                    <a:ext uri="{9D8B030D-6E8A-4147-A177-3AD203B41FA5}">
                      <a16:colId xmlns:a16="http://schemas.microsoft.com/office/drawing/2014/main" val="90344715"/>
                    </a:ext>
                  </a:extLst>
                </a:gridCol>
                <a:gridCol w="980411">
                  <a:extLst>
                    <a:ext uri="{9D8B030D-6E8A-4147-A177-3AD203B41FA5}">
                      <a16:colId xmlns:a16="http://schemas.microsoft.com/office/drawing/2014/main" val="3044920856"/>
                    </a:ext>
                  </a:extLst>
                </a:gridCol>
              </a:tblGrid>
              <a:tr h="306038">
                <a:tc>
                  <a:txBody>
                    <a:bodyPr/>
                    <a:lstStyle/>
                    <a:p>
                      <a:pPr algn="ctr"/>
                      <a:r>
                        <a:rPr lang="en-GB" sz="1400" b="1" dirty="0">
                          <a:latin typeface="Gill Sans MT" panose="020B0502020104020203" pitchFamily="34" charset="0"/>
                        </a:rPr>
                        <a:t>Subject</a:t>
                      </a:r>
                    </a:p>
                  </a:txBody>
                  <a:tcPr/>
                </a:tc>
                <a:tc>
                  <a:txBody>
                    <a:bodyPr/>
                    <a:lstStyle/>
                    <a:p>
                      <a:pPr algn="ctr"/>
                      <a:r>
                        <a:rPr lang="en-GB" sz="1400" b="1" dirty="0">
                          <a:latin typeface="Gill Sans MT" panose="020B0502020104020203" pitchFamily="34" charset="0"/>
                        </a:rPr>
                        <a:t>Page</a:t>
                      </a:r>
                    </a:p>
                  </a:txBody>
                  <a:tcPr/>
                </a:tc>
                <a:extLst>
                  <a:ext uri="{0D108BD9-81ED-4DB2-BD59-A6C34878D82A}">
                    <a16:rowId xmlns:a16="http://schemas.microsoft.com/office/drawing/2014/main" val="680685889"/>
                  </a:ext>
                </a:extLst>
              </a:tr>
              <a:tr h="306038">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306038">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306038">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3</a:t>
                      </a:r>
                    </a:p>
                  </a:txBody>
                  <a:tcPr/>
                </a:tc>
                <a:extLst>
                  <a:ext uri="{0D108BD9-81ED-4DB2-BD59-A6C34878D82A}">
                    <a16:rowId xmlns:a16="http://schemas.microsoft.com/office/drawing/2014/main" val="3468103291"/>
                  </a:ext>
                </a:extLst>
              </a:tr>
              <a:tr h="306038">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4</a:t>
                      </a:r>
                    </a:p>
                  </a:txBody>
                  <a:tcPr/>
                </a:tc>
                <a:extLst>
                  <a:ext uri="{0D108BD9-81ED-4DB2-BD59-A6C34878D82A}">
                    <a16:rowId xmlns:a16="http://schemas.microsoft.com/office/drawing/2014/main" val="2987299053"/>
                  </a:ext>
                </a:extLst>
              </a:tr>
              <a:tr h="306038">
                <a:tc>
                  <a:txBody>
                    <a:bodyPr/>
                    <a:lstStyle/>
                    <a:p>
                      <a:r>
                        <a:rPr lang="en-GB" sz="1400" dirty="0">
                          <a:latin typeface="Gill Sans MT" panose="020B0502020104020203" pitchFamily="34" charset="0"/>
                        </a:rPr>
                        <a:t>History</a:t>
                      </a:r>
                    </a:p>
                  </a:txBody>
                  <a:tcPr/>
                </a:tc>
                <a:tc>
                  <a:txBody>
                    <a:bodyPr/>
                    <a:lstStyle/>
                    <a:p>
                      <a:pPr algn="ctr"/>
                      <a:r>
                        <a:rPr lang="en-GB" sz="1400" dirty="0">
                          <a:latin typeface="Gill Sans MT" panose="020B0502020104020203" pitchFamily="34" charset="0"/>
                        </a:rPr>
                        <a:t>5</a:t>
                      </a:r>
                    </a:p>
                  </a:txBody>
                  <a:tcPr/>
                </a:tc>
                <a:extLst>
                  <a:ext uri="{0D108BD9-81ED-4DB2-BD59-A6C34878D82A}">
                    <a16:rowId xmlns:a16="http://schemas.microsoft.com/office/drawing/2014/main" val="3672402999"/>
                  </a:ext>
                </a:extLst>
              </a:tr>
              <a:tr h="306038">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6</a:t>
                      </a:r>
                    </a:p>
                  </a:txBody>
                  <a:tcPr/>
                </a:tc>
                <a:extLst>
                  <a:ext uri="{0D108BD9-81ED-4DB2-BD59-A6C34878D82A}">
                    <a16:rowId xmlns:a16="http://schemas.microsoft.com/office/drawing/2014/main" val="3919237099"/>
                  </a:ext>
                </a:extLst>
              </a:tr>
              <a:tr h="306038">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7</a:t>
                      </a:r>
                    </a:p>
                  </a:txBody>
                  <a:tcPr/>
                </a:tc>
                <a:extLst>
                  <a:ext uri="{0D108BD9-81ED-4DB2-BD59-A6C34878D82A}">
                    <a16:rowId xmlns:a16="http://schemas.microsoft.com/office/drawing/2014/main" val="725833876"/>
                  </a:ext>
                </a:extLst>
              </a:tr>
              <a:tr h="306038">
                <a:tc>
                  <a:txBody>
                    <a:bodyPr/>
                    <a:lstStyle/>
                    <a:p>
                      <a:r>
                        <a:rPr lang="en-GB" sz="1400" dirty="0">
                          <a:latin typeface="Gill Sans MT" panose="020B0502020104020203" pitchFamily="34" charset="0"/>
                        </a:rPr>
                        <a:t>Computing</a:t>
                      </a:r>
                    </a:p>
                  </a:txBody>
                  <a:tcPr/>
                </a:tc>
                <a:tc>
                  <a:txBody>
                    <a:bodyPr/>
                    <a:lstStyle/>
                    <a:p>
                      <a:pPr algn="ctr"/>
                      <a:r>
                        <a:rPr lang="en-GB" sz="1400" dirty="0">
                          <a:latin typeface="Gill Sans MT" panose="020B0502020104020203" pitchFamily="34" charset="0"/>
                        </a:rPr>
                        <a:t>11</a:t>
                      </a:r>
                    </a:p>
                  </a:txBody>
                  <a:tcPr/>
                </a:tc>
                <a:extLst>
                  <a:ext uri="{0D108BD9-81ED-4DB2-BD59-A6C34878D82A}">
                    <a16:rowId xmlns:a16="http://schemas.microsoft.com/office/drawing/2014/main" val="2510733732"/>
                  </a:ext>
                </a:extLst>
              </a:tr>
              <a:tr h="306038">
                <a:tc>
                  <a:txBody>
                    <a:bodyPr/>
                    <a:lstStyle/>
                    <a:p>
                      <a:r>
                        <a:rPr lang="en-GB" sz="1400" dirty="0">
                          <a:latin typeface="Gill Sans MT" panose="020B0502020104020203" pitchFamily="34" charset="0"/>
                        </a:rPr>
                        <a:t>Art</a:t>
                      </a:r>
                    </a:p>
                  </a:txBody>
                  <a:tcPr/>
                </a:tc>
                <a:tc>
                  <a:txBody>
                    <a:bodyPr/>
                    <a:lstStyle/>
                    <a:p>
                      <a:pPr algn="ctr"/>
                      <a:r>
                        <a:rPr lang="en-GB" sz="1400" dirty="0">
                          <a:latin typeface="Gill Sans MT" panose="020B0502020104020203" pitchFamily="34" charset="0"/>
                        </a:rPr>
                        <a:t>12</a:t>
                      </a:r>
                    </a:p>
                  </a:txBody>
                  <a:tcPr/>
                </a:tc>
                <a:extLst>
                  <a:ext uri="{0D108BD9-81ED-4DB2-BD59-A6C34878D82A}">
                    <a16:rowId xmlns:a16="http://schemas.microsoft.com/office/drawing/2014/main" val="2693708339"/>
                  </a:ext>
                </a:extLst>
              </a:tr>
              <a:tr h="306038">
                <a:tc>
                  <a:txBody>
                    <a:bodyPr/>
                    <a:lstStyle/>
                    <a:p>
                      <a:r>
                        <a:rPr lang="en-GB" sz="1400" dirty="0">
                          <a:latin typeface="Gill Sans MT" panose="020B0502020104020203" pitchFamily="34" charset="0"/>
                        </a:rPr>
                        <a:t>Cooking and Nutrition</a:t>
                      </a:r>
                    </a:p>
                  </a:txBody>
                  <a:tcPr/>
                </a:tc>
                <a:tc>
                  <a:txBody>
                    <a:bodyPr/>
                    <a:lstStyle/>
                    <a:p>
                      <a:pPr algn="ctr"/>
                      <a:r>
                        <a:rPr lang="en-GB" sz="1400" dirty="0">
                          <a:latin typeface="Gill Sans MT" panose="020B0502020104020203" pitchFamily="34" charset="0"/>
                        </a:rPr>
                        <a:t>13</a:t>
                      </a:r>
                    </a:p>
                  </a:txBody>
                  <a:tcPr/>
                </a:tc>
                <a:extLst>
                  <a:ext uri="{0D108BD9-81ED-4DB2-BD59-A6C34878D82A}">
                    <a16:rowId xmlns:a16="http://schemas.microsoft.com/office/drawing/2014/main" val="2666411844"/>
                  </a:ext>
                </a:extLst>
              </a:tr>
              <a:tr h="306038">
                <a:tc>
                  <a:txBody>
                    <a:bodyPr/>
                    <a:lstStyle/>
                    <a:p>
                      <a:r>
                        <a:rPr lang="en-GB" sz="1400" dirty="0">
                          <a:latin typeface="Gill Sans MT" panose="020B0502020104020203" pitchFamily="34" charset="0"/>
                        </a:rPr>
                        <a:t>Music</a:t>
                      </a:r>
                    </a:p>
                  </a:txBody>
                  <a:tcPr/>
                </a:tc>
                <a:tc>
                  <a:txBody>
                    <a:bodyPr/>
                    <a:lstStyle/>
                    <a:p>
                      <a:pPr algn="ctr"/>
                      <a:r>
                        <a:rPr lang="en-GB" sz="1400" dirty="0">
                          <a:latin typeface="Gill Sans MT" panose="020B0502020104020203" pitchFamily="34" charset="0"/>
                        </a:rPr>
                        <a:t>14</a:t>
                      </a:r>
                    </a:p>
                  </a:txBody>
                  <a:tcPr/>
                </a:tc>
                <a:extLst>
                  <a:ext uri="{0D108BD9-81ED-4DB2-BD59-A6C34878D82A}">
                    <a16:rowId xmlns:a16="http://schemas.microsoft.com/office/drawing/2014/main" val="1829473670"/>
                  </a:ext>
                </a:extLst>
              </a:tr>
              <a:tr h="306038">
                <a:tc>
                  <a:txBody>
                    <a:bodyPr/>
                    <a:lstStyle/>
                    <a:p>
                      <a:r>
                        <a:rPr lang="en-GB" sz="1400" dirty="0">
                          <a:latin typeface="Gill Sans MT" panose="020B0502020104020203" pitchFamily="34" charset="0"/>
                        </a:rPr>
                        <a:t>DT</a:t>
                      </a:r>
                    </a:p>
                  </a:txBody>
                  <a:tcPr/>
                </a:tc>
                <a:tc>
                  <a:txBody>
                    <a:bodyPr/>
                    <a:lstStyle/>
                    <a:p>
                      <a:pPr algn="ctr"/>
                      <a:r>
                        <a:rPr lang="en-GB" sz="1400" dirty="0">
                          <a:latin typeface="Gill Sans MT" panose="020B0502020104020203" pitchFamily="34" charset="0"/>
                        </a:rPr>
                        <a:t>15</a:t>
                      </a:r>
                    </a:p>
                  </a:txBody>
                  <a:tcPr/>
                </a:tc>
                <a:extLst>
                  <a:ext uri="{0D108BD9-81ED-4DB2-BD59-A6C34878D82A}">
                    <a16:rowId xmlns:a16="http://schemas.microsoft.com/office/drawing/2014/main" val="3629774258"/>
                  </a:ext>
                </a:extLst>
              </a:tr>
              <a:tr h="306038">
                <a:tc>
                  <a:txBody>
                    <a:bodyPr/>
                    <a:lstStyle/>
                    <a:p>
                      <a:r>
                        <a:rPr lang="en-GB" sz="1400" dirty="0">
                          <a:latin typeface="Gill Sans MT" panose="020B0502020104020203" pitchFamily="34" charset="0"/>
                        </a:rPr>
                        <a:t>Drama</a:t>
                      </a:r>
                    </a:p>
                  </a:txBody>
                  <a:tcPr/>
                </a:tc>
                <a:tc>
                  <a:txBody>
                    <a:bodyPr/>
                    <a:lstStyle/>
                    <a:p>
                      <a:pPr algn="ctr"/>
                      <a:r>
                        <a:rPr lang="en-GB" sz="1400" dirty="0">
                          <a:latin typeface="Gill Sans MT" panose="020B0502020104020203" pitchFamily="34" charset="0"/>
                        </a:rPr>
                        <a:t>16</a:t>
                      </a:r>
                    </a:p>
                  </a:txBody>
                  <a:tcPr/>
                </a:tc>
                <a:extLst>
                  <a:ext uri="{0D108BD9-81ED-4DB2-BD59-A6C34878D82A}">
                    <a16:rowId xmlns:a16="http://schemas.microsoft.com/office/drawing/2014/main" val="3245835324"/>
                  </a:ext>
                </a:extLst>
              </a:tr>
              <a:tr h="306038">
                <a:tc>
                  <a:txBody>
                    <a:bodyPr/>
                    <a:lstStyle/>
                    <a:p>
                      <a:r>
                        <a:rPr lang="en-GB" sz="1400" dirty="0">
                          <a:latin typeface="Gill Sans MT" panose="020B0502020104020203" pitchFamily="34" charset="0"/>
                        </a:rPr>
                        <a:t>‘Resilience’ reflection log</a:t>
                      </a:r>
                    </a:p>
                  </a:txBody>
                  <a:tcPr>
                    <a:noFill/>
                  </a:tcPr>
                </a:tc>
                <a:tc>
                  <a:txBody>
                    <a:bodyPr/>
                    <a:lstStyle/>
                    <a:p>
                      <a:pPr algn="ctr"/>
                      <a:r>
                        <a:rPr lang="en-GB" sz="1400" dirty="0">
                          <a:latin typeface="Gill Sans MT" panose="020B0502020104020203" pitchFamily="34" charset="0"/>
                        </a:rPr>
                        <a:t>17</a:t>
                      </a:r>
                    </a:p>
                  </a:txBody>
                  <a:tcPr>
                    <a:noFill/>
                  </a:tcPr>
                </a:tc>
                <a:extLst>
                  <a:ext uri="{0D108BD9-81ED-4DB2-BD59-A6C34878D82A}">
                    <a16:rowId xmlns:a16="http://schemas.microsoft.com/office/drawing/2014/main" val="2768908664"/>
                  </a:ext>
                </a:extLst>
              </a:tr>
              <a:tr h="306038">
                <a:tc>
                  <a:txBody>
                    <a:bodyPr/>
                    <a:lstStyle/>
                    <a:p>
                      <a:r>
                        <a:rPr lang="en-GB" sz="1400" dirty="0">
                          <a:latin typeface="Gill Sans MT" panose="020B0502020104020203" pitchFamily="34" charset="0"/>
                        </a:rPr>
                        <a:t>Reading log</a:t>
                      </a:r>
                    </a:p>
                  </a:txBody>
                  <a:tcPr>
                    <a:noFill/>
                  </a:tcPr>
                </a:tc>
                <a:tc>
                  <a:txBody>
                    <a:bodyPr/>
                    <a:lstStyle/>
                    <a:p>
                      <a:pPr algn="ctr"/>
                      <a:r>
                        <a:rPr lang="en-GB" sz="1400" dirty="0">
                          <a:latin typeface="Gill Sans MT" panose="020B0502020104020203" pitchFamily="34" charset="0"/>
                        </a:rPr>
                        <a:t>21</a:t>
                      </a:r>
                    </a:p>
                  </a:txBody>
                  <a:tcPr>
                    <a:noFill/>
                  </a:tcPr>
                </a:tc>
                <a:extLst>
                  <a:ext uri="{0D108BD9-81ED-4DB2-BD59-A6C34878D82A}">
                    <a16:rowId xmlns:a16="http://schemas.microsoft.com/office/drawing/2014/main" val="1247082601"/>
                  </a:ext>
                </a:extLst>
              </a:tr>
              <a:tr h="306038">
                <a:tc>
                  <a:txBody>
                    <a:bodyPr/>
                    <a:lstStyle/>
                    <a:p>
                      <a:r>
                        <a:rPr lang="en-GB" sz="1400" dirty="0">
                          <a:latin typeface="Gill Sans MT" panose="020B0502020104020203" pitchFamily="34" charset="0"/>
                        </a:rPr>
                        <a:t>Cursive Handwriting Practice</a:t>
                      </a:r>
                    </a:p>
                  </a:txBody>
                  <a:tcPr>
                    <a:noFill/>
                  </a:tcPr>
                </a:tc>
                <a:tc>
                  <a:txBody>
                    <a:bodyPr/>
                    <a:lstStyle/>
                    <a:p>
                      <a:pPr algn="ctr"/>
                      <a:r>
                        <a:rPr lang="en-GB" sz="1400" dirty="0">
                          <a:latin typeface="Gill Sans MT" panose="020B0502020104020203" pitchFamily="34" charset="0"/>
                        </a:rPr>
                        <a:t>27</a:t>
                      </a:r>
                    </a:p>
                  </a:txBody>
                  <a:tcPr>
                    <a:noFill/>
                  </a:tcPr>
                </a:tc>
                <a:extLst>
                  <a:ext uri="{0D108BD9-81ED-4DB2-BD59-A6C34878D82A}">
                    <a16:rowId xmlns:a16="http://schemas.microsoft.com/office/drawing/2014/main" val="172811158"/>
                  </a:ext>
                </a:extLst>
              </a:tr>
            </a:tbl>
          </a:graphicData>
        </a:graphic>
      </p:graphicFrame>
    </p:spTree>
    <p:extLst>
      <p:ext uri="{BB962C8B-B14F-4D97-AF65-F5344CB8AC3E}">
        <p14:creationId xmlns:p14="http://schemas.microsoft.com/office/powerpoint/2010/main" val="4153780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1" dirty="0">
                          <a:latin typeface="Gill Sans MT" panose="020B0502020104020203" pitchFamily="34" charset="0"/>
                          <a:cs typeface="Calibri"/>
                        </a:rPr>
                        <a:t>I reflected on</a:t>
                      </a:r>
                      <a:r>
                        <a:rPr lang="en-GB" sz="1200" b="1" baseline="0" dirty="0">
                          <a:latin typeface="Gill Sans MT" panose="020B0502020104020203" pitchFamily="34" charset="0"/>
                          <a:cs typeface="Calibri"/>
                        </a:rPr>
                        <a:t> my idea and made it better after discussing with others</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spTree>
    <p:extLst>
      <p:ext uri="{BB962C8B-B14F-4D97-AF65-F5344CB8AC3E}">
        <p14:creationId xmlns:p14="http://schemas.microsoft.com/office/powerpoint/2010/main" val="2040114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1" dirty="0">
                          <a:latin typeface="Gill Sans MT" panose="020B0502020104020203" pitchFamily="34" charset="0"/>
                          <a:cs typeface="Calibri"/>
                        </a:rPr>
                        <a:t>I</a:t>
                      </a:r>
                      <a:r>
                        <a:rPr lang="en-GB" sz="1200" b="1" spc="-5" dirty="0">
                          <a:latin typeface="Gill Sans MT" panose="020B0502020104020203" pitchFamily="34" charset="0"/>
                          <a:cs typeface="Calibri"/>
                        </a:rPr>
                        <a:t> </a:t>
                      </a:r>
                      <a:r>
                        <a:rPr lang="en-GB" sz="1200" b="1" spc="-10" dirty="0">
                          <a:latin typeface="Gill Sans MT" panose="020B0502020104020203" pitchFamily="34" charset="0"/>
                          <a:cs typeface="Calibri"/>
                        </a:rPr>
                        <a:t>used a revision strategy to help make</a:t>
                      </a:r>
                      <a:r>
                        <a:rPr lang="en-GB" sz="1200" b="1" spc="-10" baseline="0" dirty="0">
                          <a:latin typeface="Gill Sans MT" panose="020B0502020104020203" pitchFamily="34" charset="0"/>
                          <a:cs typeface="Calibri"/>
                        </a:rPr>
                        <a:t> the learning stick.</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288516">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0CECE"/>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19</a:t>
            </a:r>
          </a:p>
        </p:txBody>
      </p:sp>
    </p:spTree>
    <p:extLst>
      <p:ext uri="{BB962C8B-B14F-4D97-AF65-F5344CB8AC3E}">
        <p14:creationId xmlns:p14="http://schemas.microsoft.com/office/powerpoint/2010/main" val="2029715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0" dirty="0">
                          <a:latin typeface="Gill Sans MT" panose="020B0502020104020203" pitchFamily="34" charset="0"/>
                          <a:cs typeface="Calibri"/>
                        </a:rPr>
                        <a:t>I</a:t>
                      </a:r>
                      <a:r>
                        <a:rPr lang="en-GB" sz="1200" b="0" spc="-5" dirty="0">
                          <a:latin typeface="Gill Sans MT" panose="020B0502020104020203" pitchFamily="34" charset="0"/>
                          <a:cs typeface="Calibri"/>
                        </a:rPr>
                        <a:t> </a:t>
                      </a:r>
                      <a:r>
                        <a:rPr lang="en-GB" sz="1200" b="0" spc="-10" dirty="0">
                          <a:latin typeface="Gill Sans MT" panose="020B0502020104020203" pitchFamily="34" charset="0"/>
                          <a:cs typeface="Calibri"/>
                        </a:rPr>
                        <a:t>used a revision strategy to help make</a:t>
                      </a:r>
                      <a:r>
                        <a:rPr lang="en-GB" sz="1200" b="0" spc="-10" baseline="0" dirty="0">
                          <a:latin typeface="Gill Sans MT" panose="020B0502020104020203" pitchFamily="34" charset="0"/>
                          <a:cs typeface="Calibri"/>
                        </a:rPr>
                        <a:t> the learning stick.</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5"/>
                  </a:ext>
                </a:extLst>
              </a:tr>
              <a:tr h="1288516">
                <a:tc>
                  <a:txBody>
                    <a:bodyPr/>
                    <a:lstStyle/>
                    <a:p>
                      <a:pPr marL="48260">
                        <a:lnSpc>
                          <a:spcPts val="1405"/>
                        </a:lnSpc>
                      </a:pPr>
                      <a:r>
                        <a:rPr sz="1200" b="1" dirty="0">
                          <a:latin typeface="Gill Sans MT" panose="020B0502020104020203" pitchFamily="34" charset="0"/>
                          <a:cs typeface="Calibri"/>
                        </a:rPr>
                        <a:t>I</a:t>
                      </a:r>
                      <a:r>
                        <a:rPr sz="1200" b="1" spc="-5" dirty="0">
                          <a:latin typeface="Gill Sans MT" panose="020B0502020104020203" pitchFamily="34" charset="0"/>
                          <a:cs typeface="Calibri"/>
                        </a:rPr>
                        <a:t> </a:t>
                      </a:r>
                      <a:r>
                        <a:rPr lang="en-GB" sz="1200" b="1" spc="-5" dirty="0">
                          <a:latin typeface="Gill Sans MT" panose="020B0502020104020203" pitchFamily="34" charset="0"/>
                          <a:cs typeface="Calibri"/>
                        </a:rPr>
                        <a:t>made connections between</a:t>
                      </a:r>
                      <a:r>
                        <a:rPr lang="en-GB" sz="1200" b="1" spc="-5" baseline="0" dirty="0">
                          <a:latin typeface="Gill Sans MT" panose="020B0502020104020203" pitchFamily="34" charset="0"/>
                          <a:cs typeface="Calibri"/>
                        </a:rPr>
                        <a:t> what I am learning and the outside world. </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20</a:t>
            </a:r>
          </a:p>
        </p:txBody>
      </p:sp>
    </p:spTree>
    <p:extLst>
      <p:ext uri="{BB962C8B-B14F-4D97-AF65-F5344CB8AC3E}">
        <p14:creationId xmlns:p14="http://schemas.microsoft.com/office/powerpoint/2010/main" val="3308809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E9691-C187-0564-970A-C8061205A0B7}"/>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4D8B2653-4175-4F7E-81D3-F744A6F79F07}"/>
              </a:ext>
            </a:extLst>
          </p:cNvPr>
          <p:cNvGraphicFramePr>
            <a:graphicFrameLocks noGrp="1"/>
          </p:cNvGraphicFramePr>
          <p:nvPr/>
        </p:nvGraphicFramePr>
        <p:xfrm>
          <a:off x="315074" y="179959"/>
          <a:ext cx="11532233" cy="6439399"/>
        </p:xfrm>
        <a:graphic>
          <a:graphicData uri="http://schemas.openxmlformats.org/drawingml/2006/table">
            <a:tbl>
              <a:tblPr firstRow="1" bandRow="1">
                <a:tableStyleId>{2D5ABB26-0587-4C30-8999-92F81FD0307C}</a:tableStyleId>
              </a:tblPr>
              <a:tblGrid>
                <a:gridCol w="2881630">
                  <a:extLst>
                    <a:ext uri="{9D8B030D-6E8A-4147-A177-3AD203B41FA5}">
                      <a16:colId xmlns:a16="http://schemas.microsoft.com/office/drawing/2014/main" val="20000"/>
                    </a:ext>
                  </a:extLst>
                </a:gridCol>
                <a:gridCol w="2880995">
                  <a:extLst>
                    <a:ext uri="{9D8B030D-6E8A-4147-A177-3AD203B41FA5}">
                      <a16:colId xmlns:a16="http://schemas.microsoft.com/office/drawing/2014/main" val="20001"/>
                    </a:ext>
                  </a:extLst>
                </a:gridCol>
                <a:gridCol w="2884804">
                  <a:extLst>
                    <a:ext uri="{9D8B030D-6E8A-4147-A177-3AD203B41FA5}">
                      <a16:colId xmlns:a16="http://schemas.microsoft.com/office/drawing/2014/main" val="20002"/>
                    </a:ext>
                  </a:extLst>
                </a:gridCol>
                <a:gridCol w="2884804">
                  <a:extLst>
                    <a:ext uri="{9D8B030D-6E8A-4147-A177-3AD203B41FA5}">
                      <a16:colId xmlns:a16="http://schemas.microsoft.com/office/drawing/2014/main" val="20003"/>
                    </a:ext>
                  </a:extLst>
                </a:gridCol>
              </a:tblGrid>
              <a:tr h="462407">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200" b="1" spc="-10" dirty="0">
                          <a:latin typeface="Gill Sans MT" panose="020B0502020104020203" pitchFamily="34" charset="0"/>
                          <a:cs typeface="Calibri"/>
                        </a:rPr>
                        <a:t>Resilience </a:t>
                      </a:r>
                      <a:r>
                        <a:rPr lang="en-GB" sz="1200" b="1" spc="-35" dirty="0">
                          <a:latin typeface="Gill Sans MT" panose="020B0502020104020203" pitchFamily="34" charset="0"/>
                          <a:cs typeface="Calibri"/>
                        </a:rPr>
                        <a:t> </a:t>
                      </a:r>
                      <a:r>
                        <a:rPr lang="en-GB" sz="1200" b="1" spc="-10" dirty="0">
                          <a:latin typeface="Gill Sans MT" panose="020B0502020104020203" pitchFamily="34" charset="0"/>
                          <a:cs typeface="Calibri"/>
                        </a:rPr>
                        <a:t>definition:</a:t>
                      </a:r>
                      <a:r>
                        <a:rPr lang="en-GB" sz="1200" b="1" spc="-15" dirty="0">
                          <a:latin typeface="Gill Sans MT" panose="020B0502020104020203" pitchFamily="34" charset="0"/>
                          <a:cs typeface="Calibri"/>
                        </a:rPr>
                        <a:t> </a:t>
                      </a:r>
                      <a:r>
                        <a:rPr lang="en-GB" sz="1200" i="1" dirty="0">
                          <a:latin typeface="Gill Sans MT" panose="020B0502020104020203" pitchFamily="34" charset="0"/>
                        </a:rPr>
                        <a:t>Grappling to get unstick </a:t>
                      </a:r>
                      <a:endParaRPr lang="en-GB" sz="12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451">
                <a:tc rowSpan="2">
                  <a:txBody>
                    <a:bodyPr/>
                    <a:lstStyle/>
                    <a:p>
                      <a:pPr>
                        <a:lnSpc>
                          <a:spcPct val="100000"/>
                        </a:lnSpc>
                        <a:spcBef>
                          <a:spcPts val="25"/>
                        </a:spcBef>
                      </a:pPr>
                      <a:r>
                        <a:rPr lang="en-GB" sz="1200" dirty="0">
                          <a:solidFill>
                            <a:srgbClr val="FF0000"/>
                          </a:solidFill>
                          <a:latin typeface="Gill Sans MT" panose="020B0502020104020203" pitchFamily="34" charset="0"/>
                          <a:cs typeface="Calibri"/>
                        </a:rPr>
                        <a:t>Reflecting</a:t>
                      </a:r>
                      <a:r>
                        <a:rPr lang="en-GB" sz="1200" baseline="0" dirty="0">
                          <a:solidFill>
                            <a:srgbClr val="FF0000"/>
                          </a:solidFill>
                          <a:latin typeface="Gill Sans MT" panose="020B0502020104020203" pitchFamily="34" charset="0"/>
                          <a:cs typeface="Calibri"/>
                        </a:rPr>
                        <a:t> on learning behaviours for thinking…</a:t>
                      </a:r>
                      <a:endParaRPr sz="12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33248">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200" i="1" spc="-5" dirty="0">
                          <a:latin typeface="Gill Sans MT" panose="020B0502020104020203" pitchFamily="34" charset="0"/>
                          <a:cs typeface="Calibri"/>
                        </a:rPr>
                        <a:t>An example where you could have done better on reflection</a:t>
                      </a:r>
                      <a:endParaRPr sz="120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288541">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3"/>
                  </a:ext>
                </a:extLst>
              </a:tr>
              <a:tr h="1288542">
                <a:tc>
                  <a:txBody>
                    <a:bodyPr/>
                    <a:lstStyle/>
                    <a:p>
                      <a:pPr marL="48260">
                        <a:lnSpc>
                          <a:spcPts val="1400"/>
                        </a:lnSpc>
                      </a:pPr>
                      <a:r>
                        <a:rPr lang="en-GB" sz="1200" b="0" dirty="0">
                          <a:latin typeface="Gill Sans MT" panose="020B0502020104020203" pitchFamily="34" charset="0"/>
                          <a:cs typeface="Calibri"/>
                        </a:rPr>
                        <a:t>I reflected on</a:t>
                      </a:r>
                      <a:r>
                        <a:rPr lang="en-GB" sz="1200" b="0" baseline="0" dirty="0">
                          <a:latin typeface="Gill Sans MT" panose="020B0502020104020203" pitchFamily="34" charset="0"/>
                          <a:cs typeface="Calibri"/>
                        </a:rPr>
                        <a:t> my idea and made it better after discussing with others</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4"/>
                  </a:ext>
                </a:extLst>
              </a:tr>
              <a:tr h="1288542">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b="0" dirty="0">
                          <a:latin typeface="Gill Sans MT" panose="020B0502020104020203" pitchFamily="34" charset="0"/>
                          <a:cs typeface="Calibri"/>
                        </a:rPr>
                        <a:t>I</a:t>
                      </a:r>
                      <a:r>
                        <a:rPr lang="en-GB" sz="1200" b="0" spc="-5" dirty="0">
                          <a:latin typeface="Gill Sans MT" panose="020B0502020104020203" pitchFamily="34" charset="0"/>
                          <a:cs typeface="Calibri"/>
                        </a:rPr>
                        <a:t> </a:t>
                      </a:r>
                      <a:r>
                        <a:rPr lang="en-GB" sz="1200" b="0" spc="-10" dirty="0">
                          <a:latin typeface="Gill Sans MT" panose="020B0502020104020203" pitchFamily="34" charset="0"/>
                          <a:cs typeface="Calibri"/>
                        </a:rPr>
                        <a:t>used a revision strategy to help make</a:t>
                      </a:r>
                      <a:r>
                        <a:rPr lang="en-GB" sz="1200" b="0" spc="-10" baseline="0" dirty="0">
                          <a:latin typeface="Gill Sans MT" panose="020B0502020104020203" pitchFamily="34" charset="0"/>
                          <a:cs typeface="Calibri"/>
                        </a:rPr>
                        <a:t> the learning stick.</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tc>
                  <a:txBody>
                    <a:bodyPr/>
                    <a:lstStyle/>
                    <a:p>
                      <a:pPr>
                        <a:lnSpc>
                          <a:spcPct val="100000"/>
                        </a:lnSpc>
                      </a:pPr>
                      <a:endParaRPr sz="1200" b="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2">
                        <a:lumMod val="90000"/>
                      </a:schemeClr>
                    </a:solidFill>
                  </a:tcPr>
                </a:tc>
                <a:extLst>
                  <a:ext uri="{0D108BD9-81ED-4DB2-BD59-A6C34878D82A}">
                    <a16:rowId xmlns:a16="http://schemas.microsoft.com/office/drawing/2014/main" val="10005"/>
                  </a:ext>
                </a:extLst>
              </a:tr>
              <a:tr h="1288516">
                <a:tc>
                  <a:txBody>
                    <a:bodyPr/>
                    <a:lstStyle/>
                    <a:p>
                      <a:pPr marL="48260">
                        <a:lnSpc>
                          <a:spcPts val="1405"/>
                        </a:lnSpc>
                      </a:pPr>
                      <a:r>
                        <a:rPr sz="1200" b="1" dirty="0">
                          <a:latin typeface="Gill Sans MT" panose="020B0502020104020203" pitchFamily="34" charset="0"/>
                          <a:cs typeface="Calibri"/>
                        </a:rPr>
                        <a:t>I</a:t>
                      </a:r>
                      <a:r>
                        <a:rPr sz="1200" b="1" spc="-5" dirty="0">
                          <a:latin typeface="Gill Sans MT" panose="020B0502020104020203" pitchFamily="34" charset="0"/>
                          <a:cs typeface="Calibri"/>
                        </a:rPr>
                        <a:t> </a:t>
                      </a:r>
                      <a:r>
                        <a:rPr lang="en-GB" sz="1200" b="1" spc="-5" dirty="0">
                          <a:latin typeface="Gill Sans MT" panose="020B0502020104020203" pitchFamily="34" charset="0"/>
                          <a:cs typeface="Calibri"/>
                        </a:rPr>
                        <a:t>made connections between</a:t>
                      </a:r>
                      <a:r>
                        <a:rPr lang="en-GB" sz="1200" b="1" spc="-5" baseline="0" dirty="0">
                          <a:latin typeface="Gill Sans MT" panose="020B0502020104020203" pitchFamily="34" charset="0"/>
                          <a:cs typeface="Calibri"/>
                        </a:rPr>
                        <a:t> what I am learning and the outside world. </a:t>
                      </a:r>
                      <a:endParaRPr sz="1200" b="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2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5D343272-77FE-1145-F3E8-4DF914A744C3}"/>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3261301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23</a:t>
                      </a:r>
                      <a:r>
                        <a:rPr lang="en-GB" sz="1200" spc="10" baseline="30000" dirty="0">
                          <a:latin typeface="Gill Sans MT" panose="020B0502020104020203" pitchFamily="34" charset="0"/>
                        </a:rPr>
                        <a:t>rd</a:t>
                      </a:r>
                      <a:r>
                        <a:rPr lang="en-GB" sz="1200" spc="10" dirty="0">
                          <a:latin typeface="Gill Sans MT" panose="020B0502020104020203" pitchFamily="34" charset="0"/>
                        </a:rPr>
                        <a:t>  February</a:t>
                      </a:r>
                      <a:r>
                        <a:rPr lang="en-GB" sz="1200" spc="10" baseline="0" dirty="0">
                          <a:latin typeface="Gill Sans MT" panose="020B0502020104020203" pitchFamily="34" charset="0"/>
                        </a:rPr>
                        <a:t>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947864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dirty="0">
                          <a:latin typeface="Gill Sans MT" panose="020B0502020104020203" pitchFamily="34" charset="0"/>
                        </a:rPr>
                        <a:t>2</a:t>
                      </a:r>
                      <a:r>
                        <a:rPr lang="en-GB" sz="1200" spc="10" baseline="30000" dirty="0">
                          <a:latin typeface="Gill Sans MT" panose="020B0502020104020203" pitchFamily="34" charset="0"/>
                        </a:rPr>
                        <a:t>rd</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
        <p:nvSpPr>
          <p:cNvPr id="3" name="object 3">
            <a:extLst>
              <a:ext uri="{FF2B5EF4-FFF2-40B4-BE49-F238E27FC236}">
                <a16:creationId xmlns:a16="http://schemas.microsoft.com/office/drawing/2014/main" id="{5CB4E82D-FB5E-2991-9D49-E5E809121646}"/>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A95FEE5F-F288-6093-04E6-F72E1D261E9C}"/>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1921350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9</a:t>
                      </a:r>
                      <a:r>
                        <a:rPr lang="en-GB" sz="1200" spc="10" baseline="30000" dirty="0">
                          <a:latin typeface="Gill Sans MT" panose="020B0502020104020203" pitchFamily="34" charset="0"/>
                        </a:rPr>
                        <a:t>th</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24</a:t>
            </a:r>
          </a:p>
        </p:txBody>
      </p:sp>
      <p:sp>
        <p:nvSpPr>
          <p:cNvPr id="3" name="object 3">
            <a:extLst>
              <a:ext uri="{FF2B5EF4-FFF2-40B4-BE49-F238E27FC236}">
                <a16:creationId xmlns:a16="http://schemas.microsoft.com/office/drawing/2014/main" id="{5ACC2AC6-30D9-792C-FCE2-DDA8F621FA3A}"/>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7F8F2FF8-DCAA-5F2D-4E63-6B37B07C722A}"/>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2046358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16</a:t>
                      </a:r>
                      <a:r>
                        <a:rPr lang="en-GB" sz="1200" spc="10" baseline="30000" dirty="0">
                          <a:latin typeface="Gill Sans MT" panose="020B0502020104020203" pitchFamily="34" charset="0"/>
                        </a:rPr>
                        <a:t>th</a:t>
                      </a:r>
                      <a:r>
                        <a:rPr lang="en-GB" sz="1200" spc="10" dirty="0">
                          <a:latin typeface="Gill Sans MT" panose="020B0502020104020203" pitchFamily="34" charset="0"/>
                        </a:rPr>
                        <a:t>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5"/>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
        <p:nvSpPr>
          <p:cNvPr id="3" name="object 3">
            <a:extLst>
              <a:ext uri="{FF2B5EF4-FFF2-40B4-BE49-F238E27FC236}">
                <a16:creationId xmlns:a16="http://schemas.microsoft.com/office/drawing/2014/main" id="{AF88DE3C-6772-937D-728D-94D1345029F6}"/>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4D53BF6B-2569-6409-43F6-4482760BF326}"/>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2921524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200" spc="-10" dirty="0">
                          <a:latin typeface="Gill Sans MT" panose="020B0502020104020203" pitchFamily="34" charset="0"/>
                        </a:rPr>
                        <a:t>Reading </a:t>
                      </a:r>
                      <a:r>
                        <a:rPr sz="1200" dirty="0">
                          <a:latin typeface="Gill Sans MT" panose="020B0502020104020203" pitchFamily="34" charset="0"/>
                        </a:rPr>
                        <a:t>Log</a:t>
                      </a:r>
                      <a:r>
                        <a:rPr sz="1200" spc="-5" dirty="0">
                          <a:latin typeface="Gill Sans MT" panose="020B0502020104020203" pitchFamily="34" charset="0"/>
                        </a:rPr>
                        <a:t> </a:t>
                      </a:r>
                      <a:r>
                        <a:rPr sz="1200" spc="-20" dirty="0">
                          <a:latin typeface="Gill Sans MT" panose="020B0502020104020203" pitchFamily="34" charset="0"/>
                        </a:rPr>
                        <a:t>w/c</a:t>
                      </a:r>
                      <a:r>
                        <a:rPr sz="1200" dirty="0">
                          <a:latin typeface="Gill Sans MT" panose="020B0502020104020203" pitchFamily="34" charset="0"/>
                        </a:rPr>
                        <a:t> </a:t>
                      </a:r>
                      <a:r>
                        <a:rPr lang="en-GB" sz="1200" spc="10" dirty="0">
                          <a:latin typeface="Gill Sans MT" panose="020B0502020104020203" pitchFamily="34" charset="0"/>
                        </a:rPr>
                        <a:t>23rd March </a:t>
                      </a:r>
                      <a:r>
                        <a:rPr sz="1200" dirty="0">
                          <a:latin typeface="Gill Sans MT" panose="020B0502020104020203" pitchFamily="34" charset="0"/>
                        </a:rPr>
                        <a:t>(20</a:t>
                      </a:r>
                      <a:r>
                        <a:rPr sz="1200" spc="-10" dirty="0">
                          <a:latin typeface="Gill Sans MT" panose="020B0502020104020203" pitchFamily="34" charset="0"/>
                        </a:rPr>
                        <a:t> </a:t>
                      </a:r>
                      <a:r>
                        <a:rPr sz="1200" spc="-5" dirty="0">
                          <a:latin typeface="Gill Sans MT" panose="020B0502020104020203" pitchFamily="34" charset="0"/>
                        </a:rPr>
                        <a:t>mins </a:t>
                      </a:r>
                      <a:r>
                        <a:rPr sz="1200" spc="-10" dirty="0">
                          <a:latin typeface="Gill Sans MT" panose="020B0502020104020203" pitchFamily="34" charset="0"/>
                        </a:rPr>
                        <a:t>reading</a:t>
                      </a:r>
                      <a:r>
                        <a:rPr sz="1200" dirty="0">
                          <a:latin typeface="Gill Sans MT" panose="020B0502020104020203" pitchFamily="34" charset="0"/>
                        </a:rPr>
                        <a:t> per</a:t>
                      </a:r>
                      <a:r>
                        <a:rPr sz="1200" spc="5" dirty="0">
                          <a:latin typeface="Gill Sans MT" panose="020B0502020104020203" pitchFamily="34" charset="0"/>
                        </a:rPr>
                        <a:t> </a:t>
                      </a:r>
                      <a:r>
                        <a:rPr sz="1200" spc="-15" dirty="0">
                          <a:latin typeface="Gill Sans MT" panose="020B0502020104020203" pitchFamily="34" charset="0"/>
                        </a:rPr>
                        <a:t>day</a:t>
                      </a:r>
                      <a:r>
                        <a:rPr sz="1200" spc="5" dirty="0">
                          <a:latin typeface="Gill Sans MT" panose="020B0502020104020203" pitchFamily="34" charset="0"/>
                        </a:rPr>
                        <a:t> </a:t>
                      </a:r>
                      <a:r>
                        <a:rPr sz="1200" dirty="0">
                          <a:latin typeface="Gill Sans MT" panose="020B0502020104020203" pitchFamily="34" charset="0"/>
                        </a:rPr>
                        <a:t>–</a:t>
                      </a:r>
                      <a:r>
                        <a:rPr sz="1200" spc="5" dirty="0">
                          <a:latin typeface="Gill Sans MT" panose="020B0502020104020203" pitchFamily="34" charset="0"/>
                        </a:rPr>
                        <a:t> </a:t>
                      </a:r>
                      <a:r>
                        <a:rPr sz="1200" spc="-5" dirty="0">
                          <a:latin typeface="Gill Sans MT" panose="020B0502020104020203" pitchFamily="34" charset="0"/>
                        </a:rPr>
                        <a:t>all </a:t>
                      </a:r>
                      <a:r>
                        <a:rPr sz="1200" spc="-10" dirty="0">
                          <a:latin typeface="Gill Sans MT" panose="020B0502020104020203" pitchFamily="34" charset="0"/>
                        </a:rPr>
                        <a:t>five</a:t>
                      </a:r>
                      <a:r>
                        <a:rPr sz="1200" dirty="0">
                          <a:latin typeface="Gill Sans MT" panose="020B0502020104020203" pitchFamily="34" charset="0"/>
                        </a:rPr>
                        <a:t> logs </a:t>
                      </a:r>
                      <a:r>
                        <a:rPr sz="1200" spc="-5" dirty="0">
                          <a:latin typeface="Gill Sans MT" panose="020B0502020104020203" pitchFamily="34" charset="0"/>
                        </a:rPr>
                        <a:t>MUST</a:t>
                      </a:r>
                      <a:r>
                        <a:rPr sz="1200" spc="-15" dirty="0">
                          <a:latin typeface="Gill Sans MT" panose="020B0502020104020203" pitchFamily="34" charset="0"/>
                        </a:rPr>
                        <a:t> </a:t>
                      </a:r>
                      <a:r>
                        <a:rPr sz="1200" dirty="0">
                          <a:latin typeface="Gill Sans MT" panose="020B0502020104020203" pitchFamily="34" charset="0"/>
                        </a:rPr>
                        <a:t>be</a:t>
                      </a:r>
                      <a:r>
                        <a:rPr sz="1200" spc="10" dirty="0">
                          <a:latin typeface="Gill Sans MT" panose="020B0502020104020203" pitchFamily="34" charset="0"/>
                        </a:rPr>
                        <a:t> </a:t>
                      </a:r>
                      <a:r>
                        <a:rPr sz="1200" spc="-5" dirty="0">
                          <a:latin typeface="Gill Sans MT" panose="020B0502020104020203" pitchFamily="34" charset="0"/>
                        </a:rPr>
                        <a:t>completed)</a:t>
                      </a:r>
                      <a:endParaRPr sz="12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200" b="1" spc="-10" dirty="0">
                          <a:latin typeface="Gill Sans MT" panose="020B0502020104020203" pitchFamily="34" charset="0"/>
                        </a:rPr>
                        <a:t>Date</a:t>
                      </a:r>
                      <a:endParaRPr sz="12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200" b="1" spc="-5" dirty="0">
                          <a:latin typeface="Gill Sans MT" panose="020B0502020104020203" pitchFamily="34" charset="0"/>
                        </a:rPr>
                        <a:t>Title</a:t>
                      </a:r>
                      <a:r>
                        <a:rPr sz="1200" b="1" spc="-30" dirty="0">
                          <a:latin typeface="Gill Sans MT" panose="020B0502020104020203" pitchFamily="34" charset="0"/>
                        </a:rPr>
                        <a:t> </a:t>
                      </a:r>
                      <a:r>
                        <a:rPr sz="1200" b="1" dirty="0">
                          <a:latin typeface="Gill Sans MT" panose="020B0502020104020203" pitchFamily="34" charset="0"/>
                        </a:rPr>
                        <a:t>of</a:t>
                      </a:r>
                      <a:r>
                        <a:rPr sz="1200" b="1" spc="-35" dirty="0">
                          <a:latin typeface="Gill Sans MT" panose="020B0502020104020203" pitchFamily="34" charset="0"/>
                        </a:rPr>
                        <a:t> </a:t>
                      </a:r>
                      <a:r>
                        <a:rPr sz="1200" b="1" spc="-5" dirty="0">
                          <a:latin typeface="Gill Sans MT" panose="020B0502020104020203" pitchFamily="34" charset="0"/>
                        </a:rPr>
                        <a:t>novel</a:t>
                      </a:r>
                      <a:endParaRPr sz="12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200" b="1" spc="-5" dirty="0">
                          <a:latin typeface="Gill Sans MT" panose="020B0502020104020203" pitchFamily="34" charset="0"/>
                        </a:rPr>
                        <a:t>Number</a:t>
                      </a:r>
                      <a:r>
                        <a:rPr sz="1200" b="1" spc="-75" dirty="0">
                          <a:latin typeface="Gill Sans MT" panose="020B0502020104020203" pitchFamily="34" charset="0"/>
                        </a:rPr>
                        <a:t> </a:t>
                      </a:r>
                      <a:r>
                        <a:rPr sz="1200" b="1" spc="-5" dirty="0">
                          <a:latin typeface="Gill Sans MT" panose="020B0502020104020203" pitchFamily="34" charset="0"/>
                        </a:rPr>
                        <a:t>of </a:t>
                      </a:r>
                      <a:r>
                        <a:rPr sz="1200" b="1" spc="-300" dirty="0">
                          <a:latin typeface="Gill Sans MT" panose="020B0502020104020203" pitchFamily="34" charset="0"/>
                        </a:rPr>
                        <a:t> </a:t>
                      </a:r>
                      <a:r>
                        <a:rPr sz="1200" b="1" spc="-10" dirty="0">
                          <a:latin typeface="Gill Sans MT" panose="020B0502020104020203" pitchFamily="34" charset="0"/>
                        </a:rPr>
                        <a:t>p</a:t>
                      </a:r>
                      <a:r>
                        <a:rPr sz="1200" b="1" dirty="0">
                          <a:latin typeface="Gill Sans MT" panose="020B0502020104020203" pitchFamily="34" charset="0"/>
                        </a:rPr>
                        <a:t>a</a:t>
                      </a:r>
                      <a:r>
                        <a:rPr sz="1200" b="1" spc="-15" dirty="0">
                          <a:latin typeface="Gill Sans MT" panose="020B0502020104020203" pitchFamily="34" charset="0"/>
                        </a:rPr>
                        <a:t>g</a:t>
                      </a:r>
                      <a:r>
                        <a:rPr sz="1200" b="1" dirty="0">
                          <a:latin typeface="Gill Sans MT" panose="020B0502020104020203" pitchFamily="34" charset="0"/>
                        </a:rPr>
                        <a:t>es</a:t>
                      </a:r>
                      <a:r>
                        <a:rPr sz="1200" b="1" spc="5" dirty="0">
                          <a:latin typeface="Gill Sans MT" panose="020B0502020104020203" pitchFamily="34" charset="0"/>
                        </a:rPr>
                        <a:t> </a:t>
                      </a:r>
                      <a:r>
                        <a:rPr sz="1200" b="1" spc="-25" dirty="0">
                          <a:latin typeface="Gill Sans MT" panose="020B0502020104020203" pitchFamily="34" charset="0"/>
                        </a:rPr>
                        <a:t>r</a:t>
                      </a:r>
                      <a:r>
                        <a:rPr sz="1200" b="1" dirty="0">
                          <a:latin typeface="Gill Sans MT" panose="020B0502020104020203" pitchFamily="34" charset="0"/>
                        </a:rPr>
                        <a:t>ead</a:t>
                      </a:r>
                      <a:endParaRPr sz="12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200" b="1" spc="-5" dirty="0">
                          <a:latin typeface="Gill Sans MT" panose="020B0502020104020203" pitchFamily="34" charset="0"/>
                        </a:rPr>
                        <a:t>Summary</a:t>
                      </a:r>
                      <a:r>
                        <a:rPr sz="1200" b="1" spc="-20" dirty="0">
                          <a:latin typeface="Gill Sans MT" panose="020B0502020104020203" pitchFamily="34" charset="0"/>
                        </a:rPr>
                        <a:t> </a:t>
                      </a:r>
                      <a:r>
                        <a:rPr sz="1200" b="1" spc="-5" dirty="0">
                          <a:latin typeface="Gill Sans MT" panose="020B0502020104020203" pitchFamily="34" charset="0"/>
                        </a:rPr>
                        <a:t>about</a:t>
                      </a:r>
                      <a:r>
                        <a:rPr sz="1200" b="1" spc="-10" dirty="0">
                          <a:latin typeface="Gill Sans MT" panose="020B0502020104020203" pitchFamily="34" charset="0"/>
                        </a:rPr>
                        <a:t> </a:t>
                      </a:r>
                      <a:r>
                        <a:rPr sz="1200" b="1" spc="-5" dirty="0">
                          <a:latin typeface="Gill Sans MT" panose="020B0502020104020203" pitchFamily="34" charset="0"/>
                        </a:rPr>
                        <a:t>what</a:t>
                      </a:r>
                      <a:r>
                        <a:rPr sz="1200" b="1" spc="-10" dirty="0">
                          <a:latin typeface="Gill Sans MT" panose="020B0502020104020203" pitchFamily="34" charset="0"/>
                        </a:rPr>
                        <a:t> </a:t>
                      </a:r>
                      <a:r>
                        <a:rPr sz="1200" b="1" dirty="0">
                          <a:latin typeface="Gill Sans MT" panose="020B0502020104020203" pitchFamily="34" charset="0"/>
                        </a:rPr>
                        <a:t>I</a:t>
                      </a:r>
                      <a:r>
                        <a:rPr sz="1200" b="1" spc="-5" dirty="0">
                          <a:latin typeface="Gill Sans MT" panose="020B0502020104020203" pitchFamily="34" charset="0"/>
                        </a:rPr>
                        <a:t> </a:t>
                      </a:r>
                      <a:r>
                        <a:rPr sz="1200" b="1" spc="-15" dirty="0">
                          <a:latin typeface="Gill Sans MT" panose="020B0502020104020203" pitchFamily="34" charset="0"/>
                        </a:rPr>
                        <a:t>have</a:t>
                      </a:r>
                      <a:r>
                        <a:rPr sz="1200" b="1" spc="-5" dirty="0">
                          <a:latin typeface="Gill Sans MT" panose="020B0502020104020203" pitchFamily="34" charset="0"/>
                        </a:rPr>
                        <a:t> read</a:t>
                      </a:r>
                      <a:endParaRPr sz="12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a:lnSpc>
                          <a:spcPct val="100000"/>
                        </a:lnSpc>
                      </a:pPr>
                      <a:endParaRPr sz="1200" dirty="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200" dirty="0">
                          <a:latin typeface="Gill Sans MT" panose="020B0502020104020203" pitchFamily="34" charset="0"/>
                        </a:rPr>
                        <a:t>•</a:t>
                      </a:r>
                    </a:p>
                    <a:p>
                      <a:pPr marL="92075">
                        <a:lnSpc>
                          <a:spcPct val="100000"/>
                        </a:lnSpc>
                        <a:spcBef>
                          <a:spcPts val="15"/>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spcBef>
                          <a:spcPts val="10"/>
                        </a:spcBef>
                      </a:pPr>
                      <a:r>
                        <a:rPr sz="1200" dirty="0">
                          <a:latin typeface="Gill Sans MT" panose="020B0502020104020203" pitchFamily="34" charset="0"/>
                        </a:rPr>
                        <a:t>•</a:t>
                      </a:r>
                      <a:endParaRPr sz="1200">
                        <a:latin typeface="Gill Sans MT" panose="020B0502020104020203" pitchFamily="34" charset="0"/>
                      </a:endParaRPr>
                    </a:p>
                    <a:p>
                      <a:pPr marL="92075">
                        <a:lnSpc>
                          <a:spcPct val="100000"/>
                        </a:lnSpc>
                      </a:pPr>
                      <a:r>
                        <a:rPr sz="1200" dirty="0">
                          <a:latin typeface="Gill Sans MT" panose="020B0502020104020203" pitchFamily="34" charset="0"/>
                        </a:rPr>
                        <a:t>•</a:t>
                      </a:r>
                      <a:endParaRPr sz="12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a:lnSpc>
                          <a:spcPct val="100000"/>
                        </a:lnSpc>
                      </a:pPr>
                      <a:endParaRPr sz="12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200" dirty="0">
                          <a:latin typeface="Gill Sans MT" panose="020B0502020104020203" pitchFamily="34" charset="0"/>
                        </a:rPr>
                        <a:t>•</a:t>
                      </a:r>
                    </a:p>
                    <a:p>
                      <a:pPr marL="92075">
                        <a:lnSpc>
                          <a:spcPct val="100000"/>
                        </a:lnSpc>
                        <a:spcBef>
                          <a:spcPts val="10"/>
                        </a:spcBef>
                      </a:pPr>
                      <a:r>
                        <a:rPr sz="1200" dirty="0">
                          <a:latin typeface="Gill Sans MT" panose="020B0502020104020203" pitchFamily="34" charset="0"/>
                        </a:rPr>
                        <a:t>•</a:t>
                      </a:r>
                    </a:p>
                    <a:p>
                      <a:pPr marL="92075">
                        <a:lnSpc>
                          <a:spcPct val="100000"/>
                        </a:lnSpc>
                      </a:pPr>
                      <a:r>
                        <a:rPr sz="1200" dirty="0">
                          <a:latin typeface="Gill Sans MT" panose="020B0502020104020203" pitchFamily="34" charset="0"/>
                        </a:rPr>
                        <a:t>•</a:t>
                      </a:r>
                      <a:endParaRPr sz="12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sp>
        <p:nvSpPr>
          <p:cNvPr id="3" name="object 3">
            <a:extLst>
              <a:ext uri="{FF2B5EF4-FFF2-40B4-BE49-F238E27FC236}">
                <a16:creationId xmlns:a16="http://schemas.microsoft.com/office/drawing/2014/main" id="{25AE7A70-094B-5595-5365-CD9EB7FC0419}"/>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a:extLst>
              <a:ext uri="{FF2B5EF4-FFF2-40B4-BE49-F238E27FC236}">
                <a16:creationId xmlns:a16="http://schemas.microsoft.com/office/drawing/2014/main" id="{738C0CAE-5155-BB59-4D4F-27E9B55850FE}"/>
              </a:ext>
            </a:extLst>
          </p:cNvPr>
          <p:cNvSpPr txBox="1"/>
          <p:nvPr/>
        </p:nvSpPr>
        <p:spPr>
          <a:xfrm>
            <a:off x="9779729" y="5764250"/>
            <a:ext cx="984067" cy="382156"/>
          </a:xfrm>
          <a:prstGeom prst="rect">
            <a:avLst/>
          </a:prstGeom>
        </p:spPr>
        <p:txBody>
          <a:bodyPr vert="horz" wrap="square" lIns="0" tIns="12700" rIns="0" bIns="0" rtlCol="0">
            <a:spAutoFit/>
          </a:bodyPr>
          <a:lstStyle/>
          <a:p>
            <a:pPr marL="12700" marR="5080">
              <a:lnSpc>
                <a:spcPct val="100000"/>
              </a:lnSpc>
              <a:spcBef>
                <a:spcPts val="100"/>
              </a:spcBef>
            </a:pPr>
            <a:r>
              <a:rPr sz="1200" spc="-15" dirty="0">
                <a:latin typeface="Gill Sans MT" panose="020B0502020104020203" pitchFamily="34" charset="0"/>
                <a:cs typeface="Calibri"/>
              </a:rPr>
              <a:t>Checked</a:t>
            </a:r>
            <a:r>
              <a:rPr sz="1200" spc="-55" dirty="0">
                <a:latin typeface="Gill Sans MT" panose="020B0502020104020203" pitchFamily="34" charset="0"/>
                <a:cs typeface="Calibri"/>
              </a:rPr>
              <a:t> </a:t>
            </a:r>
            <a:r>
              <a:rPr sz="1200" spc="-5" dirty="0">
                <a:latin typeface="Gill Sans MT" panose="020B0502020104020203" pitchFamily="34" charset="0"/>
                <a:cs typeface="Calibri"/>
              </a:rPr>
              <a:t>by </a:t>
            </a:r>
            <a:r>
              <a:rPr sz="1200" spc="-395" dirty="0">
                <a:latin typeface="Gill Sans MT" panose="020B0502020104020203" pitchFamily="34" charset="0"/>
                <a:cs typeface="Calibri"/>
              </a:rPr>
              <a:t> </a:t>
            </a:r>
            <a:r>
              <a:rPr sz="1200" spc="-15" dirty="0">
                <a:latin typeface="Gill Sans MT" panose="020B0502020104020203" pitchFamily="34" charset="0"/>
                <a:cs typeface="Calibri"/>
              </a:rPr>
              <a:t>form</a:t>
            </a:r>
            <a:r>
              <a:rPr sz="1200" spc="-45" dirty="0">
                <a:latin typeface="Gill Sans MT" panose="020B0502020104020203" pitchFamily="34" charset="0"/>
                <a:cs typeface="Calibri"/>
              </a:rPr>
              <a:t> </a:t>
            </a:r>
            <a:r>
              <a:rPr sz="1200" spc="-10" dirty="0">
                <a:latin typeface="Gill Sans MT" panose="020B0502020104020203" pitchFamily="34" charset="0"/>
                <a:cs typeface="Calibri"/>
              </a:rPr>
              <a:t>tutor:</a:t>
            </a:r>
            <a:endParaRPr sz="1200" dirty="0">
              <a:latin typeface="Gill Sans MT" panose="020B0502020104020203" pitchFamily="34" charset="0"/>
              <a:cs typeface="Calibri"/>
            </a:endParaRPr>
          </a:p>
        </p:txBody>
      </p:sp>
    </p:spTree>
    <p:extLst>
      <p:ext uri="{BB962C8B-B14F-4D97-AF65-F5344CB8AC3E}">
        <p14:creationId xmlns:p14="http://schemas.microsoft.com/office/powerpoint/2010/main" val="4150347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833" t="12469" r="30903" b="10617"/>
          <a:stretch/>
        </p:blipFill>
        <p:spPr>
          <a:xfrm rot="5400000">
            <a:off x="2707082" y="-448714"/>
            <a:ext cx="6867821" cy="7765249"/>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1</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Tree>
    <p:extLst>
      <p:ext uri="{BB962C8B-B14F-4D97-AF65-F5344CB8AC3E}">
        <p14:creationId xmlns:p14="http://schemas.microsoft.com/office/powerpoint/2010/main" val="3946158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30" y="0"/>
            <a:ext cx="2219159" cy="47692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7" name="Content Placeholder 3"/>
          <p:cNvGraphicFramePr>
            <a:graphicFrameLocks/>
          </p:cNvGraphicFramePr>
          <p:nvPr/>
        </p:nvGraphicFramePr>
        <p:xfrm>
          <a:off x="3753734" y="114246"/>
          <a:ext cx="4245331" cy="3329548"/>
        </p:xfrm>
        <a:graphic>
          <a:graphicData uri="http://schemas.openxmlformats.org/drawingml/2006/table">
            <a:tbl>
              <a:tblPr firstRow="1" bandRow="1">
                <a:tableStyleId>{5940675A-B579-460E-94D1-54222C63F5DA}</a:tableStyleId>
              </a:tblPr>
              <a:tblGrid>
                <a:gridCol w="1474876">
                  <a:extLst>
                    <a:ext uri="{9D8B030D-6E8A-4147-A177-3AD203B41FA5}">
                      <a16:colId xmlns:a16="http://schemas.microsoft.com/office/drawing/2014/main" val="20000"/>
                    </a:ext>
                  </a:extLst>
                </a:gridCol>
                <a:gridCol w="2770455">
                  <a:extLst>
                    <a:ext uri="{9D8B030D-6E8A-4147-A177-3AD203B41FA5}">
                      <a16:colId xmlns:a16="http://schemas.microsoft.com/office/drawing/2014/main" val="20001"/>
                    </a:ext>
                  </a:extLst>
                </a:gridCol>
              </a:tblGrid>
              <a:tr h="242671">
                <a:tc gridSpan="2">
                  <a:txBody>
                    <a:bodyPr/>
                    <a:lstStyle/>
                    <a:p>
                      <a:pPr algn="ctr"/>
                      <a:r>
                        <a:rPr lang="en-US" sz="1200" b="1" dirty="0">
                          <a:latin typeface="Gill Sans"/>
                        </a:rPr>
                        <a:t>Week</a:t>
                      </a:r>
                      <a:r>
                        <a:rPr lang="en-US" sz="1200" b="1" baseline="0" dirty="0">
                          <a:latin typeface="Gill Sans"/>
                        </a:rPr>
                        <a:t> 3 - Devices</a:t>
                      </a:r>
                      <a:endParaRPr lang="en-US" sz="1200" b="1" dirty="0">
                        <a:latin typeface="Gill Sans"/>
                      </a:endParaRPr>
                    </a:p>
                  </a:txBody>
                  <a:tcP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246059">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dirty="0">
                          <a:latin typeface="Gill Sans"/>
                        </a:rPr>
                        <a:t>Device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ill Sans"/>
                        </a:rPr>
                        <a:t>Definition</a:t>
                      </a:r>
                      <a:endParaRPr lang="en-US" sz="1200" dirty="0">
                        <a:latin typeface="Gill Sans"/>
                      </a:endParaRPr>
                    </a:p>
                  </a:txBody>
                  <a:tcPr/>
                </a:tc>
                <a:extLst>
                  <a:ext uri="{0D108BD9-81ED-4DB2-BD59-A6C34878D82A}">
                    <a16:rowId xmlns:a16="http://schemas.microsoft.com/office/drawing/2014/main" val="10001"/>
                  </a:ext>
                </a:extLst>
              </a:tr>
              <a:tr h="404452">
                <a:tc>
                  <a:txBody>
                    <a:bodyPr/>
                    <a:lstStyle/>
                    <a:p>
                      <a:r>
                        <a:rPr lang="en-US" sz="1200" b="1" dirty="0">
                          <a:latin typeface="Gill Sans"/>
                        </a:rPr>
                        <a:t>Personification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a:rPr>
                        <a:t>Giving human characteristics</a:t>
                      </a:r>
                      <a:r>
                        <a:rPr lang="en-US" sz="1200" baseline="0" dirty="0">
                          <a:latin typeface="Gill Sans"/>
                        </a:rPr>
                        <a:t> to a non human object. </a:t>
                      </a:r>
                      <a:endParaRPr lang="en-US" sz="1200" dirty="0">
                        <a:latin typeface="Gill Sans"/>
                      </a:endParaRPr>
                    </a:p>
                  </a:txBody>
                  <a:tcPr/>
                </a:tc>
                <a:extLst>
                  <a:ext uri="{0D108BD9-81ED-4DB2-BD59-A6C34878D82A}">
                    <a16:rowId xmlns:a16="http://schemas.microsoft.com/office/drawing/2014/main" val="10002"/>
                  </a:ext>
                </a:extLst>
              </a:tr>
              <a:tr h="404452">
                <a:tc>
                  <a:txBody>
                    <a:bodyPr/>
                    <a:lstStyle/>
                    <a:p>
                      <a:r>
                        <a:rPr lang="en-US" sz="1200" b="1" dirty="0">
                          <a:latin typeface="Gill Sans"/>
                        </a:rPr>
                        <a:t>Metaphor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a:rPr>
                        <a:t>Comparing by referring to one thing as another.</a:t>
                      </a:r>
                      <a:r>
                        <a:rPr lang="en-US" sz="1200" baseline="0" dirty="0">
                          <a:latin typeface="Gill Sans"/>
                        </a:rPr>
                        <a:t> </a:t>
                      </a:r>
                      <a:endParaRPr lang="en-US" sz="1200" dirty="0">
                        <a:latin typeface="Gill Sans"/>
                      </a:endParaRPr>
                    </a:p>
                  </a:txBody>
                  <a:tcPr/>
                </a:tc>
                <a:extLst>
                  <a:ext uri="{0D108BD9-81ED-4DB2-BD59-A6C34878D82A}">
                    <a16:rowId xmlns:a16="http://schemas.microsoft.com/office/drawing/2014/main" val="10003"/>
                  </a:ext>
                </a:extLst>
              </a:tr>
              <a:tr h="404452">
                <a:tc>
                  <a:txBody>
                    <a:bodyPr/>
                    <a:lstStyle/>
                    <a:p>
                      <a:r>
                        <a:rPr lang="en-US" sz="1200" b="1" dirty="0">
                          <a:latin typeface="Gill Sans"/>
                        </a:rPr>
                        <a:t>Simile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a:rPr>
                        <a:t>A comparison of two different objects using </a:t>
                      </a:r>
                      <a:r>
                        <a:rPr lang="en-US" sz="1200" b="1" dirty="0">
                          <a:latin typeface="Gill Sans"/>
                        </a:rPr>
                        <a:t>like</a:t>
                      </a:r>
                      <a:r>
                        <a:rPr lang="en-US" sz="1200" dirty="0">
                          <a:latin typeface="Gill Sans"/>
                        </a:rPr>
                        <a:t> or </a:t>
                      </a:r>
                      <a:r>
                        <a:rPr lang="en-US" sz="1200" b="1" dirty="0">
                          <a:latin typeface="Gill Sans"/>
                        </a:rPr>
                        <a:t>as</a:t>
                      </a:r>
                      <a:r>
                        <a:rPr lang="en-US" sz="1200" dirty="0">
                          <a:latin typeface="Gill Sans"/>
                        </a:rPr>
                        <a:t>.</a:t>
                      </a:r>
                    </a:p>
                  </a:txBody>
                  <a:tcPr/>
                </a:tc>
                <a:extLst>
                  <a:ext uri="{0D108BD9-81ED-4DB2-BD59-A6C34878D82A}">
                    <a16:rowId xmlns:a16="http://schemas.microsoft.com/office/drawing/2014/main" val="10004"/>
                  </a:ext>
                </a:extLst>
              </a:tr>
              <a:tr h="404452">
                <a:tc>
                  <a:txBody>
                    <a:bodyPr/>
                    <a:lstStyle/>
                    <a:p>
                      <a:r>
                        <a:rPr lang="en-US" sz="1200" b="1" dirty="0">
                          <a:latin typeface="Gill Sans"/>
                        </a:rPr>
                        <a:t>Hyperbole</a:t>
                      </a:r>
                    </a:p>
                  </a:txBody>
                  <a:tcPr/>
                </a:tc>
                <a:tc>
                  <a:txBody>
                    <a:bodyPr/>
                    <a:lstStyle/>
                    <a:p>
                      <a:r>
                        <a:rPr lang="en-US" sz="1200" b="0" dirty="0">
                          <a:latin typeface="Gill Sans"/>
                        </a:rPr>
                        <a:t>The</a:t>
                      </a:r>
                      <a:r>
                        <a:rPr lang="en-US" sz="1200" b="0" baseline="0" dirty="0">
                          <a:latin typeface="Gill Sans"/>
                        </a:rPr>
                        <a:t> use of obvious exaggeration  for effect. </a:t>
                      </a:r>
                      <a:endParaRPr lang="en-US" sz="1200" b="0" dirty="0">
                        <a:latin typeface="Gill Sans"/>
                      </a:endParaRPr>
                    </a:p>
                  </a:txBody>
                  <a:tcPr/>
                </a:tc>
                <a:extLst>
                  <a:ext uri="{0D108BD9-81ED-4DB2-BD59-A6C34878D82A}">
                    <a16:rowId xmlns:a16="http://schemas.microsoft.com/office/drawing/2014/main" val="10005"/>
                  </a:ext>
                </a:extLst>
              </a:tr>
              <a:tr h="404452">
                <a:tc>
                  <a:txBody>
                    <a:bodyPr/>
                    <a:lstStyle/>
                    <a:p>
                      <a:r>
                        <a:rPr lang="en-US" sz="1200" b="1" dirty="0">
                          <a:latin typeface="Gill Sans"/>
                        </a:rPr>
                        <a:t>Emotive</a:t>
                      </a:r>
                      <a:r>
                        <a:rPr lang="en-US" sz="1200" b="1" baseline="0" dirty="0">
                          <a:latin typeface="Gill Sans"/>
                        </a:rPr>
                        <a:t> Language </a:t>
                      </a:r>
                      <a:endParaRPr lang="en-US" sz="1200" b="1" dirty="0">
                        <a:latin typeface="Gill 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a:rPr>
                        <a:t>Languag</a:t>
                      </a:r>
                      <a:r>
                        <a:rPr lang="en-US" sz="1200" baseline="0" dirty="0">
                          <a:latin typeface="Gill Sans"/>
                        </a:rPr>
                        <a:t>e intended to create an emotional response. </a:t>
                      </a:r>
                      <a:endParaRPr lang="en-US" sz="1200" dirty="0">
                        <a:latin typeface="Gill Sans"/>
                      </a:endParaRPr>
                    </a:p>
                  </a:txBody>
                  <a:tcPr/>
                </a:tc>
                <a:extLst>
                  <a:ext uri="{0D108BD9-81ED-4DB2-BD59-A6C34878D82A}">
                    <a16:rowId xmlns:a16="http://schemas.microsoft.com/office/drawing/2014/main" val="10006"/>
                  </a:ext>
                </a:extLst>
              </a:tr>
              <a:tr h="494908">
                <a:tc>
                  <a:txBody>
                    <a:bodyPr/>
                    <a:lstStyle/>
                    <a:p>
                      <a:r>
                        <a:rPr lang="en-GB" sz="1200" b="1" dirty="0">
                          <a:latin typeface="Gill Sans "/>
                        </a:rPr>
                        <a:t>Onomatopoeia</a:t>
                      </a:r>
                      <a:r>
                        <a:rPr lang="en-GB" sz="1200" b="1" baseline="0" dirty="0">
                          <a:latin typeface="Gill Sans "/>
                        </a:rPr>
                        <a:t> </a:t>
                      </a:r>
                      <a:endParaRPr lang="en-GB" sz="1200" b="1" dirty="0">
                        <a:latin typeface="Gill Sans "/>
                      </a:endParaRPr>
                    </a:p>
                  </a:txBody>
                  <a:tcPr/>
                </a:tc>
                <a:tc>
                  <a:txBody>
                    <a:bodyPr/>
                    <a:lstStyle/>
                    <a:p>
                      <a:r>
                        <a:rPr lang="en-GB" sz="1200" dirty="0">
                          <a:latin typeface="Gill Sans "/>
                        </a:rPr>
                        <a:t>A word that imitates the sound</a:t>
                      </a:r>
                      <a:r>
                        <a:rPr lang="en-GB" sz="1200" baseline="0" dirty="0">
                          <a:latin typeface="Gill Sans "/>
                        </a:rPr>
                        <a:t> it represents. </a:t>
                      </a:r>
                      <a:endParaRPr lang="en-GB" sz="1200" dirty="0">
                        <a:latin typeface="Gill Sans "/>
                      </a:endParaRPr>
                    </a:p>
                  </a:txBody>
                  <a:tcPr/>
                </a:tc>
                <a:extLst>
                  <a:ext uri="{0D108BD9-81ED-4DB2-BD59-A6C34878D82A}">
                    <a16:rowId xmlns:a16="http://schemas.microsoft.com/office/drawing/2014/main" val="3121089630"/>
                  </a:ext>
                </a:extLst>
              </a:tr>
            </a:tbl>
          </a:graphicData>
        </a:graphic>
      </p:graphicFrame>
      <p:graphicFrame>
        <p:nvGraphicFramePr>
          <p:cNvPr id="8" name="Table 7"/>
          <p:cNvGraphicFramePr>
            <a:graphicFrameLocks noGrp="1"/>
          </p:cNvGraphicFramePr>
          <p:nvPr/>
        </p:nvGraphicFramePr>
        <p:xfrm>
          <a:off x="0" y="4439082"/>
          <a:ext cx="3656107" cy="2418918"/>
        </p:xfrm>
        <a:graphic>
          <a:graphicData uri="http://schemas.openxmlformats.org/drawingml/2006/table">
            <a:tbl>
              <a:tblPr firstRow="1" bandRow="1">
                <a:tableStyleId>{5940675A-B579-460E-94D1-54222C63F5DA}</a:tableStyleId>
              </a:tblPr>
              <a:tblGrid>
                <a:gridCol w="1007401">
                  <a:extLst>
                    <a:ext uri="{9D8B030D-6E8A-4147-A177-3AD203B41FA5}">
                      <a16:colId xmlns:a16="http://schemas.microsoft.com/office/drawing/2014/main" val="20000"/>
                    </a:ext>
                  </a:extLst>
                </a:gridCol>
                <a:gridCol w="2648706">
                  <a:extLst>
                    <a:ext uri="{9D8B030D-6E8A-4147-A177-3AD203B41FA5}">
                      <a16:colId xmlns:a16="http://schemas.microsoft.com/office/drawing/2014/main" val="20001"/>
                    </a:ext>
                  </a:extLst>
                </a:gridCol>
              </a:tblGrid>
              <a:tr h="266524">
                <a:tc gridSpan="2">
                  <a:txBody>
                    <a:bodyPr/>
                    <a:lstStyle/>
                    <a:p>
                      <a:pPr algn="ctr"/>
                      <a:r>
                        <a:rPr lang="en-US" sz="1200" b="1" dirty="0">
                          <a:latin typeface="Gill Sans"/>
                          <a:cs typeface="Gill Sans"/>
                        </a:rPr>
                        <a:t>Week 2</a:t>
                      </a:r>
                      <a:r>
                        <a:rPr lang="en-US" sz="1200" b="1" baseline="0" dirty="0">
                          <a:latin typeface="Gill Sans"/>
                          <a:cs typeface="Gill Sans"/>
                        </a:rPr>
                        <a:t> – Stereotypes of a Villain</a:t>
                      </a:r>
                      <a:endParaRPr lang="en-US" sz="1200" b="1" dirty="0">
                        <a:latin typeface="Gill Sans"/>
                        <a:cs typeface="Gill Sans"/>
                      </a:endParaRPr>
                    </a:p>
                  </a:txBody>
                  <a:tcPr>
                    <a:solidFill>
                      <a:schemeClr val="accent2">
                        <a:lumMod val="20000"/>
                        <a:lumOff val="80000"/>
                      </a:schemeClr>
                    </a:solidFill>
                  </a:tcPr>
                </a:tc>
                <a:tc hMerge="1">
                  <a:txBody>
                    <a:bodyPr/>
                    <a:lstStyle/>
                    <a:p>
                      <a:endParaRPr lang="en-US" dirty="0"/>
                    </a:p>
                  </a:txBody>
                  <a:tcPr/>
                </a:tc>
                <a:extLst>
                  <a:ext uri="{0D108BD9-81ED-4DB2-BD59-A6C34878D82A}">
                    <a16:rowId xmlns:a16="http://schemas.microsoft.com/office/drawing/2014/main" val="10000"/>
                  </a:ext>
                </a:extLst>
              </a:tr>
              <a:tr h="479923">
                <a:tc>
                  <a:txBody>
                    <a:bodyPr/>
                    <a:lstStyle/>
                    <a:p>
                      <a:r>
                        <a:rPr lang="en-US" sz="1200" b="1" i="0" dirty="0">
                          <a:latin typeface="Gill Sans"/>
                          <a:cs typeface="Gill Sans"/>
                        </a:rPr>
                        <a:t>Stereotype</a:t>
                      </a:r>
                      <a:r>
                        <a:rPr lang="en-US" sz="1200" b="1" i="0" baseline="0" dirty="0">
                          <a:latin typeface="Gill Sans"/>
                          <a:cs typeface="Gill Sans"/>
                        </a:rPr>
                        <a:t> </a:t>
                      </a:r>
                      <a:endParaRPr lang="en-US" sz="1200" b="1" i="0" dirty="0">
                        <a:latin typeface="Gill Sans"/>
                        <a:cs typeface="Gill San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Gill Sans"/>
                          <a:cs typeface="Gill Sans"/>
                        </a:rPr>
                        <a:t>Judgement</a:t>
                      </a:r>
                      <a:r>
                        <a:rPr lang="en-US" sz="1200" baseline="0" dirty="0">
                          <a:latin typeface="Gill Sans"/>
                          <a:cs typeface="Gill Sans"/>
                        </a:rPr>
                        <a:t> about another person based on their character. </a:t>
                      </a:r>
                      <a:endParaRPr lang="en-US" sz="1200" dirty="0">
                        <a:latin typeface="Gill Sans"/>
                        <a:cs typeface="Gill Sans"/>
                      </a:endParaRPr>
                    </a:p>
                  </a:txBody>
                  <a:tcPr/>
                </a:tc>
                <a:extLst>
                  <a:ext uri="{0D108BD9-81ED-4DB2-BD59-A6C34878D82A}">
                    <a16:rowId xmlns:a16="http://schemas.microsoft.com/office/drawing/2014/main" val="10001"/>
                  </a:ext>
                </a:extLst>
              </a:tr>
              <a:tr h="423461">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i="0" dirty="0">
                          <a:latin typeface="Gill Sans"/>
                        </a:rPr>
                        <a:t>Desire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Gill Sans"/>
                        </a:rPr>
                        <a:t>A strong feeling or want for something.</a:t>
                      </a:r>
                    </a:p>
                  </a:txBody>
                  <a:tcPr/>
                </a:tc>
                <a:extLst>
                  <a:ext uri="{0D108BD9-81ED-4DB2-BD59-A6C34878D82A}">
                    <a16:rowId xmlns:a16="http://schemas.microsoft.com/office/drawing/2014/main" val="10002"/>
                  </a:ext>
                </a:extLst>
              </a:tr>
              <a:tr h="254077">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i="0" dirty="0">
                          <a:latin typeface="Gill Sans"/>
                        </a:rPr>
                        <a:t>Malicious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a:cs typeface="Gill Sans"/>
                        </a:rPr>
                        <a:t>Intending to do harm. </a:t>
                      </a:r>
                    </a:p>
                  </a:txBody>
                  <a:tcPr/>
                </a:tc>
                <a:extLst>
                  <a:ext uri="{0D108BD9-81ED-4DB2-BD59-A6C34878D82A}">
                    <a16:rowId xmlns:a16="http://schemas.microsoft.com/office/drawing/2014/main" val="10003"/>
                  </a:ext>
                </a:extLst>
              </a:tr>
              <a:tr h="324654">
                <a:tc>
                  <a:txBody>
                    <a:bodyPr/>
                    <a:lstStyle/>
                    <a:p>
                      <a:r>
                        <a:rPr lang="en-US" sz="1200" b="1" i="0" dirty="0">
                          <a:latin typeface="Gill Sans"/>
                          <a:cs typeface="Gill Sans"/>
                        </a:rPr>
                        <a:t>Wicked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a:cs typeface="Gill Sans"/>
                        </a:rPr>
                        <a:t>Evil</a:t>
                      </a:r>
                      <a:r>
                        <a:rPr lang="en-US" sz="1200" baseline="0" dirty="0">
                          <a:latin typeface="Gill Sans"/>
                          <a:cs typeface="Gill Sans"/>
                        </a:rPr>
                        <a:t> and morally wrong.</a:t>
                      </a:r>
                      <a:endParaRPr lang="en-US" sz="1200" dirty="0">
                        <a:latin typeface="Gill Sans"/>
                        <a:cs typeface="Gill Sans"/>
                      </a:endParaRPr>
                    </a:p>
                  </a:txBody>
                  <a:tcPr/>
                </a:tc>
                <a:extLst>
                  <a:ext uri="{0D108BD9-81ED-4DB2-BD59-A6C34878D82A}">
                    <a16:rowId xmlns:a16="http://schemas.microsoft.com/office/drawing/2014/main" val="10004"/>
                  </a:ext>
                </a:extLst>
              </a:tr>
              <a:tr h="642240">
                <a:tc>
                  <a:txBody>
                    <a:bodyPr/>
                    <a:lstStyle/>
                    <a:p>
                      <a:r>
                        <a:rPr lang="en-GB" sz="1200" b="1" i="0" dirty="0">
                          <a:latin typeface="Gill Sans"/>
                        </a:rPr>
                        <a:t>Immoral </a:t>
                      </a:r>
                    </a:p>
                  </a:txBody>
                  <a:tcPr/>
                </a:tc>
                <a:tc>
                  <a:txBody>
                    <a:bodyPr/>
                    <a:lstStyle/>
                    <a:p>
                      <a:r>
                        <a:rPr lang="en-GB" sz="1200" dirty="0">
                          <a:latin typeface="Gill Sans"/>
                        </a:rPr>
                        <a:t>Behaviour</a:t>
                      </a:r>
                      <a:r>
                        <a:rPr lang="en-GB" sz="1200" baseline="0" dirty="0">
                          <a:latin typeface="Gill Sans"/>
                        </a:rPr>
                        <a:t> that goes against the accepted morals.</a:t>
                      </a:r>
                      <a:endParaRPr lang="en-GB" sz="1200" dirty="0">
                        <a:latin typeface="Gill Sans"/>
                      </a:endParaRPr>
                    </a:p>
                  </a:txBody>
                  <a:tcPr/>
                </a:tc>
                <a:extLst>
                  <a:ext uri="{0D108BD9-81ED-4DB2-BD59-A6C34878D82A}">
                    <a16:rowId xmlns:a16="http://schemas.microsoft.com/office/drawing/2014/main" val="3822655058"/>
                  </a:ext>
                </a:extLst>
              </a:tr>
            </a:tbl>
          </a:graphicData>
        </a:graphic>
      </p:graphicFrame>
      <p:graphicFrame>
        <p:nvGraphicFramePr>
          <p:cNvPr id="3" name="Table 2"/>
          <p:cNvGraphicFramePr>
            <a:graphicFrameLocks noGrp="1"/>
          </p:cNvGraphicFramePr>
          <p:nvPr/>
        </p:nvGraphicFramePr>
        <p:xfrm>
          <a:off x="26330" y="565723"/>
          <a:ext cx="3629777" cy="3784558"/>
        </p:xfrm>
        <a:graphic>
          <a:graphicData uri="http://schemas.openxmlformats.org/drawingml/2006/table">
            <a:tbl>
              <a:tblPr firstRow="1" bandRow="1">
                <a:tableStyleId>{5940675A-B579-460E-94D1-54222C63F5DA}</a:tableStyleId>
              </a:tblPr>
              <a:tblGrid>
                <a:gridCol w="1219061">
                  <a:extLst>
                    <a:ext uri="{9D8B030D-6E8A-4147-A177-3AD203B41FA5}">
                      <a16:colId xmlns:a16="http://schemas.microsoft.com/office/drawing/2014/main" val="20000"/>
                    </a:ext>
                  </a:extLst>
                </a:gridCol>
                <a:gridCol w="2410716">
                  <a:extLst>
                    <a:ext uri="{9D8B030D-6E8A-4147-A177-3AD203B41FA5}">
                      <a16:colId xmlns:a16="http://schemas.microsoft.com/office/drawing/2014/main" val="20001"/>
                    </a:ext>
                  </a:extLst>
                </a:gridCol>
              </a:tblGrid>
              <a:tr h="283865">
                <a:tc gridSpan="2">
                  <a:txBody>
                    <a:bodyPr/>
                    <a:lstStyle/>
                    <a:p>
                      <a:pPr algn="ctr"/>
                      <a:r>
                        <a:rPr lang="en-GB" sz="1200" b="1" dirty="0">
                          <a:latin typeface="Gill Sans "/>
                        </a:rPr>
                        <a:t>Week 1</a:t>
                      </a:r>
                      <a:r>
                        <a:rPr lang="en-GB" sz="1200" b="1" baseline="0" dirty="0">
                          <a:latin typeface="Gill Sans "/>
                        </a:rPr>
                        <a:t> – Key Words </a:t>
                      </a:r>
                      <a:endParaRPr lang="en-GB" sz="1200" b="1" dirty="0">
                        <a:latin typeface="Gill Sans "/>
                      </a:endParaRPr>
                    </a:p>
                  </a:txBody>
                  <a:tcPr>
                    <a:solidFill>
                      <a:srgbClr val="FCE4F7"/>
                    </a:solidFill>
                  </a:tcPr>
                </a:tc>
                <a:tc hMerge="1">
                  <a:txBody>
                    <a:bodyPr/>
                    <a:lstStyle/>
                    <a:p>
                      <a:endParaRPr lang="en-GB" dirty="0"/>
                    </a:p>
                  </a:txBody>
                  <a:tcPr/>
                </a:tc>
                <a:extLst>
                  <a:ext uri="{0D108BD9-81ED-4DB2-BD59-A6C34878D82A}">
                    <a16:rowId xmlns:a16="http://schemas.microsoft.com/office/drawing/2014/main" val="10000"/>
                  </a:ext>
                </a:extLst>
              </a:tr>
              <a:tr h="473108">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1" dirty="0">
                          <a:latin typeface="Gill Sans "/>
                        </a:rPr>
                        <a:t>Villain</a:t>
                      </a:r>
                    </a:p>
                  </a:txBody>
                  <a:tcPr/>
                </a:tc>
                <a:tc>
                  <a:txBody>
                    <a:bodyPr/>
                    <a:lstStyle/>
                    <a:p>
                      <a:r>
                        <a:rPr lang="en-GB" sz="1200" dirty="0">
                          <a:latin typeface="Gill Sans "/>
                        </a:rPr>
                        <a:t>The</a:t>
                      </a:r>
                      <a:r>
                        <a:rPr lang="en-GB" sz="1200" baseline="0" dirty="0">
                          <a:latin typeface="Gill Sans "/>
                        </a:rPr>
                        <a:t> main antagonist in the story. </a:t>
                      </a:r>
                      <a:endParaRPr lang="en-GB" sz="1200" dirty="0">
                        <a:latin typeface="Gill Sans "/>
                      </a:endParaRPr>
                    </a:p>
                  </a:txBody>
                  <a:tcPr/>
                </a:tc>
                <a:extLst>
                  <a:ext uri="{0D108BD9-81ED-4DB2-BD59-A6C34878D82A}">
                    <a16:rowId xmlns:a16="http://schemas.microsoft.com/office/drawing/2014/main" val="10001"/>
                  </a:ext>
                </a:extLst>
              </a:tr>
              <a:tr h="473108">
                <a:tc>
                  <a:txBody>
                    <a:bodyPr/>
                    <a:lstStyle/>
                    <a:p>
                      <a:r>
                        <a:rPr lang="en-GB" sz="1200" b="1" dirty="0">
                          <a:latin typeface="Gill Sans "/>
                        </a:rPr>
                        <a:t>Antagonist</a:t>
                      </a:r>
                      <a:r>
                        <a:rPr lang="en-GB" sz="1200" b="1" baseline="0" dirty="0">
                          <a:latin typeface="Gill Sans "/>
                        </a:rPr>
                        <a:t> </a:t>
                      </a:r>
                      <a:endParaRPr lang="en-GB" sz="1200" b="1" dirty="0">
                        <a:latin typeface="Gill Sans "/>
                      </a:endParaRPr>
                    </a:p>
                  </a:txBody>
                  <a:tcPr/>
                </a:tc>
                <a:tc>
                  <a:txBody>
                    <a:bodyPr/>
                    <a:lstStyle/>
                    <a:p>
                      <a:r>
                        <a:rPr lang="en-GB" sz="1200" dirty="0">
                          <a:latin typeface="Gill Sans "/>
                        </a:rPr>
                        <a:t>A person who competes with another person.</a:t>
                      </a:r>
                    </a:p>
                  </a:txBody>
                  <a:tcPr/>
                </a:tc>
                <a:extLst>
                  <a:ext uri="{0D108BD9-81ED-4DB2-BD59-A6C34878D82A}">
                    <a16:rowId xmlns:a16="http://schemas.microsoft.com/office/drawing/2014/main" val="10002"/>
                  </a:ext>
                </a:extLst>
              </a:tr>
              <a:tr h="473108">
                <a:tc>
                  <a:txBody>
                    <a:bodyPr/>
                    <a:lstStyle/>
                    <a:p>
                      <a:r>
                        <a:rPr lang="en-GB" sz="1200" b="1" dirty="0">
                          <a:latin typeface="Gill Sans "/>
                        </a:rPr>
                        <a:t>Protagonist</a:t>
                      </a:r>
                      <a:r>
                        <a:rPr lang="en-GB" sz="1200" b="1" baseline="0" dirty="0">
                          <a:latin typeface="Gill Sans "/>
                        </a:rPr>
                        <a:t> </a:t>
                      </a:r>
                      <a:endParaRPr lang="en-GB" sz="1200" b="1" dirty="0">
                        <a:latin typeface="Gill Sans "/>
                      </a:endParaRPr>
                    </a:p>
                  </a:txBody>
                  <a:tcPr/>
                </a:tc>
                <a:tc>
                  <a:txBody>
                    <a:bodyPr/>
                    <a:lstStyle/>
                    <a:p>
                      <a:r>
                        <a:rPr lang="en-GB" sz="1200" dirty="0">
                          <a:latin typeface="Gill Sans "/>
                        </a:rPr>
                        <a:t>The main character who</a:t>
                      </a:r>
                      <a:r>
                        <a:rPr lang="en-GB" sz="1200" baseline="0" dirty="0">
                          <a:latin typeface="Gill Sans "/>
                        </a:rPr>
                        <a:t> drives the story forward.</a:t>
                      </a:r>
                      <a:endParaRPr lang="en-GB" sz="1200" dirty="0">
                        <a:latin typeface="Gill Sans "/>
                      </a:endParaRPr>
                    </a:p>
                  </a:txBody>
                  <a:tcPr/>
                </a:tc>
                <a:extLst>
                  <a:ext uri="{0D108BD9-81ED-4DB2-BD59-A6C34878D82A}">
                    <a16:rowId xmlns:a16="http://schemas.microsoft.com/office/drawing/2014/main" val="10003"/>
                  </a:ext>
                </a:extLst>
              </a:tr>
              <a:tr h="851594">
                <a:tc>
                  <a:txBody>
                    <a:bodyPr/>
                    <a:lstStyle/>
                    <a:p>
                      <a:r>
                        <a:rPr lang="en-GB" sz="1200" b="1" dirty="0">
                          <a:latin typeface="Gill Sans "/>
                        </a:rPr>
                        <a:t>Hero </a:t>
                      </a: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dirty="0">
                          <a:latin typeface="Gill Sans"/>
                        </a:rPr>
                        <a:t>A hero is someone who is good. They act with pure intentions</a:t>
                      </a:r>
                      <a:r>
                        <a:rPr lang="en-GB" sz="1200" baseline="0" dirty="0">
                          <a:latin typeface="Gill Sans"/>
                        </a:rPr>
                        <a:t> and do their best to</a:t>
                      </a:r>
                      <a:r>
                        <a:rPr lang="en-GB" sz="1200" dirty="0">
                          <a:latin typeface="Gill Sans"/>
                        </a:rPr>
                        <a:t> help people</a:t>
                      </a:r>
                    </a:p>
                  </a:txBody>
                  <a:tcPr/>
                </a:tc>
                <a:extLst>
                  <a:ext uri="{0D108BD9-81ED-4DB2-BD59-A6C34878D82A}">
                    <a16:rowId xmlns:a16="http://schemas.microsoft.com/office/drawing/2014/main" val="1961259067"/>
                  </a:ext>
                </a:extLst>
              </a:tr>
              <a:tr h="662351">
                <a:tc>
                  <a:txBody>
                    <a:bodyPr/>
                    <a:lstStyle/>
                    <a:p>
                      <a:r>
                        <a:rPr lang="en-GB" sz="1200" b="1" dirty="0">
                          <a:latin typeface="Gill Sans "/>
                        </a:rPr>
                        <a:t>Anti-Hero</a:t>
                      </a:r>
                      <a:r>
                        <a:rPr lang="en-GB" sz="1200" b="1" baseline="0" dirty="0">
                          <a:latin typeface="Gill Sans "/>
                        </a:rPr>
                        <a:t> </a:t>
                      </a:r>
                      <a:endParaRPr lang="en-GB" sz="1200" b="1" dirty="0">
                        <a:latin typeface="Gill Sans "/>
                      </a:endParaRPr>
                    </a:p>
                  </a:txBody>
                  <a:tcPr/>
                </a:tc>
                <a:tc>
                  <a:txBody>
                    <a:bodyPr/>
                    <a:lstStyle/>
                    <a:p>
                      <a:r>
                        <a:rPr lang="en-GB" sz="1200" dirty="0">
                          <a:latin typeface="Gill Sans "/>
                        </a:rPr>
                        <a:t>Someone who is neither a hero or a villain. They may</a:t>
                      </a:r>
                      <a:r>
                        <a:rPr lang="en-GB" sz="1200" baseline="0" dirty="0">
                          <a:latin typeface="Gill Sans "/>
                        </a:rPr>
                        <a:t> do good, but also hurt others. </a:t>
                      </a:r>
                      <a:endParaRPr lang="en-GB" sz="1200" dirty="0">
                        <a:latin typeface="Gill Sans "/>
                      </a:endParaRPr>
                    </a:p>
                  </a:txBody>
                  <a:tcPr/>
                </a:tc>
                <a:extLst>
                  <a:ext uri="{0D108BD9-81ED-4DB2-BD59-A6C34878D82A}">
                    <a16:rowId xmlns:a16="http://schemas.microsoft.com/office/drawing/2014/main" val="2917133035"/>
                  </a:ext>
                </a:extLst>
              </a:tr>
              <a:tr h="567424">
                <a:tc>
                  <a:txBody>
                    <a:bodyPr/>
                    <a:lstStyle/>
                    <a:p>
                      <a:r>
                        <a:rPr lang="en-GB" sz="1200" b="1" dirty="0">
                          <a:latin typeface="Gill Sans"/>
                        </a:rPr>
                        <a:t>Moral</a:t>
                      </a:r>
                    </a:p>
                  </a:txBody>
                  <a:tcPr/>
                </a:tc>
                <a:tc>
                  <a:txBody>
                    <a:bodyPr/>
                    <a:lstStyle/>
                    <a:p>
                      <a:r>
                        <a:rPr lang="en-GB" sz="1200" dirty="0">
                          <a:latin typeface="Gill Sans"/>
                        </a:rPr>
                        <a:t>Standards of behaviour.</a:t>
                      </a:r>
                      <a:r>
                        <a:rPr lang="en-GB" sz="1200" baseline="0" dirty="0">
                          <a:latin typeface="Gill Sans"/>
                        </a:rPr>
                        <a:t> Principles of right and wrong. </a:t>
                      </a:r>
                      <a:endParaRPr lang="en-GB" sz="1200" dirty="0">
                        <a:latin typeface="Gill Sans"/>
                      </a:endParaRPr>
                    </a:p>
                  </a:txBody>
                  <a:tcPr/>
                </a:tc>
                <a:extLst>
                  <a:ext uri="{0D108BD9-81ED-4DB2-BD59-A6C34878D82A}">
                    <a16:rowId xmlns:a16="http://schemas.microsoft.com/office/drawing/2014/main" val="4198617121"/>
                  </a:ext>
                </a:extLst>
              </a:tr>
            </a:tbl>
          </a:graphicData>
        </a:graphic>
      </p:graphicFrame>
      <p:graphicFrame>
        <p:nvGraphicFramePr>
          <p:cNvPr id="10" name="Table 9"/>
          <p:cNvGraphicFramePr>
            <a:graphicFrameLocks noGrp="1"/>
          </p:cNvGraphicFramePr>
          <p:nvPr/>
        </p:nvGraphicFramePr>
        <p:xfrm>
          <a:off x="3753734" y="4201610"/>
          <a:ext cx="4245331" cy="2571730"/>
        </p:xfrm>
        <a:graphic>
          <a:graphicData uri="http://schemas.openxmlformats.org/drawingml/2006/table">
            <a:tbl>
              <a:tblPr firstRow="1" bandRow="1">
                <a:tableStyleId>{5940675A-B579-460E-94D1-54222C63F5DA}</a:tableStyleId>
              </a:tblPr>
              <a:tblGrid>
                <a:gridCol w="4245331">
                  <a:extLst>
                    <a:ext uri="{9D8B030D-6E8A-4147-A177-3AD203B41FA5}">
                      <a16:colId xmlns:a16="http://schemas.microsoft.com/office/drawing/2014/main" val="20000"/>
                    </a:ext>
                  </a:extLst>
                </a:gridCol>
              </a:tblGrid>
              <a:tr h="423633">
                <a:tc>
                  <a:txBody>
                    <a:bodyPr/>
                    <a:lstStyle/>
                    <a:p>
                      <a:pPr algn="ctr"/>
                      <a:r>
                        <a:rPr lang="en-US" sz="1200" b="1" dirty="0">
                          <a:latin typeface="Gill Sans"/>
                          <a:cs typeface="Gill Sans"/>
                        </a:rPr>
                        <a:t>Week 4</a:t>
                      </a:r>
                      <a:r>
                        <a:rPr lang="en-US" sz="1200" b="1" baseline="0" dirty="0">
                          <a:latin typeface="Gill Sans"/>
                          <a:cs typeface="Gill Sans"/>
                        </a:rPr>
                        <a:t> –  Context/ Victorian Fears</a:t>
                      </a:r>
                      <a:endParaRPr lang="en-US" sz="1200" b="1" dirty="0">
                        <a:latin typeface="Gill Sans"/>
                        <a:cs typeface="Gill Sans"/>
                      </a:endParaRPr>
                    </a:p>
                  </a:txBody>
                  <a:tcPr>
                    <a:solidFill>
                      <a:schemeClr val="accent6">
                        <a:lumMod val="20000"/>
                        <a:lumOff val="80000"/>
                      </a:schemeClr>
                    </a:solidFill>
                  </a:tcPr>
                </a:tc>
                <a:extLst>
                  <a:ext uri="{0D108BD9-81ED-4DB2-BD59-A6C34878D82A}">
                    <a16:rowId xmlns:a16="http://schemas.microsoft.com/office/drawing/2014/main" val="10000"/>
                  </a:ext>
                </a:extLst>
              </a:tr>
              <a:tr h="420145">
                <a:tc>
                  <a:txBody>
                    <a:bodyPr/>
                    <a:lstStyle/>
                    <a:p>
                      <a:r>
                        <a:rPr lang="en-US" sz="1200" dirty="0">
                          <a:latin typeface="Gill Sans"/>
                          <a:cs typeface="Gill Sans"/>
                        </a:rPr>
                        <a:t>1. Fear</a:t>
                      </a:r>
                      <a:r>
                        <a:rPr lang="en-US" sz="1200" baseline="0" dirty="0">
                          <a:latin typeface="Gill Sans"/>
                          <a:cs typeface="Gill Sans"/>
                        </a:rPr>
                        <a:t> of the supernatural </a:t>
                      </a:r>
                      <a:endParaRPr lang="en-US" sz="1200" dirty="0">
                        <a:latin typeface="Gill Sans"/>
                        <a:cs typeface="Gill Sans"/>
                      </a:endParaRPr>
                    </a:p>
                  </a:txBody>
                  <a:tcPr/>
                </a:tc>
                <a:extLst>
                  <a:ext uri="{0D108BD9-81ED-4DB2-BD59-A6C34878D82A}">
                    <a16:rowId xmlns:a16="http://schemas.microsoft.com/office/drawing/2014/main" val="10001"/>
                  </a:ext>
                </a:extLst>
              </a:tr>
              <a:tr h="457053">
                <a:tc>
                  <a:txBody>
                    <a:bodyPr/>
                    <a:lstStyle/>
                    <a:p>
                      <a:r>
                        <a:rPr lang="en-US" sz="1200" dirty="0">
                          <a:latin typeface="Gill Sans"/>
                          <a:cs typeface="Gill Sans"/>
                        </a:rPr>
                        <a:t>2. Fear of</a:t>
                      </a:r>
                      <a:r>
                        <a:rPr lang="en-US" sz="1200" baseline="0" dirty="0">
                          <a:latin typeface="Gill Sans"/>
                          <a:cs typeface="Gill Sans"/>
                        </a:rPr>
                        <a:t> the unknown</a:t>
                      </a:r>
                      <a:endParaRPr lang="en-US" sz="1200" dirty="0">
                        <a:latin typeface="Gill Sans"/>
                        <a:cs typeface="Gill Sans"/>
                      </a:endParaRPr>
                    </a:p>
                  </a:txBody>
                  <a:tcPr/>
                </a:tc>
                <a:extLst>
                  <a:ext uri="{0D108BD9-81ED-4DB2-BD59-A6C34878D82A}">
                    <a16:rowId xmlns:a16="http://schemas.microsoft.com/office/drawing/2014/main" val="10002"/>
                  </a:ext>
                </a:extLst>
              </a:tr>
              <a:tr h="423633">
                <a:tc>
                  <a:txBody>
                    <a:bodyPr/>
                    <a:lstStyle/>
                    <a:p>
                      <a:r>
                        <a:rPr lang="en-US" sz="1200" dirty="0">
                          <a:latin typeface="Gill Sans"/>
                          <a:cs typeface="Gill Sans"/>
                        </a:rPr>
                        <a:t>3. Fear of the other </a:t>
                      </a:r>
                    </a:p>
                  </a:txBody>
                  <a:tcPr/>
                </a:tc>
                <a:extLst>
                  <a:ext uri="{0D108BD9-81ED-4DB2-BD59-A6C34878D82A}">
                    <a16:rowId xmlns:a16="http://schemas.microsoft.com/office/drawing/2014/main" val="10003"/>
                  </a:ext>
                </a:extLst>
              </a:tr>
              <a:tr h="423633">
                <a:tc>
                  <a:txBody>
                    <a:bodyPr/>
                    <a:lstStyle/>
                    <a:p>
                      <a:r>
                        <a:rPr lang="en-US" sz="1200" dirty="0">
                          <a:latin typeface="Gill Sans"/>
                          <a:cs typeface="Gill Sans"/>
                        </a:rPr>
                        <a:t>4. Fear of evil </a:t>
                      </a:r>
                    </a:p>
                  </a:txBody>
                  <a:tcPr/>
                </a:tc>
                <a:extLst>
                  <a:ext uri="{0D108BD9-81ED-4DB2-BD59-A6C34878D82A}">
                    <a16:rowId xmlns:a16="http://schemas.microsoft.com/office/drawing/2014/main" val="10004"/>
                  </a:ext>
                </a:extLst>
              </a:tr>
              <a:tr h="423633">
                <a:tc>
                  <a:txBody>
                    <a:bodyPr/>
                    <a:lstStyle/>
                    <a:p>
                      <a:r>
                        <a:rPr lang="en-US" sz="1200" dirty="0">
                          <a:latin typeface="Gill Sans"/>
                          <a:cs typeface="Gill Sans"/>
                        </a:rPr>
                        <a:t>5. Fear of superstition </a:t>
                      </a:r>
                    </a:p>
                  </a:txBody>
                  <a:tcPr/>
                </a:tc>
                <a:extLst>
                  <a:ext uri="{0D108BD9-81ED-4DB2-BD59-A6C34878D82A}">
                    <a16:rowId xmlns:a16="http://schemas.microsoft.com/office/drawing/2014/main" val="2658989336"/>
                  </a:ext>
                </a:extLst>
              </a:tr>
            </a:tbl>
          </a:graphicData>
        </a:graphic>
      </p:graphicFrame>
      <p:graphicFrame>
        <p:nvGraphicFramePr>
          <p:cNvPr id="5" name="Table 4">
            <a:extLst>
              <a:ext uri="{FF2B5EF4-FFF2-40B4-BE49-F238E27FC236}">
                <a16:creationId xmlns:a16="http://schemas.microsoft.com/office/drawing/2014/main" id="{07CE04A4-1550-0519-73DE-059A157BB583}"/>
              </a:ext>
            </a:extLst>
          </p:cNvPr>
          <p:cNvGraphicFramePr>
            <a:graphicFrameLocks noGrp="1"/>
          </p:cNvGraphicFramePr>
          <p:nvPr/>
        </p:nvGraphicFramePr>
        <p:xfrm>
          <a:off x="3753734" y="3443794"/>
          <a:ext cx="4245331" cy="640080"/>
        </p:xfrm>
        <a:graphic>
          <a:graphicData uri="http://schemas.openxmlformats.org/drawingml/2006/table">
            <a:tbl>
              <a:tblPr firstRow="1" bandRow="1">
                <a:tableStyleId>{5940675A-B579-460E-94D1-54222C63F5DA}</a:tableStyleId>
              </a:tblPr>
              <a:tblGrid>
                <a:gridCol w="1458762">
                  <a:extLst>
                    <a:ext uri="{9D8B030D-6E8A-4147-A177-3AD203B41FA5}">
                      <a16:colId xmlns:a16="http://schemas.microsoft.com/office/drawing/2014/main" val="2169577280"/>
                    </a:ext>
                  </a:extLst>
                </a:gridCol>
                <a:gridCol w="2786569">
                  <a:extLst>
                    <a:ext uri="{9D8B030D-6E8A-4147-A177-3AD203B41FA5}">
                      <a16:colId xmlns:a16="http://schemas.microsoft.com/office/drawing/2014/main" val="1245781769"/>
                    </a:ext>
                  </a:extLst>
                </a:gridCol>
              </a:tblGrid>
              <a:tr h="556938">
                <a:tc>
                  <a:txBody>
                    <a:bodyPr/>
                    <a:lstStyle/>
                    <a:p>
                      <a:r>
                        <a:rPr lang="en-GB" sz="1200" b="1" dirty="0">
                          <a:latin typeface="Gill Sans"/>
                        </a:rPr>
                        <a:t>Quotation</a:t>
                      </a:r>
                    </a:p>
                  </a:txBody>
                  <a:tcPr/>
                </a:tc>
                <a:tc>
                  <a:txBody>
                    <a:bodyPr/>
                    <a:lstStyle/>
                    <a:p>
                      <a:r>
                        <a:rPr lang="en-GB" sz="1200" dirty="0">
                          <a:latin typeface="Gill Sans"/>
                        </a:rPr>
                        <a:t>A quotation is when you use a part of the text in your responses,</a:t>
                      </a:r>
                      <a:r>
                        <a:rPr lang="en-GB" sz="1200" baseline="0" dirty="0">
                          <a:latin typeface="Gill Sans"/>
                        </a:rPr>
                        <a:t> shown by speech marks.</a:t>
                      </a:r>
                      <a:endParaRPr lang="en-GB" sz="1200" dirty="0">
                        <a:latin typeface="Gill Sans"/>
                      </a:endParaRPr>
                    </a:p>
                  </a:txBody>
                  <a:tcPr/>
                </a:tc>
                <a:extLst>
                  <a:ext uri="{0D108BD9-81ED-4DB2-BD59-A6C34878D82A}">
                    <a16:rowId xmlns:a16="http://schemas.microsoft.com/office/drawing/2014/main" val="167315757"/>
                  </a:ext>
                </a:extLst>
              </a:tr>
            </a:tbl>
          </a:graphicData>
        </a:graphic>
      </p:graphicFrame>
      <p:graphicFrame>
        <p:nvGraphicFramePr>
          <p:cNvPr id="11" name="Table 10">
            <a:extLst>
              <a:ext uri="{FF2B5EF4-FFF2-40B4-BE49-F238E27FC236}">
                <a16:creationId xmlns:a16="http://schemas.microsoft.com/office/drawing/2014/main" id="{2106D2F9-D747-8E78-2664-B4E2177AB4F9}"/>
              </a:ext>
            </a:extLst>
          </p:cNvPr>
          <p:cNvGraphicFramePr>
            <a:graphicFrameLocks noGrp="1"/>
          </p:cNvGraphicFramePr>
          <p:nvPr/>
        </p:nvGraphicFramePr>
        <p:xfrm>
          <a:off x="8096692" y="88091"/>
          <a:ext cx="3906255" cy="3777853"/>
        </p:xfrm>
        <a:graphic>
          <a:graphicData uri="http://schemas.openxmlformats.org/drawingml/2006/table">
            <a:tbl>
              <a:tblPr firstRow="1" bandRow="1">
                <a:tableStyleId>{5940675A-B579-460E-94D1-54222C63F5DA}</a:tableStyleId>
              </a:tblPr>
              <a:tblGrid>
                <a:gridCol w="1282791">
                  <a:extLst>
                    <a:ext uri="{9D8B030D-6E8A-4147-A177-3AD203B41FA5}">
                      <a16:colId xmlns:a16="http://schemas.microsoft.com/office/drawing/2014/main" val="20000"/>
                    </a:ext>
                  </a:extLst>
                </a:gridCol>
                <a:gridCol w="2623464">
                  <a:extLst>
                    <a:ext uri="{9D8B030D-6E8A-4147-A177-3AD203B41FA5}">
                      <a16:colId xmlns:a16="http://schemas.microsoft.com/office/drawing/2014/main" val="20001"/>
                    </a:ext>
                  </a:extLst>
                </a:gridCol>
              </a:tblGrid>
              <a:tr h="505277">
                <a:tc gridSpan="2">
                  <a:txBody>
                    <a:bodyPr/>
                    <a:lstStyle/>
                    <a:p>
                      <a:pPr algn="ctr"/>
                      <a:r>
                        <a:rPr lang="en-GB" sz="1200" b="1" dirty="0">
                          <a:latin typeface="Gill Sans"/>
                        </a:rPr>
                        <a:t>Week 5 – Structural</a:t>
                      </a:r>
                      <a:r>
                        <a:rPr lang="en-GB" sz="1200" b="1" baseline="0" dirty="0">
                          <a:latin typeface="Gill Sans"/>
                        </a:rPr>
                        <a:t> Devices </a:t>
                      </a:r>
                      <a:endParaRPr lang="en-GB" sz="1200" b="1" dirty="0">
                        <a:latin typeface="Gill Sans"/>
                      </a:endParaRPr>
                    </a:p>
                  </a:txBody>
                  <a:tcPr>
                    <a:solidFill>
                      <a:schemeClr val="accent4">
                        <a:lumMod val="20000"/>
                        <a:lumOff val="80000"/>
                      </a:schemeClr>
                    </a:solidFill>
                  </a:tcPr>
                </a:tc>
                <a:tc hMerge="1">
                  <a:txBody>
                    <a:bodyPr/>
                    <a:lstStyle/>
                    <a:p>
                      <a:endParaRPr lang="en-GB" sz="1200" dirty="0">
                        <a:latin typeface="Gill Sans"/>
                      </a:endParaRPr>
                    </a:p>
                  </a:txBody>
                  <a:tcPr/>
                </a:tc>
                <a:extLst>
                  <a:ext uri="{0D108BD9-81ED-4DB2-BD59-A6C34878D82A}">
                    <a16:rowId xmlns:a16="http://schemas.microsoft.com/office/drawing/2014/main" val="10000"/>
                  </a:ext>
                </a:extLst>
              </a:tr>
              <a:tr h="853185">
                <a:tc>
                  <a:txBody>
                    <a:bodyPr/>
                    <a:lstStyle/>
                    <a:p>
                      <a:r>
                        <a:rPr lang="en-GB" sz="1200" b="1" dirty="0">
                          <a:latin typeface="Gill Sans"/>
                        </a:rPr>
                        <a:t>Hook openings </a:t>
                      </a:r>
                    </a:p>
                  </a:txBody>
                  <a:tcPr/>
                </a:tc>
                <a:tc>
                  <a:txBody>
                    <a:bodyPr/>
                    <a:lstStyle/>
                    <a:p>
                      <a:r>
                        <a:rPr lang="en-GB" sz="1200" b="0" dirty="0">
                          <a:latin typeface="Gill Sans"/>
                        </a:rPr>
                        <a:t>The start of the text must interest</a:t>
                      </a:r>
                      <a:r>
                        <a:rPr lang="en-GB" sz="1200" b="0" baseline="0" dirty="0">
                          <a:latin typeface="Gill Sans"/>
                        </a:rPr>
                        <a:t> the reader.</a:t>
                      </a:r>
                      <a:endParaRPr lang="en-GB" sz="1200" b="0" dirty="0">
                        <a:latin typeface="Gill Sans"/>
                      </a:endParaRPr>
                    </a:p>
                  </a:txBody>
                  <a:tcPr/>
                </a:tc>
                <a:extLst>
                  <a:ext uri="{0D108BD9-81ED-4DB2-BD59-A6C34878D82A}">
                    <a16:rowId xmlns:a16="http://schemas.microsoft.com/office/drawing/2014/main" val="10001"/>
                  </a:ext>
                </a:extLst>
              </a:tr>
              <a:tr h="728873">
                <a:tc>
                  <a:txBody>
                    <a:bodyPr/>
                    <a:lstStyle/>
                    <a:p>
                      <a:r>
                        <a:rPr lang="en-GB" sz="1200" b="1" dirty="0">
                          <a:latin typeface="Gill Sans"/>
                        </a:rPr>
                        <a:t>Flashback</a:t>
                      </a:r>
                    </a:p>
                  </a:txBody>
                  <a:tcPr/>
                </a:tc>
                <a:tc>
                  <a:txBody>
                    <a:bodyPr/>
                    <a:lstStyle/>
                    <a:p>
                      <a:r>
                        <a:rPr lang="en-GB" sz="1200" dirty="0">
                          <a:latin typeface="Gill Sans"/>
                        </a:rPr>
                        <a:t>A</a:t>
                      </a:r>
                      <a:r>
                        <a:rPr lang="en-GB" sz="1200" baseline="0" dirty="0">
                          <a:latin typeface="Gill Sans"/>
                        </a:rPr>
                        <a:t> scene set earlier in time than the main story. </a:t>
                      </a:r>
                      <a:endParaRPr lang="en-GB" sz="1200" dirty="0">
                        <a:latin typeface="Gill Sans"/>
                      </a:endParaRPr>
                    </a:p>
                  </a:txBody>
                  <a:tcPr/>
                </a:tc>
                <a:extLst>
                  <a:ext uri="{0D108BD9-81ED-4DB2-BD59-A6C34878D82A}">
                    <a16:rowId xmlns:a16="http://schemas.microsoft.com/office/drawing/2014/main" val="10002"/>
                  </a:ext>
                </a:extLst>
              </a:tr>
              <a:tr h="848387">
                <a:tc>
                  <a:txBody>
                    <a:bodyPr/>
                    <a:lstStyle/>
                    <a:p>
                      <a:r>
                        <a:rPr lang="en-GB" sz="1200" b="1" dirty="0">
                          <a:latin typeface="Gill Sans"/>
                        </a:rPr>
                        <a:t>Foreshadowing</a:t>
                      </a:r>
                      <a:r>
                        <a:rPr lang="en-GB" sz="1200" b="1" baseline="0" dirty="0">
                          <a:latin typeface="Gill Sans"/>
                        </a:rPr>
                        <a:t> </a:t>
                      </a:r>
                      <a:endParaRPr lang="en-GB" sz="1200" b="1" dirty="0">
                        <a:latin typeface="Gill Sans"/>
                      </a:endParaRPr>
                    </a:p>
                  </a:txBody>
                  <a:tcPr/>
                </a:tc>
                <a:tc>
                  <a:txBody>
                    <a:bodyPr/>
                    <a:lstStyle/>
                    <a:p>
                      <a:r>
                        <a:rPr lang="en-GB" sz="1200" dirty="0">
                          <a:latin typeface="Gill Sans"/>
                        </a:rPr>
                        <a:t>Giving the reader an indication of future events.</a:t>
                      </a:r>
                    </a:p>
                  </a:txBody>
                  <a:tcPr/>
                </a:tc>
                <a:extLst>
                  <a:ext uri="{0D108BD9-81ED-4DB2-BD59-A6C34878D82A}">
                    <a16:rowId xmlns:a16="http://schemas.microsoft.com/office/drawing/2014/main" val="10003"/>
                  </a:ext>
                </a:extLst>
              </a:tr>
              <a:tr h="842131">
                <a:tc>
                  <a:txBody>
                    <a:bodyPr/>
                    <a:lstStyle/>
                    <a:p>
                      <a:r>
                        <a:rPr lang="en-GB" sz="1200" b="1" dirty="0">
                          <a:latin typeface="Gill Sans"/>
                        </a:rPr>
                        <a:t>Focus shift </a:t>
                      </a:r>
                    </a:p>
                  </a:txBody>
                  <a:tcPr/>
                </a:tc>
                <a:tc>
                  <a:txBody>
                    <a:bodyPr/>
                    <a:lstStyle/>
                    <a:p>
                      <a:r>
                        <a:rPr lang="en-GB" sz="1200" dirty="0">
                          <a:latin typeface="Gill Sans"/>
                        </a:rPr>
                        <a:t>When the writers</a:t>
                      </a:r>
                      <a:r>
                        <a:rPr lang="en-GB" sz="1200" baseline="0" dirty="0">
                          <a:latin typeface="Gill Sans"/>
                        </a:rPr>
                        <a:t> focus changes within as the text progresses.</a:t>
                      </a:r>
                      <a:endParaRPr lang="en-GB" sz="1200" dirty="0">
                        <a:latin typeface="Gill Sans"/>
                      </a:endParaRPr>
                    </a:p>
                  </a:txBody>
                  <a:tcPr/>
                </a:tc>
                <a:extLst>
                  <a:ext uri="{0D108BD9-81ED-4DB2-BD59-A6C34878D82A}">
                    <a16:rowId xmlns:a16="http://schemas.microsoft.com/office/drawing/2014/main" val="10004"/>
                  </a:ext>
                </a:extLst>
              </a:tr>
            </a:tbl>
          </a:graphicData>
        </a:graphic>
      </p:graphicFrame>
      <p:graphicFrame>
        <p:nvGraphicFramePr>
          <p:cNvPr id="12" name="Table 11">
            <a:extLst>
              <a:ext uri="{FF2B5EF4-FFF2-40B4-BE49-F238E27FC236}">
                <a16:creationId xmlns:a16="http://schemas.microsoft.com/office/drawing/2014/main" id="{211ADA77-AF60-67D7-70C7-1588F925EF4E}"/>
              </a:ext>
            </a:extLst>
          </p:cNvPr>
          <p:cNvGraphicFramePr>
            <a:graphicFrameLocks noGrp="1"/>
          </p:cNvGraphicFramePr>
          <p:nvPr/>
        </p:nvGraphicFramePr>
        <p:xfrm>
          <a:off x="8096692" y="3865944"/>
          <a:ext cx="3906254" cy="2813161"/>
        </p:xfrm>
        <a:graphic>
          <a:graphicData uri="http://schemas.openxmlformats.org/drawingml/2006/table">
            <a:tbl>
              <a:tblPr firstRow="1" bandRow="1">
                <a:tableStyleId>{5940675A-B579-460E-94D1-54222C63F5DA}</a:tableStyleId>
              </a:tblPr>
              <a:tblGrid>
                <a:gridCol w="1279001">
                  <a:extLst>
                    <a:ext uri="{9D8B030D-6E8A-4147-A177-3AD203B41FA5}">
                      <a16:colId xmlns:a16="http://schemas.microsoft.com/office/drawing/2014/main" val="4153630483"/>
                    </a:ext>
                  </a:extLst>
                </a:gridCol>
                <a:gridCol w="2627253">
                  <a:extLst>
                    <a:ext uri="{9D8B030D-6E8A-4147-A177-3AD203B41FA5}">
                      <a16:colId xmlns:a16="http://schemas.microsoft.com/office/drawing/2014/main" val="1700601845"/>
                    </a:ext>
                  </a:extLst>
                </a:gridCol>
              </a:tblGrid>
              <a:tr h="1177775">
                <a:tc>
                  <a:txBody>
                    <a:bodyPr/>
                    <a:lstStyle/>
                    <a:p>
                      <a:r>
                        <a:rPr lang="en-GB" sz="1200" b="1" dirty="0">
                          <a:latin typeface="Gill Sans"/>
                        </a:rPr>
                        <a:t>Structure</a:t>
                      </a: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i="0" dirty="0">
                          <a:solidFill>
                            <a:schemeClr val="tx1"/>
                          </a:solidFill>
                        </a:rPr>
                        <a:t>The order the author decides when writing an extract/story. For example, beginning, middle and end. </a:t>
                      </a:r>
                    </a:p>
                    <a:p>
                      <a:endParaRPr lang="en-GB" sz="1200" b="0" dirty="0">
                        <a:latin typeface="Gill Sans"/>
                      </a:endParaRPr>
                    </a:p>
                  </a:txBody>
                  <a:tcPr/>
                </a:tc>
                <a:extLst>
                  <a:ext uri="{0D108BD9-81ED-4DB2-BD59-A6C34878D82A}">
                    <a16:rowId xmlns:a16="http://schemas.microsoft.com/office/drawing/2014/main" val="1130325338"/>
                  </a:ext>
                </a:extLst>
              </a:tr>
              <a:tr h="820719">
                <a:tc>
                  <a:txBody>
                    <a:bodyPr/>
                    <a:lstStyle/>
                    <a:p>
                      <a:r>
                        <a:rPr lang="en-GB" sz="1200" b="1" dirty="0">
                          <a:latin typeface="Gill Sans"/>
                        </a:rPr>
                        <a:t>Setting</a:t>
                      </a:r>
                    </a:p>
                  </a:txBody>
                  <a:tcPr/>
                </a:tc>
                <a:tc>
                  <a:txBody>
                    <a:bodyPr/>
                    <a:lstStyle/>
                    <a:p>
                      <a:r>
                        <a:rPr lang="en-GB" sz="1200" dirty="0">
                          <a:latin typeface="Gill Sans"/>
                        </a:rPr>
                        <a:t>The</a:t>
                      </a:r>
                      <a:r>
                        <a:rPr lang="en-GB" sz="1200" baseline="0" dirty="0">
                          <a:latin typeface="Gill Sans"/>
                        </a:rPr>
                        <a:t> place / type of surroundings where the text takes place. </a:t>
                      </a:r>
                      <a:endParaRPr lang="en-GB" sz="1200" dirty="0">
                        <a:latin typeface="Gill Sans"/>
                      </a:endParaRPr>
                    </a:p>
                  </a:txBody>
                  <a:tcPr/>
                </a:tc>
                <a:extLst>
                  <a:ext uri="{0D108BD9-81ED-4DB2-BD59-A6C34878D82A}">
                    <a16:rowId xmlns:a16="http://schemas.microsoft.com/office/drawing/2014/main" val="3508972786"/>
                  </a:ext>
                </a:extLst>
              </a:tr>
              <a:tr h="814667">
                <a:tc>
                  <a:txBody>
                    <a:bodyPr/>
                    <a:lstStyle/>
                    <a:p>
                      <a:r>
                        <a:rPr lang="en-GB" sz="1200" b="1" dirty="0">
                          <a:latin typeface="Gill Sans"/>
                        </a:rPr>
                        <a:t>First-Person Narrative</a:t>
                      </a:r>
                    </a:p>
                  </a:txBody>
                  <a:tcPr/>
                </a:tc>
                <a:tc>
                  <a:txBody>
                    <a:bodyPr/>
                    <a:lstStyle/>
                    <a:p>
                      <a:r>
                        <a:rPr lang="en-GB" sz="1200" dirty="0">
                          <a:latin typeface="Gill Sans"/>
                        </a:rPr>
                        <a:t>A</a:t>
                      </a:r>
                      <a:r>
                        <a:rPr lang="en-GB" sz="1200" baseline="0" dirty="0">
                          <a:latin typeface="Gill Sans"/>
                        </a:rPr>
                        <a:t> story written from the perspective of one character using the word ‘I’.</a:t>
                      </a:r>
                      <a:endParaRPr lang="en-GB" sz="1200" dirty="0">
                        <a:latin typeface="Gill Sans"/>
                      </a:endParaRPr>
                    </a:p>
                  </a:txBody>
                  <a:tcPr/>
                </a:tc>
                <a:extLst>
                  <a:ext uri="{0D108BD9-81ED-4DB2-BD59-A6C34878D82A}">
                    <a16:rowId xmlns:a16="http://schemas.microsoft.com/office/drawing/2014/main" val="1713915087"/>
                  </a:ext>
                </a:extLst>
              </a:tr>
            </a:tbl>
          </a:graphicData>
        </a:graphic>
      </p:graphicFrame>
    </p:spTree>
    <p:extLst>
      <p:ext uri="{BB962C8B-B14F-4D97-AF65-F5344CB8AC3E}">
        <p14:creationId xmlns:p14="http://schemas.microsoft.com/office/powerpoint/2010/main" val="71150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2</a:t>
            </a:r>
          </a:p>
        </p:txBody>
      </p:sp>
      <p:pic>
        <p:nvPicPr>
          <p:cNvPr id="4" name="Picture 3"/>
          <p:cNvPicPr>
            <a:picLocks noChangeAspect="1"/>
          </p:cNvPicPr>
          <p:nvPr/>
        </p:nvPicPr>
        <p:blipFill rotWithShape="1">
          <a:blip r:embed="rId2"/>
          <a:srcRect l="33542" t="13333" r="33542" b="9629"/>
          <a:stretch/>
        </p:blipFill>
        <p:spPr>
          <a:xfrm rot="5400000">
            <a:off x="2442674" y="-1083774"/>
            <a:ext cx="6849452" cy="901700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spTree>
    <p:extLst>
      <p:ext uri="{BB962C8B-B14F-4D97-AF65-F5344CB8AC3E}">
        <p14:creationId xmlns:p14="http://schemas.microsoft.com/office/powerpoint/2010/main" val="1178819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611" t="12963" r="33472" b="9753"/>
          <a:stretch/>
        </p:blipFill>
        <p:spPr>
          <a:xfrm rot="5400000">
            <a:off x="2501332" y="-1091632"/>
            <a:ext cx="6808339" cy="8991603"/>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spTree>
    <p:extLst>
      <p:ext uri="{BB962C8B-B14F-4D97-AF65-F5344CB8AC3E}">
        <p14:creationId xmlns:p14="http://schemas.microsoft.com/office/powerpoint/2010/main" val="3112758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03" t="11975" r="33472" b="11111"/>
          <a:stretch/>
        </p:blipFill>
        <p:spPr>
          <a:xfrm rot="5400000">
            <a:off x="2482738" y="-1035162"/>
            <a:ext cx="6845524" cy="8940800"/>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3</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spTree>
    <p:extLst>
      <p:ext uri="{BB962C8B-B14F-4D97-AF65-F5344CB8AC3E}">
        <p14:creationId xmlns:p14="http://schemas.microsoft.com/office/powerpoint/2010/main" val="3112806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333" t="11358" r="33541" b="9876"/>
          <a:stretch/>
        </p:blipFill>
        <p:spPr>
          <a:xfrm rot="5400000">
            <a:off x="2491195" y="-1151346"/>
            <a:ext cx="6822259" cy="9124950"/>
          </a:xfrm>
          <a:prstGeom prst="rect">
            <a:avLst/>
          </a:prstGeom>
        </p:spPr>
      </p:pic>
      <p:sp>
        <p:nvSpPr>
          <p:cNvPr id="3" name="TextBox 2"/>
          <p:cNvSpPr txBox="1"/>
          <p:nvPr/>
        </p:nvSpPr>
        <p:spPr>
          <a:xfrm rot="5400000">
            <a:off x="7429502" y="3530602"/>
            <a:ext cx="6731000" cy="461665"/>
          </a:xfrm>
          <a:prstGeom prst="rect">
            <a:avLst/>
          </a:prstGeom>
          <a:noFill/>
        </p:spPr>
        <p:txBody>
          <a:bodyPr wrap="square" rtlCol="0">
            <a:spAutoFit/>
          </a:bodyPr>
          <a:lstStyle/>
          <a:p>
            <a:r>
              <a:rPr lang="en-GB" sz="2400" b="1" u="sng" dirty="0">
                <a:latin typeface="Gill Sans MT" panose="020B0502020104020203" pitchFamily="34" charset="0"/>
              </a:rPr>
              <a:t>Cursive Handwriting Practice – Week 4</a:t>
            </a:r>
          </a:p>
        </p:txBody>
      </p:sp>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2614750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611" t="12098" r="33541" b="9630"/>
          <a:stretch/>
        </p:blipFill>
        <p:spPr>
          <a:xfrm rot="5400000">
            <a:off x="2507015" y="-1167165"/>
            <a:ext cx="6858000" cy="9192330"/>
          </a:xfrm>
          <a:prstGeom prst="rect">
            <a:avLst/>
          </a:prstGeom>
        </p:spPr>
      </p:pic>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208572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8" y="243225"/>
            <a:ext cx="147541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8" name="Table 7"/>
          <p:cNvGraphicFramePr>
            <a:graphicFrameLocks noGrp="1"/>
          </p:cNvGraphicFramePr>
          <p:nvPr/>
        </p:nvGraphicFramePr>
        <p:xfrm>
          <a:off x="289218" y="1003808"/>
          <a:ext cx="11582742" cy="5263646"/>
        </p:xfrm>
        <a:graphic>
          <a:graphicData uri="http://schemas.openxmlformats.org/drawingml/2006/table">
            <a:tbl>
              <a:tblPr firstRow="1" bandRow="1">
                <a:tableStyleId>{5940675A-B579-460E-94D1-54222C63F5DA}</a:tableStyleId>
              </a:tblPr>
              <a:tblGrid>
                <a:gridCol w="1611771">
                  <a:extLst>
                    <a:ext uri="{9D8B030D-6E8A-4147-A177-3AD203B41FA5}">
                      <a16:colId xmlns:a16="http://schemas.microsoft.com/office/drawing/2014/main" val="20000"/>
                    </a:ext>
                  </a:extLst>
                </a:gridCol>
                <a:gridCol w="9970971">
                  <a:extLst>
                    <a:ext uri="{9D8B030D-6E8A-4147-A177-3AD203B41FA5}">
                      <a16:colId xmlns:a16="http://schemas.microsoft.com/office/drawing/2014/main" val="2725624983"/>
                    </a:ext>
                  </a:extLst>
                </a:gridCol>
              </a:tblGrid>
              <a:tr h="334414">
                <a:tc gridSpan="2">
                  <a:txBody>
                    <a:bodyPr/>
                    <a:lstStyle/>
                    <a:p>
                      <a:pPr algn="l"/>
                      <a:r>
                        <a:rPr lang="en-GB" sz="1400" b="1" u="none" dirty="0">
                          <a:latin typeface="Gill Sans"/>
                        </a:rPr>
                        <a:t>Ratio</a:t>
                      </a:r>
                    </a:p>
                  </a:txBody>
                  <a:tcPr anchor="ctr">
                    <a:solidFill>
                      <a:srgbClr val="FFCCFF"/>
                    </a:solidFill>
                  </a:tcPr>
                </a:tc>
                <a:tc hMerge="1">
                  <a:txBody>
                    <a:bodyPr/>
                    <a:lstStyle/>
                    <a:p>
                      <a:endParaRPr lang="en-GB"/>
                    </a:p>
                  </a:txBody>
                  <a:tcPr/>
                </a:tc>
                <a:extLst>
                  <a:ext uri="{0D108BD9-81ED-4DB2-BD59-A6C34878D82A}">
                    <a16:rowId xmlns:a16="http://schemas.microsoft.com/office/drawing/2014/main" val="10000"/>
                  </a:ext>
                </a:extLst>
              </a:tr>
              <a:tr h="352088">
                <a:tc>
                  <a:txBody>
                    <a:bodyPr/>
                    <a:lstStyle/>
                    <a:p>
                      <a:pPr algn="l"/>
                      <a:r>
                        <a:rPr lang="en-GB" sz="1200" b="1" dirty="0">
                          <a:latin typeface="Gill Sans"/>
                        </a:rPr>
                        <a:t>Key Word</a:t>
                      </a:r>
                    </a:p>
                  </a:txBody>
                  <a:tcPr anchor="ctr">
                    <a:solidFill>
                      <a:srgbClr val="FFCCFF"/>
                    </a:solidFill>
                  </a:tcPr>
                </a:tc>
                <a:tc>
                  <a:txBody>
                    <a:bodyPr/>
                    <a:lstStyle/>
                    <a:p>
                      <a:pPr algn="l"/>
                      <a:r>
                        <a:rPr lang="en-GB" sz="1200" b="1" dirty="0">
                          <a:latin typeface="Gill Sans"/>
                        </a:rPr>
                        <a:t>Definition</a:t>
                      </a:r>
                    </a:p>
                  </a:txBody>
                  <a:tcPr anchor="ctr">
                    <a:solidFill>
                      <a:srgbClr val="FFCCFF"/>
                    </a:solidFill>
                  </a:tcPr>
                </a:tc>
                <a:extLst>
                  <a:ext uri="{0D108BD9-81ED-4DB2-BD59-A6C34878D82A}">
                    <a16:rowId xmlns:a16="http://schemas.microsoft.com/office/drawing/2014/main" val="1325228526"/>
                  </a:ext>
                </a:extLst>
              </a:tr>
              <a:tr h="35208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Ratio</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Relationship between two or more numbers</a:t>
                      </a:r>
                    </a:p>
                  </a:txBody>
                  <a:tcPr marL="36576" marR="36576" marT="36576" marB="36576" anchor="ctr"/>
                </a:tc>
                <a:extLst>
                  <a:ext uri="{0D108BD9-81ED-4DB2-BD59-A6C34878D82A}">
                    <a16:rowId xmlns:a16="http://schemas.microsoft.com/office/drawing/2014/main" val="1283080463"/>
                  </a:ext>
                </a:extLst>
              </a:tr>
              <a:tr h="35208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Proportion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a:rPr>
                        <a:t>A comparison of two numbers that each represent the parts</a:t>
                      </a:r>
                      <a:r>
                        <a:rPr lang="en-GB" sz="1200" kern="1400" baseline="0" dirty="0">
                          <a:ln>
                            <a:noFill/>
                          </a:ln>
                          <a:solidFill>
                            <a:srgbClr val="000000"/>
                          </a:solidFill>
                          <a:effectLst/>
                          <a:latin typeface="Gill Sans"/>
                        </a:rPr>
                        <a:t> of a whole</a:t>
                      </a:r>
                      <a:endParaRPr lang="en-GB" sz="12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300103976"/>
                  </a:ext>
                </a:extLst>
              </a:tr>
              <a:tr h="35208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Part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a:rPr>
                        <a:t>One</a:t>
                      </a:r>
                      <a:r>
                        <a:rPr lang="en-GB" sz="1200" kern="1400" baseline="0" dirty="0">
                          <a:ln>
                            <a:noFill/>
                          </a:ln>
                          <a:solidFill>
                            <a:srgbClr val="000000"/>
                          </a:solidFill>
                          <a:effectLst/>
                          <a:latin typeface="Gill Sans"/>
                        </a:rPr>
                        <a:t> ‘part’ of the ratio is how much one is worth</a:t>
                      </a:r>
                      <a:endParaRPr lang="en-GB" sz="12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2063765061"/>
                  </a:ext>
                </a:extLst>
              </a:tr>
              <a:tr h="35208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Share</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Divide an amount</a:t>
                      </a:r>
                      <a:r>
                        <a:rPr lang="en-GB" sz="1200" kern="1400" baseline="0" dirty="0">
                          <a:ln>
                            <a:noFill/>
                          </a:ln>
                          <a:solidFill>
                            <a:srgbClr val="000000"/>
                          </a:solidFill>
                          <a:effectLst/>
                          <a:latin typeface="Gill Sans"/>
                        </a:rPr>
                        <a:t> into a ratio </a:t>
                      </a:r>
                      <a:endParaRPr lang="en-GB" sz="12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10001"/>
                  </a:ext>
                </a:extLst>
              </a:tr>
              <a:tr h="35208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Simplest</a:t>
                      </a:r>
                      <a:r>
                        <a:rPr lang="en-GB" sz="1200" kern="1400" baseline="0" dirty="0">
                          <a:ln>
                            <a:noFill/>
                          </a:ln>
                          <a:solidFill>
                            <a:srgbClr val="000000"/>
                          </a:solidFill>
                          <a:effectLst/>
                          <a:latin typeface="Gill Sans"/>
                        </a:rPr>
                        <a:t> form</a:t>
                      </a:r>
                      <a:endParaRPr lang="en-GB" sz="12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Divide all</a:t>
                      </a:r>
                      <a:r>
                        <a:rPr lang="en-GB" sz="1200" kern="1400" baseline="0" dirty="0">
                          <a:ln>
                            <a:noFill/>
                          </a:ln>
                          <a:solidFill>
                            <a:srgbClr val="000000"/>
                          </a:solidFill>
                          <a:effectLst/>
                          <a:latin typeface="Gill Sans"/>
                        </a:rPr>
                        <a:t> numbers by the same amount until you cannot simplify further</a:t>
                      </a:r>
                      <a:endParaRPr lang="en-GB" sz="12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3465098513"/>
                  </a:ext>
                </a:extLst>
              </a:tr>
              <a:tr h="352088">
                <a:tc gridSpan="2">
                  <a:txBody>
                    <a:bodyPr/>
                    <a:lstStyle/>
                    <a:p>
                      <a:pPr algn="l"/>
                      <a:r>
                        <a:rPr lang="en-GB" sz="1400" b="1" u="none" dirty="0">
                          <a:latin typeface="Gill Sans"/>
                        </a:rPr>
                        <a:t>Fraction</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3042585538"/>
                  </a:ext>
                </a:extLst>
              </a:tr>
              <a:tr h="352088">
                <a:tc>
                  <a:txBody>
                    <a:bodyPr/>
                    <a:lstStyle/>
                    <a:p>
                      <a:pPr algn="l"/>
                      <a:r>
                        <a:rPr lang="en-GB" sz="1200" b="1" dirty="0">
                          <a:latin typeface="Gill Sans"/>
                        </a:rPr>
                        <a:t>Key Word</a:t>
                      </a:r>
                    </a:p>
                  </a:txBody>
                  <a:tcPr anchor="ctr">
                    <a:solidFill>
                      <a:schemeClr val="accent6">
                        <a:lumMod val="20000"/>
                        <a:lumOff val="80000"/>
                      </a:schemeClr>
                    </a:solidFill>
                  </a:tcPr>
                </a:tc>
                <a:tc>
                  <a:txBody>
                    <a:bodyPr/>
                    <a:lstStyle/>
                    <a:p>
                      <a:pPr algn="l"/>
                      <a:r>
                        <a:rPr lang="en-GB" sz="1200" b="1" dirty="0">
                          <a:latin typeface="Gill Sans"/>
                        </a:rPr>
                        <a:t>Definition</a:t>
                      </a:r>
                    </a:p>
                  </a:txBody>
                  <a:tcPr anchor="ctr">
                    <a:solidFill>
                      <a:schemeClr val="accent6">
                        <a:lumMod val="20000"/>
                        <a:lumOff val="80000"/>
                      </a:schemeClr>
                    </a:solidFill>
                  </a:tcPr>
                </a:tc>
                <a:extLst>
                  <a:ext uri="{0D108BD9-81ED-4DB2-BD59-A6C34878D82A}">
                    <a16:rowId xmlns:a16="http://schemas.microsoft.com/office/drawing/2014/main" val="2747817322"/>
                  </a:ext>
                </a:extLst>
              </a:tr>
              <a:tr h="35208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Fraction</a:t>
                      </a:r>
                    </a:p>
                  </a:txBody>
                  <a:tcPr marL="36576" marR="36576" marT="36576" marB="36576" anchor="ctr"/>
                </a:tc>
                <a:tc>
                  <a:txBody>
                    <a:bodyPr/>
                    <a:lstStyle/>
                    <a:p>
                      <a:r>
                        <a:rPr lang="en-GB" sz="1200" dirty="0">
                          <a:latin typeface="Gill Sans"/>
                        </a:rPr>
                        <a:t>A number that is part of a whole</a:t>
                      </a:r>
                    </a:p>
                  </a:txBody>
                  <a:tcPr marL="36576" marR="36576" marT="36576" marB="36576" anchor="ctr"/>
                </a:tc>
                <a:extLst>
                  <a:ext uri="{0D108BD9-81ED-4DB2-BD59-A6C34878D82A}">
                    <a16:rowId xmlns:a16="http://schemas.microsoft.com/office/drawing/2014/main" val="993148523"/>
                  </a:ext>
                </a:extLst>
              </a:tr>
              <a:tr h="35208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Numerator</a:t>
                      </a:r>
                    </a:p>
                  </a:txBody>
                  <a:tcPr marL="36576" marR="36576" marT="36576" marB="36576" anchor="ctr"/>
                </a:tc>
                <a:tc>
                  <a:txBody>
                    <a:bodyPr/>
                    <a:lstStyle/>
                    <a:p>
                      <a:r>
                        <a:rPr lang="en-GB" sz="1200" dirty="0">
                          <a:latin typeface="Gill Sans"/>
                        </a:rPr>
                        <a:t>How many parts there are, on the top of the fraction</a:t>
                      </a:r>
                    </a:p>
                  </a:txBody>
                  <a:tcPr marL="36576" marR="36576" marT="36576" marB="36576" anchor="ctr"/>
                </a:tc>
                <a:extLst>
                  <a:ext uri="{0D108BD9-81ED-4DB2-BD59-A6C34878D82A}">
                    <a16:rowId xmlns:a16="http://schemas.microsoft.com/office/drawing/2014/main" val="3975522473"/>
                  </a:ext>
                </a:extLst>
              </a:tr>
              <a:tr h="35208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Denominator</a:t>
                      </a:r>
                    </a:p>
                  </a:txBody>
                  <a:tcPr marL="36576" marR="36576" marT="36576" marB="36576" anchor="ctr"/>
                </a:tc>
                <a:tc>
                  <a:txBody>
                    <a:bodyPr/>
                    <a:lstStyle/>
                    <a:p>
                      <a:r>
                        <a:rPr lang="en-GB" sz="1200" dirty="0">
                          <a:latin typeface="Gill Sans"/>
                        </a:rPr>
                        <a:t>The total number of parts, what is being divided by, on the bottom of the fraction</a:t>
                      </a:r>
                    </a:p>
                  </a:txBody>
                  <a:tcPr marL="36576" marR="36576" marT="36576" marB="36576" anchor="ctr"/>
                </a:tc>
                <a:extLst>
                  <a:ext uri="{0D108BD9-81ED-4DB2-BD59-A6C34878D82A}">
                    <a16:rowId xmlns:a16="http://schemas.microsoft.com/office/drawing/2014/main" val="3025624385"/>
                  </a:ext>
                </a:extLst>
              </a:tr>
              <a:tr h="35208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Mixed number</a:t>
                      </a: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a:rPr>
                        <a:t>A whole number and a fraction together</a:t>
                      </a:r>
                    </a:p>
                  </a:txBody>
                  <a:tcPr marL="36576" marR="36576" marT="36576" marB="36576" anchor="ctr"/>
                </a:tc>
                <a:extLst>
                  <a:ext uri="{0D108BD9-81ED-4DB2-BD59-A6C34878D82A}">
                    <a16:rowId xmlns:a16="http://schemas.microsoft.com/office/drawing/2014/main" val="1138377332"/>
                  </a:ext>
                </a:extLst>
              </a:tr>
              <a:tr h="35208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Improper fraction</a:t>
                      </a:r>
                    </a:p>
                  </a:txBody>
                  <a:tcPr marL="36576" marR="36576" marT="36576" marB="36576" anchor="ctr"/>
                </a:tc>
                <a:tc>
                  <a:txBody>
                    <a:bodyPr/>
                    <a:lstStyle/>
                    <a:p>
                      <a:r>
                        <a:rPr lang="en-GB" sz="1200" dirty="0">
                          <a:latin typeface="Gill Sans"/>
                        </a:rPr>
                        <a:t>A fraction with a bigger numerator than denominator</a:t>
                      </a:r>
                    </a:p>
                  </a:txBody>
                  <a:tcPr marL="36576" marR="36576" marT="36576" marB="36576" anchor="ctr"/>
                </a:tc>
                <a:extLst>
                  <a:ext uri="{0D108BD9-81ED-4DB2-BD59-A6C34878D82A}">
                    <a16:rowId xmlns:a16="http://schemas.microsoft.com/office/drawing/2014/main" val="956140420"/>
                  </a:ext>
                </a:extLst>
              </a:tr>
              <a:tr h="35208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Equivalent</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a:rPr>
                        <a:t>Equal in value</a:t>
                      </a:r>
                    </a:p>
                  </a:txBody>
                  <a:tcPr marL="36576" marR="36576" marT="36576" marB="36576" anchor="ctr"/>
                </a:tc>
                <a:extLst>
                  <a:ext uri="{0D108BD9-81ED-4DB2-BD59-A6C34878D82A}">
                    <a16:rowId xmlns:a16="http://schemas.microsoft.com/office/drawing/2014/main" val="1645844840"/>
                  </a:ext>
                </a:extLst>
              </a:tr>
            </a:tbl>
          </a:graphicData>
        </a:graphic>
      </p:graphicFrame>
      <p:sp>
        <p:nvSpPr>
          <p:cNvPr id="9" name="TextBox 8"/>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a:t>
            </a:r>
          </a:p>
        </p:txBody>
      </p:sp>
    </p:spTree>
    <p:extLst>
      <p:ext uri="{BB962C8B-B14F-4D97-AF65-F5344CB8AC3E}">
        <p14:creationId xmlns:p14="http://schemas.microsoft.com/office/powerpoint/2010/main" val="256785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06097"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30" name="TextBox 29"/>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a:t>
            </a:r>
          </a:p>
        </p:txBody>
      </p:sp>
      <p:graphicFrame>
        <p:nvGraphicFramePr>
          <p:cNvPr id="31" name="Table 30">
            <a:extLst>
              <a:ext uri="{FF2B5EF4-FFF2-40B4-BE49-F238E27FC236}">
                <a16:creationId xmlns:a16="http://schemas.microsoft.com/office/drawing/2014/main" id="{8E97D4E9-6CAE-47AA-8ABB-12612A8C32E0}"/>
              </a:ext>
            </a:extLst>
          </p:cNvPr>
          <p:cNvGraphicFramePr>
            <a:graphicFrameLocks noGrp="1"/>
          </p:cNvGraphicFramePr>
          <p:nvPr>
            <p:extLst>
              <p:ext uri="{D42A27DB-BD31-4B8C-83A1-F6EECF244321}">
                <p14:modId xmlns:p14="http://schemas.microsoft.com/office/powerpoint/2010/main" val="1698683884"/>
              </p:ext>
            </p:extLst>
          </p:nvPr>
        </p:nvGraphicFramePr>
        <p:xfrm>
          <a:off x="212223" y="4035813"/>
          <a:ext cx="5434377" cy="2542903"/>
        </p:xfrm>
        <a:graphic>
          <a:graphicData uri="http://schemas.openxmlformats.org/drawingml/2006/table">
            <a:tbl>
              <a:tblPr firstRow="1" bandRow="1">
                <a:tableStyleId>{5940675A-B579-460E-94D1-54222C63F5DA}</a:tableStyleId>
              </a:tblPr>
              <a:tblGrid>
                <a:gridCol w="1272085">
                  <a:extLst>
                    <a:ext uri="{9D8B030D-6E8A-4147-A177-3AD203B41FA5}">
                      <a16:colId xmlns:a16="http://schemas.microsoft.com/office/drawing/2014/main" val="20000"/>
                    </a:ext>
                  </a:extLst>
                </a:gridCol>
                <a:gridCol w="4162292">
                  <a:extLst>
                    <a:ext uri="{9D8B030D-6E8A-4147-A177-3AD203B41FA5}">
                      <a16:colId xmlns:a16="http://schemas.microsoft.com/office/drawing/2014/main" val="20001"/>
                    </a:ext>
                  </a:extLst>
                </a:gridCol>
              </a:tblGrid>
              <a:tr h="288788">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061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Acid</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Corrosive substance which has a pH lower than 7. Acidity is caused by a high concentration of hydrogen ions.</a:t>
                      </a:r>
                    </a:p>
                  </a:txBody>
                  <a:tcPr marL="36576" marR="36576" marT="36576" marB="36576" anchor="ctr"/>
                </a:tc>
                <a:extLst>
                  <a:ext uri="{0D108BD9-81ED-4DB2-BD59-A6C34878D82A}">
                    <a16:rowId xmlns:a16="http://schemas.microsoft.com/office/drawing/2014/main" val="10001"/>
                  </a:ext>
                </a:extLst>
              </a:tr>
              <a:tr h="3061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Acidic</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Having a pH lower than 7.</a:t>
                      </a:r>
                    </a:p>
                  </a:txBody>
                  <a:tcPr marL="36576" marR="36576" marT="36576" marB="36576" anchor="ctr"/>
                </a:tc>
                <a:extLst>
                  <a:ext uri="{0D108BD9-81ED-4DB2-BD59-A6C34878D82A}">
                    <a16:rowId xmlns:a16="http://schemas.microsoft.com/office/drawing/2014/main" val="390033915"/>
                  </a:ext>
                </a:extLst>
              </a:tr>
              <a:tr h="375769">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Alkali</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base which is soluble in water.</a:t>
                      </a:r>
                    </a:p>
                  </a:txBody>
                  <a:tcPr marL="36576" marR="36576" marT="36576" marB="36576" anchor="ctr"/>
                </a:tc>
                <a:extLst>
                  <a:ext uri="{0D108BD9-81ED-4DB2-BD59-A6C34878D82A}">
                    <a16:rowId xmlns:a16="http://schemas.microsoft.com/office/drawing/2014/main" val="10002"/>
                  </a:ext>
                </a:extLst>
              </a:tr>
              <a:tr h="3061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Alkaline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Having a pH greater than 7.</a:t>
                      </a:r>
                    </a:p>
                  </a:txBody>
                  <a:tcPr marL="36576" marR="36576" marT="36576" marB="36576" anchor="ctr"/>
                </a:tc>
                <a:extLst>
                  <a:ext uri="{0D108BD9-81ED-4DB2-BD59-A6C34878D82A}">
                    <a16:rowId xmlns:a16="http://schemas.microsoft.com/office/drawing/2014/main" val="10003"/>
                  </a:ext>
                </a:extLst>
              </a:tr>
              <a:tr h="275529">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Litmus Paper</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An indicator that can be red or blue. Red litmus paper turns blue in alkalis, while blue litmus turns red in acids.</a:t>
                      </a:r>
                    </a:p>
                  </a:txBody>
                  <a:tcPr marL="36576" marR="36576" marT="36576" marB="36576" anchor="ctr"/>
                </a:tc>
                <a:extLst>
                  <a:ext uri="{0D108BD9-81ED-4DB2-BD59-A6C34878D82A}">
                    <a16:rowId xmlns:a16="http://schemas.microsoft.com/office/drawing/2014/main" val="10004"/>
                  </a:ext>
                </a:extLst>
              </a:tr>
              <a:tr h="28544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Neutralise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To be make neutral by removing any acidic or alkaline nature.</a:t>
                      </a:r>
                    </a:p>
                  </a:txBody>
                  <a:tcPr marL="36576" marR="36576" marT="36576" marB="36576" anchor="ctr"/>
                </a:tc>
                <a:extLst>
                  <a:ext uri="{0D108BD9-81ED-4DB2-BD59-A6C34878D82A}">
                    <a16:rowId xmlns:a16="http://schemas.microsoft.com/office/drawing/2014/main" val="3925240874"/>
                  </a:ext>
                </a:extLst>
              </a:tr>
            </a:tbl>
          </a:graphicData>
        </a:graphic>
      </p:graphicFrame>
      <p:pic>
        <p:nvPicPr>
          <p:cNvPr id="32" name="Picture 31"/>
          <p:cNvPicPr>
            <a:picLocks noChangeAspect="1"/>
          </p:cNvPicPr>
          <p:nvPr/>
        </p:nvPicPr>
        <p:blipFill rotWithShape="1">
          <a:blip r:embed="rId3"/>
          <a:srcRect t="42499" b="1"/>
          <a:stretch/>
        </p:blipFill>
        <p:spPr>
          <a:xfrm>
            <a:off x="6260348" y="3288830"/>
            <a:ext cx="5538165" cy="3331275"/>
          </a:xfrm>
          <a:prstGeom prst="rect">
            <a:avLst/>
          </a:prstGeom>
        </p:spPr>
      </p:pic>
      <p:sp>
        <p:nvSpPr>
          <p:cNvPr id="33" name="TextBox 32"/>
          <p:cNvSpPr txBox="1"/>
          <p:nvPr/>
        </p:nvSpPr>
        <p:spPr>
          <a:xfrm>
            <a:off x="6259189" y="5922969"/>
            <a:ext cx="2338188" cy="646331"/>
          </a:xfrm>
          <a:prstGeom prst="rect">
            <a:avLst/>
          </a:prstGeom>
          <a:solidFill>
            <a:schemeClr val="bg1"/>
          </a:solidFill>
        </p:spPr>
        <p:txBody>
          <a:bodyPr wrap="square" rtlCol="0">
            <a:spAutoFit/>
          </a:bodyPr>
          <a:lstStyle/>
          <a:p>
            <a:pPr algn="ctr"/>
            <a:r>
              <a:rPr lang="en-GB" sz="1200" dirty="0">
                <a:latin typeface="Gill Sans MT" panose="020B0502020104020203" pitchFamily="34" charset="0"/>
              </a:rPr>
              <a:t>Acids</a:t>
            </a:r>
          </a:p>
          <a:p>
            <a:pPr algn="ctr"/>
            <a:r>
              <a:rPr lang="en-GB" sz="1200" dirty="0">
                <a:latin typeface="Gill Sans MT" panose="020B0502020104020203" pitchFamily="34" charset="0"/>
              </a:rPr>
              <a:t>(increasingly acidic)</a:t>
            </a:r>
          </a:p>
          <a:p>
            <a:pPr algn="ctr"/>
            <a:endParaRPr lang="en-GB" sz="1200" dirty="0">
              <a:latin typeface="Gill Sans MT" panose="020B0502020104020203" pitchFamily="34" charset="0"/>
            </a:endParaRPr>
          </a:p>
        </p:txBody>
      </p:sp>
      <p:pic>
        <p:nvPicPr>
          <p:cNvPr id="34" name="Picture 33"/>
          <p:cNvPicPr>
            <a:picLocks noChangeAspect="1"/>
          </p:cNvPicPr>
          <p:nvPr/>
        </p:nvPicPr>
        <p:blipFill rotWithShape="1">
          <a:blip r:embed="rId3"/>
          <a:srcRect b="76711"/>
          <a:stretch/>
        </p:blipFill>
        <p:spPr>
          <a:xfrm>
            <a:off x="6259189" y="2333020"/>
            <a:ext cx="5348219" cy="1302972"/>
          </a:xfrm>
          <a:prstGeom prst="rect">
            <a:avLst/>
          </a:prstGeom>
        </p:spPr>
      </p:pic>
      <p:sp>
        <p:nvSpPr>
          <p:cNvPr id="35" name="Right Arrow 34"/>
          <p:cNvSpPr/>
          <p:nvPr/>
        </p:nvSpPr>
        <p:spPr>
          <a:xfrm rot="10800000">
            <a:off x="6909404" y="6390820"/>
            <a:ext cx="943449" cy="1579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Gill Sans MT" panose="020B0502020104020203" pitchFamily="34" charset="0"/>
            </a:endParaRPr>
          </a:p>
        </p:txBody>
      </p:sp>
      <p:sp>
        <p:nvSpPr>
          <p:cNvPr id="36" name="TextBox 35"/>
          <p:cNvSpPr txBox="1"/>
          <p:nvPr/>
        </p:nvSpPr>
        <p:spPr>
          <a:xfrm>
            <a:off x="9484275" y="5949390"/>
            <a:ext cx="2338188" cy="646331"/>
          </a:xfrm>
          <a:prstGeom prst="rect">
            <a:avLst/>
          </a:prstGeom>
          <a:solidFill>
            <a:schemeClr val="bg1"/>
          </a:solidFill>
        </p:spPr>
        <p:txBody>
          <a:bodyPr wrap="square" rtlCol="0">
            <a:spAutoFit/>
          </a:bodyPr>
          <a:lstStyle/>
          <a:p>
            <a:pPr algn="ctr"/>
            <a:r>
              <a:rPr lang="en-GB" sz="1200" dirty="0">
                <a:latin typeface="Gill Sans MT" panose="020B0502020104020203" pitchFamily="34" charset="0"/>
              </a:rPr>
              <a:t>Alkalis</a:t>
            </a:r>
          </a:p>
          <a:p>
            <a:pPr algn="ctr"/>
            <a:r>
              <a:rPr lang="en-GB" sz="1200" dirty="0">
                <a:latin typeface="Gill Sans MT" panose="020B0502020104020203" pitchFamily="34" charset="0"/>
              </a:rPr>
              <a:t>(increasingly alkaline)</a:t>
            </a:r>
          </a:p>
          <a:p>
            <a:pPr algn="ctr"/>
            <a:endParaRPr lang="en-GB" sz="1200" dirty="0">
              <a:latin typeface="Gill Sans MT" panose="020B0502020104020203" pitchFamily="34" charset="0"/>
            </a:endParaRPr>
          </a:p>
        </p:txBody>
      </p:sp>
      <p:sp>
        <p:nvSpPr>
          <p:cNvPr id="37" name="Right Arrow 36"/>
          <p:cNvSpPr/>
          <p:nvPr/>
        </p:nvSpPr>
        <p:spPr>
          <a:xfrm>
            <a:off x="10145257" y="6411390"/>
            <a:ext cx="943449" cy="15791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Gill Sans MT" panose="020B0502020104020203" pitchFamily="34" charset="0"/>
            </a:endParaRPr>
          </a:p>
        </p:txBody>
      </p:sp>
      <p:sp>
        <p:nvSpPr>
          <p:cNvPr id="38" name="TextBox 37"/>
          <p:cNvSpPr txBox="1"/>
          <p:nvPr/>
        </p:nvSpPr>
        <p:spPr>
          <a:xfrm>
            <a:off x="8551593" y="5949390"/>
            <a:ext cx="861789" cy="646331"/>
          </a:xfrm>
          <a:prstGeom prst="rect">
            <a:avLst/>
          </a:prstGeom>
          <a:solidFill>
            <a:schemeClr val="bg1"/>
          </a:solidFill>
        </p:spPr>
        <p:txBody>
          <a:bodyPr wrap="square" rtlCol="0">
            <a:spAutoFit/>
          </a:bodyPr>
          <a:lstStyle/>
          <a:p>
            <a:pPr algn="ctr"/>
            <a:r>
              <a:rPr lang="en-GB" sz="1200" dirty="0">
                <a:latin typeface="Gill Sans MT" panose="020B0502020104020203" pitchFamily="34" charset="0"/>
              </a:rPr>
              <a:t>Neutral</a:t>
            </a:r>
          </a:p>
          <a:p>
            <a:pPr algn="ctr"/>
            <a:endParaRPr lang="en-GB" sz="1200" dirty="0">
              <a:latin typeface="Gill Sans MT" panose="020B0502020104020203" pitchFamily="34" charset="0"/>
            </a:endParaRPr>
          </a:p>
          <a:p>
            <a:pPr algn="ctr"/>
            <a:endParaRPr lang="en-GB" sz="1200" dirty="0">
              <a:latin typeface="Gill Sans MT" panose="020B0502020104020203" pitchFamily="34" charset="0"/>
            </a:endParaRPr>
          </a:p>
        </p:txBody>
      </p:sp>
      <p:sp>
        <p:nvSpPr>
          <p:cNvPr id="39" name="TextBox 38"/>
          <p:cNvSpPr txBox="1"/>
          <p:nvPr/>
        </p:nvSpPr>
        <p:spPr>
          <a:xfrm>
            <a:off x="6506995" y="3105454"/>
            <a:ext cx="1148425" cy="461665"/>
          </a:xfrm>
          <a:prstGeom prst="rect">
            <a:avLst/>
          </a:prstGeom>
          <a:solidFill>
            <a:schemeClr val="bg1"/>
          </a:solidFill>
        </p:spPr>
        <p:txBody>
          <a:bodyPr wrap="square" rtlCol="0">
            <a:spAutoFit/>
          </a:bodyPr>
          <a:lstStyle/>
          <a:p>
            <a:pPr algn="ctr"/>
            <a:r>
              <a:rPr lang="en-GB" sz="1200" dirty="0">
                <a:latin typeface="Gill Sans MT" panose="020B0502020104020203" pitchFamily="34" charset="0"/>
              </a:rPr>
              <a:t>Hydrochloric acid (</a:t>
            </a:r>
            <a:r>
              <a:rPr lang="en-GB" sz="1200" dirty="0" err="1">
                <a:latin typeface="Gill Sans MT" panose="020B0502020104020203" pitchFamily="34" charset="0"/>
              </a:rPr>
              <a:t>HCl</a:t>
            </a:r>
            <a:r>
              <a:rPr lang="en-GB" sz="1200" dirty="0">
                <a:latin typeface="Gill Sans MT" panose="020B0502020104020203" pitchFamily="34" charset="0"/>
              </a:rPr>
              <a:t>)</a:t>
            </a:r>
          </a:p>
        </p:txBody>
      </p:sp>
      <p:sp>
        <p:nvSpPr>
          <p:cNvPr id="40" name="TextBox 39"/>
          <p:cNvSpPr txBox="1"/>
          <p:nvPr/>
        </p:nvSpPr>
        <p:spPr>
          <a:xfrm>
            <a:off x="7901191" y="3083355"/>
            <a:ext cx="855118" cy="461665"/>
          </a:xfrm>
          <a:prstGeom prst="rect">
            <a:avLst/>
          </a:prstGeom>
          <a:solidFill>
            <a:schemeClr val="bg1"/>
          </a:solidFill>
        </p:spPr>
        <p:txBody>
          <a:bodyPr wrap="square" rtlCol="0">
            <a:spAutoFit/>
          </a:bodyPr>
          <a:lstStyle/>
          <a:p>
            <a:pPr algn="ctr"/>
            <a:r>
              <a:rPr lang="en-GB" sz="1200" dirty="0">
                <a:latin typeface="Gill Sans MT" panose="020B0502020104020203" pitchFamily="34" charset="0"/>
              </a:rPr>
              <a:t>Stomach acid</a:t>
            </a:r>
          </a:p>
        </p:txBody>
      </p:sp>
      <p:sp>
        <p:nvSpPr>
          <p:cNvPr id="41" name="TextBox 40"/>
          <p:cNvSpPr txBox="1"/>
          <p:nvPr/>
        </p:nvSpPr>
        <p:spPr>
          <a:xfrm>
            <a:off x="8982587" y="3120696"/>
            <a:ext cx="759067" cy="461665"/>
          </a:xfrm>
          <a:prstGeom prst="rect">
            <a:avLst/>
          </a:prstGeom>
          <a:solidFill>
            <a:schemeClr val="bg1"/>
          </a:solidFill>
        </p:spPr>
        <p:txBody>
          <a:bodyPr wrap="square" rtlCol="0">
            <a:spAutoFit/>
          </a:bodyPr>
          <a:lstStyle/>
          <a:p>
            <a:pPr algn="ctr"/>
            <a:r>
              <a:rPr lang="en-GB" sz="1200" dirty="0">
                <a:latin typeface="Gill Sans MT" panose="020B0502020104020203" pitchFamily="34" charset="0"/>
              </a:rPr>
              <a:t>Lemon juice</a:t>
            </a:r>
          </a:p>
        </p:txBody>
      </p:sp>
      <p:sp>
        <p:nvSpPr>
          <p:cNvPr id="42" name="TextBox 41"/>
          <p:cNvSpPr txBox="1"/>
          <p:nvPr/>
        </p:nvSpPr>
        <p:spPr>
          <a:xfrm>
            <a:off x="10014186" y="3136626"/>
            <a:ext cx="891114" cy="276999"/>
          </a:xfrm>
          <a:prstGeom prst="rect">
            <a:avLst/>
          </a:prstGeom>
          <a:solidFill>
            <a:schemeClr val="bg1"/>
          </a:solidFill>
        </p:spPr>
        <p:txBody>
          <a:bodyPr wrap="square" rtlCol="0">
            <a:spAutoFit/>
          </a:bodyPr>
          <a:lstStyle/>
          <a:p>
            <a:pPr algn="ctr"/>
            <a:r>
              <a:rPr lang="en-GB" sz="1200" dirty="0">
                <a:latin typeface="Gill Sans MT" panose="020B0502020104020203" pitchFamily="34" charset="0"/>
              </a:rPr>
              <a:t>Vinegar</a:t>
            </a:r>
          </a:p>
        </p:txBody>
      </p:sp>
      <p:sp>
        <p:nvSpPr>
          <p:cNvPr id="43" name="TextBox 42"/>
          <p:cNvSpPr txBox="1"/>
          <p:nvPr/>
        </p:nvSpPr>
        <p:spPr>
          <a:xfrm>
            <a:off x="11129946" y="3106344"/>
            <a:ext cx="797575" cy="276999"/>
          </a:xfrm>
          <a:prstGeom prst="rect">
            <a:avLst/>
          </a:prstGeom>
          <a:solidFill>
            <a:schemeClr val="bg1"/>
          </a:solidFill>
        </p:spPr>
        <p:txBody>
          <a:bodyPr wrap="square" rtlCol="0">
            <a:spAutoFit/>
          </a:bodyPr>
          <a:lstStyle/>
          <a:p>
            <a:pPr algn="ctr"/>
            <a:r>
              <a:rPr lang="en-GB" sz="1200" dirty="0">
                <a:latin typeface="Gill Sans MT" panose="020B0502020104020203" pitchFamily="34" charset="0"/>
              </a:rPr>
              <a:t>Apple</a:t>
            </a:r>
          </a:p>
        </p:txBody>
      </p:sp>
      <p:sp>
        <p:nvSpPr>
          <p:cNvPr id="44" name="TextBox 43"/>
          <p:cNvSpPr txBox="1"/>
          <p:nvPr/>
        </p:nvSpPr>
        <p:spPr>
          <a:xfrm>
            <a:off x="6579741" y="4201053"/>
            <a:ext cx="685908" cy="276999"/>
          </a:xfrm>
          <a:prstGeom prst="rect">
            <a:avLst/>
          </a:prstGeom>
          <a:solidFill>
            <a:schemeClr val="bg1"/>
          </a:solidFill>
        </p:spPr>
        <p:txBody>
          <a:bodyPr wrap="square" rtlCol="0">
            <a:spAutoFit/>
          </a:bodyPr>
          <a:lstStyle/>
          <a:p>
            <a:pPr algn="ctr"/>
            <a:r>
              <a:rPr lang="en-GB" sz="1200" dirty="0">
                <a:latin typeface="Gill Sans MT" panose="020B0502020104020203" pitchFamily="34" charset="0"/>
              </a:rPr>
              <a:t>Soaps</a:t>
            </a:r>
          </a:p>
        </p:txBody>
      </p:sp>
      <p:sp>
        <p:nvSpPr>
          <p:cNvPr id="45" name="TextBox 44"/>
          <p:cNvSpPr txBox="1"/>
          <p:nvPr/>
        </p:nvSpPr>
        <p:spPr>
          <a:xfrm>
            <a:off x="7581718" y="4201053"/>
            <a:ext cx="983166" cy="461665"/>
          </a:xfrm>
          <a:prstGeom prst="rect">
            <a:avLst/>
          </a:prstGeom>
          <a:solidFill>
            <a:schemeClr val="bg1"/>
          </a:solidFill>
        </p:spPr>
        <p:txBody>
          <a:bodyPr wrap="square" rtlCol="0">
            <a:spAutoFit/>
          </a:bodyPr>
          <a:lstStyle/>
          <a:p>
            <a:pPr algn="ctr"/>
            <a:r>
              <a:rPr lang="en-GB" sz="1200" dirty="0">
                <a:latin typeface="Gill Sans MT" panose="020B0502020104020203" pitchFamily="34" charset="0"/>
              </a:rPr>
              <a:t>Ammonia solution</a:t>
            </a:r>
          </a:p>
        </p:txBody>
      </p:sp>
      <p:sp>
        <p:nvSpPr>
          <p:cNvPr id="46" name="TextBox 45"/>
          <p:cNvSpPr txBox="1"/>
          <p:nvPr/>
        </p:nvSpPr>
        <p:spPr>
          <a:xfrm>
            <a:off x="8765037" y="4214918"/>
            <a:ext cx="752006" cy="276999"/>
          </a:xfrm>
          <a:prstGeom prst="rect">
            <a:avLst/>
          </a:prstGeom>
          <a:solidFill>
            <a:schemeClr val="bg1"/>
          </a:solidFill>
        </p:spPr>
        <p:txBody>
          <a:bodyPr wrap="square" rtlCol="0">
            <a:spAutoFit/>
          </a:bodyPr>
          <a:lstStyle/>
          <a:p>
            <a:pPr algn="ctr"/>
            <a:r>
              <a:rPr lang="en-GB" sz="1200" dirty="0">
                <a:latin typeface="Gill Sans MT" panose="020B0502020104020203" pitchFamily="34" charset="0"/>
              </a:rPr>
              <a:t>Bleach</a:t>
            </a:r>
          </a:p>
        </p:txBody>
      </p:sp>
      <p:sp>
        <p:nvSpPr>
          <p:cNvPr id="47" name="TextBox 46"/>
          <p:cNvSpPr txBox="1"/>
          <p:nvPr/>
        </p:nvSpPr>
        <p:spPr>
          <a:xfrm>
            <a:off x="9827687" y="4171511"/>
            <a:ext cx="834252" cy="461665"/>
          </a:xfrm>
          <a:prstGeom prst="rect">
            <a:avLst/>
          </a:prstGeom>
          <a:solidFill>
            <a:schemeClr val="bg1"/>
          </a:solidFill>
        </p:spPr>
        <p:txBody>
          <a:bodyPr wrap="square" rtlCol="0">
            <a:spAutoFit/>
          </a:bodyPr>
          <a:lstStyle/>
          <a:p>
            <a:pPr algn="ctr"/>
            <a:r>
              <a:rPr lang="en-GB" sz="1200" dirty="0">
                <a:latin typeface="Gill Sans MT" panose="020B0502020104020203" pitchFamily="34" charset="0"/>
              </a:rPr>
              <a:t>Drain cleaner</a:t>
            </a:r>
          </a:p>
        </p:txBody>
      </p:sp>
      <p:sp>
        <p:nvSpPr>
          <p:cNvPr id="48" name="TextBox 47"/>
          <p:cNvSpPr txBox="1"/>
          <p:nvPr/>
        </p:nvSpPr>
        <p:spPr>
          <a:xfrm>
            <a:off x="11011538" y="4138815"/>
            <a:ext cx="960536" cy="646331"/>
          </a:xfrm>
          <a:prstGeom prst="rect">
            <a:avLst/>
          </a:prstGeom>
          <a:solidFill>
            <a:schemeClr val="bg1"/>
          </a:solidFill>
        </p:spPr>
        <p:txBody>
          <a:bodyPr wrap="square" rtlCol="0">
            <a:spAutoFit/>
          </a:bodyPr>
          <a:lstStyle/>
          <a:p>
            <a:pPr algn="ctr"/>
            <a:r>
              <a:rPr lang="en-GB" sz="1200" dirty="0">
                <a:latin typeface="Gill Sans MT" panose="020B0502020104020203" pitchFamily="34" charset="0"/>
              </a:rPr>
              <a:t>Sodium hydroxide</a:t>
            </a:r>
          </a:p>
          <a:p>
            <a:pPr algn="ctr"/>
            <a:r>
              <a:rPr lang="en-GB" sz="1200" dirty="0">
                <a:latin typeface="Gill Sans MT" panose="020B0502020104020203" pitchFamily="34" charset="0"/>
              </a:rPr>
              <a:t>(</a:t>
            </a:r>
            <a:r>
              <a:rPr lang="en-GB" sz="1200" dirty="0" err="1">
                <a:latin typeface="Gill Sans MT" panose="020B0502020104020203" pitchFamily="34" charset="0"/>
              </a:rPr>
              <a:t>NaOH</a:t>
            </a:r>
            <a:r>
              <a:rPr lang="en-GB" sz="1200" dirty="0">
                <a:latin typeface="Gill Sans MT" panose="020B0502020104020203" pitchFamily="34" charset="0"/>
              </a:rPr>
              <a:t>)</a:t>
            </a:r>
          </a:p>
        </p:txBody>
      </p:sp>
      <p:sp>
        <p:nvSpPr>
          <p:cNvPr id="49" name="TextBox 48"/>
          <p:cNvSpPr txBox="1"/>
          <p:nvPr/>
        </p:nvSpPr>
        <p:spPr>
          <a:xfrm>
            <a:off x="7083047" y="2216119"/>
            <a:ext cx="2057993" cy="276999"/>
          </a:xfrm>
          <a:prstGeom prst="rect">
            <a:avLst/>
          </a:prstGeom>
          <a:solidFill>
            <a:schemeClr val="bg1"/>
          </a:solidFill>
        </p:spPr>
        <p:txBody>
          <a:bodyPr wrap="square" rtlCol="0">
            <a:spAutoFit/>
          </a:bodyPr>
          <a:lstStyle/>
          <a:p>
            <a:r>
              <a:rPr lang="en-GB" sz="1200" b="1" u="sng" dirty="0">
                <a:latin typeface="Gill Sans MT" panose="020B0502020104020203" pitchFamily="34" charset="0"/>
              </a:rPr>
              <a:t>Acids and Alkalis</a:t>
            </a:r>
          </a:p>
        </p:txBody>
      </p:sp>
      <p:graphicFrame>
        <p:nvGraphicFramePr>
          <p:cNvPr id="50" name="Table 49"/>
          <p:cNvGraphicFramePr>
            <a:graphicFrameLocks noGrp="1"/>
          </p:cNvGraphicFramePr>
          <p:nvPr>
            <p:extLst>
              <p:ext uri="{D42A27DB-BD31-4B8C-83A1-F6EECF244321}">
                <p14:modId xmlns:p14="http://schemas.microsoft.com/office/powerpoint/2010/main" val="2202111758"/>
              </p:ext>
            </p:extLst>
          </p:nvPr>
        </p:nvGraphicFramePr>
        <p:xfrm>
          <a:off x="5986961" y="198169"/>
          <a:ext cx="5985113" cy="1869400"/>
        </p:xfrm>
        <a:graphic>
          <a:graphicData uri="http://schemas.openxmlformats.org/drawingml/2006/table">
            <a:tbl>
              <a:tblPr firstRow="1" bandRow="1">
                <a:tableStyleId>{5940675A-B579-460E-94D1-54222C63F5DA}</a:tableStyleId>
              </a:tblPr>
              <a:tblGrid>
                <a:gridCol w="974309">
                  <a:extLst>
                    <a:ext uri="{9D8B030D-6E8A-4147-A177-3AD203B41FA5}">
                      <a16:colId xmlns:a16="http://schemas.microsoft.com/office/drawing/2014/main" val="672778568"/>
                    </a:ext>
                  </a:extLst>
                </a:gridCol>
                <a:gridCol w="5010804">
                  <a:extLst>
                    <a:ext uri="{9D8B030D-6E8A-4147-A177-3AD203B41FA5}">
                      <a16:colId xmlns:a16="http://schemas.microsoft.com/office/drawing/2014/main" val="1839302554"/>
                    </a:ext>
                  </a:extLst>
                </a:gridCol>
              </a:tblGrid>
              <a:tr h="288788">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726140388"/>
                  </a:ext>
                </a:extLst>
              </a:tr>
              <a:tr h="3061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Neutral</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When a substance is neither acidic nor alkaline, and has a pH of 7.</a:t>
                      </a:r>
                    </a:p>
                  </a:txBody>
                  <a:tcPr marL="36576" marR="36576" marT="36576" marB="36576" anchor="ctr"/>
                </a:tc>
                <a:extLst>
                  <a:ext uri="{0D108BD9-81ED-4DB2-BD59-A6C34878D82A}">
                    <a16:rowId xmlns:a16="http://schemas.microsoft.com/office/drawing/2014/main" val="313385455"/>
                  </a:ext>
                </a:extLst>
              </a:tr>
              <a:tr h="375769">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pH</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scale of acidity or alkalinity. A pH value below 7 is acidic, a pH value above 7 is alkaline.</a:t>
                      </a:r>
                    </a:p>
                  </a:txBody>
                  <a:tcPr marL="36576" marR="36576" marT="36576" marB="36576" anchor="ctr"/>
                </a:tc>
                <a:extLst>
                  <a:ext uri="{0D108BD9-81ED-4DB2-BD59-A6C34878D82A}">
                    <a16:rowId xmlns:a16="http://schemas.microsoft.com/office/drawing/2014/main" val="213044196"/>
                  </a:ext>
                </a:extLst>
              </a:tr>
              <a:tr h="3061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Universal</a:t>
                      </a:r>
                    </a:p>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Indicator Paper</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Paper stained with universal indicator, a chemical solution that produces many different colour changes corresponding to different pH levels.</a:t>
                      </a:r>
                    </a:p>
                  </a:txBody>
                  <a:tcPr marL="36576" marR="36576" marT="36576" marB="36576" anchor="ctr"/>
                </a:tc>
                <a:extLst>
                  <a:ext uri="{0D108BD9-81ED-4DB2-BD59-A6C34878D82A}">
                    <a16:rowId xmlns:a16="http://schemas.microsoft.com/office/drawing/2014/main" val="2262334270"/>
                  </a:ext>
                </a:extLst>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1071943978"/>
              </p:ext>
            </p:extLst>
          </p:nvPr>
        </p:nvGraphicFramePr>
        <p:xfrm>
          <a:off x="122703" y="675496"/>
          <a:ext cx="5565565" cy="2576274"/>
        </p:xfrm>
        <a:graphic>
          <a:graphicData uri="http://schemas.openxmlformats.org/drawingml/2006/table">
            <a:tbl>
              <a:tblPr firstRow="1" bandRow="1">
                <a:tableStyleId>{5940675A-B579-460E-94D1-54222C63F5DA}</a:tableStyleId>
              </a:tblPr>
              <a:tblGrid>
                <a:gridCol w="1556661">
                  <a:extLst>
                    <a:ext uri="{9D8B030D-6E8A-4147-A177-3AD203B41FA5}">
                      <a16:colId xmlns:a16="http://schemas.microsoft.com/office/drawing/2014/main" val="2855209720"/>
                    </a:ext>
                  </a:extLst>
                </a:gridCol>
                <a:gridCol w="4008904">
                  <a:extLst>
                    <a:ext uri="{9D8B030D-6E8A-4147-A177-3AD203B41FA5}">
                      <a16:colId xmlns:a16="http://schemas.microsoft.com/office/drawing/2014/main" val="2071572869"/>
                    </a:ext>
                  </a:extLst>
                </a:gridCol>
              </a:tblGrid>
              <a:tr h="288788">
                <a:tc>
                  <a:txBody>
                    <a:bodyPr/>
                    <a:lstStyle/>
                    <a:p>
                      <a:pPr algn="l"/>
                      <a:r>
                        <a:rPr lang="en-GB" sz="1200" b="1" dirty="0">
                          <a:latin typeface="+mn-lt"/>
                        </a:rPr>
                        <a:t>Key Word (forces)</a:t>
                      </a:r>
                    </a:p>
                  </a:txBody>
                  <a:tcPr anchor="ctr">
                    <a:solidFill>
                      <a:schemeClr val="accent6">
                        <a:lumMod val="20000"/>
                        <a:lumOff val="80000"/>
                      </a:schemeClr>
                    </a:solidFill>
                  </a:tcPr>
                </a:tc>
                <a:tc>
                  <a:txBody>
                    <a:bodyPr/>
                    <a:lstStyle/>
                    <a:p>
                      <a:pPr algn="l"/>
                      <a:r>
                        <a:rPr lang="en-GB" sz="1200" b="1" dirty="0">
                          <a:latin typeface="+mn-lt"/>
                        </a:rPr>
                        <a:t>Definition</a:t>
                      </a:r>
                    </a:p>
                  </a:txBody>
                  <a:tcPr anchor="ctr">
                    <a:solidFill>
                      <a:schemeClr val="accent6">
                        <a:lumMod val="20000"/>
                        <a:lumOff val="80000"/>
                      </a:schemeClr>
                    </a:solidFill>
                  </a:tcPr>
                </a:tc>
                <a:extLst>
                  <a:ext uri="{0D108BD9-81ED-4DB2-BD59-A6C34878D82A}">
                    <a16:rowId xmlns:a16="http://schemas.microsoft.com/office/drawing/2014/main" val="3897207886"/>
                  </a:ext>
                </a:extLst>
              </a:tr>
              <a:tr h="3061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Resultant Force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sum of the</a:t>
                      </a:r>
                      <a:r>
                        <a:rPr lang="en-GB" sz="1200" b="0" kern="1400" baseline="0" dirty="0">
                          <a:ln>
                            <a:noFill/>
                          </a:ln>
                          <a:solidFill>
                            <a:srgbClr val="000000"/>
                          </a:solidFill>
                          <a:effectLst/>
                          <a:latin typeface="Gill Sans MT" panose="020B0502020104020203" pitchFamily="34" charset="0"/>
                        </a:rPr>
                        <a:t> forces acting upon an object (overall force)</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732113325"/>
                  </a:ext>
                </a:extLst>
              </a:tr>
              <a:tr h="3061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Newton</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unit of Force, symbol N</a:t>
                      </a:r>
                    </a:p>
                  </a:txBody>
                  <a:tcPr marL="36576" marR="36576" marT="36576" marB="36576" anchor="ctr"/>
                </a:tc>
                <a:extLst>
                  <a:ext uri="{0D108BD9-81ED-4DB2-BD59-A6C34878D82A}">
                    <a16:rowId xmlns:a16="http://schemas.microsoft.com/office/drawing/2014/main" val="4167491149"/>
                  </a:ext>
                </a:extLst>
              </a:tr>
              <a:tr h="375769">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Mass</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particles that make up an</a:t>
                      </a:r>
                      <a:r>
                        <a:rPr lang="en-GB" sz="1200" b="0" kern="1400" baseline="0" dirty="0">
                          <a:ln>
                            <a:noFill/>
                          </a:ln>
                          <a:solidFill>
                            <a:srgbClr val="000000"/>
                          </a:solidFill>
                          <a:effectLst/>
                          <a:latin typeface="Gill Sans MT" panose="020B0502020104020203" pitchFamily="34" charset="0"/>
                        </a:rPr>
                        <a:t> object</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95810375"/>
                  </a:ext>
                </a:extLst>
              </a:tr>
              <a:tr h="306103">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Weight</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force</a:t>
                      </a:r>
                      <a:r>
                        <a:rPr lang="en-GB" sz="1200" b="0" kern="1400" baseline="0" dirty="0">
                          <a:ln>
                            <a:noFill/>
                          </a:ln>
                          <a:solidFill>
                            <a:srgbClr val="000000"/>
                          </a:solidFill>
                          <a:effectLst/>
                          <a:latin typeface="Gill Sans MT" panose="020B0502020104020203" pitchFamily="34" charset="0"/>
                        </a:rPr>
                        <a:t> of gravity acting upon your mass</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55264256"/>
                  </a:ext>
                </a:extLst>
              </a:tr>
              <a:tr h="705809">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Air</a:t>
                      </a:r>
                      <a:r>
                        <a:rPr lang="en-GB" sz="1200" b="0" kern="1400" baseline="0" dirty="0">
                          <a:ln>
                            <a:noFill/>
                          </a:ln>
                          <a:solidFill>
                            <a:srgbClr val="000000"/>
                          </a:solidFill>
                          <a:effectLst/>
                          <a:latin typeface="Gill Sans MT" panose="020B0502020104020203" pitchFamily="34" charset="0"/>
                        </a:rPr>
                        <a:t> resistance</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A force that acts on an object which is moving through air. Air resistance acts in the opposite direction to the direction of movement.</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86707570"/>
                  </a:ext>
                </a:extLst>
              </a:tr>
              <a:tr h="28544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Friction</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Forces</a:t>
                      </a:r>
                      <a:r>
                        <a:rPr lang="en-GB" sz="1200" b="0" kern="1400" baseline="0" dirty="0">
                          <a:ln>
                            <a:noFill/>
                          </a:ln>
                          <a:solidFill>
                            <a:srgbClr val="000000"/>
                          </a:solidFill>
                          <a:effectLst/>
                          <a:latin typeface="Gill Sans MT" panose="020B0502020104020203" pitchFamily="34" charset="0"/>
                        </a:rPr>
                        <a:t> which resist an object moving</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675233692"/>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017977684"/>
              </p:ext>
            </p:extLst>
          </p:nvPr>
        </p:nvGraphicFramePr>
        <p:xfrm>
          <a:off x="122702" y="3275125"/>
          <a:ext cx="5565565" cy="681872"/>
        </p:xfrm>
        <a:graphic>
          <a:graphicData uri="http://schemas.openxmlformats.org/drawingml/2006/table">
            <a:tbl>
              <a:tblPr firstRow="1" bandRow="1">
                <a:tableStyleId>{5940675A-B579-460E-94D1-54222C63F5DA}</a:tableStyleId>
              </a:tblPr>
              <a:tblGrid>
                <a:gridCol w="1555786">
                  <a:extLst>
                    <a:ext uri="{9D8B030D-6E8A-4147-A177-3AD203B41FA5}">
                      <a16:colId xmlns:a16="http://schemas.microsoft.com/office/drawing/2014/main" val="744809076"/>
                    </a:ext>
                  </a:extLst>
                </a:gridCol>
                <a:gridCol w="4009779">
                  <a:extLst>
                    <a:ext uri="{9D8B030D-6E8A-4147-A177-3AD203B41FA5}">
                      <a16:colId xmlns:a16="http://schemas.microsoft.com/office/drawing/2014/main" val="2699834851"/>
                    </a:ext>
                  </a:extLst>
                </a:gridCol>
              </a:tblGrid>
              <a:tr h="30610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Balanced forces</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when two forces are acting equally on an object</a:t>
                      </a:r>
                    </a:p>
                  </a:txBody>
                  <a:tcPr marL="36576" marR="36576" marT="36576" marB="36576"/>
                </a:tc>
                <a:extLst>
                  <a:ext uri="{0D108BD9-81ED-4DB2-BD59-A6C34878D82A}">
                    <a16:rowId xmlns:a16="http://schemas.microsoft.com/office/drawing/2014/main" val="4092878195"/>
                  </a:ext>
                </a:extLst>
              </a:tr>
              <a:tr h="37576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Unbalanced forces</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when two forces are acting unequally on an object</a:t>
                      </a:r>
                    </a:p>
                  </a:txBody>
                  <a:tcPr marL="36576" marR="36576" marT="36576" marB="36576"/>
                </a:tc>
                <a:extLst>
                  <a:ext uri="{0D108BD9-81ED-4DB2-BD59-A6C34878D82A}">
                    <a16:rowId xmlns:a16="http://schemas.microsoft.com/office/drawing/2014/main" val="887221539"/>
                  </a:ext>
                </a:extLst>
              </a:tr>
            </a:tbl>
          </a:graphicData>
        </a:graphic>
      </p:graphicFrame>
    </p:spTree>
    <p:extLst>
      <p:ext uri="{BB962C8B-B14F-4D97-AF65-F5344CB8AC3E}">
        <p14:creationId xmlns:p14="http://schemas.microsoft.com/office/powerpoint/2010/main" val="246593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362770"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Vivo en</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I </a:t>
                      </a:r>
                      <a:r>
                        <a:rPr lang="es-ES" sz="1200" kern="1400" dirty="0" err="1">
                          <a:ln>
                            <a:noFill/>
                          </a:ln>
                          <a:solidFill>
                            <a:srgbClr val="000000"/>
                          </a:solidFill>
                          <a:effectLst/>
                          <a:latin typeface="Gill Sans MT" panose="020B0502020104020203" pitchFamily="34" charset="0"/>
                        </a:rPr>
                        <a:t>live</a:t>
                      </a:r>
                      <a:r>
                        <a:rPr lang="es-ES" sz="1200" kern="1400" dirty="0">
                          <a:ln>
                            <a:noFill/>
                          </a:ln>
                          <a:solidFill>
                            <a:srgbClr val="000000"/>
                          </a:solidFill>
                          <a:effectLst/>
                          <a:latin typeface="Gill Sans MT" panose="020B0502020104020203" pitchFamily="34" charset="0"/>
                        </a:rPr>
                        <a:t> in</a:t>
                      </a:r>
                    </a:p>
                  </a:txBody>
                  <a:tcPr marL="36576" marR="36576" marT="36576" marB="36576" anchor="ctr"/>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Una casa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A </a:t>
                      </a:r>
                      <a:r>
                        <a:rPr lang="es-ES" sz="1200" kern="1400" dirty="0" err="1">
                          <a:ln>
                            <a:noFill/>
                          </a:ln>
                          <a:solidFill>
                            <a:srgbClr val="000000"/>
                          </a:solidFill>
                          <a:effectLst/>
                          <a:latin typeface="Gill Sans MT" panose="020B0502020104020203" pitchFamily="34" charset="0"/>
                        </a:rPr>
                        <a:t>house</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Un piso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 flat</a:t>
                      </a:r>
                    </a:p>
                  </a:txBody>
                  <a:tcPr marL="36576" marR="36576" marT="36576" marB="36576" anchor="ctr"/>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Mi casa/piso está en</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My house/flat is located in</a:t>
                      </a:r>
                    </a:p>
                  </a:txBody>
                  <a:tcPr marL="36576" marR="36576" marT="36576" marB="36576" anchor="ctr"/>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Un pueblo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 town</a:t>
                      </a:r>
                    </a:p>
                  </a:txBody>
                  <a:tcPr marL="36576" marR="36576" marT="36576" marB="36576" anchor="ctr"/>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err="1">
                          <a:ln>
                            <a:noFill/>
                          </a:ln>
                          <a:solidFill>
                            <a:srgbClr val="000000"/>
                          </a:solidFill>
                          <a:effectLst/>
                          <a:latin typeface="Gill Sans MT" panose="020B0502020104020203" pitchFamily="34" charset="0"/>
                        </a:rPr>
                        <a:t>Una</a:t>
                      </a:r>
                      <a:r>
                        <a:rPr lang="en-GB" sz="1200" kern="1400" dirty="0">
                          <a:ln>
                            <a:noFill/>
                          </a:ln>
                          <a:solidFill>
                            <a:srgbClr val="000000"/>
                          </a:solidFill>
                          <a:effectLst/>
                          <a:latin typeface="Gill Sans MT" panose="020B0502020104020203" pitchFamily="34" charset="0"/>
                        </a:rPr>
                        <a:t> ciudad</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 city</a:t>
                      </a:r>
                    </a:p>
                  </a:txBody>
                  <a:tcPr marL="36576" marR="36576" marT="36576" marB="36576" anchor="ctr"/>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Las </a:t>
                      </a:r>
                      <a:r>
                        <a:rPr lang="en-US" sz="1200" kern="1400" dirty="0" err="1">
                          <a:ln>
                            <a:noFill/>
                          </a:ln>
                          <a:solidFill>
                            <a:srgbClr val="000000"/>
                          </a:solidFill>
                          <a:effectLst/>
                          <a:latin typeface="Gill Sans MT" panose="020B0502020104020203" pitchFamily="34" charset="0"/>
                        </a:rPr>
                        <a:t>montañas</a:t>
                      </a:r>
                      <a:endParaRPr lang="en-U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The mountains</a:t>
                      </a:r>
                    </a:p>
                  </a:txBody>
                  <a:tcPr marL="36576" marR="36576" marT="36576" marB="36576" anchor="ctr"/>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La costa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The coast</a:t>
                      </a:r>
                    </a:p>
                  </a:txBody>
                  <a:tcPr marL="36576" marR="36576" marT="36576" marB="36576" anchor="ctr"/>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tabLst>
                          <a:tab pos="2879446" algn="l"/>
                          <a:tab pos="2766974" algn="l"/>
                        </a:tabLst>
                      </a:pPr>
                      <a:r>
                        <a:rPr lang="es-ES_tradnl" sz="1200" kern="1400" dirty="0">
                          <a:ln>
                            <a:noFill/>
                          </a:ln>
                          <a:solidFill>
                            <a:srgbClr val="000000"/>
                          </a:solidFill>
                          <a:effectLst/>
                          <a:latin typeface="Gill Sans MT" panose="020B0502020104020203" pitchFamily="34" charset="0"/>
                        </a:rPr>
                        <a:t>La habitación</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Bedroom</a:t>
                      </a:r>
                    </a:p>
                  </a:txBody>
                  <a:tcPr marL="36576" marR="36576" marT="36576" marB="36576" anchor="ctr"/>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La </a:t>
                      </a:r>
                      <a:r>
                        <a:rPr lang="en-GB" sz="1200" kern="1400" dirty="0" err="1">
                          <a:ln>
                            <a:noFill/>
                          </a:ln>
                          <a:solidFill>
                            <a:srgbClr val="000000"/>
                          </a:solidFill>
                          <a:effectLst/>
                          <a:latin typeface="Gill Sans MT" panose="020B0502020104020203" pitchFamily="34" charset="0"/>
                        </a:rPr>
                        <a:t>cocina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Kitchen</a:t>
                      </a:r>
                    </a:p>
                  </a:txBody>
                  <a:tcPr marL="36576" marR="36576" marT="36576" marB="36576" anchor="ctr"/>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 </a:t>
                      </a:r>
                      <a:r>
                        <a:rPr lang="en-GB" sz="1200" kern="1400" dirty="0" err="1">
                          <a:ln>
                            <a:noFill/>
                          </a:ln>
                          <a:solidFill>
                            <a:srgbClr val="000000"/>
                          </a:solidFill>
                          <a:effectLst/>
                          <a:latin typeface="Gill Sans MT" panose="020B0502020104020203" pitchFamily="34" charset="0"/>
                        </a:rPr>
                        <a:t>salón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Living </a:t>
                      </a:r>
                      <a:r>
                        <a:rPr lang="es-ES" sz="1200" kern="1400" dirty="0" err="1">
                          <a:ln>
                            <a:noFill/>
                          </a:ln>
                          <a:solidFill>
                            <a:srgbClr val="000000"/>
                          </a:solidFill>
                          <a:effectLst/>
                          <a:latin typeface="Gill Sans MT" panose="020B0502020104020203" pitchFamily="34" charset="0"/>
                        </a:rPr>
                        <a:t>room</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El estudio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Study</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El cuarto de baño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Bathroom</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El jardín</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Garden</a:t>
                      </a:r>
                    </a:p>
                  </a:txBody>
                  <a:tcPr marL="36576" marR="36576" marT="36576" marB="36576" anchor="ctr"/>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La entrada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Hall</a:t>
                      </a:r>
                    </a:p>
                  </a:txBody>
                  <a:tcPr marL="36576" marR="36576" marT="36576" marB="36576" anchor="ctr"/>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Hay…</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There</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is</a:t>
                      </a:r>
                      <a:r>
                        <a:rPr lang="es-ES" sz="1200" kern="1400" dirty="0">
                          <a:ln>
                            <a:noFill/>
                          </a:ln>
                          <a:solidFill>
                            <a:srgbClr val="000000"/>
                          </a:solidFill>
                          <a:effectLst/>
                          <a:latin typeface="Gill Sans MT" panose="020B0502020104020203" pitchFamily="34" charset="0"/>
                        </a:rPr>
                        <a:t>/are</a:t>
                      </a: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Un </a:t>
                      </a:r>
                      <a:r>
                        <a:rPr lang="en-GB" sz="1200" kern="1400" dirty="0" err="1">
                          <a:ln>
                            <a:noFill/>
                          </a:ln>
                          <a:solidFill>
                            <a:srgbClr val="000000"/>
                          </a:solidFill>
                          <a:effectLst/>
                          <a:latin typeface="Gill Sans MT" panose="020B0502020104020203" pitchFamily="34" charset="0"/>
                        </a:rPr>
                        <a:t>armario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A </a:t>
                      </a:r>
                      <a:r>
                        <a:rPr lang="es-ES" sz="1200" kern="1400" dirty="0" err="1">
                          <a:ln>
                            <a:noFill/>
                          </a:ln>
                          <a:solidFill>
                            <a:srgbClr val="000000"/>
                          </a:solidFill>
                          <a:effectLst/>
                          <a:latin typeface="Gill Sans MT" panose="020B0502020104020203" pitchFamily="34" charset="0"/>
                        </a:rPr>
                        <a:t>wardrobe</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87442006"/>
                  </a:ext>
                </a:extLst>
              </a:tr>
            </a:tbl>
          </a:graphicData>
        </a:graphic>
      </p:graphicFrame>
      <p:graphicFrame>
        <p:nvGraphicFramePr>
          <p:cNvPr id="4" name="Table 3"/>
          <p:cNvGraphicFramePr>
            <a:graphicFrameLocks noGrp="1"/>
          </p:cNvGraphicFramePr>
          <p:nvPr/>
        </p:nvGraphicFramePr>
        <p:xfrm>
          <a:off x="7322412"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Una</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lámpara</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 lamp</a:t>
                      </a:r>
                    </a:p>
                  </a:txBody>
                  <a:tcPr marL="36576" marR="36576" marT="36576" marB="36576"/>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Una</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cama</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A </a:t>
                      </a:r>
                      <a:r>
                        <a:rPr lang="es-ES" sz="1200" kern="1400" dirty="0" err="1">
                          <a:ln>
                            <a:noFill/>
                          </a:ln>
                          <a:solidFill>
                            <a:srgbClr val="000000"/>
                          </a:solidFill>
                          <a:effectLst/>
                          <a:latin typeface="Gill Sans MT" panose="020B0502020104020203" pitchFamily="34" charset="0"/>
                        </a:rPr>
                        <a:t>bed</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Un lavabo</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 sink</a:t>
                      </a:r>
                    </a:p>
                  </a:txBody>
                  <a:tcPr marL="36576" marR="36576" marT="36576" marB="36576"/>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Una</a:t>
                      </a:r>
                      <a:r>
                        <a:rPr lang="en-GB" sz="1200" kern="1400" dirty="0">
                          <a:ln>
                            <a:noFill/>
                          </a:ln>
                          <a:solidFill>
                            <a:srgbClr val="000000"/>
                          </a:solidFill>
                          <a:effectLst/>
                          <a:latin typeface="Gill Sans MT" panose="020B0502020104020203" pitchFamily="34" charset="0"/>
                        </a:rPr>
                        <a:t> mesa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A </a:t>
                      </a:r>
                      <a:r>
                        <a:rPr lang="es-ES" sz="1200" kern="1400" dirty="0" err="1">
                          <a:ln>
                            <a:noFill/>
                          </a:ln>
                          <a:solidFill>
                            <a:srgbClr val="000000"/>
                          </a:solidFill>
                          <a:effectLst/>
                          <a:latin typeface="Gill Sans MT" panose="020B0502020104020203" pitchFamily="34" charset="0"/>
                        </a:rPr>
                        <a:t>table</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Un </a:t>
                      </a:r>
                      <a:r>
                        <a:rPr lang="en-GB" sz="1200" kern="1400" dirty="0" err="1">
                          <a:ln>
                            <a:noFill/>
                          </a:ln>
                          <a:solidFill>
                            <a:srgbClr val="000000"/>
                          </a:solidFill>
                          <a:effectLst/>
                          <a:latin typeface="Gill Sans MT" panose="020B0502020104020203" pitchFamily="34" charset="0"/>
                        </a:rPr>
                        <a:t>sillón</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An armchair</a:t>
                      </a:r>
                    </a:p>
                  </a:txBody>
                  <a:tcPr marL="36576" marR="36576" marT="36576" marB="36576"/>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Una</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silla</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chair</a:t>
                      </a:r>
                    </a:p>
                  </a:txBody>
                  <a:tcPr marL="36576" marR="36576" marT="36576" marB="36576"/>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Un </a:t>
                      </a:r>
                      <a:r>
                        <a:rPr lang="en-GB" sz="1200" kern="1400" dirty="0" err="1">
                          <a:ln>
                            <a:noFill/>
                          </a:ln>
                          <a:solidFill>
                            <a:srgbClr val="000000"/>
                          </a:solidFill>
                          <a:effectLst/>
                          <a:latin typeface="Gill Sans MT" panose="020B0502020104020203" pitchFamily="34" charset="0"/>
                        </a:rPr>
                        <a:t>sofá</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 sofa</a:t>
                      </a:r>
                    </a:p>
                  </a:txBody>
                  <a:tcPr marL="36576" marR="36576" marT="36576" marB="36576"/>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Unas</a:t>
                      </a:r>
                      <a:r>
                        <a:rPr lang="en-GB" sz="1200" kern="1400" baseline="0" dirty="0">
                          <a:ln>
                            <a:noFill/>
                          </a:ln>
                          <a:solidFill>
                            <a:srgbClr val="000000"/>
                          </a:solidFill>
                          <a:effectLst/>
                          <a:latin typeface="Gill Sans MT" panose="020B0502020104020203" pitchFamily="34" charset="0"/>
                        </a:rPr>
                        <a:t> </a:t>
                      </a:r>
                      <a:r>
                        <a:rPr lang="en-GB" sz="1200" kern="1400" baseline="0" dirty="0" err="1">
                          <a:ln>
                            <a:noFill/>
                          </a:ln>
                          <a:solidFill>
                            <a:srgbClr val="000000"/>
                          </a:solidFill>
                          <a:effectLst/>
                          <a:latin typeface="Gill Sans MT" panose="020B0502020104020203" pitchFamily="34" charset="0"/>
                        </a:rPr>
                        <a:t>cortinas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Some curtains</a:t>
                      </a:r>
                    </a:p>
                  </a:txBody>
                  <a:tcPr marL="36576" marR="36576" marT="36576" marB="36576"/>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Un </a:t>
                      </a:r>
                      <a:r>
                        <a:rPr lang="en-GB" sz="1200" kern="1400" dirty="0" err="1">
                          <a:ln>
                            <a:noFill/>
                          </a:ln>
                          <a:solidFill>
                            <a:srgbClr val="000000"/>
                          </a:solidFill>
                          <a:effectLst/>
                          <a:latin typeface="Gill Sans MT" panose="020B0502020104020203" pitchFamily="34" charset="0"/>
                        </a:rPr>
                        <a:t>tapete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 carpet</a:t>
                      </a:r>
                    </a:p>
                  </a:txBody>
                  <a:tcPr marL="36576" marR="36576" marT="36576" marB="36576"/>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Una</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mesilla</a:t>
                      </a:r>
                      <a:r>
                        <a:rPr lang="en-GB" sz="1200" kern="1400" baseline="0" dirty="0">
                          <a:ln>
                            <a:noFill/>
                          </a:ln>
                          <a:solidFill>
                            <a:srgbClr val="000000"/>
                          </a:solidFill>
                          <a:effectLst/>
                          <a:latin typeface="Gill Sans MT" panose="020B0502020104020203" pitchFamily="34" charset="0"/>
                        </a:rPr>
                        <a:t> de </a:t>
                      </a:r>
                      <a:r>
                        <a:rPr lang="en-GB" sz="1200" kern="1400" baseline="0" dirty="0" err="1">
                          <a:ln>
                            <a:noFill/>
                          </a:ln>
                          <a:solidFill>
                            <a:srgbClr val="000000"/>
                          </a:solidFill>
                          <a:effectLst/>
                          <a:latin typeface="Gill Sans MT" panose="020B0502020104020203" pitchFamily="34" charset="0"/>
                        </a:rPr>
                        <a:t>noche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A</a:t>
                      </a:r>
                      <a:r>
                        <a:rPr lang="en-GB" sz="1200" kern="1400" baseline="0" dirty="0">
                          <a:ln>
                            <a:noFill/>
                          </a:ln>
                          <a:solidFill>
                            <a:srgbClr val="000000"/>
                          </a:solidFill>
                          <a:effectLst/>
                          <a:latin typeface="Gill Sans MT" panose="020B0502020104020203" pitchFamily="34" charset="0"/>
                        </a:rPr>
                        <a:t> bedside table</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Arreglo</a:t>
                      </a:r>
                      <a:r>
                        <a:rPr lang="en-GB" sz="1200" kern="1400" dirty="0">
                          <a:ln>
                            <a:noFill/>
                          </a:ln>
                          <a:solidFill>
                            <a:srgbClr val="000000"/>
                          </a:solidFill>
                          <a:effectLst/>
                          <a:latin typeface="Gill Sans MT" panose="020B0502020104020203" pitchFamily="34" charset="0"/>
                        </a:rPr>
                        <a:t> mi </a:t>
                      </a:r>
                      <a:r>
                        <a:rPr lang="en-GB" sz="1200" kern="1400" dirty="0" err="1">
                          <a:ln>
                            <a:noFill/>
                          </a:ln>
                          <a:solidFill>
                            <a:srgbClr val="000000"/>
                          </a:solidFill>
                          <a:effectLst/>
                          <a:latin typeface="Gill Sans MT" panose="020B0502020104020203" pitchFamily="34" charset="0"/>
                        </a:rPr>
                        <a:t>habitación</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 tidy my room</a:t>
                      </a:r>
                    </a:p>
                  </a:txBody>
                  <a:tcPr marL="36576" marR="36576" marT="36576" marB="36576"/>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Cocino</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cook</a:t>
                      </a:r>
                    </a:p>
                  </a:txBody>
                  <a:tcPr marL="36576" marR="36576" marT="36576" marB="36576"/>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Paso la aspiradora</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 vacuum</a:t>
                      </a:r>
                    </a:p>
                  </a:txBody>
                  <a:tcPr marL="36576" marR="36576" marT="36576" marB="36576"/>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Gill Sans MT" panose="020B0502020104020203" pitchFamily="34" charset="0"/>
                        </a:rPr>
                        <a:t>Saco la basura</a:t>
                      </a:r>
                    </a:p>
                  </a:txBody>
                  <a:tcPr marL="36576" marR="36576" marT="36576" marB="36576"/>
                </a:tc>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Gill Sans MT" panose="020B0502020104020203" pitchFamily="34" charset="0"/>
                        </a:rPr>
                        <a:t>I </a:t>
                      </a:r>
                      <a:r>
                        <a:rPr lang="es-ES_tradnl" sz="1200" kern="1400" dirty="0" err="1">
                          <a:ln>
                            <a:noFill/>
                          </a:ln>
                          <a:solidFill>
                            <a:srgbClr val="000000"/>
                          </a:solidFill>
                          <a:effectLst/>
                          <a:latin typeface="Gill Sans MT" panose="020B0502020104020203" pitchFamily="34" charset="0"/>
                        </a:rPr>
                        <a:t>take</a:t>
                      </a:r>
                      <a:r>
                        <a:rPr lang="es-ES_tradnl" sz="1200" kern="1400" dirty="0">
                          <a:ln>
                            <a:noFill/>
                          </a:ln>
                          <a:solidFill>
                            <a:srgbClr val="000000"/>
                          </a:solidFill>
                          <a:effectLst/>
                          <a:latin typeface="Gill Sans MT" panose="020B0502020104020203" pitchFamily="34" charset="0"/>
                        </a:rPr>
                        <a:t> </a:t>
                      </a:r>
                      <a:r>
                        <a:rPr lang="es-ES_tradnl" sz="1200" kern="1400" dirty="0" err="1">
                          <a:ln>
                            <a:noFill/>
                          </a:ln>
                          <a:solidFill>
                            <a:srgbClr val="000000"/>
                          </a:solidFill>
                          <a:effectLst/>
                          <a:latin typeface="Gill Sans MT" panose="020B0502020104020203" pitchFamily="34" charset="0"/>
                        </a:rPr>
                        <a:t>out</a:t>
                      </a:r>
                      <a:r>
                        <a:rPr lang="es-ES_tradnl" sz="1200" kern="1400" dirty="0">
                          <a:ln>
                            <a:noFill/>
                          </a:ln>
                          <a:solidFill>
                            <a:srgbClr val="000000"/>
                          </a:solidFill>
                          <a:effectLst/>
                          <a:latin typeface="Gill Sans MT" panose="020B0502020104020203" pitchFamily="34" charset="0"/>
                        </a:rPr>
                        <a:t> </a:t>
                      </a:r>
                      <a:r>
                        <a:rPr lang="es-ES_tradnl" sz="1200" kern="1400" dirty="0" err="1">
                          <a:ln>
                            <a:noFill/>
                          </a:ln>
                          <a:solidFill>
                            <a:srgbClr val="000000"/>
                          </a:solidFill>
                          <a:effectLst/>
                          <a:latin typeface="Gill Sans MT" panose="020B0502020104020203" pitchFamily="34" charset="0"/>
                        </a:rPr>
                        <a:t>the</a:t>
                      </a:r>
                      <a:r>
                        <a:rPr lang="es-ES_tradnl" sz="1200" kern="1400" dirty="0">
                          <a:ln>
                            <a:noFill/>
                          </a:ln>
                          <a:solidFill>
                            <a:srgbClr val="000000"/>
                          </a:solidFill>
                          <a:effectLst/>
                          <a:latin typeface="Gill Sans MT" panose="020B0502020104020203" pitchFamily="34" charset="0"/>
                        </a:rPr>
                        <a:t> </a:t>
                      </a:r>
                      <a:r>
                        <a:rPr lang="es-ES_tradnl" sz="1200" kern="1400" dirty="0" err="1">
                          <a:ln>
                            <a:noFill/>
                          </a:ln>
                          <a:solidFill>
                            <a:srgbClr val="000000"/>
                          </a:solidFill>
                          <a:effectLst/>
                          <a:latin typeface="Gill Sans MT" panose="020B0502020104020203" pitchFamily="34" charset="0"/>
                        </a:rPr>
                        <a:t>rubbish</a:t>
                      </a:r>
                      <a:endParaRPr lang="es-ES_tradnl"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0"/>
                        </a:spcAft>
                      </a:pPr>
                      <a:r>
                        <a:rPr lang="en-US" sz="1200" kern="1400" dirty="0" err="1">
                          <a:ln>
                            <a:noFill/>
                          </a:ln>
                          <a:solidFill>
                            <a:srgbClr val="000000"/>
                          </a:solidFill>
                          <a:effectLst/>
                          <a:latin typeface="Gill Sans MT" panose="020B0502020104020203" pitchFamily="34" charset="0"/>
                        </a:rPr>
                        <a:t>Lavo</a:t>
                      </a:r>
                      <a:r>
                        <a:rPr lang="en-US" sz="1200" kern="1400" baseline="0" dirty="0">
                          <a:ln>
                            <a:noFill/>
                          </a:ln>
                          <a:solidFill>
                            <a:srgbClr val="000000"/>
                          </a:solidFill>
                          <a:effectLst/>
                          <a:latin typeface="Gill Sans MT" panose="020B0502020104020203" pitchFamily="34" charset="0"/>
                        </a:rPr>
                        <a:t> </a:t>
                      </a:r>
                      <a:r>
                        <a:rPr lang="en-US" sz="1200" kern="1400" baseline="0" dirty="0" err="1">
                          <a:ln>
                            <a:noFill/>
                          </a:ln>
                          <a:solidFill>
                            <a:srgbClr val="000000"/>
                          </a:solidFill>
                          <a:effectLst/>
                          <a:latin typeface="Gill Sans MT" panose="020B0502020104020203" pitchFamily="34" charset="0"/>
                        </a:rPr>
                        <a:t>los</a:t>
                      </a:r>
                      <a:r>
                        <a:rPr lang="en-US" sz="1200" kern="1400" baseline="0" dirty="0">
                          <a:ln>
                            <a:noFill/>
                          </a:ln>
                          <a:solidFill>
                            <a:srgbClr val="000000"/>
                          </a:solidFill>
                          <a:effectLst/>
                          <a:latin typeface="Gill Sans MT" panose="020B0502020104020203" pitchFamily="34" charset="0"/>
                        </a:rPr>
                        <a:t> </a:t>
                      </a:r>
                      <a:r>
                        <a:rPr lang="en-US" sz="1200" kern="1400" baseline="0" dirty="0" err="1">
                          <a:ln>
                            <a:noFill/>
                          </a:ln>
                          <a:solidFill>
                            <a:srgbClr val="000000"/>
                          </a:solidFill>
                          <a:effectLst/>
                          <a:latin typeface="Gill Sans MT" panose="020B0502020104020203" pitchFamily="34" charset="0"/>
                        </a:rPr>
                        <a:t>platos</a:t>
                      </a:r>
                      <a:endParaRPr lang="en-U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I wash the dishes</a:t>
                      </a:r>
                    </a:p>
                  </a:txBody>
                  <a:tcPr marL="36576" marR="36576" marT="36576" marB="36576"/>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0"/>
                        </a:spcAft>
                      </a:pPr>
                      <a:r>
                        <a:rPr lang="en-US" sz="1200" kern="1400" dirty="0" err="1">
                          <a:ln>
                            <a:noFill/>
                          </a:ln>
                          <a:solidFill>
                            <a:srgbClr val="000000"/>
                          </a:solidFill>
                          <a:effectLst/>
                          <a:latin typeface="Gill Sans MT" panose="020B0502020104020203" pitchFamily="34" charset="0"/>
                        </a:rPr>
                        <a:t>Pongo</a:t>
                      </a:r>
                      <a:r>
                        <a:rPr lang="en-US" sz="1200" kern="1400" dirty="0">
                          <a:ln>
                            <a:noFill/>
                          </a:ln>
                          <a:solidFill>
                            <a:srgbClr val="000000"/>
                          </a:solidFill>
                          <a:effectLst/>
                          <a:latin typeface="Gill Sans MT" panose="020B0502020104020203" pitchFamily="34" charset="0"/>
                        </a:rPr>
                        <a:t>/</a:t>
                      </a:r>
                      <a:r>
                        <a:rPr lang="en-US" sz="1200" kern="1400" dirty="0" err="1">
                          <a:ln>
                            <a:noFill/>
                          </a:ln>
                          <a:solidFill>
                            <a:srgbClr val="000000"/>
                          </a:solidFill>
                          <a:effectLst/>
                          <a:latin typeface="Gill Sans MT" panose="020B0502020104020203" pitchFamily="34" charset="0"/>
                        </a:rPr>
                        <a:t>quito</a:t>
                      </a:r>
                      <a:r>
                        <a:rPr lang="en-US" sz="1200" kern="1400" dirty="0">
                          <a:ln>
                            <a:noFill/>
                          </a:ln>
                          <a:solidFill>
                            <a:srgbClr val="000000"/>
                          </a:solidFill>
                          <a:effectLst/>
                          <a:latin typeface="Gill Sans MT" panose="020B0502020104020203" pitchFamily="34" charset="0"/>
                        </a:rPr>
                        <a:t> la mesa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I set/clear</a:t>
                      </a:r>
                      <a:r>
                        <a:rPr lang="en-US" sz="1200" kern="1400" baseline="0" dirty="0">
                          <a:ln>
                            <a:noFill/>
                          </a:ln>
                          <a:solidFill>
                            <a:srgbClr val="000000"/>
                          </a:solidFill>
                          <a:effectLst/>
                          <a:latin typeface="Gill Sans MT" panose="020B0502020104020203" pitchFamily="34" charset="0"/>
                        </a:rPr>
                        <a:t> the table</a:t>
                      </a:r>
                      <a:endParaRPr lang="en-U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Corto</a:t>
                      </a:r>
                      <a:r>
                        <a:rPr lang="es-ES_tradnl" sz="1200" kern="1400" baseline="0" dirty="0">
                          <a:ln>
                            <a:noFill/>
                          </a:ln>
                          <a:solidFill>
                            <a:srgbClr val="000000"/>
                          </a:solidFill>
                          <a:effectLst/>
                          <a:latin typeface="Gill Sans MT" panose="020B0502020104020203" pitchFamily="34" charset="0"/>
                        </a:rPr>
                        <a:t> el </a:t>
                      </a:r>
                      <a:r>
                        <a:rPr lang="es-ES_tradnl" sz="1200" kern="1400" baseline="0" dirty="0" err="1">
                          <a:ln>
                            <a:noFill/>
                          </a:ln>
                          <a:solidFill>
                            <a:srgbClr val="000000"/>
                          </a:solidFill>
                          <a:effectLst/>
                          <a:latin typeface="Gill Sans MT" panose="020B0502020104020203" pitchFamily="34" charset="0"/>
                        </a:rPr>
                        <a:t>cespéd</a:t>
                      </a:r>
                      <a:endParaRPr lang="es-ES_tradnl"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I mow</a:t>
                      </a:r>
                      <a:r>
                        <a:rPr lang="en-US" sz="1200" kern="1400" baseline="0" dirty="0">
                          <a:ln>
                            <a:noFill/>
                          </a:ln>
                          <a:solidFill>
                            <a:srgbClr val="000000"/>
                          </a:solidFill>
                          <a:effectLst/>
                          <a:latin typeface="Gill Sans MT" panose="020B0502020104020203" pitchFamily="34" charset="0"/>
                        </a:rPr>
                        <a:t> the lawn</a:t>
                      </a:r>
                      <a:endParaRPr lang="en-U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87442006"/>
                  </a:ext>
                </a:extLst>
              </a:tr>
            </a:tbl>
          </a:graphicData>
        </a:graphic>
      </p:graphicFrame>
      <p:sp>
        <p:nvSpPr>
          <p:cNvPr id="5" name="TextBox 4"/>
          <p:cNvSpPr txBox="1"/>
          <p:nvPr/>
        </p:nvSpPr>
        <p:spPr>
          <a:xfrm>
            <a:off x="208710" y="22459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a:t>
            </a:r>
          </a:p>
        </p:txBody>
      </p:sp>
    </p:spTree>
    <p:extLst>
      <p:ext uri="{BB962C8B-B14F-4D97-AF65-F5344CB8AC3E}">
        <p14:creationId xmlns:p14="http://schemas.microsoft.com/office/powerpoint/2010/main" val="182981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223000" y="764892"/>
          <a:ext cx="5531196" cy="6066626"/>
        </p:xfrm>
        <a:graphic>
          <a:graphicData uri="http://schemas.openxmlformats.org/drawingml/2006/table">
            <a:tbl>
              <a:tblPr firstRow="1" bandRow="1">
                <a:tableStyleId>{5940675A-B579-460E-94D1-54222C63F5DA}</a:tableStyleId>
              </a:tblPr>
              <a:tblGrid>
                <a:gridCol w="1175327">
                  <a:extLst>
                    <a:ext uri="{9D8B030D-6E8A-4147-A177-3AD203B41FA5}">
                      <a16:colId xmlns:a16="http://schemas.microsoft.com/office/drawing/2014/main" val="20000"/>
                    </a:ext>
                  </a:extLst>
                </a:gridCol>
                <a:gridCol w="4355869">
                  <a:extLst>
                    <a:ext uri="{9D8B030D-6E8A-4147-A177-3AD203B41FA5}">
                      <a16:colId xmlns:a16="http://schemas.microsoft.com/office/drawing/2014/main" val="20001"/>
                    </a:ext>
                  </a:extLst>
                </a:gridCol>
              </a:tblGrid>
              <a:tr h="48662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Key Terms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Griots</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Storytellers in Mali who pass down history through songs and spoken word.</a:t>
                      </a:r>
                    </a:p>
                  </a:txBody>
                  <a:tcPr anchor="ctr"/>
                </a:tc>
                <a:extLst>
                  <a:ext uri="{0D108BD9-81ED-4DB2-BD59-A6C34878D82A}">
                    <a16:rowId xmlns:a16="http://schemas.microsoft.com/office/drawing/2014/main" val="3480393723"/>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Hajj</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The pilgrimage</a:t>
                      </a:r>
                      <a:r>
                        <a:rPr lang="en-US" sz="1200" b="0" kern="1200" baseline="0" dirty="0">
                          <a:solidFill>
                            <a:schemeClr val="tx1"/>
                          </a:solidFill>
                          <a:latin typeface="Gill Sans MT" panose="020B0502020104020203" pitchFamily="34" charset="0"/>
                          <a:ea typeface="+mn-ea"/>
                          <a:cs typeface="+mn-cs"/>
                        </a:rPr>
                        <a:t> Muslims make to Makkah, their most holy city.</a:t>
                      </a:r>
                      <a:endParaRPr lang="en-US"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3298426225"/>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Imam</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A Muslim</a:t>
                      </a:r>
                      <a:r>
                        <a:rPr lang="en-US" sz="1200" b="0" kern="1200" baseline="0" dirty="0">
                          <a:solidFill>
                            <a:schemeClr val="tx1"/>
                          </a:solidFill>
                          <a:latin typeface="Gill Sans MT" panose="020B0502020104020203" pitchFamily="34" charset="0"/>
                          <a:ea typeface="+mn-ea"/>
                          <a:cs typeface="+mn-cs"/>
                        </a:rPr>
                        <a:t> leader who leads prayers in a mosque</a:t>
                      </a:r>
                      <a:endParaRPr lang="en-US"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3116631478"/>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Islam</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Religion follow by Muslims.</a:t>
                      </a:r>
                    </a:p>
                  </a:txBody>
                  <a:tcPr anchor="ctr"/>
                </a:tc>
                <a:extLst>
                  <a:ext uri="{0D108BD9-81ED-4DB2-BD59-A6C34878D82A}">
                    <a16:rowId xmlns:a16="http://schemas.microsoft.com/office/drawing/2014/main" val="292265555"/>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Mansa</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Name given to the ruler of Mali.</a:t>
                      </a:r>
                    </a:p>
                  </a:txBody>
                  <a:tcPr anchor="ctr"/>
                </a:tc>
                <a:extLst>
                  <a:ext uri="{0D108BD9-81ED-4DB2-BD59-A6C34878D82A}">
                    <a16:rowId xmlns:a16="http://schemas.microsoft.com/office/drawing/2014/main" val="1330287351"/>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Matriarchal</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A society in which women, not men, lead.</a:t>
                      </a:r>
                    </a:p>
                  </a:txBody>
                  <a:tcPr anchor="ctr"/>
                </a:tc>
                <a:extLst>
                  <a:ext uri="{0D108BD9-81ED-4DB2-BD59-A6C34878D82A}">
                    <a16:rowId xmlns:a16="http://schemas.microsoft.com/office/drawing/2014/main" val="2675522738"/>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err="1">
                          <a:solidFill>
                            <a:schemeClr val="tx1"/>
                          </a:solidFill>
                          <a:latin typeface="Gill Sans MT" panose="020B0502020104020203" pitchFamily="34" charset="0"/>
                          <a:ea typeface="+mn-ea"/>
                          <a:cs typeface="+mn-cs"/>
                        </a:rPr>
                        <a:t>Matrinlineal</a:t>
                      </a:r>
                      <a:endParaRPr lang="en-GB" sz="1200" b="0" kern="1200" dirty="0">
                        <a:solidFill>
                          <a:schemeClr val="tx1"/>
                        </a:solidFill>
                        <a:latin typeface="Gill Sans MT" panose="020B0502020104020203" pitchFamily="34" charset="0"/>
                        <a:ea typeface="+mn-ea"/>
                        <a:cs typeface="+mn-cs"/>
                      </a:endParaRP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A society in which people inherit their mother’s family name and status rather than their father’s.</a:t>
                      </a:r>
                    </a:p>
                  </a:txBody>
                  <a:tcPr anchor="ctr"/>
                </a:tc>
                <a:extLst>
                  <a:ext uri="{0D108BD9-81ED-4DB2-BD59-A6C34878D82A}">
                    <a16:rowId xmlns:a16="http://schemas.microsoft.com/office/drawing/2014/main" val="1976695065"/>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Mosque</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A Muslim place of worship.</a:t>
                      </a:r>
                    </a:p>
                  </a:txBody>
                  <a:tcPr anchor="ctr"/>
                </a:tc>
                <a:extLst>
                  <a:ext uri="{0D108BD9-81ED-4DB2-BD59-A6C34878D82A}">
                    <a16:rowId xmlns:a16="http://schemas.microsoft.com/office/drawing/2014/main" val="2943321572"/>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Oba</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Name given to the ruler of the Kingdom of Benin.</a:t>
                      </a:r>
                    </a:p>
                  </a:txBody>
                  <a:tcPr anchor="ctr"/>
                </a:tc>
                <a:extLst>
                  <a:ext uri="{0D108BD9-81ED-4DB2-BD59-A6C34878D82A}">
                    <a16:rowId xmlns:a16="http://schemas.microsoft.com/office/drawing/2014/main" val="247647052"/>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Plantations</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Large farms where crops such as sugar, coffee, and tobacco are grown.</a:t>
                      </a:r>
                    </a:p>
                  </a:txBody>
                  <a:tcPr anchor="ctr"/>
                </a:tc>
                <a:extLst>
                  <a:ext uri="{0D108BD9-81ED-4DB2-BD59-A6C34878D82A}">
                    <a16:rowId xmlns:a16="http://schemas.microsoft.com/office/drawing/2014/main" val="939206027"/>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Reformation</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Name used to describe the changes made to the Roman Catholic Church in the</a:t>
                      </a:r>
                      <a:r>
                        <a:rPr lang="en-US" sz="1200" b="0" kern="1200" baseline="0" dirty="0">
                          <a:solidFill>
                            <a:schemeClr val="tx1"/>
                          </a:solidFill>
                          <a:latin typeface="Gill Sans MT" panose="020B0502020104020203" pitchFamily="34" charset="0"/>
                          <a:ea typeface="+mn-ea"/>
                          <a:cs typeface="+mn-cs"/>
                        </a:rPr>
                        <a:t> 16</a:t>
                      </a:r>
                      <a:r>
                        <a:rPr lang="en-US" sz="1200" b="0" kern="1200" baseline="30000" dirty="0">
                          <a:solidFill>
                            <a:schemeClr val="tx1"/>
                          </a:solidFill>
                          <a:latin typeface="Gill Sans MT" panose="020B0502020104020203" pitchFamily="34" charset="0"/>
                          <a:ea typeface="+mn-ea"/>
                          <a:cs typeface="+mn-cs"/>
                        </a:rPr>
                        <a:t>th</a:t>
                      </a:r>
                      <a:r>
                        <a:rPr lang="en-US" sz="1200" b="0" kern="1200" baseline="0" dirty="0">
                          <a:solidFill>
                            <a:schemeClr val="tx1"/>
                          </a:solidFill>
                          <a:latin typeface="Gill Sans MT" panose="020B0502020104020203" pitchFamily="34" charset="0"/>
                          <a:ea typeface="+mn-ea"/>
                          <a:cs typeface="+mn-cs"/>
                        </a:rPr>
                        <a:t> C.</a:t>
                      </a:r>
                      <a:endParaRPr lang="en-US"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984690668"/>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Scholars</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Highly</a:t>
                      </a:r>
                      <a:r>
                        <a:rPr lang="en-US" sz="1200" b="0" kern="1200" baseline="0" dirty="0">
                          <a:solidFill>
                            <a:schemeClr val="tx1"/>
                          </a:solidFill>
                          <a:latin typeface="Gill Sans MT" panose="020B0502020104020203" pitchFamily="34" charset="0"/>
                          <a:ea typeface="+mn-ea"/>
                          <a:cs typeface="+mn-cs"/>
                        </a:rPr>
                        <a:t> educated people.</a:t>
                      </a:r>
                      <a:endParaRPr lang="en-US"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3898478404"/>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Tribute</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A payment that a more powerful ruler demands</a:t>
                      </a:r>
                      <a:r>
                        <a:rPr lang="en-US" sz="1200" b="0" kern="1200" baseline="0" dirty="0">
                          <a:solidFill>
                            <a:schemeClr val="tx1"/>
                          </a:solidFill>
                          <a:latin typeface="Gill Sans MT" panose="020B0502020104020203" pitchFamily="34" charset="0"/>
                          <a:ea typeface="+mn-ea"/>
                          <a:cs typeface="+mn-cs"/>
                        </a:rPr>
                        <a:t> from a less powerful ruler. Can also be an offering of goodwill.</a:t>
                      </a:r>
                      <a:endParaRPr lang="en-US"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2925830431"/>
                  </a:ext>
                </a:extLst>
              </a:tr>
            </a:tbl>
          </a:graphicData>
        </a:graphic>
      </p:graphicFrame>
      <p:graphicFrame>
        <p:nvGraphicFramePr>
          <p:cNvPr id="11" name="Content Placeholder 3"/>
          <p:cNvGraphicFramePr>
            <a:graphicFrameLocks/>
          </p:cNvGraphicFramePr>
          <p:nvPr/>
        </p:nvGraphicFramePr>
        <p:xfrm>
          <a:off x="440123" y="764892"/>
          <a:ext cx="5320775" cy="5886626"/>
        </p:xfrm>
        <a:graphic>
          <a:graphicData uri="http://schemas.openxmlformats.org/drawingml/2006/table">
            <a:tbl>
              <a:tblPr firstRow="1" bandRow="1">
                <a:tableStyleId>{5940675A-B579-460E-94D1-54222C63F5DA}</a:tableStyleId>
              </a:tblPr>
              <a:tblGrid>
                <a:gridCol w="1288924">
                  <a:extLst>
                    <a:ext uri="{9D8B030D-6E8A-4147-A177-3AD203B41FA5}">
                      <a16:colId xmlns:a16="http://schemas.microsoft.com/office/drawing/2014/main" val="20000"/>
                    </a:ext>
                  </a:extLst>
                </a:gridCol>
                <a:gridCol w="4031851">
                  <a:extLst>
                    <a:ext uri="{9D8B030D-6E8A-4147-A177-3AD203B41FA5}">
                      <a16:colId xmlns:a16="http://schemas.microsoft.com/office/drawing/2014/main" val="20001"/>
                    </a:ext>
                  </a:extLst>
                </a:gridCol>
              </a:tblGrid>
              <a:tr h="48662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Key Terms</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Artisans</a:t>
                      </a: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Skilled workers who make things by hand.</a:t>
                      </a:r>
                    </a:p>
                  </a:txBody>
                  <a:tcPr anchor="ctr"/>
                </a:tc>
                <a:extLst>
                  <a:ext uri="{0D108BD9-81ED-4DB2-BD59-A6C34878D82A}">
                    <a16:rowId xmlns:a16="http://schemas.microsoft.com/office/drawing/2014/main" val="10001"/>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err="1">
                          <a:solidFill>
                            <a:schemeClr val="tx1"/>
                          </a:solidFill>
                          <a:latin typeface="Gill Sans MT" panose="020B0502020104020203" pitchFamily="34" charset="0"/>
                          <a:ea typeface="+mn-ea"/>
                          <a:cs typeface="+mn-cs"/>
                        </a:rPr>
                        <a:t>Asantehema</a:t>
                      </a:r>
                      <a:endParaRPr lang="en-GB" sz="1200" b="0" kern="1200" dirty="0">
                        <a:solidFill>
                          <a:schemeClr val="tx1"/>
                        </a:solidFill>
                        <a:latin typeface="Gill Sans MT" panose="020B0502020104020203" pitchFamily="34" charset="0"/>
                        <a:ea typeface="+mn-ea"/>
                        <a:cs typeface="+mn-cs"/>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‘Queen Mother’;</a:t>
                      </a:r>
                      <a:r>
                        <a:rPr lang="en-US" sz="1200" b="0" kern="1200" baseline="0" dirty="0">
                          <a:solidFill>
                            <a:schemeClr val="tx1"/>
                          </a:solidFill>
                          <a:latin typeface="Gill Sans MT" panose="020B0502020104020203" pitchFamily="34" charset="0"/>
                          <a:ea typeface="+mn-ea"/>
                          <a:cs typeface="+mn-cs"/>
                        </a:rPr>
                        <a:t> an older female who advises but is not necessarily the mother of the </a:t>
                      </a:r>
                      <a:r>
                        <a:rPr lang="en-US" sz="1200" b="0" kern="1200" baseline="0" dirty="0" err="1">
                          <a:solidFill>
                            <a:schemeClr val="tx1"/>
                          </a:solidFill>
                          <a:latin typeface="Gill Sans MT" panose="020B0502020104020203" pitchFamily="34" charset="0"/>
                          <a:ea typeface="+mn-ea"/>
                          <a:cs typeface="+mn-cs"/>
                        </a:rPr>
                        <a:t>Asantehene</a:t>
                      </a:r>
                      <a:r>
                        <a:rPr lang="en-US" sz="1200" b="0" kern="1200" baseline="0" dirty="0">
                          <a:solidFill>
                            <a:schemeClr val="tx1"/>
                          </a:solidFill>
                          <a:latin typeface="Gill Sans MT" panose="020B0502020104020203" pitchFamily="34" charset="0"/>
                          <a:ea typeface="+mn-ea"/>
                          <a:cs typeface="+mn-cs"/>
                        </a:rPr>
                        <a:t>.</a:t>
                      </a:r>
                      <a:endParaRPr lang="en-US"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916728193"/>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err="1">
                          <a:solidFill>
                            <a:schemeClr val="tx1"/>
                          </a:solidFill>
                          <a:latin typeface="Gill Sans MT" panose="020B0502020104020203" pitchFamily="34" charset="0"/>
                          <a:ea typeface="+mn-ea"/>
                          <a:cs typeface="+mn-cs"/>
                        </a:rPr>
                        <a:t>Asantehene</a:t>
                      </a:r>
                      <a:endParaRPr lang="en-GB" sz="1200" b="0" kern="1200" dirty="0">
                        <a:solidFill>
                          <a:schemeClr val="tx1"/>
                        </a:solidFill>
                        <a:latin typeface="Gill Sans MT" panose="020B0502020104020203" pitchFamily="34" charset="0"/>
                        <a:ea typeface="+mn-ea"/>
                        <a:cs typeface="+mn-cs"/>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Name given to the ruler of the Kingdom of Asante</a:t>
                      </a:r>
                    </a:p>
                  </a:txBody>
                  <a:tcPr anchor="ctr"/>
                </a:tc>
                <a:extLst>
                  <a:ext uri="{0D108BD9-81ED-4DB2-BD59-A6C34878D82A}">
                    <a16:rowId xmlns:a16="http://schemas.microsoft.com/office/drawing/2014/main" val="4218495939"/>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Benin Bronzes</a:t>
                      </a: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Collection of brass and bronze objects made in the Kingdom of Benin</a:t>
                      </a:r>
                    </a:p>
                  </a:txBody>
                  <a:tcPr anchor="ctr"/>
                </a:tc>
                <a:extLst>
                  <a:ext uri="{0D108BD9-81ED-4DB2-BD59-A6C34878D82A}">
                    <a16:rowId xmlns:a16="http://schemas.microsoft.com/office/drawing/2014/main" val="3343480920"/>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Caravan</a:t>
                      </a: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A group of people and animals travelling together across the desert.</a:t>
                      </a:r>
                    </a:p>
                  </a:txBody>
                  <a:tcPr anchor="ctr"/>
                </a:tc>
                <a:extLst>
                  <a:ext uri="{0D108BD9-81ED-4DB2-BD59-A6C34878D82A}">
                    <a16:rowId xmlns:a16="http://schemas.microsoft.com/office/drawing/2014/main" val="1266668110"/>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Civil War</a:t>
                      </a: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A war between two groups of</a:t>
                      </a:r>
                      <a:r>
                        <a:rPr lang="en-US" sz="1200" b="0" kern="1200" baseline="0" dirty="0">
                          <a:solidFill>
                            <a:schemeClr val="tx1"/>
                          </a:solidFill>
                          <a:latin typeface="Gill Sans MT" panose="020B0502020104020203" pitchFamily="34" charset="0"/>
                          <a:ea typeface="+mn-ea"/>
                          <a:cs typeface="+mn-cs"/>
                        </a:rPr>
                        <a:t> people in the same country.</a:t>
                      </a:r>
                      <a:endParaRPr lang="en-US"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189265835"/>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Colony</a:t>
                      </a: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Country or area under the full or partial control of another country.</a:t>
                      </a:r>
                    </a:p>
                  </a:txBody>
                  <a:tcPr anchor="ctr"/>
                </a:tc>
                <a:extLst>
                  <a:ext uri="{0D108BD9-81ED-4DB2-BD59-A6C34878D82A}">
                    <a16:rowId xmlns:a16="http://schemas.microsoft.com/office/drawing/2014/main" val="3507642269"/>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Craft Guilds</a:t>
                      </a: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A group of a</a:t>
                      </a:r>
                      <a:r>
                        <a:rPr lang="en-US" sz="1200" b="0" kern="1200" baseline="0" dirty="0">
                          <a:solidFill>
                            <a:schemeClr val="tx1"/>
                          </a:solidFill>
                          <a:latin typeface="Gill Sans MT" panose="020B0502020104020203" pitchFamily="34" charset="0"/>
                          <a:ea typeface="+mn-ea"/>
                          <a:cs typeface="+mn-cs"/>
                        </a:rPr>
                        <a:t> certain type of craftspeople, with their own rules.</a:t>
                      </a:r>
                      <a:endParaRPr lang="en-US"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647674285"/>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err="1">
                          <a:solidFill>
                            <a:schemeClr val="tx1"/>
                          </a:solidFill>
                          <a:latin typeface="Gill Sans MT" panose="020B0502020104020203" pitchFamily="34" charset="0"/>
                          <a:ea typeface="+mn-ea"/>
                          <a:cs typeface="+mn-cs"/>
                        </a:rPr>
                        <a:t>Dia</a:t>
                      </a:r>
                      <a:endParaRPr lang="en-GB" sz="1200" b="0" kern="1200" dirty="0">
                        <a:solidFill>
                          <a:schemeClr val="tx1"/>
                        </a:solidFill>
                        <a:latin typeface="Gill Sans MT" panose="020B0502020104020203" pitchFamily="34" charset="0"/>
                        <a:ea typeface="+mn-ea"/>
                        <a:cs typeface="+mn-cs"/>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Name given to the rulers of the Kingdom of Goa and Kingdom of Songhay.</a:t>
                      </a:r>
                    </a:p>
                  </a:txBody>
                  <a:tcPr anchor="ctr"/>
                </a:tc>
                <a:extLst>
                  <a:ext uri="{0D108BD9-81ED-4DB2-BD59-A6C34878D82A}">
                    <a16:rowId xmlns:a16="http://schemas.microsoft.com/office/drawing/2014/main" val="2679959258"/>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Exile</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Gill Sans MT" panose="020B0502020104020203" pitchFamily="34" charset="0"/>
                          <a:ea typeface="+mn-ea"/>
                          <a:cs typeface="+mn-cs"/>
                        </a:rPr>
                        <a:t>Being prevented from living in the country you were born in as punishment.</a:t>
                      </a:r>
                    </a:p>
                  </a:txBody>
                  <a:tcPr anchor="ctr"/>
                </a:tc>
                <a:extLst>
                  <a:ext uri="{0D108BD9-81ED-4DB2-BD59-A6C34878D82A}">
                    <a16:rowId xmlns:a16="http://schemas.microsoft.com/office/drawing/2014/main" val="1126869689"/>
                  </a:ext>
                </a:extLst>
              </a:tr>
            </a:tbl>
          </a:graphicData>
        </a:graphic>
      </p:graphicFrame>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History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186730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081349" y="156109"/>
          <a:ext cx="9796270" cy="6201949"/>
        </p:xfrm>
        <a:graphic>
          <a:graphicData uri="http://schemas.openxmlformats.org/drawingml/2006/table">
            <a:tbl>
              <a:tblPr firstRow="1" bandRow="1">
                <a:tableStyleId>{5940675A-B579-460E-94D1-54222C63F5DA}</a:tableStyleId>
              </a:tblPr>
              <a:tblGrid>
                <a:gridCol w="1893496">
                  <a:extLst>
                    <a:ext uri="{9D8B030D-6E8A-4147-A177-3AD203B41FA5}">
                      <a16:colId xmlns:a16="http://schemas.microsoft.com/office/drawing/2014/main" val="20000"/>
                    </a:ext>
                  </a:extLst>
                </a:gridCol>
                <a:gridCol w="7902774">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285404">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Weather</a:t>
                      </a: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short term day to day conditions in the atmosphere over a small/local area. </a:t>
                      </a:r>
                    </a:p>
                  </a:txBody>
                  <a:tcPr marL="36576" marR="36576" marT="36576" marB="36576"/>
                </a:tc>
                <a:extLst>
                  <a:ext uri="{0D108BD9-81ED-4DB2-BD59-A6C34878D82A}">
                    <a16:rowId xmlns:a16="http://schemas.microsoft.com/office/drawing/2014/main" val="10001"/>
                  </a:ext>
                </a:extLst>
              </a:tr>
              <a:tr h="241069">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Climate</a:t>
                      </a: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weather conditions measured over a large region across an average of 30 years. </a:t>
                      </a:r>
                    </a:p>
                  </a:txBody>
                  <a:tcPr marL="36576" marR="36576" marT="36576" marB="36576"/>
                </a:tc>
                <a:extLst>
                  <a:ext uri="{0D108BD9-81ED-4DB2-BD59-A6C34878D82A}">
                    <a16:rowId xmlns:a16="http://schemas.microsoft.com/office/drawing/2014/main" val="1950349974"/>
                  </a:ext>
                </a:extLst>
              </a:tr>
              <a:tr h="24775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Precipitation</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Water in any form that falls to Earth (</a:t>
                      </a:r>
                      <a:r>
                        <a:rPr lang="en-GB" sz="1200" kern="1400" dirty="0" err="1">
                          <a:ln>
                            <a:noFill/>
                          </a:ln>
                          <a:solidFill>
                            <a:srgbClr val="000000"/>
                          </a:solidFill>
                          <a:effectLst/>
                          <a:latin typeface="Gill Sans MT" panose="020B0502020104020203" pitchFamily="34" charset="0"/>
                        </a:rPr>
                        <a:t>eg</a:t>
                      </a:r>
                      <a:r>
                        <a:rPr lang="en-GB" sz="1200" kern="1400" dirty="0">
                          <a:ln>
                            <a:noFill/>
                          </a:ln>
                          <a:solidFill>
                            <a:srgbClr val="000000"/>
                          </a:solidFill>
                          <a:effectLst/>
                          <a:latin typeface="Gill Sans MT" panose="020B0502020104020203" pitchFamily="34" charset="0"/>
                        </a:rPr>
                        <a:t> rain, snow, sleet, hail).</a:t>
                      </a:r>
                    </a:p>
                  </a:txBody>
                  <a:tcPr marL="36576" marR="36576" marT="36576" marB="36576"/>
                </a:tc>
                <a:extLst>
                  <a:ext uri="{0D108BD9-81ED-4DB2-BD59-A6C34878D82A}">
                    <a16:rowId xmlns:a16="http://schemas.microsoft.com/office/drawing/2014/main" val="3645381318"/>
                  </a:ext>
                </a:extLst>
              </a:tr>
              <a:tr h="262175">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Temperature</a:t>
                      </a: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Measurement of how hot or cold. </a:t>
                      </a:r>
                    </a:p>
                  </a:txBody>
                  <a:tcPr marL="36576" marR="36576" marT="36576" marB="36576"/>
                </a:tc>
                <a:extLst>
                  <a:ext uri="{0D108BD9-81ED-4DB2-BD59-A6C34878D82A}">
                    <a16:rowId xmlns:a16="http://schemas.microsoft.com/office/drawing/2014/main" val="2190891202"/>
                  </a:ext>
                </a:extLst>
              </a:tr>
              <a:tr h="28813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Relief rainfall</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Rain caused when air is forced to rise over hills and mountains.</a:t>
                      </a:r>
                    </a:p>
                  </a:txBody>
                  <a:tcPr marL="36576" marR="36576" marT="36576" marB="36576"/>
                </a:tc>
                <a:extLst>
                  <a:ext uri="{0D108BD9-81ED-4DB2-BD59-A6C34878D82A}">
                    <a16:rowId xmlns:a16="http://schemas.microsoft.com/office/drawing/2014/main" val="4293745074"/>
                  </a:ext>
                </a:extLst>
              </a:tr>
              <a:tr h="249382">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Frontal rainfall</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Rain caused when warm air has to rise over cold air to cause rain. </a:t>
                      </a:r>
                    </a:p>
                  </a:txBody>
                  <a:tcPr marL="36576" marR="36576" marT="36576" marB="36576"/>
                </a:tc>
                <a:extLst>
                  <a:ext uri="{0D108BD9-81ED-4DB2-BD59-A6C34878D82A}">
                    <a16:rowId xmlns:a16="http://schemas.microsoft.com/office/drawing/2014/main" val="3734868305"/>
                  </a:ext>
                </a:extLst>
              </a:tr>
              <a:tr h="281877">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Convectional rainfall</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Rain that is produced when air rises due</a:t>
                      </a:r>
                      <a:r>
                        <a:rPr lang="en-GB" sz="1200" kern="1400" baseline="0" dirty="0">
                          <a:ln>
                            <a:noFill/>
                          </a:ln>
                          <a:solidFill>
                            <a:srgbClr val="000000"/>
                          </a:solidFill>
                          <a:effectLst/>
                          <a:latin typeface="Gill Sans MT" panose="020B0502020104020203" pitchFamily="34" charset="0"/>
                        </a:rPr>
                        <a:t> to</a:t>
                      </a:r>
                      <a:r>
                        <a:rPr lang="en-GB" sz="1200" kern="1400" dirty="0">
                          <a:ln>
                            <a:noFill/>
                          </a:ln>
                          <a:solidFill>
                            <a:srgbClr val="000000"/>
                          </a:solidFill>
                          <a:effectLst/>
                          <a:latin typeface="Gill Sans MT" panose="020B0502020104020203" pitchFamily="34" charset="0"/>
                        </a:rPr>
                        <a:t> being heated and evaporated. </a:t>
                      </a:r>
                    </a:p>
                  </a:txBody>
                  <a:tcPr marL="36576" marR="36576" marT="36576" marB="36576"/>
                </a:tc>
                <a:extLst>
                  <a:ext uri="{0D108BD9-81ED-4DB2-BD59-A6C34878D82A}">
                    <a16:rowId xmlns:a16="http://schemas.microsoft.com/office/drawing/2014/main" val="1004872554"/>
                  </a:ext>
                </a:extLst>
              </a:tr>
              <a:tr h="249382">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Latitude</a:t>
                      </a: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measurement of distance north or south of the equator, which has a latitude of 0</a:t>
                      </a:r>
                      <a:r>
                        <a:rPr lang="en-GB" sz="1200" kern="1200">
                          <a:ln>
                            <a:noFill/>
                          </a:ln>
                          <a:solidFill>
                            <a:srgbClr val="000000"/>
                          </a:solidFill>
                          <a:effectLst/>
                          <a:latin typeface="Gill Sans MT" panose="020B0502020104020203" pitchFamily="34" charset="0"/>
                        </a:rPr>
                        <a:t>°</a:t>
                      </a:r>
                      <a:r>
                        <a:rPr lang="en-GB" sz="1200" kern="1400">
                          <a:ln>
                            <a:noFill/>
                          </a:ln>
                          <a:solidFill>
                            <a:srgbClr val="000000"/>
                          </a:solidFill>
                          <a:effectLst/>
                          <a:latin typeface="Gill Sans MT" panose="020B0502020104020203" pitchFamily="34" charset="0"/>
                        </a:rPr>
                        <a:t> .</a:t>
                      </a:r>
                    </a:p>
                  </a:txBody>
                  <a:tcPr marL="36576" marR="36576" marT="36576" marB="36576"/>
                </a:tc>
                <a:extLst>
                  <a:ext uri="{0D108BD9-81ED-4DB2-BD59-A6C34878D82A}">
                    <a16:rowId xmlns:a16="http://schemas.microsoft.com/office/drawing/2014/main" val="2116168150"/>
                  </a:ext>
                </a:extLst>
              </a:tr>
              <a:tr h="280074">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Altitude</a:t>
                      </a: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Height above sea level, normally measured in meters. </a:t>
                      </a:r>
                    </a:p>
                  </a:txBody>
                  <a:tcPr marL="36576" marR="36576" marT="36576" marB="36576"/>
                </a:tc>
                <a:extLst>
                  <a:ext uri="{0D108BD9-81ED-4DB2-BD59-A6C34878D82A}">
                    <a16:rowId xmlns:a16="http://schemas.microsoft.com/office/drawing/2014/main" val="3832220442"/>
                  </a:ext>
                </a:extLst>
              </a:tr>
              <a:tr h="264474">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Ocean Currents</a:t>
                      </a: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continuous, directed movement of ocean water that flows in Earth’s oceans. </a:t>
                      </a:r>
                    </a:p>
                  </a:txBody>
                  <a:tcPr marL="36576" marR="36576" marT="36576" marB="36576"/>
                </a:tc>
                <a:extLst>
                  <a:ext uri="{0D108BD9-81ED-4DB2-BD59-A6C34878D82A}">
                    <a16:rowId xmlns:a16="http://schemas.microsoft.com/office/drawing/2014/main" val="519341162"/>
                  </a:ext>
                </a:extLst>
              </a:tr>
              <a:tr h="237186">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Air pressure</a:t>
                      </a: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weight of the air in the atmosphere pushing down to Earth. </a:t>
                      </a:r>
                    </a:p>
                  </a:txBody>
                  <a:tcPr marL="36576" marR="36576" marT="36576" marB="36576"/>
                </a:tc>
                <a:extLst>
                  <a:ext uri="{0D108BD9-81ED-4DB2-BD59-A6C34878D82A}">
                    <a16:rowId xmlns:a16="http://schemas.microsoft.com/office/drawing/2014/main" val="2255776347"/>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Low pressure</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Caused by warm, less dense air rising. </a:t>
                      </a:r>
                    </a:p>
                  </a:txBody>
                  <a:tcPr marL="36576" marR="36576" marT="36576" marB="36576"/>
                </a:tc>
                <a:extLst>
                  <a:ext uri="{0D108BD9-81ED-4DB2-BD59-A6C34878D82A}">
                    <a16:rowId xmlns:a16="http://schemas.microsoft.com/office/drawing/2014/main" val="2555449906"/>
                  </a:ext>
                </a:extLst>
              </a:tr>
              <a:tr h="275864">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High pressure</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Caused by cool, dense sinking air. </a:t>
                      </a:r>
                    </a:p>
                  </a:txBody>
                  <a:tcPr marL="36576" marR="36576" marT="36576" marB="36576"/>
                </a:tc>
                <a:extLst>
                  <a:ext uri="{0D108BD9-81ED-4DB2-BD59-A6C34878D82A}">
                    <a16:rowId xmlns:a16="http://schemas.microsoft.com/office/drawing/2014/main" val="2571515563"/>
                  </a:ext>
                </a:extLst>
              </a:tr>
              <a:tr h="28520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Microclimate</a:t>
                      </a: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very small area which has different weather conditions to the area as a whole.</a:t>
                      </a:r>
                    </a:p>
                  </a:txBody>
                  <a:tcPr marL="36576" marR="36576" marT="36576" marB="36576"/>
                </a:tc>
                <a:extLst>
                  <a:ext uri="{0D108BD9-81ED-4DB2-BD59-A6C34878D82A}">
                    <a16:rowId xmlns:a16="http://schemas.microsoft.com/office/drawing/2014/main" val="10003"/>
                  </a:ext>
                </a:extLst>
              </a:tr>
              <a:tr h="269602">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Tropical storm</a:t>
                      </a: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low pressure wind system formed over warm ocean water. </a:t>
                      </a:r>
                    </a:p>
                  </a:txBody>
                  <a:tcPr marL="36576" marR="36576" marT="36576" marB="36576"/>
                </a:tc>
                <a:extLst>
                  <a:ext uri="{0D108BD9-81ED-4DB2-BD59-A6C34878D82A}">
                    <a16:rowId xmlns:a16="http://schemas.microsoft.com/office/drawing/2014/main" val="4161322462"/>
                  </a:ext>
                </a:extLst>
              </a:tr>
              <a:tr h="278941">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Drought</a:t>
                      </a: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long period of time with little to no rainfall, causing water shortages.  </a:t>
                      </a:r>
                    </a:p>
                  </a:txBody>
                  <a:tcPr marL="36576" marR="36576" marT="36576" marB="36576"/>
                </a:tc>
                <a:extLst>
                  <a:ext uri="{0D108BD9-81ED-4DB2-BD59-A6C34878D82A}">
                    <a16:rowId xmlns:a16="http://schemas.microsoft.com/office/drawing/2014/main" val="10004"/>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Extreme weather</a:t>
                      </a: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Weather that is unseasonal, unusual or severe. </a:t>
                      </a:r>
                    </a:p>
                  </a:txBody>
                  <a:tcPr marL="36576" marR="36576" marT="36576" marB="36576"/>
                </a:tc>
                <a:extLst>
                  <a:ext uri="{0D108BD9-81ED-4DB2-BD59-A6C34878D82A}">
                    <a16:rowId xmlns:a16="http://schemas.microsoft.com/office/drawing/2014/main" val="4149408354"/>
                  </a:ext>
                </a:extLst>
              </a:tr>
              <a:tr h="272679">
                <a:tc>
                  <a:txBody>
                    <a:bodyPr/>
                    <a:lstStyle/>
                    <a:p>
                      <a:r>
                        <a:rPr lang="en-GB" sz="1200" dirty="0">
                          <a:latin typeface="Gill Sans MT" panose="020B0502020104020203" pitchFamily="34" charset="0"/>
                        </a:rPr>
                        <a:t>Mild</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not extremely hot or cold, not extremely wet or dry</a:t>
                      </a:r>
                    </a:p>
                  </a:txBody>
                  <a:tcPr marL="36576" marR="36576" marT="36576" marB="36576"/>
                </a:tc>
                <a:extLst>
                  <a:ext uri="{0D108BD9-81ED-4DB2-BD59-A6C34878D82A}">
                    <a16:rowId xmlns:a16="http://schemas.microsoft.com/office/drawing/2014/main" val="1235971345"/>
                  </a:ext>
                </a:extLst>
              </a:tr>
              <a:tr h="290330">
                <a:tc>
                  <a:txBody>
                    <a:bodyPr/>
                    <a:lstStyle/>
                    <a:p>
                      <a:r>
                        <a:rPr lang="en-GB" sz="1200" dirty="0">
                          <a:latin typeface="Gill Sans MT" panose="020B0502020104020203" pitchFamily="34" charset="0"/>
                        </a:rPr>
                        <a:t>Temperate</a:t>
                      </a:r>
                    </a:p>
                  </a:txBody>
                  <a:tcPr marL="36576" marR="36576" marT="36576" marB="36576"/>
                </a:tc>
                <a:tc>
                  <a:txBody>
                    <a:bodyPr/>
                    <a:lstStyle/>
                    <a:p>
                      <a:r>
                        <a:rPr lang="en-US" sz="1200" dirty="0">
                          <a:latin typeface="Gill Sans MT" panose="020B0502020104020203" pitchFamily="34" charset="0"/>
                        </a:rPr>
                        <a:t>a climate that is usually mild</a:t>
                      </a:r>
                      <a:endParaRPr lang="en-GB" sz="1200" dirty="0">
                        <a:latin typeface="Gill Sans MT" panose="020B0502020104020203" pitchFamily="34" charset="0"/>
                      </a:endParaRPr>
                    </a:p>
                  </a:txBody>
                  <a:tcPr marL="36576" marR="36576" marT="36576" marB="36576"/>
                </a:tc>
                <a:extLst>
                  <a:ext uri="{0D108BD9-81ED-4DB2-BD59-A6C34878D82A}">
                    <a16:rowId xmlns:a16="http://schemas.microsoft.com/office/drawing/2014/main" val="3189114812"/>
                  </a:ext>
                </a:extLst>
              </a:tr>
              <a:tr h="277406">
                <a:tc>
                  <a:txBody>
                    <a:bodyPr/>
                    <a:lstStyle/>
                    <a:p>
                      <a:r>
                        <a:rPr lang="en-GB" sz="1200" dirty="0">
                          <a:latin typeface="Gill Sans MT" panose="020B0502020104020203" pitchFamily="34" charset="0"/>
                        </a:rPr>
                        <a:t>Maritime</a:t>
                      </a:r>
                    </a:p>
                  </a:txBody>
                  <a:tcPr marL="36576" marR="36576" marT="36576" marB="36576"/>
                </a:tc>
                <a:tc>
                  <a:txBody>
                    <a:bodyPr/>
                    <a:lstStyle/>
                    <a:p>
                      <a:r>
                        <a:rPr lang="en-US" sz="1200" dirty="0">
                          <a:latin typeface="Gill Sans MT" panose="020B0502020104020203" pitchFamily="34" charset="0"/>
                        </a:rPr>
                        <a:t>influenced by the sea/ocean</a:t>
                      </a:r>
                      <a:endParaRPr lang="en-GB" sz="1200" dirty="0">
                        <a:latin typeface="Gill Sans MT" panose="020B0502020104020203" pitchFamily="34" charset="0"/>
                      </a:endParaRPr>
                    </a:p>
                  </a:txBody>
                  <a:tcPr marL="36576" marR="36576" marT="36576" marB="36576"/>
                </a:tc>
                <a:extLst>
                  <a:ext uri="{0D108BD9-81ED-4DB2-BD59-A6C34878D82A}">
                    <a16:rowId xmlns:a16="http://schemas.microsoft.com/office/drawing/2014/main" val="2532277979"/>
                  </a:ext>
                </a:extLst>
              </a:tr>
              <a:tr h="277406">
                <a:tc>
                  <a:txBody>
                    <a:bodyPr/>
                    <a:lstStyle/>
                    <a:p>
                      <a:r>
                        <a:rPr lang="en-GB" sz="1200" dirty="0">
                          <a:latin typeface="Gill Sans MT" panose="020B0502020104020203" pitchFamily="34" charset="0"/>
                        </a:rPr>
                        <a:t>Continental</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influenced by the land</a:t>
                      </a:r>
                    </a:p>
                  </a:txBody>
                  <a:tcPr marL="36576" marR="36576" marT="36576" marB="36576"/>
                </a:tc>
                <a:extLst>
                  <a:ext uri="{0D108BD9-81ED-4DB2-BD59-A6C34878D82A}">
                    <a16:rowId xmlns:a16="http://schemas.microsoft.com/office/drawing/2014/main" val="3905041051"/>
                  </a:ext>
                </a:extLst>
              </a:tr>
            </a:tbl>
          </a:graphicData>
        </a:graphic>
      </p:graphicFrame>
      <p:sp>
        <p:nvSpPr>
          <p:cNvPr id="3" name="TextBox 2"/>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5" name="TextBox 4"/>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6</a:t>
            </a:r>
          </a:p>
        </p:txBody>
      </p:sp>
    </p:spTree>
    <p:extLst>
      <p:ext uri="{BB962C8B-B14F-4D97-AF65-F5344CB8AC3E}">
        <p14:creationId xmlns:p14="http://schemas.microsoft.com/office/powerpoint/2010/main" val="350065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1418" y="1567543"/>
            <a:ext cx="5830158" cy="35985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 name="Table 4"/>
          <p:cNvGraphicFramePr>
            <a:graphicFrameLocks noGrp="1"/>
          </p:cNvGraphicFramePr>
          <p:nvPr/>
        </p:nvGraphicFramePr>
        <p:xfrm>
          <a:off x="379054" y="1049383"/>
          <a:ext cx="5674886" cy="518160"/>
        </p:xfrm>
        <a:graphic>
          <a:graphicData uri="http://schemas.openxmlformats.org/drawingml/2006/table">
            <a:tbl>
              <a:tblPr firstRow="1" bandRow="1">
                <a:tableStyleId>{5940675A-B579-460E-94D1-54222C63F5DA}</a:tableStyleId>
              </a:tblPr>
              <a:tblGrid>
                <a:gridCol w="5674886">
                  <a:extLst>
                    <a:ext uri="{9D8B030D-6E8A-4147-A177-3AD203B41FA5}">
                      <a16:colId xmlns:a16="http://schemas.microsoft.com/office/drawing/2014/main" val="4085805581"/>
                    </a:ext>
                  </a:extLst>
                </a:gridCol>
              </a:tblGrid>
              <a:tr h="297048">
                <a:tc>
                  <a:txBody>
                    <a:bodyPr/>
                    <a:lstStyle/>
                    <a:p>
                      <a:pPr algn="ctr"/>
                      <a:r>
                        <a:rPr lang="en-GB" sz="2800" b="1" baseline="0" dirty="0">
                          <a:latin typeface="+mn-lt"/>
                        </a:rPr>
                        <a:t>Skeletal System </a:t>
                      </a:r>
                      <a:endParaRPr lang="en-GB" sz="28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3384839483"/>
                  </a:ext>
                </a:extLst>
              </a:tr>
            </a:tbl>
          </a:graphicData>
        </a:graphic>
      </p:graphicFrame>
      <p:pic>
        <p:nvPicPr>
          <p:cNvPr id="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8626" y="2375980"/>
            <a:ext cx="5189645" cy="243985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6" name="Table 5"/>
          <p:cNvGraphicFramePr>
            <a:graphicFrameLocks noGrp="1"/>
          </p:cNvGraphicFramePr>
          <p:nvPr/>
        </p:nvGraphicFramePr>
        <p:xfrm>
          <a:off x="6319667" y="1049383"/>
          <a:ext cx="5747561" cy="518160"/>
        </p:xfrm>
        <a:graphic>
          <a:graphicData uri="http://schemas.openxmlformats.org/drawingml/2006/table">
            <a:tbl>
              <a:tblPr firstRow="1" bandRow="1">
                <a:tableStyleId>{5940675A-B579-460E-94D1-54222C63F5DA}</a:tableStyleId>
              </a:tblPr>
              <a:tblGrid>
                <a:gridCol w="5747561">
                  <a:extLst>
                    <a:ext uri="{9D8B030D-6E8A-4147-A177-3AD203B41FA5}">
                      <a16:colId xmlns:a16="http://schemas.microsoft.com/office/drawing/2014/main" val="4085805581"/>
                    </a:ext>
                  </a:extLst>
                </a:gridCol>
              </a:tblGrid>
              <a:tr h="297048">
                <a:tc>
                  <a:txBody>
                    <a:bodyPr/>
                    <a:lstStyle/>
                    <a:p>
                      <a:pPr algn="ctr"/>
                      <a:r>
                        <a:rPr lang="en-GB" sz="2800" b="1" baseline="0" dirty="0">
                          <a:latin typeface="+mn-lt"/>
                        </a:rPr>
                        <a:t>Cardiovascular System </a:t>
                      </a:r>
                      <a:endParaRPr lang="en-GB" sz="2800" b="1" dirty="0">
                        <a:latin typeface="+mn-lt"/>
                      </a:endParaRPr>
                    </a:p>
                  </a:txBody>
                  <a:tcPr anchor="ctr">
                    <a:solidFill>
                      <a:schemeClr val="accent2">
                        <a:lumMod val="20000"/>
                        <a:lumOff val="80000"/>
                      </a:schemeClr>
                    </a:solidFill>
                  </a:tcPr>
                </a:tc>
                <a:extLst>
                  <a:ext uri="{0D108BD9-81ED-4DB2-BD59-A6C34878D82A}">
                    <a16:rowId xmlns:a16="http://schemas.microsoft.com/office/drawing/2014/main" val="3384839483"/>
                  </a:ext>
                </a:extLst>
              </a:tr>
            </a:tbl>
          </a:graphicData>
        </a:graphic>
      </p:graphicFrame>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7</a:t>
            </a:r>
          </a:p>
        </p:txBody>
      </p:sp>
    </p:spTree>
    <p:extLst>
      <p:ext uri="{BB962C8B-B14F-4D97-AF65-F5344CB8AC3E}">
        <p14:creationId xmlns:p14="http://schemas.microsoft.com/office/powerpoint/2010/main" val="2056747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4382</Words>
  <Application>Microsoft Office PowerPoint</Application>
  <PresentationFormat>Widescreen</PresentationFormat>
  <Paragraphs>792</Paragraphs>
  <Slides>34</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Aptos</vt:lpstr>
      <vt:lpstr>Aptos Display</vt:lpstr>
      <vt:lpstr>Arial</vt:lpstr>
      <vt:lpstr>Calibri</vt:lpstr>
      <vt:lpstr>Calibri Light</vt:lpstr>
      <vt:lpstr>Gill Sans</vt:lpstr>
      <vt:lpstr>Gill Sans </vt:lpstr>
      <vt:lpstr>Gill Sans MT</vt:lpstr>
      <vt:lpstr>ReithSans</vt:lpstr>
      <vt:lpstr>Wingdings</vt:lpstr>
      <vt:lpstr>Office Theme</vt:lpstr>
      <vt:lpstr>1_Office Theme</vt:lpstr>
      <vt:lpstr>Year 7 Knowledge Organiser HT4</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Knowledge Organiser HT4</dc:title>
  <dc:creator>D Moore</dc:creator>
  <cp:lastModifiedBy>MAmin</cp:lastModifiedBy>
  <cp:revision>54</cp:revision>
  <cp:lastPrinted>2026-02-02T13:27:24Z</cp:lastPrinted>
  <dcterms:created xsi:type="dcterms:W3CDTF">2024-02-08T13:19:25Z</dcterms:created>
  <dcterms:modified xsi:type="dcterms:W3CDTF">2026-02-05T09:39:46Z</dcterms:modified>
</cp:coreProperties>
</file>