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7" r:id="rId3"/>
    <p:sldId id="258" r:id="rId4"/>
    <p:sldId id="304" r:id="rId5"/>
    <p:sldId id="303" r:id="rId6"/>
    <p:sldId id="302" r:id="rId7"/>
    <p:sldId id="262" r:id="rId8"/>
    <p:sldId id="263" r:id="rId9"/>
    <p:sldId id="264" r:id="rId10"/>
    <p:sldId id="265" r:id="rId11"/>
    <p:sldId id="290" r:id="rId12"/>
    <p:sldId id="269" r:id="rId13"/>
    <p:sldId id="274" r:id="rId14"/>
    <p:sldId id="315" r:id="rId15"/>
    <p:sldId id="272" r:id="rId16"/>
    <p:sldId id="273" r:id="rId17"/>
    <p:sldId id="316" r:id="rId18"/>
    <p:sldId id="307" r:id="rId19"/>
    <p:sldId id="297" r:id="rId20"/>
    <p:sldId id="298" r:id="rId21"/>
    <p:sldId id="299" r:id="rId22"/>
    <p:sldId id="300" r:id="rId23"/>
    <p:sldId id="301" r:id="rId24"/>
    <p:sldId id="305" r:id="rId25"/>
    <p:sldId id="280" r:id="rId26"/>
    <p:sldId id="281" r:id="rId27"/>
    <p:sldId id="282" r:id="rId28"/>
    <p:sldId id="283" r:id="rId29"/>
    <p:sldId id="291" r:id="rId30"/>
    <p:sldId id="306" r:id="rId31"/>
    <p:sldId id="284" r:id="rId32"/>
    <p:sldId id="292" r:id="rId33"/>
    <p:sldId id="285" r:id="rId34"/>
    <p:sldId id="286" r:id="rId35"/>
    <p:sldId id="294" r:id="rId36"/>
    <p:sldId id="295" r:id="rId37"/>
    <p:sldId id="296" r:id="rId38"/>
    <p:sldId id="287" r:id="rId39"/>
    <p:sldId id="288" r:id="rId4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099" autoAdjust="0"/>
  </p:normalViewPr>
  <p:slideViewPr>
    <p:cSldViewPr snapToGrid="0">
      <p:cViewPr>
        <p:scale>
          <a:sx n="60" d="100"/>
          <a:sy n="60" d="100"/>
        </p:scale>
        <p:origin x="44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909AEBD-EDAE-4426-9F0F-61F067DAAD68}" type="datetimeFigureOut">
              <a:rPr lang="en-GB" smtClean="0"/>
              <a:t>16/03/2026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C2F2CEB-0337-4D6E-89AC-CF50FDFE38DC}" type="slidenum">
              <a:rPr lang="en-GB" smtClean="0"/>
              <a:t>‹#›</a:t>
            </a:fld>
            <a:endParaRPr lang="en-GB"/>
          </a:p>
        </p:txBody>
      </p:sp>
    </p:spTree>
    <p:extLst>
      <p:ext uri="{BB962C8B-B14F-4D97-AF65-F5344CB8AC3E}">
        <p14:creationId xmlns:p14="http://schemas.microsoft.com/office/powerpoint/2010/main" val="374627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AFB05-DA25-41A5-938A-0FE5BD97F6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432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2025 HT5</a:t>
            </a:r>
          </a:p>
        </p:txBody>
      </p:sp>
      <p:sp>
        <p:nvSpPr>
          <p:cNvPr id="4" name="Slide Number Placeholder 3"/>
          <p:cNvSpPr>
            <a:spLocks noGrp="1"/>
          </p:cNvSpPr>
          <p:nvPr>
            <p:ph type="sldNum" sz="quarter" idx="10"/>
          </p:nvPr>
        </p:nvSpPr>
        <p:spPr/>
        <p:txBody>
          <a:bodyPr/>
          <a:lstStyle/>
          <a:p>
            <a:fld id="{AC2F2CEB-0337-4D6E-89AC-CF50FDFE38DC}" type="slidenum">
              <a:rPr lang="en-GB" smtClean="0"/>
              <a:t>5</a:t>
            </a:fld>
            <a:endParaRPr lang="en-GB"/>
          </a:p>
        </p:txBody>
      </p:sp>
    </p:spTree>
    <p:extLst>
      <p:ext uri="{BB962C8B-B14F-4D97-AF65-F5344CB8AC3E}">
        <p14:creationId xmlns:p14="http://schemas.microsoft.com/office/powerpoint/2010/main" val="251721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86415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08223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87516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145E-4533-4EFA-4DA7-AA8953B64C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DD26B7-C0DD-7C5D-62FB-4364B6FF7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87C6C7-09D5-6ACB-39AE-4AC6B79955EB}"/>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5" name="Footer Placeholder 4">
            <a:extLst>
              <a:ext uri="{FF2B5EF4-FFF2-40B4-BE49-F238E27FC236}">
                <a16:creationId xmlns:a16="http://schemas.microsoft.com/office/drawing/2014/main" id="{2FD99AFA-7248-375F-546A-879AB1B964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0912A-2D92-02D6-7F23-48E1C9715A3F}"/>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256406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BB37-0728-06DF-49E6-CF9CCC6A3B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CDDD3E-8CF5-7E5A-B388-CAAE0E01C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04B5F2-F3D1-7799-174D-A67FDB305D58}"/>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5" name="Footer Placeholder 4">
            <a:extLst>
              <a:ext uri="{FF2B5EF4-FFF2-40B4-BE49-F238E27FC236}">
                <a16:creationId xmlns:a16="http://schemas.microsoft.com/office/drawing/2014/main" id="{9AB2C462-CEE7-0AC4-2AF3-52A4B1970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F32EC-3954-D8A6-1BA5-E22DE56E675D}"/>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310706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09CA-D848-7DA9-B5CA-DDACE42699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A131C4-3DB4-035E-E484-4F97CE197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D7E2D-BD39-E346-C880-2687DA244269}"/>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5" name="Footer Placeholder 4">
            <a:extLst>
              <a:ext uri="{FF2B5EF4-FFF2-40B4-BE49-F238E27FC236}">
                <a16:creationId xmlns:a16="http://schemas.microsoft.com/office/drawing/2014/main" id="{E57742EB-A36A-2FBA-A73C-D138234FF8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A857B-ED47-503C-D553-013C3E9C7D91}"/>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1595159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CCF2-CA96-65A7-8177-2F9125FF11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09903E-83EE-B451-1FAB-74EBD3A9E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C7DFA7-F338-793C-4AA1-48867986C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0D6D94-FF16-4502-1188-45F981FE3949}"/>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6" name="Footer Placeholder 5">
            <a:extLst>
              <a:ext uri="{FF2B5EF4-FFF2-40B4-BE49-F238E27FC236}">
                <a16:creationId xmlns:a16="http://schemas.microsoft.com/office/drawing/2014/main" id="{E51B3F03-58DD-4D7C-602A-3C91B6890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1A2DA5-DA61-867A-D02B-AEEA3535CAFB}"/>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925077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DAE4-3D73-F180-03AD-9D520E52AD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B09861-DC74-4DB5-14BB-9E8EAA864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C7FDC-AACD-F9A7-A38E-9EF75A3599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2C0874-DA8F-5E0B-67D1-8E2454D1D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05F38D-A6AA-7424-60A7-673CA4C4B8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E0DE5D-BB12-1878-BB90-1FA5C0125A7B}"/>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8" name="Footer Placeholder 7">
            <a:extLst>
              <a:ext uri="{FF2B5EF4-FFF2-40B4-BE49-F238E27FC236}">
                <a16:creationId xmlns:a16="http://schemas.microsoft.com/office/drawing/2014/main" id="{94E169BD-AC44-C824-79C4-6219E224D8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073CE6-F29B-1183-0AE2-8F87AC736B76}"/>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2343176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0AB-976B-BB96-D978-C134B57799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706146-419E-0020-95B0-5EEFA1CE817A}"/>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4" name="Footer Placeholder 3">
            <a:extLst>
              <a:ext uri="{FF2B5EF4-FFF2-40B4-BE49-F238E27FC236}">
                <a16:creationId xmlns:a16="http://schemas.microsoft.com/office/drawing/2014/main" id="{A6660F96-6C42-DA91-2098-D165593083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35FF4A-8787-73E0-0FA7-018CE9CEED9D}"/>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355780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22226-3458-9FCA-9C06-41C61BBD2302}"/>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3" name="Footer Placeholder 2">
            <a:extLst>
              <a:ext uri="{FF2B5EF4-FFF2-40B4-BE49-F238E27FC236}">
                <a16:creationId xmlns:a16="http://schemas.microsoft.com/office/drawing/2014/main" id="{0D35006F-F828-A4D9-E3F8-ADB11F06EC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960C34-BA54-9921-400D-B39F2A4ACAFF}"/>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3837472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F753-A674-B685-00D9-02BD53C34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8C55B7-4402-FC87-90E6-A63AAA4AA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E76824-12FA-BE9A-C53E-D17B62260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0B684-9B23-69F6-936E-FEBB81AD877A}"/>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6" name="Footer Placeholder 5">
            <a:extLst>
              <a:ext uri="{FF2B5EF4-FFF2-40B4-BE49-F238E27FC236}">
                <a16:creationId xmlns:a16="http://schemas.microsoft.com/office/drawing/2014/main" id="{91B5B57B-BC74-B0B4-7E61-908305C64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8EA8F-9465-ADDD-7797-A4187CB14E4A}"/>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366618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241607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17A0-1E5A-0771-95E4-18284EEF2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799FC0-5084-321D-1B62-8DCDF08D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18522B-A218-35BD-6CC9-22A946B79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A248F-BA33-7CA1-E95E-D2C2CBD747A3}"/>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6" name="Footer Placeholder 5">
            <a:extLst>
              <a:ext uri="{FF2B5EF4-FFF2-40B4-BE49-F238E27FC236}">
                <a16:creationId xmlns:a16="http://schemas.microsoft.com/office/drawing/2014/main" id="{E8E30828-7200-E986-B673-032D5B7274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F91D1A-09C8-979C-96AB-143F91328F34}"/>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388671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E502-56F8-C270-C155-8BA08203FD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4B40B9-4E3B-7973-7A1C-ACD573549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94C5F-8341-A671-0D8E-0B18CF9DD66C}"/>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5" name="Footer Placeholder 4">
            <a:extLst>
              <a:ext uri="{FF2B5EF4-FFF2-40B4-BE49-F238E27FC236}">
                <a16:creationId xmlns:a16="http://schemas.microsoft.com/office/drawing/2014/main" id="{5C453DA0-4FBD-4DDE-81F4-1C9669A5F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ED4D15-7355-9C74-3D88-EE3B06F422FE}"/>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296513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0B699F-AA25-3474-CB5E-47CE05B876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93F47-B3C0-E8C1-464D-65AA2BF59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194768-76E9-75AC-2800-EF7636D120F6}"/>
              </a:ext>
            </a:extLst>
          </p:cNvPr>
          <p:cNvSpPr>
            <a:spLocks noGrp="1"/>
          </p:cNvSpPr>
          <p:nvPr>
            <p:ph type="dt" sz="half" idx="10"/>
          </p:nvPr>
        </p:nvSpPr>
        <p:spPr/>
        <p:txBody>
          <a:bodyPr/>
          <a:lstStyle/>
          <a:p>
            <a:fld id="{8F10DCF7-DB48-4C09-902F-4399626AF6DC}" type="datetimeFigureOut">
              <a:rPr lang="en-GB" smtClean="0"/>
              <a:t>16/03/2026</a:t>
            </a:fld>
            <a:endParaRPr lang="en-GB"/>
          </a:p>
        </p:txBody>
      </p:sp>
      <p:sp>
        <p:nvSpPr>
          <p:cNvPr id="5" name="Footer Placeholder 4">
            <a:extLst>
              <a:ext uri="{FF2B5EF4-FFF2-40B4-BE49-F238E27FC236}">
                <a16:creationId xmlns:a16="http://schemas.microsoft.com/office/drawing/2014/main" id="{BB8C7E6E-2235-4B20-1752-FD0E3B87C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B25C70-3AB9-5835-7138-D1A9D8E7AED7}"/>
              </a:ext>
            </a:extLst>
          </p:cNvPr>
          <p:cNvSpPr>
            <a:spLocks noGrp="1"/>
          </p:cNvSpPr>
          <p:nvPr>
            <p:ph type="sldNum" sz="quarter" idx="12"/>
          </p:nvPr>
        </p:nvSpPr>
        <p:spPr/>
        <p:txBody>
          <a:bodyPr/>
          <a:lstStyle/>
          <a:p>
            <a:fld id="{A01F5283-FE43-47B1-9FA3-F0EC8C92914A}" type="slidenum">
              <a:rPr lang="en-GB" smtClean="0"/>
              <a:t>‹#›</a:t>
            </a:fld>
            <a:endParaRPr lang="en-GB"/>
          </a:p>
        </p:txBody>
      </p:sp>
    </p:spTree>
    <p:extLst>
      <p:ext uri="{BB962C8B-B14F-4D97-AF65-F5344CB8AC3E}">
        <p14:creationId xmlns:p14="http://schemas.microsoft.com/office/powerpoint/2010/main" val="6314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E43E1C-C0A7-4E55-8151-B6912FF7FFC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412265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E43E1C-C0A7-4E55-8151-B6912FF7FFC8}"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6185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E43E1C-C0A7-4E55-8151-B6912FF7FFC8}" type="datetimeFigureOut">
              <a:rPr lang="en-GB" smtClean="0"/>
              <a:t>16/03/2026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30011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E43E1C-C0A7-4E55-8151-B6912FF7FFC8}" type="datetimeFigureOut">
              <a:rPr lang="en-GB" smtClean="0"/>
              <a:t>16/03/2026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1906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43E1C-C0A7-4E55-8151-B6912FF7FFC8}" type="datetimeFigureOut">
              <a:rPr lang="en-GB" smtClean="0"/>
              <a:t>16/03/2026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6794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E43E1C-C0A7-4E55-8151-B6912FF7FFC8}"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9294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E43E1C-C0A7-4E55-8151-B6912FF7FFC8}"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65870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43E1C-C0A7-4E55-8151-B6912FF7FFC8}" type="datetimeFigureOut">
              <a:rPr lang="en-GB" smtClean="0"/>
              <a:t>16/03/2026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1389C-0C82-429A-A768-EFFFE1F3009A}" type="slidenum">
              <a:rPr lang="en-GB" smtClean="0"/>
              <a:t>‹#›</a:t>
            </a:fld>
            <a:endParaRPr lang="en-GB"/>
          </a:p>
        </p:txBody>
      </p:sp>
    </p:spTree>
    <p:extLst>
      <p:ext uri="{BB962C8B-B14F-4D97-AF65-F5344CB8AC3E}">
        <p14:creationId xmlns:p14="http://schemas.microsoft.com/office/powerpoint/2010/main" val="119622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2429D-FABC-3286-35D0-FE74CF6CE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FA8ABE-C503-64EB-838C-CFCED5334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834B2-7733-6E1C-3E59-93F657AF0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10DCF7-DB48-4C09-902F-4399626AF6DC}" type="datetimeFigureOut">
              <a:rPr lang="en-GB" smtClean="0"/>
              <a:t>16/03/2026</a:t>
            </a:fld>
            <a:endParaRPr lang="en-GB"/>
          </a:p>
        </p:txBody>
      </p:sp>
      <p:sp>
        <p:nvSpPr>
          <p:cNvPr id="5" name="Footer Placeholder 4">
            <a:extLst>
              <a:ext uri="{FF2B5EF4-FFF2-40B4-BE49-F238E27FC236}">
                <a16:creationId xmlns:a16="http://schemas.microsoft.com/office/drawing/2014/main" id="{8C2D0CAB-78EE-83F2-C275-0DE63D866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04D5AF9-9F6E-5866-EFD9-3F929F068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1F5283-FE43-47B1-9FA3-F0EC8C92914A}" type="slidenum">
              <a:rPr lang="en-GB" smtClean="0"/>
              <a:t>‹#›</a:t>
            </a:fld>
            <a:endParaRPr lang="en-GB"/>
          </a:p>
        </p:txBody>
      </p:sp>
    </p:spTree>
    <p:extLst>
      <p:ext uri="{BB962C8B-B14F-4D97-AF65-F5344CB8AC3E}">
        <p14:creationId xmlns:p14="http://schemas.microsoft.com/office/powerpoint/2010/main" val="1746162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7 Knowledge Organiser HT5</a:t>
            </a:r>
          </a:p>
        </p:txBody>
      </p:sp>
      <p:pic>
        <p:nvPicPr>
          <p:cNvPr id="4" name="Picture 3"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71241" y="4326620"/>
            <a:ext cx="4877225" cy="523220"/>
          </a:xfrm>
          <a:prstGeom prst="rect">
            <a:avLst/>
          </a:prstGeom>
          <a:noFill/>
        </p:spPr>
        <p:txBody>
          <a:bodyPr wrap="square" rtlCol="0">
            <a:spAutoFit/>
          </a:bodyPr>
          <a:lstStyle/>
          <a:p>
            <a:pPr algn="ctr"/>
            <a:r>
              <a:rPr lang="en-GB" sz="2800" dirty="0">
                <a:solidFill>
                  <a:schemeClr val="accent6">
                    <a:lumMod val="75000"/>
                  </a:schemeClr>
                </a:solidFill>
                <a:latin typeface="Gill Sans MT" panose="020B0502020104020203" pitchFamily="34" charset="0"/>
              </a:rPr>
              <a:t>Knowledge is Power</a:t>
            </a:r>
          </a:p>
        </p:txBody>
      </p:sp>
      <p:sp>
        <p:nvSpPr>
          <p:cNvPr id="7" name="TextBox 6"/>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85281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82897798"/>
              </p:ext>
            </p:extLst>
          </p:nvPr>
        </p:nvGraphicFramePr>
        <p:xfrm>
          <a:off x="278674" y="358790"/>
          <a:ext cx="11667030" cy="6139194"/>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latin typeface="+mj-lt"/>
                        </a:rPr>
                        <a:t>Health</a:t>
                      </a:r>
                      <a:r>
                        <a:rPr lang="en-GB" sz="1200" b="1" baseline="0" dirty="0">
                          <a:latin typeface="+mj-lt"/>
                        </a:rPr>
                        <a:t> and Fitness</a:t>
                      </a:r>
                      <a:endParaRPr lang="en-GB" sz="1200" b="1" dirty="0">
                        <a:latin typeface="+mj-lt"/>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Muscular Strength</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amount of the force muscles can generate against a resistance</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Muscular Endurance</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to use voluntary muscles, over long periods of time without getting tired</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Flexibility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range of movement at a joint</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Cardiovascular Fitness (Aerobic Endurance)</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of the heart and circulatory system to meet the demands of the body for a long period of time</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Body composition</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percentage of a body that is fat, muscle, bone and water</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Coordination</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to move two or more body parts at the same time</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Reaction Time</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time taken for a response to occur after a stimulus</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Agility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to change direction at speed</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Balance</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keep the body steady when in a static position or when moving</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Speed</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time taken to cover a set distance/complete a movement</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Power</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combine speed and strength</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mj-lt"/>
                        </a:rPr>
                        <a:t>Principles of training</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Progressive Overload</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Working the body harder than normal/gradually increasing the amount of exercise you do</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Reversibility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If training is not regular, adaptations will be reversed.  This can happen when suffering from illness, injury or after an off season</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Specificity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Training showed be matched to the requirements of the sport or position the performer is in.</a:t>
                      </a:r>
                      <a:r>
                        <a:rPr lang="en-GB" sz="1200" kern="1400">
                          <a:ln>
                            <a:noFill/>
                          </a:ln>
                          <a:solidFill>
                            <a:srgbClr val="000000"/>
                          </a:solidFill>
                          <a:effectLst/>
                          <a:latin typeface="+mj-lt"/>
                        </a:rPr>
                        <a:t>  </a:t>
                      </a:r>
                      <a:r>
                        <a:rPr lang="en-GB" sz="1200" kern="1200">
                          <a:ln>
                            <a:noFill/>
                          </a:ln>
                          <a:solidFill>
                            <a:srgbClr val="000000"/>
                          </a:solidFill>
                          <a:effectLst/>
                          <a:latin typeface="+mj-lt"/>
                        </a:rPr>
                        <a:t>Training must be specifically  designed to develop the right muscles, type of fitness or skills</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Individual needs</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All PEP’s would differ depending on performers goals/target, strengths /weaknesses, age/gender and current health/fitness levels</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Overtraining</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43160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graphicFrame>
        <p:nvGraphicFramePr>
          <p:cNvPr id="4" name="Content Placeholder 3"/>
          <p:cNvGraphicFramePr>
            <a:graphicFrameLocks/>
          </p:cNvGraphicFramePr>
          <p:nvPr>
            <p:extLst>
              <p:ext uri="{D42A27DB-BD31-4B8C-83A1-F6EECF244321}">
                <p14:modId xmlns:p14="http://schemas.microsoft.com/office/powerpoint/2010/main" val="32553253"/>
              </p:ext>
            </p:extLst>
          </p:nvPr>
        </p:nvGraphicFramePr>
        <p:xfrm>
          <a:off x="6208296" y="764892"/>
          <a:ext cx="5342020" cy="5077584"/>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Loops</a:t>
                      </a:r>
                    </a:p>
                    <a:p>
                      <a:pPr marL="0" marR="0" indent="0" algn="l" defTabSz="914411" rtl="0" eaLnBrk="1" fontAlgn="auto" latinLnBrk="0" hangingPunct="1">
                        <a:lnSpc>
                          <a:spcPct val="100000"/>
                        </a:lnSpc>
                        <a:spcBef>
                          <a:spcPts val="0"/>
                        </a:spcBef>
                        <a:spcAft>
                          <a:spcPts val="0"/>
                        </a:spcAft>
                        <a:buClrTx/>
                        <a:buSzTx/>
                        <a:buFontTx/>
                        <a:buNone/>
                        <a:tabLst/>
                        <a:defRPr/>
                      </a:pP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Are used as a way of repeating instructions.  Also known as iteration.  Can loop a certain number of times or forever.</a:t>
                      </a:r>
                    </a:p>
                  </a:txBody>
                  <a:tcPr anchor="ctr"/>
                </a:tc>
                <a:extLst>
                  <a:ext uri="{0D108BD9-81ED-4DB2-BD59-A6C34878D82A}">
                    <a16:rowId xmlns:a16="http://schemas.microsoft.com/office/drawing/2014/main" val="10001"/>
                  </a:ext>
                </a:extLst>
              </a:tr>
              <a:tr h="602424">
                <a:tc>
                  <a:txBody>
                    <a:bodyPr/>
                    <a:lstStyle/>
                    <a:p>
                      <a:r>
                        <a:rPr lang="en-US" sz="1200" b="1" dirty="0">
                          <a:latin typeface="Gill Sans MT" panose="020B0502020104020203" pitchFamily="34" charset="0"/>
                        </a:rPr>
                        <a:t>IF Statements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Can be used to select different scripts of a program depending on a condition.</a:t>
                      </a:r>
                    </a:p>
                  </a:txBody>
                  <a:tcPr anchor="ctr"/>
                </a:tc>
                <a:extLst>
                  <a:ext uri="{0D108BD9-81ED-4DB2-BD59-A6C34878D82A}">
                    <a16:rowId xmlns:a16="http://schemas.microsoft.com/office/drawing/2014/main" val="10002"/>
                  </a:ext>
                </a:extLst>
              </a:tr>
              <a:tr h="602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Operators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Are used for changing or comparing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They can add, subtract, multiply and divide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They can also check if values are less than, greater than, or equal to other values.</a:t>
                      </a:r>
                    </a:p>
                  </a:txBody>
                  <a:tcPr anchor="ctr"/>
                </a:tc>
                <a:extLst>
                  <a:ext uri="{0D108BD9-81ED-4DB2-BD59-A6C34878D82A}">
                    <a16:rowId xmlns:a16="http://schemas.microsoft.com/office/drawing/2014/main" val="10003"/>
                  </a:ext>
                </a:extLst>
              </a:tr>
              <a:tr h="602424">
                <a:tc>
                  <a:txBody>
                    <a:bodyPr/>
                    <a:lstStyle/>
                    <a:p>
                      <a:r>
                        <a:rPr lang="en-US" sz="1200" b="1" dirty="0">
                          <a:latin typeface="Gill Sans MT" panose="020B0502020104020203" pitchFamily="34" charset="0"/>
                        </a:rPr>
                        <a:t>Interface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What the user will see on screen when using Scratch. </a:t>
                      </a:r>
                    </a:p>
                  </a:txBody>
                  <a:tcPr anchor="ctr"/>
                </a:tc>
                <a:extLst>
                  <a:ext uri="{0D108BD9-81ED-4DB2-BD59-A6C34878D82A}">
                    <a16:rowId xmlns:a16="http://schemas.microsoft.com/office/drawing/2014/main" val="10004"/>
                  </a:ext>
                </a:extLst>
              </a:tr>
              <a:tr h="602424">
                <a:tc>
                  <a:txBody>
                    <a:bodyPr/>
                    <a:lstStyle/>
                    <a:p>
                      <a:r>
                        <a:rPr lang="en-US" sz="1200" b="1" dirty="0">
                          <a:latin typeface="Gill Sans MT" panose="020B0502020104020203" pitchFamily="34" charset="0"/>
                        </a:rPr>
                        <a:t>Data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Assigned values which could include text or numbers for example. </a:t>
                      </a:r>
                    </a:p>
                  </a:txBody>
                  <a:tcPr anchor="ctr"/>
                </a:tc>
                <a:extLst>
                  <a:ext uri="{0D108BD9-81ED-4DB2-BD59-A6C34878D82A}">
                    <a16:rowId xmlns:a16="http://schemas.microsoft.com/office/drawing/2014/main" val="10005"/>
                  </a:ext>
                </a:extLst>
              </a:tr>
              <a:tr h="602424">
                <a:tc>
                  <a:txBody>
                    <a:bodyPr/>
                    <a:lstStyle/>
                    <a:p>
                      <a:r>
                        <a:rPr lang="en-US" sz="1200" b="1" dirty="0">
                          <a:latin typeface="Gill Sans MT" panose="020B0502020104020203" pitchFamily="34" charset="0"/>
                        </a:rPr>
                        <a:t>Costume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appearance of the sprite.</a:t>
                      </a:r>
                    </a:p>
                  </a:txBody>
                  <a:tcPr anchor="ctr"/>
                </a:tc>
                <a:extLst>
                  <a:ext uri="{0D108BD9-81ED-4DB2-BD59-A6C34878D82A}">
                    <a16:rowId xmlns:a16="http://schemas.microsoft.com/office/drawing/2014/main" val="10006"/>
                  </a:ext>
                </a:extLst>
              </a:tr>
              <a:tr h="602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Flag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Will start and stop the application.</a:t>
                      </a:r>
                    </a:p>
                  </a:txBody>
                  <a:tcPr anchor="ctr"/>
                </a:tc>
                <a:extLst>
                  <a:ext uri="{0D108BD9-81ED-4DB2-BD59-A6C34878D82A}">
                    <a16:rowId xmlns:a16="http://schemas.microsoft.com/office/drawing/2014/main" val="1368037667"/>
                  </a:ext>
                </a:extLst>
              </a:tr>
              <a:tr h="602424">
                <a:tc>
                  <a:txBody>
                    <a:bodyPr/>
                    <a:lstStyle/>
                    <a:p>
                      <a:r>
                        <a:rPr lang="en-US" sz="1200" b="1" dirty="0">
                          <a:latin typeface="Gill Sans MT" panose="020B0502020104020203" pitchFamily="34" charset="0"/>
                        </a:rPr>
                        <a:t>Sequence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Is the order of blocks of code are executed (run).</a:t>
                      </a:r>
                    </a:p>
                  </a:txBody>
                  <a:tcPr anchor="ctr"/>
                </a:tc>
                <a:extLst>
                  <a:ext uri="{0D108BD9-81ED-4DB2-BD59-A6C34878D82A}">
                    <a16:rowId xmlns:a16="http://schemas.microsoft.com/office/drawing/2014/main" val="535829074"/>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974078619"/>
              </p:ext>
            </p:extLst>
          </p:nvPr>
        </p:nvGraphicFramePr>
        <p:xfrm>
          <a:off x="406256" y="764892"/>
          <a:ext cx="5320775" cy="5725728"/>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18860">
                <a:tc gridSpan="2">
                  <a:txBody>
                    <a:bodyPr/>
                    <a:lstStyle/>
                    <a:p>
                      <a:pPr algn="ctr"/>
                      <a:r>
                        <a:rPr lang="en-US" sz="1200" b="1" dirty="0">
                          <a:effectLst/>
                          <a:latin typeface="Gill Sans MT" panose="020B0502020104020203" pitchFamily="34" charset="0"/>
                        </a:rPr>
                        <a:t>Processes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8532">
                <a:tc>
                  <a:txBody>
                    <a:bodyPr/>
                    <a:lstStyle/>
                    <a:p>
                      <a:r>
                        <a:rPr lang="en-GB" sz="1200" b="1" dirty="0">
                          <a:solidFill>
                            <a:schemeClr val="tx1"/>
                          </a:solidFill>
                          <a:effectLst/>
                          <a:latin typeface="Gill Sans MT" panose="020B0502020104020203" pitchFamily="34" charset="0"/>
                        </a:rPr>
                        <a:t>Decomposition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Breaking down a complex problem or system into smaller part</a:t>
                      </a:r>
                    </a:p>
                  </a:txBody>
                  <a:tcPr anchor="ctr"/>
                </a:tc>
                <a:extLst>
                  <a:ext uri="{0D108BD9-81ED-4DB2-BD59-A6C34878D82A}">
                    <a16:rowId xmlns:a16="http://schemas.microsoft.com/office/drawing/2014/main" val="10001"/>
                  </a:ext>
                </a:extLst>
              </a:tr>
              <a:tr h="518532">
                <a:tc>
                  <a:txBody>
                    <a:bodyPr/>
                    <a:lstStyle/>
                    <a:p>
                      <a:r>
                        <a:rPr lang="en-GB" sz="1200" b="1" dirty="0">
                          <a:solidFill>
                            <a:schemeClr val="tx1"/>
                          </a:solidFill>
                          <a:effectLst/>
                          <a:latin typeface="Gill Sans MT" panose="020B0502020104020203" pitchFamily="34" charset="0"/>
                        </a:rPr>
                        <a:t>Algorithm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step-by-step procedure that is created to solve a problem</a:t>
                      </a:r>
                    </a:p>
                  </a:txBody>
                  <a:tcPr anchor="ctr"/>
                </a:tc>
                <a:extLst>
                  <a:ext uri="{0D108BD9-81ED-4DB2-BD59-A6C34878D82A}">
                    <a16:rowId xmlns:a16="http://schemas.microsoft.com/office/drawing/2014/main" val="1292936313"/>
                  </a:ext>
                </a:extLst>
              </a:tr>
              <a:tr h="518532">
                <a:tc>
                  <a:txBody>
                    <a:bodyPr/>
                    <a:lstStyle/>
                    <a:p>
                      <a:r>
                        <a:rPr lang="en-GB" sz="1200" b="1" dirty="0">
                          <a:solidFill>
                            <a:schemeClr val="tx1"/>
                          </a:solidFill>
                          <a:effectLst/>
                          <a:latin typeface="Gill Sans MT" panose="020B0502020104020203" pitchFamily="34" charset="0"/>
                        </a:rPr>
                        <a:t>Abstraction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Remove specific details and keeping the general relevant patterns.</a:t>
                      </a:r>
                    </a:p>
                  </a:txBody>
                  <a:tcPr anchor="ctr"/>
                </a:tc>
                <a:extLst>
                  <a:ext uri="{0D108BD9-81ED-4DB2-BD59-A6C34878D82A}">
                    <a16:rowId xmlns:a16="http://schemas.microsoft.com/office/drawing/2014/main" val="10002"/>
                  </a:ext>
                </a:extLst>
              </a:tr>
              <a:tr h="518532">
                <a:tc>
                  <a:txBody>
                    <a:bodyPr/>
                    <a:lstStyle/>
                    <a:p>
                      <a:r>
                        <a:rPr lang="en-US" sz="1200" b="1" dirty="0">
                          <a:effectLst/>
                          <a:latin typeface="Gill Sans MT" panose="020B0502020104020203" pitchFamily="34" charset="0"/>
                        </a:rPr>
                        <a:t>Computational thinking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Computational Thinking is all about understanding how computers think and make decisions</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3"/>
                  </a:ext>
                </a:extLst>
              </a:tr>
              <a:tr h="518532">
                <a:tc gridSpan="2">
                  <a:txBody>
                    <a:bodyPr/>
                    <a:lstStyle/>
                    <a:p>
                      <a:pPr algn="ctr"/>
                      <a:r>
                        <a:rPr lang="en-US" sz="1200" b="1" dirty="0">
                          <a:effectLst/>
                          <a:latin typeface="Gill Sans MT" panose="020B0502020104020203" pitchFamily="34" charset="0"/>
                        </a:rPr>
                        <a:t>Programming Features</a:t>
                      </a: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51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Gill Sans MT" panose="020B0502020104020203" pitchFamily="34" charset="0"/>
                        </a:rPr>
                        <a:t>Block-based programming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MT" panose="020B0502020104020203" pitchFamily="34" charset="0"/>
                        </a:rPr>
                        <a:t>Any programming language that </a:t>
                      </a:r>
                      <a:r>
                        <a:rPr lang="en-GB" sz="1200" dirty="0">
                          <a:effectLst/>
                          <a:latin typeface="Gill Sans MT" panose="020B0502020104020203" pitchFamily="34" charset="0"/>
                        </a:rPr>
                        <a:t>allows you to create programs by dragging blocks of scripts. E.g. Scratch</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5"/>
                  </a:ext>
                </a:extLst>
              </a:tr>
              <a:tr h="518532">
                <a:tc>
                  <a:txBody>
                    <a:bodyPr/>
                    <a:lstStyle/>
                    <a:p>
                      <a:r>
                        <a:rPr lang="en-US" sz="1200" b="1" dirty="0">
                          <a:effectLst/>
                          <a:latin typeface="Gill Sans MT" panose="020B0502020104020203" pitchFamily="34" charset="0"/>
                        </a:rPr>
                        <a:t>Sprites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sprite is a character or object in your game or animation.  </a:t>
                      </a:r>
                    </a:p>
                  </a:txBody>
                  <a:tcPr anchor="ctr"/>
                </a:tc>
                <a:extLst>
                  <a:ext uri="{0D108BD9-81ED-4DB2-BD59-A6C34878D82A}">
                    <a16:rowId xmlns:a16="http://schemas.microsoft.com/office/drawing/2014/main" val="10006"/>
                  </a:ext>
                </a:extLst>
              </a:tr>
              <a:tr h="518532">
                <a:tc>
                  <a:txBody>
                    <a:bodyPr/>
                    <a:lstStyle/>
                    <a:p>
                      <a:r>
                        <a:rPr lang="en-US" sz="1200" b="1" dirty="0">
                          <a:effectLst/>
                          <a:latin typeface="Gill Sans MT" panose="020B0502020104020203" pitchFamily="34" charset="0"/>
                        </a:rPr>
                        <a:t>Stage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rPr>
                        <a:t>The stage is the background of the project. Different backgrounds can be imported or you can create your own.</a:t>
                      </a:r>
                    </a:p>
                  </a:txBody>
                  <a:tcPr anchor="ctr"/>
                </a:tc>
                <a:extLst>
                  <a:ext uri="{0D108BD9-81ED-4DB2-BD59-A6C34878D82A}">
                    <a16:rowId xmlns:a16="http://schemas.microsoft.com/office/drawing/2014/main" val="535829074"/>
                  </a:ext>
                </a:extLst>
              </a:tr>
              <a:tr h="518532">
                <a:tc>
                  <a:txBody>
                    <a:bodyPr/>
                    <a:lstStyle/>
                    <a:p>
                      <a:r>
                        <a:rPr lang="en-US" sz="1200" b="1" dirty="0">
                          <a:effectLst/>
                          <a:latin typeface="Gill Sans MT" panose="020B0502020104020203" pitchFamily="34" charset="0"/>
                        </a:rPr>
                        <a:t>Block menu</a:t>
                      </a:r>
                    </a:p>
                    <a:p>
                      <a:endParaRPr lang="en-US" sz="1200" b="1" dirty="0">
                        <a:effectLst/>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Helps users pick which scripts they need to control various aspects of a program</a:t>
                      </a:r>
                    </a:p>
                  </a:txBody>
                  <a:tcPr anchor="ctr"/>
                </a:tc>
                <a:extLst>
                  <a:ext uri="{0D108BD9-81ED-4DB2-BD59-A6C34878D82A}">
                    <a16:rowId xmlns:a16="http://schemas.microsoft.com/office/drawing/2014/main" val="2432269375"/>
                  </a:ext>
                </a:extLst>
              </a:tr>
              <a:tr h="610415">
                <a:tc>
                  <a:txBody>
                    <a:bodyPr/>
                    <a:lstStyle/>
                    <a:p>
                      <a:r>
                        <a:rPr lang="en-US" sz="1200" b="1" dirty="0">
                          <a:effectLst/>
                          <a:latin typeface="Gill Sans MT" panose="020B0502020104020203" pitchFamily="34" charset="0"/>
                        </a:rPr>
                        <a:t>Variables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Are used to store data for use in your program.  Variables can be used to store lots of different types of data such as names, numbers and scores.  </a:t>
                      </a:r>
                    </a:p>
                  </a:txBody>
                  <a:tcPr anchor="ctr"/>
                </a:tc>
                <a:extLst>
                  <a:ext uri="{0D108BD9-81ED-4DB2-BD59-A6C34878D82A}">
                    <a16:rowId xmlns:a16="http://schemas.microsoft.com/office/drawing/2014/main" val="1837326241"/>
                  </a:ext>
                </a:extLst>
              </a:tr>
            </a:tbl>
          </a:graphicData>
        </a:graphic>
      </p:graphicFrame>
    </p:spTree>
    <p:extLst>
      <p:ext uri="{BB962C8B-B14F-4D97-AF65-F5344CB8AC3E}">
        <p14:creationId xmlns:p14="http://schemas.microsoft.com/office/powerpoint/2010/main" val="150998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1275547"/>
              </p:ext>
            </p:extLst>
          </p:nvPr>
        </p:nvGraphicFramePr>
        <p:xfrm>
          <a:off x="200278" y="455796"/>
          <a:ext cx="11667030" cy="6167152"/>
        </p:xfrm>
        <a:graphic>
          <a:graphicData uri="http://schemas.openxmlformats.org/drawingml/2006/table">
            <a:tbl>
              <a:tblPr firstRow="1" bandRow="1">
                <a:tableStyleId>{5940675A-B579-460E-94D1-54222C63F5DA}</a:tableStyleId>
              </a:tblPr>
              <a:tblGrid>
                <a:gridCol w="1804986">
                  <a:extLst>
                    <a:ext uri="{9D8B030D-6E8A-4147-A177-3AD203B41FA5}">
                      <a16:colId xmlns:a16="http://schemas.microsoft.com/office/drawing/2014/main" val="20000"/>
                    </a:ext>
                  </a:extLst>
                </a:gridCol>
                <a:gridCol w="9862044">
                  <a:extLst>
                    <a:ext uri="{9D8B030D-6E8A-4147-A177-3AD203B41FA5}">
                      <a16:colId xmlns:a16="http://schemas.microsoft.com/office/drawing/2014/main" val="20001"/>
                    </a:ext>
                  </a:extLst>
                </a:gridCol>
              </a:tblGrid>
              <a:tr h="297048">
                <a:tc>
                  <a:txBody>
                    <a:bodyPr/>
                    <a:lstStyle/>
                    <a:p>
                      <a:pPr algn="l"/>
                      <a:r>
                        <a:rPr lang="en-GB" sz="1200" b="1" dirty="0">
                          <a:latin typeface="+mj-lt"/>
                        </a:rPr>
                        <a:t>Key Word</a:t>
                      </a:r>
                    </a:p>
                  </a:txBody>
                  <a:tcPr anchor="ctr">
                    <a:solidFill>
                      <a:schemeClr val="accent4">
                        <a:lumMod val="20000"/>
                        <a:lumOff val="80000"/>
                      </a:schemeClr>
                    </a:solidFill>
                  </a:tcPr>
                </a:tc>
                <a:tc>
                  <a:txBody>
                    <a:bodyPr/>
                    <a:lstStyle/>
                    <a:p>
                      <a:pPr algn="l"/>
                      <a:r>
                        <a:rPr lang="en-GB" sz="1200" b="1" dirty="0">
                          <a:latin typeface="+mj-lt"/>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mj-lt"/>
                          <a:ea typeface="+mn-ea"/>
                          <a:cs typeface="+mn-cs"/>
                        </a:rPr>
                        <a:t>Tint</a:t>
                      </a:r>
                    </a:p>
                  </a:txBody>
                  <a:tcPr marL="36576" marR="36576" marT="36576" marB="36576" anchor="ctr"/>
                </a:tc>
                <a:tc>
                  <a:txBody>
                    <a:bodyPr/>
                    <a:lstStyle/>
                    <a:p>
                      <a:r>
                        <a:rPr lang="en-GB" sz="1200" kern="1200" dirty="0">
                          <a:solidFill>
                            <a:schemeClr val="tx1"/>
                          </a:solidFill>
                          <a:effectLst/>
                          <a:latin typeface="+mj-lt"/>
                          <a:ea typeface="+mn-ea"/>
                          <a:cs typeface="+mn-cs"/>
                        </a:rPr>
                        <a:t>a shade or variety of a colour. </a:t>
                      </a:r>
                    </a:p>
                  </a:txBody>
                  <a:tcPr marL="36576" marR="36576" marT="36576" marB="36576" anchor="ctr"/>
                </a:tc>
                <a:extLst>
                  <a:ext uri="{0D108BD9-81ED-4DB2-BD59-A6C34878D82A}">
                    <a16:rowId xmlns:a16="http://schemas.microsoft.com/office/drawing/2014/main" val="10001"/>
                  </a:ext>
                </a:extLst>
              </a:tr>
              <a:tr h="386516">
                <a:tc>
                  <a:txBody>
                    <a:bodyPr/>
                    <a:lstStyle/>
                    <a:p>
                      <a:r>
                        <a:rPr lang="en-GB" sz="1200" kern="1200" dirty="0">
                          <a:solidFill>
                            <a:schemeClr val="tx1"/>
                          </a:solidFill>
                          <a:effectLst/>
                          <a:latin typeface="+mj-lt"/>
                          <a:ea typeface="+mn-ea"/>
                          <a:cs typeface="+mn-cs"/>
                        </a:rPr>
                        <a:t>Shade</a:t>
                      </a:r>
                    </a:p>
                  </a:txBody>
                  <a:tcPr marL="36576" marR="36576" marT="36576" marB="36576" anchor="ctr"/>
                </a:tc>
                <a:tc>
                  <a:txBody>
                    <a:bodyPr/>
                    <a:lstStyle/>
                    <a:p>
                      <a:r>
                        <a:rPr lang="en-GB" sz="1200" kern="1200" dirty="0">
                          <a:solidFill>
                            <a:schemeClr val="tx1"/>
                          </a:solidFill>
                          <a:effectLst/>
                          <a:latin typeface="+mj-lt"/>
                          <a:ea typeface="+mn-ea"/>
                          <a:cs typeface="+mn-cs"/>
                        </a:rPr>
                        <a:t>a colour, especially with regard to how light or dark it is or as distinguished from one nearly like it.</a:t>
                      </a:r>
                    </a:p>
                  </a:txBody>
                  <a:tcPr marL="36576" marR="36576" marT="36576" marB="36576" anchor="ctr"/>
                </a:tc>
                <a:extLst>
                  <a:ext uri="{0D108BD9-81ED-4DB2-BD59-A6C34878D82A}">
                    <a16:rowId xmlns:a16="http://schemas.microsoft.com/office/drawing/2014/main" val="10002"/>
                  </a:ext>
                </a:extLst>
              </a:tr>
              <a:tr h="314858">
                <a:tc>
                  <a:txBody>
                    <a:bodyPr/>
                    <a:lstStyle/>
                    <a:p>
                      <a:r>
                        <a:rPr lang="en-GB" sz="1200" kern="1200" dirty="0">
                          <a:solidFill>
                            <a:schemeClr val="tx1"/>
                          </a:solidFill>
                          <a:effectLst/>
                          <a:latin typeface="+mj-lt"/>
                          <a:ea typeface="+mn-ea"/>
                          <a:cs typeface="+mn-cs"/>
                        </a:rPr>
                        <a:t>Blend</a:t>
                      </a:r>
                    </a:p>
                  </a:txBody>
                  <a:tcPr marL="36576" marR="36576" marT="36576" marB="36576" anchor="ctr"/>
                </a:tc>
                <a:tc>
                  <a:txBody>
                    <a:bodyPr/>
                    <a:lstStyle/>
                    <a:p>
                      <a:r>
                        <a:rPr lang="en-GB" sz="1200" kern="1200" dirty="0">
                          <a:solidFill>
                            <a:schemeClr val="tx1"/>
                          </a:solidFill>
                          <a:effectLst/>
                          <a:latin typeface="+mj-lt"/>
                          <a:ea typeface="+mn-ea"/>
                          <a:cs typeface="+mn-cs"/>
                        </a:rPr>
                        <a:t>mix (a substance) with another substance so that they combine together.</a:t>
                      </a:r>
                    </a:p>
                  </a:txBody>
                  <a:tcPr marL="36576" marR="36576" marT="36576" marB="36576" anchor="ctr"/>
                </a:tc>
                <a:extLst>
                  <a:ext uri="{0D108BD9-81ED-4DB2-BD59-A6C34878D82A}">
                    <a16:rowId xmlns:a16="http://schemas.microsoft.com/office/drawing/2014/main" val="10003"/>
                  </a:ext>
                </a:extLst>
              </a:tr>
              <a:tr h="314858">
                <a:tc>
                  <a:txBody>
                    <a:bodyPr/>
                    <a:lstStyle/>
                    <a:p>
                      <a:r>
                        <a:rPr lang="en-GB" sz="1200" kern="1200" dirty="0">
                          <a:solidFill>
                            <a:schemeClr val="tx1"/>
                          </a:solidFill>
                          <a:effectLst/>
                          <a:latin typeface="+mj-lt"/>
                          <a:ea typeface="+mn-ea"/>
                          <a:cs typeface="+mn-cs"/>
                        </a:rPr>
                        <a:t>Limited colour palette</a:t>
                      </a:r>
                    </a:p>
                    <a:p>
                      <a:r>
                        <a:rPr lang="en-GB" sz="1200" kern="1200" dirty="0">
                          <a:solidFill>
                            <a:schemeClr val="tx1"/>
                          </a:solidFill>
                          <a:effectLst/>
                          <a:latin typeface="+mj-lt"/>
                          <a:ea typeface="+mn-ea"/>
                          <a:cs typeface="+mn-cs"/>
                        </a:rPr>
                        <a:t> </a:t>
                      </a:r>
                    </a:p>
                  </a:txBody>
                  <a:tcPr marL="36576" marR="36576" marT="36576" marB="36576" anchor="ctr"/>
                </a:tc>
                <a:tc>
                  <a:txBody>
                    <a:bodyPr/>
                    <a:lstStyle/>
                    <a:p>
                      <a:r>
                        <a:rPr lang="en-GB" sz="1200" kern="1200" dirty="0">
                          <a:solidFill>
                            <a:schemeClr val="tx1"/>
                          </a:solidFill>
                          <a:effectLst/>
                          <a:latin typeface="+mj-lt"/>
                          <a:ea typeface="+mn-ea"/>
                          <a:cs typeface="+mn-cs"/>
                        </a:rPr>
                        <a:t>it means limiting the number of colours you use in the painting to the bare essentials.  A limited colour palette removes confusion as you only use the colours that you have chosen such as 3 colours, 4 colours etc. For example, if you’re using a limited colour palette of blue, white and red, you only have these three colours to choose from – making it simpler. </a:t>
                      </a:r>
                    </a:p>
                  </a:txBody>
                  <a:tcPr marL="36576" marR="36576" marT="36576" marB="36576" anchor="ctr"/>
                </a:tc>
                <a:extLst>
                  <a:ext uri="{0D108BD9-81ED-4DB2-BD59-A6C34878D82A}">
                    <a16:rowId xmlns:a16="http://schemas.microsoft.com/office/drawing/2014/main" val="10004"/>
                  </a:ext>
                </a:extLst>
              </a:tr>
              <a:tr h="293610">
                <a:tc>
                  <a:txBody>
                    <a:bodyPr/>
                    <a:lstStyle/>
                    <a:p>
                      <a:r>
                        <a:rPr lang="en-GB" sz="1200" kern="1200" dirty="0">
                          <a:solidFill>
                            <a:schemeClr val="tx1"/>
                          </a:solidFill>
                          <a:effectLst/>
                          <a:latin typeface="+mj-lt"/>
                          <a:ea typeface="+mn-ea"/>
                          <a:cs typeface="+mn-cs"/>
                        </a:rPr>
                        <a:t>Natural</a:t>
                      </a:r>
                    </a:p>
                  </a:txBody>
                  <a:tcPr marL="36576" marR="36576" marT="36576" marB="36576" anchor="ctr"/>
                </a:tc>
                <a:tc>
                  <a:txBody>
                    <a:bodyPr/>
                    <a:lstStyle/>
                    <a:p>
                      <a:r>
                        <a:rPr lang="en-GB" sz="1200" kern="1200" dirty="0">
                          <a:solidFill>
                            <a:schemeClr val="tx1"/>
                          </a:solidFill>
                          <a:effectLst/>
                          <a:latin typeface="+mj-lt"/>
                          <a:ea typeface="+mn-ea"/>
                          <a:cs typeface="+mn-cs"/>
                        </a:rPr>
                        <a:t>existing in or derived from nature; not made or caused by humankind. </a:t>
                      </a:r>
                    </a:p>
                  </a:txBody>
                  <a:tcPr marL="36576" marR="36576" marT="36576" marB="36576" anchor="ctr"/>
                </a:tc>
                <a:extLst>
                  <a:ext uri="{0D108BD9-81ED-4DB2-BD59-A6C34878D82A}">
                    <a16:rowId xmlns:a16="http://schemas.microsoft.com/office/drawing/2014/main" val="3925240874"/>
                  </a:ext>
                </a:extLst>
              </a:tr>
              <a:tr h="314858">
                <a:tc>
                  <a:txBody>
                    <a:bodyPr/>
                    <a:lstStyle/>
                    <a:p>
                      <a:r>
                        <a:rPr lang="en-GB" sz="1200" kern="1200" dirty="0">
                          <a:solidFill>
                            <a:schemeClr val="tx1"/>
                          </a:solidFill>
                          <a:effectLst/>
                          <a:latin typeface="+mj-lt"/>
                          <a:ea typeface="+mn-ea"/>
                          <a:cs typeface="+mn-cs"/>
                        </a:rPr>
                        <a:t>Organic</a:t>
                      </a:r>
                    </a:p>
                  </a:txBody>
                  <a:tcPr marL="36576" marR="36576" marT="36576" marB="36576" anchor="ctr"/>
                </a:tc>
                <a:tc>
                  <a:txBody>
                    <a:bodyPr/>
                    <a:lstStyle/>
                    <a:p>
                      <a:r>
                        <a:rPr lang="en-GB" sz="1200" kern="1200" dirty="0">
                          <a:solidFill>
                            <a:schemeClr val="tx1"/>
                          </a:solidFill>
                          <a:effectLst/>
                          <a:latin typeface="+mj-lt"/>
                          <a:ea typeface="+mn-ea"/>
                          <a:cs typeface="+mn-cs"/>
                        </a:rPr>
                        <a:t>Organic shapes are irregular and imperfect. Naturally these shapes will all be slightly different from one another. They are often curved and flowing and can seem unpredictable.</a:t>
                      </a:r>
                    </a:p>
                  </a:txBody>
                  <a:tcPr marL="36576" marR="36576" marT="36576" marB="36576" anchor="ctr"/>
                </a:tc>
                <a:extLst>
                  <a:ext uri="{0D108BD9-81ED-4DB2-BD59-A6C34878D82A}">
                    <a16:rowId xmlns:a16="http://schemas.microsoft.com/office/drawing/2014/main" val="3041935017"/>
                  </a:ext>
                </a:extLst>
              </a:tr>
              <a:tr h="314858">
                <a:tc>
                  <a:txBody>
                    <a:bodyPr/>
                    <a:lstStyle/>
                    <a:p>
                      <a:r>
                        <a:rPr lang="en-GB" sz="1200" kern="1200" dirty="0">
                          <a:solidFill>
                            <a:schemeClr val="tx1"/>
                          </a:solidFill>
                          <a:effectLst/>
                          <a:latin typeface="+mj-lt"/>
                          <a:ea typeface="+mn-ea"/>
                          <a:cs typeface="+mn-cs"/>
                        </a:rPr>
                        <a:t>Wet into wet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Wet-on-wet is a direct painting technique that can be used with all wet paint mediums: watercolour, gouache, acrylic, and oil paints. </a:t>
                      </a:r>
                    </a:p>
                  </a:txBody>
                  <a:tcPr marL="36576" marR="36576" marT="36576" marB="36576"/>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Burnishing </a:t>
                      </a:r>
                    </a:p>
                  </a:txBody>
                  <a:tcPr marL="36576" marR="36576" marT="36576" marB="36576" anchor="ctr"/>
                </a:tc>
                <a:tc>
                  <a:txBody>
                    <a:bodyPr/>
                    <a:lstStyle/>
                    <a:p>
                      <a:r>
                        <a:rPr lang="en-GB" sz="1200" kern="1200" dirty="0">
                          <a:solidFill>
                            <a:schemeClr val="tx1"/>
                          </a:solidFill>
                          <a:effectLst/>
                          <a:latin typeface="+mj-lt"/>
                          <a:ea typeface="+mn-ea"/>
                          <a:cs typeface="+mn-cs"/>
                        </a:rPr>
                        <a:t>enhance or perfect (something such as a reputation or a skill). </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Transparent</a:t>
                      </a:r>
                    </a:p>
                  </a:txBody>
                  <a:tcPr marL="36576" marR="36576" marT="36576" marB="36576" anchor="ctr"/>
                </a:tc>
                <a:tc>
                  <a:txBody>
                    <a:bodyPr/>
                    <a:lstStyle/>
                    <a:p>
                      <a:r>
                        <a:rPr lang="en-GB" sz="1200" kern="1200" dirty="0">
                          <a:solidFill>
                            <a:schemeClr val="tx1"/>
                          </a:solidFill>
                          <a:effectLst/>
                          <a:latin typeface="+mj-lt"/>
                          <a:ea typeface="+mn-ea"/>
                          <a:cs typeface="+mn-cs"/>
                        </a:rPr>
                        <a:t>See-through (washes that are thinly applied).</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Wash</a:t>
                      </a:r>
                    </a:p>
                  </a:txBody>
                  <a:tcPr marL="36576" marR="36576" marT="36576" marB="36576" anchor="ctr"/>
                </a:tc>
                <a:tc>
                  <a:txBody>
                    <a:bodyPr/>
                    <a:lstStyle/>
                    <a:p>
                      <a:r>
                        <a:rPr lang="en-GB" sz="1200" b="0" kern="1200" dirty="0">
                          <a:solidFill>
                            <a:schemeClr val="tx1"/>
                          </a:solidFill>
                          <a:effectLst/>
                          <a:latin typeface="+mj-lt"/>
                          <a:ea typeface="+mn-ea"/>
                          <a:cs typeface="+mn-cs"/>
                        </a:rPr>
                        <a:t>A very watery mix applied with a large brush.</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Harmonious</a:t>
                      </a:r>
                      <a:r>
                        <a:rPr lang="en-GB" sz="1200" kern="1400" baseline="0" dirty="0">
                          <a:ln>
                            <a:noFill/>
                          </a:ln>
                          <a:solidFill>
                            <a:srgbClr val="000000"/>
                          </a:solidFill>
                          <a:effectLst/>
                          <a:latin typeface="+mj-lt"/>
                        </a:rPr>
                        <a:t> colours</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mj-lt"/>
                          <a:ea typeface="+mn-ea"/>
                          <a:cs typeface="+mn-cs"/>
                        </a:rPr>
                        <a:t>Harmonious colours sit beside each other on the colour wheel. These colours work well together and create an image which is pleasing to the eye. Harmonious colours may also be referred to as analogous colours.</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Complimentary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mj-lt"/>
                          <a:ea typeface="+mn-ea"/>
                          <a:cs typeface="+mn-cs"/>
                        </a:rPr>
                        <a:t>is particular colour scheme draws from two colours on the opposite side of the colour wheel. When you do this, the result is a </a:t>
                      </a:r>
                      <a:r>
                        <a:rPr lang="en-GB" sz="1200" b="0" i="0" kern="1200">
                          <a:solidFill>
                            <a:schemeClr val="tx1"/>
                          </a:solidFill>
                          <a:effectLst/>
                          <a:latin typeface="+mj-lt"/>
                          <a:ea typeface="+mn-ea"/>
                          <a:cs typeface="+mn-cs"/>
                        </a:rPr>
                        <a:t>high-contrast colour </a:t>
                      </a:r>
                      <a:r>
                        <a:rPr lang="en-GB" sz="1200" b="0" i="0" kern="1200" dirty="0">
                          <a:solidFill>
                            <a:schemeClr val="tx1"/>
                          </a:solidFill>
                          <a:effectLst/>
                          <a:latin typeface="+mj-lt"/>
                          <a:ea typeface="+mn-ea"/>
                          <a:cs typeface="+mn-cs"/>
                        </a:rPr>
                        <a:t>combo that's bright and that pops. Examples of complementary colour combinations are: Red and green; yellow and purple; orange and blue; green and magenta.</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Primary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mj-lt"/>
                          <a:ea typeface="+mn-ea"/>
                          <a:cs typeface="+mn-cs"/>
                        </a:rPr>
                        <a:t>any of a group of colours from which all other colours can be obtained by mixing</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Secondary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mj-lt"/>
                          <a:ea typeface="+mn-ea"/>
                          <a:cs typeface="+mn-cs"/>
                        </a:rPr>
                        <a:t>a colour resulting from the mixing of two primary colours</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Tertiary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mj-lt"/>
                          <a:ea typeface="+mn-ea"/>
                          <a:cs typeface="+mn-cs"/>
                        </a:rPr>
                        <a:t>A tertiary colour or intermediate colour is a colour made by mixing one part of a primary colour with half part of another primary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The Colour Wheel</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mj-lt"/>
                          <a:ea typeface="+mn-ea"/>
                          <a:cs typeface="+mn-cs"/>
                        </a:rPr>
                        <a:t>a circle with different coloured sectors used to show the relationship between colours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060469029"/>
                  </a:ext>
                </a:extLst>
              </a:tr>
            </a:tbl>
          </a:graphicData>
        </a:graphic>
      </p:graphicFrame>
      <p:sp>
        <p:nvSpPr>
          <p:cNvPr id="3" name="TextBox 2"/>
          <p:cNvSpPr txBox="1"/>
          <p:nvPr/>
        </p:nvSpPr>
        <p:spPr>
          <a:xfrm>
            <a:off x="11154468" y="97001"/>
            <a:ext cx="86107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396374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46667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graphicFrame>
        <p:nvGraphicFramePr>
          <p:cNvPr id="6" name="Table 5">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5080776" cy="4958715"/>
        </p:xfrm>
        <a:graphic>
          <a:graphicData uri="http://schemas.openxmlformats.org/drawingml/2006/table">
            <a:tbl>
              <a:tblPr firstRow="1" bandRow="1">
                <a:tableStyleId>{5C22544A-7EE6-4342-B048-85BDC9FD1C3A}</a:tableStyleId>
              </a:tblPr>
              <a:tblGrid>
                <a:gridCol w="1132619">
                  <a:extLst>
                    <a:ext uri="{9D8B030D-6E8A-4147-A177-3AD203B41FA5}">
                      <a16:colId xmlns:a16="http://schemas.microsoft.com/office/drawing/2014/main" val="1468787449"/>
                    </a:ext>
                  </a:extLst>
                </a:gridCol>
                <a:gridCol w="394815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dirty="0"/>
                        <a:t>Amphitheatre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Circular or oval open air theatre with a large ranked seating area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dirty="0"/>
                        <a:t>Apron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apron is a section of the stage which the floor projects towards or into the auditorium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dirty="0"/>
                        <a:t>Black Box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dirty="0"/>
                        <a:t>A flexible studio theatre where the audience and actors are in the same room surrounded by black tabs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dirty="0"/>
                        <a:t>End 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Traditional audience seating layout where the audience is looking at the stage from the same direction.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r>
                        <a:rPr lang="en-US" sz="1200" dirty="0">
                          <a:effectLst/>
                        </a:rPr>
                        <a:t>Found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200" dirty="0"/>
                        <a:t>A performance space that wasn’t designed to be one </a:t>
                      </a:r>
                      <a:r>
                        <a:rPr lang="en-US" sz="1200" dirty="0" err="1"/>
                        <a:t>e.g</a:t>
                      </a:r>
                      <a:r>
                        <a:rPr lang="en-US" sz="1200" dirty="0"/>
                        <a:t> historic buildings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lvl="0" algn="l">
                        <a:buNone/>
                      </a:pPr>
                      <a:r>
                        <a:rPr lang="en-US" sz="1200" b="0" dirty="0"/>
                        <a:t>In the Round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Theatre in the Round is a form of audience seating layout where the acting area is surrounded on all sided by seating. There is often a number of entrances through the seating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US" sz="1200" b="0" dirty="0"/>
                        <a:t>Promenade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Form of staging where the audience moves around the performance space and sees the play at a variety of different locations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dirty="0"/>
                        <a:t>Proscenium Arch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opening in the wall which stands between stage and auditorium in some theatres; the picture frame through the audience sees the play’ fourth wall’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dirty="0"/>
                        <a:t>Site-specific 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A piece of performance which has been deigned to work only in a particular non-theatre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bl>
          </a:graphicData>
        </a:graphic>
      </p:graphicFrame>
      <p:graphicFrame>
        <p:nvGraphicFramePr>
          <p:cNvPr id="2" name="Table 1">
            <a:extLst>
              <a:ext uri="{FF2B5EF4-FFF2-40B4-BE49-F238E27FC236}">
                <a16:creationId xmlns:a16="http://schemas.microsoft.com/office/drawing/2014/main" id="{458CAE10-8304-639A-B3FE-500218C1BA19}"/>
              </a:ext>
            </a:extLst>
          </p:cNvPr>
          <p:cNvGraphicFramePr>
            <a:graphicFrameLocks noGrp="1"/>
          </p:cNvGraphicFramePr>
          <p:nvPr/>
        </p:nvGraphicFramePr>
        <p:xfrm>
          <a:off x="6435500" y="224640"/>
          <a:ext cx="5312362" cy="2947035"/>
        </p:xfrm>
        <a:graphic>
          <a:graphicData uri="http://schemas.openxmlformats.org/drawingml/2006/table">
            <a:tbl>
              <a:tblPr firstRow="1" bandRow="1">
                <a:tableStyleId>{5C22544A-7EE6-4342-B048-85BDC9FD1C3A}</a:tableStyleId>
              </a:tblPr>
              <a:tblGrid>
                <a:gridCol w="1184245">
                  <a:extLst>
                    <a:ext uri="{9D8B030D-6E8A-4147-A177-3AD203B41FA5}">
                      <a16:colId xmlns:a16="http://schemas.microsoft.com/office/drawing/2014/main" val="1468787449"/>
                    </a:ext>
                  </a:extLst>
                </a:gridCol>
                <a:gridCol w="412811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algn="ctr"/>
                      <a:r>
                        <a:rPr lang="en-GB" sz="1200" dirty="0"/>
                        <a:t>Body Language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How an actor uses their body to communicate meaning. For example, crossing your arms could mean you are fed up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ctr"/>
                      <a:r>
                        <a:rPr lang="en-GB" sz="1200" dirty="0"/>
                        <a:t>Gesture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a movement of the body, particularly the hands, arms, or head, that conveys meaning or expresses an idea, emotion, or intention</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ctr"/>
                      <a:r>
                        <a:rPr lang="en-GB" sz="1200" dirty="0"/>
                        <a:t>Levels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Levels can be used to show status, relationships, and even to indicate changes in location or time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ctr"/>
                      <a:r>
                        <a:rPr lang="en-GB" sz="1200" dirty="0"/>
                        <a:t>Proxemics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The deliberate use of distance between you and other characters or objects to communicate something to an audience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ctr"/>
                      <a:r>
                        <a:rPr lang="en-GB" sz="1200" dirty="0"/>
                        <a:t>Facial Expression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Using the face to express that characters feelings and</a:t>
                      </a:r>
                    </a:p>
                    <a:p>
                      <a:r>
                        <a:rPr lang="en-GB" sz="1200" dirty="0"/>
                        <a:t>emotions.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bl>
          </a:graphicData>
        </a:graphic>
      </p:graphicFrame>
      <p:sp>
        <p:nvSpPr>
          <p:cNvPr id="3" name="Rectangle 2">
            <a:extLst>
              <a:ext uri="{FF2B5EF4-FFF2-40B4-BE49-F238E27FC236}">
                <a16:creationId xmlns:a16="http://schemas.microsoft.com/office/drawing/2014/main" id="{99A640D9-41DE-3B85-A718-AC5C0882C8A9}"/>
              </a:ext>
            </a:extLst>
          </p:cNvPr>
          <p:cNvSpPr/>
          <p:nvPr/>
        </p:nvSpPr>
        <p:spPr>
          <a:xfrm>
            <a:off x="6435500" y="3442403"/>
            <a:ext cx="5312363" cy="3231654"/>
          </a:xfrm>
          <a:prstGeom prst="rect">
            <a:avLst/>
          </a:prstGeom>
          <a:solidFill>
            <a:schemeClr val="bg1"/>
          </a:solidFill>
          <a:ln w="19050">
            <a:solidFill>
              <a:schemeClr val="tx1"/>
            </a:solidFill>
          </a:ln>
        </p:spPr>
        <p:txBody>
          <a:bodyPr wrap="square">
            <a:spAutoFit/>
          </a:bodyPr>
          <a:lstStyle/>
          <a:p>
            <a:pPr lvl="0" algn="ctr"/>
            <a:endParaRPr kumimoji="0" lang="en-GB" sz="1200" strike="noStrike" kern="0" cap="none" spc="0" normalizeH="0" baseline="0" noProof="0" dirty="0">
              <a:ln>
                <a:noFill/>
              </a:ln>
              <a:effectLst/>
              <a:uLnTx/>
              <a:uFillTx/>
            </a:endParaRPr>
          </a:p>
          <a:p>
            <a:pPr lvl="0" algn="ctr"/>
            <a:r>
              <a:rPr lang="en-GB" sz="1200" b="1" u="sng" kern="0" dirty="0"/>
              <a:t>Stage Directions</a:t>
            </a:r>
          </a:p>
          <a:p>
            <a:pPr lvl="0" algn="ctr"/>
            <a:endParaRPr lang="en-GB" sz="1200" b="1" u="sng" kern="0" dirty="0"/>
          </a:p>
          <a:p>
            <a:pPr lvl="0" algn="ctr"/>
            <a:r>
              <a:rPr lang="en-GB" sz="1200" kern="0" dirty="0"/>
              <a:t>Stage directions are from the performers perspective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p:txBody>
      </p:sp>
      <p:pic>
        <p:nvPicPr>
          <p:cNvPr id="5" name="Picture 2" descr="Stage Directions (An Actor's Guide)">
            <a:extLst>
              <a:ext uri="{FF2B5EF4-FFF2-40B4-BE49-F238E27FC236}">
                <a16:creationId xmlns:a16="http://schemas.microsoft.com/office/drawing/2014/main" id="{1CB9CFF0-2224-9932-019E-8E6E4C833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9"/>
          <a:stretch/>
        </p:blipFill>
        <p:spPr bwMode="auto">
          <a:xfrm>
            <a:off x="7976125" y="4269269"/>
            <a:ext cx="2489200" cy="20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5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graphicFrame>
        <p:nvGraphicFramePr>
          <p:cNvPr id="7" name="Table 6"/>
          <p:cNvGraphicFramePr>
            <a:graphicFrameLocks noGrp="1"/>
          </p:cNvGraphicFramePr>
          <p:nvPr>
            <p:extLst>
              <p:ext uri="{D42A27DB-BD31-4B8C-83A1-F6EECF244321}">
                <p14:modId xmlns:p14="http://schemas.microsoft.com/office/powerpoint/2010/main" val="2030930186"/>
              </p:ext>
            </p:extLst>
          </p:nvPr>
        </p:nvGraphicFramePr>
        <p:xfrm>
          <a:off x="176627" y="773331"/>
          <a:ext cx="11694532" cy="5716063"/>
        </p:xfrm>
        <a:graphic>
          <a:graphicData uri="http://schemas.openxmlformats.org/drawingml/2006/table">
            <a:tbl>
              <a:tblPr firstRow="1" bandRow="1">
                <a:tableStyleId>{5940675A-B579-460E-94D1-54222C63F5DA}</a:tableStyleId>
              </a:tblPr>
              <a:tblGrid>
                <a:gridCol w="2260405">
                  <a:extLst>
                    <a:ext uri="{9D8B030D-6E8A-4147-A177-3AD203B41FA5}">
                      <a16:colId xmlns:a16="http://schemas.microsoft.com/office/drawing/2014/main" val="20000"/>
                    </a:ext>
                  </a:extLst>
                </a:gridCol>
                <a:gridCol w="9434127">
                  <a:extLst>
                    <a:ext uri="{9D8B030D-6E8A-4147-A177-3AD203B41FA5}">
                      <a16:colId xmlns:a16="http://schemas.microsoft.com/office/drawing/2014/main" val="20001"/>
                    </a:ext>
                  </a:extLst>
                </a:gridCol>
              </a:tblGrid>
              <a:tr h="324902">
                <a:tc>
                  <a:txBody>
                    <a:bodyPr/>
                    <a:lstStyle/>
                    <a:p>
                      <a:pPr algn="l"/>
                      <a:r>
                        <a:rPr lang="en-GB" sz="1200" b="1" dirty="0">
                          <a:latin typeface="+mn-lt"/>
                        </a:rPr>
                        <a:t>Key Word</a:t>
                      </a:r>
                    </a:p>
                  </a:txBody>
                  <a:tcPr anchor="ctr">
                    <a:solidFill>
                      <a:srgbClr val="FFCCFF"/>
                    </a:solidFill>
                  </a:tcPr>
                </a:tc>
                <a:tc>
                  <a:txBody>
                    <a:bodyPr/>
                    <a:lstStyle/>
                    <a:p>
                      <a:pPr algn="l"/>
                      <a:r>
                        <a:rPr lang="en-GB" sz="1200" b="1" dirty="0">
                          <a:latin typeface="+mn-lt"/>
                        </a:rPr>
                        <a:t>Definition</a:t>
                      </a:r>
                    </a:p>
                  </a:txBody>
                  <a:tcPr anchor="ctr">
                    <a:solidFill>
                      <a:srgbClr val="FFCCFF"/>
                    </a:solidFill>
                  </a:tcPr>
                </a:tc>
                <a:extLst>
                  <a:ext uri="{0D108BD9-81ED-4DB2-BD59-A6C34878D82A}">
                    <a16:rowId xmlns:a16="http://schemas.microsoft.com/office/drawing/2014/main" val="10000"/>
                  </a:ext>
                </a:extLst>
              </a:tr>
              <a:tr h="344382">
                <a:tc>
                  <a:txBody>
                    <a:bodyPr/>
                    <a:lstStyle/>
                    <a:p>
                      <a:r>
                        <a:rPr lang="en-GB" sz="1200" kern="1200" dirty="0">
                          <a:solidFill>
                            <a:schemeClr val="tx1"/>
                          </a:solidFill>
                          <a:effectLst/>
                          <a:latin typeface="+mn-lt"/>
                          <a:ea typeface="+mn-ea"/>
                          <a:cs typeface="+mn-cs"/>
                        </a:rPr>
                        <a:t>Nutrition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study of what people eat and how all the nutrients in foods work together in the body</a:t>
                      </a:r>
                    </a:p>
                  </a:txBody>
                  <a:tcPr marL="36576" marR="36576" marT="36576" marB="36576"/>
                </a:tc>
                <a:extLst>
                  <a:ext uri="{0D108BD9-81ED-4DB2-BD59-A6C34878D82A}">
                    <a16:rowId xmlns:a16="http://schemas.microsoft.com/office/drawing/2014/main" val="10001"/>
                  </a:ext>
                </a:extLst>
              </a:tr>
              <a:tr h="3825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a:t>
                      </a:r>
                    </a:p>
                  </a:txBody>
                  <a:tcPr marL="36576" marR="36576" marT="36576" marB="36576" anchor="ctr"/>
                </a:tc>
                <a:tc>
                  <a:txBody>
                    <a:bodyPr/>
                    <a:lstStyle/>
                    <a:p>
                      <a:r>
                        <a:rPr lang="en-GB" sz="1200" kern="1200" dirty="0">
                          <a:solidFill>
                            <a:schemeClr val="tx1"/>
                          </a:solidFill>
                          <a:effectLst/>
                          <a:latin typeface="+mn-lt"/>
                          <a:ea typeface="+mn-ea"/>
                          <a:cs typeface="+mn-cs"/>
                        </a:rPr>
                        <a:t>Natural chemical substances in foods that are essential for body growth, function and health </a:t>
                      </a:r>
                    </a:p>
                  </a:txBody>
                  <a:tcPr marL="36576" marR="36576" marT="36576" marB="36576" anchor="ctr"/>
                </a:tc>
                <a:extLst>
                  <a:ext uri="{0D108BD9-81ED-4DB2-BD59-A6C34878D82A}">
                    <a16:rowId xmlns:a16="http://schemas.microsoft.com/office/drawing/2014/main" val="10002"/>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Macro</a:t>
                      </a:r>
                      <a:r>
                        <a:rPr lang="en-GB" sz="1200" kern="1400" baseline="0" dirty="0">
                          <a:ln>
                            <a:noFill/>
                          </a:ln>
                          <a:solidFill>
                            <a:srgbClr val="000000"/>
                          </a:solidFill>
                          <a:effectLst/>
                          <a:latin typeface="+mn-lt"/>
                        </a:rPr>
                        <a:t> Nutrients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 needed by the body in large a mounts</a:t>
                      </a:r>
                    </a:p>
                  </a:txBody>
                  <a:tcPr marL="36576" marR="36576" marT="36576" marB="36576" anchor="ctr"/>
                </a:tc>
                <a:extLst>
                  <a:ext uri="{0D108BD9-81ED-4DB2-BD59-A6C34878D82A}">
                    <a16:rowId xmlns:a16="http://schemas.microsoft.com/office/drawing/2014/main" val="10003"/>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Micro Nutrients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 needed in the body in smaller amounts</a:t>
                      </a:r>
                    </a:p>
                  </a:txBody>
                  <a:tcPr marL="36576" marR="36576" marT="36576" marB="36576" anchor="ctr"/>
                </a:tc>
                <a:extLst>
                  <a:ext uri="{0D108BD9-81ED-4DB2-BD59-A6C34878D82A}">
                    <a16:rowId xmlns:a16="http://schemas.microsoft.com/office/drawing/2014/main" val="10004"/>
                  </a:ext>
                </a:extLst>
              </a:tr>
              <a:tr h="30143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Amino acids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building blocks of protein</a:t>
                      </a:r>
                    </a:p>
                  </a:txBody>
                  <a:tcPr marL="36576" marR="36576" marT="36576" marB="36576" anchor="ctr"/>
                </a:tc>
                <a:extLst>
                  <a:ext uri="{0D108BD9-81ED-4DB2-BD59-A6C34878D82A}">
                    <a16:rowId xmlns:a16="http://schemas.microsoft.com/office/drawing/2014/main" val="3925240874"/>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Saturated fats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These fats usually come from animal sources and can be harmful to health</a:t>
                      </a:r>
                    </a:p>
                  </a:txBody>
                  <a:tcPr marL="36576" marR="36576" marT="36576" marB="36576" anchor="ctr"/>
                </a:tc>
                <a:extLst>
                  <a:ext uri="{0D108BD9-81ED-4DB2-BD59-A6C34878D82A}">
                    <a16:rowId xmlns:a16="http://schemas.microsoft.com/office/drawing/2014/main" val="3041935017"/>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Unsaturated fats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These fats usually come from plant sources and can be good for health</a:t>
                      </a:r>
                    </a:p>
                  </a:txBody>
                  <a:tcPr marL="36576" marR="36576" marT="36576" marB="36576" anchor="ctr"/>
                </a:tc>
                <a:extLst>
                  <a:ext uri="{0D108BD9-81ED-4DB2-BD59-A6C34878D82A}">
                    <a16:rowId xmlns:a16="http://schemas.microsoft.com/office/drawing/2014/main" val="4149408354"/>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Protein</a:t>
                      </a:r>
                      <a:r>
                        <a:rPr lang="en-GB" sz="1200" kern="1400" baseline="0" dirty="0">
                          <a:ln>
                            <a:noFill/>
                          </a:ln>
                          <a:solidFill>
                            <a:srgbClr val="000000"/>
                          </a:solidFill>
                          <a:effectLst/>
                          <a:latin typeface="+mn-lt"/>
                        </a:rPr>
                        <a:t> alternatives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Sources of protein other than meat that are suitable for vegetarians</a:t>
                      </a:r>
                    </a:p>
                  </a:txBody>
                  <a:tcPr marL="36576" marR="36576" marT="36576" marB="36576" anchor="ctr"/>
                </a:tc>
                <a:extLst>
                  <a:ext uri="{0D108BD9-81ED-4DB2-BD59-A6C34878D82A}">
                    <a16:rowId xmlns:a16="http://schemas.microsoft.com/office/drawing/2014/main" val="1235971345"/>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Sensory evaluation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Judging food based on the appearance, taste, aroma and texture</a:t>
                      </a:r>
                    </a:p>
                  </a:txBody>
                  <a:tcPr marL="36576" marR="36576" marT="36576" marB="36576" anchor="ctr"/>
                </a:tc>
                <a:extLst>
                  <a:ext uri="{0D108BD9-81ED-4DB2-BD59-A6C34878D82A}">
                    <a16:rowId xmlns:a16="http://schemas.microsoft.com/office/drawing/2014/main" val="3748769057"/>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Rubbing in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technique in which fat is rubbed into flour and traps air in the mixture</a:t>
                      </a:r>
                    </a:p>
                  </a:txBody>
                  <a:tcPr marL="36576" marR="36576" marT="36576" marB="36576" anchor="ctr"/>
                </a:tc>
                <a:extLst>
                  <a:ext uri="{0D108BD9-81ED-4DB2-BD59-A6C34878D82A}">
                    <a16:rowId xmlns:a16="http://schemas.microsoft.com/office/drawing/2014/main" val="1543258229"/>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pastry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mixture of flour , fat and liquid which is made into a dough.</a:t>
                      </a:r>
                    </a:p>
                  </a:txBody>
                  <a:tcPr marL="36576" marR="36576" marT="36576" marB="36576" anchor="ctr"/>
                </a:tc>
                <a:extLst>
                  <a:ext uri="{0D108BD9-81ED-4DB2-BD59-A6C34878D82A}">
                    <a16:rowId xmlns:a16="http://schemas.microsoft.com/office/drawing/2014/main" val="3146237369"/>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Boiling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in liquid at boiling point</a:t>
                      </a:r>
                    </a:p>
                  </a:txBody>
                  <a:tcPr marL="36576" marR="36576" marT="36576" marB="36576" anchor="ctr"/>
                </a:tc>
                <a:extLst>
                  <a:ext uri="{0D108BD9-81ED-4DB2-BD59-A6C34878D82A}">
                    <a16:rowId xmlns:a16="http://schemas.microsoft.com/office/drawing/2014/main" val="3189114812"/>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simmering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food just below boiling point</a:t>
                      </a:r>
                    </a:p>
                  </a:txBody>
                  <a:tcPr marL="36576" marR="36576" marT="36576" marB="36576" anchor="ctr"/>
                </a:tc>
                <a:extLst>
                  <a:ext uri="{0D108BD9-81ED-4DB2-BD59-A6C34878D82A}">
                    <a16:rowId xmlns:a16="http://schemas.microsoft.com/office/drawing/2014/main" val="926076416"/>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baking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Placing food in dry heat in a hot</a:t>
                      </a:r>
                      <a:r>
                        <a:rPr lang="en-GB" sz="1200" kern="1400" baseline="0" dirty="0">
                          <a:ln>
                            <a:noFill/>
                          </a:ln>
                          <a:solidFill>
                            <a:srgbClr val="000000"/>
                          </a:solidFill>
                          <a:effectLst/>
                          <a:latin typeface="+mn-lt"/>
                        </a:rPr>
                        <a:t> oven, which cooks the food through</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875491268"/>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roasting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in the oven in hot</a:t>
                      </a:r>
                      <a:r>
                        <a:rPr lang="en-GB" sz="1200" kern="1400" baseline="0" dirty="0">
                          <a:ln>
                            <a:noFill/>
                          </a:ln>
                          <a:solidFill>
                            <a:srgbClr val="000000"/>
                          </a:solidFill>
                          <a:effectLst/>
                          <a:latin typeface="+mn-lt"/>
                        </a:rPr>
                        <a:t> fat</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961565093"/>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grilling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a:t>
                      </a:r>
                      <a:r>
                        <a:rPr lang="en-GB" sz="1200" kern="1400" baseline="0" dirty="0">
                          <a:ln>
                            <a:noFill/>
                          </a:ln>
                          <a:solidFill>
                            <a:srgbClr val="000000"/>
                          </a:solidFill>
                          <a:effectLst/>
                          <a:latin typeface="+mn-lt"/>
                        </a:rPr>
                        <a:t> food under direct heat</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2060469029"/>
                  </a:ext>
                </a:extLst>
              </a:tr>
              <a:tr h="31162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Deep fat frying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by covering food in very hot oil</a:t>
                      </a:r>
                    </a:p>
                  </a:txBody>
                  <a:tcPr marL="36576" marR="36576" marT="36576" marB="36576"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29977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292872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graphicFrame>
        <p:nvGraphicFramePr>
          <p:cNvPr id="9" name="Table 8">
            <a:extLst>
              <a:ext uri="{FF2B5EF4-FFF2-40B4-BE49-F238E27FC236}">
                <a16:creationId xmlns:a16="http://schemas.microsoft.com/office/drawing/2014/main" id="{91A15073-1882-56B8-2574-CB6779FEDEEB}"/>
              </a:ext>
            </a:extLst>
          </p:cNvPr>
          <p:cNvGraphicFramePr>
            <a:graphicFrameLocks noGrp="1"/>
          </p:cNvGraphicFramePr>
          <p:nvPr/>
        </p:nvGraphicFramePr>
        <p:xfrm>
          <a:off x="122703" y="765731"/>
          <a:ext cx="11658600" cy="3781425"/>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1468787449"/>
                    </a:ext>
                  </a:extLst>
                </a:gridCol>
                <a:gridCol w="9410700">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mj-lt"/>
                        </a:rPr>
                        <a:t>Key Word</a:t>
                      </a:r>
                      <a:endParaRPr lang="en-GB"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mj-lt"/>
                        </a:rPr>
                        <a:t>Definition</a:t>
                      </a:r>
                      <a:endParaRPr lang="en-GB"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81000">
                <a:tc>
                  <a:txBody>
                    <a:bodyPr/>
                    <a:lstStyle/>
                    <a:p>
                      <a:pPr algn="l" fontAlgn="base"/>
                      <a:r>
                        <a:rPr lang="en-GB" sz="1200" dirty="0">
                          <a:latin typeface="+mj-lt"/>
                        </a:rPr>
                        <a:t>Beat</a:t>
                      </a:r>
                      <a:endParaRPr lang="en-US" sz="1200"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dirty="0">
                          <a:latin typeface="+mj-lt"/>
                        </a:rPr>
                        <a:t>The steady pulse of the music.</a:t>
                      </a:r>
                      <a:endParaRPr lang="en-US" sz="1200" b="0" i="0" u="none" strike="noStrike" dirty="0">
                        <a:solidFill>
                          <a:srgbClr val="0F0F0F"/>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5374136"/>
                  </a:ext>
                </a:extLst>
              </a:tr>
              <a:tr h="381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rgbClr val="000000"/>
                          </a:solidFill>
                          <a:effectLst/>
                          <a:latin typeface="+mj-lt"/>
                          <a:ea typeface="+mn-ea"/>
                          <a:cs typeface="+mn-cs"/>
                        </a:rPr>
                        <a:t>Tempo</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dirty="0">
                          <a:latin typeface="+mj-lt"/>
                        </a:rPr>
                        <a:t>How fast or slow the music is played (BPM, Beat Per Minute).</a:t>
                      </a:r>
                      <a:endParaRPr lang="en-US" sz="1200" b="0" i="0" u="none" strike="noStrike" dirty="0">
                        <a:solidFill>
                          <a:srgbClr val="0F0F0F"/>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5659431"/>
                  </a:ext>
                </a:extLst>
              </a:tr>
              <a:tr h="381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latin typeface="+mj-lt"/>
                        </a:rPr>
                        <a:t>Rhythm</a:t>
                      </a:r>
                      <a:endParaRPr lang="en-GB" sz="1200" b="0" i="0" kern="1200" dirty="0">
                        <a:solidFill>
                          <a:srgbClr val="000000"/>
                        </a:solidFill>
                        <a:effectLst/>
                        <a:latin typeface="+mj-lt"/>
                        <a:ea typeface="+mn-ea"/>
                        <a:cs typeface="+mn-c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dirty="0">
                          <a:latin typeface="+mj-lt"/>
                        </a:rPr>
                        <a:t>The pattern of long and short sounds in music.</a:t>
                      </a:r>
                      <a:endParaRPr lang="en-US" sz="1200" b="0" i="0" u="none" strike="noStrike" dirty="0">
                        <a:solidFill>
                          <a:srgbClr val="0F0F0F"/>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495736"/>
                  </a:ext>
                </a:extLst>
              </a:tr>
              <a:tr h="381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latin typeface="+mj-lt"/>
                        </a:rPr>
                        <a:t>Silence</a:t>
                      </a:r>
                      <a:endParaRPr lang="en-GB" sz="1200" b="0" i="0" kern="1200" dirty="0">
                        <a:solidFill>
                          <a:srgbClr val="000000"/>
                        </a:solidFill>
                        <a:effectLst/>
                        <a:latin typeface="+mj-lt"/>
                        <a:ea typeface="+mn-ea"/>
                        <a:cs typeface="+mn-c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dirty="0">
                          <a:latin typeface="+mj-lt"/>
                        </a:rPr>
                        <a:t>A moment in music where no sound is played (a rest).</a:t>
                      </a:r>
                      <a:endParaRPr lang="en-US" sz="1200" b="0" i="0" u="none" strike="noStrike" dirty="0">
                        <a:solidFill>
                          <a:srgbClr val="0F0F0F"/>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114261"/>
                  </a:ext>
                </a:extLst>
              </a:tr>
              <a:tr h="381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rgbClr val="000000"/>
                          </a:solidFill>
                          <a:effectLst/>
                          <a:latin typeface="+mj-lt"/>
                          <a:ea typeface="+mn-ea"/>
                          <a:cs typeface="+mn-cs"/>
                        </a:rPr>
                        <a:t>Melody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dirty="0">
                          <a:latin typeface="+mj-lt"/>
                        </a:rPr>
                        <a:t>The main tune of a piece of music.</a:t>
                      </a:r>
                      <a:endParaRPr lang="en-US" sz="1200" b="0" i="0" u="none" strike="noStrike" dirty="0">
                        <a:solidFill>
                          <a:srgbClr val="0F0F0F"/>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6287813"/>
                  </a:ext>
                </a:extLst>
              </a:tr>
              <a:tr h="381000">
                <a:tc>
                  <a:txBody>
                    <a:bodyPr/>
                    <a:lstStyle/>
                    <a:p>
                      <a:pPr algn="l" fontAlgn="base"/>
                      <a:r>
                        <a:rPr lang="en-US" sz="1200" b="0" i="0" u="none" strike="noStrike" dirty="0">
                          <a:solidFill>
                            <a:srgbClr val="212121"/>
                          </a:solidFill>
                          <a:effectLst/>
                          <a:latin typeface="+mj-lt"/>
                        </a:rPr>
                        <a:t>Structure </a:t>
                      </a:r>
                      <a:endParaRPr lang="en-US" sz="1200"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dirty="0">
                          <a:latin typeface="+mj-lt"/>
                        </a:rPr>
                        <a:t>How different sections of music are organised.</a:t>
                      </a:r>
                      <a:endParaRPr lang="en-US" sz="1200"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285750">
                <a:tc>
                  <a:txBody>
                    <a:bodyPr/>
                    <a:lstStyle/>
                    <a:p>
                      <a:pPr algn="l" fontAlgn="base"/>
                      <a:r>
                        <a:rPr lang="en-GB" sz="1200" dirty="0">
                          <a:latin typeface="+mj-lt"/>
                        </a:rPr>
                        <a:t>Instrument</a:t>
                      </a:r>
                      <a:endParaRPr lang="en-GB" sz="1200"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dirty="0">
                          <a:latin typeface="+mj-lt"/>
                        </a:rPr>
                        <a:t>A sound used in the track (piano, drums, synth).</a:t>
                      </a:r>
                      <a:endParaRPr lang="en-US" sz="1200"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285750">
                <a:tc>
                  <a:txBody>
                    <a:bodyPr/>
                    <a:lstStyle/>
                    <a:p>
                      <a:pPr algn="l" fontAlgn="base"/>
                      <a:r>
                        <a:rPr lang="en-GB" sz="1200" dirty="0">
                          <a:latin typeface="+mj-lt"/>
                        </a:rPr>
                        <a:t>Loop</a:t>
                      </a:r>
                      <a:endParaRPr lang="en-US" sz="1200" b="0" i="0" u="none" strike="noStrike"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dirty="0">
                          <a:latin typeface="+mj-lt"/>
                        </a:rPr>
                        <a:t>A short musical pattern that repeats.</a:t>
                      </a:r>
                      <a:endParaRPr lang="en-US" sz="1200" b="0" i="0" u="none" strike="noStrike" noProof="0" dirty="0">
                        <a:solidFill>
                          <a:srgbClr val="0F0F0F"/>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532434"/>
                  </a:ext>
                </a:extLst>
              </a:tr>
              <a:tr h="314325">
                <a:tc>
                  <a:txBody>
                    <a:bodyPr/>
                    <a:lstStyle/>
                    <a:p>
                      <a:pPr algn="l" fontAlgn="base"/>
                      <a:r>
                        <a:rPr lang="en-GB" sz="1200" dirty="0">
                          <a:latin typeface="+mj-lt"/>
                        </a:rPr>
                        <a:t>Track</a:t>
                      </a:r>
                      <a:endParaRPr lang="en-GB" sz="1200"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dirty="0">
                          <a:latin typeface="+mj-lt"/>
                        </a:rPr>
                        <a:t>One layer of sound in a project (e.g., drums, bass, piano).</a:t>
                      </a:r>
                      <a:endParaRPr lang="en-US" sz="1200" b="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algn="l" fontAlgn="base"/>
                      <a:r>
                        <a:rPr lang="en-GB" sz="1200" dirty="0">
                          <a:latin typeface="+mj-lt"/>
                        </a:rPr>
                        <a:t>DAW</a:t>
                      </a:r>
                      <a:endParaRPr lang="en-GB" sz="1200"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dirty="0">
                          <a:latin typeface="+mj-lt"/>
                        </a:rPr>
                        <a:t>(Digital Audio Workstation) </a:t>
                      </a:r>
                      <a:r>
                        <a:rPr lang="en-GB" sz="1200" dirty="0">
                          <a:latin typeface="+mj-lt"/>
                        </a:rPr>
                        <a:t>– Software used to create and edit music.</a:t>
                      </a:r>
                      <a:endParaRPr lang="en-US" sz="1200" b="0" i="0" dirty="0">
                        <a:solidFill>
                          <a:srgbClr val="000000"/>
                        </a:solidFill>
                        <a:effectLst/>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bl>
          </a:graphicData>
        </a:graphic>
      </p:graphicFrame>
      <p:grpSp>
        <p:nvGrpSpPr>
          <p:cNvPr id="2" name="Group 1">
            <a:extLst>
              <a:ext uri="{FF2B5EF4-FFF2-40B4-BE49-F238E27FC236}">
                <a16:creationId xmlns:a16="http://schemas.microsoft.com/office/drawing/2014/main" id="{13142341-76D8-ED77-4E84-C6CA94E43593}"/>
              </a:ext>
            </a:extLst>
          </p:cNvPr>
          <p:cNvGrpSpPr/>
          <p:nvPr/>
        </p:nvGrpSpPr>
        <p:grpSpPr>
          <a:xfrm>
            <a:off x="159026" y="4715123"/>
            <a:ext cx="11858803" cy="2142876"/>
            <a:chOff x="174171" y="4444092"/>
            <a:chExt cx="11843658" cy="2413908"/>
          </a:xfrm>
        </p:grpSpPr>
        <p:grpSp>
          <p:nvGrpSpPr>
            <p:cNvPr id="3" name="Group 2">
              <a:extLst>
                <a:ext uri="{FF2B5EF4-FFF2-40B4-BE49-F238E27FC236}">
                  <a16:creationId xmlns:a16="http://schemas.microsoft.com/office/drawing/2014/main" id="{DE6005C5-4426-3F06-871E-9427069A59F9}"/>
                </a:ext>
              </a:extLst>
            </p:cNvPr>
            <p:cNvGrpSpPr/>
            <p:nvPr/>
          </p:nvGrpSpPr>
          <p:grpSpPr>
            <a:xfrm>
              <a:off x="174171" y="4444092"/>
              <a:ext cx="3679635" cy="2413908"/>
              <a:chOff x="429658" y="4444092"/>
              <a:chExt cx="3679635" cy="2413908"/>
            </a:xfrm>
          </p:grpSpPr>
          <p:pic>
            <p:nvPicPr>
              <p:cNvPr id="8" name="Picture 7" descr="A close-up of a music notation&#10;&#10;Description automatically generated">
                <a:extLst>
                  <a:ext uri="{FF2B5EF4-FFF2-40B4-BE49-F238E27FC236}">
                    <a16:creationId xmlns:a16="http://schemas.microsoft.com/office/drawing/2014/main" id="{E4098A58-8EC8-8B92-D94B-1A2EC6D889DE}"/>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0" name="Picture 9" descr="A close-up of a music notation&#10;&#10;Description automatically generated">
                <a:extLst>
                  <a:ext uri="{FF2B5EF4-FFF2-40B4-BE49-F238E27FC236}">
                    <a16:creationId xmlns:a16="http://schemas.microsoft.com/office/drawing/2014/main" id="{1A40121B-C42D-CA5B-6AAA-924460AF520E}"/>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3" name="Picture 12" descr="A close-up of a music notation&#10;&#10;Description automatically generated">
                <a:extLst>
                  <a:ext uri="{FF2B5EF4-FFF2-40B4-BE49-F238E27FC236}">
                    <a16:creationId xmlns:a16="http://schemas.microsoft.com/office/drawing/2014/main" id="{2340D6B3-76F7-EC6D-1373-D0C94B66FBCC}"/>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4" name="Picture 13" descr="A close-up of a music notation&#10;&#10;Description automatically generated">
                <a:extLst>
                  <a:ext uri="{FF2B5EF4-FFF2-40B4-BE49-F238E27FC236}">
                    <a16:creationId xmlns:a16="http://schemas.microsoft.com/office/drawing/2014/main" id="{8EDC3AEB-9C3F-505B-51DD-F1AE1BBF449A}"/>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5" name="Picture 2" descr="bass clef and treble clef together - Google Search | Treble clef, Math ...">
              <a:extLst>
                <a:ext uri="{FF2B5EF4-FFF2-40B4-BE49-F238E27FC236}">
                  <a16:creationId xmlns:a16="http://schemas.microsoft.com/office/drawing/2014/main" id="{2973359E-0E51-CEF0-8ABE-2012C08220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LOR KEYS: The notes on a piano keyboard are analogous to the concept ...">
              <a:extLst>
                <a:ext uri="{FF2B5EF4-FFF2-40B4-BE49-F238E27FC236}">
                  <a16:creationId xmlns:a16="http://schemas.microsoft.com/office/drawing/2014/main" id="{02A7B076-6E9D-16E0-F0FA-B06A95F3FA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215014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8" name="Table 7">
            <a:extLst>
              <a:ext uri="{FF2B5EF4-FFF2-40B4-BE49-F238E27FC236}">
                <a16:creationId xmlns:a16="http://schemas.microsoft.com/office/drawing/2014/main" id="{9DB52CCD-A035-4C40-8472-058BA3514965}"/>
              </a:ext>
            </a:extLst>
          </p:cNvPr>
          <p:cNvGraphicFramePr>
            <a:graphicFrameLocks noGrp="1"/>
          </p:cNvGraphicFramePr>
          <p:nvPr/>
        </p:nvGraphicFramePr>
        <p:xfrm>
          <a:off x="122703" y="732294"/>
          <a:ext cx="5806957" cy="3264134"/>
        </p:xfrm>
        <a:graphic>
          <a:graphicData uri="http://schemas.openxmlformats.org/drawingml/2006/table">
            <a:tbl>
              <a:tblPr firstRow="1" bandRow="1">
                <a:tableStyleId>{5940675A-B579-460E-94D1-54222C63F5DA}</a:tableStyleId>
              </a:tblPr>
              <a:tblGrid>
                <a:gridCol w="1328068">
                  <a:extLst>
                    <a:ext uri="{9D8B030D-6E8A-4147-A177-3AD203B41FA5}">
                      <a16:colId xmlns:a16="http://schemas.microsoft.com/office/drawing/2014/main" val="20000"/>
                    </a:ext>
                  </a:extLst>
                </a:gridCol>
                <a:gridCol w="4478889">
                  <a:extLst>
                    <a:ext uri="{9D8B030D-6E8A-4147-A177-3AD203B41FA5}">
                      <a16:colId xmlns:a16="http://schemas.microsoft.com/office/drawing/2014/main" val="20001"/>
                    </a:ext>
                  </a:extLst>
                </a:gridCol>
              </a:tblGrid>
              <a:tr h="297048">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Coniferous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 trees that bear cones.</a:t>
                      </a:r>
                    </a:p>
                  </a:txBody>
                  <a:tcPr marL="36576" marR="36576" marT="36576" marB="36576" anchor="ctr"/>
                </a:tc>
                <a:extLst>
                  <a:ext uri="{0D108BD9-81ED-4DB2-BD59-A6C34878D82A}">
                    <a16:rowId xmlns:a16="http://schemas.microsoft.com/office/drawing/2014/main" val="29732557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Deciduous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Trees and shrubs that loose their leaves in the autumn</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Deforestation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chopping down and removal of trees to clear an area of forest.</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tree or plant that keeps its leaves all year round.</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Hardwood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Mainly have large broad leaves, which usually produce a seed or fruit.</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Isometric Drawing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3D representation of a design with no vanishing points.</a:t>
                      </a:r>
                    </a:p>
                  </a:txBody>
                  <a:tcPr marL="36576" marR="36576" marT="36576" marB="36576" anchor="ctr"/>
                </a:tc>
                <a:extLst>
                  <a:ext uri="{0D108BD9-81ED-4DB2-BD59-A6C34878D82A}">
                    <a16:rowId xmlns:a16="http://schemas.microsoft.com/office/drawing/2014/main" val="926076416"/>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Marking Out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Marks made on an item before cutting or forming.</a:t>
                      </a:r>
                    </a:p>
                  </a:txBody>
                  <a:tcPr marL="36576" marR="36576" marT="36576" marB="36576" anchor="ctr"/>
                </a:tc>
                <a:extLst>
                  <a:ext uri="{0D108BD9-81ED-4DB2-BD59-A6C34878D82A}">
                    <a16:rowId xmlns:a16="http://schemas.microsoft.com/office/drawing/2014/main" val="21023149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Polymer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large molecule formed from many identical smaller molecules (monomers), can be natural or synthetic.</a:t>
                      </a: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Pollution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Contaminating the air, water or ground with harmful substances.</a:t>
                      </a:r>
                    </a:p>
                  </a:txBody>
                  <a:tcPr marL="36576" marR="36576" marT="36576" marB="36576" anchor="ctr"/>
                </a:tc>
                <a:extLst>
                  <a:ext uri="{0D108BD9-81ED-4DB2-BD59-A6C34878D82A}">
                    <a16:rowId xmlns:a16="http://schemas.microsoft.com/office/drawing/2014/main" val="84091999"/>
                  </a:ext>
                </a:extLst>
              </a:tr>
            </a:tbl>
          </a:graphicData>
        </a:graphic>
      </p:graphicFrame>
      <p:pic>
        <p:nvPicPr>
          <p:cNvPr id="3" name="Picture 18" descr="Cross sections of softwood and hardwood timbers showing the growth rings inside - hardwood growth rings are close together while softwood's are further apart.">
            <a:extLst>
              <a:ext uri="{FF2B5EF4-FFF2-40B4-BE49-F238E27FC236}">
                <a16:creationId xmlns:a16="http://schemas.microsoft.com/office/drawing/2014/main" id="{CC9BF8D3-38C1-845E-53BD-098FC9D380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76" r="50484"/>
          <a:stretch/>
        </p:blipFill>
        <p:spPr bwMode="auto">
          <a:xfrm>
            <a:off x="2697934" y="5275285"/>
            <a:ext cx="1266593" cy="1190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ross sections of softwood and hardwood timbers showing the growth rings inside - hardwood growth rings are close together while softwood's are further apart.">
            <a:extLst>
              <a:ext uri="{FF2B5EF4-FFF2-40B4-BE49-F238E27FC236}">
                <a16:creationId xmlns:a16="http://schemas.microsoft.com/office/drawing/2014/main" id="{D9B7504C-C3DA-76E3-628F-16FBE2CC0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49" t="21908"/>
          <a:stretch/>
        </p:blipFill>
        <p:spPr bwMode="auto">
          <a:xfrm>
            <a:off x="4365511" y="5275285"/>
            <a:ext cx="1282268" cy="119082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F86E015E-D4CB-6470-827C-335827B57CC7}"/>
              </a:ext>
            </a:extLst>
          </p:cNvPr>
          <p:cNvGrpSpPr/>
          <p:nvPr/>
        </p:nvGrpSpPr>
        <p:grpSpPr>
          <a:xfrm>
            <a:off x="122703" y="4483214"/>
            <a:ext cx="2477301" cy="2374786"/>
            <a:chOff x="7737894" y="2858043"/>
            <a:chExt cx="4345035" cy="3999957"/>
          </a:xfrm>
        </p:grpSpPr>
        <p:pic>
          <p:nvPicPr>
            <p:cNvPr id="9" name="Picture 2" descr="Isometric Drawing – Art - Mammoth Memory Art">
              <a:extLst>
                <a:ext uri="{FF2B5EF4-FFF2-40B4-BE49-F238E27FC236}">
                  <a16:creationId xmlns:a16="http://schemas.microsoft.com/office/drawing/2014/main" id="{01DBF6CB-53FC-1DB5-F23E-9EDF591856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14" t="2209" r="15967" b="1"/>
            <a:stretch/>
          </p:blipFill>
          <p:spPr bwMode="auto">
            <a:xfrm>
              <a:off x="7737894" y="2858043"/>
              <a:ext cx="4345035" cy="399995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2C0AC0FE-3234-4B47-A394-B0351D508ECD}"/>
                </a:ext>
              </a:extLst>
            </p:cNvPr>
            <p:cNvCxnSpPr>
              <a:cxnSpLocks/>
            </p:cNvCxnSpPr>
            <p:nvPr/>
          </p:nvCxnSpPr>
          <p:spPr>
            <a:xfrm flipV="1">
              <a:off x="8439560" y="3027872"/>
              <a:ext cx="1446312" cy="852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8E3EE7F-42B7-9B49-6D48-C80C434B7E89}"/>
                </a:ext>
              </a:extLst>
            </p:cNvPr>
            <p:cNvCxnSpPr>
              <a:cxnSpLocks/>
            </p:cNvCxnSpPr>
            <p:nvPr/>
          </p:nvCxnSpPr>
          <p:spPr>
            <a:xfrm flipV="1">
              <a:off x="9910411" y="3878297"/>
              <a:ext cx="1476457" cy="8297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3585E3-C002-89AD-B0D1-2C2103632852}"/>
                </a:ext>
              </a:extLst>
            </p:cNvPr>
            <p:cNvCxnSpPr>
              <a:cxnSpLocks/>
            </p:cNvCxnSpPr>
            <p:nvPr/>
          </p:nvCxnSpPr>
          <p:spPr>
            <a:xfrm flipV="1">
              <a:off x="9910411" y="5570327"/>
              <a:ext cx="1476457" cy="8372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B55351-48AE-2C6F-8FCC-C4DCDE6809C7}"/>
                </a:ext>
              </a:extLst>
            </p:cNvPr>
            <p:cNvCxnSpPr>
              <a:cxnSpLocks/>
            </p:cNvCxnSpPr>
            <p:nvPr/>
          </p:nvCxnSpPr>
          <p:spPr>
            <a:xfrm>
              <a:off x="8402866" y="3878297"/>
              <a:ext cx="0" cy="16959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C6C7BA-92D3-B58F-AE96-5945949F7C7A}"/>
                </a:ext>
              </a:extLst>
            </p:cNvPr>
            <p:cNvCxnSpPr>
              <a:cxnSpLocks/>
            </p:cNvCxnSpPr>
            <p:nvPr/>
          </p:nvCxnSpPr>
          <p:spPr>
            <a:xfrm flipH="1" flipV="1">
              <a:off x="8420106" y="3878297"/>
              <a:ext cx="1453612" cy="82977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853662-1463-FD41-441F-4EFA9459901E}"/>
                </a:ext>
              </a:extLst>
            </p:cNvPr>
            <p:cNvCxnSpPr>
              <a:cxnSpLocks/>
            </p:cNvCxnSpPr>
            <p:nvPr/>
          </p:nvCxnSpPr>
          <p:spPr>
            <a:xfrm flipH="1" flipV="1">
              <a:off x="8401397" y="5570327"/>
              <a:ext cx="1509014" cy="83723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7C7A83-77FD-C6AB-1F3F-F41AF45A8C30}"/>
                </a:ext>
              </a:extLst>
            </p:cNvPr>
            <p:cNvCxnSpPr>
              <a:cxnSpLocks/>
            </p:cNvCxnSpPr>
            <p:nvPr/>
          </p:nvCxnSpPr>
          <p:spPr>
            <a:xfrm flipH="1" flipV="1">
              <a:off x="9929865" y="3048519"/>
              <a:ext cx="1453612" cy="82977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E02CB7-65ED-BBE7-6FEF-43DEAFDC73F3}"/>
                </a:ext>
              </a:extLst>
            </p:cNvPr>
            <p:cNvCxnSpPr>
              <a:cxnSpLocks/>
            </p:cNvCxnSpPr>
            <p:nvPr/>
          </p:nvCxnSpPr>
          <p:spPr>
            <a:xfrm>
              <a:off x="9885872" y="4726270"/>
              <a:ext cx="0" cy="16959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AC96A9-4637-C5C5-2668-6709437E5E38}"/>
                </a:ext>
              </a:extLst>
            </p:cNvPr>
            <p:cNvCxnSpPr>
              <a:cxnSpLocks/>
            </p:cNvCxnSpPr>
            <p:nvPr/>
          </p:nvCxnSpPr>
          <p:spPr>
            <a:xfrm>
              <a:off x="11364086" y="3878297"/>
              <a:ext cx="0" cy="16959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C373B3CA-C817-734D-DC3D-DBEBCE50D0D4}"/>
              </a:ext>
            </a:extLst>
          </p:cNvPr>
          <p:cNvSpPr txBox="1"/>
          <p:nvPr/>
        </p:nvSpPr>
        <p:spPr>
          <a:xfrm>
            <a:off x="302907" y="4161294"/>
            <a:ext cx="2297097" cy="307777"/>
          </a:xfrm>
          <a:prstGeom prst="rect">
            <a:avLst/>
          </a:prstGeom>
          <a:noFill/>
        </p:spPr>
        <p:txBody>
          <a:bodyPr wrap="square">
            <a:spAutoFit/>
          </a:bodyPr>
          <a:lstStyle/>
          <a:p>
            <a:pPr algn="l" fontAlgn="base"/>
            <a:r>
              <a:rPr lang="en-GB" sz="1400" b="1" dirty="0">
                <a:latin typeface="Gill Sans MT" panose="020B0502020104020203" pitchFamily="34" charset="0"/>
              </a:rPr>
              <a:t>Isometric Drawing</a:t>
            </a:r>
          </a:p>
        </p:txBody>
      </p:sp>
      <p:sp>
        <p:nvSpPr>
          <p:cNvPr id="21" name="TextBox 20">
            <a:extLst>
              <a:ext uri="{FF2B5EF4-FFF2-40B4-BE49-F238E27FC236}">
                <a16:creationId xmlns:a16="http://schemas.microsoft.com/office/drawing/2014/main" id="{6F72F208-1C83-4B43-6177-2FDECD6D5373}"/>
              </a:ext>
            </a:extLst>
          </p:cNvPr>
          <p:cNvSpPr txBox="1"/>
          <p:nvPr/>
        </p:nvSpPr>
        <p:spPr>
          <a:xfrm>
            <a:off x="2707673" y="4513794"/>
            <a:ext cx="1266593" cy="523220"/>
          </a:xfrm>
          <a:prstGeom prst="rect">
            <a:avLst/>
          </a:prstGeom>
          <a:noFill/>
        </p:spPr>
        <p:txBody>
          <a:bodyPr wrap="square">
            <a:spAutoFit/>
          </a:bodyPr>
          <a:lstStyle/>
          <a:p>
            <a:pPr algn="ctr" fontAlgn="base"/>
            <a:r>
              <a:rPr lang="en-GB" sz="1400" b="1" dirty="0">
                <a:latin typeface="Gill Sans MT" panose="020B0502020104020203" pitchFamily="34" charset="0"/>
              </a:rPr>
              <a:t>Wide Grain</a:t>
            </a:r>
          </a:p>
          <a:p>
            <a:pPr algn="ctr" fontAlgn="base"/>
            <a:r>
              <a:rPr lang="en-GB" sz="1400" b="1" dirty="0">
                <a:latin typeface="Gill Sans MT" panose="020B0502020104020203" pitchFamily="34" charset="0"/>
              </a:rPr>
              <a:t>Softwood</a:t>
            </a:r>
          </a:p>
        </p:txBody>
      </p:sp>
      <p:sp>
        <p:nvSpPr>
          <p:cNvPr id="22" name="TextBox 21">
            <a:extLst>
              <a:ext uri="{FF2B5EF4-FFF2-40B4-BE49-F238E27FC236}">
                <a16:creationId xmlns:a16="http://schemas.microsoft.com/office/drawing/2014/main" id="{C863D05B-0C08-7ED0-D199-6835AFD87C32}"/>
              </a:ext>
            </a:extLst>
          </p:cNvPr>
          <p:cNvSpPr txBox="1"/>
          <p:nvPr/>
        </p:nvSpPr>
        <p:spPr>
          <a:xfrm>
            <a:off x="4270103" y="4691594"/>
            <a:ext cx="1488754" cy="523220"/>
          </a:xfrm>
          <a:prstGeom prst="rect">
            <a:avLst/>
          </a:prstGeom>
          <a:noFill/>
        </p:spPr>
        <p:txBody>
          <a:bodyPr wrap="square">
            <a:spAutoFit/>
          </a:bodyPr>
          <a:lstStyle/>
          <a:p>
            <a:pPr algn="ctr" fontAlgn="base"/>
            <a:r>
              <a:rPr lang="en-GB" sz="1400" b="1" dirty="0">
                <a:latin typeface="Gill Sans MT" panose="020B0502020104020203" pitchFamily="34" charset="0"/>
              </a:rPr>
              <a:t>Narrow Grain</a:t>
            </a:r>
          </a:p>
          <a:p>
            <a:pPr algn="ctr" fontAlgn="base"/>
            <a:r>
              <a:rPr lang="en-GB" sz="1400" b="1" dirty="0">
                <a:latin typeface="Gill Sans MT" panose="020B0502020104020203" pitchFamily="34" charset="0"/>
              </a:rPr>
              <a:t>Hardwood</a:t>
            </a:r>
          </a:p>
        </p:txBody>
      </p:sp>
      <p:pic>
        <p:nvPicPr>
          <p:cNvPr id="23" name="Picture 2" descr="Plastics: A simple introduction - Explain that Stuff">
            <a:extLst>
              <a:ext uri="{FF2B5EF4-FFF2-40B4-BE49-F238E27FC236}">
                <a16:creationId xmlns:a16="http://schemas.microsoft.com/office/drawing/2014/main" id="{1BFF0DA9-EE95-56C8-592A-D00EF0B7E6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0" t="25270" r="5808" b="7356"/>
          <a:stretch/>
        </p:blipFill>
        <p:spPr bwMode="auto">
          <a:xfrm>
            <a:off x="8719444" y="4953219"/>
            <a:ext cx="3472556" cy="127833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851B69E-23B9-A977-CAD9-34CFD5452B84}"/>
              </a:ext>
            </a:extLst>
          </p:cNvPr>
          <p:cNvSpPr txBox="1"/>
          <p:nvPr/>
        </p:nvSpPr>
        <p:spPr>
          <a:xfrm>
            <a:off x="9331432" y="4574317"/>
            <a:ext cx="2097276" cy="307777"/>
          </a:xfrm>
          <a:prstGeom prst="rect">
            <a:avLst/>
          </a:prstGeom>
          <a:noFill/>
        </p:spPr>
        <p:txBody>
          <a:bodyPr wrap="square">
            <a:spAutoFit/>
          </a:bodyPr>
          <a:lstStyle/>
          <a:p>
            <a:pPr algn="ctr" fontAlgn="base"/>
            <a:r>
              <a:rPr lang="en-GB" sz="1400" b="1" dirty="0">
                <a:latin typeface="Gill Sans MT" panose="020B0502020104020203" pitchFamily="34" charset="0"/>
              </a:rPr>
              <a:t>Polymer</a:t>
            </a:r>
          </a:p>
        </p:txBody>
      </p:sp>
      <p:pic>
        <p:nvPicPr>
          <p:cNvPr id="3080" name="Picture 8" descr="The 6 Rs, reduce, reuse, recycle, rethink, refuse and repair illustrated around a rubbish bin.">
            <a:extLst>
              <a:ext uri="{FF2B5EF4-FFF2-40B4-BE49-F238E27FC236}">
                <a16:creationId xmlns:a16="http://schemas.microsoft.com/office/drawing/2014/main" id="{69B3F903-72B1-ED34-71F3-533AC21197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261"/>
          <a:stretch/>
        </p:blipFill>
        <p:spPr bwMode="auto">
          <a:xfrm>
            <a:off x="6072435" y="3701177"/>
            <a:ext cx="2387984" cy="30327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a:extLst>
              <a:ext uri="{FF2B5EF4-FFF2-40B4-BE49-F238E27FC236}">
                <a16:creationId xmlns:a16="http://schemas.microsoft.com/office/drawing/2014/main" id="{4195C77F-E79D-06C1-BA47-68405F5C35CB}"/>
              </a:ext>
            </a:extLst>
          </p:cNvPr>
          <p:cNvGraphicFramePr>
            <a:graphicFrameLocks noGrp="1"/>
          </p:cNvGraphicFramePr>
          <p:nvPr/>
        </p:nvGraphicFramePr>
        <p:xfrm>
          <a:off x="6262342" y="732294"/>
          <a:ext cx="5806957" cy="2832697"/>
        </p:xfrm>
        <a:graphic>
          <a:graphicData uri="http://schemas.openxmlformats.org/drawingml/2006/table">
            <a:tbl>
              <a:tblPr firstRow="1" bandRow="1">
                <a:tableStyleId>{5940675A-B579-460E-94D1-54222C63F5DA}</a:tableStyleId>
              </a:tblPr>
              <a:tblGrid>
                <a:gridCol w="1328068">
                  <a:extLst>
                    <a:ext uri="{9D8B030D-6E8A-4147-A177-3AD203B41FA5}">
                      <a16:colId xmlns:a16="http://schemas.microsoft.com/office/drawing/2014/main" val="3291591906"/>
                    </a:ext>
                  </a:extLst>
                </a:gridCol>
                <a:gridCol w="4478889">
                  <a:extLst>
                    <a:ext uri="{9D8B030D-6E8A-4147-A177-3AD203B41FA5}">
                      <a16:colId xmlns:a16="http://schemas.microsoft.com/office/drawing/2014/main" val="826806222"/>
                    </a:ext>
                  </a:extLst>
                </a:gridCol>
              </a:tblGrid>
              <a:tr h="313833">
                <a:tc>
                  <a:txBody>
                    <a:bodyPr/>
                    <a:lstStyle/>
                    <a:p>
                      <a:pPr marL="0" algn="ctr" defTabSz="914400" rtl="0" eaLnBrk="1" latinLnBrk="0" hangingPunct="1"/>
                      <a:r>
                        <a:rPr lang="en-GB" sz="1200" b="1" kern="1200" dirty="0">
                          <a:solidFill>
                            <a:schemeClr val="tx1"/>
                          </a:solidFill>
                          <a:latin typeface="Gill Sans MT" panose="020B0502020104020203" pitchFamily="34" charset="0"/>
                          <a:ea typeface="+mn-ea"/>
                          <a:cs typeface="+mn-cs"/>
                        </a:rPr>
                        <a:t>Key Words</a:t>
                      </a:r>
                    </a:p>
                  </a:txBody>
                  <a:tcPr anchor="ctr">
                    <a:solidFill>
                      <a:schemeClr val="accent6">
                        <a:lumMod val="20000"/>
                        <a:lumOff val="80000"/>
                      </a:schemeClr>
                    </a:solidFill>
                  </a:tcPr>
                </a:tc>
                <a:tc>
                  <a:txBody>
                    <a:bodyPr/>
                    <a:lstStyle/>
                    <a:p>
                      <a:pPr marL="0" algn="ctr" defTabSz="914400" rtl="0" eaLnBrk="1" latinLnBrk="0" hangingPunct="1"/>
                      <a:r>
                        <a:rPr lang="en-GB" sz="1200" b="1" kern="1200" dirty="0">
                          <a:solidFill>
                            <a:schemeClr val="tx1"/>
                          </a:solidFill>
                          <a:latin typeface="Gill Sans MT" panose="020B0502020104020203" pitchFamily="34" charset="0"/>
                          <a:ea typeface="+mn-ea"/>
                          <a:cs typeface="+mn-cs"/>
                        </a:rPr>
                        <a:t>Definition</a:t>
                      </a:r>
                    </a:p>
                  </a:txBody>
                  <a:tcPr anchor="ctr">
                    <a:solidFill>
                      <a:schemeClr val="accent6">
                        <a:lumMod val="20000"/>
                        <a:lumOff val="80000"/>
                      </a:schemeClr>
                    </a:solidFill>
                  </a:tcPr>
                </a:tc>
                <a:extLst>
                  <a:ext uri="{0D108BD9-81ED-4DB2-BD59-A6C34878D82A}">
                    <a16:rowId xmlns:a16="http://schemas.microsoft.com/office/drawing/2014/main" val="32889608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qualities a material possesses which suit its specific purpose.</a:t>
                      </a:r>
                    </a:p>
                  </a:txBody>
                  <a:tcPr marL="36576" marR="36576" marT="36576" marB="36576" anchor="ctr"/>
                </a:tc>
                <a:extLst>
                  <a:ext uri="{0D108BD9-81ED-4DB2-BD59-A6C34878D82A}">
                    <a16:rowId xmlns:a16="http://schemas.microsoft.com/office/drawing/2014/main" val="398104496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Physical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traits a material has before it is used</a:t>
                      </a:r>
                    </a:p>
                  </a:txBody>
                  <a:tcPr marL="36576" marR="36576" marT="36576" marB="36576" anchor="ctr"/>
                </a:tc>
                <a:extLst>
                  <a:ext uri="{0D108BD9-81ED-4DB2-BD59-A6C34878D82A}">
                    <a16:rowId xmlns:a16="http://schemas.microsoft.com/office/drawing/2014/main" val="2604317705"/>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Softwoods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Come from coniferous trees and often have pines or needles.</a:t>
                      </a:r>
                    </a:p>
                  </a:txBody>
                  <a:tcPr marL="36576" marR="36576" marT="36576" marB="36576" anchor="ctr"/>
                </a:tc>
                <a:extLst>
                  <a:ext uri="{0D108BD9-81ED-4DB2-BD59-A6C34878D82A}">
                    <a16:rowId xmlns:a16="http://schemas.microsoft.com/office/drawing/2014/main" val="315130358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Sustainability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Does not damage the environment e.g. plant based plastic</a:t>
                      </a:r>
                    </a:p>
                  </a:txBody>
                  <a:tcPr marL="36576" marR="36576" marT="36576" marB="36576" anchor="ctr"/>
                </a:tc>
                <a:extLst>
                  <a:ext uri="{0D108BD9-81ED-4DB2-BD59-A6C34878D82A}">
                    <a16:rowId xmlns:a16="http://schemas.microsoft.com/office/drawing/2014/main" val="26917759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Thermoforming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be heated and shaped, then heated and shaped again.</a:t>
                      </a:r>
                    </a:p>
                  </a:txBody>
                  <a:tcPr marL="36576" marR="36576" marT="36576" marB="36576" anchor="ctr"/>
                </a:tc>
                <a:extLst>
                  <a:ext uri="{0D108BD9-81ED-4DB2-BD59-A6C34878D82A}">
                    <a16:rowId xmlns:a16="http://schemas.microsoft.com/office/drawing/2014/main" val="82910511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Thermosetting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only be heated and shaped once.</a:t>
                      </a:r>
                    </a:p>
                  </a:txBody>
                  <a:tcPr marL="36576" marR="36576" marT="36576" marB="36576" anchor="ctr"/>
                </a:tc>
                <a:extLst>
                  <a:ext uri="{0D108BD9-81ED-4DB2-BD59-A6C34878D82A}">
                    <a16:rowId xmlns:a16="http://schemas.microsoft.com/office/drawing/2014/main" val="2741131179"/>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Tolerance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amount of error you will allow a part to have.</a:t>
                      </a:r>
                    </a:p>
                  </a:txBody>
                  <a:tcPr marL="36576" marR="36576" marT="36576" marB="36576" anchor="ctr"/>
                </a:tc>
                <a:extLst>
                  <a:ext uri="{0D108BD9-81ED-4DB2-BD59-A6C34878D82A}">
                    <a16:rowId xmlns:a16="http://schemas.microsoft.com/office/drawing/2014/main" val="34764033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Working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material behaves when it is manipulated. </a:t>
                      </a:r>
                    </a:p>
                  </a:txBody>
                  <a:tcPr marL="36576" marR="36576" marT="36576" marB="36576" anchor="ctr"/>
                </a:tc>
                <a:extLst>
                  <a:ext uri="{0D108BD9-81ED-4DB2-BD59-A6C34878D82A}">
                    <a16:rowId xmlns:a16="http://schemas.microsoft.com/office/drawing/2014/main" val="3996357943"/>
                  </a:ext>
                </a:extLst>
              </a:tr>
            </a:tbl>
          </a:graphicData>
        </a:graphic>
      </p:graphicFrame>
      <p:sp>
        <p:nvSpPr>
          <p:cNvPr id="2" name="TextBox 1">
            <a:extLst>
              <a:ext uri="{FF2B5EF4-FFF2-40B4-BE49-F238E27FC236}">
                <a16:creationId xmlns:a16="http://schemas.microsoft.com/office/drawing/2014/main" id="{CF8321A8-A86E-9195-9AA2-4E413F262292}"/>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29667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03861428"/>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13th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370226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188906116"/>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75246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156977512"/>
              </p:ext>
            </p:extLst>
          </p:nvPr>
        </p:nvGraphicFramePr>
        <p:xfrm>
          <a:off x="4269391" y="1093780"/>
          <a:ext cx="3680924" cy="5202646"/>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90344715"/>
                    </a:ext>
                  </a:extLst>
                </a:gridCol>
                <a:gridCol w="980411">
                  <a:extLst>
                    <a:ext uri="{9D8B030D-6E8A-4147-A177-3AD203B41FA5}">
                      <a16:colId xmlns:a16="http://schemas.microsoft.com/office/drawing/2014/main" val="3044920856"/>
                    </a:ext>
                  </a:extLst>
                </a:gridCol>
              </a:tblGrid>
              <a:tr h="30603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30603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30603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30603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30603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2987299053"/>
                  </a:ext>
                </a:extLst>
              </a:tr>
              <a:tr h="30603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672402999"/>
                  </a:ext>
                </a:extLst>
              </a:tr>
              <a:tr h="30603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919237099"/>
                  </a:ext>
                </a:extLst>
              </a:tr>
              <a:tr h="30603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725833876"/>
                  </a:ext>
                </a:extLst>
              </a:tr>
              <a:tr h="30603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2510733732"/>
                  </a:ext>
                </a:extLst>
              </a:tr>
              <a:tr h="30603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2693708339"/>
                  </a:ext>
                </a:extLst>
              </a:tr>
              <a:tr h="306038">
                <a:tc>
                  <a:txBody>
                    <a:bodyPr/>
                    <a:lstStyle/>
                    <a:p>
                      <a:r>
                        <a:rPr lang="en-GB" sz="1400" dirty="0">
                          <a:latin typeface="Gill Sans MT" panose="020B0502020104020203" pitchFamily="34" charset="0"/>
                        </a:rPr>
                        <a:t>Performing</a:t>
                      </a:r>
                      <a:r>
                        <a:rPr lang="en-GB" sz="1400" baseline="0" dirty="0">
                          <a:latin typeface="Gill Sans MT" panose="020B0502020104020203" pitchFamily="34" charset="0"/>
                        </a:rPr>
                        <a:t> Arts</a:t>
                      </a:r>
                      <a:endParaRPr lang="en-GB" sz="1400" dirty="0">
                        <a:latin typeface="Gill Sans MT" panose="020B0502020104020203" pitchFamily="34" charset="0"/>
                      </a:endParaRP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2122720018"/>
                  </a:ext>
                </a:extLst>
              </a:tr>
              <a:tr h="306038">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2666411844"/>
                  </a:ext>
                </a:extLst>
              </a:tr>
              <a:tr h="306038">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1829473670"/>
                  </a:ext>
                </a:extLst>
              </a:tr>
              <a:tr h="306038">
                <a:tc>
                  <a:txBody>
                    <a:bodyPr/>
                    <a:lstStyle/>
                    <a:p>
                      <a:r>
                        <a:rPr lang="en-GB" sz="1400" dirty="0">
                          <a:latin typeface="Gill Sans MT" panose="020B0502020104020203" pitchFamily="34" charset="0"/>
                        </a:rPr>
                        <a:t>DT</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2958276742"/>
                  </a:ext>
                </a:extLst>
              </a:tr>
              <a:tr h="306038">
                <a:tc>
                  <a:txBody>
                    <a:bodyPr/>
                    <a:lstStyle/>
                    <a:p>
                      <a:r>
                        <a:rPr lang="en-GB" sz="1400" dirty="0">
                          <a:latin typeface="Gill Sans MT" panose="020B0502020104020203" pitchFamily="34" charset="0"/>
                        </a:rPr>
                        <a:t>‘Resilience’ reflection log</a:t>
                      </a:r>
                    </a:p>
                  </a:txBody>
                  <a:tcPr>
                    <a:solidFill>
                      <a:schemeClr val="bg1"/>
                    </a:solidFill>
                  </a:tcPr>
                </a:tc>
                <a:tc>
                  <a:txBody>
                    <a:bodyPr/>
                    <a:lstStyle/>
                    <a:p>
                      <a:pPr algn="ctr"/>
                      <a:r>
                        <a:rPr lang="en-GB" sz="1400" dirty="0">
                          <a:latin typeface="Gill Sans MT" panose="020B0502020104020203" pitchFamily="34" charset="0"/>
                        </a:rPr>
                        <a:t>15</a:t>
                      </a:r>
                    </a:p>
                  </a:txBody>
                  <a:tcPr>
                    <a:solidFill>
                      <a:schemeClr val="bg1"/>
                    </a:solidFill>
                  </a:tcPr>
                </a:tc>
                <a:extLst>
                  <a:ext uri="{0D108BD9-81ED-4DB2-BD59-A6C34878D82A}">
                    <a16:rowId xmlns:a16="http://schemas.microsoft.com/office/drawing/2014/main" val="2768908664"/>
                  </a:ext>
                </a:extLst>
              </a:tr>
              <a:tr h="30603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21</a:t>
                      </a:r>
                    </a:p>
                  </a:txBody>
                  <a:tcPr>
                    <a:solidFill>
                      <a:schemeClr val="bg1"/>
                    </a:solidFill>
                  </a:tcPr>
                </a:tc>
                <a:extLst>
                  <a:ext uri="{0D108BD9-81ED-4DB2-BD59-A6C34878D82A}">
                    <a16:rowId xmlns:a16="http://schemas.microsoft.com/office/drawing/2014/main" val="1247082601"/>
                  </a:ext>
                </a:extLst>
              </a:tr>
              <a:tr h="30603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26</a:t>
                      </a:r>
                    </a:p>
                  </a:txBody>
                  <a:tcPr>
                    <a:solidFill>
                      <a:schemeClr val="bg1"/>
                    </a:solidFill>
                  </a:tcPr>
                </a:tc>
                <a:extLst>
                  <a:ext uri="{0D108BD9-81ED-4DB2-BD59-A6C34878D82A}">
                    <a16:rowId xmlns:a16="http://schemas.microsoft.com/office/drawing/2014/main" val="172811158"/>
                  </a:ext>
                </a:extLst>
              </a:tr>
            </a:tbl>
          </a:graphicData>
        </a:graphic>
      </p:graphicFrame>
    </p:spTree>
    <p:extLst>
      <p:ext uri="{BB962C8B-B14F-4D97-AF65-F5344CB8AC3E}">
        <p14:creationId xmlns:p14="http://schemas.microsoft.com/office/powerpoint/2010/main" val="415378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7628370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335919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96754666"/>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220136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7054435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11</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124522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1C96B-FBD3-037F-58B8-0D45CBE3CFB6}"/>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65F96DAD-DC5B-746A-BB1D-FCB98E5F16E6}"/>
              </a:ext>
            </a:extLst>
          </p:cNvPr>
          <p:cNvGraphicFramePr>
            <a:graphicFrameLocks noGrp="1"/>
          </p:cNvGraphicFramePr>
          <p:nvPr>
            <p:extLst>
              <p:ext uri="{D42A27DB-BD31-4B8C-83A1-F6EECF244321}">
                <p14:modId xmlns:p14="http://schemas.microsoft.com/office/powerpoint/2010/main" val="901801427"/>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a:extLst>
              <a:ext uri="{FF2B5EF4-FFF2-40B4-BE49-F238E27FC236}">
                <a16:creationId xmlns:a16="http://schemas.microsoft.com/office/drawing/2014/main" id="{5190ADD9-FED1-7AE4-0DC6-32D8EC099B3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422772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43231480"/>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dirty="0">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2313262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53175580"/>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20</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216146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890875675"/>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27</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57987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83524899"/>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4</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424825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12087118"/>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11</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44810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C1A0-E57C-CB7A-B9C7-3EF4493C13E1}"/>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7585C97-32AE-22E4-F12C-0B1D16EE72B6}"/>
              </a:ext>
            </a:extLst>
          </p:cNvPr>
          <p:cNvGraphicFramePr>
            <a:graphicFrameLocks noGrp="1"/>
          </p:cNvGraphicFramePr>
          <p:nvPr>
            <p:extLst>
              <p:ext uri="{D42A27DB-BD31-4B8C-83A1-F6EECF244321}">
                <p14:modId xmlns:p14="http://schemas.microsoft.com/office/powerpoint/2010/main" val="463146743"/>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18</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a:extLst>
              <a:ext uri="{FF2B5EF4-FFF2-40B4-BE49-F238E27FC236}">
                <a16:creationId xmlns:a16="http://schemas.microsoft.com/office/drawing/2014/main" id="{B1F6A2AC-B048-D9D9-8D1E-BF70A8160B74}"/>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a:extLst>
              <a:ext uri="{FF2B5EF4-FFF2-40B4-BE49-F238E27FC236}">
                <a16:creationId xmlns:a16="http://schemas.microsoft.com/office/drawing/2014/main" id="{8B10D3DC-4C0E-5771-ECCA-FD1346BF371C}"/>
              </a:ext>
            </a:extLst>
          </p:cNvPr>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a:extLst>
              <a:ext uri="{FF2B5EF4-FFF2-40B4-BE49-F238E27FC236}">
                <a16:creationId xmlns:a16="http://schemas.microsoft.com/office/drawing/2014/main" id="{71617692-5E48-05B6-B69C-32725AAB7FA8}"/>
              </a:ext>
            </a:extLst>
          </p:cNvPr>
          <p:cNvSpPr txBox="1"/>
          <p:nvPr/>
        </p:nvSpPr>
        <p:spPr>
          <a:xfrm>
            <a:off x="11747863" y="6472443"/>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125028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60666"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8" name="Table 7"/>
          <p:cNvGraphicFramePr>
            <a:graphicFrameLocks noGrp="1"/>
          </p:cNvGraphicFramePr>
          <p:nvPr/>
        </p:nvGraphicFramePr>
        <p:xfrm>
          <a:off x="104053" y="4167767"/>
          <a:ext cx="3656107" cy="2445883"/>
        </p:xfrm>
        <a:graphic>
          <a:graphicData uri="http://schemas.openxmlformats.org/drawingml/2006/table">
            <a:tbl>
              <a:tblPr firstRow="1" bandRow="1">
                <a:tableStyleId>{5940675A-B579-460E-94D1-54222C63F5DA}</a:tableStyleId>
              </a:tblPr>
              <a:tblGrid>
                <a:gridCol w="1007401">
                  <a:extLst>
                    <a:ext uri="{9D8B030D-6E8A-4147-A177-3AD203B41FA5}">
                      <a16:colId xmlns:a16="http://schemas.microsoft.com/office/drawing/2014/main" val="20000"/>
                    </a:ext>
                  </a:extLst>
                </a:gridCol>
                <a:gridCol w="2648706">
                  <a:extLst>
                    <a:ext uri="{9D8B030D-6E8A-4147-A177-3AD203B41FA5}">
                      <a16:colId xmlns:a16="http://schemas.microsoft.com/office/drawing/2014/main" val="20001"/>
                    </a:ext>
                  </a:extLst>
                </a:gridCol>
              </a:tblGrid>
              <a:tr h="266524">
                <a:tc gridSpan="2">
                  <a:txBody>
                    <a:bodyPr/>
                    <a:lstStyle/>
                    <a:p>
                      <a:pPr algn="ctr"/>
                      <a:r>
                        <a:rPr lang="en-US" sz="1200" b="1" dirty="0">
                          <a:latin typeface="Gill Sans"/>
                          <a:cs typeface="Gill Sans"/>
                        </a:rPr>
                        <a:t>Week 2</a:t>
                      </a:r>
                      <a:r>
                        <a:rPr lang="en-US" sz="1200" b="1" baseline="0" dirty="0">
                          <a:latin typeface="Gill Sans"/>
                          <a:cs typeface="Gill Sans"/>
                        </a:rPr>
                        <a:t> – Key Terms</a:t>
                      </a:r>
                      <a:endParaRPr lang="en-US" sz="1200" b="1" dirty="0">
                        <a:latin typeface="Gill Sans"/>
                        <a:cs typeface="Gill Sans"/>
                      </a:endParaRPr>
                    </a:p>
                  </a:txBody>
                  <a:tcPr>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479923">
                <a:tc>
                  <a:txBody>
                    <a:bodyPr/>
                    <a:lstStyle/>
                    <a:p>
                      <a:r>
                        <a:rPr lang="en-US" sz="1050" b="1" i="0" baseline="0" dirty="0">
                          <a:latin typeface="Gill Sans"/>
                          <a:cs typeface="Gill Sans"/>
                        </a:rPr>
                        <a:t>Poetic Conventions </a:t>
                      </a:r>
                      <a:endParaRPr lang="en-US" sz="1050" b="1" i="0" dirty="0">
                        <a:latin typeface="Gill Sans"/>
                        <a:cs typeface="Gill San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Gill Sans"/>
                          <a:cs typeface="Gill Sans"/>
                        </a:rPr>
                        <a:t>Features</a:t>
                      </a:r>
                      <a:r>
                        <a:rPr lang="en-US" sz="1100" baseline="0" dirty="0">
                          <a:latin typeface="Gill Sans"/>
                          <a:cs typeface="Gill Sans"/>
                        </a:rPr>
                        <a:t> used in poems to have a greater effect on the reader.</a:t>
                      </a:r>
                      <a:endParaRPr lang="en-US" sz="1100" dirty="0">
                        <a:latin typeface="Gill Sans"/>
                        <a:cs typeface="Gill Sans"/>
                      </a:endParaRPr>
                    </a:p>
                  </a:txBody>
                  <a:tcPr/>
                </a:tc>
                <a:extLst>
                  <a:ext uri="{0D108BD9-81ED-4DB2-BD59-A6C34878D82A}">
                    <a16:rowId xmlns:a16="http://schemas.microsoft.com/office/drawing/2014/main" val="10001"/>
                  </a:ext>
                </a:extLst>
              </a:tr>
              <a:tr h="560145">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Gill Sans"/>
                        </a:rPr>
                        <a:t>Culture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latin typeface="Gill Sans"/>
                        </a:rPr>
                        <a:t>The beliefs and traditions</a:t>
                      </a:r>
                      <a:r>
                        <a:rPr lang="en-GB" sz="1200" baseline="0" dirty="0">
                          <a:latin typeface="Gill Sans"/>
                        </a:rPr>
                        <a:t> </a:t>
                      </a:r>
                      <a:r>
                        <a:rPr lang="en-GB" sz="1200" dirty="0">
                          <a:latin typeface="Gill Sans"/>
                        </a:rPr>
                        <a:t>celebrated by a group of people.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2"/>
                  </a:ext>
                </a:extLst>
              </a:tr>
              <a:tr h="25407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100" b="1" i="0" dirty="0">
                          <a:latin typeface="Gill Sans"/>
                        </a:rPr>
                        <a:t>Identity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a:cs typeface="Gill Sans"/>
                        </a:rPr>
                        <a:t>Who</a:t>
                      </a:r>
                      <a:r>
                        <a:rPr lang="en-US" sz="1100" baseline="0" dirty="0">
                          <a:latin typeface="Gill Sans"/>
                          <a:cs typeface="Gill Sans"/>
                        </a:rPr>
                        <a:t> you are as a person – the characteristics and personality one may have. </a:t>
                      </a:r>
                      <a:endParaRPr lang="en-US" sz="1100" dirty="0">
                        <a:latin typeface="Gill Sans"/>
                        <a:cs typeface="Gill Sans"/>
                      </a:endParaRPr>
                    </a:p>
                  </a:txBody>
                  <a:tcPr/>
                </a:tc>
                <a:extLst>
                  <a:ext uri="{0D108BD9-81ED-4DB2-BD59-A6C34878D82A}">
                    <a16:rowId xmlns:a16="http://schemas.microsoft.com/office/drawing/2014/main" val="10003"/>
                  </a:ext>
                </a:extLst>
              </a:tr>
              <a:tr h="324654">
                <a:tc>
                  <a:txBody>
                    <a:bodyPr/>
                    <a:lstStyle/>
                    <a:p>
                      <a:r>
                        <a:rPr lang="en-US" sz="1200" b="1" i="0" dirty="0">
                          <a:latin typeface="Gill Sans"/>
                          <a:cs typeface="Gill Sans"/>
                        </a:rPr>
                        <a:t>Mother</a:t>
                      </a:r>
                      <a:r>
                        <a:rPr lang="en-US" sz="1200" b="1" i="0" baseline="0" dirty="0">
                          <a:latin typeface="Gill Sans"/>
                          <a:cs typeface="Gill Sans"/>
                        </a:rPr>
                        <a:t> Tongue</a:t>
                      </a:r>
                      <a:endParaRPr lang="en-US" sz="1200" b="1" i="0" dirty="0">
                        <a:latin typeface="Gill Sans"/>
                        <a:cs typeface="Gill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a:cs typeface="Gill Sans"/>
                        </a:rPr>
                        <a:t>The</a:t>
                      </a:r>
                      <a:r>
                        <a:rPr lang="en-US" sz="1200" baseline="0" dirty="0">
                          <a:latin typeface="Gill Sans"/>
                          <a:cs typeface="Gill Sans"/>
                        </a:rPr>
                        <a:t> language a person has grown up speaking from early childhood. </a:t>
                      </a:r>
                      <a:endParaRPr lang="en-US" sz="1200" dirty="0">
                        <a:latin typeface="Gill Sans"/>
                        <a:cs typeface="Gill Sans"/>
                      </a:endParaRPr>
                    </a:p>
                  </a:txBody>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nvGraphicFramePr>
        <p:xfrm>
          <a:off x="7869210" y="115227"/>
          <a:ext cx="4028292" cy="3334880"/>
        </p:xfrm>
        <a:graphic>
          <a:graphicData uri="http://schemas.openxmlformats.org/drawingml/2006/table">
            <a:tbl>
              <a:tblPr firstRow="1" bandRow="1">
                <a:tableStyleId>{5940675A-B579-460E-94D1-54222C63F5DA}</a:tableStyleId>
              </a:tblPr>
              <a:tblGrid>
                <a:gridCol w="1322866">
                  <a:extLst>
                    <a:ext uri="{9D8B030D-6E8A-4147-A177-3AD203B41FA5}">
                      <a16:colId xmlns:a16="http://schemas.microsoft.com/office/drawing/2014/main" val="20000"/>
                    </a:ext>
                  </a:extLst>
                </a:gridCol>
                <a:gridCol w="2705426">
                  <a:extLst>
                    <a:ext uri="{9D8B030D-6E8A-4147-A177-3AD203B41FA5}">
                      <a16:colId xmlns:a16="http://schemas.microsoft.com/office/drawing/2014/main" val="20001"/>
                    </a:ext>
                  </a:extLst>
                </a:gridCol>
              </a:tblGrid>
              <a:tr h="309630">
                <a:tc gridSpan="2">
                  <a:txBody>
                    <a:bodyPr/>
                    <a:lstStyle/>
                    <a:p>
                      <a:pPr algn="ctr"/>
                      <a:r>
                        <a:rPr lang="en-GB" sz="1200" b="1" dirty="0">
                          <a:latin typeface="Gill Sans"/>
                        </a:rPr>
                        <a:t>Week 5 – Poetic</a:t>
                      </a:r>
                      <a:r>
                        <a:rPr lang="en-GB" sz="1200" b="1" baseline="0" dirty="0">
                          <a:latin typeface="Gill Sans"/>
                        </a:rPr>
                        <a:t> Structures</a:t>
                      </a:r>
                      <a:endParaRPr lang="en-GB" sz="1200" b="1" dirty="0">
                        <a:latin typeface="Gill Sans"/>
                      </a:endParaRPr>
                    </a:p>
                  </a:txBody>
                  <a:tcPr>
                    <a:solidFill>
                      <a:schemeClr val="accent4">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522824">
                <a:tc>
                  <a:txBody>
                    <a:bodyPr/>
                    <a:lstStyle/>
                    <a:p>
                      <a:r>
                        <a:rPr lang="en-GB" sz="1200" b="1" dirty="0">
                          <a:latin typeface="Gill Sans"/>
                        </a:rPr>
                        <a:t>Ballad</a:t>
                      </a:r>
                    </a:p>
                  </a:txBody>
                  <a:tcPr/>
                </a:tc>
                <a:tc>
                  <a:txBody>
                    <a:bodyPr/>
                    <a:lstStyle/>
                    <a:p>
                      <a:r>
                        <a:rPr lang="en-GB" sz="1200" b="0" dirty="0">
                          <a:latin typeface="Gill Sans"/>
                        </a:rPr>
                        <a:t>A poem that tells a story.</a:t>
                      </a:r>
                    </a:p>
                  </a:txBody>
                  <a:tcPr/>
                </a:tc>
                <a:extLst>
                  <a:ext uri="{0D108BD9-81ED-4DB2-BD59-A6C34878D82A}">
                    <a16:rowId xmlns:a16="http://schemas.microsoft.com/office/drawing/2014/main" val="10001"/>
                  </a:ext>
                </a:extLst>
              </a:tr>
              <a:tr h="446646">
                <a:tc>
                  <a:txBody>
                    <a:bodyPr/>
                    <a:lstStyle/>
                    <a:p>
                      <a:r>
                        <a:rPr lang="en-GB" sz="1200" b="1" dirty="0">
                          <a:latin typeface="Gill Sans"/>
                        </a:rPr>
                        <a:t>Blank</a:t>
                      </a:r>
                      <a:r>
                        <a:rPr lang="en-GB" sz="1200" b="1" baseline="0" dirty="0">
                          <a:latin typeface="Gill Sans"/>
                        </a:rPr>
                        <a:t> Verse</a:t>
                      </a:r>
                      <a:endParaRPr lang="en-GB" sz="1200" b="1" dirty="0">
                        <a:latin typeface="Gill Sans"/>
                      </a:endParaRPr>
                    </a:p>
                  </a:txBody>
                  <a:tcPr/>
                </a:tc>
                <a:tc>
                  <a:txBody>
                    <a:bodyPr/>
                    <a:lstStyle/>
                    <a:p>
                      <a:r>
                        <a:rPr lang="en-GB" sz="1200" dirty="0">
                          <a:latin typeface="Gill Sans"/>
                        </a:rPr>
                        <a:t>Verse with no rhyme—usually 10</a:t>
                      </a:r>
                    </a:p>
                    <a:p>
                      <a:r>
                        <a:rPr lang="en-GB" sz="1200" dirty="0">
                          <a:latin typeface="Gill Sans"/>
                        </a:rPr>
                        <a:t>syllable lines</a:t>
                      </a:r>
                    </a:p>
                  </a:txBody>
                  <a:tcPr/>
                </a:tc>
                <a:extLst>
                  <a:ext uri="{0D108BD9-81ED-4DB2-BD59-A6C34878D82A}">
                    <a16:rowId xmlns:a16="http://schemas.microsoft.com/office/drawing/2014/main" val="10002"/>
                  </a:ext>
                </a:extLst>
              </a:tr>
              <a:tr h="446646">
                <a:tc>
                  <a:txBody>
                    <a:bodyPr/>
                    <a:lstStyle/>
                    <a:p>
                      <a:r>
                        <a:rPr lang="en-GB" sz="1200" b="1" dirty="0">
                          <a:latin typeface="Gill Sans"/>
                        </a:rPr>
                        <a:t>Rhyme Scheme</a:t>
                      </a:r>
                    </a:p>
                  </a:txBody>
                  <a:tcPr/>
                </a:tc>
                <a:tc>
                  <a:txBody>
                    <a:bodyPr/>
                    <a:lstStyle/>
                    <a:p>
                      <a:r>
                        <a:rPr lang="en-GB" sz="1200" dirty="0">
                          <a:latin typeface="Gill Sans"/>
                        </a:rPr>
                        <a:t>The pattern of lines</a:t>
                      </a:r>
                      <a:r>
                        <a:rPr lang="en-GB" sz="1200" baseline="0" dirty="0">
                          <a:latin typeface="Gill Sans"/>
                        </a:rPr>
                        <a:t> that rhyme in a poem.</a:t>
                      </a:r>
                      <a:endParaRPr lang="en-GB" sz="1200" dirty="0">
                        <a:latin typeface="Gill Sans"/>
                      </a:endParaRPr>
                    </a:p>
                  </a:txBody>
                  <a:tcPr/>
                </a:tc>
                <a:extLst>
                  <a:ext uri="{0D108BD9-81ED-4DB2-BD59-A6C34878D82A}">
                    <a16:rowId xmlns:a16="http://schemas.microsoft.com/office/drawing/2014/main" val="2086927849"/>
                  </a:ext>
                </a:extLst>
              </a:tr>
              <a:tr h="555926">
                <a:tc>
                  <a:txBody>
                    <a:bodyPr/>
                    <a:lstStyle/>
                    <a:p>
                      <a:r>
                        <a:rPr lang="en-GB" sz="1200" b="1" dirty="0">
                          <a:latin typeface="Gill Sans"/>
                        </a:rPr>
                        <a:t>Free</a:t>
                      </a:r>
                      <a:r>
                        <a:rPr lang="en-GB" sz="1200" b="1" baseline="0" dirty="0">
                          <a:latin typeface="Gill Sans"/>
                        </a:rPr>
                        <a:t> Verse</a:t>
                      </a:r>
                      <a:endParaRPr lang="en-GB" sz="1200" b="1" dirty="0">
                        <a:latin typeface="Gill Sans"/>
                      </a:endParaRPr>
                    </a:p>
                  </a:txBody>
                  <a:tcPr/>
                </a:tc>
                <a:tc>
                  <a:txBody>
                    <a:bodyPr/>
                    <a:lstStyle/>
                    <a:p>
                      <a:r>
                        <a:rPr lang="en-GB" sz="1200" dirty="0">
                          <a:latin typeface="Gill Sans"/>
                        </a:rPr>
                        <a:t>No regular rhyme / rhythm</a:t>
                      </a:r>
                    </a:p>
                  </a:txBody>
                  <a:tcPr/>
                </a:tc>
                <a:extLst>
                  <a:ext uri="{0D108BD9-81ED-4DB2-BD59-A6C34878D82A}">
                    <a16:rowId xmlns:a16="http://schemas.microsoft.com/office/drawing/2014/main" val="10003"/>
                  </a:ext>
                </a:extLst>
              </a:tr>
              <a:tr h="516050">
                <a:tc>
                  <a:txBody>
                    <a:bodyPr/>
                    <a:lstStyle/>
                    <a:p>
                      <a:r>
                        <a:rPr lang="en-GB" sz="1200" b="1" dirty="0">
                          <a:latin typeface="Gill Sans"/>
                        </a:rPr>
                        <a:t>Rhyming</a:t>
                      </a:r>
                      <a:r>
                        <a:rPr lang="en-GB" sz="1200" b="1" baseline="0" dirty="0">
                          <a:latin typeface="Gill Sans"/>
                        </a:rPr>
                        <a:t> Couplet</a:t>
                      </a:r>
                      <a:endParaRPr lang="en-GB" sz="1200" b="1" dirty="0">
                        <a:latin typeface="Gill Sans"/>
                      </a:endParaRPr>
                    </a:p>
                  </a:txBody>
                  <a:tcPr/>
                </a:tc>
                <a:tc>
                  <a:txBody>
                    <a:bodyPr/>
                    <a:lstStyle/>
                    <a:p>
                      <a:r>
                        <a:rPr lang="en-GB" sz="1200" dirty="0">
                          <a:latin typeface="Gill Sans"/>
                        </a:rPr>
                        <a:t>Pairs of lines that both end with</a:t>
                      </a:r>
                    </a:p>
                    <a:p>
                      <a:r>
                        <a:rPr lang="en-GB" sz="1200" dirty="0">
                          <a:latin typeface="Gill Sans"/>
                        </a:rPr>
                        <a:t>words that rhyme with the other</a:t>
                      </a:r>
                    </a:p>
                  </a:txBody>
                  <a:tcPr/>
                </a:tc>
                <a:extLst>
                  <a:ext uri="{0D108BD9-81ED-4DB2-BD59-A6C34878D82A}">
                    <a16:rowId xmlns:a16="http://schemas.microsoft.com/office/drawing/2014/main" val="10004"/>
                  </a:ext>
                </a:extLst>
              </a:tr>
              <a:tr h="516050">
                <a:tc>
                  <a:txBody>
                    <a:bodyPr/>
                    <a:lstStyle/>
                    <a:p>
                      <a:r>
                        <a:rPr lang="en-GB" sz="1200" b="1" dirty="0">
                          <a:latin typeface="Gill Sans"/>
                        </a:rPr>
                        <a:t>Sonnet</a:t>
                      </a:r>
                    </a:p>
                  </a:txBody>
                  <a:tcPr/>
                </a:tc>
                <a:tc>
                  <a:txBody>
                    <a:bodyPr/>
                    <a:lstStyle/>
                    <a:p>
                      <a:r>
                        <a:rPr lang="en-GB" sz="1200" dirty="0">
                          <a:latin typeface="Gill Sans"/>
                        </a:rPr>
                        <a:t>14 lined love poem.</a:t>
                      </a:r>
                    </a:p>
                  </a:txBody>
                  <a:tcPr/>
                </a:tc>
                <a:extLst>
                  <a:ext uri="{0D108BD9-81ED-4DB2-BD59-A6C34878D82A}">
                    <a16:rowId xmlns:a16="http://schemas.microsoft.com/office/drawing/2014/main" val="1609788120"/>
                  </a:ext>
                </a:extLst>
              </a:tr>
            </a:tbl>
          </a:graphicData>
        </a:graphic>
      </p:graphicFrame>
      <p:graphicFrame>
        <p:nvGraphicFramePr>
          <p:cNvPr id="3" name="Table 2"/>
          <p:cNvGraphicFramePr>
            <a:graphicFrameLocks noGrp="1"/>
          </p:cNvGraphicFramePr>
          <p:nvPr/>
        </p:nvGraphicFramePr>
        <p:xfrm>
          <a:off x="104054" y="497192"/>
          <a:ext cx="3656107" cy="3566160"/>
        </p:xfrm>
        <a:graphic>
          <a:graphicData uri="http://schemas.openxmlformats.org/drawingml/2006/table">
            <a:tbl>
              <a:tblPr firstRow="1" bandRow="1">
                <a:tableStyleId>{5940675A-B579-460E-94D1-54222C63F5DA}</a:tableStyleId>
              </a:tblPr>
              <a:tblGrid>
                <a:gridCol w="1227904">
                  <a:extLst>
                    <a:ext uri="{9D8B030D-6E8A-4147-A177-3AD203B41FA5}">
                      <a16:colId xmlns:a16="http://schemas.microsoft.com/office/drawing/2014/main" val="20000"/>
                    </a:ext>
                  </a:extLst>
                </a:gridCol>
                <a:gridCol w="2428203">
                  <a:extLst>
                    <a:ext uri="{9D8B030D-6E8A-4147-A177-3AD203B41FA5}">
                      <a16:colId xmlns:a16="http://schemas.microsoft.com/office/drawing/2014/main" val="20001"/>
                    </a:ext>
                  </a:extLst>
                </a:gridCol>
              </a:tblGrid>
              <a:tr h="272527">
                <a:tc gridSpan="2">
                  <a:txBody>
                    <a:bodyPr/>
                    <a:lstStyle/>
                    <a:p>
                      <a:pPr algn="ctr"/>
                      <a:r>
                        <a:rPr lang="en-GB" sz="1200" b="1" dirty="0">
                          <a:latin typeface="+mj-lt"/>
                        </a:rPr>
                        <a:t>Week 1</a:t>
                      </a:r>
                      <a:r>
                        <a:rPr lang="en-GB" sz="1200" b="1" baseline="0" dirty="0">
                          <a:latin typeface="+mj-lt"/>
                        </a:rPr>
                        <a:t> – Key Poetic Techniques</a:t>
                      </a:r>
                      <a:endParaRPr lang="en-GB" sz="1200" b="1" dirty="0">
                        <a:latin typeface="+mj-lt"/>
                      </a:endParaRPr>
                    </a:p>
                  </a:txBody>
                  <a:tcPr>
                    <a:solidFill>
                      <a:srgbClr val="FCE4F7"/>
                    </a:solidFill>
                  </a:tcPr>
                </a:tc>
                <a:tc hMerge="1">
                  <a:txBody>
                    <a:bodyPr/>
                    <a:lstStyle/>
                    <a:p>
                      <a:endParaRPr lang="en-GB" dirty="0"/>
                    </a:p>
                  </a:txBody>
                  <a:tcPr/>
                </a:tc>
                <a:extLst>
                  <a:ext uri="{0D108BD9-81ED-4DB2-BD59-A6C34878D82A}">
                    <a16:rowId xmlns:a16="http://schemas.microsoft.com/office/drawing/2014/main" val="10000"/>
                  </a:ext>
                </a:extLst>
              </a:tr>
              <a:tr h="27252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mj-lt"/>
                        </a:rPr>
                        <a:t>Rhythm</a:t>
                      </a:r>
                      <a:r>
                        <a:rPr lang="en-GB" sz="1200" b="1" baseline="0" dirty="0">
                          <a:latin typeface="+mj-lt"/>
                        </a:rPr>
                        <a:t> </a:t>
                      </a:r>
                      <a:endParaRPr lang="en-GB" sz="1200" b="1" dirty="0">
                        <a:latin typeface="+mj-lt"/>
                      </a:endParaRPr>
                    </a:p>
                  </a:txBody>
                  <a:tcPr/>
                </a:tc>
                <a:tc>
                  <a:txBody>
                    <a:bodyPr/>
                    <a:lstStyle/>
                    <a:p>
                      <a:r>
                        <a:rPr lang="en-GB" sz="1200" dirty="0">
                          <a:latin typeface="+mj-lt"/>
                        </a:rPr>
                        <a:t>The</a:t>
                      </a:r>
                      <a:r>
                        <a:rPr lang="en-GB" sz="1200" baseline="0" dirty="0">
                          <a:latin typeface="+mj-lt"/>
                        </a:rPr>
                        <a:t> beat and pace of a poem. </a:t>
                      </a:r>
                      <a:endParaRPr lang="en-GB" sz="1200" dirty="0">
                        <a:latin typeface="+mj-lt"/>
                      </a:endParaRPr>
                    </a:p>
                  </a:txBody>
                  <a:tcPr/>
                </a:tc>
                <a:extLst>
                  <a:ext uri="{0D108BD9-81ED-4DB2-BD59-A6C34878D82A}">
                    <a16:rowId xmlns:a16="http://schemas.microsoft.com/office/drawing/2014/main" val="10001"/>
                  </a:ext>
                </a:extLst>
              </a:tr>
              <a:tr h="544184">
                <a:tc>
                  <a:txBody>
                    <a:bodyPr/>
                    <a:lstStyle/>
                    <a:p>
                      <a:r>
                        <a:rPr lang="en-GB" sz="1200" b="1" dirty="0">
                          <a:latin typeface="+mj-lt"/>
                        </a:rPr>
                        <a:t>Simile</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mj-lt"/>
                        </a:rPr>
                        <a:t>A comparison of two different objects using </a:t>
                      </a:r>
                      <a:r>
                        <a:rPr lang="en-US" sz="1200" b="1" dirty="0">
                          <a:latin typeface="+mj-lt"/>
                        </a:rPr>
                        <a:t>like</a:t>
                      </a:r>
                      <a:r>
                        <a:rPr lang="en-US" sz="1200" dirty="0">
                          <a:latin typeface="+mj-lt"/>
                        </a:rPr>
                        <a:t> or </a:t>
                      </a:r>
                      <a:r>
                        <a:rPr lang="en-US" sz="1200" b="1" dirty="0">
                          <a:latin typeface="+mj-lt"/>
                        </a:rPr>
                        <a:t>as</a:t>
                      </a:r>
                      <a:r>
                        <a:rPr lang="en-US" sz="1200" dirty="0">
                          <a:latin typeface="+mj-lt"/>
                        </a:rPr>
                        <a:t>.</a:t>
                      </a:r>
                    </a:p>
                    <a:p>
                      <a:endParaRPr lang="en-GB" sz="1200" dirty="0">
                        <a:latin typeface="+mj-lt"/>
                      </a:endParaRPr>
                    </a:p>
                  </a:txBody>
                  <a:tcPr/>
                </a:tc>
                <a:extLst>
                  <a:ext uri="{0D108BD9-81ED-4DB2-BD59-A6C34878D82A}">
                    <a16:rowId xmlns:a16="http://schemas.microsoft.com/office/drawing/2014/main" val="10002"/>
                  </a:ext>
                </a:extLst>
              </a:tr>
              <a:tr h="436118">
                <a:tc>
                  <a:txBody>
                    <a:bodyPr/>
                    <a:lstStyle/>
                    <a:p>
                      <a:r>
                        <a:rPr lang="en-GB" sz="1200" b="1" dirty="0">
                          <a:latin typeface="+mj-lt"/>
                        </a:rPr>
                        <a:t>Line</a:t>
                      </a:r>
                      <a:r>
                        <a:rPr lang="en-GB" sz="1200" b="1" baseline="0" dirty="0">
                          <a:latin typeface="+mj-lt"/>
                        </a:rPr>
                        <a:t> Breaks</a:t>
                      </a:r>
                      <a:endParaRPr lang="en-GB" sz="1200" b="1" dirty="0">
                        <a:latin typeface="+mj-lt"/>
                      </a:endParaRPr>
                    </a:p>
                  </a:txBody>
                  <a:tcPr/>
                </a:tc>
                <a:tc>
                  <a:txBody>
                    <a:bodyPr/>
                    <a:lstStyle/>
                    <a:p>
                      <a:r>
                        <a:rPr lang="en-GB" sz="1200" dirty="0">
                          <a:latin typeface="+mj-lt"/>
                        </a:rPr>
                        <a:t>The</a:t>
                      </a:r>
                      <a:r>
                        <a:rPr lang="en-GB" sz="1200" baseline="0" dirty="0">
                          <a:latin typeface="+mj-lt"/>
                        </a:rPr>
                        <a:t> point in a poem where one line ends and the next begins. </a:t>
                      </a:r>
                      <a:endParaRPr lang="en-GB" sz="1200" dirty="0">
                        <a:latin typeface="+mj-lt"/>
                      </a:endParaRPr>
                    </a:p>
                  </a:txBody>
                  <a:tcPr/>
                </a:tc>
                <a:extLst>
                  <a:ext uri="{0D108BD9-81ED-4DB2-BD59-A6C34878D82A}">
                    <a16:rowId xmlns:a16="http://schemas.microsoft.com/office/drawing/2014/main" val="10003"/>
                  </a:ext>
                </a:extLst>
              </a:tr>
              <a:tr h="63589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mj-lt"/>
                        </a:rPr>
                        <a:t>Metaphor</a:t>
                      </a:r>
                    </a:p>
                    <a:p>
                      <a:endParaRPr lang="en-GB" sz="1200" b="1" dirty="0">
                        <a:latin typeface="+mj-lt"/>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mj-lt"/>
                        </a:rPr>
                        <a:t>Comparing by referring to one thing as another.</a:t>
                      </a:r>
                      <a:r>
                        <a:rPr lang="en-US" sz="1200" baseline="0" dirty="0">
                          <a:latin typeface="+mj-lt"/>
                        </a:rPr>
                        <a:t> </a:t>
                      </a:r>
                      <a:endParaRPr lang="en-US" sz="1200" dirty="0">
                        <a:latin typeface="+mj-lt"/>
                      </a:endParaRPr>
                    </a:p>
                    <a:p>
                      <a:pPr marL="0" marR="0" indent="0" algn="l" defTabSz="914411"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a:tc>
                <a:extLst>
                  <a:ext uri="{0D108BD9-81ED-4DB2-BD59-A6C34878D82A}">
                    <a16:rowId xmlns:a16="http://schemas.microsoft.com/office/drawing/2014/main" val="1961259067"/>
                  </a:ext>
                </a:extLst>
              </a:tr>
              <a:tr h="635896">
                <a:tc>
                  <a:txBody>
                    <a:bodyPr/>
                    <a:lstStyle/>
                    <a:p>
                      <a:r>
                        <a:rPr lang="en-GB" sz="1100" b="1" dirty="0">
                          <a:latin typeface="+mj-lt"/>
                        </a:rPr>
                        <a:t>Personification</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dirty="0">
                          <a:latin typeface="+mj-lt"/>
                        </a:rPr>
                        <a:t>Giving human characteristics</a:t>
                      </a:r>
                      <a:r>
                        <a:rPr lang="en-US" sz="1200" baseline="0" dirty="0">
                          <a:latin typeface="+mj-lt"/>
                        </a:rPr>
                        <a:t> to a nonhuman object. </a:t>
                      </a:r>
                      <a:endParaRPr lang="en-US" sz="1200" dirty="0">
                        <a:latin typeface="+mj-lt"/>
                      </a:endParaRPr>
                    </a:p>
                    <a:p>
                      <a:endParaRPr lang="en-GB" sz="1200" dirty="0">
                        <a:latin typeface="+mj-lt"/>
                      </a:endParaRPr>
                    </a:p>
                  </a:txBody>
                  <a:tcPr/>
                </a:tc>
                <a:extLst>
                  <a:ext uri="{0D108BD9-81ED-4DB2-BD59-A6C34878D82A}">
                    <a16:rowId xmlns:a16="http://schemas.microsoft.com/office/drawing/2014/main" val="2917133035"/>
                  </a:ext>
                </a:extLst>
              </a:tr>
              <a:tr h="619859">
                <a:tc>
                  <a:txBody>
                    <a:bodyPr/>
                    <a:lstStyle/>
                    <a:p>
                      <a:r>
                        <a:rPr lang="en-GB" sz="1200" b="1" dirty="0">
                          <a:latin typeface="+mj-lt"/>
                        </a:rPr>
                        <a:t>Imagery</a:t>
                      </a:r>
                    </a:p>
                  </a:txBody>
                  <a:tcPr/>
                </a:tc>
                <a:tc>
                  <a:txBody>
                    <a:bodyPr/>
                    <a:lstStyle/>
                    <a:p>
                      <a:r>
                        <a:rPr lang="en-GB" sz="1200" dirty="0">
                          <a:latin typeface="+mj-lt"/>
                        </a:rPr>
                        <a:t>Words</a:t>
                      </a:r>
                      <a:r>
                        <a:rPr lang="en-GB" sz="1200" baseline="0" dirty="0">
                          <a:latin typeface="+mj-lt"/>
                        </a:rPr>
                        <a:t> which helps the reader to reader to form a picture in their mind. </a:t>
                      </a:r>
                      <a:endParaRPr lang="en-GB" sz="1200" dirty="0">
                        <a:latin typeface="+mj-lt"/>
                      </a:endParaRPr>
                    </a:p>
                  </a:txBody>
                  <a:tcPr/>
                </a:tc>
                <a:extLst>
                  <a:ext uri="{0D108BD9-81ED-4DB2-BD59-A6C34878D82A}">
                    <a16:rowId xmlns:a16="http://schemas.microsoft.com/office/drawing/2014/main" val="4198617121"/>
                  </a:ext>
                </a:extLst>
              </a:tr>
            </a:tbl>
          </a:graphicData>
        </a:graphic>
      </p:graphicFrame>
      <p:graphicFrame>
        <p:nvGraphicFramePr>
          <p:cNvPr id="10" name="Table 9"/>
          <p:cNvGraphicFramePr>
            <a:graphicFrameLocks noGrp="1"/>
          </p:cNvGraphicFramePr>
          <p:nvPr/>
        </p:nvGraphicFramePr>
        <p:xfrm>
          <a:off x="3934606" y="3159888"/>
          <a:ext cx="3830550" cy="3465166"/>
        </p:xfrm>
        <a:graphic>
          <a:graphicData uri="http://schemas.openxmlformats.org/drawingml/2006/table">
            <a:tbl>
              <a:tblPr firstRow="1" bandRow="1">
                <a:tableStyleId>{5940675A-B579-460E-94D1-54222C63F5DA}</a:tableStyleId>
              </a:tblPr>
              <a:tblGrid>
                <a:gridCol w="3830550">
                  <a:extLst>
                    <a:ext uri="{9D8B030D-6E8A-4147-A177-3AD203B41FA5}">
                      <a16:colId xmlns:a16="http://schemas.microsoft.com/office/drawing/2014/main" val="20000"/>
                    </a:ext>
                  </a:extLst>
                </a:gridCol>
              </a:tblGrid>
              <a:tr h="440568">
                <a:tc>
                  <a:txBody>
                    <a:bodyPr/>
                    <a:lstStyle/>
                    <a:p>
                      <a:pPr algn="ctr"/>
                      <a:r>
                        <a:rPr lang="en-US" sz="1200" b="1" dirty="0">
                          <a:latin typeface="+mj-lt"/>
                          <a:cs typeface="Gill Sans"/>
                        </a:rPr>
                        <a:t>Week 4</a:t>
                      </a:r>
                      <a:r>
                        <a:rPr lang="en-US" sz="1200" b="1" baseline="0" dirty="0">
                          <a:latin typeface="+mj-lt"/>
                          <a:cs typeface="Gill Sans"/>
                        </a:rPr>
                        <a:t> –  How To Respond To a Poem</a:t>
                      </a:r>
                      <a:endParaRPr lang="en-US" sz="1200" b="1" dirty="0">
                        <a:latin typeface="+mj-lt"/>
                        <a:cs typeface="Gill Sans"/>
                      </a:endParaRPr>
                    </a:p>
                  </a:txBody>
                  <a:tcPr>
                    <a:solidFill>
                      <a:schemeClr val="accent6">
                        <a:lumMod val="20000"/>
                        <a:lumOff val="80000"/>
                      </a:schemeClr>
                    </a:solidFill>
                  </a:tcPr>
                </a:tc>
                <a:extLst>
                  <a:ext uri="{0D108BD9-81ED-4DB2-BD59-A6C34878D82A}">
                    <a16:rowId xmlns:a16="http://schemas.microsoft.com/office/drawing/2014/main" val="10000"/>
                  </a:ext>
                </a:extLst>
              </a:tr>
              <a:tr h="697984">
                <a:tc>
                  <a:txBody>
                    <a:bodyPr/>
                    <a:lstStyle/>
                    <a:p>
                      <a:r>
                        <a:rPr lang="en-US" sz="1200" dirty="0">
                          <a:latin typeface="+mj-lt"/>
                          <a:cs typeface="Gill Sans"/>
                        </a:rPr>
                        <a:t>1. </a:t>
                      </a:r>
                      <a:r>
                        <a:rPr lang="en-US" sz="1200" b="1" dirty="0">
                          <a:latin typeface="+mj-lt"/>
                          <a:cs typeface="Gill Sans"/>
                        </a:rPr>
                        <a:t>Title:</a:t>
                      </a:r>
                      <a:r>
                        <a:rPr lang="en-US" sz="1200" b="1" baseline="0" dirty="0">
                          <a:latin typeface="+mj-lt"/>
                          <a:cs typeface="Gill Sans"/>
                        </a:rPr>
                        <a:t> </a:t>
                      </a:r>
                      <a:r>
                        <a:rPr lang="en-GB" sz="1200" baseline="0" dirty="0">
                          <a:latin typeface="+mj-lt"/>
                          <a:cs typeface="Gill Sans"/>
                        </a:rPr>
                        <a:t>Does the title give you any</a:t>
                      </a:r>
                    </a:p>
                    <a:p>
                      <a:r>
                        <a:rPr lang="en-GB" sz="1200" baseline="0" dirty="0">
                          <a:latin typeface="+mj-lt"/>
                          <a:cs typeface="Gill Sans"/>
                        </a:rPr>
                        <a:t>clues to what the poem may be</a:t>
                      </a:r>
                    </a:p>
                    <a:p>
                      <a:r>
                        <a:rPr lang="en-GB" sz="1200" baseline="0" dirty="0">
                          <a:latin typeface="+mj-lt"/>
                          <a:cs typeface="Gill Sans"/>
                        </a:rPr>
                        <a:t>about?</a:t>
                      </a:r>
                      <a:endParaRPr lang="en-US" sz="1200" dirty="0">
                        <a:latin typeface="+mj-lt"/>
                        <a:cs typeface="Gill Sans"/>
                      </a:endParaRPr>
                    </a:p>
                  </a:txBody>
                  <a:tcPr/>
                </a:tc>
                <a:extLst>
                  <a:ext uri="{0D108BD9-81ED-4DB2-BD59-A6C34878D82A}">
                    <a16:rowId xmlns:a16="http://schemas.microsoft.com/office/drawing/2014/main" val="10001"/>
                  </a:ext>
                </a:extLst>
              </a:tr>
              <a:tr h="697984">
                <a:tc>
                  <a:txBody>
                    <a:bodyPr/>
                    <a:lstStyle/>
                    <a:p>
                      <a:r>
                        <a:rPr lang="en-US" sz="1200" dirty="0">
                          <a:latin typeface="+mj-lt"/>
                          <a:cs typeface="Gill Sans"/>
                        </a:rPr>
                        <a:t>2. </a:t>
                      </a:r>
                      <a:r>
                        <a:rPr lang="en-US" sz="1200" b="1" dirty="0">
                          <a:latin typeface="+mj-lt"/>
                          <a:cs typeface="Gill Sans"/>
                        </a:rPr>
                        <a:t>Poetic</a:t>
                      </a:r>
                      <a:r>
                        <a:rPr lang="en-US" sz="1200" b="1" baseline="0" dirty="0">
                          <a:latin typeface="+mj-lt"/>
                          <a:cs typeface="Gill Sans"/>
                        </a:rPr>
                        <a:t> Voice: </a:t>
                      </a:r>
                      <a:r>
                        <a:rPr lang="en-GB" sz="1200" baseline="0" dirty="0">
                          <a:latin typeface="+mj-lt"/>
                          <a:cs typeface="Gill Sans"/>
                        </a:rPr>
                        <a:t>Who is the speaker?</a:t>
                      </a:r>
                    </a:p>
                    <a:p>
                      <a:r>
                        <a:rPr lang="en-GB" sz="1200" baseline="0" dirty="0">
                          <a:latin typeface="+mj-lt"/>
                          <a:cs typeface="Gill Sans"/>
                        </a:rPr>
                        <a:t>How is their identity portrayed?</a:t>
                      </a:r>
                    </a:p>
                    <a:p>
                      <a:endParaRPr lang="en-US" sz="1200" dirty="0">
                        <a:latin typeface="+mj-lt"/>
                        <a:cs typeface="Gill Sans"/>
                      </a:endParaRPr>
                    </a:p>
                  </a:txBody>
                  <a:tcPr/>
                </a:tc>
                <a:extLst>
                  <a:ext uri="{0D108BD9-81ED-4DB2-BD59-A6C34878D82A}">
                    <a16:rowId xmlns:a16="http://schemas.microsoft.com/office/drawing/2014/main" val="10002"/>
                  </a:ext>
                </a:extLst>
              </a:tr>
              <a:tr h="498560">
                <a:tc>
                  <a:txBody>
                    <a:bodyPr/>
                    <a:lstStyle/>
                    <a:p>
                      <a:r>
                        <a:rPr lang="en-US" sz="1200" dirty="0">
                          <a:latin typeface="+mj-lt"/>
                          <a:cs typeface="Gill Sans"/>
                        </a:rPr>
                        <a:t>3. </a:t>
                      </a:r>
                      <a:r>
                        <a:rPr lang="en-US" sz="1200" b="1" dirty="0">
                          <a:latin typeface="+mj-lt"/>
                          <a:cs typeface="Gill Sans"/>
                        </a:rPr>
                        <a:t>Language:</a:t>
                      </a:r>
                      <a:r>
                        <a:rPr lang="en-US" sz="1200" b="1" baseline="0" dirty="0">
                          <a:latin typeface="+mj-lt"/>
                          <a:cs typeface="Gill Sans"/>
                        </a:rPr>
                        <a:t> </a:t>
                      </a:r>
                      <a:r>
                        <a:rPr lang="en-GB" sz="1200" baseline="0" dirty="0">
                          <a:latin typeface="+mj-lt"/>
                          <a:cs typeface="Gill Sans"/>
                        </a:rPr>
                        <a:t>Are there any features</a:t>
                      </a:r>
                    </a:p>
                    <a:p>
                      <a:r>
                        <a:rPr lang="en-GB" sz="1200" baseline="0" dirty="0">
                          <a:latin typeface="+mj-lt"/>
                          <a:cs typeface="Gill Sans"/>
                        </a:rPr>
                        <a:t>that are particularly effective?</a:t>
                      </a:r>
                      <a:endParaRPr lang="en-US" sz="1200" dirty="0">
                        <a:latin typeface="+mj-lt"/>
                        <a:cs typeface="Gill Sans"/>
                      </a:endParaRPr>
                    </a:p>
                  </a:txBody>
                  <a:tcPr/>
                </a:tc>
                <a:extLst>
                  <a:ext uri="{0D108BD9-81ED-4DB2-BD59-A6C34878D82A}">
                    <a16:rowId xmlns:a16="http://schemas.microsoft.com/office/drawing/2014/main" val="10003"/>
                  </a:ext>
                </a:extLst>
              </a:tr>
              <a:tr h="565035">
                <a:tc>
                  <a:txBody>
                    <a:bodyPr/>
                    <a:lstStyle/>
                    <a:p>
                      <a:r>
                        <a:rPr lang="en-US" sz="1200" dirty="0">
                          <a:latin typeface="+mj-lt"/>
                          <a:cs typeface="Gill Sans"/>
                        </a:rPr>
                        <a:t>4. </a:t>
                      </a:r>
                      <a:r>
                        <a:rPr lang="en-GB" sz="1400" b="1" dirty="0">
                          <a:latin typeface="+mj-lt"/>
                        </a:rPr>
                        <a:t>Ideas:</a:t>
                      </a:r>
                      <a:r>
                        <a:rPr lang="en-GB" sz="1400" dirty="0">
                          <a:latin typeface="+mj-lt"/>
                        </a:rPr>
                        <a:t> What are the key ideas in the poem (what is it about?)?</a:t>
                      </a:r>
                      <a:endParaRPr lang="en-US" sz="1200" dirty="0">
                        <a:latin typeface="+mj-lt"/>
                        <a:cs typeface="Gill Sans"/>
                      </a:endParaRPr>
                    </a:p>
                  </a:txBody>
                  <a:tcPr/>
                </a:tc>
                <a:extLst>
                  <a:ext uri="{0D108BD9-81ED-4DB2-BD59-A6C34878D82A}">
                    <a16:rowId xmlns:a16="http://schemas.microsoft.com/office/drawing/2014/main" val="10004"/>
                  </a:ext>
                </a:extLst>
              </a:tr>
              <a:tr h="565035">
                <a:tc>
                  <a:txBody>
                    <a:bodyPr/>
                    <a:lstStyle/>
                    <a:p>
                      <a:r>
                        <a:rPr lang="en-US" sz="1200" dirty="0">
                          <a:latin typeface="+mj-lt"/>
                          <a:cs typeface="Gill Sans"/>
                        </a:rPr>
                        <a:t>5. </a:t>
                      </a:r>
                      <a:r>
                        <a:rPr lang="en-GB" sz="1400" b="1" dirty="0">
                          <a:latin typeface="+mj-lt"/>
                        </a:rPr>
                        <a:t>Structure</a:t>
                      </a:r>
                      <a:r>
                        <a:rPr lang="en-GB" sz="1400" b="0" dirty="0">
                          <a:latin typeface="+mj-lt"/>
                        </a:rPr>
                        <a:t>:</a:t>
                      </a:r>
                      <a:r>
                        <a:rPr lang="en-GB" sz="1400" b="0" baseline="0" dirty="0">
                          <a:latin typeface="+mj-lt"/>
                        </a:rPr>
                        <a:t> </a:t>
                      </a:r>
                      <a:r>
                        <a:rPr lang="en-GB" sz="1400" dirty="0">
                          <a:latin typeface="+mj-lt"/>
                        </a:rPr>
                        <a:t>Is there anything interesting about the layout? </a:t>
                      </a:r>
                      <a:endParaRPr lang="en-US" sz="1200" dirty="0">
                        <a:latin typeface="+mj-lt"/>
                        <a:cs typeface="Gill Sans"/>
                      </a:endParaRPr>
                    </a:p>
                  </a:txBody>
                  <a:tcPr/>
                </a:tc>
                <a:extLst>
                  <a:ext uri="{0D108BD9-81ED-4DB2-BD59-A6C34878D82A}">
                    <a16:rowId xmlns:a16="http://schemas.microsoft.com/office/drawing/2014/main" val="2658989336"/>
                  </a:ext>
                </a:extLst>
              </a:tr>
            </a:tbl>
          </a:graphicData>
        </a:graphic>
      </p:graphicFrame>
      <p:graphicFrame>
        <p:nvGraphicFramePr>
          <p:cNvPr id="9" name="Table 8"/>
          <p:cNvGraphicFramePr>
            <a:graphicFrameLocks noGrp="1"/>
          </p:cNvGraphicFramePr>
          <p:nvPr/>
        </p:nvGraphicFramePr>
        <p:xfrm>
          <a:off x="3934606" y="115227"/>
          <a:ext cx="3830550" cy="2905765"/>
        </p:xfrm>
        <a:graphic>
          <a:graphicData uri="http://schemas.openxmlformats.org/drawingml/2006/table">
            <a:tbl>
              <a:tblPr firstRow="1" bandRow="1">
                <a:tableStyleId>{5940675A-B579-460E-94D1-54222C63F5DA}</a:tableStyleId>
              </a:tblPr>
              <a:tblGrid>
                <a:gridCol w="1287428">
                  <a:extLst>
                    <a:ext uri="{9D8B030D-6E8A-4147-A177-3AD203B41FA5}">
                      <a16:colId xmlns:a16="http://schemas.microsoft.com/office/drawing/2014/main" val="20000"/>
                    </a:ext>
                  </a:extLst>
                </a:gridCol>
                <a:gridCol w="2543122">
                  <a:extLst>
                    <a:ext uri="{9D8B030D-6E8A-4147-A177-3AD203B41FA5}">
                      <a16:colId xmlns:a16="http://schemas.microsoft.com/office/drawing/2014/main" val="20001"/>
                    </a:ext>
                  </a:extLst>
                </a:gridCol>
              </a:tblGrid>
              <a:tr h="287964">
                <a:tc gridSpan="2">
                  <a:txBody>
                    <a:bodyPr/>
                    <a:lstStyle/>
                    <a:p>
                      <a:pPr algn="ctr"/>
                      <a:r>
                        <a:rPr lang="en-US" sz="1200" b="1" dirty="0">
                          <a:latin typeface="+mj-lt"/>
                          <a:cs typeface="Gill Sans"/>
                        </a:rPr>
                        <a:t>Week 3</a:t>
                      </a:r>
                      <a:r>
                        <a:rPr lang="en-US" sz="1200" b="1" baseline="0" dirty="0">
                          <a:latin typeface="+mj-lt"/>
                          <a:cs typeface="Gill Sans"/>
                        </a:rPr>
                        <a:t> – Themes</a:t>
                      </a:r>
                      <a:endParaRPr lang="en-US" sz="1200" b="1" dirty="0">
                        <a:latin typeface="+mj-lt"/>
                        <a:cs typeface="Gill Sans"/>
                      </a:endParaRPr>
                    </a:p>
                  </a:txBody>
                  <a:tcPr anchor="ct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503794">
                <a:tc>
                  <a:txBody>
                    <a:bodyPr/>
                    <a:lstStyle/>
                    <a:p>
                      <a:r>
                        <a:rPr lang="en-US" sz="1200" b="1" i="0" dirty="0">
                          <a:latin typeface="+mj-lt"/>
                          <a:cs typeface="Gill Sans"/>
                        </a:rPr>
                        <a:t>Identity</a:t>
                      </a:r>
                      <a:r>
                        <a:rPr lang="en-US" sz="1200" b="1" i="0" baseline="0" dirty="0">
                          <a:latin typeface="+mj-lt"/>
                          <a:cs typeface="Gill Sans"/>
                        </a:rPr>
                        <a:t> </a:t>
                      </a:r>
                      <a:endParaRPr lang="en-US" sz="1200" b="1" i="0" dirty="0">
                        <a:latin typeface="+mj-lt"/>
                        <a:cs typeface="Gill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cs typeface="Gill Sans"/>
                        </a:rPr>
                        <a:t>Poetry</a:t>
                      </a:r>
                      <a:r>
                        <a:rPr lang="en-US" sz="1200" baseline="0" dirty="0">
                          <a:latin typeface="+mj-lt"/>
                          <a:cs typeface="Gill Sans"/>
                        </a:rPr>
                        <a:t> about family and community </a:t>
                      </a:r>
                      <a:endParaRPr lang="en-US" sz="1200" dirty="0">
                        <a:latin typeface="+mj-lt"/>
                        <a:cs typeface="Gill Sans"/>
                      </a:endParaRPr>
                    </a:p>
                  </a:txBody>
                  <a:tcPr anchor="ctr"/>
                </a:tc>
                <a:extLst>
                  <a:ext uri="{0D108BD9-81ED-4DB2-BD59-A6C34878D82A}">
                    <a16:rowId xmlns:a16="http://schemas.microsoft.com/office/drawing/2014/main" val="10001"/>
                  </a:ext>
                </a:extLst>
              </a:tr>
              <a:tr h="47994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mj-lt"/>
                        </a:rPr>
                        <a:t>Conflict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Poetry about the struggle between people</a:t>
                      </a:r>
                      <a:r>
                        <a:rPr lang="en-US" sz="1200" baseline="0" dirty="0">
                          <a:latin typeface="+mj-lt"/>
                        </a:rPr>
                        <a:t> or forces </a:t>
                      </a:r>
                      <a:endParaRPr lang="en-US" sz="1200" dirty="0">
                        <a:latin typeface="+mj-lt"/>
                      </a:endParaRPr>
                    </a:p>
                  </a:txBody>
                  <a:tcPr anchor="ctr"/>
                </a:tc>
                <a:extLst>
                  <a:ext uri="{0D108BD9-81ED-4DB2-BD59-A6C34878D82A}">
                    <a16:rowId xmlns:a16="http://schemas.microsoft.com/office/drawing/2014/main" val="10002"/>
                  </a:ext>
                </a:extLst>
              </a:tr>
              <a:tr h="47994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mj-lt"/>
                        </a:rPr>
                        <a:t>Love</a:t>
                      </a:r>
                      <a:r>
                        <a:rPr lang="en-US" sz="1200" b="1" i="0" baseline="0" dirty="0">
                          <a:latin typeface="+mj-lt"/>
                        </a:rPr>
                        <a:t> </a:t>
                      </a:r>
                    </a:p>
                    <a:p>
                      <a:pPr marL="0" marR="0" indent="0" algn="l" defTabSz="914411" rtl="0" eaLnBrk="1" fontAlgn="auto" latinLnBrk="0" hangingPunct="1">
                        <a:lnSpc>
                          <a:spcPct val="100000"/>
                        </a:lnSpc>
                        <a:spcBef>
                          <a:spcPts val="0"/>
                        </a:spcBef>
                        <a:spcAft>
                          <a:spcPts val="0"/>
                        </a:spcAft>
                        <a:buClrTx/>
                        <a:buSzTx/>
                        <a:buFontTx/>
                        <a:buNone/>
                        <a:tabLst/>
                        <a:defRPr/>
                      </a:pPr>
                      <a:endParaRPr lang="en-US" sz="1200" b="1" i="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cs typeface="Gill Sans"/>
                        </a:rPr>
                        <a:t>Expressing emotions of love through poetry</a:t>
                      </a:r>
                    </a:p>
                  </a:txBody>
                  <a:tcPr/>
                </a:tc>
                <a:extLst>
                  <a:ext uri="{0D108BD9-81ED-4DB2-BD59-A6C34878D82A}">
                    <a16:rowId xmlns:a16="http://schemas.microsoft.com/office/drawing/2014/main" val="10003"/>
                  </a:ext>
                </a:extLst>
              </a:tr>
              <a:tr h="479941">
                <a:tc>
                  <a:txBody>
                    <a:bodyPr/>
                    <a:lstStyle/>
                    <a:p>
                      <a:r>
                        <a:rPr lang="en-US" sz="1200" b="1" i="0" dirty="0">
                          <a:latin typeface="+mj-lt"/>
                          <a:cs typeface="Gill Sans"/>
                        </a:rPr>
                        <a:t>Cultural experiences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cs typeface="Gill Sans"/>
                        </a:rPr>
                        <a:t>Cultural awareness and knowledge of customs </a:t>
                      </a:r>
                    </a:p>
                  </a:txBody>
                  <a:tcPr anchor="ctr"/>
                </a:tc>
                <a:extLst>
                  <a:ext uri="{0D108BD9-81ED-4DB2-BD59-A6C34878D82A}">
                    <a16:rowId xmlns:a16="http://schemas.microsoft.com/office/drawing/2014/main" val="10004"/>
                  </a:ext>
                </a:extLst>
              </a:tr>
              <a:tr h="674184">
                <a:tc>
                  <a:txBody>
                    <a:bodyPr/>
                    <a:lstStyle/>
                    <a:p>
                      <a:r>
                        <a:rPr lang="en-GB" sz="1200" b="1" i="0" dirty="0">
                          <a:latin typeface="+mj-lt"/>
                        </a:rPr>
                        <a:t>Loss</a:t>
                      </a:r>
                    </a:p>
                  </a:txBody>
                  <a:tcPr anchor="ctr"/>
                </a:tc>
                <a:tc>
                  <a:txBody>
                    <a:bodyPr/>
                    <a:lstStyle/>
                    <a:p>
                      <a:r>
                        <a:rPr lang="en-GB" sz="1200" dirty="0">
                          <a:latin typeface="+mj-lt"/>
                        </a:rPr>
                        <a:t>Poetry</a:t>
                      </a:r>
                      <a:r>
                        <a:rPr lang="en-GB" sz="1200" baseline="0" dirty="0">
                          <a:latin typeface="+mj-lt"/>
                        </a:rPr>
                        <a:t> about losing someone / something close to you.</a:t>
                      </a:r>
                      <a:endParaRPr lang="en-GB" sz="1200" dirty="0">
                        <a:latin typeface="+mj-lt"/>
                      </a:endParaRPr>
                    </a:p>
                  </a:txBody>
                  <a:tcPr anchor="ctr"/>
                </a:tc>
                <a:extLst>
                  <a:ext uri="{0D108BD9-81ED-4DB2-BD59-A6C34878D82A}">
                    <a16:rowId xmlns:a16="http://schemas.microsoft.com/office/drawing/2014/main" val="3822655058"/>
                  </a:ext>
                </a:extLst>
              </a:tr>
            </a:tbl>
          </a:graphicData>
        </a:graphic>
      </p:graphicFrame>
      <p:sp>
        <p:nvSpPr>
          <p:cNvPr id="5" name="TextBox 4">
            <a:extLst>
              <a:ext uri="{FF2B5EF4-FFF2-40B4-BE49-F238E27FC236}">
                <a16:creationId xmlns:a16="http://schemas.microsoft.com/office/drawing/2014/main" id="{86D26F32-7CB3-4BCD-CBAC-897D7E97DE75}"/>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a:t>
            </a:r>
          </a:p>
        </p:txBody>
      </p:sp>
      <p:graphicFrame>
        <p:nvGraphicFramePr>
          <p:cNvPr id="6" name="Table 5">
            <a:extLst>
              <a:ext uri="{FF2B5EF4-FFF2-40B4-BE49-F238E27FC236}">
                <a16:creationId xmlns:a16="http://schemas.microsoft.com/office/drawing/2014/main" id="{CF2685F3-D16F-3A76-7C6D-4B73901CF0F5}"/>
              </a:ext>
            </a:extLst>
          </p:cNvPr>
          <p:cNvGraphicFramePr>
            <a:graphicFrameLocks noGrp="1"/>
          </p:cNvGraphicFramePr>
          <p:nvPr/>
        </p:nvGraphicFramePr>
        <p:xfrm>
          <a:off x="7869210" y="3517457"/>
          <a:ext cx="4028292" cy="3132388"/>
        </p:xfrm>
        <a:graphic>
          <a:graphicData uri="http://schemas.openxmlformats.org/drawingml/2006/table">
            <a:tbl>
              <a:tblPr firstRow="1" bandRow="1">
                <a:tableStyleId>{5940675A-B579-460E-94D1-54222C63F5DA}</a:tableStyleId>
              </a:tblPr>
              <a:tblGrid>
                <a:gridCol w="1353889">
                  <a:extLst>
                    <a:ext uri="{9D8B030D-6E8A-4147-A177-3AD203B41FA5}">
                      <a16:colId xmlns:a16="http://schemas.microsoft.com/office/drawing/2014/main" val="20000"/>
                    </a:ext>
                  </a:extLst>
                </a:gridCol>
                <a:gridCol w="2674403">
                  <a:extLst>
                    <a:ext uri="{9D8B030D-6E8A-4147-A177-3AD203B41FA5}">
                      <a16:colId xmlns:a16="http://schemas.microsoft.com/office/drawing/2014/main" val="20001"/>
                    </a:ext>
                  </a:extLst>
                </a:gridCol>
              </a:tblGrid>
              <a:tr h="296750">
                <a:tc gridSpan="2">
                  <a:txBody>
                    <a:bodyPr/>
                    <a:lstStyle/>
                    <a:p>
                      <a:pPr algn="ctr"/>
                      <a:r>
                        <a:rPr lang="en-US" sz="1200" b="1" dirty="0">
                          <a:latin typeface="+mj-lt"/>
                          <a:cs typeface="Gill Sans"/>
                        </a:rPr>
                        <a:t>Week 6</a:t>
                      </a:r>
                      <a:r>
                        <a:rPr lang="en-US" sz="1200" b="1" baseline="0" dirty="0">
                          <a:latin typeface="+mj-lt"/>
                          <a:cs typeface="Gill Sans"/>
                        </a:rPr>
                        <a:t> –  Types of poems</a:t>
                      </a:r>
                      <a:endParaRPr lang="en-US" sz="1200" b="1" dirty="0">
                        <a:latin typeface="+mj-lt"/>
                        <a:cs typeface="Gill Sans"/>
                      </a:endParaRPr>
                    </a:p>
                  </a:txBody>
                  <a:tcPr anchor="ctr">
                    <a:solidFill>
                      <a:srgbClr val="C5D3FF"/>
                    </a:solidFill>
                  </a:tcPr>
                </a:tc>
                <a:tc hMerge="1">
                  <a:txBody>
                    <a:bodyPr/>
                    <a:lstStyle/>
                    <a:p>
                      <a:endParaRPr lang="en-US" dirty="0"/>
                    </a:p>
                  </a:txBody>
                  <a:tcPr/>
                </a:tc>
                <a:extLst>
                  <a:ext uri="{0D108BD9-81ED-4DB2-BD59-A6C34878D82A}">
                    <a16:rowId xmlns:a16="http://schemas.microsoft.com/office/drawing/2014/main" val="10000"/>
                  </a:ext>
                </a:extLst>
              </a:tr>
              <a:tr h="432409">
                <a:tc>
                  <a:txBody>
                    <a:bodyPr/>
                    <a:lstStyle/>
                    <a:p>
                      <a:r>
                        <a:rPr lang="en-US" sz="1200" b="1" i="0" baseline="0" dirty="0">
                          <a:latin typeface="+mj-lt"/>
                          <a:cs typeface="Gill Sans"/>
                        </a:rPr>
                        <a:t> </a:t>
                      </a:r>
                    </a:p>
                    <a:p>
                      <a:r>
                        <a:rPr lang="en-US" sz="1200" b="1" i="0" baseline="0" dirty="0">
                          <a:latin typeface="+mj-lt"/>
                          <a:cs typeface="Gill Sans"/>
                        </a:rPr>
                        <a:t>Ballad </a:t>
                      </a:r>
                      <a:endParaRPr lang="en-US" sz="1200" b="1" i="0" dirty="0">
                        <a:latin typeface="+mj-lt"/>
                        <a:cs typeface="Gill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cs typeface="Gill Sans"/>
                        </a:rPr>
                        <a:t>Narrative poem that tells a story, usually in a musical form. </a:t>
                      </a:r>
                    </a:p>
                  </a:txBody>
                  <a:tcPr anchor="ctr"/>
                </a:tc>
                <a:extLst>
                  <a:ext uri="{0D108BD9-81ED-4DB2-BD59-A6C34878D82A}">
                    <a16:rowId xmlns:a16="http://schemas.microsoft.com/office/drawing/2014/main" val="10001"/>
                  </a:ext>
                </a:extLst>
              </a:tr>
              <a:tr h="605618">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mj-lt"/>
                        </a:rPr>
                        <a:t>Haiku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mj-lt"/>
                        </a:rPr>
                        <a:t>A traditional Japanese poem consisting of 3 lines with a 5-7-5 syllable structure. </a:t>
                      </a:r>
                    </a:p>
                  </a:txBody>
                  <a:tcPr anchor="ctr"/>
                </a:tc>
                <a:extLst>
                  <a:ext uri="{0D108BD9-81ED-4DB2-BD59-A6C34878D82A}">
                    <a16:rowId xmlns:a16="http://schemas.microsoft.com/office/drawing/2014/main" val="10002"/>
                  </a:ext>
                </a:extLst>
              </a:tr>
              <a:tr h="49547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mj-lt"/>
                        </a:rPr>
                        <a:t>Acrostic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cs typeface="Gill Sans"/>
                        </a:rPr>
                        <a:t>Where the first letter of each line spells out a word related to the poem </a:t>
                      </a:r>
                    </a:p>
                  </a:txBody>
                  <a:tcPr/>
                </a:tc>
                <a:extLst>
                  <a:ext uri="{0D108BD9-81ED-4DB2-BD59-A6C34878D82A}">
                    <a16:rowId xmlns:a16="http://schemas.microsoft.com/office/drawing/2014/main" val="10003"/>
                  </a:ext>
                </a:extLst>
              </a:tr>
              <a:tr h="615027">
                <a:tc>
                  <a:txBody>
                    <a:bodyPr/>
                    <a:lstStyle/>
                    <a:p>
                      <a:r>
                        <a:rPr lang="en-US" sz="1200" b="1" i="0" dirty="0">
                          <a:latin typeface="+mj-lt"/>
                          <a:cs typeface="Gill Sans"/>
                        </a:rPr>
                        <a:t>Limerick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cs typeface="Gill Sans"/>
                        </a:rPr>
                        <a:t>A witty or humorous poem that usually has an AABBA rhyme scheme.</a:t>
                      </a:r>
                    </a:p>
                  </a:txBody>
                  <a:tcPr anchor="ctr"/>
                </a:tc>
                <a:extLst>
                  <a:ext uri="{0D108BD9-81ED-4DB2-BD59-A6C34878D82A}">
                    <a16:rowId xmlns:a16="http://schemas.microsoft.com/office/drawing/2014/main" val="10004"/>
                  </a:ext>
                </a:extLst>
              </a:tr>
              <a:tr h="662322">
                <a:tc>
                  <a:txBody>
                    <a:bodyPr/>
                    <a:lstStyle/>
                    <a:p>
                      <a:r>
                        <a:rPr lang="en-GB" sz="1200" b="1" i="0" dirty="0">
                          <a:latin typeface="+mj-lt"/>
                        </a:rPr>
                        <a:t>Free verse </a:t>
                      </a:r>
                    </a:p>
                  </a:txBody>
                  <a:tcPr anchor="ctr"/>
                </a:tc>
                <a:tc>
                  <a:txBody>
                    <a:bodyPr/>
                    <a:lstStyle/>
                    <a:p>
                      <a:r>
                        <a:rPr lang="en-GB" sz="1200" dirty="0">
                          <a:latin typeface="+mj-lt"/>
                        </a:rPr>
                        <a:t>Poetry that does not adhere to a specific rhyme or structure. </a:t>
                      </a:r>
                    </a:p>
                  </a:txBody>
                  <a:tcPr anchor="ctr"/>
                </a:tc>
                <a:extLst>
                  <a:ext uri="{0D108BD9-81ED-4DB2-BD59-A6C34878D82A}">
                    <a16:rowId xmlns:a16="http://schemas.microsoft.com/office/drawing/2014/main" val="3822655058"/>
                  </a:ext>
                </a:extLst>
              </a:tr>
            </a:tbl>
          </a:graphicData>
        </a:graphic>
      </p:graphicFrame>
    </p:spTree>
    <p:extLst>
      <p:ext uri="{BB962C8B-B14F-4D97-AF65-F5344CB8AC3E}">
        <p14:creationId xmlns:p14="http://schemas.microsoft.com/office/powerpoint/2010/main" val="407415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pic>
        <p:nvPicPr>
          <p:cNvPr id="5" name="Picture 4"/>
          <p:cNvPicPr>
            <a:picLocks noChangeAspect="1"/>
          </p:cNvPicPr>
          <p:nvPr/>
        </p:nvPicPr>
        <p:blipFill rotWithShape="1">
          <a:blip r:embed="rId2"/>
          <a:srcRect l="33056" t="12222" r="33194" b="10000"/>
          <a:stretch/>
        </p:blipFill>
        <p:spPr>
          <a:xfrm rot="5400000">
            <a:off x="2468880" y="-995680"/>
            <a:ext cx="6720840" cy="8712200"/>
          </a:xfrm>
          <a:prstGeom prst="rect">
            <a:avLst/>
          </a:prstGeom>
        </p:spPr>
      </p:pic>
    </p:spTree>
    <p:extLst>
      <p:ext uri="{BB962C8B-B14F-4D97-AF65-F5344CB8AC3E}">
        <p14:creationId xmlns:p14="http://schemas.microsoft.com/office/powerpoint/2010/main" val="2753379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pic>
        <p:nvPicPr>
          <p:cNvPr id="2" name="Picture 1"/>
          <p:cNvPicPr>
            <a:picLocks noChangeAspect="1"/>
          </p:cNvPicPr>
          <p:nvPr/>
        </p:nvPicPr>
        <p:blipFill rotWithShape="1">
          <a:blip r:embed="rId2"/>
          <a:srcRect l="33195" t="13704" r="33055" b="8519"/>
          <a:stretch/>
        </p:blipFill>
        <p:spPr>
          <a:xfrm rot="5400000">
            <a:off x="2449285" y="-1001486"/>
            <a:ext cx="6760029" cy="8763000"/>
          </a:xfrm>
          <a:prstGeom prst="rect">
            <a:avLst/>
          </a:prstGeom>
        </p:spPr>
      </p:pic>
      <p:sp>
        <p:nvSpPr>
          <p:cNvPr id="3" name="Rectangle 2"/>
          <p:cNvSpPr/>
          <p:nvPr/>
        </p:nvSpPr>
        <p:spPr>
          <a:xfrm>
            <a:off x="1447799" y="3497179"/>
            <a:ext cx="733927" cy="3262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864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pic>
        <p:nvPicPr>
          <p:cNvPr id="2" name="Picture 1"/>
          <p:cNvPicPr>
            <a:picLocks noChangeAspect="1"/>
          </p:cNvPicPr>
          <p:nvPr/>
        </p:nvPicPr>
        <p:blipFill rotWithShape="1">
          <a:blip r:embed="rId2"/>
          <a:srcRect l="31806" t="11234" r="31666" b="11976"/>
          <a:stretch/>
        </p:blipFill>
        <p:spPr>
          <a:xfrm rot="5400000">
            <a:off x="2768600" y="-558800"/>
            <a:ext cx="6680200" cy="7899400"/>
          </a:xfrm>
          <a:prstGeom prst="rect">
            <a:avLst/>
          </a:prstGeom>
        </p:spPr>
      </p:pic>
    </p:spTree>
    <p:extLst>
      <p:ext uri="{BB962C8B-B14F-4D97-AF65-F5344CB8AC3E}">
        <p14:creationId xmlns:p14="http://schemas.microsoft.com/office/powerpoint/2010/main" val="89287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pic>
        <p:nvPicPr>
          <p:cNvPr id="3" name="Picture 2"/>
          <p:cNvPicPr>
            <a:picLocks noChangeAspect="1"/>
          </p:cNvPicPr>
          <p:nvPr/>
        </p:nvPicPr>
        <p:blipFill rotWithShape="1">
          <a:blip r:embed="rId2"/>
          <a:srcRect l="31528" t="12470" r="31666" b="10740"/>
          <a:stretch/>
        </p:blipFill>
        <p:spPr>
          <a:xfrm rot="5400000">
            <a:off x="2870200" y="-456477"/>
            <a:ext cx="6731000" cy="7899400"/>
          </a:xfrm>
          <a:prstGeom prst="rect">
            <a:avLst/>
          </a:prstGeom>
        </p:spPr>
      </p:pic>
    </p:spTree>
    <p:extLst>
      <p:ext uri="{BB962C8B-B14F-4D97-AF65-F5344CB8AC3E}">
        <p14:creationId xmlns:p14="http://schemas.microsoft.com/office/powerpoint/2010/main" val="1161685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pic>
        <p:nvPicPr>
          <p:cNvPr id="2" name="Picture 1"/>
          <p:cNvPicPr>
            <a:picLocks noChangeAspect="1"/>
          </p:cNvPicPr>
          <p:nvPr/>
        </p:nvPicPr>
        <p:blipFill rotWithShape="1">
          <a:blip r:embed="rId2"/>
          <a:srcRect l="31806" t="11728" r="31528" b="9136"/>
          <a:stretch/>
        </p:blipFill>
        <p:spPr>
          <a:xfrm rot="5400000">
            <a:off x="3435350" y="-717550"/>
            <a:ext cx="6705600" cy="8140700"/>
          </a:xfrm>
          <a:prstGeom prst="rect">
            <a:avLst/>
          </a:prstGeom>
        </p:spPr>
      </p:pic>
      <p:sp>
        <p:nvSpPr>
          <p:cNvPr id="4" name="Rectangle 3"/>
          <p:cNvSpPr/>
          <p:nvPr/>
        </p:nvSpPr>
        <p:spPr>
          <a:xfrm>
            <a:off x="3657600" y="2590800"/>
            <a:ext cx="787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0017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2551603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3782908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401096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pic>
        <p:nvPicPr>
          <p:cNvPr id="5" name="Picture 4"/>
          <p:cNvPicPr>
            <a:picLocks noChangeAspect="1"/>
          </p:cNvPicPr>
          <p:nvPr/>
        </p:nvPicPr>
        <p:blipFill rotWithShape="1">
          <a:blip r:embed="rId2"/>
          <a:srcRect l="33471" t="21358" r="33334" b="21852"/>
          <a:stretch/>
        </p:blipFill>
        <p:spPr>
          <a:xfrm rot="5400000">
            <a:off x="4087936" y="128463"/>
            <a:ext cx="6822827" cy="6565900"/>
          </a:xfrm>
          <a:prstGeom prst="rect">
            <a:avLst/>
          </a:prstGeom>
        </p:spPr>
      </p:pic>
    </p:spTree>
    <p:extLst>
      <p:ext uri="{BB962C8B-B14F-4D97-AF65-F5344CB8AC3E}">
        <p14:creationId xmlns:p14="http://schemas.microsoft.com/office/powerpoint/2010/main" val="75370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47541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4" name="Table 3"/>
          <p:cNvGraphicFramePr>
            <a:graphicFrameLocks noGrp="1"/>
          </p:cNvGraphicFramePr>
          <p:nvPr/>
        </p:nvGraphicFramePr>
        <p:xfrm>
          <a:off x="289218" y="842057"/>
          <a:ext cx="11100677" cy="5832000"/>
        </p:xfrm>
        <a:graphic>
          <a:graphicData uri="http://schemas.openxmlformats.org/drawingml/2006/table">
            <a:tbl>
              <a:tblPr firstRow="1" bandRow="1">
                <a:tableStyleId>{5940675A-B579-460E-94D1-54222C63F5DA}</a:tableStyleId>
              </a:tblPr>
              <a:tblGrid>
                <a:gridCol w="1619793">
                  <a:extLst>
                    <a:ext uri="{9D8B030D-6E8A-4147-A177-3AD203B41FA5}">
                      <a16:colId xmlns:a16="http://schemas.microsoft.com/office/drawing/2014/main" val="20000"/>
                    </a:ext>
                  </a:extLst>
                </a:gridCol>
                <a:gridCol w="9480884">
                  <a:extLst>
                    <a:ext uri="{9D8B030D-6E8A-4147-A177-3AD203B41FA5}">
                      <a16:colId xmlns:a16="http://schemas.microsoft.com/office/drawing/2014/main" val="3641856829"/>
                    </a:ext>
                  </a:extLst>
                </a:gridCol>
              </a:tblGrid>
              <a:tr h="324000">
                <a:tc gridSpan="2">
                  <a:txBody>
                    <a:bodyPr/>
                    <a:lstStyle/>
                    <a:p>
                      <a:pPr algn="l"/>
                      <a:r>
                        <a:rPr lang="en-GB" sz="1400" b="1" dirty="0">
                          <a:latin typeface="+mn-lt"/>
                        </a:rPr>
                        <a:t>Angles </a:t>
                      </a:r>
                    </a:p>
                  </a:txBody>
                  <a:tcPr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24000">
                <a:tc>
                  <a:txBody>
                    <a:bodyPr/>
                    <a:lstStyle/>
                    <a:p>
                      <a:pPr algn="l"/>
                      <a:r>
                        <a:rPr lang="en-GB" sz="1200" b="1" dirty="0">
                          <a:latin typeface="+mn-lt"/>
                        </a:rPr>
                        <a:t>Key Word</a:t>
                      </a:r>
                    </a:p>
                  </a:txBody>
                  <a:tcPr anchor="ctr">
                    <a:solidFill>
                      <a:schemeClr val="accent1">
                        <a:lumMod val="20000"/>
                        <a:lumOff val="80000"/>
                      </a:schemeClr>
                    </a:solidFill>
                  </a:tcPr>
                </a:tc>
                <a:tc>
                  <a:txBody>
                    <a:bodyPr/>
                    <a:lstStyle/>
                    <a:p>
                      <a:pPr algn="l"/>
                      <a:r>
                        <a:rPr lang="en-GB" sz="1200" b="1" dirty="0">
                          <a:latin typeface="+mn-lt"/>
                        </a:rPr>
                        <a:t>Definition</a:t>
                      </a:r>
                    </a:p>
                  </a:txBody>
                  <a:tcPr anchor="ctr">
                    <a:solidFill>
                      <a:schemeClr val="accent1">
                        <a:lumMod val="20000"/>
                        <a:lumOff val="80000"/>
                      </a:schemeClr>
                    </a:solidFill>
                  </a:tcPr>
                </a:tc>
                <a:extLst>
                  <a:ext uri="{0D108BD9-81ED-4DB2-BD59-A6C34878D82A}">
                    <a16:rowId xmlns:a16="http://schemas.microsoft.com/office/drawing/2014/main" val="1178833815"/>
                  </a:ext>
                </a:extLst>
              </a:tr>
              <a:tr h="324000">
                <a:tc>
                  <a:txBody>
                    <a:bodyPr/>
                    <a:lstStyle/>
                    <a:p>
                      <a:r>
                        <a:rPr lang="en-GB" sz="1200" kern="1200" dirty="0">
                          <a:solidFill>
                            <a:schemeClr val="tx1"/>
                          </a:solidFill>
                          <a:effectLst/>
                          <a:latin typeface="+mn-lt"/>
                          <a:ea typeface="+mn-ea"/>
                          <a:cs typeface="+mn-cs"/>
                        </a:rPr>
                        <a:t>Straight line</a:t>
                      </a:r>
                    </a:p>
                  </a:txBody>
                  <a:tcPr marL="36576" marR="36576" marT="36576" marB="36576" anchor="ctr"/>
                </a:tc>
                <a:tc>
                  <a:txBody>
                    <a:bodyPr/>
                    <a:lstStyle/>
                    <a:p>
                      <a:r>
                        <a:rPr lang="en-GB" sz="1200" kern="1200" dirty="0">
                          <a:solidFill>
                            <a:schemeClr val="tx1"/>
                          </a:solidFill>
                          <a:effectLst/>
                          <a:latin typeface="+mn-lt"/>
                          <a:ea typeface="+mn-ea"/>
                          <a:cs typeface="+mn-cs"/>
                        </a:rPr>
                        <a:t>Angles on a straight line add up to 180˚</a:t>
                      </a:r>
                    </a:p>
                  </a:txBody>
                  <a:tcPr marL="36576" marR="36576" marT="36576" marB="36576" anchor="ctr"/>
                </a:tc>
                <a:extLst>
                  <a:ext uri="{0D108BD9-81ED-4DB2-BD59-A6C34878D82A}">
                    <a16:rowId xmlns:a16="http://schemas.microsoft.com/office/drawing/2014/main" val="1283080463"/>
                  </a:ext>
                </a:extLst>
              </a:tr>
              <a:tr h="324000">
                <a:tc>
                  <a:txBody>
                    <a:bodyPr/>
                    <a:lstStyle/>
                    <a:p>
                      <a:r>
                        <a:rPr lang="en-GB" sz="1200" kern="1200" dirty="0">
                          <a:solidFill>
                            <a:schemeClr val="tx1"/>
                          </a:solidFill>
                          <a:effectLst/>
                          <a:latin typeface="+mn-lt"/>
                          <a:ea typeface="+mn-ea"/>
                          <a:cs typeface="+mn-cs"/>
                        </a:rPr>
                        <a:t>Triangle</a:t>
                      </a:r>
                    </a:p>
                  </a:txBody>
                  <a:tcPr marL="36576" marR="36576" marT="36576" marB="36576" anchor="ctr"/>
                </a:tc>
                <a:tc>
                  <a:txBody>
                    <a:bodyPr/>
                    <a:lstStyle/>
                    <a:p>
                      <a:r>
                        <a:rPr lang="en-GB" sz="1200" kern="1200" dirty="0">
                          <a:solidFill>
                            <a:schemeClr val="tx1"/>
                          </a:solidFill>
                          <a:effectLst/>
                          <a:latin typeface="+mn-lt"/>
                          <a:ea typeface="+mn-ea"/>
                          <a:cs typeface="+mn-cs"/>
                        </a:rPr>
                        <a:t>Angles in a triangle add up to 180˚</a:t>
                      </a:r>
                    </a:p>
                  </a:txBody>
                  <a:tcPr marL="36576" marR="36576" marT="36576" marB="36576" anchor="ctr"/>
                </a:tc>
                <a:extLst>
                  <a:ext uri="{0D108BD9-81ED-4DB2-BD59-A6C34878D82A}">
                    <a16:rowId xmlns:a16="http://schemas.microsoft.com/office/drawing/2014/main" val="300103976"/>
                  </a:ext>
                </a:extLst>
              </a:tr>
              <a:tr h="324000">
                <a:tc>
                  <a:txBody>
                    <a:bodyPr/>
                    <a:lstStyle/>
                    <a:p>
                      <a:r>
                        <a:rPr lang="en-GB" sz="1200" kern="1200" dirty="0">
                          <a:solidFill>
                            <a:schemeClr val="tx1"/>
                          </a:solidFill>
                          <a:effectLst/>
                          <a:latin typeface="+mn-lt"/>
                          <a:ea typeface="+mn-ea"/>
                          <a:cs typeface="+mn-cs"/>
                        </a:rPr>
                        <a:t>Isosceles Triangle</a:t>
                      </a:r>
                    </a:p>
                  </a:txBody>
                  <a:tcPr marL="36576" marR="36576" marT="36576" marB="36576" anchor="ctr"/>
                </a:tc>
                <a:tc>
                  <a:txBody>
                    <a:bodyPr/>
                    <a:lstStyle/>
                    <a:p>
                      <a:r>
                        <a:rPr lang="en-GB" sz="1200" kern="1200" dirty="0">
                          <a:solidFill>
                            <a:schemeClr val="tx1"/>
                          </a:solidFill>
                          <a:effectLst/>
                          <a:latin typeface="+mn-lt"/>
                          <a:ea typeface="+mn-ea"/>
                          <a:cs typeface="+mn-cs"/>
                        </a:rPr>
                        <a:t>Base angles in an isosceles triangle are equal</a:t>
                      </a:r>
                    </a:p>
                  </a:txBody>
                  <a:tcPr marL="36576" marR="36576" marT="36576" marB="36576" anchor="ctr"/>
                </a:tc>
                <a:extLst>
                  <a:ext uri="{0D108BD9-81ED-4DB2-BD59-A6C34878D82A}">
                    <a16:rowId xmlns:a16="http://schemas.microsoft.com/office/drawing/2014/main" val="2063765061"/>
                  </a:ext>
                </a:extLst>
              </a:tr>
              <a:tr h="324000">
                <a:tc>
                  <a:txBody>
                    <a:bodyPr/>
                    <a:lstStyle/>
                    <a:p>
                      <a:r>
                        <a:rPr lang="en-GB" sz="1200" kern="1200" dirty="0">
                          <a:solidFill>
                            <a:schemeClr val="tx1"/>
                          </a:solidFill>
                          <a:effectLst/>
                          <a:latin typeface="+mn-lt"/>
                          <a:ea typeface="+mn-ea"/>
                          <a:cs typeface="+mn-cs"/>
                        </a:rPr>
                        <a:t>Intersecting lines</a:t>
                      </a:r>
                    </a:p>
                  </a:txBody>
                  <a:tcPr marL="36576" marR="36576" marT="36576" marB="36576" anchor="ctr"/>
                </a:tc>
                <a:tc>
                  <a:txBody>
                    <a:bodyPr/>
                    <a:lstStyle/>
                    <a:p>
                      <a:r>
                        <a:rPr lang="en-GB" sz="1200" kern="1200" dirty="0">
                          <a:solidFill>
                            <a:schemeClr val="tx1"/>
                          </a:solidFill>
                          <a:effectLst/>
                          <a:latin typeface="+mn-lt"/>
                          <a:ea typeface="+mn-ea"/>
                          <a:cs typeface="+mn-cs"/>
                        </a:rPr>
                        <a:t>Vertically opposite angles are equal</a:t>
                      </a:r>
                    </a:p>
                  </a:txBody>
                  <a:tcPr marL="36576" marR="36576" marT="36576" marB="36576" anchor="ctr"/>
                </a:tc>
                <a:extLst>
                  <a:ext uri="{0D108BD9-81ED-4DB2-BD59-A6C34878D82A}">
                    <a16:rowId xmlns:a16="http://schemas.microsoft.com/office/drawing/2014/main" val="10001"/>
                  </a:ext>
                </a:extLst>
              </a:tr>
              <a:tr h="324000">
                <a:tc>
                  <a:txBody>
                    <a:bodyPr/>
                    <a:lstStyle/>
                    <a:p>
                      <a:r>
                        <a:rPr lang="en-GB" sz="1200" kern="1200" dirty="0">
                          <a:solidFill>
                            <a:schemeClr val="tx1"/>
                          </a:solidFill>
                          <a:effectLst/>
                          <a:latin typeface="+mn-lt"/>
                          <a:ea typeface="+mn-ea"/>
                          <a:cs typeface="+mn-cs"/>
                        </a:rPr>
                        <a:t>Quadrilaterals</a:t>
                      </a:r>
                    </a:p>
                  </a:txBody>
                  <a:tcPr marL="36576" marR="36576" marT="36576" marB="36576" anchor="ctr"/>
                </a:tc>
                <a:tc>
                  <a:txBody>
                    <a:bodyPr/>
                    <a:lstStyle/>
                    <a:p>
                      <a:r>
                        <a:rPr lang="en-GB" sz="1200" kern="1200" dirty="0">
                          <a:solidFill>
                            <a:schemeClr val="tx1"/>
                          </a:solidFill>
                          <a:effectLst/>
                          <a:latin typeface="+mn-lt"/>
                          <a:ea typeface="+mn-ea"/>
                          <a:cs typeface="+mn-cs"/>
                        </a:rPr>
                        <a:t>Angles in a quadrilateral add up to 360˚</a:t>
                      </a:r>
                    </a:p>
                  </a:txBody>
                  <a:tcPr marL="36576" marR="36576" marT="36576" marB="36576" anchor="ctr"/>
                </a:tc>
                <a:extLst>
                  <a:ext uri="{0D108BD9-81ED-4DB2-BD59-A6C34878D82A}">
                    <a16:rowId xmlns:a16="http://schemas.microsoft.com/office/drawing/2014/main" val="3465098513"/>
                  </a:ext>
                </a:extLst>
              </a:tr>
              <a:tr h="324000">
                <a:tc>
                  <a:txBody>
                    <a:bodyPr/>
                    <a:lstStyle/>
                    <a:p>
                      <a:r>
                        <a:rPr lang="en-GB" sz="1200" kern="1200" dirty="0">
                          <a:solidFill>
                            <a:schemeClr val="tx1"/>
                          </a:solidFill>
                          <a:effectLst/>
                          <a:latin typeface="+mn-lt"/>
                          <a:ea typeface="+mn-ea"/>
                          <a:cs typeface="+mn-cs"/>
                        </a:rPr>
                        <a:t>Parallelograms</a:t>
                      </a:r>
                    </a:p>
                  </a:txBody>
                  <a:tcPr marL="36576" marR="36576" marT="36576" marB="36576" anchor="ctr"/>
                </a:tc>
                <a:tc>
                  <a:txBody>
                    <a:bodyPr/>
                    <a:lstStyle/>
                    <a:p>
                      <a:r>
                        <a:rPr lang="en-GB" sz="1200" kern="1200" dirty="0">
                          <a:solidFill>
                            <a:schemeClr val="tx1"/>
                          </a:solidFill>
                          <a:effectLst/>
                          <a:latin typeface="+mn-lt"/>
                          <a:ea typeface="+mn-ea"/>
                          <a:cs typeface="+mn-cs"/>
                        </a:rPr>
                        <a:t>Diagonally opposite angles in a parallelogram are equal</a:t>
                      </a:r>
                    </a:p>
                  </a:txBody>
                  <a:tcPr marL="36576" marR="36576" marT="36576" marB="36576" anchor="ctr"/>
                </a:tc>
                <a:extLst>
                  <a:ext uri="{0D108BD9-81ED-4DB2-BD59-A6C34878D82A}">
                    <a16:rowId xmlns:a16="http://schemas.microsoft.com/office/drawing/2014/main" val="2685772166"/>
                  </a:ext>
                </a:extLst>
              </a:tr>
              <a:tr h="324000">
                <a:tc>
                  <a:txBody>
                    <a:bodyPr/>
                    <a:lstStyle/>
                    <a:p>
                      <a:r>
                        <a:rPr lang="en-GB" sz="1200" kern="1200" dirty="0">
                          <a:solidFill>
                            <a:schemeClr val="tx1"/>
                          </a:solidFill>
                          <a:effectLst/>
                          <a:latin typeface="+mn-lt"/>
                          <a:ea typeface="+mn-ea"/>
                          <a:cs typeface="+mn-cs"/>
                        </a:rPr>
                        <a:t>Kites</a:t>
                      </a:r>
                    </a:p>
                  </a:txBody>
                  <a:tcPr marL="36576" marR="36576" marT="36576" marB="36576" anchor="ctr"/>
                </a:tc>
                <a:tc>
                  <a:txBody>
                    <a:bodyPr/>
                    <a:lstStyle/>
                    <a:p>
                      <a:r>
                        <a:rPr lang="en-GB" sz="1200" kern="1200" dirty="0">
                          <a:solidFill>
                            <a:schemeClr val="tx1"/>
                          </a:solidFill>
                          <a:effectLst/>
                          <a:latin typeface="+mn-lt"/>
                          <a:ea typeface="+mn-ea"/>
                          <a:cs typeface="+mn-cs"/>
                        </a:rPr>
                        <a:t>One pair of opposite angles in a kite are equal</a:t>
                      </a:r>
                    </a:p>
                  </a:txBody>
                  <a:tcPr marL="36576" marR="36576" marT="36576" marB="36576" anchor="ctr"/>
                </a:tc>
                <a:extLst>
                  <a:ext uri="{0D108BD9-81ED-4DB2-BD59-A6C34878D82A}">
                    <a16:rowId xmlns:a16="http://schemas.microsoft.com/office/drawing/2014/main" val="1235971345"/>
                  </a:ext>
                </a:extLst>
              </a:tr>
              <a:tr h="324000">
                <a:tc gridSpan="2">
                  <a:txBody>
                    <a:bodyPr/>
                    <a:lstStyle/>
                    <a:p>
                      <a:pPr algn="l" fontAlgn="ctr"/>
                      <a:r>
                        <a:rPr lang="en-GB" sz="1400" b="1" u="none" strike="noStrike" dirty="0">
                          <a:effectLst/>
                          <a:latin typeface="+mn-lt"/>
                        </a:rPr>
                        <a:t>Tables, Charts and Graphs</a:t>
                      </a:r>
                      <a:endParaRPr lang="en-GB" sz="1400" b="1" i="0" u="none" strike="noStrike" dirty="0">
                        <a:solidFill>
                          <a:srgbClr val="000000"/>
                        </a:solidFill>
                        <a:effectLst/>
                        <a:latin typeface="+mn-lt"/>
                      </a:endParaRPr>
                    </a:p>
                  </a:txBody>
                  <a:tcPr marL="0" marR="0" marT="0" marB="0" anchor="ctr">
                    <a:solidFill>
                      <a:srgbClr val="FFCCFF"/>
                    </a:solidFill>
                  </a:tcPr>
                </a:tc>
                <a:tc hMerge="1">
                  <a:txBody>
                    <a:bodyPr/>
                    <a:lstStyle/>
                    <a:p>
                      <a:endParaRPr lang="en-GB"/>
                    </a:p>
                  </a:txBody>
                  <a:tcPr/>
                </a:tc>
                <a:extLst>
                  <a:ext uri="{0D108BD9-81ED-4DB2-BD59-A6C34878D82A}">
                    <a16:rowId xmlns:a16="http://schemas.microsoft.com/office/drawing/2014/main" val="4097666007"/>
                  </a:ext>
                </a:extLst>
              </a:tr>
              <a:tr h="324000">
                <a:tc>
                  <a:txBody>
                    <a:bodyPr/>
                    <a:lstStyle/>
                    <a:p>
                      <a:pPr algn="l"/>
                      <a:r>
                        <a:rPr lang="en-GB" sz="1200" b="1" dirty="0">
                          <a:latin typeface="+mn-lt"/>
                        </a:rPr>
                        <a:t>Key Word</a:t>
                      </a:r>
                    </a:p>
                  </a:txBody>
                  <a:tcPr anchor="ctr">
                    <a:solidFill>
                      <a:srgbClr val="FFCCFF"/>
                    </a:solidFill>
                  </a:tcPr>
                </a:tc>
                <a:tc>
                  <a:txBody>
                    <a:bodyPr/>
                    <a:lstStyle/>
                    <a:p>
                      <a:pPr algn="l"/>
                      <a:r>
                        <a:rPr lang="en-GB" sz="1200" b="1" dirty="0">
                          <a:latin typeface="+mn-lt"/>
                        </a:rPr>
                        <a:t>Definition</a:t>
                      </a:r>
                    </a:p>
                  </a:txBody>
                  <a:tcPr anchor="ctr">
                    <a:solidFill>
                      <a:srgbClr val="FFCCFF"/>
                    </a:solidFill>
                  </a:tcPr>
                </a:tc>
                <a:extLst>
                  <a:ext uri="{0D108BD9-81ED-4DB2-BD59-A6C34878D82A}">
                    <a16:rowId xmlns:a16="http://schemas.microsoft.com/office/drawing/2014/main" val="3998576267"/>
                  </a:ext>
                </a:extLst>
              </a:tr>
              <a:tr h="324000">
                <a:tc>
                  <a:txBody>
                    <a:bodyPr/>
                    <a:lstStyle/>
                    <a:p>
                      <a:pPr marR="0" indent="0" algn="l" rtl="0">
                        <a:lnSpc>
                          <a:spcPct val="119000"/>
                        </a:lnSpc>
                        <a:spcBef>
                          <a:spcPts val="0"/>
                        </a:spcBef>
                        <a:spcAft>
                          <a:spcPts val="1400"/>
                        </a:spcAft>
                      </a:pPr>
                      <a:r>
                        <a:rPr lang="en-GB" sz="1200" dirty="0">
                          <a:latin typeface="+mn-lt"/>
                        </a:rPr>
                        <a:t>Discrete data</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n-lt"/>
                        </a:rPr>
                        <a:t>Data that can only take certain</a:t>
                      </a:r>
                      <a:r>
                        <a:rPr lang="en-GB" sz="1200" kern="1400" baseline="0" dirty="0">
                          <a:ln>
                            <a:noFill/>
                          </a:ln>
                          <a:solidFill>
                            <a:srgbClr val="000000"/>
                          </a:solidFill>
                          <a:effectLst/>
                          <a:latin typeface="+mn-lt"/>
                        </a:rPr>
                        <a:t> values. These values do not have to be whole numbers, but they are fixed values. e.g. shoe size, number of goals</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14350032"/>
                  </a:ext>
                </a:extLst>
              </a:tr>
              <a:tr h="324000">
                <a:tc>
                  <a:txBody>
                    <a:bodyPr/>
                    <a:lstStyle/>
                    <a:p>
                      <a:pPr marR="0" indent="0" algn="l" rtl="0">
                        <a:lnSpc>
                          <a:spcPct val="119000"/>
                        </a:lnSpc>
                        <a:spcBef>
                          <a:spcPts val="0"/>
                        </a:spcBef>
                        <a:spcAft>
                          <a:spcPts val="1400"/>
                        </a:spcAft>
                      </a:pPr>
                      <a:r>
                        <a:rPr lang="en-GB" sz="1200" dirty="0">
                          <a:latin typeface="+mn-lt"/>
                        </a:rPr>
                        <a:t>Continuous data</a:t>
                      </a:r>
                      <a:endParaRPr lang="en-GB" sz="1200" kern="1400" dirty="0">
                        <a:ln>
                          <a:noFill/>
                        </a:ln>
                        <a:solidFill>
                          <a:srgbClr val="000000"/>
                        </a:solidFill>
                        <a:effectLst/>
                        <a:latin typeface="+mn-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mn-lt"/>
                        </a:rPr>
                        <a:t>Data that is measured and can take any value e.g. Height, time, temperature </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654776485"/>
                  </a:ext>
                </a:extLst>
              </a:tr>
              <a:tr h="324000">
                <a:tc>
                  <a:txBody>
                    <a:bodyPr/>
                    <a:lstStyle/>
                    <a:p>
                      <a:pPr algn="l" fontAlgn="ctr"/>
                      <a:r>
                        <a:rPr lang="en-GB" sz="1200" u="none" strike="noStrike" dirty="0">
                          <a:effectLst/>
                          <a:latin typeface="+mn-lt"/>
                        </a:rPr>
                        <a:t>Tally Chart</a:t>
                      </a:r>
                      <a:endParaRPr lang="en-GB" sz="1200" b="0" i="0" u="none" strike="noStrike" dirty="0">
                        <a:solidFill>
                          <a:srgbClr val="000000"/>
                        </a:solidFill>
                        <a:effectLst/>
                        <a:latin typeface="+mn-lt"/>
                      </a:endParaRPr>
                    </a:p>
                  </a:txBody>
                  <a:tcPr marL="0" marR="0" marT="0" marB="0" anchor="ctr"/>
                </a:tc>
                <a:tc>
                  <a:txBody>
                    <a:bodyPr/>
                    <a:lstStyle/>
                    <a:p>
                      <a:pPr algn="l" fontAlgn="ctr"/>
                      <a:r>
                        <a:rPr lang="en-US" sz="1200" u="none" strike="noStrike" dirty="0">
                          <a:effectLst/>
                          <a:latin typeface="+mn-lt"/>
                        </a:rPr>
                        <a:t>A way of keeping count by making marks</a:t>
                      </a:r>
                      <a:endParaRPr lang="en-US"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832485451"/>
                  </a:ext>
                </a:extLst>
              </a:tr>
              <a:tr h="324000">
                <a:tc>
                  <a:txBody>
                    <a:bodyPr/>
                    <a:lstStyle/>
                    <a:p>
                      <a:pPr algn="l" fontAlgn="ctr"/>
                      <a:r>
                        <a:rPr lang="en-GB" sz="1200" u="none" strike="noStrike" dirty="0">
                          <a:effectLst/>
                          <a:latin typeface="+mn-lt"/>
                        </a:rPr>
                        <a:t>Frequency</a:t>
                      </a:r>
                      <a:endParaRPr lang="en-GB" sz="1200" b="0" i="0" u="none" strike="noStrike" dirty="0">
                        <a:solidFill>
                          <a:srgbClr val="000000"/>
                        </a:solidFill>
                        <a:effectLst/>
                        <a:latin typeface="+mn-lt"/>
                      </a:endParaRPr>
                    </a:p>
                  </a:txBody>
                  <a:tcPr marL="0" marR="0" marT="0" marB="0" anchor="ctr"/>
                </a:tc>
                <a:tc>
                  <a:txBody>
                    <a:bodyPr/>
                    <a:lstStyle/>
                    <a:p>
                      <a:pPr algn="l" fontAlgn="ctr"/>
                      <a:r>
                        <a:rPr lang="en-GB" sz="1200" u="none" strike="noStrike" dirty="0">
                          <a:effectLst/>
                          <a:latin typeface="+mn-lt"/>
                        </a:rPr>
                        <a:t>Total</a:t>
                      </a:r>
                      <a:endParaRPr lang="en-GB"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4122122448"/>
                  </a:ext>
                </a:extLst>
              </a:tr>
              <a:tr h="324000">
                <a:tc>
                  <a:txBody>
                    <a:bodyPr/>
                    <a:lstStyle/>
                    <a:p>
                      <a:pPr algn="l" fontAlgn="ctr"/>
                      <a:r>
                        <a:rPr lang="en-GB" sz="1200" u="none" strike="noStrike">
                          <a:effectLst/>
                          <a:latin typeface="+mn-lt"/>
                        </a:rPr>
                        <a:t>Pictogram</a:t>
                      </a:r>
                      <a:endParaRPr lang="en-GB" sz="1200" b="0" i="0" u="none" strike="noStrike">
                        <a:solidFill>
                          <a:srgbClr val="000000"/>
                        </a:solidFill>
                        <a:effectLst/>
                        <a:latin typeface="+mn-lt"/>
                      </a:endParaRPr>
                    </a:p>
                  </a:txBody>
                  <a:tcPr marL="0" marR="0" marT="0" marB="0" anchor="ctr"/>
                </a:tc>
                <a:tc>
                  <a:txBody>
                    <a:bodyPr/>
                    <a:lstStyle/>
                    <a:p>
                      <a:pPr algn="l" fontAlgn="ctr"/>
                      <a:r>
                        <a:rPr lang="en-US" sz="1200" u="none" strike="noStrike" dirty="0">
                          <a:effectLst/>
                          <a:latin typeface="+mn-lt"/>
                        </a:rPr>
                        <a:t>Uses pictures to represent data</a:t>
                      </a:r>
                      <a:endParaRPr lang="en-US"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43194524"/>
                  </a:ext>
                </a:extLst>
              </a:tr>
              <a:tr h="324000">
                <a:tc>
                  <a:txBody>
                    <a:bodyPr/>
                    <a:lstStyle/>
                    <a:p>
                      <a:pPr algn="l" fontAlgn="ctr"/>
                      <a:r>
                        <a:rPr lang="en-GB" sz="1200" u="none" strike="noStrike">
                          <a:effectLst/>
                          <a:latin typeface="+mn-lt"/>
                        </a:rPr>
                        <a:t>Line graphs</a:t>
                      </a:r>
                      <a:endParaRPr lang="en-GB" sz="1200" b="0" i="0" u="none" strike="noStrike">
                        <a:solidFill>
                          <a:srgbClr val="000000"/>
                        </a:solidFill>
                        <a:effectLst/>
                        <a:latin typeface="+mn-lt"/>
                      </a:endParaRPr>
                    </a:p>
                  </a:txBody>
                  <a:tcPr marL="0" marR="0" marT="0" marB="0" anchor="ctr"/>
                </a:tc>
                <a:tc>
                  <a:txBody>
                    <a:bodyPr/>
                    <a:lstStyle/>
                    <a:p>
                      <a:pPr algn="l" fontAlgn="ctr"/>
                      <a:r>
                        <a:rPr lang="en-US" sz="1200" u="none" strike="noStrike" dirty="0">
                          <a:effectLst/>
                          <a:latin typeface="+mn-lt"/>
                        </a:rPr>
                        <a:t>A graph with points connected by lines</a:t>
                      </a:r>
                      <a:endParaRPr lang="en-US"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33038590"/>
                  </a:ext>
                </a:extLst>
              </a:tr>
              <a:tr h="324000">
                <a:tc>
                  <a:txBody>
                    <a:bodyPr/>
                    <a:lstStyle/>
                    <a:p>
                      <a:pPr algn="l" fontAlgn="ctr"/>
                      <a:r>
                        <a:rPr lang="en-GB" sz="1200" u="none" strike="noStrike">
                          <a:effectLst/>
                          <a:latin typeface="+mn-lt"/>
                        </a:rPr>
                        <a:t>Bar Chart</a:t>
                      </a:r>
                      <a:endParaRPr lang="en-GB" sz="1200" b="0" i="0" u="none" strike="noStrike">
                        <a:solidFill>
                          <a:srgbClr val="000000"/>
                        </a:solidFill>
                        <a:effectLst/>
                        <a:latin typeface="+mn-lt"/>
                      </a:endParaRPr>
                    </a:p>
                  </a:txBody>
                  <a:tcPr marL="0" marR="0" marT="0" marB="0" anchor="ctr"/>
                </a:tc>
                <a:tc>
                  <a:txBody>
                    <a:bodyPr/>
                    <a:lstStyle/>
                    <a:p>
                      <a:pPr algn="l" fontAlgn="ctr"/>
                      <a:r>
                        <a:rPr lang="en-US" sz="1200" u="none" strike="noStrike" dirty="0">
                          <a:effectLst/>
                          <a:latin typeface="+mn-lt"/>
                        </a:rPr>
                        <a:t>A graph drawn using rectangular bars to show how large each value is</a:t>
                      </a:r>
                      <a:endParaRPr lang="en-US"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200893604"/>
                  </a:ext>
                </a:extLst>
              </a:tr>
            </a:tbl>
          </a:graphicData>
        </a:graphic>
      </p:graphicFrame>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080" y="10017851"/>
            <a:ext cx="116205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t="6796"/>
          <a:stretch/>
        </p:blipFill>
        <p:spPr bwMode="auto">
          <a:xfrm>
            <a:off x="11982768" y="9997214"/>
            <a:ext cx="1146175" cy="1301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t="7206"/>
          <a:stretch/>
        </p:blipFill>
        <p:spPr bwMode="auto">
          <a:xfrm>
            <a:off x="14598968" y="9930539"/>
            <a:ext cx="1250950"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0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0609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30" name="TextBox 29"/>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14" name="Table 13">
            <a:extLst>
              <a:ext uri="{FF2B5EF4-FFF2-40B4-BE49-F238E27FC236}">
                <a16:creationId xmlns:a16="http://schemas.microsoft.com/office/drawing/2014/main" id="{1F6C5FF1-707E-4029-971B-666CFEA788E7}"/>
              </a:ext>
            </a:extLst>
          </p:cNvPr>
          <p:cNvGraphicFramePr>
            <a:graphicFrameLocks noGrp="1"/>
          </p:cNvGraphicFramePr>
          <p:nvPr/>
        </p:nvGraphicFramePr>
        <p:xfrm>
          <a:off x="249349" y="653195"/>
          <a:ext cx="6165104" cy="5619788"/>
        </p:xfrm>
        <a:graphic>
          <a:graphicData uri="http://schemas.openxmlformats.org/drawingml/2006/table">
            <a:tbl>
              <a:tblPr>
                <a:tableStyleId>{616DA210-FB5B-4158-B5E0-FEB733F419BA}</a:tableStyleId>
              </a:tblPr>
              <a:tblGrid>
                <a:gridCol w="1098922">
                  <a:extLst>
                    <a:ext uri="{9D8B030D-6E8A-4147-A177-3AD203B41FA5}">
                      <a16:colId xmlns:a16="http://schemas.microsoft.com/office/drawing/2014/main" val="3763461260"/>
                    </a:ext>
                  </a:extLst>
                </a:gridCol>
                <a:gridCol w="5066182">
                  <a:extLst>
                    <a:ext uri="{9D8B030D-6E8A-4147-A177-3AD203B41FA5}">
                      <a16:colId xmlns:a16="http://schemas.microsoft.com/office/drawing/2014/main" val="4188202432"/>
                    </a:ext>
                  </a:extLst>
                </a:gridCol>
              </a:tblGrid>
              <a:tr h="1474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Key Point </a:t>
                      </a:r>
                    </a:p>
                  </a:txBody>
                  <a:tcPr marL="22377" marR="22377" marT="22377" marB="22377">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Definition</a:t>
                      </a:r>
                    </a:p>
                  </a:txBody>
                  <a:tcPr marL="22377" marR="22377" marT="22377" marB="22377">
                    <a:solidFill>
                      <a:schemeClr val="accent6">
                        <a:lumMod val="20000"/>
                        <a:lumOff val="80000"/>
                      </a:schemeClr>
                    </a:solidFill>
                  </a:tcPr>
                </a:tc>
                <a:extLst>
                  <a:ext uri="{0D108BD9-81ED-4DB2-BD59-A6C34878D82A}">
                    <a16:rowId xmlns:a16="http://schemas.microsoft.com/office/drawing/2014/main" val="2587989269"/>
                  </a:ext>
                </a:extLst>
              </a:tr>
              <a:tr h="177185">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insulator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material that does not allow current to flow through it easily, </a:t>
                      </a:r>
                      <a:r>
                        <a:rPr lang="en-GB" sz="1200" kern="1400" dirty="0" err="1">
                          <a:ln>
                            <a:noFill/>
                          </a:ln>
                          <a:solidFill>
                            <a:srgbClr val="000000"/>
                          </a:solidFill>
                          <a:effectLst/>
                          <a:latin typeface="Gill Sans MT" panose="020B0502020104020203" pitchFamily="34" charset="0"/>
                        </a:rPr>
                        <a:t>eg</a:t>
                      </a:r>
                      <a:r>
                        <a:rPr lang="en-GB" sz="1200" kern="1400" dirty="0">
                          <a:ln>
                            <a:noFill/>
                          </a:ln>
                          <a:solidFill>
                            <a:srgbClr val="000000"/>
                          </a:solidFill>
                          <a:effectLst/>
                          <a:latin typeface="Gill Sans MT" panose="020B0502020104020203" pitchFamily="34" charset="0"/>
                        </a:rPr>
                        <a:t> wood or glass. </a:t>
                      </a:r>
                    </a:p>
                  </a:txBody>
                  <a:tcPr marL="22377" marR="22377" marT="22377" marB="22377"/>
                </a:tc>
                <a:extLst>
                  <a:ext uri="{0D108BD9-81ED-4DB2-BD59-A6C34878D82A}">
                    <a16:rowId xmlns:a16="http://schemas.microsoft.com/office/drawing/2014/main" val="2115572916"/>
                  </a:ext>
                </a:extLst>
              </a:tr>
              <a:tr h="280726">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electrostatic forces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Charged objects exert electrostatic forces on each other. These can be attractive forces or repulsive forces.</a:t>
                      </a:r>
                    </a:p>
                  </a:txBody>
                  <a:tcPr marL="22377" marR="22377" marT="22377" marB="22377"/>
                </a:tc>
                <a:extLst>
                  <a:ext uri="{0D108BD9-81ED-4DB2-BD59-A6C34878D82A}">
                    <a16:rowId xmlns:a16="http://schemas.microsoft.com/office/drawing/2014/main" val="1389503894"/>
                  </a:ext>
                </a:extLst>
              </a:tr>
              <a:tr h="280726">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polarisation of charge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charges move or separate in a neutral object, leaving areas of net positive or negative charge. </a:t>
                      </a:r>
                    </a:p>
                  </a:txBody>
                  <a:tcPr marL="22377" marR="22377" marT="22377" marB="22377"/>
                </a:tc>
                <a:extLst>
                  <a:ext uri="{0D108BD9-81ED-4DB2-BD59-A6C34878D82A}">
                    <a16:rowId xmlns:a16="http://schemas.microsoft.com/office/drawing/2014/main" val="3972122982"/>
                  </a:ext>
                </a:extLst>
              </a:tr>
              <a:tr h="294013">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Static electricity </a:t>
                      </a:r>
                    </a:p>
                  </a:txBody>
                  <a:tcPr marL="22377" marR="22377" marT="22377" marB="22377"/>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is a build-up of electrical charge on an object </a:t>
                      </a:r>
                    </a:p>
                  </a:txBody>
                  <a:tcPr marL="22377" marR="22377" marT="22377" marB="22377"/>
                </a:tc>
                <a:extLst>
                  <a:ext uri="{0D108BD9-81ED-4DB2-BD59-A6C34878D82A}">
                    <a16:rowId xmlns:a16="http://schemas.microsoft.com/office/drawing/2014/main" val="2930163792"/>
                  </a:ext>
                </a:extLst>
              </a:tr>
              <a:tr h="294013">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electrical current </a:t>
                      </a:r>
                    </a:p>
                  </a:txBody>
                  <a:tcPr marL="22377" marR="22377" marT="22377" marB="22377"/>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flow of electrical charges (usually electrons) through a material. </a:t>
                      </a:r>
                    </a:p>
                  </a:txBody>
                  <a:tcPr marL="22377" marR="22377" marT="22377" marB="22377"/>
                </a:tc>
                <a:extLst>
                  <a:ext uri="{0D108BD9-81ED-4DB2-BD59-A6C34878D82A}">
                    <a16:rowId xmlns:a16="http://schemas.microsoft.com/office/drawing/2014/main" val="1048242659"/>
                  </a:ext>
                </a:extLst>
              </a:tr>
              <a:tr h="294013">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resistance </a:t>
                      </a:r>
                    </a:p>
                  </a:txBody>
                  <a:tcPr marL="22377" marR="22377" marT="22377" marB="22377"/>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This tells us how difficult it is for current to flow through a circuit. The more resistance there is, the harder it is for current to flow. </a:t>
                      </a:r>
                    </a:p>
                  </a:txBody>
                  <a:tcPr marL="22377" marR="22377" marT="22377" marB="22377"/>
                </a:tc>
                <a:extLst>
                  <a:ext uri="{0D108BD9-81ED-4DB2-BD59-A6C34878D82A}">
                    <a16:rowId xmlns:a16="http://schemas.microsoft.com/office/drawing/2014/main" val="1309270313"/>
                  </a:ext>
                </a:extLst>
              </a:tr>
              <a:tr h="201202">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conduction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process by which electrical current flows through a wire or another conductor. </a:t>
                      </a:r>
                    </a:p>
                  </a:txBody>
                  <a:tcPr marL="22377" marR="22377" marT="22377" marB="22377"/>
                </a:tc>
                <a:extLst>
                  <a:ext uri="{0D108BD9-81ED-4DB2-BD59-A6C34878D82A}">
                    <a16:rowId xmlns:a16="http://schemas.microsoft.com/office/drawing/2014/main" val="1011558782"/>
                  </a:ext>
                </a:extLst>
              </a:tr>
              <a:tr h="355357">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potential difference (V)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Potential difference is the amount of energy transferred by each unit of charge passing between two points of a circuit. Potential difference is measure in volts (V). </a:t>
                      </a:r>
                    </a:p>
                  </a:txBody>
                  <a:tcPr marL="22377" marR="22377" marT="22377" marB="22377"/>
                </a:tc>
                <a:extLst>
                  <a:ext uri="{0D108BD9-81ED-4DB2-BD59-A6C34878D82A}">
                    <a16:rowId xmlns:a16="http://schemas.microsoft.com/office/drawing/2014/main" val="194730131"/>
                  </a:ext>
                </a:extLst>
              </a:tr>
              <a:tr h="169695">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component </a:t>
                      </a:r>
                    </a:p>
                  </a:txBody>
                  <a:tcPr marL="22377" marR="22377" marT="22377" marB="22377"/>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part of a circuit eg a battery, motor, lamp, switch or wire. </a:t>
                      </a:r>
                    </a:p>
                  </a:txBody>
                  <a:tcPr marL="22377" marR="22377" marT="22377" marB="22377"/>
                </a:tc>
                <a:extLst>
                  <a:ext uri="{0D108BD9-81ED-4DB2-BD59-A6C34878D82A}">
                    <a16:rowId xmlns:a16="http://schemas.microsoft.com/office/drawing/2014/main" val="3569905987"/>
                  </a:ext>
                </a:extLst>
              </a:tr>
              <a:tr h="280726">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circuit </a:t>
                      </a:r>
                    </a:p>
                  </a:txBody>
                  <a:tcPr marL="22377" marR="22377" marT="22377" marB="22377"/>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An electrical circuit is made up of components, which are connected together using wires. </a:t>
                      </a:r>
                    </a:p>
                  </a:txBody>
                  <a:tcPr marL="22377" marR="22377" marT="22377" marB="22377"/>
                </a:tc>
                <a:extLst>
                  <a:ext uri="{0D108BD9-81ED-4DB2-BD59-A6C34878D82A}">
                    <a16:rowId xmlns:a16="http://schemas.microsoft.com/office/drawing/2014/main" val="922817663"/>
                  </a:ext>
                </a:extLst>
              </a:tr>
              <a:tr h="280726">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Ammeters  </a:t>
                      </a:r>
                    </a:p>
                  </a:txBody>
                  <a:tcPr marL="22377" marR="22377" marT="22377" marB="22377"/>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This is a piece of equipment  used to measure the current flowing through components. </a:t>
                      </a:r>
                    </a:p>
                  </a:txBody>
                  <a:tcPr marL="22377" marR="22377" marT="22377" marB="22377"/>
                </a:tc>
                <a:extLst>
                  <a:ext uri="{0D108BD9-81ED-4DB2-BD59-A6C34878D82A}">
                    <a16:rowId xmlns:a16="http://schemas.microsoft.com/office/drawing/2014/main" val="530082338"/>
                  </a:ext>
                </a:extLst>
              </a:tr>
              <a:tr h="280726">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voltmeter</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This is a piece of equipment which is used to measure the potential difference across components. </a:t>
                      </a:r>
                    </a:p>
                  </a:txBody>
                  <a:tcPr marL="22377" marR="22377" marT="22377" marB="22377"/>
                </a:tc>
                <a:extLst>
                  <a:ext uri="{0D108BD9-81ED-4DB2-BD59-A6C34878D82A}">
                    <a16:rowId xmlns:a16="http://schemas.microsoft.com/office/drawing/2014/main" val="2415352488"/>
                  </a:ext>
                </a:extLst>
              </a:tr>
            </a:tbl>
          </a:graphicData>
        </a:graphic>
      </p:graphicFrame>
      <p:graphicFrame>
        <p:nvGraphicFramePr>
          <p:cNvPr id="2" name="Table 1"/>
          <p:cNvGraphicFramePr>
            <a:graphicFrameLocks noGrp="1"/>
          </p:cNvGraphicFramePr>
          <p:nvPr/>
        </p:nvGraphicFramePr>
        <p:xfrm>
          <a:off x="6671606" y="553713"/>
          <a:ext cx="5156812" cy="1847797"/>
        </p:xfrm>
        <a:graphic>
          <a:graphicData uri="http://schemas.openxmlformats.org/drawingml/2006/table">
            <a:tbl>
              <a:tblPr>
                <a:tableStyleId>{616DA210-FB5B-4158-B5E0-FEB733F419BA}</a:tableStyleId>
              </a:tblPr>
              <a:tblGrid>
                <a:gridCol w="919196">
                  <a:extLst>
                    <a:ext uri="{9D8B030D-6E8A-4147-A177-3AD203B41FA5}">
                      <a16:colId xmlns:a16="http://schemas.microsoft.com/office/drawing/2014/main" val="3278374748"/>
                    </a:ext>
                  </a:extLst>
                </a:gridCol>
                <a:gridCol w="4237616">
                  <a:extLst>
                    <a:ext uri="{9D8B030D-6E8A-4147-A177-3AD203B41FA5}">
                      <a16:colId xmlns:a16="http://schemas.microsoft.com/office/drawing/2014/main" val="1778709465"/>
                    </a:ext>
                  </a:extLst>
                </a:gridCol>
              </a:tblGrid>
              <a:tr h="1474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Key Point </a:t>
                      </a:r>
                    </a:p>
                  </a:txBody>
                  <a:tcPr marL="22377" marR="22377" marT="22377" marB="22377">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Definition</a:t>
                      </a:r>
                    </a:p>
                  </a:txBody>
                  <a:tcPr marL="22377" marR="22377" marT="22377" marB="22377">
                    <a:solidFill>
                      <a:schemeClr val="accent6">
                        <a:lumMod val="20000"/>
                        <a:lumOff val="80000"/>
                      </a:schemeClr>
                    </a:solidFill>
                  </a:tcPr>
                </a:tc>
                <a:extLst>
                  <a:ext uri="{0D108BD9-81ED-4DB2-BD59-A6C34878D82A}">
                    <a16:rowId xmlns:a16="http://schemas.microsoft.com/office/drawing/2014/main" val="1594957691"/>
                  </a:ext>
                </a:extLst>
              </a:tr>
              <a:tr h="177185">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cell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Cells provide energy which enables electrons to flow through wires and components, when connected into an electrical circuit. Cells can be connected together to form batteries. </a:t>
                      </a:r>
                    </a:p>
                  </a:txBody>
                  <a:tcPr marL="22377" marR="22377" marT="22377" marB="22377"/>
                </a:tc>
                <a:extLst>
                  <a:ext uri="{0D108BD9-81ED-4DB2-BD59-A6C34878D82A}">
                    <a16:rowId xmlns:a16="http://schemas.microsoft.com/office/drawing/2014/main" val="3786318147"/>
                  </a:ext>
                </a:extLst>
              </a:tr>
              <a:tr h="280726">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Series circuit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series circuit has all the components in one loop connected by wires, so there is only one route for current to flow </a:t>
                      </a:r>
                    </a:p>
                  </a:txBody>
                  <a:tcPr marL="22377" marR="22377" marT="22377" marB="22377"/>
                </a:tc>
                <a:extLst>
                  <a:ext uri="{0D108BD9-81ED-4DB2-BD59-A6C34878D82A}">
                    <a16:rowId xmlns:a16="http://schemas.microsoft.com/office/drawing/2014/main" val="3351686405"/>
                  </a:ext>
                </a:extLst>
              </a:tr>
              <a:tr h="280726">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Parallel circuit </a:t>
                      </a:r>
                    </a:p>
                  </a:txBody>
                  <a:tcPr marL="22377" marR="22377" marT="22377" marB="22377"/>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parallel circuit has components on separate branches, so the current can take different routes around the circuit. </a:t>
                      </a:r>
                    </a:p>
                  </a:txBody>
                  <a:tcPr marL="22377" marR="22377" marT="22377" marB="22377"/>
                </a:tc>
                <a:extLst>
                  <a:ext uri="{0D108BD9-81ED-4DB2-BD59-A6C34878D82A}">
                    <a16:rowId xmlns:a16="http://schemas.microsoft.com/office/drawing/2014/main" val="1577251225"/>
                  </a:ext>
                </a:extLst>
              </a:tr>
            </a:tbl>
          </a:graphicData>
        </a:graphic>
      </p:graphicFrame>
      <p:pic>
        <p:nvPicPr>
          <p:cNvPr id="3" name="Picture 2"/>
          <p:cNvPicPr>
            <a:picLocks noChangeAspect="1"/>
          </p:cNvPicPr>
          <p:nvPr/>
        </p:nvPicPr>
        <p:blipFill>
          <a:blip r:embed="rId3"/>
          <a:stretch>
            <a:fillRect/>
          </a:stretch>
        </p:blipFill>
        <p:spPr>
          <a:xfrm>
            <a:off x="6597430" y="3094239"/>
            <a:ext cx="2343499" cy="1833555"/>
          </a:xfrm>
          <a:prstGeom prst="rect">
            <a:avLst/>
          </a:prstGeom>
        </p:spPr>
      </p:pic>
      <p:pic>
        <p:nvPicPr>
          <p:cNvPr id="5" name="Picture 4"/>
          <p:cNvPicPr>
            <a:picLocks noChangeAspect="1"/>
          </p:cNvPicPr>
          <p:nvPr/>
        </p:nvPicPr>
        <p:blipFill>
          <a:blip r:embed="rId4"/>
          <a:stretch>
            <a:fillRect/>
          </a:stretch>
        </p:blipFill>
        <p:spPr>
          <a:xfrm>
            <a:off x="9548397" y="3487307"/>
            <a:ext cx="1888229" cy="2715304"/>
          </a:xfrm>
          <a:prstGeom prst="rect">
            <a:avLst/>
          </a:prstGeom>
        </p:spPr>
      </p:pic>
      <p:sp>
        <p:nvSpPr>
          <p:cNvPr id="6" name="Rectangle 5"/>
          <p:cNvSpPr/>
          <p:nvPr/>
        </p:nvSpPr>
        <p:spPr>
          <a:xfrm>
            <a:off x="6738602" y="2533200"/>
            <a:ext cx="2313368" cy="954107"/>
          </a:xfrm>
          <a:prstGeom prst="rect">
            <a:avLst/>
          </a:prstGeom>
        </p:spPr>
        <p:txBody>
          <a:bodyPr wrap="square">
            <a:spAutoFit/>
          </a:bodyPr>
          <a:lstStyle/>
          <a:p>
            <a:r>
              <a:rPr lang="en-GB" sz="1400" dirty="0">
                <a:latin typeface="Gill Sans MT" panose="020B0502020104020203" pitchFamily="34" charset="0"/>
              </a:rPr>
              <a:t>In a </a:t>
            </a:r>
            <a:r>
              <a:rPr lang="en-GB" sz="1400" b="1" dirty="0">
                <a:latin typeface="Gill Sans MT" panose="020B0502020104020203" pitchFamily="34" charset="0"/>
              </a:rPr>
              <a:t>series circuit</a:t>
            </a:r>
            <a:r>
              <a:rPr lang="en-GB" sz="1400" dirty="0">
                <a:latin typeface="Gill Sans MT" panose="020B0502020104020203" pitchFamily="34" charset="0"/>
              </a:rPr>
              <a:t>:</a:t>
            </a:r>
          </a:p>
          <a:p>
            <a:pPr marL="285750" indent="-285750">
              <a:buFont typeface="Arial" panose="020B0604020202020204" pitchFamily="34" charset="0"/>
              <a:buChar char="•"/>
            </a:pPr>
            <a:r>
              <a:rPr lang="en-GB" sz="1400" dirty="0">
                <a:latin typeface="Gill Sans MT" panose="020B0502020104020203" pitchFamily="34" charset="0"/>
              </a:rPr>
              <a:t>current is…shared </a:t>
            </a:r>
          </a:p>
          <a:p>
            <a:pPr marL="285750" indent="-285750">
              <a:buFont typeface="Arial" panose="020B0604020202020204" pitchFamily="34" charset="0"/>
              <a:buChar char="•"/>
            </a:pPr>
            <a:r>
              <a:rPr lang="en-GB" sz="1400" dirty="0">
                <a:latin typeface="Gill Sans MT" panose="020B0502020104020203" pitchFamily="34" charset="0"/>
              </a:rPr>
              <a:t> if a bulb breaks…they all go out</a:t>
            </a:r>
          </a:p>
        </p:txBody>
      </p:sp>
      <p:sp>
        <p:nvSpPr>
          <p:cNvPr id="7" name="Rectangle 6"/>
          <p:cNvSpPr/>
          <p:nvPr/>
        </p:nvSpPr>
        <p:spPr>
          <a:xfrm>
            <a:off x="9193142" y="2617186"/>
            <a:ext cx="2849217" cy="954107"/>
          </a:xfrm>
          <a:prstGeom prst="rect">
            <a:avLst/>
          </a:prstGeom>
        </p:spPr>
        <p:txBody>
          <a:bodyPr wrap="square">
            <a:spAutoFit/>
          </a:bodyPr>
          <a:lstStyle/>
          <a:p>
            <a:r>
              <a:rPr lang="en-GB" sz="1400" dirty="0">
                <a:latin typeface="Gill Sans MT" panose="020B0502020104020203" pitchFamily="34" charset="0"/>
              </a:rPr>
              <a:t>In a </a:t>
            </a:r>
            <a:r>
              <a:rPr lang="en-GB" sz="1400" b="1" dirty="0">
                <a:latin typeface="Gill Sans MT" panose="020B0502020104020203" pitchFamily="34" charset="0"/>
              </a:rPr>
              <a:t>parallel circuit</a:t>
            </a:r>
            <a:r>
              <a:rPr lang="en-GB" sz="1400" dirty="0">
                <a:latin typeface="Gill Sans MT" panose="020B0502020104020203" pitchFamily="34" charset="0"/>
              </a:rPr>
              <a:t>: </a:t>
            </a:r>
          </a:p>
          <a:p>
            <a:pPr marL="285750" indent="-285750">
              <a:buFont typeface="Arial" panose="020B0604020202020204" pitchFamily="34" charset="0"/>
              <a:buChar char="•"/>
            </a:pPr>
            <a:r>
              <a:rPr lang="en-GB" sz="1400" dirty="0">
                <a:latin typeface="Gill Sans MT" panose="020B0502020104020203" pitchFamily="34" charset="0"/>
              </a:rPr>
              <a:t>current is…the same</a:t>
            </a:r>
          </a:p>
          <a:p>
            <a:pPr marL="285750" indent="-285750">
              <a:buFont typeface="Arial" panose="020B0604020202020204" pitchFamily="34" charset="0"/>
              <a:buChar char="•"/>
            </a:pPr>
            <a:r>
              <a:rPr lang="en-GB" sz="1400" dirty="0">
                <a:latin typeface="Gill Sans MT" panose="020B0502020104020203" pitchFamily="34" charset="0"/>
              </a:rPr>
              <a:t>if a bulb breaks…the others stay lit</a:t>
            </a:r>
          </a:p>
        </p:txBody>
      </p:sp>
    </p:spTree>
    <p:extLst>
      <p:ext uri="{BB962C8B-B14F-4D97-AF65-F5344CB8AC3E}">
        <p14:creationId xmlns:p14="http://schemas.microsoft.com/office/powerpoint/2010/main" val="248768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graphicFrame>
        <p:nvGraphicFramePr>
          <p:cNvPr id="6" name="Table 5"/>
          <p:cNvGraphicFramePr>
            <a:graphicFrameLocks noGrp="1"/>
          </p:cNvGraphicFramePr>
          <p:nvPr>
            <p:extLst>
              <p:ext uri="{D42A27DB-BD31-4B8C-83A1-F6EECF244321}">
                <p14:modId xmlns:p14="http://schemas.microsoft.com/office/powerpoint/2010/main" val="2968863686"/>
              </p:ext>
            </p:extLst>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En</a:t>
                      </a:r>
                      <a:r>
                        <a:rPr lang="es-ES_tradnl" sz="1200" kern="1400" baseline="0" dirty="0">
                          <a:ln>
                            <a:noFill/>
                          </a:ln>
                          <a:solidFill>
                            <a:srgbClr val="000000"/>
                          </a:solidFill>
                          <a:effectLst/>
                          <a:latin typeface="Gill Sans MT" panose="020B0502020104020203" pitchFamily="34" charset="0"/>
                        </a:rPr>
                        <a:t> mi ciudad hay</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In </a:t>
                      </a:r>
                      <a:r>
                        <a:rPr lang="es-ES" sz="1200" kern="1400" dirty="0" err="1">
                          <a:ln>
                            <a:noFill/>
                          </a:ln>
                          <a:solidFill>
                            <a:srgbClr val="000000"/>
                          </a:solidFill>
                          <a:effectLst/>
                          <a:latin typeface="Gill Sans MT" panose="020B0502020104020203" pitchFamily="34" charset="0"/>
                        </a:rPr>
                        <a:t>my</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city</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there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is</a:t>
                      </a:r>
                      <a:r>
                        <a:rPr lang="es-ES" sz="1200" kern="1400" dirty="0">
                          <a:ln>
                            <a:noFill/>
                          </a:ln>
                          <a:solidFill>
                            <a:srgbClr val="000000"/>
                          </a:solidFill>
                          <a:effectLst/>
                          <a:latin typeface="Gill Sans MT" panose="020B0502020104020203" pitchFamily="34" charset="0"/>
                        </a:rPr>
                        <a:t>/are</a:t>
                      </a: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Un aeropuerto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An</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airport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Una</a:t>
                      </a:r>
                      <a:r>
                        <a:rPr lang="es-ES_tradnl" sz="1200" kern="1400" baseline="0" dirty="0">
                          <a:ln>
                            <a:noFill/>
                          </a:ln>
                          <a:solidFill>
                            <a:srgbClr val="000000"/>
                          </a:solidFill>
                          <a:effectLst/>
                          <a:latin typeface="Gill Sans MT" panose="020B0502020104020203" pitchFamily="34" charset="0"/>
                        </a:rPr>
                        <a:t> mezquita</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mosque</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Una</a:t>
                      </a:r>
                      <a:r>
                        <a:rPr lang="es-ES" sz="1200" kern="1400" baseline="0" dirty="0">
                          <a:ln>
                            <a:noFill/>
                          </a:ln>
                          <a:solidFill>
                            <a:srgbClr val="000000"/>
                          </a:solidFill>
                          <a:effectLst/>
                          <a:latin typeface="Gill Sans MT" panose="020B0502020104020203" pitchFamily="34" charset="0"/>
                        </a:rPr>
                        <a:t> sinagoga</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café</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castillo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castle</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Un cine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cinema</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Un </a:t>
                      </a:r>
                      <a:r>
                        <a:rPr lang="en-US" sz="1200" kern="1400" dirty="0" err="1">
                          <a:ln>
                            <a:noFill/>
                          </a:ln>
                          <a:solidFill>
                            <a:srgbClr val="000000"/>
                          </a:solidFill>
                          <a:effectLst/>
                          <a:latin typeface="Gill Sans MT" panose="020B0502020104020203" pitchFamily="34" charset="0"/>
                        </a:rPr>
                        <a:t>estadio</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stadium</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Un parque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a park</a:t>
                      </a:r>
                    </a:p>
                  </a:txBody>
                  <a:tcPr marL="36576" marR="36576" marT="36576" marB="36576" anchor="ctr"/>
                </a:tc>
                <a:extLst>
                  <a:ext uri="{0D108BD9-81ED-4DB2-BD59-A6C34878D82A}">
                    <a16:rowId xmlns:a16="http://schemas.microsoft.com/office/drawing/2014/main" val="1235971345"/>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tab pos="2879446" algn="l"/>
                          <a:tab pos="2766974" algn="l"/>
                        </a:tabLst>
                        <a:defRPr/>
                      </a:pPr>
                      <a:r>
                        <a:rPr lang="es-ES" sz="1200" kern="1400" dirty="0">
                          <a:ln>
                            <a:noFill/>
                          </a:ln>
                          <a:solidFill>
                            <a:srgbClr val="000000"/>
                          </a:solidFill>
                          <a:effectLst/>
                          <a:latin typeface="Gill Sans MT" panose="020B0502020104020203" pitchFamily="34" charset="0"/>
                        </a:rPr>
                        <a:t>Un instituto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a:t>
                      </a:r>
                      <a:r>
                        <a:rPr lang="en-GB" sz="1200" kern="1400" baseline="0" dirty="0">
                          <a:ln>
                            <a:noFill/>
                          </a:ln>
                          <a:solidFill>
                            <a:srgbClr val="000000"/>
                          </a:solidFill>
                          <a:effectLst/>
                          <a:latin typeface="Gill Sans MT" panose="020B0502020104020203" pitchFamily="34" charset="0"/>
                        </a:rPr>
                        <a:t> secondary school</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mercado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market</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museo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A </a:t>
                      </a:r>
                      <a:r>
                        <a:rPr lang="es-ES" sz="1200" kern="1400" dirty="0" err="1">
                          <a:ln>
                            <a:noFill/>
                          </a:ln>
                          <a:solidFill>
                            <a:srgbClr val="000000"/>
                          </a:solidFill>
                          <a:effectLst/>
                          <a:latin typeface="Gill Sans MT" panose="020B0502020104020203" pitchFamily="34" charset="0"/>
                        </a:rPr>
                        <a:t>museum</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Un restaurante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A restaurant</a:t>
                      </a:r>
                    </a:p>
                  </a:txBody>
                  <a:tcPr marL="36576" marR="36576" marT="36576" marB="36576" anchor="ctr"/>
                </a:tc>
                <a:extLst>
                  <a:ext uri="{0D108BD9-81ED-4DB2-BD59-A6C34878D82A}">
                    <a16:rowId xmlns:a16="http://schemas.microsoft.com/office/drawing/2014/main" val="3264998185"/>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Gill Sans MT" panose="020B0502020104020203" pitchFamily="34" charset="0"/>
                        </a:rPr>
                        <a:t>Una bolera</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tab pos="2879446" algn="l"/>
                          <a:tab pos="2766974" algn="l"/>
                        </a:tabLst>
                        <a:defRPr/>
                      </a:pPr>
                      <a:r>
                        <a:rPr lang="es-ES" sz="1200" kern="1400" dirty="0">
                          <a:ln>
                            <a:noFill/>
                          </a:ln>
                          <a:solidFill>
                            <a:srgbClr val="000000"/>
                          </a:solidFill>
                          <a:effectLst/>
                          <a:latin typeface="Gill Sans MT" panose="020B0502020104020203" pitchFamily="34" charset="0"/>
                        </a:rPr>
                        <a:t>A </a:t>
                      </a:r>
                      <a:r>
                        <a:rPr lang="es-ES" sz="1200" kern="1400" dirty="0" err="1">
                          <a:ln>
                            <a:noFill/>
                          </a:ln>
                          <a:solidFill>
                            <a:srgbClr val="000000"/>
                          </a:solidFill>
                          <a:effectLst/>
                          <a:latin typeface="Gill Sans MT" panose="020B0502020104020203" pitchFamily="34" charset="0"/>
                        </a:rPr>
                        <a:t>bowling</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alley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Está en el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It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is</a:t>
                      </a:r>
                      <a:r>
                        <a:rPr lang="es-ES" sz="1200" kern="1400" dirty="0">
                          <a:ln>
                            <a:noFill/>
                          </a:ln>
                          <a:solidFill>
                            <a:srgbClr val="000000"/>
                          </a:solidFill>
                          <a:effectLst/>
                          <a:latin typeface="Gill Sans MT" panose="020B0502020104020203" pitchFamily="34" charset="0"/>
                        </a:rPr>
                        <a:t> in </a:t>
                      </a:r>
                      <a:r>
                        <a:rPr lang="es-ES" sz="1200" kern="1400" dirty="0" err="1">
                          <a:ln>
                            <a:noFill/>
                          </a:ln>
                          <a:solidFill>
                            <a:srgbClr val="000000"/>
                          </a:solidFill>
                          <a:effectLst/>
                          <a:latin typeface="Gill Sans MT" panose="020B0502020104020203" pitchFamily="34" charset="0"/>
                        </a:rPr>
                        <a:t>the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norte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north</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sur</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south</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Este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east</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49880172"/>
              </p:ext>
            </p:extLst>
          </p:nvPr>
        </p:nvGraphicFramePr>
        <p:xfrm>
          <a:off x="7322412" y="134605"/>
          <a:ext cx="4591889" cy="6103308"/>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Oeste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west</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antiguo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Old </a:t>
                      </a: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enorme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Enormous</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feo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Ugly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histórico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historic</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Industrial</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Industrial</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Limpio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Clean</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Animado</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Modern</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peligroso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Dangerous</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moderno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modern</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sucio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Dirty</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tranquilo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Quiet</a:t>
                      </a:r>
                    </a:p>
                  </a:txBody>
                  <a:tcPr marL="36576" marR="36576" marT="36576" marB="36576"/>
                </a:tc>
                <a:extLst>
                  <a:ext uri="{0D108BD9-81ED-4DB2-BD59-A6C34878D82A}">
                    <a16:rowId xmlns:a16="http://schemas.microsoft.com/office/drawing/2014/main" val="3264998185"/>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_tradnl" sz="1200" kern="1400" dirty="0">
                          <a:ln>
                            <a:noFill/>
                          </a:ln>
                          <a:solidFill>
                            <a:srgbClr val="000000"/>
                          </a:solidFill>
                          <a:effectLst/>
                          <a:latin typeface="Gill Sans MT" panose="020B0502020104020203" pitchFamily="34" charset="0"/>
                        </a:rPr>
                        <a:t>quiero</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want</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Puedo</a:t>
                      </a: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I can</a:t>
                      </a: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Cuando</a:t>
                      </a:r>
                      <a:r>
                        <a:rPr lang="en-US" sz="1200" kern="1400" dirty="0">
                          <a:ln>
                            <a:noFill/>
                          </a:ln>
                          <a:solidFill>
                            <a:srgbClr val="000000"/>
                          </a:solidFill>
                          <a:effectLst/>
                          <a:latin typeface="Gill Sans MT" panose="020B0502020104020203" pitchFamily="34" charset="0"/>
                        </a:rPr>
                        <a:t> </a:t>
                      </a:r>
                      <a:r>
                        <a:rPr lang="en-US" sz="1200" kern="1400" dirty="0" err="1">
                          <a:ln>
                            <a:noFill/>
                          </a:ln>
                          <a:solidFill>
                            <a:srgbClr val="000000"/>
                          </a:solidFill>
                          <a:effectLst/>
                          <a:latin typeface="Gill Sans MT" panose="020B0502020104020203" pitchFamily="34" charset="0"/>
                        </a:rPr>
                        <a:t>hace</a:t>
                      </a:r>
                      <a:r>
                        <a:rPr lang="en-US" sz="1200" kern="1400" baseline="0" dirty="0">
                          <a:ln>
                            <a:noFill/>
                          </a:ln>
                          <a:solidFill>
                            <a:srgbClr val="000000"/>
                          </a:solidFill>
                          <a:effectLst/>
                          <a:latin typeface="Gill Sans MT" panose="020B0502020104020203" pitchFamily="34" charset="0"/>
                        </a:rPr>
                        <a:t> sol / </a:t>
                      </a:r>
                      <a:r>
                        <a:rPr lang="en-US" sz="1200" kern="1400" baseline="0" dirty="0" err="1">
                          <a:ln>
                            <a:noFill/>
                          </a:ln>
                          <a:solidFill>
                            <a:srgbClr val="000000"/>
                          </a:solidFill>
                          <a:effectLst/>
                          <a:latin typeface="Gill Sans MT" panose="020B0502020104020203" pitchFamily="34" charset="0"/>
                        </a:rPr>
                        <a:t>hace</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calor</a:t>
                      </a:r>
                      <a:r>
                        <a:rPr lang="en-US" sz="1200" kern="1400" baseline="0" dirty="0">
                          <a:ln>
                            <a:noFill/>
                          </a:ln>
                          <a:solidFill>
                            <a:srgbClr val="000000"/>
                          </a:solidFill>
                          <a:effectLst/>
                          <a:latin typeface="Gill Sans MT" panose="020B0502020104020203" pitchFamily="34" charset="0"/>
                        </a:rPr>
                        <a:t> / </a:t>
                      </a:r>
                      <a:r>
                        <a:rPr lang="en-US" sz="1200" kern="1400" baseline="0" dirty="0" err="1">
                          <a:ln>
                            <a:noFill/>
                          </a:ln>
                          <a:solidFill>
                            <a:srgbClr val="000000"/>
                          </a:solidFill>
                          <a:effectLst/>
                          <a:latin typeface="Gill Sans MT" panose="020B0502020104020203" pitchFamily="34" charset="0"/>
                        </a:rPr>
                        <a:t>hace</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frío</a:t>
                      </a:r>
                      <a:r>
                        <a:rPr lang="en-US" sz="1200" kern="1400" baseline="0" dirty="0">
                          <a:ln>
                            <a:noFill/>
                          </a:ln>
                          <a:solidFill>
                            <a:srgbClr val="000000"/>
                          </a:solidFill>
                          <a:effectLst/>
                          <a:latin typeface="Gill Sans MT" panose="020B0502020104020203" pitchFamily="34" charset="0"/>
                        </a:rPr>
                        <a:t> / </a:t>
                      </a:r>
                      <a:r>
                        <a:rPr lang="en-US" sz="1200" kern="1400" baseline="0" dirty="0" err="1">
                          <a:ln>
                            <a:noFill/>
                          </a:ln>
                          <a:solidFill>
                            <a:srgbClr val="000000"/>
                          </a:solidFill>
                          <a:effectLst/>
                          <a:latin typeface="Gill Sans MT" panose="020B0502020104020203" pitchFamily="34" charset="0"/>
                        </a:rPr>
                        <a:t>hace</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buen</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tiempo</a:t>
                      </a:r>
                      <a:r>
                        <a:rPr lang="en-US" sz="1200" kern="1400" baseline="0" dirty="0">
                          <a:ln>
                            <a:noFill/>
                          </a:ln>
                          <a:solidFill>
                            <a:srgbClr val="000000"/>
                          </a:solidFill>
                          <a:effectLst/>
                          <a:latin typeface="Gill Sans MT" panose="020B0502020104020203" pitchFamily="34" charset="0"/>
                        </a:rPr>
                        <a:t> / </a:t>
                      </a:r>
                      <a:r>
                        <a:rPr lang="en-US" sz="1200" kern="1400" baseline="0" dirty="0" err="1">
                          <a:ln>
                            <a:noFill/>
                          </a:ln>
                          <a:solidFill>
                            <a:srgbClr val="000000"/>
                          </a:solidFill>
                          <a:effectLst/>
                          <a:latin typeface="Gill Sans MT" panose="020B0502020104020203" pitchFamily="34" charset="0"/>
                        </a:rPr>
                        <a:t>llueve</a:t>
                      </a:r>
                      <a:r>
                        <a:rPr lang="en-US" sz="1200" kern="1400" baseline="0" dirty="0">
                          <a:ln>
                            <a:noFill/>
                          </a:ln>
                          <a:solidFill>
                            <a:srgbClr val="000000"/>
                          </a:solidFill>
                          <a:effectLst/>
                          <a:latin typeface="Gill Sans MT" panose="020B0502020104020203" pitchFamily="34" charset="0"/>
                        </a:rPr>
                        <a:t> / hay </a:t>
                      </a:r>
                      <a:r>
                        <a:rPr lang="en-US" sz="1200" kern="1400" baseline="0" dirty="0" err="1">
                          <a:ln>
                            <a:noFill/>
                          </a:ln>
                          <a:solidFill>
                            <a:srgbClr val="000000"/>
                          </a:solidFill>
                          <a:effectLst/>
                          <a:latin typeface="Gill Sans MT" panose="020B0502020104020203" pitchFamily="34" charset="0"/>
                        </a:rPr>
                        <a:t>tormenta</a:t>
                      </a:r>
                      <a:r>
                        <a:rPr lang="en-US" sz="1200" kern="1400" baseline="0" dirty="0">
                          <a:ln>
                            <a:noFill/>
                          </a:ln>
                          <a:solidFill>
                            <a:srgbClr val="000000"/>
                          </a:solidFill>
                          <a:effectLst/>
                          <a:latin typeface="Gill Sans MT" panose="020B0502020104020203" pitchFamily="34" charset="0"/>
                        </a:rPr>
                        <a:t> / </a:t>
                      </a:r>
                      <a:r>
                        <a:rPr lang="en-US" sz="1200" kern="1400" baseline="0" dirty="0" err="1">
                          <a:ln>
                            <a:noFill/>
                          </a:ln>
                          <a:solidFill>
                            <a:srgbClr val="000000"/>
                          </a:solidFill>
                          <a:effectLst/>
                          <a:latin typeface="Gill Sans MT" panose="020B0502020104020203" pitchFamily="34" charset="0"/>
                        </a:rPr>
                        <a:t>nieva</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When it’s sunny / hot / cold / it’s nice</a:t>
                      </a:r>
                      <a:r>
                        <a:rPr lang="en-US" sz="1200" kern="1400" baseline="0" dirty="0">
                          <a:ln>
                            <a:noFill/>
                          </a:ln>
                          <a:solidFill>
                            <a:srgbClr val="000000"/>
                          </a:solidFill>
                          <a:effectLst/>
                          <a:latin typeface="Gill Sans MT" panose="020B0502020104020203" pitchFamily="34" charset="0"/>
                        </a:rPr>
                        <a:t> weather / </a:t>
                      </a:r>
                      <a:r>
                        <a:rPr lang="en-US" sz="1200" kern="1400" dirty="0">
                          <a:ln>
                            <a:noFill/>
                          </a:ln>
                          <a:solidFill>
                            <a:srgbClr val="000000"/>
                          </a:solidFill>
                          <a:effectLst/>
                          <a:latin typeface="Gill Sans MT" panose="020B0502020104020203" pitchFamily="34" charset="0"/>
                        </a:rPr>
                        <a:t> it rains / there</a:t>
                      </a:r>
                      <a:r>
                        <a:rPr lang="en-US" sz="1200" kern="1400" baseline="0" dirty="0">
                          <a:ln>
                            <a:noFill/>
                          </a:ln>
                          <a:solidFill>
                            <a:srgbClr val="000000"/>
                          </a:solidFill>
                          <a:effectLst/>
                          <a:latin typeface="Gill Sans MT" panose="020B0502020104020203" pitchFamily="34" charset="0"/>
                        </a:rPr>
                        <a:t> is a storm / it snows</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02810902"/>
                  </a:ext>
                </a:extLst>
              </a:tr>
            </a:tbl>
          </a:graphicData>
        </a:graphic>
      </p:graphicFrame>
    </p:spTree>
    <p:extLst>
      <p:ext uri="{BB962C8B-B14F-4D97-AF65-F5344CB8AC3E}">
        <p14:creationId xmlns:p14="http://schemas.microsoft.com/office/powerpoint/2010/main" val="182981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998" y="182732"/>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7" name="Content Placeholder 3"/>
          <p:cNvGraphicFramePr>
            <a:graphicFrameLocks/>
          </p:cNvGraphicFramePr>
          <p:nvPr>
            <p:extLst>
              <p:ext uri="{D42A27DB-BD31-4B8C-83A1-F6EECF244321}">
                <p14:modId xmlns:p14="http://schemas.microsoft.com/office/powerpoint/2010/main" val="4268176731"/>
              </p:ext>
            </p:extLst>
          </p:nvPr>
        </p:nvGraphicFramePr>
        <p:xfrm>
          <a:off x="6208296" y="764892"/>
          <a:ext cx="5342020" cy="5306018"/>
        </p:xfrm>
        <a:graphic>
          <a:graphicData uri="http://schemas.openxmlformats.org/drawingml/2006/table">
            <a:tbl>
              <a:tblPr firstRow="1" bandRow="1">
                <a:tableStyleId>{5940675A-B579-460E-94D1-54222C63F5DA}</a:tableStyleId>
              </a:tblPr>
              <a:tblGrid>
                <a:gridCol w="1716504">
                  <a:extLst>
                    <a:ext uri="{9D8B030D-6E8A-4147-A177-3AD203B41FA5}">
                      <a16:colId xmlns:a16="http://schemas.microsoft.com/office/drawing/2014/main" val="20000"/>
                    </a:ext>
                  </a:extLst>
                </a:gridCol>
                <a:gridCol w="3625516">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Events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1526 Mughal India</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An empire in the Indian subcontinent which consolidated Islam and spread Muslim arts and culture as well as faith. It lasted until 1857.</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1857-58</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The Indian Rebellion against the British rule. It is also known as the Indian Mutiny or the wars of Independence.</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25</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December 1885</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The Indian National Congress was created. It played a major role in Indian independence movement. </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1914-1918</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Troops from all parts of the Empire, including India, fought for Britain and its allies during WWI.</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13</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April 1919</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The Amritsar Massacre occurred</a:t>
                      </a:r>
                      <a:r>
                        <a:rPr lang="en-US" sz="1200" baseline="0" dirty="0">
                          <a:effectLst/>
                          <a:latin typeface="Gill Sans MT" panose="020B0502020104020203" pitchFamily="34" charset="0"/>
                          <a:ea typeface="Calibri" panose="020F0502020204030204" pitchFamily="34" charset="0"/>
                          <a:cs typeface="Times New Roman" panose="02020603050405020304" pitchFamily="18" charset="0"/>
                        </a:rPr>
                        <a:t> when</a:t>
                      </a:r>
                      <a:r>
                        <a:rPr lang="en-US" sz="1200" dirty="0">
                          <a:effectLst/>
                          <a:latin typeface="Gill Sans MT" panose="020B0502020104020203" pitchFamily="34" charset="0"/>
                          <a:ea typeface="Calibri" panose="020F0502020204030204" pitchFamily="34" charset="0"/>
                          <a:cs typeface="Times New Roman" panose="02020603050405020304" pitchFamily="18" charset="0"/>
                        </a:rPr>
                        <a:t> British troops opened fire on Indian civilians including women and children. </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1919 and 1935</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Government of India Acts (British) giving Indians more power and control in their country. </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1939</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2.5 million Indians join up to fight as part of the British force during WWII.</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5829074"/>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15</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August 1947</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Britain stopped ruling India. India is partitioned and Pakistan is created. </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269375"/>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290894474"/>
              </p:ext>
            </p:extLst>
          </p:nvPr>
        </p:nvGraphicFramePr>
        <p:xfrm>
          <a:off x="406256" y="764892"/>
          <a:ext cx="5320775" cy="5625050"/>
        </p:xfrm>
        <a:graphic>
          <a:graphicData uri="http://schemas.openxmlformats.org/drawingml/2006/table">
            <a:tbl>
              <a:tblPr firstRow="1" bandRow="1">
                <a:tableStyleId>{5940675A-B579-460E-94D1-54222C63F5DA}</a:tableStyleId>
              </a:tblPr>
              <a:tblGrid>
                <a:gridCol w="1659611">
                  <a:extLst>
                    <a:ext uri="{9D8B030D-6E8A-4147-A177-3AD203B41FA5}">
                      <a16:colId xmlns:a16="http://schemas.microsoft.com/office/drawing/2014/main" val="20000"/>
                    </a:ext>
                  </a:extLst>
                </a:gridCol>
                <a:gridCol w="3661164">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Terms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Conquer</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To overcome and take control of a place or people by military force.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Trade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The act of buying and selling goods.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4536327"/>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Merchant</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A person who buys and sells things.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3697340"/>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Charter</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A list of conditions.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7390833"/>
                  </a:ext>
                </a:extLst>
              </a:tr>
              <a:tr h="360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Empire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A group of countries or states ruled by a single monarch.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Viceroy</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A ruler exercising authority in a colony on behalf of the King/Queen.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British Raj</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The rule by the British Crown in India between 1585-1947.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Empress of India</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1877, Prime Minister, Disraeli, gave Queen Victoria this title. It was meant to bind India even closer to Britain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60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Massacre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An indiscriminate and brutal slaughter of many people.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60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Inevitable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Certain to happen.</a:t>
                      </a:r>
                      <a:r>
                        <a:rPr lang="en-US"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The event is unavoidable.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5829074"/>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Indian National Congress (INC):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It had over 15 million members and over 70 million participants. It success also influenced other nationalist movements in colonies of the British Empire. </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269375"/>
                  </a:ext>
                </a:extLst>
              </a:tr>
              <a:tr h="360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Partitioned</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action of dividing or being divided into two parts.</a:t>
                      </a:r>
                      <a:endParaRPr lang="en-GB" sz="11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5636020"/>
                  </a:ext>
                </a:extLst>
              </a:tr>
            </a:tbl>
          </a:graphicData>
        </a:graphic>
      </p:graphicFrame>
    </p:spTree>
    <p:extLst>
      <p:ext uri="{BB962C8B-B14F-4D97-AF65-F5344CB8AC3E}">
        <p14:creationId xmlns:p14="http://schemas.microsoft.com/office/powerpoint/2010/main" val="105029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5" name="TextBox 4"/>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6" name="Table 5"/>
          <p:cNvGraphicFramePr>
            <a:graphicFrameLocks noGrp="1"/>
          </p:cNvGraphicFramePr>
          <p:nvPr>
            <p:extLst>
              <p:ext uri="{D42A27DB-BD31-4B8C-83A1-F6EECF244321}">
                <p14:modId xmlns:p14="http://schemas.microsoft.com/office/powerpoint/2010/main" val="4264617994"/>
              </p:ext>
            </p:extLst>
          </p:nvPr>
        </p:nvGraphicFramePr>
        <p:xfrm>
          <a:off x="122703" y="810392"/>
          <a:ext cx="11667030" cy="541698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gridSpan="2">
                  <a:txBody>
                    <a:bodyPr/>
                    <a:lstStyle/>
                    <a:p>
                      <a:pPr algn="ctr"/>
                      <a:r>
                        <a:rPr lang="en-GB" sz="1200" b="1" dirty="0">
                          <a:latin typeface="+mn-lt"/>
                        </a:rPr>
                        <a:t> Key Words - Weather and</a:t>
                      </a:r>
                      <a:r>
                        <a:rPr lang="en-GB" sz="1200" b="1" baseline="0" dirty="0">
                          <a:latin typeface="+mn-lt"/>
                        </a:rPr>
                        <a:t> Climate</a:t>
                      </a:r>
                      <a:endParaRPr lang="en-GB" sz="1200" b="1" dirty="0">
                        <a:latin typeface="+mn-lt"/>
                      </a:endParaRPr>
                    </a:p>
                  </a:txBody>
                  <a:tcPr anchor="ctr">
                    <a:solidFill>
                      <a:schemeClr val="accent6">
                        <a:lumMod val="20000"/>
                        <a:lumOff val="80000"/>
                      </a:schemeClr>
                    </a:solidFill>
                  </a:tcPr>
                </a:tc>
                <a:tc hMerge="1">
                  <a:txBody>
                    <a:bodyPr/>
                    <a:lstStyle/>
                    <a:p>
                      <a:pPr algn="l"/>
                      <a:endParaRPr lang="en-GB" sz="12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2854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Weather</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short term day to day conditions in the atmosphere over a small/local area. </a:t>
                      </a:r>
                    </a:p>
                  </a:txBody>
                  <a:tcPr marL="36576" marR="36576" marT="36576" marB="36576"/>
                </a:tc>
                <a:extLst>
                  <a:ext uri="{0D108BD9-81ED-4DB2-BD59-A6C34878D82A}">
                    <a16:rowId xmlns:a16="http://schemas.microsoft.com/office/drawing/2014/main" val="10001"/>
                  </a:ext>
                </a:extLst>
              </a:tr>
              <a:tr h="24106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Climate</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weather conditions measured over a large region across an average of 30 years. </a:t>
                      </a:r>
                    </a:p>
                  </a:txBody>
                  <a:tcPr marL="36576" marR="36576" marT="36576" marB="36576"/>
                </a:tc>
                <a:extLst>
                  <a:ext uri="{0D108BD9-81ED-4DB2-BD59-A6C34878D82A}">
                    <a16:rowId xmlns:a16="http://schemas.microsoft.com/office/drawing/2014/main" val="1950349974"/>
                  </a:ext>
                </a:extLst>
              </a:tr>
              <a:tr h="247754">
                <a:tc>
                  <a:txBody>
                    <a:bodyPr/>
                    <a:lstStyle/>
                    <a:p>
                      <a:pPr marR="0" indent="0" algn="l" rtl="0">
                        <a:lnSpc>
                          <a:spcPct val="119000"/>
                        </a:lnSpc>
                        <a:spcBef>
                          <a:spcPts val="0"/>
                        </a:spcBef>
                        <a:spcAft>
                          <a:spcPts val="600"/>
                        </a:spcAft>
                      </a:pPr>
                      <a:r>
                        <a:rPr lang="en-GB" sz="1200" kern="1400">
                          <a:ln>
                            <a:noFill/>
                          </a:ln>
                          <a:solidFill>
                            <a:srgbClr val="000000"/>
                          </a:solidFill>
                          <a:effectLst/>
                          <a:latin typeface="+mn-lt"/>
                        </a:rPr>
                        <a:t>Precipitation</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Water in any form that falls to Earth (</a:t>
                      </a:r>
                      <a:r>
                        <a:rPr lang="en-GB" sz="1200" kern="1400" dirty="0" err="1">
                          <a:ln>
                            <a:noFill/>
                          </a:ln>
                          <a:solidFill>
                            <a:srgbClr val="000000"/>
                          </a:solidFill>
                          <a:effectLst/>
                          <a:latin typeface="+mn-lt"/>
                        </a:rPr>
                        <a:t>eg</a:t>
                      </a:r>
                      <a:r>
                        <a:rPr lang="en-GB" sz="1200" kern="1400" dirty="0">
                          <a:ln>
                            <a:noFill/>
                          </a:ln>
                          <a:solidFill>
                            <a:srgbClr val="000000"/>
                          </a:solidFill>
                          <a:effectLst/>
                          <a:latin typeface="+mn-lt"/>
                        </a:rPr>
                        <a:t> rain, snow, sleet, hail).</a:t>
                      </a:r>
                    </a:p>
                  </a:txBody>
                  <a:tcPr marL="36576" marR="36576" marT="36576" marB="36576"/>
                </a:tc>
                <a:extLst>
                  <a:ext uri="{0D108BD9-81ED-4DB2-BD59-A6C34878D82A}">
                    <a16:rowId xmlns:a16="http://schemas.microsoft.com/office/drawing/2014/main" val="3645381318"/>
                  </a:ext>
                </a:extLst>
              </a:tr>
              <a:tr h="26217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Latitude</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A measurement of distance north or south of the equator, which has a latitude of 0</a:t>
                      </a:r>
                      <a:r>
                        <a:rPr lang="en-GB" sz="1200" kern="1200" dirty="0">
                          <a:ln>
                            <a:noFill/>
                          </a:ln>
                          <a:solidFill>
                            <a:srgbClr val="000000"/>
                          </a:solidFill>
                          <a:effectLst/>
                          <a:latin typeface="+mn-lt"/>
                        </a:rPr>
                        <a:t>°</a:t>
                      </a:r>
                      <a:r>
                        <a:rPr lang="en-GB" sz="1200" kern="1400" dirty="0">
                          <a:ln>
                            <a:noFill/>
                          </a:ln>
                          <a:solidFill>
                            <a:srgbClr val="000000"/>
                          </a:solidFill>
                          <a:effectLst/>
                          <a:latin typeface="+mn-lt"/>
                        </a:rPr>
                        <a:t> .</a:t>
                      </a:r>
                    </a:p>
                  </a:txBody>
                  <a:tcPr marL="36576" marR="36576" marT="36576" marB="36576"/>
                </a:tc>
                <a:extLst>
                  <a:ext uri="{0D108BD9-81ED-4DB2-BD59-A6C34878D82A}">
                    <a16:rowId xmlns:a16="http://schemas.microsoft.com/office/drawing/2014/main" val="2190891202"/>
                  </a:ext>
                </a:extLst>
              </a:tr>
              <a:tr h="28813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Altitude</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Height above sea level, normally measured in meters. </a:t>
                      </a:r>
                    </a:p>
                  </a:txBody>
                  <a:tcPr marL="36576" marR="36576" marT="36576" marB="36576"/>
                </a:tc>
                <a:extLst>
                  <a:ext uri="{0D108BD9-81ED-4DB2-BD59-A6C34878D82A}">
                    <a16:rowId xmlns:a16="http://schemas.microsoft.com/office/drawing/2014/main" val="4293745074"/>
                  </a:ext>
                </a:extLst>
              </a:tr>
              <a:tr h="24938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Air pressure</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The weight of the air in the atmosphere pushing down to Earth. </a:t>
                      </a:r>
                    </a:p>
                  </a:txBody>
                  <a:tcPr marL="36576" marR="36576" marT="36576" marB="36576"/>
                </a:tc>
                <a:extLst>
                  <a:ext uri="{0D108BD9-81ED-4DB2-BD59-A6C34878D82A}">
                    <a16:rowId xmlns:a16="http://schemas.microsoft.com/office/drawing/2014/main" val="3734868305"/>
                  </a:ext>
                </a:extLst>
              </a:tr>
              <a:tr h="28187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Low pressure</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Caused by warm, less dense air rising. </a:t>
                      </a:r>
                    </a:p>
                  </a:txBody>
                  <a:tcPr marL="36576" marR="36576" marT="36576" marB="36576"/>
                </a:tc>
                <a:extLst>
                  <a:ext uri="{0D108BD9-81ED-4DB2-BD59-A6C34878D82A}">
                    <a16:rowId xmlns:a16="http://schemas.microsoft.com/office/drawing/2014/main" val="1004872554"/>
                  </a:ext>
                </a:extLst>
              </a:tr>
              <a:tr h="24938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High pressure</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Caused by cool, dense sinking air. </a:t>
                      </a:r>
                    </a:p>
                  </a:txBody>
                  <a:tcPr marL="36576" marR="36576" marT="36576" marB="36576"/>
                </a:tc>
                <a:extLst>
                  <a:ext uri="{0D108BD9-81ED-4DB2-BD59-A6C34878D82A}">
                    <a16:rowId xmlns:a16="http://schemas.microsoft.com/office/drawing/2014/main" val="2116168150"/>
                  </a:ext>
                </a:extLst>
              </a:tr>
              <a:tr h="28007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Drought</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A long period of time with little to no rainfall, causing water shortages.  </a:t>
                      </a:r>
                    </a:p>
                  </a:txBody>
                  <a:tcPr marL="36576" marR="36576" marT="36576" marB="36576"/>
                </a:tc>
                <a:extLst>
                  <a:ext uri="{0D108BD9-81ED-4DB2-BD59-A6C34878D82A}">
                    <a16:rowId xmlns:a16="http://schemas.microsoft.com/office/drawing/2014/main" val="3832220442"/>
                  </a:ext>
                </a:extLst>
              </a:tr>
              <a:tr h="26447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Extreme weather</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Weather that is unseasonal, unusual or severe. </a:t>
                      </a:r>
                    </a:p>
                  </a:txBody>
                  <a:tcPr marL="36576" marR="36576" marT="36576" marB="36576"/>
                </a:tc>
                <a:extLst>
                  <a:ext uri="{0D108BD9-81ED-4DB2-BD59-A6C34878D82A}">
                    <a16:rowId xmlns:a16="http://schemas.microsoft.com/office/drawing/2014/main" val="519341162"/>
                  </a:ext>
                </a:extLst>
              </a:tr>
              <a:tr h="264474">
                <a:tc gridSpan="2">
                  <a:txBody>
                    <a:bodyPr/>
                    <a:lstStyle/>
                    <a:p>
                      <a:pPr marL="0" marR="0" indent="0" algn="ctr" defTabSz="914400" rtl="0" eaLnBrk="1" fontAlgn="auto" latinLnBrk="0" hangingPunct="1">
                        <a:lnSpc>
                          <a:spcPct val="119000"/>
                        </a:lnSpc>
                        <a:spcBef>
                          <a:spcPts val="0"/>
                        </a:spcBef>
                        <a:spcAft>
                          <a:spcPts val="600"/>
                        </a:spcAft>
                        <a:buClrTx/>
                        <a:buSzTx/>
                        <a:buFontTx/>
                        <a:buNone/>
                        <a:tabLst/>
                        <a:defRPr/>
                      </a:pPr>
                      <a:r>
                        <a:rPr lang="en-GB" sz="1200" b="1" kern="1400" dirty="0">
                          <a:ln>
                            <a:noFill/>
                          </a:ln>
                          <a:solidFill>
                            <a:srgbClr val="000000"/>
                          </a:solidFill>
                          <a:effectLst/>
                          <a:latin typeface="+mn-lt"/>
                        </a:rPr>
                        <a:t>Key</a:t>
                      </a:r>
                      <a:r>
                        <a:rPr lang="en-GB" sz="1200" b="1" kern="1400" baseline="0" dirty="0">
                          <a:ln>
                            <a:noFill/>
                          </a:ln>
                          <a:solidFill>
                            <a:srgbClr val="000000"/>
                          </a:solidFill>
                          <a:effectLst/>
                          <a:latin typeface="+mn-lt"/>
                        </a:rPr>
                        <a:t> Words - Africa</a:t>
                      </a:r>
                      <a:endParaRPr lang="en-GB" sz="1200" b="1" kern="1400" dirty="0">
                        <a:ln>
                          <a:noFill/>
                        </a:ln>
                        <a:solidFill>
                          <a:srgbClr val="000000"/>
                        </a:solidFill>
                        <a:effectLst/>
                        <a:latin typeface="+mn-lt"/>
                      </a:endParaRPr>
                    </a:p>
                  </a:txBody>
                  <a:tcPr marL="36576" marR="36576" marT="36576" marB="36576" anchor="ctr">
                    <a:solidFill>
                      <a:srgbClr val="FFCCFF"/>
                    </a:solidFill>
                  </a:tcPr>
                </a:tc>
                <a:tc hMerge="1">
                  <a:txBody>
                    <a:bodyPr/>
                    <a:lstStyle/>
                    <a:p>
                      <a:pPr marL="0" marR="0" indent="0" algn="l" defTabSz="914400" rtl="0" eaLnBrk="1" fontAlgn="auto" latinLnBrk="0" hangingPunct="1">
                        <a:lnSpc>
                          <a:spcPct val="119000"/>
                        </a:lnSpc>
                        <a:spcBef>
                          <a:spcPts val="0"/>
                        </a:spcBef>
                        <a:spcAft>
                          <a:spcPts val="600"/>
                        </a:spcAft>
                        <a:buClrTx/>
                        <a:buSzTx/>
                        <a:buFontTx/>
                        <a:buNone/>
                        <a:tabLst/>
                        <a:defRPr/>
                      </a:pPr>
                      <a:endParaRPr lang="en-GB"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879993460"/>
                  </a:ext>
                </a:extLst>
              </a:tr>
              <a:tr h="2644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Misconception</a:t>
                      </a:r>
                    </a:p>
                  </a:txBody>
                  <a:tcPr marL="36576" marR="36576" marT="36576" marB="36576"/>
                </a:tc>
                <a:tc>
                  <a:txBody>
                    <a:bodyPr/>
                    <a:lstStyle/>
                    <a:p>
                      <a:r>
                        <a:rPr lang="en-GB" sz="1200" kern="1200" dirty="0">
                          <a:solidFill>
                            <a:schemeClr val="tx1"/>
                          </a:solidFill>
                          <a:effectLst/>
                          <a:latin typeface="+mn-lt"/>
                          <a:ea typeface="+mn-ea"/>
                          <a:cs typeface="+mn-cs"/>
                        </a:rPr>
                        <a:t>A view or opinion that is incorrect as it is based on faulty thinking or understanding. </a:t>
                      </a:r>
                    </a:p>
                  </a:txBody>
                  <a:tcPr marL="36576" marR="36576" marT="36576" marB="36576"/>
                </a:tc>
                <a:extLst>
                  <a:ext uri="{0D108BD9-81ED-4DB2-BD59-A6C34878D82A}">
                    <a16:rowId xmlns:a16="http://schemas.microsoft.com/office/drawing/2014/main" val="830936235"/>
                  </a:ext>
                </a:extLst>
              </a:tr>
              <a:tr h="2644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Natural resources</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Resources that exist or occur in nature and are not made or caused by people (e.g. wind, water, oil, metals). </a:t>
                      </a:r>
                    </a:p>
                  </a:txBody>
                  <a:tcPr marL="36576" marR="36576" marT="36576" marB="36576"/>
                </a:tc>
                <a:extLst>
                  <a:ext uri="{0D108BD9-81ED-4DB2-BD59-A6C34878D82A}">
                    <a16:rowId xmlns:a16="http://schemas.microsoft.com/office/drawing/2014/main" val="1655310957"/>
                  </a:ext>
                </a:extLst>
              </a:tr>
              <a:tr h="26447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Ethnic</a:t>
                      </a:r>
                      <a:r>
                        <a:rPr lang="en-GB" sz="1200" kern="1400" baseline="0" dirty="0">
                          <a:ln>
                            <a:noFill/>
                          </a:ln>
                          <a:solidFill>
                            <a:srgbClr val="000000"/>
                          </a:solidFill>
                          <a:effectLst/>
                          <a:latin typeface="+mn-lt"/>
                        </a:rPr>
                        <a:t> group</a:t>
                      </a:r>
                      <a:endParaRPr lang="en-GB" sz="1200" kern="1400" dirty="0">
                        <a:ln>
                          <a:noFill/>
                        </a:ln>
                        <a:solidFill>
                          <a:srgbClr val="000000"/>
                        </a:solidFill>
                        <a:effectLst/>
                        <a:latin typeface="+mn-lt"/>
                      </a:endParaRPr>
                    </a:p>
                  </a:txBody>
                  <a:tcPr marL="36576" marR="36576" marT="36576" marB="36576"/>
                </a:tc>
                <a:tc>
                  <a:txBody>
                    <a:bodyPr/>
                    <a:lstStyle/>
                    <a:p>
                      <a:r>
                        <a:rPr lang="en-GB" sz="1200" kern="1200" dirty="0">
                          <a:solidFill>
                            <a:schemeClr val="tx1"/>
                          </a:solidFill>
                          <a:effectLst/>
                          <a:latin typeface="+mn-lt"/>
                          <a:ea typeface="+mn-ea"/>
                          <a:cs typeface="+mn-cs"/>
                        </a:rPr>
                        <a:t>A community or population made up of people who share a common cultural background or descent. </a:t>
                      </a:r>
                    </a:p>
                  </a:txBody>
                  <a:tcPr marL="36576" marR="36576" marT="36576" marB="36576"/>
                </a:tc>
                <a:extLst>
                  <a:ext uri="{0D108BD9-81ED-4DB2-BD59-A6C34878D82A}">
                    <a16:rowId xmlns:a16="http://schemas.microsoft.com/office/drawing/2014/main" val="1065515857"/>
                  </a:ext>
                </a:extLst>
              </a:tr>
              <a:tr h="26447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Arid</a:t>
                      </a:r>
                    </a:p>
                  </a:txBody>
                  <a:tcPr marL="36576" marR="36576" marT="36576" marB="36576"/>
                </a:tc>
                <a:tc>
                  <a:txBody>
                    <a:bodyPr/>
                    <a:lstStyle/>
                    <a:p>
                      <a:r>
                        <a:rPr lang="en-GB" sz="1200" kern="1200" dirty="0">
                          <a:solidFill>
                            <a:schemeClr val="tx1"/>
                          </a:solidFill>
                          <a:effectLst/>
                          <a:latin typeface="+mn-lt"/>
                          <a:ea typeface="+mn-ea"/>
                          <a:cs typeface="+mn-cs"/>
                        </a:rPr>
                        <a:t>Land or a climate that is dry because it receives very little or no rain. </a:t>
                      </a:r>
                    </a:p>
                  </a:txBody>
                  <a:tcPr marL="36576" marR="36576" marT="36576" marB="36576"/>
                </a:tc>
                <a:extLst>
                  <a:ext uri="{0D108BD9-81ED-4DB2-BD59-A6C34878D82A}">
                    <a16:rowId xmlns:a16="http://schemas.microsoft.com/office/drawing/2014/main" val="128335903"/>
                  </a:ext>
                </a:extLst>
              </a:tr>
              <a:tr h="26447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Tourism</a:t>
                      </a:r>
                    </a:p>
                  </a:txBody>
                  <a:tcPr marL="36576" marR="36576" marT="36576" marB="36576"/>
                </a:tc>
                <a:tc>
                  <a:txBody>
                    <a:bodyPr/>
                    <a:lstStyle/>
                    <a:p>
                      <a:r>
                        <a:rPr lang="en-GB" sz="1200" kern="1200" dirty="0">
                          <a:solidFill>
                            <a:schemeClr val="tx1"/>
                          </a:solidFill>
                          <a:effectLst/>
                          <a:latin typeface="+mn-lt"/>
                          <a:ea typeface="+mn-ea"/>
                          <a:cs typeface="+mn-cs"/>
                        </a:rPr>
                        <a:t>Traveling somewhere away from home for fun.</a:t>
                      </a:r>
                    </a:p>
                  </a:txBody>
                  <a:tcPr marL="36576" marR="36576" marT="36576" marB="36576"/>
                </a:tc>
                <a:extLst>
                  <a:ext uri="{0D108BD9-81ED-4DB2-BD59-A6C34878D82A}">
                    <a16:rowId xmlns:a16="http://schemas.microsoft.com/office/drawing/2014/main" val="981913348"/>
                  </a:ext>
                </a:extLst>
              </a:tr>
              <a:tr h="26447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Colonialism</a:t>
                      </a:r>
                    </a:p>
                  </a:txBody>
                  <a:tcPr marL="36576" marR="36576" marT="36576" marB="36576"/>
                </a:tc>
                <a:tc>
                  <a:txBody>
                    <a:bodyPr/>
                    <a:lstStyle/>
                    <a:p>
                      <a:r>
                        <a:rPr lang="en-GB" sz="1200" kern="1200" dirty="0">
                          <a:solidFill>
                            <a:schemeClr val="tx1"/>
                          </a:solidFill>
                          <a:effectLst/>
                          <a:latin typeface="+mn-lt"/>
                          <a:ea typeface="+mn-ea"/>
                          <a:cs typeface="+mn-cs"/>
                        </a:rPr>
                        <a:t>The forced control of one nation by another nation </a:t>
                      </a:r>
                    </a:p>
                  </a:txBody>
                  <a:tcPr marL="36576" marR="36576" marT="36576" marB="36576"/>
                </a:tc>
                <a:extLst>
                  <a:ext uri="{0D108BD9-81ED-4DB2-BD59-A6C34878D82A}">
                    <a16:rowId xmlns:a16="http://schemas.microsoft.com/office/drawing/2014/main" val="1787040084"/>
                  </a:ext>
                </a:extLst>
              </a:tr>
              <a:tr h="26447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Stereotype</a:t>
                      </a:r>
                    </a:p>
                  </a:txBody>
                  <a:tcPr marL="36576" marR="36576" marT="36576" marB="36576"/>
                </a:tc>
                <a:tc>
                  <a:txBody>
                    <a:bodyPr/>
                    <a:lstStyle/>
                    <a:p>
                      <a:r>
                        <a:rPr lang="en-GB" sz="1200" kern="1200" dirty="0">
                          <a:solidFill>
                            <a:schemeClr val="tx1"/>
                          </a:solidFill>
                          <a:effectLst/>
                          <a:latin typeface="+mn-lt"/>
                          <a:ea typeface="+mn-ea"/>
                          <a:cs typeface="+mn-cs"/>
                        </a:rPr>
                        <a:t>A stereotype is a fixed set of characteristics that a lot of people believe represent a particular type of person or thing . An over-simplified view about something or someone.</a:t>
                      </a:r>
                    </a:p>
                  </a:txBody>
                  <a:tcPr marL="36576" marR="36576" marT="36576" marB="36576"/>
                </a:tc>
                <a:extLst>
                  <a:ext uri="{0D108BD9-81ED-4DB2-BD59-A6C34878D82A}">
                    <a16:rowId xmlns:a16="http://schemas.microsoft.com/office/drawing/2014/main" val="3749889327"/>
                  </a:ext>
                </a:extLst>
              </a:tr>
            </a:tbl>
          </a:graphicData>
        </a:graphic>
      </p:graphicFrame>
    </p:spTree>
    <p:extLst>
      <p:ext uri="{BB962C8B-B14F-4D97-AF65-F5344CB8AC3E}">
        <p14:creationId xmlns:p14="http://schemas.microsoft.com/office/powerpoint/2010/main" val="350065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62" b="3334"/>
          <a:stretch/>
        </p:blipFill>
        <p:spPr>
          <a:xfrm rot="10800000">
            <a:off x="220618" y="312382"/>
            <a:ext cx="11607800" cy="6177009"/>
          </a:xfrm>
          <a:prstGeom prst="rect">
            <a:avLst/>
          </a:prstGeom>
        </p:spPr>
      </p:pic>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2056747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4676</Words>
  <Application>Microsoft Office PowerPoint</Application>
  <PresentationFormat>Widescreen</PresentationFormat>
  <Paragraphs>845</Paragraphs>
  <Slides>38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Aptos Display</vt:lpstr>
      <vt:lpstr>Arial</vt:lpstr>
      <vt:lpstr>Calibri</vt:lpstr>
      <vt:lpstr>Gill Sans</vt:lpstr>
      <vt:lpstr>Gill Sans MT</vt:lpstr>
      <vt:lpstr>Wingdings</vt:lpstr>
      <vt:lpstr>Office Theme</vt:lpstr>
      <vt:lpstr>1_Office Theme</vt:lpstr>
      <vt:lpstr>Year 7 Knowledge Organiser HT5</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Knowledge Organiser HT4</dc:title>
  <dc:creator>D Moore</dc:creator>
  <cp:lastModifiedBy>AMarrone</cp:lastModifiedBy>
  <cp:revision>74</cp:revision>
  <cp:lastPrinted>2026-03-11T14:51:30Z</cp:lastPrinted>
  <dcterms:created xsi:type="dcterms:W3CDTF">2024-02-08T13:19:25Z</dcterms:created>
  <dcterms:modified xsi:type="dcterms:W3CDTF">2026-03-16T13:13:34Z</dcterms:modified>
</cp:coreProperties>
</file>