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314" r:id="rId5"/>
    <p:sldId id="261" r:id="rId6"/>
    <p:sldId id="262" r:id="rId7"/>
    <p:sldId id="263" r:id="rId8"/>
    <p:sldId id="264" r:id="rId9"/>
    <p:sldId id="265" r:id="rId10"/>
    <p:sldId id="290" r:id="rId11"/>
    <p:sldId id="269" r:id="rId12"/>
    <p:sldId id="274" r:id="rId13"/>
    <p:sldId id="315" r:id="rId14"/>
    <p:sldId id="272" r:id="rId15"/>
    <p:sldId id="273" r:id="rId16"/>
    <p:sldId id="316" r:id="rId17"/>
    <p:sldId id="275" r:id="rId18"/>
    <p:sldId id="297" r:id="rId19"/>
    <p:sldId id="298" r:id="rId20"/>
    <p:sldId id="299" r:id="rId21"/>
    <p:sldId id="300" r:id="rId22"/>
    <p:sldId id="301" r:id="rId23"/>
    <p:sldId id="313" r:id="rId24"/>
    <p:sldId id="279" r:id="rId25"/>
    <p:sldId id="280" r:id="rId26"/>
    <p:sldId id="281" r:id="rId27"/>
    <p:sldId id="282" r:id="rId28"/>
    <p:sldId id="283" r:id="rId29"/>
    <p:sldId id="29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9AEBD-EDAE-4426-9F0F-61F067DAAD6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2CEB-0337-4D6E-89AC-CF50FDFE3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7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5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1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3E1C-C0A7-4E55-8151-B6912FF7FFC8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389C-0C82-429A-A768-EFFFE1F30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90" y="326266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Year 7 Knowledge Organiser HT6</a:t>
            </a:r>
          </a:p>
        </p:txBody>
      </p:sp>
      <p:pic>
        <p:nvPicPr>
          <p:cNvPr id="4" name="Picture 3" descr="Hornchurch High (@HornchurchHigh) /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8" y="488114"/>
            <a:ext cx="3475145" cy="28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71241" y="4326620"/>
            <a:ext cx="487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Knowledge is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421" y="5600405"/>
            <a:ext cx="5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anose="020B0502020104020203" pitchFamily="34" charset="0"/>
              </a:rPr>
              <a:t>Name: ______________________________</a:t>
            </a:r>
          </a:p>
          <a:p>
            <a:r>
              <a:rPr lang="en-GB" sz="2000" dirty="0">
                <a:latin typeface="Gill Sans MT" panose="020B0502020104020203" pitchFamily="34" charset="0"/>
              </a:rPr>
              <a:t>Form:  _______</a:t>
            </a:r>
          </a:p>
        </p:txBody>
      </p:sp>
    </p:spTree>
    <p:extLst>
      <p:ext uri="{BB962C8B-B14F-4D97-AF65-F5344CB8AC3E}">
        <p14:creationId xmlns:p14="http://schemas.microsoft.com/office/powerpoint/2010/main" val="285281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84840"/>
              </p:ext>
            </p:extLst>
          </p:nvPr>
        </p:nvGraphicFramePr>
        <p:xfrm>
          <a:off x="246018" y="391563"/>
          <a:ext cx="11582400" cy="6048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46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Cardiovascular</a:t>
                      </a:r>
                      <a:r>
                        <a:rPr lang="en-GB" sz="1200" b="1" baseline="0" dirty="0">
                          <a:latin typeface="+mj-lt"/>
                        </a:rPr>
                        <a:t> System – Components of blood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 blood cells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Carry oxygen from the lungs to the working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muscles + Removes CO2.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2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Haemoglobin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protein that binds and carries oxygen molecules.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White blood cells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 part of the immune system and fight disease and infection.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Platelets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 platelets are formed in the bone marrow and are essential in the clotting of blood. Platelets are the workhorses of the cardiovascular system.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624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Plasma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 plasma is made up of 90% water. It contains a range of substances that aids the  circulation between cells and tissues.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34734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Blood</a:t>
                      </a:r>
                      <a:r>
                        <a:rPr lang="en-GB" sz="1200" b="1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Vessels 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26076416"/>
                  </a:ext>
                </a:extLst>
              </a:tr>
              <a:tr h="14015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Arteries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Carry blood away from the heart,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Oxygenated blood (except pulmonary artery)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Thick/elastic walls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High pressure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Small lumen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875491268"/>
                  </a:ext>
                </a:extLst>
              </a:tr>
              <a:tr h="1254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Veins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Carry blood back to the heart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Deoxygenated blood (except pulmonary vein)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Thin walls + larger lumen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Lower pressure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Valves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961565093"/>
                  </a:ext>
                </a:extLst>
              </a:tr>
              <a:tr h="8628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Capillaries</a:t>
                      </a:r>
                      <a:endParaRPr lang="en-GB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the tissue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Site of gaseous exchange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Very thin walls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20604690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160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256" y="218915"/>
            <a:ext cx="261731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Computing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254591"/>
              </p:ext>
            </p:extLst>
          </p:nvPr>
        </p:nvGraphicFramePr>
        <p:xfrm>
          <a:off x="6208296" y="764892"/>
          <a:ext cx="5342020" cy="4513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3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Spreadsheets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623733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Conditional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formatting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Allows you to apply special formatting to cells that meet certain criteria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IF statement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Tests a given condition and returns one value for a TRUE result and another value for a FALSE result.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Find and select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 be used to find a specific label or value from the entire spreadsheet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6304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Border</a:t>
                      </a:r>
                      <a:r>
                        <a:rPr lang="en-GB" sz="1200" b="1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tool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Used to put lines around specific parts of the spreadsheet or cells.  Makes it easier on the eye and separates sections of the spreadsheet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673139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Accounting format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Used when you are dealing with money.  Different currencies can be selected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074977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 Lookup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‘Vertical Lookup'. It is a function that makes Excel search for a certain value in a column (the so called 'table array'), in order to return a value from a different column in the same row.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22662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83424"/>
              </p:ext>
            </p:extLst>
          </p:nvPr>
        </p:nvGraphicFramePr>
        <p:xfrm>
          <a:off x="406255" y="764892"/>
          <a:ext cx="5653886" cy="5519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Spreadsheets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4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Spreadsheet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computer program used for accounting and recording “data” using rows and columns, into which information can be entered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Cell reference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the intersection between a row and a column on a spreadsheet that starts with “cell” A1.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Absolute cell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reference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Ensures that the cell always remains constant even when autofill is used. E.g. $E$4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Formula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 usually simple calculations.  They always start with an equals sign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Functions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 predefined formulas and are already available in Excel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Merge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tool that enables different nearby cells to be joined into a single larger cell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Wrap</a:t>
                      </a:r>
                      <a:r>
                        <a:rPr lang="en-GB" sz="1200" b="1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text</a:t>
                      </a:r>
                      <a:endParaRPr lang="en-GB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A tool that allows all text in</a:t>
                      </a:r>
                      <a:r>
                        <a:rPr lang="en-GB" sz="1200" baseline="0" dirty="0">
                          <a:latin typeface="+mj-lt"/>
                        </a:rPr>
                        <a:t> a cell to be made visible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4482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Operators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 symbols used in a formula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7082718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Chart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 a graphical representation of data entered in spreadsheet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5109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Sort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Organises data in a specific way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39563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4468" y="97001"/>
            <a:ext cx="86107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5120" y="6488668"/>
            <a:ext cx="4368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88903"/>
              </p:ext>
            </p:extLst>
          </p:nvPr>
        </p:nvGraphicFramePr>
        <p:xfrm>
          <a:off x="176628" y="773330"/>
          <a:ext cx="11578492" cy="2932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6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9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Assemblage 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three-dimensional artwork made by joining materials and objects together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9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Balance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arrangement of the elements in a work of art which create a sense of equilibrium. Balance is a principle of art.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9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Composition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describes the different ways elements of an artwork are arranged.  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5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Continuous Line Drawing 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type of line drawing where the drawing implement is not taking off the page until the drawing is complete.  It is often a fast paced way of working resulting in fluid mark making.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9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Line Drawing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line drawing is a drawing made of only lines. It does not include any shading.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79696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Media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type of art material e.g. watercolour, charcoal, pastels </a:t>
                      </a:r>
                      <a:endParaRPr lang="en-GB" sz="12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4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2" y="134605"/>
            <a:ext cx="2466673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cs typeface="Calibri"/>
              </a:rPr>
              <a:t>Performing 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A15073-1882-56B8-2574-CB6779FEDEEB}"/>
              </a:ext>
            </a:extLst>
          </p:cNvPr>
          <p:cNvGraphicFramePr>
            <a:graphicFrameLocks noGrp="1"/>
          </p:cNvGraphicFramePr>
          <p:nvPr/>
        </p:nvGraphicFramePr>
        <p:xfrm>
          <a:off x="123613" y="681961"/>
          <a:ext cx="5080776" cy="495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19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Amphitheatre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Circular or oval open air theatre with a large ranked seating area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Apron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apron is a section of the stage which the floor projects towards or into the auditorium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Black Box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A flexible studio theatre where the audience and actors are in the same room surrounded by black tabs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End 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Traditional audience seating layout where the audience is looking at the stage from the same direction.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Found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performance space that wasn’t designed to be one </a:t>
                      </a: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historic buildings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In the Round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Theatre in the Round is a form of audience seating layout where the acting area is surrounded on all sided by seating. There is often a number of entrances through the seating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29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Promenade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Form of staging where the audience moves around the performance space and sees the play at a variety of different locations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106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Proscenium Arch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The opening in the wall which stands between stage and auditorium in some theatres; the picture frame through the audience sees the play’ fourth wall’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94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dirty="0"/>
                        <a:t>Site-specific theatre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/>
                        <a:t>A piece of performance which has been deigned to work only in a particular non-theatre space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1186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8CAE10-8304-639A-B3FE-500218C1BA19}"/>
              </a:ext>
            </a:extLst>
          </p:cNvPr>
          <p:cNvGraphicFramePr>
            <a:graphicFrameLocks noGrp="1"/>
          </p:cNvGraphicFramePr>
          <p:nvPr/>
        </p:nvGraphicFramePr>
        <p:xfrm>
          <a:off x="6435500" y="224640"/>
          <a:ext cx="5312362" cy="294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245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4128117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Body Language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How an actor uses their body to communicate meaning. For example, crossing your arms could mean you are fed up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Gesture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movement of the body, particularly the hands, arms, or head, that conveys meaning or expresses an idea, emotion, or intention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Levels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Levels can be used to show status, relationships, and even to indicate changes in location or time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Proxemics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deliberate use of distance between you and other characters or objects to communicate something to an audience</a:t>
                      </a:r>
                      <a:endParaRPr lang="en-GB" sz="1200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Facial Expression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Using the face to express that characters feelings and</a:t>
                      </a:r>
                    </a:p>
                    <a:p>
                      <a:r>
                        <a:rPr lang="en-GB" sz="1200" dirty="0"/>
                        <a:t>emotions.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A640D9-41DE-3B85-A718-AC5C0882C8A9}"/>
              </a:ext>
            </a:extLst>
          </p:cNvPr>
          <p:cNvSpPr/>
          <p:nvPr/>
        </p:nvSpPr>
        <p:spPr>
          <a:xfrm>
            <a:off x="6435500" y="3442403"/>
            <a:ext cx="5312363" cy="3231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endParaRPr kumimoji="0" lang="en-GB" sz="1200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ctr"/>
            <a:r>
              <a:rPr lang="en-GB" sz="1200" b="1" u="sng" kern="0" dirty="0"/>
              <a:t>Stage Directions</a:t>
            </a:r>
          </a:p>
          <a:p>
            <a:pPr lvl="0" algn="ctr"/>
            <a:endParaRPr lang="en-GB" sz="1200" b="1" u="sng" kern="0" dirty="0"/>
          </a:p>
          <a:p>
            <a:pPr lvl="0" algn="ctr"/>
            <a:r>
              <a:rPr lang="en-GB" sz="1200" kern="0" dirty="0"/>
              <a:t>Stage directions are from the performers perspective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sz="1200" kern="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2" descr="Stage Directions (An Actor's Guide)">
            <a:extLst>
              <a:ext uri="{FF2B5EF4-FFF2-40B4-BE49-F238E27FC236}">
                <a16:creationId xmlns:a16="http://schemas.microsoft.com/office/drawing/2014/main" id="{1CB9CFF0-2224-9932-019E-8E6E4C833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/>
          <a:stretch/>
        </p:blipFill>
        <p:spPr bwMode="auto">
          <a:xfrm>
            <a:off x="7976125" y="4269269"/>
            <a:ext cx="2489200" cy="20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5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22" y="227183"/>
            <a:ext cx="359297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Cooking and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Nutrition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58963"/>
              </p:ext>
            </p:extLst>
          </p:nvPr>
        </p:nvGraphicFramePr>
        <p:xfrm>
          <a:off x="176922" y="868056"/>
          <a:ext cx="11646110" cy="4700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5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Anything that is dangerous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Kitchen Hygiene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Ensuring that everything is clean when preparing food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Kitchen Safety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safe in the kitchen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 contamination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 of bacteria from one person, object or place to another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 Well Guide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pictorial food guide showing the amounts  and types of foods that are needed to make up a healthy balanced diet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Claw grip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method of cutting food that ensures that the finger tips are tucked out of the way and will not get caught by the knife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poisoning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illness caused by eating contaminated food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Bacteria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Microscopic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living organisms which can be found everywhere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74700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poisoning bacteria found in chicken, some dairy products and raw eggs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195746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provenance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origin of food. Knowing how food is grown, reared and caught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360269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set of instructions used for preparing a food product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5137837"/>
                  </a:ext>
                </a:extLst>
              </a:tr>
              <a:tr h="3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distance food ravels from the farm to the fork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42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7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  <a:latin typeface="Gill Sans MT" panose="020B0502020104020203" pitchFamily="34" charset="0"/>
                <a:cs typeface="Calibri"/>
              </a:rPr>
              <a:t>Music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cs typeface="Calibr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A15073-1882-56B8-2574-CB6779F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18793"/>
              </p:ext>
            </p:extLst>
          </p:nvPr>
        </p:nvGraphicFramePr>
        <p:xfrm>
          <a:off x="123613" y="681961"/>
          <a:ext cx="11658600" cy="410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1468787449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71545645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Key Word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Definition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392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Call and response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 one phrase in sung/played and an answering phrase completes the musical idea.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251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Structure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the order the different sections of a song or piece of music are played in.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8698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Harmony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is the combination of different musical notes played simultaneously.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520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Tempo: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 The speed of the beat.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63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Beat: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 The regular, underlying pulse in the music.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21222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Offbeat: 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A beat that is normally weak or unstressed; beat 2 or 4 in 4/4 time.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29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Rhythm: </a:t>
                      </a:r>
                      <a:endParaRPr lang="en-US" sz="1200" b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Patterns of long and short note durations.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11066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/>
                        <a:t>Silence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Absence of sound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94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noProof="0" dirty="0"/>
                        <a:t>Tempo: </a:t>
                      </a:r>
                      <a:endParaRPr lang="en-US" sz="1200" b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The speed of the beat.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1186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noProof="0" dirty="0"/>
                        <a:t>Range: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noProof="0" dirty="0"/>
                        <a:t> The span of a melody, from the lowest note to the highest.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5716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noProof="0" dirty="0"/>
                        <a:t>Register: </a:t>
                      </a:r>
                      <a:endParaRPr lang="en-US" sz="1200" b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noProof="0" dirty="0"/>
                        <a:t>The pitch around which a melody is set relative to the range of the singer’s voice or the instrument, e.g. high or low.</a:t>
                      </a:r>
                      <a:endParaRPr lang="en-US" sz="1200" b="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6347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200" b="0" noProof="0" dirty="0"/>
                        <a:t>Dynamic</a:t>
                      </a:r>
                      <a:endParaRPr lang="en-US" sz="1200" b="0" dirty="0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noProof="0" dirty="0"/>
                        <a:t>How loud or quiet the piece is </a:t>
                      </a:r>
                      <a:endParaRPr lang="en-GB" sz="1200" b="0" noProof="0" dirty="0"/>
                    </a:p>
                  </a:txBody>
                  <a:tcPr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55067"/>
                  </a:ext>
                </a:extLst>
              </a:tr>
            </a:tbl>
          </a:graphicData>
        </a:graphic>
      </p:graphicFrame>
      <p:pic>
        <p:nvPicPr>
          <p:cNvPr id="11" name="Picture 10" descr="A close-up of a music notation&#10;&#10;Description automatically generated">
            <a:extLst>
              <a:ext uri="{FF2B5EF4-FFF2-40B4-BE49-F238E27FC236}">
                <a16:creationId xmlns:a16="http://schemas.microsoft.com/office/drawing/2014/main" id="{17017108-3BFB-79BF-9989-E98CCA345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" t="22554" r="1889" b="5978"/>
          <a:stretch/>
        </p:blipFill>
        <p:spPr>
          <a:xfrm>
            <a:off x="122938" y="4842428"/>
            <a:ext cx="5360973" cy="2018586"/>
          </a:xfrm>
          <a:prstGeom prst="rect">
            <a:avLst/>
          </a:prstGeom>
        </p:spPr>
      </p:pic>
      <p:pic>
        <p:nvPicPr>
          <p:cNvPr id="12" name="Picture 11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7D736AAF-4FED-E48B-4075-45C26194E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19" y="5128044"/>
            <a:ext cx="6363061" cy="1317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872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ve different forces: Compression; bending; tension; torsion and shear illustrated around a main label saying ‘forces’.">
            <a:extLst>
              <a:ext uri="{FF2B5EF4-FFF2-40B4-BE49-F238E27FC236}">
                <a16:creationId xmlns:a16="http://schemas.microsoft.com/office/drawing/2014/main" id="{405A277E-A641-6C85-1CEE-C1B6B81F2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6"/>
          <a:stretch/>
        </p:blipFill>
        <p:spPr bwMode="auto">
          <a:xfrm>
            <a:off x="10032448" y="4304430"/>
            <a:ext cx="2004475" cy="24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703" y="134605"/>
            <a:ext cx="3698800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Design and Technology - RM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583" y="134605"/>
            <a:ext cx="1193479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Year 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B52CCD-A035-4C40-8472-058BA3514965}"/>
              </a:ext>
            </a:extLst>
          </p:cNvPr>
          <p:cNvGraphicFramePr>
            <a:graphicFrameLocks noGrp="1"/>
          </p:cNvGraphicFramePr>
          <p:nvPr/>
        </p:nvGraphicFramePr>
        <p:xfrm>
          <a:off x="122701" y="732294"/>
          <a:ext cx="5860849" cy="354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2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Automation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Using automatic equipment in production.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00194947"/>
                  </a:ext>
                </a:extLst>
              </a:tr>
              <a:tr h="173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CAD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Computer Aided Design - use of computer software to design in 3D/2D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CAM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Computer Aided Manufacturing - use of software and computer-controlled machinery to automate a manufacturing process.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775905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Conductor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Materials which allow an electrical current to flow through easily e.g. copper is a good conductor of electricity as it has a low resistance.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94914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Fixation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When a designer finds it difficult, to produce a range of innovative solutions, to a design problem.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Forces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Act on materials all the time - even if a material appears stationary it still has a force acting on it.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Finishing Technique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Can be either to protect a product or to provide an aesthetic quality.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89114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Idea Generation 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process of creating, developing, and communicating new ideas.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86788421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373B3CA-C817-734D-DC3D-DBEBCE50D0D4}"/>
              </a:ext>
            </a:extLst>
          </p:cNvPr>
          <p:cNvSpPr txBox="1"/>
          <p:nvPr/>
        </p:nvSpPr>
        <p:spPr>
          <a:xfrm>
            <a:off x="8593581" y="4169994"/>
            <a:ext cx="1556334" cy="261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GB" sz="1400" b="1" dirty="0">
                <a:latin typeface="Gill Sans MT" panose="020B0502020104020203" pitchFamily="34" charset="0"/>
              </a:rPr>
              <a:t>Forces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lphaUcPeriod"/>
            </a:pPr>
            <a:r>
              <a:rPr lang="en-GB" sz="1400" dirty="0">
                <a:latin typeface="Gill Sans MT" panose="020B0502020104020203" pitchFamily="34" charset="0"/>
              </a:rPr>
              <a:t>Shearing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lphaUcPeriod"/>
            </a:pPr>
            <a:r>
              <a:rPr lang="en-GB" sz="1400" dirty="0">
                <a:latin typeface="Gill Sans MT" panose="020B0502020104020203" pitchFamily="34" charset="0"/>
              </a:rPr>
              <a:t>Compression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lphaUcPeriod"/>
            </a:pPr>
            <a:r>
              <a:rPr lang="en-GB" sz="1400" dirty="0">
                <a:latin typeface="Gill Sans MT" panose="020B0502020104020203" pitchFamily="34" charset="0"/>
              </a:rPr>
              <a:t>Bending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lphaUcPeriod"/>
            </a:pPr>
            <a:r>
              <a:rPr lang="en-GB" sz="1400" dirty="0">
                <a:latin typeface="Gill Sans MT" panose="020B0502020104020203" pitchFamily="34" charset="0"/>
              </a:rPr>
              <a:t>Torsion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lphaUcPeriod"/>
            </a:pPr>
            <a:r>
              <a:rPr lang="en-GB" sz="1400" dirty="0">
                <a:latin typeface="Gill Sans MT" panose="020B0502020104020203" pitchFamily="34" charset="0"/>
              </a:rPr>
              <a:t>Tension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195C77F-E79D-06C1-BA47-68405F5C35C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732294"/>
          <a:ext cx="5973299" cy="3489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908">
                  <a:extLst>
                    <a:ext uri="{9D8B030D-6E8A-4147-A177-3AD203B41FA5}">
                      <a16:colId xmlns:a16="http://schemas.microsoft.com/office/drawing/2014/main" val="3291591906"/>
                    </a:ext>
                  </a:extLst>
                </a:gridCol>
                <a:gridCol w="4839391">
                  <a:extLst>
                    <a:ext uri="{9D8B030D-6E8A-4147-A177-3AD203B41FA5}">
                      <a16:colId xmlns:a16="http://schemas.microsoft.com/office/drawing/2014/main" val="8268062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6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Input Devices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 electronic component capable of passing information from the outside world into an electronic system for processing.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509662561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Insulator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Materials that do not allow an electrical current to flow through them e.g. rubber has a high resistance so it usually covers the copper wire.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81044966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Output Devices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device used to output data or information from a computer,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 monitor, printer or speakers.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614050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PCB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Printed Circuit Board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378409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Process Devices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device, usually an integrated circuit, that controls the process functions of a system.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267131908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Resistors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Used to restrict the flow of current around a circuit and can prevent damage to components.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5130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User Centred Design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(UCD) is a design approach that prioritizes the needs, wants, and limitations of the end-users throughout the entire design process.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291051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85C046-1154-2B50-C695-D4385F07ADB6}"/>
              </a:ext>
            </a:extLst>
          </p:cNvPr>
          <p:cNvGraphicFramePr>
            <a:graphicFrameLocks noGrp="1"/>
          </p:cNvGraphicFramePr>
          <p:nvPr/>
        </p:nvGraphicFramePr>
        <p:xfrm>
          <a:off x="113822" y="4412572"/>
          <a:ext cx="4085315" cy="2357094"/>
        </p:xfrm>
        <a:graphic>
          <a:graphicData uri="http://schemas.openxmlformats.org/drawingml/2006/table">
            <a:tbl>
              <a:tblPr/>
              <a:tblGrid>
                <a:gridCol w="2181158">
                  <a:extLst>
                    <a:ext uri="{9D8B030D-6E8A-4147-A177-3AD203B41FA5}">
                      <a16:colId xmlns:a16="http://schemas.microsoft.com/office/drawing/2014/main" val="1640924078"/>
                    </a:ext>
                  </a:extLst>
                </a:gridCol>
                <a:gridCol w="1904157">
                  <a:extLst>
                    <a:ext uri="{9D8B030D-6E8A-4147-A177-3AD203B41FA5}">
                      <a16:colId xmlns:a16="http://schemas.microsoft.com/office/drawing/2014/main" val="2869045972"/>
                    </a:ext>
                  </a:extLst>
                </a:gridCol>
              </a:tblGrid>
              <a:tr h="30987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Advantages of CAD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Disadvantages of CAD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0409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Ideas can be drawn and developed quickly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Expensive to set up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51196"/>
                  </a:ext>
                </a:extLst>
              </a:tr>
              <a:tr h="774687"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Designs can be viewed from all angles and with a range of materials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Needs a skilled workforce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65516"/>
                  </a:ext>
                </a:extLst>
              </a:tr>
              <a:tr h="774687"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Some testing and consumer feedback can be done before costly production takes place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Difficult to keep up with constantly changing and improving technology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021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80C41C-F832-1428-6EA9-89A1631CE57E}"/>
              </a:ext>
            </a:extLst>
          </p:cNvPr>
          <p:cNvGraphicFramePr>
            <a:graphicFrameLocks noGrp="1"/>
          </p:cNvGraphicFramePr>
          <p:nvPr/>
        </p:nvGraphicFramePr>
        <p:xfrm>
          <a:off x="4383269" y="4412572"/>
          <a:ext cx="3810760" cy="1586185"/>
        </p:xfrm>
        <a:graphic>
          <a:graphicData uri="http://schemas.openxmlformats.org/drawingml/2006/table">
            <a:tbl>
              <a:tblPr/>
              <a:tblGrid>
                <a:gridCol w="1975788">
                  <a:extLst>
                    <a:ext uri="{9D8B030D-6E8A-4147-A177-3AD203B41FA5}">
                      <a16:colId xmlns:a16="http://schemas.microsoft.com/office/drawing/2014/main" val="1431512448"/>
                    </a:ext>
                  </a:extLst>
                </a:gridCol>
                <a:gridCol w="1834972">
                  <a:extLst>
                    <a:ext uri="{9D8B030D-6E8A-4147-A177-3AD203B41FA5}">
                      <a16:colId xmlns:a16="http://schemas.microsoft.com/office/drawing/2014/main" val="3884690246"/>
                    </a:ext>
                  </a:extLst>
                </a:gridCol>
              </a:tblGrid>
              <a:tr h="38136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Advantages of CAM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Disadvantages of CAM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08454"/>
                  </a:ext>
                </a:extLst>
              </a:tr>
              <a:tr h="581126"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Fast and accurate production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Expensive to set up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77065"/>
                  </a:ext>
                </a:extLst>
              </a:tr>
              <a:tr h="623695"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Machines can run constantly on repetitive tasks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Needs a skilled workforce of engineers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A8C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8558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2BCE9FC-3138-56A3-2F66-3A760E61D25D}"/>
              </a:ext>
            </a:extLst>
          </p:cNvPr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667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20360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+mj-lt"/>
                          <a:cs typeface="Calibri"/>
                        </a:rPr>
                        <a:t> 1</a:t>
                      </a:r>
                      <a:r>
                        <a:rPr lang="en-GB" sz="1800" b="1" spc="-10" baseline="30000" dirty="0">
                          <a:latin typeface="+mj-lt"/>
                          <a:cs typeface="Calibri"/>
                        </a:rPr>
                        <a:t>st</a:t>
                      </a:r>
                      <a:r>
                        <a:rPr lang="en-GB" sz="1800" b="1" spc="-10" baseline="0" dirty="0">
                          <a:latin typeface="+mj-lt"/>
                          <a:cs typeface="Calibri"/>
                        </a:rPr>
                        <a:t> June </a:t>
                      </a:r>
                      <a:endParaRPr lang="en-GB" sz="1800" b="1" spc="-10" dirty="0">
                        <a:latin typeface="+mj-lt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+mj-lt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+mj-lt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Reflecting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  <a:latin typeface="+mj-lt"/>
                          <a:cs typeface="Calibri"/>
                        </a:rPr>
                        <a:t> on learning behaviours for resilience…..</a:t>
                      </a:r>
                      <a:endParaRPr sz="1600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+mj-lt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+mj-lt"/>
                          <a:cs typeface="Calibri"/>
                        </a:rPr>
                        <a:t>log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+mj-lt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+mj-lt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+mj-lt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+mj-lt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+mj-lt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+mj-lt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home…</a:t>
                      </a:r>
                      <a:endParaRPr sz="120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+mj-lt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+mj-lt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+mj-lt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+mj-lt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+mj-lt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+mj-lt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+mj-lt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+mj-lt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+mj-lt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+mj-lt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+mj-lt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+mj-lt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443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18038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8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02262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99735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15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5246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3" y="285008"/>
            <a:ext cx="10515600" cy="1046440"/>
          </a:xfrm>
        </p:spPr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Contents Page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883" y="285008"/>
            <a:ext cx="11625943" cy="6246421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41821"/>
              </p:ext>
            </p:extLst>
          </p:nvPr>
        </p:nvGraphicFramePr>
        <p:xfrm>
          <a:off x="4269391" y="1100562"/>
          <a:ext cx="3680924" cy="520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513">
                  <a:extLst>
                    <a:ext uri="{9D8B030D-6E8A-4147-A177-3AD203B41FA5}">
                      <a16:colId xmlns:a16="http://schemas.microsoft.com/office/drawing/2014/main" val="90344715"/>
                    </a:ext>
                  </a:extLst>
                </a:gridCol>
                <a:gridCol w="980411">
                  <a:extLst>
                    <a:ext uri="{9D8B030D-6E8A-4147-A177-3AD203B41FA5}">
                      <a16:colId xmlns:a16="http://schemas.microsoft.com/office/drawing/2014/main" val="3044920856"/>
                    </a:ext>
                  </a:extLst>
                </a:gridCol>
              </a:tblGrid>
              <a:tr h="30603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Gill Sans MT" panose="020B0502020104020203" pitchFamily="34" charset="0"/>
                        </a:rPr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8588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64440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8632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0329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299053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029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23709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33876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3373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0833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Performing</a:t>
                      </a:r>
                      <a:r>
                        <a:rPr lang="en-GB" sz="1400" baseline="0" dirty="0">
                          <a:latin typeface="Gill Sans MT" panose="020B0502020104020203" pitchFamily="34" charset="0"/>
                        </a:rPr>
                        <a:t> Arts</a:t>
                      </a:r>
                      <a:endParaRPr lang="en-GB" sz="14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2001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Cooking and 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1184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7367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449667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‘Resilience’ reflection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0866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Reading 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8260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Gill Sans MT" panose="020B0502020104020203" pitchFamily="34" charset="0"/>
                        </a:rPr>
                        <a:t>Cursive Handwriting Practice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ill Sans MT" panose="020B0502020104020203" pitchFamily="34" charset="0"/>
                        </a:rPr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78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68349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22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nd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5919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50286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29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June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20136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20803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6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July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4522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24753"/>
              </p:ext>
            </p:extLst>
          </p:nvPr>
        </p:nvGraphicFramePr>
        <p:xfrm>
          <a:off x="315074" y="179960"/>
          <a:ext cx="11604210" cy="646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49">
                <a:tc gridSpan="4">
                  <a:txBody>
                    <a:bodyPr/>
                    <a:lstStyle/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W/c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13</a:t>
                      </a:r>
                      <a:r>
                        <a:rPr lang="en-GB" sz="1800" b="1" spc="-10" baseline="30000" dirty="0">
                          <a:latin typeface="Gill Sans MT" panose="020B0502020104020203" pitchFamily="34" charset="0"/>
                          <a:cs typeface="Calibri"/>
                        </a:rPr>
                        <a:t>th</a:t>
                      </a:r>
                      <a:r>
                        <a:rPr lang="en-GB" sz="1800" b="1" spc="-10" baseline="0" dirty="0">
                          <a:latin typeface="Gill Sans MT" panose="020B0502020104020203" pitchFamily="34" charset="0"/>
                          <a:cs typeface="Calibri"/>
                        </a:rPr>
                        <a:t> July</a:t>
                      </a:r>
                      <a:endParaRPr lang="en-GB" sz="1800" b="1" spc="-1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 marR="0" indent="0" algn="l" defTabSz="914400" eaLnBrk="1" fontAlgn="auto" latinLnBrk="0" hangingPunct="1">
                        <a:lnSpc>
                          <a:spcPts val="2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Thinking</a:t>
                      </a:r>
                      <a:r>
                        <a:rPr lang="en-GB" sz="18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b="1" spc="-10" dirty="0">
                          <a:latin typeface="Gill Sans MT" panose="020B0502020104020203" pitchFamily="34" charset="0"/>
                          <a:cs typeface="Calibri"/>
                        </a:rPr>
                        <a:t>definition:</a:t>
                      </a:r>
                      <a:r>
                        <a:rPr lang="en-GB" sz="1800" b="1" spc="-1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800" i="1" dirty="0">
                          <a:latin typeface="Gill Sans MT" panose="020B0502020104020203" pitchFamily="34" charset="0"/>
                        </a:rPr>
                        <a:t>Thinking is making connections, reasoning and asking questions to make the learning stick</a:t>
                      </a:r>
                      <a:endParaRPr lang="en-GB" sz="1800" dirty="0"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Reflecting</a:t>
                      </a:r>
                      <a:r>
                        <a:rPr lang="en-GB" sz="16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/>
                        </a:rPr>
                        <a:t> on learning behaviours for resilience…..</a:t>
                      </a:r>
                      <a:endParaRPr lang="en-GB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Gill Sans MT" panose="020B0502020104020203" pitchFamily="34" charset="0"/>
                          <a:cs typeface="Calibri"/>
                        </a:rPr>
                        <a:t>Experience</a:t>
                      </a:r>
                      <a:r>
                        <a:rPr sz="1200" b="1" spc="-3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Gill Sans MT" panose="020B0502020104020203" pitchFamily="34" charset="0"/>
                          <a:cs typeface="Calibri"/>
                        </a:rPr>
                        <a:t>log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Successful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moment…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9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In</a:t>
                      </a:r>
                      <a:r>
                        <a:rPr sz="1200" spc="-4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hindsight…</a:t>
                      </a:r>
                      <a:endParaRPr lang="en-GB" sz="1200" spc="-5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895">
                        <a:lnSpc>
                          <a:spcPts val="1395"/>
                        </a:lnSpc>
                      </a:pPr>
                      <a:r>
                        <a:rPr lang="en-GB" sz="1050" i="1" spc="-5" dirty="0">
                          <a:latin typeface="Gill Sans MT" panose="020B0502020104020203" pitchFamily="34" charset="0"/>
                          <a:cs typeface="Calibri"/>
                        </a:rPr>
                        <a:t>Where you could have done better on reflection?</a:t>
                      </a:r>
                      <a:endParaRPr sz="1050" i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395"/>
                        </a:lnSpc>
                      </a:pPr>
                      <a:r>
                        <a:rPr sz="1200" spc="-20" dirty="0">
                          <a:latin typeface="Gill Sans MT" panose="020B0502020104020203" pitchFamily="34" charset="0"/>
                          <a:cs typeface="Calibri"/>
                        </a:rPr>
                        <a:t>At</a:t>
                      </a:r>
                      <a:r>
                        <a:rPr sz="1200" spc="-30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home…</a:t>
                      </a:r>
                      <a:endParaRPr sz="120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3748">
                <a:tc>
                  <a:txBody>
                    <a:bodyPr/>
                    <a:lstStyle/>
                    <a:p>
                      <a:pPr marL="48260">
                        <a:lnSpc>
                          <a:spcPts val="1860"/>
                        </a:lnSpc>
                      </a:pPr>
                      <a:r>
                        <a:rPr sz="1200" b="0" spc="-5" dirty="0">
                          <a:latin typeface="Gill Sans MT" panose="020B0502020104020203" pitchFamily="34" charset="0"/>
                          <a:cs typeface="Calibri"/>
                        </a:rPr>
                        <a:t>I </a:t>
                      </a:r>
                      <a:r>
                        <a:rPr lang="en-GB" sz="1200" b="0" spc="-5" dirty="0">
                          <a:latin typeface="Gill Sans MT" panose="020B0502020104020203" pitchFamily="34" charset="0"/>
                          <a:cs typeface="Calibri"/>
                        </a:rPr>
                        <a:t>gave an idea and reasoned/justified.</a:t>
                      </a:r>
                      <a:endParaRPr sz="1200" b="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>
                        <a:lnSpc>
                          <a:spcPts val="1400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reflected on</a:t>
                      </a:r>
                      <a:r>
                        <a:rPr lang="en-GB" sz="1200" baseline="0" dirty="0">
                          <a:latin typeface="Gill Sans MT" panose="020B0502020104020203" pitchFamily="34" charset="0"/>
                          <a:cs typeface="Calibri"/>
                        </a:rPr>
                        <a:t> my idea and made it better after discussing with others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749">
                <a:tc>
                  <a:txBody>
                    <a:bodyPr/>
                    <a:lstStyle/>
                    <a:p>
                      <a:pPr marL="48260" marR="0" indent="0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10" dirty="0">
                          <a:latin typeface="Gill Sans MT" panose="020B0502020104020203" pitchFamily="34" charset="0"/>
                          <a:cs typeface="Calibri"/>
                        </a:rPr>
                        <a:t>used a revision strategy to help make</a:t>
                      </a:r>
                      <a:r>
                        <a:rPr lang="en-GB" sz="1200" spc="-10" baseline="0" dirty="0">
                          <a:latin typeface="Gill Sans MT" panose="020B0502020104020203" pitchFamily="34" charset="0"/>
                          <a:cs typeface="Calibri"/>
                        </a:rPr>
                        <a:t> the learning stick.</a:t>
                      </a:r>
                      <a:endParaRPr lang="en-GB" sz="1200" dirty="0">
                        <a:latin typeface="Gill Sans MT" panose="020B0502020104020203" pitchFamily="34" charset="0"/>
                        <a:cs typeface="Calibri"/>
                      </a:endParaRPr>
                    </a:p>
                    <a:p>
                      <a:pPr marL="48260">
                        <a:lnSpc>
                          <a:spcPts val="1400"/>
                        </a:lnSpc>
                      </a:pP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sz="1200" dirty="0">
                          <a:latin typeface="Gill Sans MT" panose="020B0502020104020203" pitchFamily="34" charset="0"/>
                          <a:cs typeface="Calibri"/>
                        </a:rPr>
                        <a:t>I</a:t>
                      </a:r>
                      <a:r>
                        <a:rPr sz="1200" spc="-5" dirty="0">
                          <a:latin typeface="Gill Sans MT" panose="020B0502020104020203" pitchFamily="34" charset="0"/>
                          <a:cs typeface="Calibri"/>
                        </a:rPr>
                        <a:t> </a:t>
                      </a:r>
                      <a:r>
                        <a:rPr lang="en-GB" sz="1200" spc="-5" dirty="0">
                          <a:latin typeface="Gill Sans MT" panose="020B0502020104020203" pitchFamily="34" charset="0"/>
                          <a:cs typeface="Calibri"/>
                        </a:rPr>
                        <a:t>made connections between</a:t>
                      </a:r>
                      <a:r>
                        <a:rPr lang="en-GB" sz="1200" spc="-5" baseline="0" dirty="0">
                          <a:latin typeface="Gill Sans MT" panose="020B0502020104020203" pitchFamily="34" charset="0"/>
                          <a:cs typeface="Calibri"/>
                        </a:rPr>
                        <a:t> what I am learning and the outside world. 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3728">
                <a:tc>
                  <a:txBody>
                    <a:bodyPr/>
                    <a:lstStyle/>
                    <a:p>
                      <a:pPr marL="48260">
                        <a:lnSpc>
                          <a:spcPts val="1405"/>
                        </a:lnSpc>
                      </a:pPr>
                      <a:r>
                        <a:rPr lang="en-GB" sz="1200" dirty="0">
                          <a:latin typeface="Gill Sans MT" panose="020B0502020104020203" pitchFamily="34" charset="0"/>
                          <a:cs typeface="Calibri"/>
                        </a:rPr>
                        <a:t>I asked questions to deepen my understanding.</a:t>
                      </a:r>
                      <a:endParaRPr sz="12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5062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6185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2496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1st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4639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76994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1326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42594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6146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2204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22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rd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579875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407240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29</a:t>
                      </a:r>
                      <a:r>
                        <a:rPr lang="en-GB" sz="160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June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24825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32993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dirty="0">
                          <a:latin typeface="Gill Sans MT" panose="020B0502020104020203" pitchFamily="34" charset="0"/>
                        </a:rPr>
                        <a:t>6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July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4810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056" y="130755"/>
            <a:ext cx="1160666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English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866570"/>
              </p:ext>
            </p:extLst>
          </p:nvPr>
        </p:nvGraphicFramePr>
        <p:xfrm>
          <a:off x="7761121" y="708432"/>
          <a:ext cx="4200167" cy="2466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</a:rPr>
                        <a:t>Week</a:t>
                      </a:r>
                      <a:r>
                        <a:rPr lang="en-US" sz="1200" b="1" baseline="0" dirty="0">
                          <a:latin typeface="+mj-lt"/>
                        </a:rPr>
                        <a:t> 6 – Plot Summary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5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Act 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A violent storm rages around the 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5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Act</a:t>
                      </a:r>
                      <a:r>
                        <a:rPr lang="en-US" sz="1200" b="1" baseline="0" dirty="0">
                          <a:latin typeface="+mj-lt"/>
                        </a:rPr>
                        <a:t> 2 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Characters</a:t>
                      </a:r>
                      <a:r>
                        <a:rPr lang="en-US" sz="1200" baseline="0" dirty="0">
                          <a:latin typeface="+mj-lt"/>
                        </a:rPr>
                        <a:t> search for Ferdinand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23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Act 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j-lt"/>
                        </a:rPr>
                        <a:t>Caliban is treated badly particularly by Prospero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023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Act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Prospero gives his blessing for Ferdinand to marry Miranda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8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Act 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Prospero</a:t>
                      </a:r>
                      <a:r>
                        <a:rPr lang="en-GB" sz="1200" baseline="0" dirty="0">
                          <a:latin typeface="+mj-lt"/>
                        </a:rPr>
                        <a:t> speaks to the prisoners and forgives each of them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08963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3778"/>
              </p:ext>
            </p:extLst>
          </p:nvPr>
        </p:nvGraphicFramePr>
        <p:xfrm>
          <a:off x="116294" y="2801685"/>
          <a:ext cx="420469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7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Gill Sans"/>
                        </a:rPr>
                        <a:t>Week 2</a:t>
                      </a:r>
                      <a:r>
                        <a:rPr lang="en-US" sz="1200" b="1" baseline="0" dirty="0">
                          <a:latin typeface="+mj-lt"/>
                          <a:cs typeface="Gill Sans"/>
                        </a:rPr>
                        <a:t> – Key Words </a:t>
                      </a:r>
                      <a:endParaRPr lang="en-US" sz="1200" b="1" dirty="0">
                        <a:latin typeface="+mj-lt"/>
                        <a:cs typeface="Gill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4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j-lt"/>
                          <a:cs typeface="Gill Sans"/>
                        </a:rPr>
                        <a:t>Tempest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  <a:cs typeface="Gill Sans"/>
                        </a:rPr>
                        <a:t>A violent storm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69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+mj-lt"/>
                        </a:rPr>
                        <a:t>Callous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When someone is cruel and does not care</a:t>
                      </a:r>
                      <a:r>
                        <a:rPr lang="en-US" sz="1200" baseline="0" dirty="0">
                          <a:latin typeface="+mj-lt"/>
                        </a:rPr>
                        <a:t> about other people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397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latin typeface="+mj-lt"/>
                        </a:rPr>
                        <a:t>Treason</a:t>
                      </a:r>
                      <a:r>
                        <a:rPr lang="en-US" sz="1200" b="1" i="0" baseline="0" dirty="0">
                          <a:latin typeface="+mj-lt"/>
                        </a:rPr>
                        <a:t> </a:t>
                      </a:r>
                      <a:endParaRPr lang="en-US" sz="1200" b="1" i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  <a:cs typeface="Gill Sans"/>
                        </a:rPr>
                        <a:t>A crime that harms your country.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Someone who commits treason is a </a:t>
                      </a:r>
                      <a:r>
                        <a:rPr lang="en-US" sz="1200" b="1" baseline="0" dirty="0">
                          <a:latin typeface="+mj-lt"/>
                          <a:cs typeface="Gill Sans"/>
                        </a:rPr>
                        <a:t>traitor </a:t>
                      </a:r>
                      <a:endParaRPr lang="en-US" sz="1200" b="1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6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j-lt"/>
                          <a:cs typeface="Gill Sans"/>
                        </a:rPr>
                        <a:t>Colonialism</a:t>
                      </a:r>
                      <a:r>
                        <a:rPr lang="en-US" sz="1200" b="1" i="0" baseline="0" dirty="0">
                          <a:latin typeface="+mj-lt"/>
                          <a:cs typeface="Gill Sans"/>
                        </a:rPr>
                        <a:t> </a:t>
                      </a:r>
                      <a:endParaRPr lang="en-US" sz="1200" b="1" i="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  <a:cs typeface="Gill Sans"/>
                        </a:rPr>
                        <a:t>When one country establishes itself in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another country </a:t>
                      </a:r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69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+mj-lt"/>
                        </a:rPr>
                        <a:t>Tragicomedy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A play that has some features of a tragedy and some features of a comedy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65505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36356"/>
              </p:ext>
            </p:extLst>
          </p:nvPr>
        </p:nvGraphicFramePr>
        <p:xfrm>
          <a:off x="4481412" y="3947246"/>
          <a:ext cx="3120658" cy="2632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7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Week 5 – </a:t>
                      </a:r>
                      <a:r>
                        <a:rPr lang="en-GB" sz="1200" b="1" baseline="0" dirty="0">
                          <a:latin typeface="+mj-lt"/>
                        </a:rPr>
                        <a:t> Key Quotes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7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Prospero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j-lt"/>
                        </a:rPr>
                        <a:t>“A</a:t>
                      </a:r>
                      <a:r>
                        <a:rPr lang="en-GB" sz="1200" b="0" baseline="0" dirty="0">
                          <a:latin typeface="+mj-lt"/>
                        </a:rPr>
                        <a:t> devil, a born devil, on whose nature nurture can never stick”</a:t>
                      </a:r>
                      <a:endParaRPr lang="en-GB" sz="12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Miranda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“Abhorred slave…vile race”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97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Caliban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“I’ll be wise hereafter and seek for grace”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7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Prospero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“At this hour, lies at my mercy all mine enemies”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12497"/>
              </p:ext>
            </p:extLst>
          </p:nvPr>
        </p:nvGraphicFramePr>
        <p:xfrm>
          <a:off x="96116" y="708432"/>
          <a:ext cx="4226245" cy="19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Week 1</a:t>
                      </a:r>
                      <a:r>
                        <a:rPr lang="en-GB" sz="1200" b="1" baseline="0" dirty="0">
                          <a:latin typeface="+mj-lt"/>
                        </a:rPr>
                        <a:t> – Key Characters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FCE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2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+mj-lt"/>
                        </a:rPr>
                        <a:t>Ferdinand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The son of the King of Naples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4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Prospero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The Duke of Milan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03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Caliban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A slave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03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Miranda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j-lt"/>
                        </a:rPr>
                        <a:t>Prospero’s daughter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259067"/>
                  </a:ext>
                </a:extLst>
              </a:tr>
              <a:tr h="25503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Antonio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Prospero’s brother</a:t>
                      </a:r>
                      <a:r>
                        <a:rPr lang="en-GB" sz="1200" baseline="0" dirty="0">
                          <a:latin typeface="+mj-lt"/>
                        </a:rPr>
                        <a:t>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133035"/>
                  </a:ext>
                </a:extLst>
              </a:tr>
              <a:tr h="33132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Ariel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Prospero’s spirit helper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861712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66351"/>
              </p:ext>
            </p:extLst>
          </p:nvPr>
        </p:nvGraphicFramePr>
        <p:xfrm>
          <a:off x="4481412" y="708432"/>
          <a:ext cx="3120658" cy="3142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6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j-lt"/>
                          <a:cs typeface="Gill Sans"/>
                        </a:rPr>
                        <a:t>Week 4</a:t>
                      </a:r>
                      <a:r>
                        <a:rPr lang="en-US" sz="1200" b="1" baseline="0" dirty="0">
                          <a:latin typeface="+mj-lt"/>
                          <a:cs typeface="Gill Sans"/>
                        </a:rPr>
                        <a:t> –  Context </a:t>
                      </a:r>
                      <a:endParaRPr lang="en-US" sz="1200" b="1" dirty="0">
                        <a:latin typeface="+mj-lt"/>
                        <a:cs typeface="Gill San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0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Gill Sans"/>
                        </a:rPr>
                        <a:t>The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Tempest is a play by William Shakespeare between 1610 - 1611</a:t>
                      </a:r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Gill Sans"/>
                        </a:rPr>
                        <a:t>Before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science and technology, there was a heavy belief in magic and the supernatural.</a:t>
                      </a:r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56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Gill Sans"/>
                        </a:rPr>
                        <a:t>A Shakespearian society was a patriarchal one. This is where men were superior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to women and had more power. </a:t>
                      </a:r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Gill Sans"/>
                        </a:rPr>
                        <a:t>The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Gill Sans"/>
                        </a:rPr>
                        <a:t> Tempest was set in Italy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Gill Sans"/>
                      </a:endParaRPr>
                    </a:p>
                    <a:p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0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  <a:cs typeface="Gill Sans"/>
                        </a:rPr>
                        <a:t>The play was written and performed</a:t>
                      </a:r>
                      <a:r>
                        <a:rPr lang="en-US" sz="1200" baseline="0" dirty="0">
                          <a:latin typeface="+mj-lt"/>
                          <a:cs typeface="Gill Sans"/>
                        </a:rPr>
                        <a:t> during the Jacobean era </a:t>
                      </a:r>
                      <a:endParaRPr lang="en-US" sz="1200" dirty="0">
                        <a:latin typeface="+mj-lt"/>
                        <a:cs typeface="Gill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98933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68496"/>
              </p:ext>
            </p:extLst>
          </p:nvPr>
        </p:nvGraphicFramePr>
        <p:xfrm>
          <a:off x="116293" y="5456430"/>
          <a:ext cx="420469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9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Week 3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r>
                        <a:rPr lang="en-GB" sz="1200" b="1" dirty="0">
                          <a:latin typeface="+mj-lt"/>
                        </a:rPr>
                        <a:t>– Key</a:t>
                      </a:r>
                      <a:r>
                        <a:rPr lang="en-GB" sz="1200" b="1" baseline="0" dirty="0">
                          <a:latin typeface="+mj-lt"/>
                        </a:rPr>
                        <a:t> Themes in The Tempest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>
                    <a:solidFill>
                      <a:srgbClr val="F4D3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Colonialism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Freedom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6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Betrayal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Forgiveness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2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Magic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Revenge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2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Power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Supernatural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59688"/>
              </p:ext>
            </p:extLst>
          </p:nvPr>
        </p:nvGraphicFramePr>
        <p:xfrm>
          <a:off x="7730615" y="3401509"/>
          <a:ext cx="4230673" cy="211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Week 7 – Language Devices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4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Foreshadowing</a:t>
                      </a:r>
                      <a:r>
                        <a:rPr lang="en-GB" sz="1200" b="1" baseline="0" dirty="0">
                          <a:latin typeface="+mj-lt"/>
                        </a:rPr>
                        <a:t> 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j-lt"/>
                        </a:rPr>
                        <a:t>When events are a warning or indication of the</a:t>
                      </a:r>
                      <a:r>
                        <a:rPr lang="en-GB" sz="1200" b="0" baseline="0" dirty="0">
                          <a:latin typeface="+mj-lt"/>
                        </a:rPr>
                        <a:t> future </a:t>
                      </a:r>
                      <a:endParaRPr lang="en-GB" sz="12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6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Pathetic fallacy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When the weather reflects</a:t>
                      </a:r>
                      <a:r>
                        <a:rPr lang="en-GB" sz="1200" baseline="0" dirty="0">
                          <a:latin typeface="+mj-lt"/>
                        </a:rPr>
                        <a:t> the mood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4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Oxymoron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Contradictory</a:t>
                      </a:r>
                      <a:r>
                        <a:rPr lang="en-GB" sz="1200" baseline="0" dirty="0">
                          <a:latin typeface="+mj-lt"/>
                        </a:rPr>
                        <a:t> words appear close to each other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88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Dramatic irony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statement that signifies the opposite of something or an event that has happened 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06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81927"/>
              </p:ext>
            </p:extLst>
          </p:nvPr>
        </p:nvGraphicFramePr>
        <p:xfrm>
          <a:off x="307458" y="200891"/>
          <a:ext cx="11571032" cy="519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900">
                <a:tc gridSpan="4"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Log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20" dirty="0">
                          <a:latin typeface="Gill Sans MT" panose="020B0502020104020203" pitchFamily="34" charset="0"/>
                        </a:rPr>
                        <a:t>w/c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13</a:t>
                      </a:r>
                      <a:r>
                        <a:rPr lang="en-GB" sz="1600" spc="10" baseline="30000" dirty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GB" sz="1600" spc="10" dirty="0">
                          <a:latin typeface="Gill Sans MT" panose="020B0502020104020203" pitchFamily="34" charset="0"/>
                        </a:rPr>
                        <a:t> July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(20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mins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reading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per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day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sz="1600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all </a:t>
                      </a:r>
                      <a:r>
                        <a:rPr sz="1600" spc="-10" dirty="0">
                          <a:latin typeface="Gill Sans MT" panose="020B0502020104020203" pitchFamily="34" charset="0"/>
                        </a:rPr>
                        <a:t>five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 logs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MUST</a:t>
                      </a:r>
                      <a:r>
                        <a:rPr sz="1600" spc="-1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dirty="0">
                          <a:latin typeface="Gill Sans MT" panose="020B0502020104020203" pitchFamily="34" charset="0"/>
                        </a:rPr>
                        <a:t>be</a:t>
                      </a:r>
                      <a:r>
                        <a:rPr sz="1600" spc="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spc="-5" dirty="0">
                          <a:latin typeface="Gill Sans MT" panose="020B0502020104020203" pitchFamily="34" charset="0"/>
                        </a:rPr>
                        <a:t>completed)</a:t>
                      </a:r>
                      <a:endParaRPr sz="1600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292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7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Date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Title</a:t>
                      </a:r>
                      <a:r>
                        <a:rPr sz="1600" b="1" spc="-3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of</a:t>
                      </a:r>
                      <a:r>
                        <a:rPr sz="1600" b="1" spc="-3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novel</a:t>
                      </a:r>
                      <a:endParaRPr sz="1600" b="1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marR="2736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Number</a:t>
                      </a:r>
                      <a:r>
                        <a:rPr sz="1600" b="1" spc="-7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of </a:t>
                      </a:r>
                      <a:r>
                        <a:rPr sz="1600" b="1" spc="-30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p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a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es</a:t>
                      </a:r>
                      <a:r>
                        <a:rPr sz="1600" b="1" spc="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25" dirty="0">
                          <a:latin typeface="Gill Sans MT" panose="020B0502020104020203" pitchFamily="34" charset="0"/>
                        </a:rPr>
                        <a:t>r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Summary</a:t>
                      </a:r>
                      <a:r>
                        <a:rPr sz="1600" b="1" spc="-2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about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what</a:t>
                      </a:r>
                      <a:r>
                        <a:rPr sz="1600" b="1" spc="-1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dirty="0">
                          <a:latin typeface="Gill Sans MT" panose="020B0502020104020203" pitchFamily="34" charset="0"/>
                        </a:rPr>
                        <a:t>I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sz="1600" b="1" spc="-15" dirty="0">
                          <a:latin typeface="Gill Sans MT" panose="020B0502020104020203" pitchFamily="34" charset="0"/>
                        </a:rPr>
                        <a:t>have</a:t>
                      </a:r>
                      <a:r>
                        <a:rPr sz="1600" b="1" spc="-5" dirty="0">
                          <a:latin typeface="Gill Sans MT" panose="020B0502020104020203" pitchFamily="34" charset="0"/>
                        </a:rPr>
                        <a:t> read</a:t>
                      </a:r>
                      <a:endParaRPr sz="1600" b="1" dirty="0">
                        <a:latin typeface="Gill Sans MT" panose="020B0502020104020203" pitchFamily="34" charset="0"/>
                        <a:cs typeface="Calibri"/>
                      </a:endParaRPr>
                    </a:p>
                  </a:txBody>
                  <a:tcPr marL="0" marR="0" marT="342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Gill Sans MT" panose="020B0502020104020203" pitchFamily="3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Gill Sans MT" panose="020B0502020104020203" pitchFamily="34" charset="0"/>
                        </a:rPr>
                        <a:t>•</a:t>
                      </a:r>
                      <a:endParaRPr sz="1600" dirty="0">
                        <a:latin typeface="Gill Sans MT" panose="020B0502020104020203" pitchFamily="34" charset="0"/>
                        <a:cs typeface="Arial MT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3"/>
          <p:cNvSpPr/>
          <p:nvPr/>
        </p:nvSpPr>
        <p:spPr>
          <a:xfrm>
            <a:off x="10763796" y="5742546"/>
            <a:ext cx="984067" cy="403860"/>
          </a:xfrm>
          <a:custGeom>
            <a:avLst/>
            <a:gdLst/>
            <a:ahLst/>
            <a:cxnLst/>
            <a:rect l="l" t="t" r="r" b="b"/>
            <a:pathLst>
              <a:path w="660400" h="403859">
                <a:moveTo>
                  <a:pt x="0" y="403860"/>
                </a:moveTo>
                <a:lnTo>
                  <a:pt x="659892" y="403860"/>
                </a:lnTo>
                <a:lnTo>
                  <a:pt x="659892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9562013" y="5661065"/>
            <a:ext cx="14261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ill Sans MT" panose="020B0502020104020203" pitchFamily="34" charset="0"/>
                <a:cs typeface="Calibri"/>
              </a:rPr>
              <a:t>Checked</a:t>
            </a:r>
            <a:r>
              <a:rPr sz="1800" spc="-5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5" dirty="0">
                <a:latin typeface="Gill Sans MT" panose="020B0502020104020203" pitchFamily="34" charset="0"/>
                <a:cs typeface="Calibri"/>
              </a:rPr>
              <a:t>by </a:t>
            </a:r>
            <a:r>
              <a:rPr sz="1800" spc="-39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5" dirty="0">
                <a:latin typeface="Gill Sans MT" panose="020B0502020104020203" pitchFamily="34" charset="0"/>
                <a:cs typeface="Calibri"/>
              </a:rPr>
              <a:t>form</a:t>
            </a:r>
            <a:r>
              <a:rPr sz="1800" spc="-45" dirty="0">
                <a:latin typeface="Gill Sans MT" panose="020B0502020104020203" pitchFamily="34" charset="0"/>
                <a:cs typeface="Calibri"/>
              </a:rPr>
              <a:t> </a:t>
            </a:r>
            <a:r>
              <a:rPr sz="1800" spc="-10" dirty="0">
                <a:latin typeface="Gill Sans MT" panose="020B0502020104020203" pitchFamily="34" charset="0"/>
                <a:cs typeface="Calibri"/>
              </a:rPr>
              <a:t>tutor:</a:t>
            </a:r>
            <a:endParaRPr sz="1800" dirty="0">
              <a:latin typeface="Gill Sans MT" panose="020B0502020104020203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1948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33" t="12469" r="30903" b="10617"/>
          <a:stretch/>
        </p:blipFill>
        <p:spPr>
          <a:xfrm rot="5400000">
            <a:off x="2707082" y="-448714"/>
            <a:ext cx="6867821" cy="7765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758417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42" t="13333" r="33542" b="9629"/>
          <a:stretch/>
        </p:blipFill>
        <p:spPr>
          <a:xfrm rot="5400000">
            <a:off x="2442674" y="-1083774"/>
            <a:ext cx="6849452" cy="901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74346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11" t="12963" r="33472" b="9753"/>
          <a:stretch/>
        </p:blipFill>
        <p:spPr>
          <a:xfrm rot="5400000">
            <a:off x="2501332" y="-1091632"/>
            <a:ext cx="6808339" cy="8991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19495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03" t="11975" r="33472" b="11111"/>
          <a:stretch/>
        </p:blipFill>
        <p:spPr>
          <a:xfrm rot="5400000">
            <a:off x="2482738" y="-1035162"/>
            <a:ext cx="6845524" cy="894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070874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33" t="11358" r="33541" b="9876"/>
          <a:stretch/>
        </p:blipFill>
        <p:spPr>
          <a:xfrm rot="5400000">
            <a:off x="2491195" y="-1151346"/>
            <a:ext cx="6822259" cy="912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03084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11" t="12098" r="33541" b="9630"/>
          <a:stretch/>
        </p:blipFill>
        <p:spPr>
          <a:xfrm rot="5400000">
            <a:off x="2507015" y="-1167165"/>
            <a:ext cx="6858000" cy="9192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18148" r="31527" b="66297"/>
          <a:stretch/>
        </p:blipFill>
        <p:spPr>
          <a:xfrm rot="5400000">
            <a:off x="6934200" y="2628900"/>
            <a:ext cx="67310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667" t="11975" r="31806" b="10987"/>
          <a:stretch/>
        </p:blipFill>
        <p:spPr>
          <a:xfrm rot="5400000">
            <a:off x="2197100" y="-495300"/>
            <a:ext cx="6680200" cy="792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996506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18148" r="31806" b="11729"/>
          <a:stretch/>
        </p:blipFill>
        <p:spPr>
          <a:xfrm rot="5400000">
            <a:off x="4470400" y="-266700"/>
            <a:ext cx="6680200" cy="721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265051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194" t="11728" r="33333" b="10988"/>
          <a:stretch/>
        </p:blipFill>
        <p:spPr>
          <a:xfrm rot="5400000">
            <a:off x="3144406" y="-1010807"/>
            <a:ext cx="6766790" cy="8788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16084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218" y="243225"/>
            <a:ext cx="1475414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82627"/>
              </p:ext>
            </p:extLst>
          </p:nvPr>
        </p:nvGraphicFramePr>
        <p:xfrm>
          <a:off x="244537" y="786134"/>
          <a:ext cx="5851463" cy="3190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+mn-lt"/>
                        </a:rPr>
                        <a:t>Probability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3998"/>
                  </a:ext>
                </a:extLst>
              </a:tr>
              <a:tr h="34178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Probability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chance something will happen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68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you want to happen e.g. pick a red, roll a six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57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Probability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scale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probability scale is a number line from 0 to 1. Events can range from impossible to certain.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063765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Experimental probability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 is the probability calculated from an experiment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54172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Frequency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probability of something relative to a number of trials or an experiment that has happened.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11494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Mutually exclusive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 event that has two or more outcomes that cannot be true at the same time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C15904-BEBF-42F7-BCCB-5E4DB2AA46F8}"/>
              </a:ext>
            </a:extLst>
          </p:cNvPr>
          <p:cNvGraphicFramePr>
            <a:graphicFrameLocks noGrp="1"/>
          </p:cNvGraphicFramePr>
          <p:nvPr/>
        </p:nvGraphicFramePr>
        <p:xfrm>
          <a:off x="244537" y="3976556"/>
          <a:ext cx="11702922" cy="956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9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u="sng" dirty="0">
                          <a:latin typeface="Gill Sans MT" panose="020B0502020104020203" pitchFamily="34" charset="0"/>
                        </a:rPr>
                        <a:t>Units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3998"/>
                  </a:ext>
                </a:extLst>
              </a:tr>
              <a:tr h="34178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Metric units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system used globally for measuring distance, length, volume, weight and temperature. 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7068830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4CFE7B-5298-ADC1-24DD-0A915E9E72FE}"/>
              </a:ext>
            </a:extLst>
          </p:cNvPr>
          <p:cNvGraphicFramePr>
            <a:graphicFrameLocks noGrp="1"/>
          </p:cNvGraphicFramePr>
          <p:nvPr/>
        </p:nvGraphicFramePr>
        <p:xfrm>
          <a:off x="244538" y="4949960"/>
          <a:ext cx="11702921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704">
                  <a:extLst>
                    <a:ext uri="{9D8B030D-6E8A-4147-A177-3AD203B41FA5}">
                      <a16:colId xmlns:a16="http://schemas.microsoft.com/office/drawing/2014/main" val="970695476"/>
                    </a:ext>
                  </a:extLst>
                </a:gridCol>
                <a:gridCol w="3336757">
                  <a:extLst>
                    <a:ext uri="{9D8B030D-6E8A-4147-A177-3AD203B41FA5}">
                      <a16:colId xmlns:a16="http://schemas.microsoft.com/office/drawing/2014/main" val="2496251157"/>
                    </a:ext>
                  </a:extLst>
                </a:gridCol>
                <a:gridCol w="2925730">
                  <a:extLst>
                    <a:ext uri="{9D8B030D-6E8A-4147-A177-3AD203B41FA5}">
                      <a16:colId xmlns:a16="http://schemas.microsoft.com/office/drawing/2014/main" val="3505649234"/>
                    </a:ext>
                  </a:extLst>
                </a:gridCol>
                <a:gridCol w="2925730">
                  <a:extLst>
                    <a:ext uri="{9D8B030D-6E8A-4147-A177-3AD203B41FA5}">
                      <a16:colId xmlns:a16="http://schemas.microsoft.com/office/drawing/2014/main" val="2100975067"/>
                    </a:ext>
                  </a:extLst>
                </a:gridCol>
              </a:tblGrid>
              <a:tr h="3905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Metric conversions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Length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Mass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75084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1cm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10mm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1g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1000mg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1cm³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1ml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30357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1m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100cm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1kg = 1000g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1L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1000ml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11908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1km = 1000m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tonne = 1000kg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</a:rPr>
                        <a:t>1L</a:t>
                      </a:r>
                      <a:r>
                        <a:rPr lang="en-GB" sz="1200" u="none" strike="noStrike" dirty="0">
                          <a:effectLst/>
                        </a:rPr>
                        <a:t> = </a:t>
                      </a:r>
                      <a:r>
                        <a:rPr lang="en-GB" sz="1200" u="none" strike="noStrike" dirty="0" err="1">
                          <a:effectLst/>
                        </a:rPr>
                        <a:t>1000cm³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445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44EA3F-F186-6758-1D6A-6C8CA8694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24923"/>
              </p:ext>
            </p:extLst>
          </p:nvPr>
        </p:nvGraphicFramePr>
        <p:xfrm>
          <a:off x="6095996" y="394613"/>
          <a:ext cx="5851463" cy="356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836">
                  <a:extLst>
                    <a:ext uri="{9D8B030D-6E8A-4147-A177-3AD203B41FA5}">
                      <a16:colId xmlns:a16="http://schemas.microsoft.com/office/drawing/2014/main" val="2953907127"/>
                    </a:ext>
                  </a:extLst>
                </a:gridCol>
                <a:gridCol w="4997627">
                  <a:extLst>
                    <a:ext uri="{9D8B030D-6E8A-4147-A177-3AD203B41FA5}">
                      <a16:colId xmlns:a16="http://schemas.microsoft.com/office/drawing/2014/main" val="1206197381"/>
                    </a:ext>
                  </a:extLst>
                </a:gridCol>
              </a:tblGrid>
              <a:tr h="3544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Tables, Charts and Graphs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08428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Key Word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+mn-lt"/>
                        </a:rPr>
                        <a:t>Definition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7218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Discrete data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that can only take certain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values. These values do not have to be whole numbers, but they are fixed values. e.g. shoe size, number of goals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933705754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1200" dirty="0">
                          <a:latin typeface="+mn-lt"/>
                        </a:rPr>
                        <a:t>Continuous data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Data that is measured and can take any value e.g. Height, time, temperature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42096728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Tally Chart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 way of keeping count by making marks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052746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Frequency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619255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Pictogram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Uses pictures to represent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1520871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Line graphs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 graph with points connected by lines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1762644"/>
                  </a:ext>
                </a:extLst>
              </a:tr>
              <a:tr h="3544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+mn-lt"/>
                        </a:rPr>
                        <a:t>Bar Chart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 graph drawn using rectangular bars to show how large each value 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20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9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7863" y="6489391"/>
            <a:ext cx="44413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71" t="21358" r="33334" b="21852"/>
          <a:stretch/>
        </p:blipFill>
        <p:spPr>
          <a:xfrm rot="5400000">
            <a:off x="4087936" y="128463"/>
            <a:ext cx="6822827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03" y="134605"/>
            <a:ext cx="1706097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Science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29220"/>
              </p:ext>
            </p:extLst>
          </p:nvPr>
        </p:nvGraphicFramePr>
        <p:xfrm>
          <a:off x="122703" y="700661"/>
          <a:ext cx="5434464" cy="2866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Physics 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Current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flow of charges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Potential Difference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energy transferred to the charges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Voltmeter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apparatus used to measure potential difference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Ammeter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apparatus used to measure current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Insulator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material that doesn’t transfer energy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easily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Series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circuit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where components are one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after the other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Parallel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circuit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where components have their own loop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Resistance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the flow of current is reduced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16679"/>
              </p:ext>
            </p:extLst>
          </p:nvPr>
        </p:nvGraphicFramePr>
        <p:xfrm>
          <a:off x="122703" y="3671374"/>
          <a:ext cx="5434464" cy="2970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Biology 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Fertilisation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 the egg and sperm fuse together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Zygote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 first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cell made from the fertilisation of the egg and sperm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Nucleus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Contains the genetic material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Embryo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 ball of cells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Pollination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When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pollen is transferred to another flower/plant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Pollen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male sex cell of a plant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Ovule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female sex cell of a plant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48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Gametes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Sex cells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89" y="3848793"/>
            <a:ext cx="5563582" cy="2810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9156" y="5254177"/>
            <a:ext cx="69826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Gill Sans MT" panose="020B0502020104020203" pitchFamily="34" charset="0"/>
              </a:rPr>
              <a:t>stamen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9414" y="5135858"/>
            <a:ext cx="6483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anther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1228" y="5525183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filament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5061" y="4064914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Petal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94969" y="5663682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Ovary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62500" y="6018302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Sepal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04887" y="6282873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Stalk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61306" y="4764415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Carpel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3183" y="4977178"/>
            <a:ext cx="5443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Style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07729" y="4700179"/>
            <a:ext cx="6567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Stigma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09385" y="3618300"/>
            <a:ext cx="21216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Gill Sans MT" panose="020B0502020104020203" pitchFamily="34" charset="0"/>
              </a:rPr>
              <a:t>Parts of a Flower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r="23441"/>
          <a:stretch/>
        </p:blipFill>
        <p:spPr>
          <a:xfrm>
            <a:off x="6310933" y="499331"/>
            <a:ext cx="4356646" cy="2854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9607" y="918393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Switch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56100" y="915593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ill Sans MT" panose="020B0502020104020203" pitchFamily="34" charset="0"/>
              </a:rPr>
              <a:t>Cell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2593" y="898293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ill Sans MT" panose="020B0502020104020203" pitchFamily="34" charset="0"/>
              </a:rPr>
              <a:t>Battery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79414" y="2024068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ill Sans MT" panose="020B0502020104020203" pitchFamily="34" charset="0"/>
              </a:rPr>
              <a:t>Lamp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51835" y="2024068"/>
            <a:ext cx="8532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Voltmeter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77565" y="1999588"/>
            <a:ext cx="8302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Ammeter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9606" y="3066761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Resistor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96488" y="3066760"/>
            <a:ext cx="13984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ill Sans MT" panose="020B0502020104020203" pitchFamily="34" charset="0"/>
              </a:rPr>
              <a:t>Variable Resistor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30188" y="3076966"/>
            <a:ext cx="7651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ill Sans MT" panose="020B0502020104020203" pitchFamily="34" charset="0"/>
              </a:rPr>
              <a:t>Motor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47457" y="123798"/>
            <a:ext cx="1822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Gill Sans MT" panose="020B0502020104020203" pitchFamily="34" charset="0"/>
              </a:rPr>
              <a:t>Circuit Symbols</a:t>
            </a:r>
          </a:p>
        </p:txBody>
      </p:sp>
    </p:spTree>
    <p:extLst>
      <p:ext uri="{BB962C8B-B14F-4D97-AF65-F5344CB8AC3E}">
        <p14:creationId xmlns:p14="http://schemas.microsoft.com/office/powerpoint/2010/main" val="246593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31" y="60774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Spanish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5175"/>
              </p:ext>
            </p:extLst>
          </p:nvPr>
        </p:nvGraphicFramePr>
        <p:xfrm>
          <a:off x="106331" y="621354"/>
          <a:ext cx="3933652" cy="6035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Asignatura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School subject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español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Spanish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Las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ciencias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Science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Las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matemáticas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Maths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inglés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English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geografía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Geography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historia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History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física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P.E.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informática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Computing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música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Music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religion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Religion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teatro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Drama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dibujo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Divertido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Amusing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Aburrido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Boring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Genial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879446" algn="l"/>
                          <a:tab pos="2766974" algn="l"/>
                        </a:tabLs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Great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34501911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interesante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Interesting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634579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41246"/>
              </p:ext>
            </p:extLst>
          </p:nvPr>
        </p:nvGraphicFramePr>
        <p:xfrm>
          <a:off x="4132468" y="93591"/>
          <a:ext cx="3933652" cy="6403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fácil</a:t>
                      </a:r>
                      <a:endParaRPr lang="en-GB" sz="12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Easy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Difícil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Difficult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Gracioso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Funny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duro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Útil</a:t>
                      </a:r>
                      <a:endParaRPr lang="en-GB" sz="1200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Useful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Inútil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Useless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Práctico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Practical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complicado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Complicated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35971345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Emocionante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Exciting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5597379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entretenido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Entertaining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insti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tuto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Secondary school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14623736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las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aulas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Classrooms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64998185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patio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Playground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biblioteca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Library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edificio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aboratorios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Laboratories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gimnasio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Gym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34501911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comedor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Canteen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6345796"/>
                  </a:ext>
                </a:extLst>
              </a:tr>
              <a:tr h="3123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informática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Computer room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4060582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43120"/>
              </p:ext>
            </p:extLst>
          </p:nvPr>
        </p:nvGraphicFramePr>
        <p:xfrm>
          <a:off x="8158604" y="93590"/>
          <a:ext cx="3932605" cy="6206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63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Spanish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+mj-lt"/>
                        </a:rPr>
                        <a:t>English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piscina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Swimming</a:t>
                      </a:r>
                      <a:r>
                        <a:rPr lang="en-GB" sz="1200" baseline="0" dirty="0">
                          <a:latin typeface="+mj-lt"/>
                        </a:rPr>
                        <a:t> pool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87812395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campo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GB" sz="1200" kern="140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fútbol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Football pitch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69497576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pista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tenis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Tennis court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742343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despierto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wake up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1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levanto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get</a:t>
                      </a:r>
                      <a:r>
                        <a:rPr lang="en-GB" sz="1200" baseline="0" dirty="0">
                          <a:latin typeface="+mj-lt"/>
                        </a:rPr>
                        <a:t> up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92524087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visto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get dressed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04193501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Desayuno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have breakfast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149408354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lavo los dientes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brush</a:t>
                      </a:r>
                      <a:r>
                        <a:rPr lang="en-GB" sz="1200" baseline="0" dirty="0">
                          <a:latin typeface="+mj-lt"/>
                        </a:rPr>
                        <a:t> my teeth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4876905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lavo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wash</a:t>
                      </a:r>
                      <a:r>
                        <a:rPr lang="en-GB" sz="1200" baseline="0" dirty="0">
                          <a:latin typeface="+mj-lt"/>
                        </a:rPr>
                        <a:t> myself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54325822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Salgo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casa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leave home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39219470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have dinner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212544497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 acuesto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 go to bed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202810902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las…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At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624982291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 la mañana / tarde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In the morning</a:t>
                      </a:r>
                      <a:r>
                        <a:rPr lang="en-GB" sz="1200" baseline="0" dirty="0">
                          <a:latin typeface="+mj-lt"/>
                        </a:rPr>
                        <a:t> / afternoon</a:t>
                      </a:r>
                      <a:endParaRPr lang="en-GB" sz="1200" dirty="0"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632473851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 media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Half past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415192948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cuarto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Quarter past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773897719"/>
                  </a:ext>
                </a:extLst>
              </a:tr>
              <a:tr h="34292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Menos</a:t>
                      </a: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cuarto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Quarter to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48744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98" y="182732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History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607096"/>
              </p:ext>
            </p:extLst>
          </p:nvPr>
        </p:nvGraphicFramePr>
        <p:xfrm>
          <a:off x="6208296" y="764892"/>
          <a:ext cx="5342020" cy="5306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Key Events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1526 Mughal India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empire in the Indian subcontinent which consolidated Islam and spread Muslim arts and culture as well as faith. It lasted until 1857.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1857-58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Indian Rebellion against the British rule. It is also known as the Indian Mutiny or the wars of Independence.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b="1" baseline="30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December 1885</a:t>
                      </a:r>
                      <a:endParaRPr lang="en-US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Indian National Congress was created. It played a major role in Indian independence movement. 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1914-1918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Troops from all parts of the Empire, including India, fought for Britain and its allies during WWI.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200" b="1" baseline="30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1919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Amritsar Massacre occurred</a:t>
                      </a:r>
                      <a:r>
                        <a:rPr lang="en-US" sz="120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when</a:t>
                      </a: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British troops opened fire on Indian civilians including women and children. 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 and 1935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of India Acts (British) giving Indians more power and control in their country. 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1939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million Indians join up to fight as part of the British force during WWII.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b="1" baseline="30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August 1947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Britain stopped ruling India. India is partitioned and Pakistan is created. 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127292"/>
              </p:ext>
            </p:extLst>
          </p:nvPr>
        </p:nvGraphicFramePr>
        <p:xfrm>
          <a:off x="406256" y="764892"/>
          <a:ext cx="5320775" cy="562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Gill Sans MT" panose="020B0502020104020203" pitchFamily="34" charset="0"/>
                        </a:rPr>
                        <a:t>Key Terms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Conquer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overcome and take control of a place or people by military force.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act of buying and selling goods.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453632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Merchant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 who buys and sells things.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6973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Charter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list of conditions.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390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Empire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group of countries or states ruled by a single monarch.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Viceroy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ruler exercising authority in a colony on behalf of the King/Queen.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British Raj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rule by the British Crown in India between 1585-1947.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Empress of India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1877, Prime Minister, Disraeli, gave Queen Victoria this title. It was meant to bind India even closer to Britain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Massacre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indiscriminate and brutal slaughter of many people.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Inevitable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Certain to happen.</a:t>
                      </a:r>
                      <a:r>
                        <a:rPr lang="en-US" sz="1200" b="0" baseline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event is unavoidable.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5829074"/>
                  </a:ext>
                </a:extLst>
              </a:tr>
              <a:tr h="602424">
                <a:tc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National Congress (INC): 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had over 15 million members and over 70 million participants. It success also influenced other nationalist movements in colonies of the British Empire. 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269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Partitioned</a:t>
                      </a:r>
                      <a:endParaRPr lang="en-US" sz="1200" b="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action of dividing or being divided into two parts.</a:t>
                      </a:r>
                      <a:endParaRPr lang="en-GB" sz="1100" b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63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29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03" y="134605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Geography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0784"/>
              </p:ext>
            </p:extLst>
          </p:nvPr>
        </p:nvGraphicFramePr>
        <p:xfrm>
          <a:off x="161388" y="831502"/>
          <a:ext cx="11667030" cy="4922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Key Words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Gill Sans MT" panose="020B0502020104020203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Natural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resource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Materials found in nature which can be exploited for economic gain (money).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Energy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Power to provide light and heat or to work machines.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950349974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Renewable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energy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Natural energy sources which can reused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/ are infinite and do not run out.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645381318"/>
                  </a:ext>
                </a:extLst>
              </a:tr>
              <a:tr h="155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Non- renewable energy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Energy which cannot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be replaced or reuse.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90891202"/>
                  </a:ext>
                </a:extLst>
              </a:tr>
              <a:tr h="155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Fossil fuels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natural fuel such as coal or gas, formed in the geological past from the remains of living organisms.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Sustainable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Meeting the needs of today without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compromising the needs of the future.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429374507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Dam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barrier constructed to hold back water and raise its level, forming a reservoir used to generate electricity or as a water supply.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734868305"/>
                  </a:ext>
                </a:extLst>
              </a:tr>
              <a:tr h="28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Reservoir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large natural or artificial lake used as a source of water supply.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487255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Afforestation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The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planting of trees.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116168150"/>
                  </a:ext>
                </a:extLst>
              </a:tr>
              <a:tr h="280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Supply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make something available to a person or people.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3832220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Consumption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using of resources. 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519341162"/>
                  </a:ext>
                </a:extLst>
              </a:tr>
              <a:tr h="25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Greenhouse gases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Gases which trap heat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in the atmosphere, such as carbon dioxide.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Greenhouse effect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The trapping of the sun's warmth in a planet's lower atmosphere, due to the greater transparency of the atmosphere to visible radiation from the sun than to infrared radiation emitted from the planet's surface.</a:t>
                      </a: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Water scarcity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Insufficient </a:t>
                      </a:r>
                      <a:r>
                        <a:rPr lang="en-GB" sz="12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clean water resources </a:t>
                      </a:r>
                      <a:r>
                        <a:rPr lang="en-GB" sz="1200" b="0" i="0" u="non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to meet the human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and environmental demands of a given area.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Minerals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 solid, naturally occurring inorganic substance such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Crops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Food</a:t>
                      </a:r>
                      <a:r>
                        <a:rPr lang="en-GB" sz="12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planted for the purpose of human consumption. </a:t>
                      </a:r>
                      <a:endParaRPr lang="en-GB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65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74" y="160731"/>
            <a:ext cx="1786308" cy="46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418" y="6489391"/>
            <a:ext cx="36358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28" y="1144421"/>
            <a:ext cx="9446635" cy="44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4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4363</Words>
  <Application>Microsoft Office PowerPoint</Application>
  <PresentationFormat>Widescreen</PresentationFormat>
  <Paragraphs>925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Gill Sans MT</vt:lpstr>
      <vt:lpstr>Wingdings</vt:lpstr>
      <vt:lpstr>Office Theme</vt:lpstr>
      <vt:lpstr>Year 7 Knowledge Organiser HT6</vt:lpstr>
      <vt:lpstr>Contents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Knowledge Organiser HT4</dc:title>
  <dc:creator>D Moore</dc:creator>
  <cp:lastModifiedBy>A Smith</cp:lastModifiedBy>
  <cp:revision>85</cp:revision>
  <cp:lastPrinted>2026-04-29T12:09:47Z</cp:lastPrinted>
  <dcterms:created xsi:type="dcterms:W3CDTF">2024-02-08T13:19:25Z</dcterms:created>
  <dcterms:modified xsi:type="dcterms:W3CDTF">2026-04-29T12:56:11Z</dcterms:modified>
</cp:coreProperties>
</file>