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59" r:id="rId3"/>
    <p:sldId id="268" r:id="rId4"/>
    <p:sldId id="260" r:id="rId5"/>
    <p:sldId id="261" r:id="rId6"/>
    <p:sldId id="329" r:id="rId7"/>
    <p:sldId id="262" r:id="rId8"/>
    <p:sldId id="330" r:id="rId9"/>
    <p:sldId id="263" r:id="rId10"/>
    <p:sldId id="264" r:id="rId11"/>
    <p:sldId id="306" r:id="rId12"/>
    <p:sldId id="270" r:id="rId13"/>
    <p:sldId id="271" r:id="rId14"/>
    <p:sldId id="273" r:id="rId15"/>
    <p:sldId id="352" r:id="rId16"/>
    <p:sldId id="351" r:id="rId17"/>
    <p:sldId id="358"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267" r:id="rId33"/>
    <p:sldId id="353" r:id="rId34"/>
    <p:sldId id="354" r:id="rId35"/>
    <p:sldId id="355" r:id="rId36"/>
    <p:sldId id="356" r:id="rId37"/>
    <p:sldId id="357" r:id="rId38"/>
    <p:sldId id="266" r:id="rId39"/>
    <p:sldId id="345" r:id="rId40"/>
    <p:sldId id="346" r:id="rId41"/>
    <p:sldId id="347" r:id="rId42"/>
    <p:sldId id="348" r:id="rId43"/>
    <p:sldId id="349" r:id="rId44"/>
    <p:sldId id="35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p:cViewPr varScale="1">
        <p:scale>
          <a:sx n="112" d="100"/>
          <a:sy n="112"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3B531-FBB3-4831-A71E-E9D5C9891B7F}"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6C65E-9A25-43F9-B118-4DF60837907B}" type="slidenum">
              <a:rPr lang="en-GB" smtClean="0"/>
              <a:t>‹#›</a:t>
            </a:fld>
            <a:endParaRPr lang="en-GB"/>
          </a:p>
        </p:txBody>
      </p:sp>
    </p:spTree>
    <p:extLst>
      <p:ext uri="{BB962C8B-B14F-4D97-AF65-F5344CB8AC3E}">
        <p14:creationId xmlns:p14="http://schemas.microsoft.com/office/powerpoint/2010/main" val="336807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HT2</a:t>
            </a:r>
          </a:p>
        </p:txBody>
      </p:sp>
      <p:sp>
        <p:nvSpPr>
          <p:cNvPr id="4" name="Slide Number Placeholder 3"/>
          <p:cNvSpPr>
            <a:spLocks noGrp="1"/>
          </p:cNvSpPr>
          <p:nvPr>
            <p:ph type="sldNum" sz="quarter" idx="10"/>
          </p:nvPr>
        </p:nvSpPr>
        <p:spPr/>
        <p:txBody>
          <a:bodyPr/>
          <a:lstStyle/>
          <a:p>
            <a:fld id="{DA7450BA-14A9-46CA-B2A5-052EF74C666F}" type="slidenum">
              <a:rPr lang="en-GB" smtClean="0"/>
              <a:t>3</a:t>
            </a:fld>
            <a:endParaRPr lang="en-GB"/>
          </a:p>
        </p:txBody>
      </p:sp>
    </p:spTree>
    <p:extLst>
      <p:ext uri="{BB962C8B-B14F-4D97-AF65-F5344CB8AC3E}">
        <p14:creationId xmlns:p14="http://schemas.microsoft.com/office/powerpoint/2010/main" val="198153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27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a:defRPr/>
            </a:pPr>
            <a:fld id="{44482BD5-A121-4740-86BF-5F3D15DCBC75}"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12979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a:defRPr/>
            </a:pPr>
            <a:fld id="{44482BD5-A121-4740-86BF-5F3D15DCBC75}"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61552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a:defRPr/>
            </a:pPr>
            <a:fld id="{44482BD5-A121-4740-86BF-5F3D15DCBC75}" type="slidenum">
              <a:rPr lang="en-GB" smtClean="0">
                <a:solidFill>
                  <a:prstClr val="black"/>
                </a:solidFill>
              </a:rPr>
              <a:pPr>
                <a:defRPr/>
              </a:pPr>
              <a:t>38</a:t>
            </a:fld>
            <a:endParaRPr lang="en-GB">
              <a:solidFill>
                <a:prstClr val="black"/>
              </a:solidFill>
            </a:endParaRPr>
          </a:p>
        </p:txBody>
      </p:sp>
    </p:spTree>
    <p:extLst>
      <p:ext uri="{BB962C8B-B14F-4D97-AF65-F5344CB8AC3E}">
        <p14:creationId xmlns:p14="http://schemas.microsoft.com/office/powerpoint/2010/main" val="263414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79385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98963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68099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72536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38474-D356-434A-A814-6FC02E07DE62}"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37793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A38474-D356-434A-A814-6FC02E07DE62}"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23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A38474-D356-434A-A814-6FC02E07DE62}" type="datetimeFigureOut">
              <a:rPr lang="en-GB" smtClean="0"/>
              <a:t>24/06/2025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59206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A38474-D356-434A-A814-6FC02E07DE62}" type="datetimeFigureOut">
              <a:rPr lang="en-GB" smtClean="0"/>
              <a:t>24/06/2025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0429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38474-D356-434A-A814-6FC02E07DE62}" type="datetimeFigureOut">
              <a:rPr lang="en-GB" smtClean="0"/>
              <a:t>24/06/2025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8418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8475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428073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8474-D356-434A-A814-6FC02E07DE62}" type="datetimeFigureOut">
              <a:rPr lang="en-GB" smtClean="0"/>
              <a:t>24/06/2025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4F20-6F4B-46FA-9E97-029CCDB82FDA}" type="slidenum">
              <a:rPr lang="en-GB" smtClean="0"/>
              <a:t>‹#›</a:t>
            </a:fld>
            <a:endParaRPr lang="en-GB"/>
          </a:p>
        </p:txBody>
      </p:sp>
    </p:spTree>
    <p:extLst>
      <p:ext uri="{BB962C8B-B14F-4D97-AF65-F5344CB8AC3E}">
        <p14:creationId xmlns:p14="http://schemas.microsoft.com/office/powerpoint/2010/main" val="33946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8 Knowledge Organiser HT1</a:t>
            </a:r>
          </a:p>
        </p:txBody>
      </p:sp>
      <p:pic>
        <p:nvPicPr>
          <p:cNvPr id="8" name="Picture 7"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9" name="TextBox 8"/>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9900"/>
                </a:solidFill>
                <a:latin typeface="Gill Sans MT" panose="020B0502020104020203" pitchFamily="34" charset="0"/>
              </a:rPr>
              <a:t>Knowledge is Power</a:t>
            </a:r>
          </a:p>
        </p:txBody>
      </p:sp>
      <p:sp>
        <p:nvSpPr>
          <p:cNvPr id="10" name="TextBox 9"/>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54309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209" y="5340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graphicFrame>
        <p:nvGraphicFramePr>
          <p:cNvPr id="6" name="Table 5">
            <a:extLst>
              <a:ext uri="{FF2B5EF4-FFF2-40B4-BE49-F238E27FC236}">
                <a16:creationId xmlns:a16="http://schemas.microsoft.com/office/drawing/2014/main" id="{ECD3D04E-FBDA-3F13-E9BB-9BC053E04B8F}"/>
              </a:ext>
            </a:extLst>
          </p:cNvPr>
          <p:cNvGraphicFramePr>
            <a:graphicFrameLocks noGrp="1"/>
          </p:cNvGraphicFramePr>
          <p:nvPr>
            <p:extLst>
              <p:ext uri="{D42A27DB-BD31-4B8C-83A1-F6EECF244321}">
                <p14:modId xmlns:p14="http://schemas.microsoft.com/office/powerpoint/2010/main" val="93666476"/>
              </p:ext>
            </p:extLst>
          </p:nvPr>
        </p:nvGraphicFramePr>
        <p:xfrm>
          <a:off x="141209" y="523995"/>
          <a:ext cx="11869000" cy="6280603"/>
        </p:xfrm>
        <a:graphic>
          <a:graphicData uri="http://schemas.openxmlformats.org/drawingml/2006/table">
            <a:tbl>
              <a:tblPr firstRow="1" bandRow="1">
                <a:tableStyleId>{5940675A-B579-460E-94D1-54222C63F5DA}</a:tableStyleId>
              </a:tblPr>
              <a:tblGrid>
                <a:gridCol w="2294128">
                  <a:extLst>
                    <a:ext uri="{9D8B030D-6E8A-4147-A177-3AD203B41FA5}">
                      <a16:colId xmlns:a16="http://schemas.microsoft.com/office/drawing/2014/main" val="20000"/>
                    </a:ext>
                  </a:extLst>
                </a:gridCol>
                <a:gridCol w="9574872">
                  <a:extLst>
                    <a:ext uri="{9D8B030D-6E8A-4147-A177-3AD203B41FA5}">
                      <a16:colId xmlns:a16="http://schemas.microsoft.com/office/drawing/2014/main" val="20001"/>
                    </a:ext>
                  </a:extLst>
                </a:gridCol>
              </a:tblGrid>
              <a:tr h="287299">
                <a:tc>
                  <a:txBody>
                    <a:bodyPr/>
                    <a:lstStyle/>
                    <a:p>
                      <a:pPr algn="l"/>
                      <a:r>
                        <a:rPr lang="en-GB" sz="1200" b="1" dirty="0">
                          <a:latin typeface="+mn-lt"/>
                        </a:rPr>
                        <a:t>Key Word</a:t>
                      </a:r>
                    </a:p>
                  </a:txBody>
                  <a:tcPr anchor="ctr">
                    <a:solidFill>
                      <a:srgbClr val="FFCCFF"/>
                    </a:solidFill>
                  </a:tcPr>
                </a:tc>
                <a:tc>
                  <a:txBody>
                    <a:bodyPr/>
                    <a:lstStyle/>
                    <a:p>
                      <a:pPr algn="l"/>
                      <a:r>
                        <a:rPr lang="en-GB" sz="1200" b="1" dirty="0">
                          <a:latin typeface="+mn-lt"/>
                        </a:rPr>
                        <a:t>Definition</a:t>
                      </a:r>
                    </a:p>
                  </a:txBody>
                  <a:tcPr anchor="ctr">
                    <a:solidFill>
                      <a:srgbClr val="FFCCFF"/>
                    </a:solidFill>
                  </a:tcPr>
                </a:tc>
                <a:extLst>
                  <a:ext uri="{0D108BD9-81ED-4DB2-BD59-A6C34878D82A}">
                    <a16:rowId xmlns:a16="http://schemas.microsoft.com/office/drawing/2014/main" val="10000"/>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De-industrialisation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decline of a country's traditional manufacturing industry due to exhaustion of raw materials, loss of markets and overseas competition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156831289"/>
                  </a:ext>
                </a:extLst>
              </a:tr>
              <a:tr h="268879">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Employment structure</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mn-lt"/>
                        </a:rPr>
                        <a:t>relative proportion of the workforce employed in different sectors of the economy</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253835080"/>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Exports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goods and service sold by a country and bought by another country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315765118"/>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Financial services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management of money  within the service sector, including banking, insurance, securities dealing, and fund management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267500924"/>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Globalisation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process creating a more connected world, with increases in the global movements of goods (trade) and people (migration &amp; tourism)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420120045"/>
                  </a:ext>
                </a:extLst>
              </a:tr>
              <a:tr h="268879">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Gross Domestic Product (GDP)</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mn-lt"/>
                        </a:rPr>
                        <a:t>the total value of goods and services produced by a country in a year</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79702336"/>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Imports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goods and services bought by residents of a country from another country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555629062"/>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Information technology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fr-FR" sz="1200" kern="1400">
                          <a:ln>
                            <a:noFill/>
                          </a:ln>
                          <a:solidFill>
                            <a:srgbClr val="000000"/>
                          </a:solidFill>
                          <a:effectLst/>
                          <a:latin typeface="+mn-lt"/>
                        </a:rPr>
                        <a:t>computer, internet, mobile phone and satellite technologies </a:t>
                      </a:r>
                      <a:endParaRPr lang="fr-FR" sz="1000" kern="1400">
                        <a:ln>
                          <a:noFill/>
                        </a:ln>
                        <a:solidFill>
                          <a:srgbClr val="000000"/>
                        </a:solidFill>
                        <a:effectLst/>
                        <a:latin typeface="+mn-lt"/>
                      </a:endParaRPr>
                    </a:p>
                  </a:txBody>
                  <a:tcPr marL="36576" marR="36576" marT="36576" marB="36576"/>
                </a:tc>
                <a:extLst>
                  <a:ext uri="{0D108BD9-81ED-4DB2-BD59-A6C34878D82A}">
                    <a16:rowId xmlns:a16="http://schemas.microsoft.com/office/drawing/2014/main" val="1964441286"/>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Infrastructure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basic equipment and structures (such as roads, utilities, water supply and sewage) that are needed for a country or region to function properly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628980481"/>
                  </a:ext>
                </a:extLst>
              </a:tr>
              <a:tr h="268879">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Manufacturing</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mn-lt"/>
                        </a:rPr>
                        <a:t>making goods by processing raw materials</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3"/>
                  </a:ext>
                </a:extLst>
              </a:tr>
              <a:tr h="268879">
                <a:tc>
                  <a:txBody>
                    <a:bodyPr/>
                    <a:lstStyle/>
                    <a:p>
                      <a:pPr marR="0" indent="0" algn="l" rtl="0">
                        <a:lnSpc>
                          <a:spcPct val="120000"/>
                        </a:lnSpc>
                        <a:spcBef>
                          <a:spcPts val="0"/>
                        </a:spcBef>
                        <a:spcAft>
                          <a:spcPts val="600"/>
                        </a:spcAft>
                      </a:pPr>
                      <a:r>
                        <a:rPr lang="en-US" sz="1200" kern="1400">
                          <a:ln>
                            <a:noFill/>
                          </a:ln>
                          <a:solidFill>
                            <a:srgbClr val="000000"/>
                          </a:solidFill>
                          <a:effectLst/>
                          <a:latin typeface="+mn-lt"/>
                        </a:rPr>
                        <a:t>Mining</a:t>
                      </a:r>
                      <a:endParaRPr lang="en-US" sz="1000" kern="140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mn-lt"/>
                        </a:rPr>
                        <a:t>extraction of raw materials from the ground</a:t>
                      </a:r>
                      <a:endParaRPr lang="en-GB" sz="1000" kern="140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4"/>
                  </a:ext>
                </a:extLst>
              </a:tr>
              <a:tr h="268879">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Newly-Emerging Economies (NEE)</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mn-lt"/>
                        </a:rPr>
                        <a:t>countries that have begun to experience high rates of economic development, usually along with rapid industrialisation</a:t>
                      </a:r>
                      <a:endParaRPr lang="en-GB" sz="1000" kern="1400">
                        <a:ln>
                          <a:noFill/>
                        </a:ln>
                        <a:solidFill>
                          <a:srgbClr val="000000"/>
                        </a:solidFill>
                        <a:effectLst/>
                        <a:latin typeface="+mn-lt"/>
                      </a:endParaRPr>
                    </a:p>
                  </a:txBody>
                  <a:tcPr marL="36576" marR="36576" marT="36576" marB="36576"/>
                </a:tc>
                <a:extLst>
                  <a:ext uri="{0D108BD9-81ED-4DB2-BD59-A6C34878D82A}">
                    <a16:rowId xmlns:a16="http://schemas.microsoft.com/office/drawing/2014/main" val="3925240874"/>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Post-industrial economy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shift of some HIC economies from producing goods to providing services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469313657"/>
                  </a:ext>
                </a:extLst>
              </a:tr>
              <a:tr h="268879">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Primary product</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mn-lt"/>
                        </a:rPr>
                        <a:t>unprocessed raw materials extracted from the earth or agricultural products</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4149408354"/>
                  </a:ext>
                </a:extLst>
              </a:tr>
              <a:tr h="268879">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Primary sector</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mn-lt"/>
                        </a:rPr>
                        <a:t>employment sector that includes farming, mining and other related activities</a:t>
                      </a:r>
                      <a:endParaRPr lang="en-GB" sz="1000" kern="1400">
                        <a:ln>
                          <a:noFill/>
                        </a:ln>
                        <a:solidFill>
                          <a:srgbClr val="000000"/>
                        </a:solidFill>
                        <a:effectLst/>
                        <a:latin typeface="+mn-lt"/>
                      </a:endParaRPr>
                    </a:p>
                  </a:txBody>
                  <a:tcPr marL="36576" marR="36576" marT="36576" marB="36576"/>
                </a:tc>
                <a:extLst>
                  <a:ext uri="{0D108BD9-81ED-4DB2-BD59-A6C34878D82A}">
                    <a16:rowId xmlns:a16="http://schemas.microsoft.com/office/drawing/2014/main" val="1235971345"/>
                  </a:ext>
                </a:extLst>
              </a:tr>
              <a:tr h="481133">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mn-lt"/>
                        </a:rPr>
                        <a:t>Quality of life</a:t>
                      </a:r>
                      <a:endParaRPr lang="en-US" sz="1000" kern="1400" dirty="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mn-lt"/>
                        </a:rPr>
                        <a:t>how good a person’s life is as measured by such things as quality of housing and environment, access to education, health care, security and levels of happiness</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748769057"/>
                  </a:ext>
                </a:extLst>
              </a:tr>
              <a:tr h="2675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Quaternary sector </a:t>
                      </a:r>
                      <a:endParaRPr lang="en-GB" sz="10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employment sector that  includes jobs in hi-tech industries, research, information technology and the media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482478703"/>
                  </a:ext>
                </a:extLst>
              </a:tr>
              <a:tr h="268879">
                <a:tc>
                  <a:txBody>
                    <a:bodyPr/>
                    <a:lstStyle/>
                    <a:p>
                      <a:pPr marR="0" indent="0" algn="l" rtl="0">
                        <a:lnSpc>
                          <a:spcPct val="120000"/>
                        </a:lnSpc>
                        <a:spcBef>
                          <a:spcPts val="0"/>
                        </a:spcBef>
                        <a:spcAft>
                          <a:spcPts val="600"/>
                        </a:spcAft>
                      </a:pPr>
                      <a:r>
                        <a:rPr lang="en-US" sz="1200" kern="1400">
                          <a:ln>
                            <a:noFill/>
                          </a:ln>
                          <a:solidFill>
                            <a:srgbClr val="000000"/>
                          </a:solidFill>
                          <a:effectLst/>
                          <a:latin typeface="+mn-lt"/>
                        </a:rPr>
                        <a:t>Secondary sector</a:t>
                      </a:r>
                      <a:endParaRPr lang="en-US" sz="1000" kern="140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mn-lt"/>
                        </a:rPr>
                        <a:t>employment sector that involves manufacturing</a:t>
                      </a:r>
                      <a:endParaRPr lang="en-GB" sz="1000" kern="1400">
                        <a:ln>
                          <a:noFill/>
                        </a:ln>
                        <a:solidFill>
                          <a:srgbClr val="000000"/>
                        </a:solidFill>
                        <a:effectLst/>
                        <a:latin typeface="+mn-lt"/>
                      </a:endParaRPr>
                    </a:p>
                  </a:txBody>
                  <a:tcPr marL="36576" marR="36576" marT="36576" marB="36576"/>
                </a:tc>
                <a:extLst>
                  <a:ext uri="{0D108BD9-81ED-4DB2-BD59-A6C34878D82A}">
                    <a16:rowId xmlns:a16="http://schemas.microsoft.com/office/drawing/2014/main" val="1543258229"/>
                  </a:ext>
                </a:extLst>
              </a:tr>
              <a:tr h="268879">
                <a:tc>
                  <a:txBody>
                    <a:bodyPr/>
                    <a:lstStyle/>
                    <a:p>
                      <a:pPr marR="0" indent="0" algn="l" rtl="0">
                        <a:lnSpc>
                          <a:spcPct val="120000"/>
                        </a:lnSpc>
                        <a:spcBef>
                          <a:spcPts val="0"/>
                        </a:spcBef>
                        <a:spcAft>
                          <a:spcPts val="600"/>
                        </a:spcAft>
                      </a:pPr>
                      <a:r>
                        <a:rPr lang="en-US" sz="1200" kern="1400">
                          <a:ln>
                            <a:noFill/>
                          </a:ln>
                          <a:solidFill>
                            <a:srgbClr val="000000"/>
                          </a:solidFill>
                          <a:effectLst/>
                          <a:latin typeface="+mn-lt"/>
                        </a:rPr>
                        <a:t>Tertiary sector</a:t>
                      </a:r>
                      <a:endParaRPr lang="en-US" sz="1000" kern="140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dirty="0">
                          <a:ln>
                            <a:noFill/>
                          </a:ln>
                          <a:solidFill>
                            <a:srgbClr val="000000"/>
                          </a:solidFill>
                          <a:effectLst/>
                          <a:latin typeface="+mn-lt"/>
                        </a:rPr>
                        <a:t>employment sector that includes service industries, such as health care, offices, financial services and retailing</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146237369"/>
                  </a:ext>
                </a:extLst>
              </a:tr>
              <a:tr h="268879">
                <a:tc>
                  <a:txBody>
                    <a:bodyPr/>
                    <a:lstStyle/>
                    <a:p>
                      <a:pPr marR="0" indent="0" algn="l" rtl="0">
                        <a:lnSpc>
                          <a:spcPct val="120000"/>
                        </a:lnSpc>
                        <a:spcBef>
                          <a:spcPts val="0"/>
                        </a:spcBef>
                        <a:spcAft>
                          <a:spcPts val="600"/>
                        </a:spcAft>
                      </a:pPr>
                      <a:r>
                        <a:rPr lang="en-US" sz="1200" kern="1400">
                          <a:ln>
                            <a:noFill/>
                          </a:ln>
                          <a:solidFill>
                            <a:srgbClr val="000000"/>
                          </a:solidFill>
                          <a:effectLst/>
                          <a:latin typeface="+mn-lt"/>
                        </a:rPr>
                        <a:t>Transnational corporation (TNC)</a:t>
                      </a:r>
                      <a:endParaRPr lang="en-US" sz="1000" kern="1400">
                        <a:ln>
                          <a:noFill/>
                        </a:ln>
                        <a:solidFill>
                          <a:srgbClr val="000000"/>
                        </a:solidFill>
                        <a:effectLst/>
                        <a:latin typeface="+mn-lt"/>
                      </a:endParaRPr>
                    </a:p>
                  </a:txBody>
                  <a:tcPr marL="36576" marR="36576" marT="36576" marB="36576"/>
                </a:tc>
                <a:tc>
                  <a:txBody>
                    <a:bodyPr/>
                    <a:lstStyle/>
                    <a:p>
                      <a:pPr marR="506730" indent="0" algn="l" rtl="0">
                        <a:lnSpc>
                          <a:spcPct val="120000"/>
                        </a:lnSpc>
                        <a:spcBef>
                          <a:spcPts val="0"/>
                        </a:spcBef>
                        <a:spcAft>
                          <a:spcPts val="600"/>
                        </a:spcAft>
                      </a:pPr>
                      <a:r>
                        <a:rPr lang="en-GB" sz="1200" kern="1400">
                          <a:ln>
                            <a:noFill/>
                          </a:ln>
                          <a:solidFill>
                            <a:srgbClr val="000000"/>
                          </a:solidFill>
                          <a:effectLst/>
                          <a:latin typeface="+mn-lt"/>
                        </a:rPr>
                        <a:t>a company that has operations (factories, offices, research and development, shops) in more than one country</a:t>
                      </a:r>
                      <a:endParaRPr lang="en-GB" sz="1000" kern="1400">
                        <a:ln>
                          <a:noFill/>
                        </a:ln>
                        <a:solidFill>
                          <a:srgbClr val="000000"/>
                        </a:solidFill>
                        <a:effectLst/>
                        <a:latin typeface="+mn-lt"/>
                      </a:endParaRPr>
                    </a:p>
                  </a:txBody>
                  <a:tcPr marL="36576" marR="36576" marT="36576" marB="36576"/>
                </a:tc>
                <a:extLst>
                  <a:ext uri="{0D108BD9-81ED-4DB2-BD59-A6C34878D82A}">
                    <a16:rowId xmlns:a16="http://schemas.microsoft.com/office/drawing/2014/main" val="3189114812"/>
                  </a:ext>
                </a:extLst>
              </a:tr>
              <a:tr h="304525">
                <a:tc>
                  <a:txBody>
                    <a:bodyPr/>
                    <a:lstStyle/>
                    <a:p>
                      <a:pPr marR="0" indent="0" algn="l" rtl="0">
                        <a:lnSpc>
                          <a:spcPct val="119000"/>
                        </a:lnSpc>
                        <a:spcBef>
                          <a:spcPts val="0"/>
                        </a:spcBef>
                        <a:spcAft>
                          <a:spcPts val="600"/>
                        </a:spcAft>
                      </a:pPr>
                      <a:r>
                        <a:rPr lang="en-GB" sz="1200" kern="1400">
                          <a:ln>
                            <a:noFill/>
                          </a:ln>
                          <a:solidFill>
                            <a:srgbClr val="000000"/>
                          </a:solidFill>
                          <a:effectLst/>
                          <a:latin typeface="+mn-lt"/>
                        </a:rPr>
                        <a:t>Trade </a:t>
                      </a:r>
                      <a:endParaRPr lang="en-GB" sz="1000" kern="140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buying and selling of goods and services between countries </a:t>
                      </a:r>
                      <a:endParaRPr lang="en-GB" sz="10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926076416"/>
                  </a:ext>
                </a:extLst>
              </a:tr>
            </a:tbl>
          </a:graphicData>
        </a:graphic>
      </p:graphicFrame>
    </p:spTree>
    <p:extLst>
      <p:ext uri="{BB962C8B-B14F-4D97-AF65-F5344CB8AC3E}">
        <p14:creationId xmlns:p14="http://schemas.microsoft.com/office/powerpoint/2010/main" val="287583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788" y="3062663"/>
            <a:ext cx="6255913" cy="2984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210774501"/>
              </p:ext>
            </p:extLst>
          </p:nvPr>
        </p:nvGraphicFramePr>
        <p:xfrm>
          <a:off x="278674" y="779633"/>
          <a:ext cx="6626440" cy="2129512"/>
        </p:xfrm>
        <a:graphic>
          <a:graphicData uri="http://schemas.openxmlformats.org/drawingml/2006/table">
            <a:tbl>
              <a:tblPr>
                <a:tableStyleId>{5940675A-B579-460E-94D1-54222C63F5DA}</a:tableStyleId>
              </a:tblPr>
              <a:tblGrid>
                <a:gridCol w="1191136">
                  <a:extLst>
                    <a:ext uri="{9D8B030D-6E8A-4147-A177-3AD203B41FA5}">
                      <a16:colId xmlns:a16="http://schemas.microsoft.com/office/drawing/2014/main" val="1808368135"/>
                    </a:ext>
                  </a:extLst>
                </a:gridCol>
                <a:gridCol w="5435304">
                  <a:extLst>
                    <a:ext uri="{9D8B030D-6E8A-4147-A177-3AD203B41FA5}">
                      <a16:colId xmlns:a16="http://schemas.microsoft.com/office/drawing/2014/main" val="3034003636"/>
                    </a:ext>
                  </a:extLst>
                </a:gridCol>
              </a:tblGrid>
              <a:tr h="342802">
                <a:tc>
                  <a:txBody>
                    <a:bodyPr/>
                    <a:lstStyle/>
                    <a:p>
                      <a:pPr marR="0" indent="0" algn="l" rtl="0">
                        <a:lnSpc>
                          <a:spcPct val="119000"/>
                        </a:lnSpc>
                        <a:spcBef>
                          <a:spcPts val="0"/>
                        </a:spcBef>
                        <a:spcAft>
                          <a:spcPts val="600"/>
                        </a:spcAft>
                      </a:pPr>
                      <a:r>
                        <a:rPr lang="en-GB" sz="1200" b="1" kern="1400">
                          <a:ln>
                            <a:noFill/>
                          </a:ln>
                          <a:effectLst/>
                          <a:latin typeface="Gill Sans MT" panose="020B0502020104020203" pitchFamily="34" charset="0"/>
                        </a:rPr>
                        <a:t>Key Term</a:t>
                      </a:r>
                      <a:endParaRPr lang="en-GB" sz="1000" b="1" kern="1400">
                        <a:ln>
                          <a:noFill/>
                        </a:ln>
                        <a:solidFill>
                          <a:srgbClr val="000000"/>
                        </a:solidFill>
                        <a:effectLst/>
                        <a:latin typeface="Gill Sans MT" panose="020B0502020104020203" pitchFamily="34" charset="0"/>
                      </a:endParaRPr>
                    </a:p>
                  </a:txBody>
                  <a:tcPr marL="9525" marR="9525" marT="9525" marB="0" anchor="ctr">
                    <a:solidFill>
                      <a:schemeClr val="accent4">
                        <a:lumMod val="20000"/>
                        <a:lumOff val="80000"/>
                      </a:schemeClr>
                    </a:solidFill>
                  </a:tcPr>
                </a:tc>
                <a:tc>
                  <a:txBody>
                    <a:bodyPr/>
                    <a:lstStyle/>
                    <a:p>
                      <a:pPr marR="0" indent="0" algn="l" rtl="0">
                        <a:lnSpc>
                          <a:spcPct val="119000"/>
                        </a:lnSpc>
                        <a:spcBef>
                          <a:spcPts val="0"/>
                        </a:spcBef>
                        <a:spcAft>
                          <a:spcPts val="600"/>
                        </a:spcAft>
                      </a:pPr>
                      <a:r>
                        <a:rPr lang="en-GB" sz="1200" b="1" kern="1400" dirty="0">
                          <a:ln>
                            <a:noFill/>
                          </a:ln>
                          <a:effectLst/>
                          <a:latin typeface="Gill Sans MT" panose="020B0502020104020203" pitchFamily="34" charset="0"/>
                        </a:rPr>
                        <a:t>Definition</a:t>
                      </a:r>
                      <a:endParaRPr lang="en-GB" sz="1000" b="1" kern="1400" dirty="0">
                        <a:ln>
                          <a:noFill/>
                        </a:ln>
                        <a:solidFill>
                          <a:srgbClr val="000000"/>
                        </a:solidFill>
                        <a:effectLst/>
                        <a:latin typeface="Gill Sans MT" panose="020B0502020104020203"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90745848"/>
                  </a:ext>
                </a:extLst>
              </a:tr>
              <a:tr h="415502">
                <a:tc>
                  <a:txBody>
                    <a:bodyPr/>
                    <a:lstStyle/>
                    <a:p>
                      <a:pPr marR="0" indent="0" algn="l" rtl="0">
                        <a:lnSpc>
                          <a:spcPct val="119000"/>
                        </a:lnSpc>
                        <a:spcBef>
                          <a:spcPts val="0"/>
                        </a:spcBef>
                        <a:spcAft>
                          <a:spcPts val="600"/>
                        </a:spcAft>
                      </a:pPr>
                      <a:r>
                        <a:rPr lang="en-GB" sz="1200" kern="1400">
                          <a:ln>
                            <a:noFill/>
                          </a:ln>
                          <a:effectLst/>
                          <a:latin typeface="Gill Sans MT" panose="020B0502020104020203" pitchFamily="34" charset="0"/>
                        </a:rPr>
                        <a:t>Muscular system</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effectLst/>
                          <a:latin typeface="Gill Sans MT" panose="020B0502020104020203" pitchFamily="34" charset="0"/>
                        </a:rPr>
                        <a:t>Works in conjunction with the skeleton to produce movement of the limbs and body</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709262552"/>
                  </a:ext>
                </a:extLst>
              </a:tr>
              <a:tr h="342802">
                <a:tc>
                  <a:txBody>
                    <a:bodyPr/>
                    <a:lstStyle/>
                    <a:p>
                      <a:pPr marR="0" indent="0" algn="l" rtl="0">
                        <a:lnSpc>
                          <a:spcPct val="119000"/>
                        </a:lnSpc>
                        <a:spcBef>
                          <a:spcPts val="0"/>
                        </a:spcBef>
                        <a:spcAft>
                          <a:spcPts val="600"/>
                        </a:spcAft>
                      </a:pPr>
                      <a:r>
                        <a:rPr lang="en-GB" sz="1200" kern="1400">
                          <a:ln>
                            <a:noFill/>
                          </a:ln>
                          <a:effectLst/>
                          <a:latin typeface="Gill Sans MT" panose="020B0502020104020203" pitchFamily="34" charset="0"/>
                        </a:rPr>
                        <a:t>Antagonistic pairs</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effectLst/>
                          <a:latin typeface="Gill Sans MT" panose="020B0502020104020203" pitchFamily="34" charset="0"/>
                        </a:rPr>
                        <a:t>Muscles are arranged in antagonistic pairs.   As one contracts, its partner relaxes</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11567904"/>
                  </a:ext>
                </a:extLst>
              </a:tr>
              <a:tr h="342802">
                <a:tc>
                  <a:txBody>
                    <a:bodyPr/>
                    <a:lstStyle/>
                    <a:p>
                      <a:pPr marR="0" indent="0" algn="l" rtl="0">
                        <a:lnSpc>
                          <a:spcPct val="119000"/>
                        </a:lnSpc>
                        <a:spcBef>
                          <a:spcPts val="0"/>
                        </a:spcBef>
                        <a:spcAft>
                          <a:spcPts val="600"/>
                        </a:spcAft>
                      </a:pPr>
                      <a:r>
                        <a:rPr lang="en-GB" sz="1200" kern="1400" dirty="0">
                          <a:ln>
                            <a:noFill/>
                          </a:ln>
                          <a:effectLst/>
                          <a:latin typeface="Gill Sans MT" panose="020B0502020104020203" pitchFamily="34" charset="0"/>
                        </a:rPr>
                        <a:t>Agonist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effectLst/>
                          <a:latin typeface="Gill Sans MT" panose="020B0502020104020203" pitchFamily="34" charset="0"/>
                        </a:rPr>
                        <a:t>The muscle that contracts to produce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972509494"/>
                  </a:ext>
                </a:extLst>
              </a:tr>
              <a:tr h="342802">
                <a:tc>
                  <a:txBody>
                    <a:bodyPr/>
                    <a:lstStyle/>
                    <a:p>
                      <a:pPr marR="0" indent="0" algn="l" rtl="0">
                        <a:lnSpc>
                          <a:spcPct val="119000"/>
                        </a:lnSpc>
                        <a:spcBef>
                          <a:spcPts val="0"/>
                        </a:spcBef>
                        <a:spcAft>
                          <a:spcPts val="600"/>
                        </a:spcAft>
                      </a:pPr>
                      <a:r>
                        <a:rPr lang="en-GB" sz="1200" kern="1400">
                          <a:ln>
                            <a:noFill/>
                          </a:ln>
                          <a:effectLst/>
                          <a:latin typeface="Gill Sans MT" panose="020B0502020104020203" pitchFamily="34" charset="0"/>
                        </a:rPr>
                        <a:t>Antagonist</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effectLst/>
                          <a:latin typeface="Gill Sans MT" panose="020B0502020104020203" pitchFamily="34" charset="0"/>
                        </a:rPr>
                        <a:t>The muscle that relaxes to allow the movement to occur</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964825743"/>
                  </a:ext>
                </a:extLst>
              </a:tr>
              <a:tr h="3428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Skeleton</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 the central structure of the body</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606584556"/>
                  </a:ext>
                </a:extLst>
              </a:tr>
            </a:tbl>
          </a:graphicData>
        </a:graphic>
      </p:graphicFrame>
      <p:pic>
        <p:nvPicPr>
          <p:cNvPr id="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8674" y="2987522"/>
            <a:ext cx="5381114" cy="33213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1075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6" name="TextBox 5"/>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graphicFrame>
        <p:nvGraphicFramePr>
          <p:cNvPr id="4" name="Content Placeholder 3"/>
          <p:cNvGraphicFramePr>
            <a:graphicFrameLocks/>
          </p:cNvGraphicFramePr>
          <p:nvPr>
            <p:extLst>
              <p:ext uri="{D42A27DB-BD31-4B8C-83A1-F6EECF244321}">
                <p14:modId xmlns:p14="http://schemas.microsoft.com/office/powerpoint/2010/main" val="3775892602"/>
              </p:ext>
            </p:extLst>
          </p:nvPr>
        </p:nvGraphicFramePr>
        <p:xfrm>
          <a:off x="406256" y="956658"/>
          <a:ext cx="4696686" cy="4173196"/>
        </p:xfrm>
        <a:graphic>
          <a:graphicData uri="http://schemas.openxmlformats.org/drawingml/2006/table">
            <a:tbl>
              <a:tblPr firstRow="1" bandRow="1">
                <a:tableStyleId>{5940675A-B579-460E-94D1-54222C63F5DA}</a:tableStyleId>
              </a:tblPr>
              <a:tblGrid>
                <a:gridCol w="1411912">
                  <a:extLst>
                    <a:ext uri="{9D8B030D-6E8A-4147-A177-3AD203B41FA5}">
                      <a16:colId xmlns:a16="http://schemas.microsoft.com/office/drawing/2014/main" val="20000"/>
                    </a:ext>
                  </a:extLst>
                </a:gridCol>
                <a:gridCol w="3284774">
                  <a:extLst>
                    <a:ext uri="{9D8B030D-6E8A-4147-A177-3AD203B41FA5}">
                      <a16:colId xmlns:a16="http://schemas.microsoft.com/office/drawing/2014/main" val="20001"/>
                    </a:ext>
                  </a:extLst>
                </a:gridCol>
              </a:tblGrid>
              <a:tr h="372836">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Cybersecurity</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0"/>
                  </a:ext>
                </a:extLst>
              </a:tr>
              <a:tr h="90939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E-mail scams</a:t>
                      </a:r>
                      <a:endParaRPr lang="en-GB" sz="1000" b="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deceptive way of getting you to part with money or trick you in to something you wouldn’t usually do.  May also damage your computer and files.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68429181"/>
                  </a:ext>
                </a:extLst>
              </a:tr>
              <a:tr h="636806">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Phishing</a:t>
                      </a:r>
                      <a:endParaRPr lang="en-GB" sz="1000" kern="140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Tricks you into handing over sensitive details, such as security log-in details.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05578725"/>
                  </a:ext>
                </a:extLst>
              </a:tr>
              <a:tr h="90939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Virus generated</a:t>
                      </a:r>
                      <a:endParaRPr lang="en-GB" sz="1000" kern="140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Opening it can generate a similar email to be sent to all your email contacts. Can contain a forged link, can contain a request for cash.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00548770"/>
                  </a:ext>
                </a:extLst>
              </a:tr>
              <a:tr h="63680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Advanced fee fraud</a:t>
                      </a:r>
                      <a:endParaRPr lang="en-GB" sz="100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Usually accompanied by a long, emotional plea, promises a large sum of money in return for a small advanced fee.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906065754"/>
                  </a:ext>
                </a:extLst>
              </a:tr>
              <a:tr h="63680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Trojan horse/malware</a:t>
                      </a:r>
                      <a:endParaRPr lang="en-GB" sz="100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Offers you something tempting to look at – like a funny video – and installs malware on your device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58437004"/>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070504498"/>
              </p:ext>
            </p:extLst>
          </p:nvPr>
        </p:nvGraphicFramePr>
        <p:xfrm>
          <a:off x="5265174" y="519926"/>
          <a:ext cx="6666271" cy="4627962"/>
        </p:xfrm>
        <a:graphic>
          <a:graphicData uri="http://schemas.openxmlformats.org/drawingml/2006/table">
            <a:tbl>
              <a:tblPr firstRow="1" bandRow="1">
                <a:tableStyleId>{5940675A-B579-460E-94D1-54222C63F5DA}</a:tableStyleId>
              </a:tblPr>
              <a:tblGrid>
                <a:gridCol w="1954084">
                  <a:extLst>
                    <a:ext uri="{9D8B030D-6E8A-4147-A177-3AD203B41FA5}">
                      <a16:colId xmlns:a16="http://schemas.microsoft.com/office/drawing/2014/main" val="20000"/>
                    </a:ext>
                  </a:extLst>
                </a:gridCol>
                <a:gridCol w="4712187">
                  <a:extLst>
                    <a:ext uri="{9D8B030D-6E8A-4147-A177-3AD203B41FA5}">
                      <a16:colId xmlns:a16="http://schemas.microsoft.com/office/drawing/2014/main" val="20001"/>
                    </a:ext>
                  </a:extLst>
                </a:gridCol>
              </a:tblGrid>
              <a:tr h="280572">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Copyright and plagiarism</a:t>
                      </a:r>
                      <a:endParaRPr lang="en-GB" sz="1200" kern="1400" dirty="0">
                        <a:ln>
                          <a:noFill/>
                        </a:ln>
                        <a:solidFill>
                          <a:srgbClr val="000000"/>
                        </a:solidFill>
                        <a:effectLst/>
                        <a:latin typeface="Gill Sans MT" panose="020B0502020104020203" pitchFamily="34" charset="0"/>
                      </a:endParaRPr>
                    </a:p>
                  </a:txBody>
                  <a:tcPr marL="36576" marR="36576" marT="36576" marB="36576" anchor="ctr">
                    <a:solidFill>
                      <a:schemeClr val="tx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944182927"/>
                  </a:ext>
                </a:extLst>
              </a:tr>
              <a:tr h="52299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Copyright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 Protects the rights of an author/creator of creative work. It means that someone else’s work cannot be copied without permission. </a:t>
                      </a:r>
                    </a:p>
                  </a:txBody>
                  <a:tcPr marL="36576" marR="36576" marT="36576" marB="36576" anchor="ctr"/>
                </a:tc>
                <a:extLst>
                  <a:ext uri="{0D108BD9-81ED-4DB2-BD59-A6C34878D82A}">
                    <a16:rowId xmlns:a16="http://schemas.microsoft.com/office/drawing/2014/main" val="1822677565"/>
                  </a:ext>
                </a:extLst>
              </a:tr>
              <a:tr h="61307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Plagiarism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 using someone else’s creative work as if it is yours.  This is not allowed.</a:t>
                      </a:r>
                    </a:p>
                  </a:txBody>
                  <a:tcPr marL="36576" marR="36576" marT="36576" marB="36576" anchor="ctr"/>
                </a:tc>
                <a:extLst>
                  <a:ext uri="{0D108BD9-81ED-4DB2-BD59-A6C34878D82A}">
                    <a16:rowId xmlns:a16="http://schemas.microsoft.com/office/drawing/2014/main" val="2477416190"/>
                  </a:ext>
                </a:extLst>
              </a:tr>
              <a:tr h="97073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Copyrighted material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online can be music, films or pictures. Sharing or downloading these illegally (without paying the owner of the copyright) is a copyright infringement. However, there are many sites, like amazon music or iTunes, where downloading music is legal because the owner has been paid. </a:t>
                      </a:r>
                    </a:p>
                  </a:txBody>
                  <a:tcPr marL="36576" marR="36576" marT="36576" marB="36576" anchor="ctr"/>
                </a:tc>
                <a:extLst>
                  <a:ext uri="{0D108BD9-81ED-4DB2-BD59-A6C34878D82A}">
                    <a16:rowId xmlns:a16="http://schemas.microsoft.com/office/drawing/2014/main" val="2515047005"/>
                  </a:ext>
                </a:extLst>
              </a:tr>
              <a:tr h="52299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Downloading media content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 is estimated that the illegal downloading of films, TV programmes and music could mean the loss of 30,000 British jobs </a:t>
                      </a:r>
                    </a:p>
                  </a:txBody>
                  <a:tcPr marL="36576" marR="36576" marT="36576" marB="36576" anchor="ctr"/>
                </a:tc>
                <a:extLst>
                  <a:ext uri="{0D108BD9-81ED-4DB2-BD59-A6C34878D82A}">
                    <a16:rowId xmlns:a16="http://schemas.microsoft.com/office/drawing/2014/main" val="3707101937"/>
                  </a:ext>
                </a:extLst>
              </a:tr>
              <a:tr h="970731">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Data protection (GDPR)</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Data about you must be accurate and up to date. The data must be physically locked away or protected by passwords/encryption. The data can only be held for as long as necessary by the organisation.  After that it must be destroyed.</a:t>
                      </a:r>
                    </a:p>
                  </a:txBody>
                  <a:tcPr marL="36576" marR="36576" marT="36576" marB="36576" anchor="ctr"/>
                </a:tc>
                <a:extLst>
                  <a:ext uri="{0D108BD9-81ED-4DB2-BD59-A6C34878D82A}">
                    <a16:rowId xmlns:a16="http://schemas.microsoft.com/office/drawing/2014/main" val="2955377124"/>
                  </a:ext>
                </a:extLst>
              </a:tr>
              <a:tr h="74686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Passwords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Should always include at least 1 uppercase letter, 1 lowercase letter, 1 number AND a special character: *pa$$WorD_2070 Don’t include personal information Make it at least 8 characters long </a:t>
                      </a:r>
                    </a:p>
                  </a:txBody>
                  <a:tcPr marL="36576" marR="36576" marT="36576" marB="36576" anchor="ctr"/>
                </a:tc>
                <a:extLst>
                  <a:ext uri="{0D108BD9-81ED-4DB2-BD59-A6C34878D82A}">
                    <a16:rowId xmlns:a16="http://schemas.microsoft.com/office/drawing/2014/main" val="2322951702"/>
                  </a:ext>
                </a:extLst>
              </a:tr>
            </a:tbl>
          </a:graphicData>
        </a:graphic>
      </p:graphicFrame>
    </p:spTree>
    <p:extLst>
      <p:ext uri="{BB962C8B-B14F-4D97-AF65-F5344CB8AC3E}">
        <p14:creationId xmlns:p14="http://schemas.microsoft.com/office/powerpoint/2010/main" val="128620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378" y="88286"/>
            <a:ext cx="110032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4" name="Table 3"/>
          <p:cNvGraphicFramePr>
            <a:graphicFrameLocks noGrp="1"/>
          </p:cNvGraphicFramePr>
          <p:nvPr>
            <p:extLst>
              <p:ext uri="{D42A27DB-BD31-4B8C-83A1-F6EECF244321}">
                <p14:modId xmlns:p14="http://schemas.microsoft.com/office/powerpoint/2010/main" val="1302199652"/>
              </p:ext>
            </p:extLst>
          </p:nvPr>
        </p:nvGraphicFramePr>
        <p:xfrm>
          <a:off x="186267" y="774299"/>
          <a:ext cx="11535470" cy="3679715"/>
        </p:xfrm>
        <a:graphic>
          <a:graphicData uri="http://schemas.openxmlformats.org/drawingml/2006/table">
            <a:tbl>
              <a:tblPr firstRow="1" bandRow="1">
                <a:tableStyleId>{5940675A-B579-460E-94D1-54222C63F5DA}</a:tableStyleId>
              </a:tblPr>
              <a:tblGrid>
                <a:gridCol w="1212952">
                  <a:extLst>
                    <a:ext uri="{9D8B030D-6E8A-4147-A177-3AD203B41FA5}">
                      <a16:colId xmlns:a16="http://schemas.microsoft.com/office/drawing/2014/main" val="20000"/>
                    </a:ext>
                  </a:extLst>
                </a:gridCol>
                <a:gridCol w="10322518">
                  <a:extLst>
                    <a:ext uri="{9D8B030D-6E8A-4147-A177-3AD203B41FA5}">
                      <a16:colId xmlns:a16="http://schemas.microsoft.com/office/drawing/2014/main" val="20001"/>
                    </a:ext>
                  </a:extLst>
                </a:gridCol>
              </a:tblGrid>
              <a:tr h="406514">
                <a:tc>
                  <a:txBody>
                    <a:bodyPr/>
                    <a:lstStyle/>
                    <a:p>
                      <a:pPr algn="l"/>
                      <a:r>
                        <a:rPr lang="en-GB" sz="1200" b="0" dirty="0">
                          <a:latin typeface="+mj-lt"/>
                        </a:rPr>
                        <a:t>Key Word</a:t>
                      </a:r>
                    </a:p>
                  </a:txBody>
                  <a:tcPr anchor="ctr">
                    <a:solidFill>
                      <a:schemeClr val="accent1">
                        <a:lumMod val="20000"/>
                        <a:lumOff val="80000"/>
                      </a:schemeClr>
                    </a:solidFill>
                  </a:tcPr>
                </a:tc>
                <a:tc>
                  <a:txBody>
                    <a:bodyPr/>
                    <a:lstStyle/>
                    <a:p>
                      <a:pPr algn="l"/>
                      <a:r>
                        <a:rPr lang="en-GB" sz="1200" b="0" dirty="0">
                          <a:latin typeface="+mj-lt"/>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528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j-lt"/>
                          <a:ea typeface="+mn-ea"/>
                          <a:cs typeface="+mn-cs"/>
                        </a:rPr>
                        <a:t>Gargoyle</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A grotesque carved human or animal face or figure projecting from the gutter of a building, typically acting as a spout to carry water clear of a wall.</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600657">
                <a:tc>
                  <a:txBody>
                    <a:bodyPr/>
                    <a:lstStyle/>
                    <a:p>
                      <a:pPr algn="l"/>
                      <a:r>
                        <a:rPr lang="en-GB" sz="1200" kern="1200" dirty="0">
                          <a:solidFill>
                            <a:schemeClr val="tx1"/>
                          </a:solidFill>
                          <a:effectLst/>
                          <a:latin typeface="+mj-lt"/>
                          <a:ea typeface="+mn-ea"/>
                          <a:cs typeface="+mn-cs"/>
                        </a:rPr>
                        <a:t>Green Man</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j-lt"/>
                          <a:ea typeface="+mn-ea"/>
                          <a:cs typeface="+mn-cs"/>
                        </a:rPr>
                        <a:t>The Green Man is a legendary being primarily interpreted as a symbol of rebirth, representing the cycle of new growth that occurs every spring. The Green Man is most commonly depicted in a sculpture, or other representation of a face which is made of, or completely surrounded by, leaves</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430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Grotesque</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A very ugly or comically distorted figure or image.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85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Gothic</a:t>
                      </a:r>
                      <a:endParaRPr lang="en-GB" sz="1200" b="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j-lt"/>
                          <a:ea typeface="+mn-ea"/>
                          <a:cs typeface="+mn-cs"/>
                        </a:rPr>
                        <a:t>A style of architecture prevalent in western Europe in the 12th–16th centuries (and revived in the mid 18th to early 20th centuries), characterized by pointed arches, rib vaults, and flying buttresses, together with large windows and elaborate tracery. English Gothic architecture is divided into Early English, Decorated, and Perpendicular.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430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Medieval</a:t>
                      </a:r>
                      <a:endParaRPr lang="en-GB" sz="1200" b="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j-lt"/>
                          <a:ea typeface="+mn-ea"/>
                          <a:cs typeface="+mn-cs"/>
                        </a:rPr>
                        <a:t>Resembling or likened to the Middle Ages, especially in being cruel, uncivilized, or primitive.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430887">
                <a:tc>
                  <a:txBody>
                    <a:bodyPr/>
                    <a:lstStyle/>
                    <a:p>
                      <a:pPr algn="l"/>
                      <a:r>
                        <a:rPr lang="en-GB" sz="1200" b="0" kern="1400" dirty="0">
                          <a:ln>
                            <a:noFill/>
                          </a:ln>
                          <a:solidFill>
                            <a:srgbClr val="000000"/>
                          </a:solidFill>
                          <a:effectLst/>
                          <a:latin typeface="+mj-lt"/>
                        </a:rPr>
                        <a:t>Architecture</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j-lt"/>
                          <a:ea typeface="+mn-ea"/>
                          <a:cs typeface="+mn-cs"/>
                        </a:rPr>
                        <a:t>The art or practice of designing and constructing buildings. </a:t>
                      </a:r>
                      <a:endParaRPr lang="en-GB" sz="12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21965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4" name="Table 3"/>
          <p:cNvGraphicFramePr>
            <a:graphicFrameLocks noGrp="1"/>
          </p:cNvGraphicFramePr>
          <p:nvPr>
            <p:extLst>
              <p:ext uri="{D42A27DB-BD31-4B8C-83A1-F6EECF244321}">
                <p14:modId xmlns:p14="http://schemas.microsoft.com/office/powerpoint/2010/main" val="40289587"/>
              </p:ext>
            </p:extLst>
          </p:nvPr>
        </p:nvGraphicFramePr>
        <p:xfrm>
          <a:off x="176627" y="773330"/>
          <a:ext cx="11667030" cy="570004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Hazard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Anything that is dangerous</a:t>
                      </a: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Kitchen Hygiene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Ensuring that everything is clean when preparing food</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Kitchen Safety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Being safe in the kitchen</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Cross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Transfer of bacteria from one person, object or place to another</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4Cs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four principles for food safety: clean, cook, chill, cross contamination</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Bacteria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Small single celled organisms that can only be seen under a microscope</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Claw grip</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method of cutting food that ensures that the finger tips are tucked out of the way and will not get caught by the knife</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Bridge Hold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method of cutting food that ensures that fingers are out of the way as the knife cuts through the food</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Chemicals found in food that are needed for body functions</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Macro-nutrients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Nutrients that are needed in the body in large amounts</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Micro-nutrients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Nutrients that are needed in the body in small amounts</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Yeast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micro-organism used as a raising agent in bread making</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Pastry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dough made with flour, water and fat</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a:t>
                      </a:r>
                      <a:r>
                        <a:rPr lang="en-GB" sz="1200" kern="1400" baseline="0" dirty="0">
                          <a:ln>
                            <a:noFill/>
                          </a:ln>
                          <a:solidFill>
                            <a:srgbClr val="000000"/>
                          </a:solidFill>
                          <a:effectLst/>
                          <a:latin typeface="Gill Sans MT" panose="020B0502020104020203" pitchFamily="34" charset="0"/>
                        </a:rPr>
                        <a:t> the foods that we eat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Balanced Diet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diet that contains all the correct nutrients in the correct proportions to meet the health needs of an individual</a:t>
                      </a: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Energy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ability to do work or to be active</a:t>
                      </a: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Energy Balance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balance of calories consumed through eating and drinking compared to the energy</a:t>
                      </a:r>
                      <a:r>
                        <a:rPr lang="en-GB" sz="1200" kern="1400" baseline="0" dirty="0">
                          <a:ln>
                            <a:noFill/>
                          </a:ln>
                          <a:solidFill>
                            <a:srgbClr val="000000"/>
                          </a:solidFill>
                          <a:effectLst/>
                          <a:latin typeface="Gill Sans MT" panose="020B0502020104020203" pitchFamily="34" charset="0"/>
                        </a:rPr>
                        <a:t> we use.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16009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8" y="-394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10" name="Table 9">
            <a:extLst>
              <a:ext uri="{FF2B5EF4-FFF2-40B4-BE49-F238E27FC236}">
                <a16:creationId xmlns:a16="http://schemas.microsoft.com/office/drawing/2014/main" id="{7A08A7AE-957F-797D-BB49-43B254584740}"/>
              </a:ext>
            </a:extLst>
          </p:cNvPr>
          <p:cNvGraphicFramePr>
            <a:graphicFrameLocks noGrp="1"/>
          </p:cNvGraphicFramePr>
          <p:nvPr>
            <p:extLst>
              <p:ext uri="{D42A27DB-BD31-4B8C-83A1-F6EECF244321}">
                <p14:modId xmlns:p14="http://schemas.microsoft.com/office/powerpoint/2010/main" val="2622146124"/>
              </p:ext>
            </p:extLst>
          </p:nvPr>
        </p:nvGraphicFramePr>
        <p:xfrm>
          <a:off x="152399" y="637309"/>
          <a:ext cx="11603177" cy="3819144"/>
        </p:xfrm>
        <a:graphic>
          <a:graphicData uri="http://schemas.openxmlformats.org/drawingml/2006/table">
            <a:tbl>
              <a:tblPr bandRow="1">
                <a:tableStyleId>{5C22544A-7EE6-4342-B048-85BDC9FD1C3A}</a:tableStyleId>
              </a:tblPr>
              <a:tblGrid>
                <a:gridCol w="4133272">
                  <a:extLst>
                    <a:ext uri="{9D8B030D-6E8A-4147-A177-3AD203B41FA5}">
                      <a16:colId xmlns:a16="http://schemas.microsoft.com/office/drawing/2014/main" val="3601513933"/>
                    </a:ext>
                  </a:extLst>
                </a:gridCol>
                <a:gridCol w="7469905">
                  <a:extLst>
                    <a:ext uri="{9D8B030D-6E8A-4147-A177-3AD203B41FA5}">
                      <a16:colId xmlns:a16="http://schemas.microsoft.com/office/drawing/2014/main" val="3522028825"/>
                    </a:ext>
                  </a:extLst>
                </a:gridCol>
              </a:tblGrid>
              <a:tr h="200025">
                <a:tc>
                  <a:txBody>
                    <a:bodyPr/>
                    <a:lstStyle/>
                    <a:p>
                      <a:pPr lvl="0">
                        <a:lnSpc>
                          <a:spcPts val="1950"/>
                        </a:lnSpc>
                        <a:buNone/>
                      </a:pPr>
                      <a:r>
                        <a:rPr lang="en-US" sz="1200" b="0" i="0" u="none" strike="noStrike" noProof="0" dirty="0">
                          <a:effectLst/>
                          <a:latin typeface="+mj-lt"/>
                        </a:rPr>
                        <a:t>12-Bar Blues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chord progression using 12 measures based on chords I, IV, and V.</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11864"/>
                  </a:ext>
                </a:extLst>
              </a:tr>
              <a:tr h="200025">
                <a:tc>
                  <a:txBody>
                    <a:bodyPr/>
                    <a:lstStyle/>
                    <a:p>
                      <a:pPr lvl="0">
                        <a:lnSpc>
                          <a:spcPts val="1950"/>
                        </a:lnSpc>
                        <a:buNone/>
                      </a:pPr>
                      <a:r>
                        <a:rPr lang="en-US" sz="1200" b="0" i="0" u="none" strike="noStrike" noProof="0" dirty="0">
                          <a:effectLst/>
                          <a:latin typeface="+mj-lt"/>
                        </a:rPr>
                        <a:t>Chord</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group of (typically three or more) notes played together.</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894137"/>
                  </a:ext>
                </a:extLst>
              </a:tr>
              <a:tr h="200025">
                <a:tc>
                  <a:txBody>
                    <a:bodyPr/>
                    <a:lstStyle/>
                    <a:p>
                      <a:pPr lvl="0">
                        <a:lnSpc>
                          <a:spcPts val="1950"/>
                        </a:lnSpc>
                        <a:buNone/>
                      </a:pPr>
                      <a:r>
                        <a:rPr lang="en-US" sz="1200" b="0" i="0" u="none" strike="noStrike" noProof="0" dirty="0">
                          <a:effectLst/>
                          <a:latin typeface="+mj-lt"/>
                        </a:rPr>
                        <a:t>Chord I, IV, V</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The main chords used in blues (in C major: C, F, G).</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263570"/>
                  </a:ext>
                </a:extLst>
              </a:tr>
              <a:tr h="200025">
                <a:tc>
                  <a:txBody>
                    <a:bodyPr/>
                    <a:lstStyle/>
                    <a:p>
                      <a:pPr lvl="0">
                        <a:lnSpc>
                          <a:spcPts val="1950"/>
                        </a:lnSpc>
                        <a:buNone/>
                      </a:pPr>
                      <a:r>
                        <a:rPr lang="en-US" sz="1200" b="0" i="0" u="none" strike="noStrike" noProof="0" dirty="0">
                          <a:effectLst/>
                          <a:latin typeface="+mj-lt"/>
                        </a:rPr>
                        <a:t>Walking Bass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style of bassline with a steady rhythm, often moving stepwise.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750160"/>
                  </a:ext>
                </a:extLst>
              </a:tr>
              <a:tr h="200025">
                <a:tc>
                  <a:txBody>
                    <a:bodyPr/>
                    <a:lstStyle/>
                    <a:p>
                      <a:pPr lvl="0">
                        <a:lnSpc>
                          <a:spcPts val="1950"/>
                        </a:lnSpc>
                        <a:buNone/>
                      </a:pPr>
                      <a:r>
                        <a:rPr lang="en-US" sz="1200" b="0" i="0" u="none" strike="noStrike" noProof="0" dirty="0">
                          <a:effectLst/>
                          <a:latin typeface="+mj-lt"/>
                        </a:rPr>
                        <a:t>Improvisation</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Creating music spontaneously, often using a scale like the blues scale.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5428145"/>
                  </a:ext>
                </a:extLst>
              </a:tr>
              <a:tr h="200025">
                <a:tc>
                  <a:txBody>
                    <a:bodyPr/>
                    <a:lstStyle/>
                    <a:p>
                      <a:pPr lvl="0">
                        <a:lnSpc>
                          <a:spcPts val="1950"/>
                        </a:lnSpc>
                        <a:buNone/>
                      </a:pPr>
                      <a:r>
                        <a:rPr lang="en-US" sz="1200" b="0" i="0" u="none" strike="noStrike" noProof="0" dirty="0">
                          <a:effectLst/>
                          <a:latin typeface="+mj-lt"/>
                        </a:rPr>
                        <a:t>Blues Scale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j-lt"/>
                        </a:rPr>
                        <a:t>A scale used in blues music, often with flattened notes (e.g. C, Eb, F, Gb, G, Bb).</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670384"/>
                  </a:ext>
                </a:extLst>
              </a:tr>
              <a:tr h="200025">
                <a:tc>
                  <a:txBody>
                    <a:bodyPr/>
                    <a:lstStyle/>
                    <a:p>
                      <a:pPr lvl="0">
                        <a:lnSpc>
                          <a:spcPts val="1950"/>
                        </a:lnSpc>
                        <a:buNone/>
                      </a:pPr>
                      <a:r>
                        <a:rPr lang="en-US" sz="1200" b="0" i="0" u="none" strike="noStrike" noProof="0" dirty="0">
                          <a:effectLst/>
                          <a:latin typeface="+mj-lt"/>
                        </a:rPr>
                        <a:t>Swing Rhythm</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j-lt"/>
                        </a:rPr>
                        <a:t>A rhythm where the beat is divided unevenly to give a “long-short” feel.</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149180"/>
                  </a:ext>
                </a:extLst>
              </a:tr>
              <a:tr h="200025">
                <a:tc>
                  <a:txBody>
                    <a:bodyPr/>
                    <a:lstStyle/>
                    <a:p>
                      <a:pPr lvl="0">
                        <a:lnSpc>
                          <a:spcPts val="1950"/>
                        </a:lnSpc>
                        <a:buNone/>
                      </a:pPr>
                      <a:r>
                        <a:rPr lang="en-US" sz="1200" b="0" i="0" u="none" strike="noStrike" noProof="0" dirty="0">
                          <a:effectLst/>
                          <a:latin typeface="+mj-lt"/>
                        </a:rPr>
                        <a:t>Call and Response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musical conversation between two parts.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85591"/>
                  </a:ext>
                </a:extLst>
              </a:tr>
              <a:tr h="200025">
                <a:tc>
                  <a:txBody>
                    <a:bodyPr/>
                    <a:lstStyle/>
                    <a:p>
                      <a:pPr lvl="0">
                        <a:lnSpc>
                          <a:spcPts val="1950"/>
                        </a:lnSpc>
                        <a:buNone/>
                      </a:pPr>
                      <a:r>
                        <a:rPr lang="en-US" sz="1200" b="0" i="0" u="none" strike="noStrike" noProof="0" dirty="0">
                          <a:effectLst/>
                          <a:latin typeface="+mj-lt"/>
                        </a:rPr>
                        <a:t>12 Bars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Refers to the 12 measures that repeat throughout the structure.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770816"/>
                  </a:ext>
                </a:extLst>
              </a:tr>
              <a:tr h="200025">
                <a:tc>
                  <a:txBody>
                    <a:bodyPr/>
                    <a:lstStyle/>
                    <a:p>
                      <a:pPr lvl="0">
                        <a:lnSpc>
                          <a:spcPts val="1950"/>
                        </a:lnSpc>
                        <a:buNone/>
                      </a:pPr>
                      <a:r>
                        <a:rPr lang="en-US" sz="1200" b="0" i="0" u="none" strike="noStrike" noProof="0" dirty="0">
                          <a:effectLst/>
                          <a:latin typeface="+mj-lt"/>
                        </a:rPr>
                        <a:t>Structure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The way a piece of music is </a:t>
                      </a:r>
                      <a:r>
                        <a:rPr lang="en-US" sz="1200" b="0" i="0" u="none" strike="noStrike" noProof="0" dirty="0" err="1">
                          <a:effectLst/>
                          <a:latin typeface="+mj-lt"/>
                        </a:rPr>
                        <a:t>organised</a:t>
                      </a:r>
                      <a:r>
                        <a:rPr lang="en-US" sz="1200" b="0" i="0" u="none" strike="noStrike" noProof="0" dirty="0">
                          <a:effectLst/>
                          <a:latin typeface="+mj-lt"/>
                        </a:rPr>
                        <a:t> (e.g. 12-bar form).</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099483"/>
                  </a:ext>
                </a:extLst>
              </a:tr>
              <a:tr h="200025">
                <a:tc>
                  <a:txBody>
                    <a:bodyPr/>
                    <a:lstStyle/>
                    <a:p>
                      <a:pPr lvl="0">
                        <a:lnSpc>
                          <a:spcPts val="1950"/>
                        </a:lnSpc>
                        <a:buNone/>
                      </a:pPr>
                      <a:r>
                        <a:rPr lang="en-US" sz="1200" b="0" i="0" u="none" strike="noStrike" noProof="0" dirty="0">
                          <a:effectLst/>
                          <a:latin typeface="+mj-lt"/>
                        </a:rPr>
                        <a:t>Melody</a:t>
                      </a:r>
                      <a:endParaRPr lang="en-US" sz="1400" dirty="0">
                        <a:latin typeface="+mj-lt"/>
                      </a:endParaRP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j-lt"/>
                        </a:rPr>
                        <a:t>A sequence of single notes that is musically satisfying; the tune of the piece.</a:t>
                      </a:r>
                      <a:endParaRPr lang="en-US" sz="1400" dirty="0">
                        <a:latin typeface="+mj-lt"/>
                      </a:endParaRP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292040"/>
                  </a:ext>
                </a:extLst>
              </a:tr>
              <a:tr h="200025">
                <a:tc>
                  <a:txBody>
                    <a:bodyPr/>
                    <a:lstStyle/>
                    <a:p>
                      <a:pPr lvl="0">
                        <a:lnSpc>
                          <a:spcPts val="1950"/>
                        </a:lnSpc>
                        <a:buNone/>
                      </a:pPr>
                      <a:r>
                        <a:rPr lang="en-US" sz="1200" b="0" i="0" u="none" strike="noStrike" noProof="0" dirty="0">
                          <a:effectLst/>
                          <a:latin typeface="+mj-lt"/>
                        </a:rPr>
                        <a:t>Bassline</a:t>
                      </a:r>
                      <a:endParaRPr lang="en-US" sz="1400" dirty="0">
                        <a:latin typeface="+mj-lt"/>
                      </a:endParaRPr>
                    </a:p>
                  </a:txBody>
                  <a:tcPr anchor="ctr">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950"/>
                        </a:lnSpc>
                        <a:buNone/>
                      </a:pPr>
                      <a:r>
                        <a:rPr lang="en-US" sz="1200" b="0" i="0" u="none" strike="noStrike" noProof="0" dirty="0">
                          <a:effectLst/>
                          <a:latin typeface="+mj-lt"/>
                        </a:rPr>
                        <a:t>The low-pitched part in music, often played by the left hand or bass instrument.</a:t>
                      </a:r>
                      <a:endParaRPr lang="en-US" sz="1400" dirty="0">
                        <a:latin typeface="+mj-lt"/>
                      </a:endParaRPr>
                    </a:p>
                  </a:txBody>
                  <a:tcPr anchor="ct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1415810698"/>
                  </a:ext>
                </a:extLst>
              </a:tr>
            </a:tbl>
          </a:graphicData>
        </a:graphic>
      </p:graphicFrame>
      <p:grpSp>
        <p:nvGrpSpPr>
          <p:cNvPr id="19" name="Group 18">
            <a:extLst>
              <a:ext uri="{FF2B5EF4-FFF2-40B4-BE49-F238E27FC236}">
                <a16:creationId xmlns:a16="http://schemas.microsoft.com/office/drawing/2014/main" id="{4649812F-2780-B54E-1EE8-48A2973D3C3C}"/>
              </a:ext>
            </a:extLst>
          </p:cNvPr>
          <p:cNvGrpSpPr/>
          <p:nvPr/>
        </p:nvGrpSpPr>
        <p:grpSpPr>
          <a:xfrm>
            <a:off x="159026" y="4715123"/>
            <a:ext cx="11858802" cy="2142876"/>
            <a:chOff x="174171" y="4444092"/>
            <a:chExt cx="11843658" cy="2413908"/>
          </a:xfrm>
        </p:grpSpPr>
        <p:grpSp>
          <p:nvGrpSpPr>
            <p:cNvPr id="12" name="Group 11">
              <a:extLst>
                <a:ext uri="{FF2B5EF4-FFF2-40B4-BE49-F238E27FC236}">
                  <a16:creationId xmlns:a16="http://schemas.microsoft.com/office/drawing/2014/main" id="{57F2319B-9FD5-6C36-734C-AFCB73A6DD6B}"/>
                </a:ext>
              </a:extLst>
            </p:cNvPr>
            <p:cNvGrpSpPr/>
            <p:nvPr/>
          </p:nvGrpSpPr>
          <p:grpSpPr>
            <a:xfrm>
              <a:off x="174171" y="4444092"/>
              <a:ext cx="3679635" cy="2413908"/>
              <a:chOff x="429658" y="4444092"/>
              <a:chExt cx="3679635" cy="2413908"/>
            </a:xfrm>
          </p:grpSpPr>
          <p:pic>
            <p:nvPicPr>
              <p:cNvPr id="15" name="Picture 14" descr="A close-up of a music notation&#10;&#10;Description automatically generated">
                <a:extLst>
                  <a:ext uri="{FF2B5EF4-FFF2-40B4-BE49-F238E27FC236}">
                    <a16:creationId xmlns:a16="http://schemas.microsoft.com/office/drawing/2014/main" id="{A6953790-301C-3831-92FB-C7B536DDC604}"/>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6" name="Picture 15" descr="A close-up of a music notation&#10;&#10;Description automatically generated">
                <a:extLst>
                  <a:ext uri="{FF2B5EF4-FFF2-40B4-BE49-F238E27FC236}">
                    <a16:creationId xmlns:a16="http://schemas.microsoft.com/office/drawing/2014/main" id="{251D1031-685B-E423-32CE-71CF60E62F9C}"/>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7" name="Picture 16" descr="A close-up of a music notation&#10;&#10;Description automatically generated">
                <a:extLst>
                  <a:ext uri="{FF2B5EF4-FFF2-40B4-BE49-F238E27FC236}">
                    <a16:creationId xmlns:a16="http://schemas.microsoft.com/office/drawing/2014/main" id="{9E9A372B-0B21-3D9E-485E-8ED5618BBD82}"/>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8" name="Picture 17" descr="A close-up of a music notation&#10;&#10;Description automatically generated">
                <a:extLst>
                  <a:ext uri="{FF2B5EF4-FFF2-40B4-BE49-F238E27FC236}">
                    <a16:creationId xmlns:a16="http://schemas.microsoft.com/office/drawing/2014/main" id="{92E815AE-3F01-C639-40EE-E43718D303EF}"/>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13" name="Picture 2" descr="bass clef and treble clef together - Google Search | Treble clef, Math ...">
              <a:extLst>
                <a:ext uri="{FF2B5EF4-FFF2-40B4-BE49-F238E27FC236}">
                  <a16:creationId xmlns:a16="http://schemas.microsoft.com/office/drawing/2014/main" id="{B8A2D810-995A-B1E5-356C-660F767CC1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LOR KEYS: The notes on a piano keyboard are analogous to the concept ...">
              <a:extLst>
                <a:ext uri="{FF2B5EF4-FFF2-40B4-BE49-F238E27FC236}">
                  <a16:creationId xmlns:a16="http://schemas.microsoft.com/office/drawing/2014/main" id="{4F809E20-4088-BAEA-836D-78B47E2D53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62624F50-4033-020A-A6FB-F14FB581EACF}"/>
              </a:ext>
            </a:extLst>
          </p:cNvPr>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343013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53503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8" name="TextBox 7"/>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graphicFrame>
        <p:nvGraphicFramePr>
          <p:cNvPr id="9" name="Table 8"/>
          <p:cNvGraphicFramePr>
            <a:graphicFrameLocks noGrp="1"/>
          </p:cNvGraphicFramePr>
          <p:nvPr>
            <p:extLst>
              <p:ext uri="{D42A27DB-BD31-4B8C-83A1-F6EECF244321}">
                <p14:modId xmlns:p14="http://schemas.microsoft.com/office/powerpoint/2010/main" val="299359413"/>
              </p:ext>
            </p:extLst>
          </p:nvPr>
        </p:nvGraphicFramePr>
        <p:xfrm>
          <a:off x="122703" y="714336"/>
          <a:ext cx="11046650" cy="4268096"/>
        </p:xfrm>
        <a:graphic>
          <a:graphicData uri="http://schemas.openxmlformats.org/drawingml/2006/table">
            <a:tbl>
              <a:tblPr firstRow="1" bandRow="1">
                <a:tableStyleId>{5940675A-B579-460E-94D1-54222C63F5DA}</a:tableStyleId>
              </a:tblPr>
              <a:tblGrid>
                <a:gridCol w="2860428">
                  <a:extLst>
                    <a:ext uri="{9D8B030D-6E8A-4147-A177-3AD203B41FA5}">
                      <a16:colId xmlns:a16="http://schemas.microsoft.com/office/drawing/2014/main" val="20000"/>
                    </a:ext>
                  </a:extLst>
                </a:gridCol>
                <a:gridCol w="8186222">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r>
                        <a:rPr lang="en-US" sz="1200" dirty="0"/>
                        <a:t>Act</a:t>
                      </a:r>
                    </a:p>
                  </a:txBody>
                  <a:tcPr anchor="ctr"/>
                </a:tc>
                <a:tc>
                  <a:txBody>
                    <a:bodyPr/>
                    <a:lstStyle/>
                    <a:p>
                      <a:r>
                        <a:rPr lang="en-US" sz="1200" dirty="0">
                          <a:effectLst/>
                        </a:rPr>
                        <a:t>Subdivision between sections of a play</a:t>
                      </a:r>
                    </a:p>
                  </a:txBody>
                  <a:tcPr anchor="ctr"/>
                </a:tc>
                <a:extLst>
                  <a:ext uri="{0D108BD9-81ED-4DB2-BD59-A6C34878D82A}">
                    <a16:rowId xmlns:a16="http://schemas.microsoft.com/office/drawing/2014/main" val="10001"/>
                  </a:ext>
                </a:extLst>
              </a:tr>
              <a:tr h="386516">
                <a:tc>
                  <a:txBody>
                    <a:bodyPr/>
                    <a:lstStyle/>
                    <a:p>
                      <a:r>
                        <a:rPr lang="en-US" sz="1200" dirty="0">
                          <a:effectLst/>
                        </a:rPr>
                        <a:t>Antagonist</a:t>
                      </a:r>
                    </a:p>
                  </a:txBody>
                  <a:tcPr anchor="ctr"/>
                </a:tc>
                <a:tc>
                  <a:txBody>
                    <a:bodyPr/>
                    <a:lstStyle/>
                    <a:p>
                      <a:r>
                        <a:rPr lang="en-US" sz="1200" dirty="0"/>
                        <a:t>The opposite of the protagonist in drama</a:t>
                      </a:r>
                    </a:p>
                  </a:txBody>
                  <a:tcPr anchor="ctr"/>
                </a:tc>
                <a:extLst>
                  <a:ext uri="{0D108BD9-81ED-4DB2-BD59-A6C34878D82A}">
                    <a16:rowId xmlns:a16="http://schemas.microsoft.com/office/drawing/2014/main" val="10002"/>
                  </a:ext>
                </a:extLst>
              </a:tr>
              <a:tr h="314858">
                <a:tc>
                  <a:txBody>
                    <a:bodyPr/>
                    <a:lstStyle/>
                    <a:p>
                      <a:r>
                        <a:rPr lang="en-US" sz="1200" dirty="0">
                          <a:effectLst/>
                        </a:rPr>
                        <a:t>Anti-Climax</a:t>
                      </a:r>
                    </a:p>
                  </a:txBody>
                  <a:tcPr anchor="ctr"/>
                </a:tc>
                <a:tc>
                  <a:txBody>
                    <a:bodyPr/>
                    <a:lstStyle/>
                    <a:p>
                      <a:r>
                        <a:rPr lang="en-US" sz="1200" dirty="0"/>
                        <a:t>A climax is where everything comes together as a conclusion with a can be disappointing or unsatisfying </a:t>
                      </a:r>
                    </a:p>
                  </a:txBody>
                  <a:tcPr anchor="ctr"/>
                </a:tc>
                <a:extLst>
                  <a:ext uri="{0D108BD9-81ED-4DB2-BD59-A6C34878D82A}">
                    <a16:rowId xmlns:a16="http://schemas.microsoft.com/office/drawing/2014/main" val="10003"/>
                  </a:ext>
                </a:extLst>
              </a:tr>
              <a:tr h="314858">
                <a:tc>
                  <a:txBody>
                    <a:bodyPr/>
                    <a:lstStyle/>
                    <a:p>
                      <a:r>
                        <a:rPr lang="en-US" sz="1200" dirty="0">
                          <a:effectLst/>
                        </a:rPr>
                        <a:t>Character</a:t>
                      </a:r>
                    </a:p>
                  </a:txBody>
                  <a:tcPr anchor="ctr"/>
                </a:tc>
                <a:tc>
                  <a:txBody>
                    <a:bodyPr/>
                    <a:lstStyle/>
                    <a:p>
                      <a:r>
                        <a:rPr lang="en-US" sz="1200" dirty="0"/>
                        <a:t>A named individual within in the play</a:t>
                      </a:r>
                    </a:p>
                  </a:txBody>
                  <a:tcPr anchor="ctr"/>
                </a:tc>
                <a:extLst>
                  <a:ext uri="{0D108BD9-81ED-4DB2-BD59-A6C34878D82A}">
                    <a16:rowId xmlns:a16="http://schemas.microsoft.com/office/drawing/2014/main" val="10004"/>
                  </a:ext>
                </a:extLst>
              </a:tr>
              <a:tr h="293610">
                <a:tc>
                  <a:txBody>
                    <a:bodyPr/>
                    <a:lstStyle/>
                    <a:p>
                      <a:r>
                        <a:rPr lang="en-US" sz="1200" dirty="0">
                          <a:effectLst/>
                        </a:rPr>
                        <a:t>Genre</a:t>
                      </a:r>
                    </a:p>
                  </a:txBody>
                  <a:tcPr anchor="ctr"/>
                </a:tc>
                <a:tc>
                  <a:txBody>
                    <a:bodyPr/>
                    <a:lstStyle/>
                    <a:p>
                      <a:r>
                        <a:rPr lang="en-US" sz="1200" dirty="0"/>
                        <a:t>A way of categorizing different types of drama</a:t>
                      </a:r>
                    </a:p>
                  </a:txBody>
                  <a:tcPr anchor="ctr"/>
                </a:tc>
                <a:extLst>
                  <a:ext uri="{0D108BD9-81ED-4DB2-BD59-A6C34878D82A}">
                    <a16:rowId xmlns:a16="http://schemas.microsoft.com/office/drawing/2014/main" val="3925240874"/>
                  </a:ext>
                </a:extLst>
              </a:tr>
              <a:tr h="314858">
                <a:tc>
                  <a:txBody>
                    <a:bodyPr/>
                    <a:lstStyle/>
                    <a:p>
                      <a:r>
                        <a:rPr lang="en-US" sz="1200" dirty="0">
                          <a:effectLst/>
                        </a:rPr>
                        <a:t>Monologue </a:t>
                      </a:r>
                    </a:p>
                  </a:txBody>
                  <a:tcPr anchor="ctr"/>
                </a:tc>
                <a:tc>
                  <a:txBody>
                    <a:bodyPr/>
                    <a:lstStyle/>
                    <a:p>
                      <a:r>
                        <a:rPr lang="en-US" sz="1200" dirty="0"/>
                        <a:t>A speech within a plat delivered by a single character</a:t>
                      </a:r>
                    </a:p>
                  </a:txBody>
                  <a:tcPr anchor="ctr"/>
                </a:tc>
                <a:extLst>
                  <a:ext uri="{0D108BD9-81ED-4DB2-BD59-A6C34878D82A}">
                    <a16:rowId xmlns:a16="http://schemas.microsoft.com/office/drawing/2014/main" val="3041935017"/>
                  </a:ext>
                </a:extLst>
              </a:tr>
              <a:tr h="314858">
                <a:tc>
                  <a:txBody>
                    <a:bodyPr/>
                    <a:lstStyle/>
                    <a:p>
                      <a:r>
                        <a:rPr lang="en-US" sz="1200" dirty="0">
                          <a:effectLst/>
                        </a:rPr>
                        <a:t>Narration </a:t>
                      </a:r>
                    </a:p>
                  </a:txBody>
                  <a:tcPr anchor="ctr"/>
                </a:tc>
                <a:tc>
                  <a:txBody>
                    <a:bodyPr/>
                    <a:lstStyle/>
                    <a:p>
                      <a:r>
                        <a:rPr lang="en-US" sz="1200" dirty="0"/>
                        <a:t>Dialogue designed to tell a story or provide accompanying information. Narration can accompany on stage action or be presented in its own right</a:t>
                      </a:r>
                    </a:p>
                  </a:txBody>
                  <a:tcPr anchor="ctr"/>
                </a:tc>
                <a:extLst>
                  <a:ext uri="{0D108BD9-81ED-4DB2-BD59-A6C34878D82A}">
                    <a16:rowId xmlns:a16="http://schemas.microsoft.com/office/drawing/2014/main" val="4149408354"/>
                  </a:ext>
                </a:extLst>
              </a:tr>
              <a:tr h="314858">
                <a:tc>
                  <a:txBody>
                    <a:bodyPr/>
                    <a:lstStyle/>
                    <a:p>
                      <a:r>
                        <a:rPr lang="en-US" sz="1200" dirty="0">
                          <a:effectLst/>
                        </a:rPr>
                        <a:t>Plot</a:t>
                      </a:r>
                    </a:p>
                  </a:txBody>
                  <a:tcPr anchor="ctr"/>
                </a:tc>
                <a:tc>
                  <a:txBody>
                    <a:bodyPr/>
                    <a:lstStyle/>
                    <a:p>
                      <a:r>
                        <a:rPr lang="en-US" sz="1200" dirty="0"/>
                        <a:t>The basic story thread running through a performance/play which gives the reason for the characters actions</a:t>
                      </a:r>
                    </a:p>
                  </a:txBody>
                  <a:tcPr anchor="ctr"/>
                </a:tc>
                <a:extLst>
                  <a:ext uri="{0D108BD9-81ED-4DB2-BD59-A6C34878D82A}">
                    <a16:rowId xmlns:a16="http://schemas.microsoft.com/office/drawing/2014/main" val="1235971345"/>
                  </a:ext>
                </a:extLst>
              </a:tr>
              <a:tr h="314858">
                <a:tc>
                  <a:txBody>
                    <a:bodyPr/>
                    <a:lstStyle/>
                    <a:p>
                      <a:r>
                        <a:rPr lang="en-US" sz="1200" dirty="0">
                          <a:effectLst/>
                        </a:rPr>
                        <a:t>Prologue</a:t>
                      </a:r>
                    </a:p>
                  </a:txBody>
                  <a:tcPr anchor="ctr"/>
                </a:tc>
                <a:tc>
                  <a:txBody>
                    <a:bodyPr/>
                    <a:lstStyle/>
                    <a:p>
                      <a:r>
                        <a:rPr lang="en-US" sz="1200" dirty="0"/>
                        <a:t>Short scene or speech before the main action of the play to put it into context or set the scene</a:t>
                      </a:r>
                    </a:p>
                  </a:txBody>
                  <a:tcPr anchor="ctr"/>
                </a:tc>
                <a:extLst>
                  <a:ext uri="{0D108BD9-81ED-4DB2-BD59-A6C34878D82A}">
                    <a16:rowId xmlns:a16="http://schemas.microsoft.com/office/drawing/2014/main" val="3748769057"/>
                  </a:ext>
                </a:extLst>
              </a:tr>
              <a:tr h="314858">
                <a:tc>
                  <a:txBody>
                    <a:bodyPr/>
                    <a:lstStyle/>
                    <a:p>
                      <a:r>
                        <a:rPr lang="en-US" sz="1200" dirty="0">
                          <a:effectLst/>
                        </a:rPr>
                        <a:t>Protagonist</a:t>
                      </a:r>
                    </a:p>
                  </a:txBody>
                  <a:tcPr anchor="ctr"/>
                </a:tc>
                <a:tc>
                  <a:txBody>
                    <a:bodyPr/>
                    <a:lstStyle/>
                    <a:p>
                      <a:r>
                        <a:rPr lang="en-US" sz="1200" dirty="0"/>
                        <a:t>The leading character or ‘hero’ in a play who has to fight against/oppose the antagonist </a:t>
                      </a:r>
                    </a:p>
                  </a:txBody>
                  <a:tcPr anchor="ctr"/>
                </a:tc>
                <a:extLst>
                  <a:ext uri="{0D108BD9-81ED-4DB2-BD59-A6C34878D82A}">
                    <a16:rowId xmlns:a16="http://schemas.microsoft.com/office/drawing/2014/main" val="1543258229"/>
                  </a:ext>
                </a:extLst>
              </a:tr>
              <a:tr h="314858">
                <a:tc>
                  <a:txBody>
                    <a:bodyPr/>
                    <a:lstStyle/>
                    <a:p>
                      <a:r>
                        <a:rPr lang="en-US" sz="1200" dirty="0">
                          <a:effectLst/>
                        </a:rPr>
                        <a:t>Rising action </a:t>
                      </a:r>
                    </a:p>
                  </a:txBody>
                  <a:tcPr anchor="ctr"/>
                </a:tc>
                <a:tc>
                  <a:txBody>
                    <a:bodyPr/>
                    <a:lstStyle/>
                    <a:p>
                      <a:r>
                        <a:rPr lang="en-US" sz="1200" dirty="0"/>
                        <a:t>The events that’s build up the pace and perhaps the excitement in a plot/drama</a:t>
                      </a:r>
                    </a:p>
                  </a:txBody>
                  <a:tcPr anchor="ctr"/>
                </a:tc>
                <a:extLst>
                  <a:ext uri="{0D108BD9-81ED-4DB2-BD59-A6C34878D82A}">
                    <a16:rowId xmlns:a16="http://schemas.microsoft.com/office/drawing/2014/main" val="3146237369"/>
                  </a:ext>
                </a:extLst>
              </a:tr>
              <a:tr h="314858">
                <a:tc>
                  <a:txBody>
                    <a:bodyPr/>
                    <a:lstStyle/>
                    <a:p>
                      <a:r>
                        <a:rPr lang="en-US" sz="1200" dirty="0">
                          <a:effectLst/>
                        </a:rPr>
                        <a:t>Scene</a:t>
                      </a:r>
                    </a:p>
                  </a:txBody>
                  <a:tcPr anchor="ctr"/>
                </a:tc>
                <a:tc>
                  <a:txBody>
                    <a:bodyPr/>
                    <a:lstStyle/>
                    <a:p>
                      <a:r>
                        <a:rPr lang="en-US" sz="1200" dirty="0"/>
                        <a:t>A subdivision of a play</a:t>
                      </a:r>
                    </a:p>
                  </a:txBody>
                  <a:tcPr anchor="ctr"/>
                </a:tc>
                <a:extLst>
                  <a:ext uri="{0D108BD9-81ED-4DB2-BD59-A6C34878D82A}">
                    <a16:rowId xmlns:a16="http://schemas.microsoft.com/office/drawing/2014/main" val="3927842056"/>
                  </a:ext>
                </a:extLst>
              </a:tr>
            </a:tbl>
          </a:graphicData>
        </a:graphic>
      </p:graphicFrame>
    </p:spTree>
    <p:extLst>
      <p:ext uri="{BB962C8B-B14F-4D97-AF65-F5344CB8AC3E}">
        <p14:creationId xmlns:p14="http://schemas.microsoft.com/office/powerpoint/2010/main" val="74081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122703" y="706357"/>
          <a:ext cx="6088316" cy="6030727"/>
        </p:xfrm>
        <a:graphic>
          <a:graphicData uri="http://schemas.openxmlformats.org/drawingml/2006/table">
            <a:tbl>
              <a:tblPr firstRow="1" bandRow="1">
                <a:tableStyleId>{5940675A-B579-460E-94D1-54222C63F5DA}</a:tableStyleId>
              </a:tblPr>
              <a:tblGrid>
                <a:gridCol w="1339352">
                  <a:extLst>
                    <a:ext uri="{9D8B030D-6E8A-4147-A177-3AD203B41FA5}">
                      <a16:colId xmlns:a16="http://schemas.microsoft.com/office/drawing/2014/main" val="20000"/>
                    </a:ext>
                  </a:extLst>
                </a:gridCol>
                <a:gridCol w="4748964">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Aesthetic</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How something looks e.g. this product is aesthetically pleasing.</a:t>
                      </a:r>
                    </a:p>
                  </a:txBody>
                  <a:tcPr marL="36576" marR="36576" marT="36576" marB="36576" anchor="ctr"/>
                </a:tc>
                <a:extLst>
                  <a:ext uri="{0D108BD9-81ED-4DB2-BD59-A6C34878D82A}">
                    <a16:rowId xmlns:a16="http://schemas.microsoft.com/office/drawing/2014/main" val="10001"/>
                  </a:ext>
                </a:extLst>
              </a:tr>
              <a:tr h="25934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Analysis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Learn and evaluate designs to identify features that could be improved.</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Anthropometrics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practice of taking measurements of the human body and providing data that can be used by designers.</a:t>
                      </a:r>
                    </a:p>
                  </a:txBody>
                  <a:tcPr marL="36576" marR="36576" marT="36576" marB="36576" anchor="ctr"/>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Alloy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mixture of two or more elements, at least one of which is a metal.</a:t>
                      </a:r>
                    </a:p>
                  </a:txBody>
                  <a:tcPr marL="36576" marR="36576" marT="36576" marB="36576" anchor="ctr"/>
                </a:tc>
                <a:extLst>
                  <a:ext uri="{0D108BD9-81ED-4DB2-BD59-A6C34878D82A}">
                    <a16:rowId xmlns:a16="http://schemas.microsoft.com/office/drawing/2014/main" val="2271958771"/>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Conductivity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of a material to hold heat in or out (thermal) or the ability of electrical current to flow through a material (electrical).</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Ductile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of a material to deform by bending, twisting or stretching.</a:t>
                      </a:r>
                    </a:p>
                  </a:txBody>
                  <a:tcPr marL="36576" marR="36576" marT="36576" marB="36576" anchor="ctr"/>
                </a:tc>
                <a:extLst>
                  <a:ext uri="{0D108BD9-81ED-4DB2-BD59-A6C34878D82A}">
                    <a16:rowId xmlns:a16="http://schemas.microsoft.com/office/drawing/2014/main" val="3748769057"/>
                  </a:ext>
                </a:extLst>
              </a:tr>
              <a:tr h="31485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Environmental Challenges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Challenges raw materials cause - deforestation, pollution and global warming</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Design Brief</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short statement which outlines the problem to be solved and a set of instructions given to a designer by a client.</a:t>
                      </a: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Ergonomics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study of people in their working environment</a:t>
                      </a:r>
                    </a:p>
                  </a:txBody>
                  <a:tcPr marL="36576" marR="36576" marT="36576" marB="36576" anchor="ctr"/>
                </a:tc>
                <a:extLst>
                  <a:ext uri="{0D108BD9-81ED-4DB2-BD59-A6C34878D82A}">
                    <a16:rowId xmlns:a16="http://schemas.microsoft.com/office/drawing/2014/main" val="218893769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Ferrous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type of metal containing iron, are magnetic and prone to rust, so will require a protective finish.</a:t>
                      </a:r>
                    </a:p>
                  </a:txBody>
                  <a:tcPr marL="36576" marR="36576" marT="36576" marB="36576" anchor="ctr"/>
                </a:tc>
                <a:extLst>
                  <a:ext uri="{0D108BD9-81ED-4DB2-BD59-A6C34878D82A}">
                    <a16:rowId xmlns:a16="http://schemas.microsoft.com/office/drawing/2014/main" val="3573544483"/>
                  </a:ext>
                </a:extLst>
              </a:tr>
              <a:tr h="31485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Fossil Fuels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finite resource, which means they cannot be replaced once used.</a:t>
                      </a:r>
                    </a:p>
                  </a:txBody>
                  <a:tcPr marL="36576" marR="36576" marT="36576" marB="36576" anchor="ctr"/>
                </a:tc>
                <a:extLst>
                  <a:ext uri="{0D108BD9-81ED-4DB2-BD59-A6C34878D82A}">
                    <a16:rowId xmlns:a16="http://schemas.microsoft.com/office/drawing/2014/main" val="1783986820"/>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Hazardous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dangerous and involving risk, especially to someone's health.</a:t>
                      </a:r>
                    </a:p>
                  </a:txBody>
                  <a:tcPr marL="36576" marR="36576" marT="36576" marB="36576" anchor="ctr"/>
                </a:tc>
                <a:extLst>
                  <a:ext uri="{0D108BD9-81ED-4DB2-BD59-A6C34878D82A}">
                    <a16:rowId xmlns:a16="http://schemas.microsoft.com/office/drawing/2014/main" val="395489399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Mailability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of a material to deform without cracking.</a:t>
                      </a:r>
                    </a:p>
                  </a:txBody>
                  <a:tcPr marL="36576" marR="36576" marT="36576" marB="36576" anchor="ctr"/>
                </a:tc>
                <a:extLst>
                  <a:ext uri="{0D108BD9-81ED-4DB2-BD59-A6C34878D82A}">
                    <a16:rowId xmlns:a16="http://schemas.microsoft.com/office/drawing/2014/main" val="300976737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Mining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natural resources are extracted from the ground.</a:t>
                      </a:r>
                    </a:p>
                  </a:txBody>
                  <a:tcPr marL="36576" marR="36576" marT="36576" marB="36576" anchor="ctr"/>
                </a:tc>
                <a:extLst>
                  <a:ext uri="{0D108BD9-81ED-4DB2-BD59-A6C34878D82A}">
                    <a16:rowId xmlns:a16="http://schemas.microsoft.com/office/drawing/2014/main" val="2568339912"/>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Life Cycle Assessment</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A 'cradle-to-grave' analysis of the impact of a manufactured product on the environment.</a:t>
                      </a:r>
                    </a:p>
                  </a:txBody>
                  <a:tcPr marL="36576" marR="36576" marT="36576" marB="36576" anchor="ctr"/>
                </a:tc>
                <a:extLst>
                  <a:ext uri="{0D108BD9-81ED-4DB2-BD59-A6C34878D82A}">
                    <a16:rowId xmlns:a16="http://schemas.microsoft.com/office/drawing/2014/main" val="648030343"/>
                  </a:ext>
                </a:extLst>
              </a:tr>
            </a:tbl>
          </a:graphicData>
        </a:graphic>
      </p:graphicFrame>
      <p:graphicFrame>
        <p:nvGraphicFramePr>
          <p:cNvPr id="6" name="Table 5">
            <a:extLst>
              <a:ext uri="{FF2B5EF4-FFF2-40B4-BE49-F238E27FC236}">
                <a16:creationId xmlns:a16="http://schemas.microsoft.com/office/drawing/2014/main" id="{E7008033-3265-44D9-9D43-9B8904605CE1}"/>
              </a:ext>
            </a:extLst>
          </p:cNvPr>
          <p:cNvGraphicFramePr>
            <a:graphicFrameLocks noGrp="1"/>
          </p:cNvGraphicFramePr>
          <p:nvPr/>
        </p:nvGraphicFramePr>
        <p:xfrm>
          <a:off x="6296098" y="706357"/>
          <a:ext cx="5755198" cy="2940391"/>
        </p:xfrm>
        <a:graphic>
          <a:graphicData uri="http://schemas.openxmlformats.org/drawingml/2006/table">
            <a:tbl>
              <a:tblPr firstRow="1" bandRow="1">
                <a:tableStyleId>{5940675A-B579-460E-94D1-54222C63F5DA}</a:tableStyleId>
              </a:tblPr>
              <a:tblGrid>
                <a:gridCol w="1345768">
                  <a:extLst>
                    <a:ext uri="{9D8B030D-6E8A-4147-A177-3AD203B41FA5}">
                      <a16:colId xmlns:a16="http://schemas.microsoft.com/office/drawing/2014/main" val="20000"/>
                    </a:ext>
                  </a:extLst>
                </a:gridCol>
                <a:gridCol w="4409430">
                  <a:extLst>
                    <a:ext uri="{9D8B030D-6E8A-4147-A177-3AD203B41FA5}">
                      <a16:colId xmlns:a16="http://schemas.microsoft.com/office/drawing/2014/main" val="20001"/>
                    </a:ext>
                  </a:extLst>
                </a:gridCol>
              </a:tblGrid>
              <a:tr h="508567">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52991">
                <a:tc>
                  <a:txBody>
                    <a:bodyPr/>
                    <a:lstStyle/>
                    <a:p>
                      <a:r>
                        <a:rPr lang="en-GB" sz="1200" kern="1400" dirty="0">
                          <a:ln>
                            <a:noFill/>
                          </a:ln>
                          <a:solidFill>
                            <a:srgbClr val="000000"/>
                          </a:solidFill>
                          <a:effectLst/>
                          <a:latin typeface="Gill Sans MT" panose="020B0502020104020203" pitchFamily="34" charset="0"/>
                          <a:ea typeface="+mn-ea"/>
                          <a:cs typeface="+mn-cs"/>
                        </a:rPr>
                        <a:t>Non-Ferrous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Metal that does not contain iron, is not magnetic and does not rust.</a:t>
                      </a:r>
                    </a:p>
                  </a:txBody>
                  <a:tcPr marL="36576" marR="36576" marT="36576" marB="36576" anchor="ctr"/>
                </a:tc>
                <a:extLst>
                  <a:ext uri="{0D108BD9-81ED-4DB2-BD59-A6C34878D82A}">
                    <a16:rowId xmlns:a16="http://schemas.microsoft.com/office/drawing/2014/main" val="3569145681"/>
                  </a:ext>
                </a:extLst>
              </a:tr>
              <a:tr h="23919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Specification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Containing detail of a product's requirement or characteristic - processes, materials and information needed to design the product.</a:t>
                      </a:r>
                    </a:p>
                  </a:txBody>
                  <a:tcPr marL="36576" marR="36576" marT="36576" marB="36576" anchor="ctr"/>
                </a:tc>
                <a:extLst>
                  <a:ext uri="{0D108BD9-81ED-4DB2-BD59-A6C34878D82A}">
                    <a16:rowId xmlns:a16="http://schemas.microsoft.com/office/drawing/2014/main" val="10002"/>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Something that does not damage the environment e.g. plant based plastic</a:t>
                      </a:r>
                    </a:p>
                  </a:txBody>
                  <a:tcPr marL="36576" marR="36576" marT="36576" marB="36576" anchor="ctr"/>
                </a:tc>
                <a:extLst>
                  <a:ext uri="{0D108BD9-81ED-4DB2-BD59-A6C34878D82A}">
                    <a16:rowId xmlns:a16="http://schemas.microsoft.com/office/drawing/2014/main" val="3256385259"/>
                  </a:ext>
                </a:extLst>
              </a:tr>
              <a:tr h="11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6 Rs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Rethink, Refuse, Reduce, Reuse, Recycle, Repair</a:t>
                      </a:r>
                    </a:p>
                  </a:txBody>
                  <a:tcPr marL="36576" marR="36576" marT="36576" marB="36576" anchor="ctr"/>
                </a:tc>
                <a:extLst>
                  <a:ext uri="{0D108BD9-81ED-4DB2-BD59-A6C34878D82A}">
                    <a16:rowId xmlns:a16="http://schemas.microsoft.com/office/drawing/2014/main" val="10004"/>
                  </a:ext>
                </a:extLst>
              </a:tr>
              <a:tr h="2826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qualities a material possesses which suit its specific purpose.</a:t>
                      </a:r>
                    </a:p>
                  </a:txBody>
                  <a:tcPr marL="36576" marR="36576" marT="36576" marB="36576" anchor="ctr"/>
                </a:tc>
                <a:extLst>
                  <a:ext uri="{0D108BD9-81ED-4DB2-BD59-A6C34878D82A}">
                    <a16:rowId xmlns:a16="http://schemas.microsoft.com/office/drawing/2014/main" val="3925240874"/>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Physical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traits a material has before it is used</a:t>
                      </a:r>
                    </a:p>
                  </a:txBody>
                  <a:tcPr marL="36576" marR="36576" marT="36576" marB="36576" anchor="ctr"/>
                </a:tc>
                <a:extLst>
                  <a:ext uri="{0D108BD9-81ED-4DB2-BD59-A6C34878D82A}">
                    <a16:rowId xmlns:a16="http://schemas.microsoft.com/office/drawing/2014/main" val="3041935017"/>
                  </a:ext>
                </a:extLst>
              </a:tr>
              <a:tr h="35023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Working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material behaves when it is manipulated. </a:t>
                      </a:r>
                    </a:p>
                  </a:txBody>
                  <a:tcPr marL="36576" marR="36576" marT="36576" marB="36576" anchor="ctr"/>
                </a:tc>
                <a:extLst>
                  <a:ext uri="{0D108BD9-81ED-4DB2-BD59-A6C34878D82A}">
                    <a16:rowId xmlns:a16="http://schemas.microsoft.com/office/drawing/2014/main" val="3141519547"/>
                  </a:ext>
                </a:extLst>
              </a:tr>
            </a:tbl>
          </a:graphicData>
        </a:graphic>
      </p:graphicFrame>
      <p:pic>
        <p:nvPicPr>
          <p:cNvPr id="2050" name="Picture 2" descr="The 6 Rs, reduce, reuse, recycle, rethink, refuse and repair illustrated around a rubbish bin.">
            <a:extLst>
              <a:ext uri="{FF2B5EF4-FFF2-40B4-BE49-F238E27FC236}">
                <a16:creationId xmlns:a16="http://schemas.microsoft.com/office/drawing/2014/main" id="{E5FE30C3-E0F7-25A5-C9F6-AD0318BDA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19"/>
          <a:stretch/>
        </p:blipFill>
        <p:spPr bwMode="auto">
          <a:xfrm>
            <a:off x="9590597" y="3721720"/>
            <a:ext cx="2460699" cy="30051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life cycle assessments can (and can't) do - IFCO Systems">
            <a:extLst>
              <a:ext uri="{FF2B5EF4-FFF2-40B4-BE49-F238E27FC236}">
                <a16:creationId xmlns:a16="http://schemas.microsoft.com/office/drawing/2014/main" id="{0722D799-8E75-4112-1195-D17C10648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025" y="3796693"/>
            <a:ext cx="2940391" cy="2940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CD008C-5472-A445-1815-2AC287494068}"/>
              </a:ext>
            </a:extLst>
          </p:cNvPr>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390442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71256735"/>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354896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64773586"/>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49943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7" y="0"/>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nvGraphicFramePr>
        <p:xfrm>
          <a:off x="4304843" y="838200"/>
          <a:ext cx="3741387" cy="5486400"/>
        </p:xfrm>
        <a:graphic>
          <a:graphicData uri="http://schemas.openxmlformats.org/drawingml/2006/table">
            <a:tbl>
              <a:tblPr firstRow="1" bandRow="1">
                <a:tableStyleId>{5940675A-B579-460E-94D1-54222C63F5DA}</a:tableStyleId>
              </a:tblPr>
              <a:tblGrid>
                <a:gridCol w="2744872">
                  <a:extLst>
                    <a:ext uri="{9D8B030D-6E8A-4147-A177-3AD203B41FA5}">
                      <a16:colId xmlns:a16="http://schemas.microsoft.com/office/drawing/2014/main" val="90344715"/>
                    </a:ext>
                  </a:extLst>
                </a:gridCol>
                <a:gridCol w="996515">
                  <a:extLst>
                    <a:ext uri="{9D8B030D-6E8A-4147-A177-3AD203B41FA5}">
                      <a16:colId xmlns:a16="http://schemas.microsoft.com/office/drawing/2014/main" val="3044920856"/>
                    </a:ext>
                  </a:extLst>
                </a:gridCol>
              </a:tblGrid>
              <a:tr h="284777">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777">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777">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777">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4777">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468091249"/>
                  </a:ext>
                </a:extLst>
              </a:tr>
              <a:tr h="284777">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3672402999"/>
                  </a:ext>
                </a:extLst>
              </a:tr>
              <a:tr h="284777">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919237099"/>
                  </a:ext>
                </a:extLst>
              </a:tr>
              <a:tr h="284777">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725833876"/>
                  </a:ext>
                </a:extLst>
              </a:tr>
              <a:tr h="284777">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2619633513"/>
                  </a:ext>
                </a:extLst>
              </a:tr>
              <a:tr h="284777">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170731617"/>
                  </a:ext>
                </a:extLst>
              </a:tr>
              <a:tr h="284777">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3511824151"/>
                  </a:ext>
                </a:extLst>
              </a:tr>
              <a:tr h="284777">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2666411844"/>
                  </a:ext>
                </a:extLst>
              </a:tr>
              <a:tr h="284777">
                <a:tc>
                  <a:txBody>
                    <a:bodyPr/>
                    <a:lstStyle/>
                    <a:p>
                      <a:r>
                        <a:rPr lang="en-GB" sz="1400" dirty="0">
                          <a:latin typeface="Gill Sans MT" panose="020B0502020104020203" pitchFamily="34" charset="0"/>
                        </a:rPr>
                        <a:t>Performing  Art</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3423132410"/>
                  </a:ext>
                </a:extLst>
              </a:tr>
              <a:tr h="284777">
                <a:tc>
                  <a:txBody>
                    <a:bodyPr/>
                    <a:lstStyle/>
                    <a:p>
                      <a:r>
                        <a:rPr lang="en-GB" sz="1400" dirty="0">
                          <a:latin typeface="Gill Sans MT" panose="020B0502020104020203" pitchFamily="34" charset="0"/>
                        </a:rPr>
                        <a:t>Design and Technology</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4112520231"/>
                  </a:ext>
                </a:extLst>
              </a:tr>
              <a:tr h="284777">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16</a:t>
                      </a:r>
                    </a:p>
                  </a:txBody>
                  <a:tcPr>
                    <a:solidFill>
                      <a:schemeClr val="bg1"/>
                    </a:solidFill>
                  </a:tcPr>
                </a:tc>
                <a:extLst>
                  <a:ext uri="{0D108BD9-81ED-4DB2-BD59-A6C34878D82A}">
                    <a16:rowId xmlns:a16="http://schemas.microsoft.com/office/drawing/2014/main" val="2619912143"/>
                  </a:ext>
                </a:extLst>
              </a:tr>
              <a:tr h="284777">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23</a:t>
                      </a:r>
                    </a:p>
                  </a:txBody>
                  <a:tcPr>
                    <a:solidFill>
                      <a:schemeClr val="bg1"/>
                    </a:solidFill>
                  </a:tcPr>
                </a:tc>
                <a:extLst>
                  <a:ext uri="{0D108BD9-81ED-4DB2-BD59-A6C34878D82A}">
                    <a16:rowId xmlns:a16="http://schemas.microsoft.com/office/drawing/2014/main" val="4237184239"/>
                  </a:ext>
                </a:extLst>
              </a:tr>
              <a:tr h="284777">
                <a:tc>
                  <a:txBody>
                    <a:bodyPr/>
                    <a:lstStyle/>
                    <a:p>
                      <a:r>
                        <a:rPr lang="en-GB" sz="1400" dirty="0">
                          <a:latin typeface="Gill Sans MT" panose="020B0502020104020203" pitchFamily="34" charset="0"/>
                        </a:rPr>
                        <a:t>Reading for Pleasure Extracts</a:t>
                      </a:r>
                    </a:p>
                  </a:txBody>
                  <a:tcPr>
                    <a:solidFill>
                      <a:schemeClr val="bg1"/>
                    </a:solidFill>
                  </a:tcPr>
                </a:tc>
                <a:tc>
                  <a:txBody>
                    <a:bodyPr/>
                    <a:lstStyle/>
                    <a:p>
                      <a:pPr algn="ctr"/>
                      <a:r>
                        <a:rPr lang="en-GB" sz="1400" dirty="0">
                          <a:latin typeface="Gill Sans MT" panose="020B0502020104020203" pitchFamily="34" charset="0"/>
                        </a:rPr>
                        <a:t>30</a:t>
                      </a:r>
                    </a:p>
                  </a:txBody>
                  <a:tcPr>
                    <a:solidFill>
                      <a:schemeClr val="bg1"/>
                    </a:solidFill>
                  </a:tcPr>
                </a:tc>
                <a:extLst>
                  <a:ext uri="{0D108BD9-81ED-4DB2-BD59-A6C34878D82A}">
                    <a16:rowId xmlns:a16="http://schemas.microsoft.com/office/drawing/2014/main" val="1117334336"/>
                  </a:ext>
                </a:extLst>
              </a:tr>
              <a:tr h="284777">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37</a:t>
                      </a:r>
                    </a:p>
                  </a:txBody>
                  <a:tcPr>
                    <a:solidFill>
                      <a:schemeClr val="bg1"/>
                    </a:solidFill>
                  </a:tcPr>
                </a:tc>
                <a:extLst>
                  <a:ext uri="{0D108BD9-81ED-4DB2-BD59-A6C34878D82A}">
                    <a16:rowId xmlns:a16="http://schemas.microsoft.com/office/drawing/2014/main" val="2840063429"/>
                  </a:ext>
                </a:extLst>
              </a:tr>
            </a:tbl>
          </a:graphicData>
        </a:graphic>
      </p:graphicFrame>
      <p:sp>
        <p:nvSpPr>
          <p:cNvPr id="6" name="Rounded Rectangle 5"/>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454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7897141"/>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68782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8916268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400371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2026185"/>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107878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55151376"/>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108531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1066032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34940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2749974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140330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5037138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102593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2681953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22</a:t>
                      </a:r>
                      <a:r>
                        <a:rPr lang="en-GB" sz="1600" spc="10" baseline="30000" dirty="0">
                          <a:latin typeface="Gill Sans MT" panose="020B0502020104020203" pitchFamily="34" charset="0"/>
                        </a:rPr>
                        <a:t>nd</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352534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88840557"/>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29</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a:t>
                      </a:r>
                      <a:r>
                        <a:rPr lang="en-GB" sz="1600" spc="10" dirty="0">
                          <a:latin typeface="Gill Sans MT" panose="020B0502020104020203" pitchFamily="34" charset="0"/>
                        </a:rPr>
                        <a:t>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332510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8466835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6</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56065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06" y="7585"/>
            <a:ext cx="1305046" cy="33855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p>
        </p:txBody>
      </p:sp>
      <p:graphicFrame>
        <p:nvGraphicFramePr>
          <p:cNvPr id="5" name="Table 4"/>
          <p:cNvGraphicFramePr>
            <a:graphicFrameLocks noGrp="1"/>
          </p:cNvGraphicFramePr>
          <p:nvPr/>
        </p:nvGraphicFramePr>
        <p:xfrm>
          <a:off x="90474" y="3905357"/>
          <a:ext cx="2986012" cy="2392680"/>
        </p:xfrm>
        <a:graphic>
          <a:graphicData uri="http://schemas.openxmlformats.org/drawingml/2006/table">
            <a:tbl>
              <a:tblPr firstRow="1" bandRow="1">
                <a:tableStyleId>{5940675A-B579-460E-94D1-54222C63F5DA}</a:tableStyleId>
              </a:tblPr>
              <a:tblGrid>
                <a:gridCol w="972595">
                  <a:extLst>
                    <a:ext uri="{9D8B030D-6E8A-4147-A177-3AD203B41FA5}">
                      <a16:colId xmlns:a16="http://schemas.microsoft.com/office/drawing/2014/main" val="20000"/>
                    </a:ext>
                  </a:extLst>
                </a:gridCol>
                <a:gridCol w="2013417">
                  <a:extLst>
                    <a:ext uri="{9D8B030D-6E8A-4147-A177-3AD203B41FA5}">
                      <a16:colId xmlns:a16="http://schemas.microsoft.com/office/drawing/2014/main" val="20001"/>
                    </a:ext>
                  </a:extLst>
                </a:gridCol>
              </a:tblGrid>
              <a:tr h="164487">
                <a:tc gridSpan="2">
                  <a:txBody>
                    <a:bodyPr/>
                    <a:lstStyle/>
                    <a:p>
                      <a:pPr algn="ctr"/>
                      <a:r>
                        <a:rPr lang="en-GB" sz="1100" b="1" baseline="0" dirty="0">
                          <a:latin typeface="Gill Sans MT" panose="020B0502020104020203" pitchFamily="34" charset="0"/>
                        </a:rPr>
                        <a:t>Week 2 - Key</a:t>
                      </a:r>
                      <a:r>
                        <a:rPr lang="en-GB" sz="1100" b="1" dirty="0">
                          <a:latin typeface="Gill Sans MT" panose="020B0502020104020203" pitchFamily="34" charset="0"/>
                        </a:rPr>
                        <a:t> Vocabulary</a:t>
                      </a:r>
                    </a:p>
                  </a:txBody>
                  <a:tcPr anchor="ctr">
                    <a:solidFill>
                      <a:schemeClr val="accent4">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164487">
                <a:tc>
                  <a:txBody>
                    <a:bodyPr/>
                    <a:lstStyle/>
                    <a:p>
                      <a:r>
                        <a:rPr lang="en-GB" sz="1100" baseline="0" dirty="0">
                          <a:latin typeface="Gill Sans MT" panose="020B0502020104020203" pitchFamily="34" charset="0"/>
                        </a:rPr>
                        <a:t>Duplicitous</a:t>
                      </a:r>
                    </a:p>
                  </a:txBody>
                  <a:tcPr anchor="ctr"/>
                </a:tc>
                <a:tc>
                  <a:txBody>
                    <a:bodyPr/>
                    <a:lstStyle/>
                    <a:p>
                      <a:r>
                        <a:rPr lang="en-GB" sz="1100" dirty="0">
                          <a:latin typeface="Gill Sans MT" panose="020B0502020104020203" pitchFamily="34" charset="0"/>
                        </a:rPr>
                        <a:t>Deceitful, dishonest, two-faced</a:t>
                      </a:r>
                    </a:p>
                  </a:txBody>
                  <a:tcPr anchor="ctr"/>
                </a:tc>
                <a:extLst>
                  <a:ext uri="{0D108BD9-81ED-4DB2-BD59-A6C34878D82A}">
                    <a16:rowId xmlns:a16="http://schemas.microsoft.com/office/drawing/2014/main" val="10001"/>
                  </a:ext>
                </a:extLst>
              </a:tr>
              <a:tr h="274146">
                <a:tc>
                  <a:txBody>
                    <a:bodyPr/>
                    <a:lstStyle/>
                    <a:p>
                      <a:r>
                        <a:rPr lang="en-GB" sz="1100" dirty="0">
                          <a:latin typeface="Gill Sans MT" panose="020B0502020104020203" pitchFamily="34" charset="0"/>
                        </a:rPr>
                        <a:t>Manipulative</a:t>
                      </a:r>
                    </a:p>
                  </a:txBody>
                  <a:tcPr anchor="ctr"/>
                </a:tc>
                <a:tc>
                  <a:txBody>
                    <a:bodyPr/>
                    <a:lstStyle/>
                    <a:p>
                      <a:r>
                        <a:rPr lang="en-GB" sz="1100" dirty="0">
                          <a:latin typeface="Gill Sans MT" panose="020B0502020104020203" pitchFamily="34" charset="0"/>
                        </a:rPr>
                        <a:t>Exercising control over people or situations for personal benefit.</a:t>
                      </a:r>
                    </a:p>
                  </a:txBody>
                  <a:tcPr anchor="ctr"/>
                </a:tc>
                <a:extLst>
                  <a:ext uri="{0D108BD9-81ED-4DB2-BD59-A6C34878D82A}">
                    <a16:rowId xmlns:a16="http://schemas.microsoft.com/office/drawing/2014/main" val="10002"/>
                  </a:ext>
                </a:extLst>
              </a:tr>
              <a:tr h="274146">
                <a:tc>
                  <a:txBody>
                    <a:bodyPr/>
                    <a:lstStyle/>
                    <a:p>
                      <a:r>
                        <a:rPr lang="en-GB" sz="1100" dirty="0">
                          <a:latin typeface="Gill Sans MT" panose="020B0502020104020203" pitchFamily="34" charset="0"/>
                        </a:rPr>
                        <a:t>Unscrupulous</a:t>
                      </a:r>
                    </a:p>
                  </a:txBody>
                  <a:tcPr anchor="ctr"/>
                </a:tc>
                <a:tc>
                  <a:txBody>
                    <a:bodyPr/>
                    <a:lstStyle/>
                    <a:p>
                      <a:r>
                        <a:rPr lang="en-GB" sz="1100" dirty="0">
                          <a:latin typeface="Gill Sans MT" panose="020B0502020104020203" pitchFamily="34" charset="0"/>
                        </a:rPr>
                        <a:t>Without moral principles; not honest or fair.</a:t>
                      </a:r>
                    </a:p>
                  </a:txBody>
                  <a:tcPr anchor="ctr"/>
                </a:tc>
                <a:extLst>
                  <a:ext uri="{0D108BD9-81ED-4DB2-BD59-A6C34878D82A}">
                    <a16:rowId xmlns:a16="http://schemas.microsoft.com/office/drawing/2014/main" val="10003"/>
                  </a:ext>
                </a:extLst>
              </a:tr>
              <a:tr h="274146">
                <a:tc>
                  <a:txBody>
                    <a:bodyPr/>
                    <a:lstStyle/>
                    <a:p>
                      <a:r>
                        <a:rPr lang="en-GB" sz="1100" dirty="0">
                          <a:latin typeface="Gill Sans MT" panose="020B0502020104020203" pitchFamily="34" charset="0"/>
                        </a:rPr>
                        <a:t>Machiavellian</a:t>
                      </a:r>
                    </a:p>
                  </a:txBody>
                  <a:tcPr anchor="ctr"/>
                </a:tc>
                <a:tc>
                  <a:txBody>
                    <a:bodyPr/>
                    <a:lstStyle/>
                    <a:p>
                      <a:r>
                        <a:rPr lang="en-GB" sz="1100" dirty="0">
                          <a:latin typeface="Gill Sans MT" panose="020B0502020104020203" pitchFamily="34" charset="0"/>
                        </a:rPr>
                        <a:t>Cunning,</a:t>
                      </a:r>
                      <a:r>
                        <a:rPr lang="en-GB" sz="1100" baseline="0" dirty="0">
                          <a:latin typeface="Gill Sans MT" panose="020B0502020104020203" pitchFamily="34" charset="0"/>
                        </a:rPr>
                        <a:t> unscrupulous and manipulative.</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4"/>
                  </a:ext>
                </a:extLst>
              </a:tr>
              <a:tr h="274146">
                <a:tc>
                  <a:txBody>
                    <a:bodyPr/>
                    <a:lstStyle/>
                    <a:p>
                      <a:r>
                        <a:rPr lang="en-GB" sz="1100" dirty="0">
                          <a:latin typeface="Gill Sans MT" panose="020B0502020104020203" pitchFamily="34" charset="0"/>
                        </a:rPr>
                        <a:t>Antagonist</a:t>
                      </a:r>
                    </a:p>
                  </a:txBody>
                  <a:tcPr anchor="ctr"/>
                </a:tc>
                <a:tc>
                  <a:txBody>
                    <a:bodyPr/>
                    <a:lstStyle/>
                    <a:p>
                      <a:r>
                        <a:rPr lang="en-GB" sz="1100" dirty="0">
                          <a:latin typeface="Gill Sans MT" panose="020B0502020104020203" pitchFamily="34" charset="0"/>
                        </a:rPr>
                        <a:t>The main opponent</a:t>
                      </a:r>
                      <a:r>
                        <a:rPr lang="en-GB" sz="1100" baseline="0" dirty="0">
                          <a:latin typeface="Gill Sans MT" panose="020B0502020104020203" pitchFamily="34" charset="0"/>
                        </a:rPr>
                        <a:t> of the hero of a play or story.</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6" name="Content Placeholder 3"/>
          <p:cNvGraphicFramePr>
            <a:graphicFrameLocks/>
          </p:cNvGraphicFramePr>
          <p:nvPr/>
        </p:nvGraphicFramePr>
        <p:xfrm>
          <a:off x="5930780" y="3670784"/>
          <a:ext cx="6170743" cy="1542756"/>
        </p:xfrm>
        <a:graphic>
          <a:graphicData uri="http://schemas.openxmlformats.org/drawingml/2006/table">
            <a:tbl>
              <a:tblPr firstRow="1" bandRow="1">
                <a:tableStyleId>{5940675A-B579-460E-94D1-54222C63F5DA}</a:tableStyleId>
              </a:tblPr>
              <a:tblGrid>
                <a:gridCol w="1812517">
                  <a:extLst>
                    <a:ext uri="{9D8B030D-6E8A-4147-A177-3AD203B41FA5}">
                      <a16:colId xmlns:a16="http://schemas.microsoft.com/office/drawing/2014/main" val="20000"/>
                    </a:ext>
                  </a:extLst>
                </a:gridCol>
                <a:gridCol w="4358226">
                  <a:extLst>
                    <a:ext uri="{9D8B030D-6E8A-4147-A177-3AD203B41FA5}">
                      <a16:colId xmlns:a16="http://schemas.microsoft.com/office/drawing/2014/main" val="20001"/>
                    </a:ext>
                  </a:extLst>
                </a:gridCol>
              </a:tblGrid>
              <a:tr h="179363">
                <a:tc gridSpan="2">
                  <a:txBody>
                    <a:bodyPr/>
                    <a:lstStyle/>
                    <a:p>
                      <a:pPr algn="ctr"/>
                      <a:r>
                        <a:rPr lang="en-US" sz="1100" b="1" baseline="0" dirty="0">
                          <a:latin typeface="Gill Sans MT" panose="020B0502020104020203" pitchFamily="34" charset="0"/>
                        </a:rPr>
                        <a:t>Week 7 – Subject Terms</a:t>
                      </a:r>
                      <a:endParaRPr lang="en-US" sz="11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179363">
                <a:tc>
                  <a:txBody>
                    <a:bodyPr/>
                    <a:lstStyle/>
                    <a:p>
                      <a:r>
                        <a:rPr lang="en-US" sz="1100" b="0" dirty="0">
                          <a:latin typeface="Gill Sans MT" panose="020B0502020104020203" pitchFamily="34" charset="0"/>
                        </a:rPr>
                        <a:t>Monologue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A long speech by one actor in a play.</a:t>
                      </a:r>
                    </a:p>
                  </a:txBody>
                  <a:tcPr anchor="ctr"/>
                </a:tc>
                <a:extLst>
                  <a:ext uri="{0D108BD9-81ED-4DB2-BD59-A6C34878D82A}">
                    <a16:rowId xmlns:a16="http://schemas.microsoft.com/office/drawing/2014/main" val="1576756058"/>
                  </a:ext>
                </a:extLst>
              </a:tr>
              <a:tr h="298938">
                <a:tc>
                  <a:txBody>
                    <a:bodyPr/>
                    <a:lstStyle/>
                    <a:p>
                      <a:r>
                        <a:rPr lang="en-US" sz="1100" b="0" dirty="0">
                          <a:latin typeface="Gill Sans MT" panose="020B0502020104020203" pitchFamily="34" charset="0"/>
                        </a:rPr>
                        <a:t>Soliloquy</a:t>
                      </a:r>
                      <a:endParaRPr lang="en-US" sz="11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When a character on stage speaks their thoughts to the audience</a:t>
                      </a:r>
                      <a:r>
                        <a:rPr lang="en-US" sz="1100" baseline="0" dirty="0">
                          <a:latin typeface="Gill Sans MT" panose="020B0502020104020203" pitchFamily="34" charset="0"/>
                        </a:rPr>
                        <a:t> only. </a:t>
                      </a:r>
                      <a:endParaRPr lang="en-US" sz="1100" dirty="0">
                        <a:latin typeface="Gill Sans MT" panose="020B0502020104020203" pitchFamily="34" charset="0"/>
                      </a:endParaRPr>
                    </a:p>
                  </a:txBody>
                  <a:tcPr anchor="ctr"/>
                </a:tc>
                <a:extLst>
                  <a:ext uri="{0D108BD9-81ED-4DB2-BD59-A6C34878D82A}">
                    <a16:rowId xmlns:a16="http://schemas.microsoft.com/office/drawing/2014/main" val="10002"/>
                  </a:ext>
                </a:extLst>
              </a:tr>
              <a:tr h="298938">
                <a:tc>
                  <a:txBody>
                    <a:bodyPr/>
                    <a:lstStyle/>
                    <a:p>
                      <a:r>
                        <a:rPr lang="en-US" sz="1100" dirty="0">
                          <a:latin typeface="Gill Sans MT" panose="020B0502020104020203" pitchFamily="34" charset="0"/>
                        </a:rPr>
                        <a:t>Dramatic Irony</a:t>
                      </a:r>
                      <a:endParaRPr lang="en-US" sz="11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When the audience knows something that some or all characters on stage do not.</a:t>
                      </a:r>
                    </a:p>
                  </a:txBody>
                  <a:tcPr anchor="ctr"/>
                </a:tc>
                <a:extLst>
                  <a:ext uri="{0D108BD9-81ED-4DB2-BD59-A6C34878D82A}">
                    <a16:rowId xmlns:a16="http://schemas.microsoft.com/office/drawing/2014/main" val="10003"/>
                  </a:ext>
                </a:extLst>
              </a:tr>
              <a:tr h="298938">
                <a:tc>
                  <a:txBody>
                    <a:bodyPr/>
                    <a:lstStyle/>
                    <a:p>
                      <a:r>
                        <a:rPr lang="en-US" sz="1100" dirty="0">
                          <a:latin typeface="Gill Sans MT" panose="020B0502020104020203" pitchFamily="34" charset="0"/>
                        </a:rPr>
                        <a:t>Symbolism</a:t>
                      </a:r>
                      <a:endParaRPr lang="en-US" sz="11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The use of objects</a:t>
                      </a:r>
                      <a:r>
                        <a:rPr lang="en-US" sz="1100" baseline="0" dirty="0">
                          <a:latin typeface="Gill Sans MT" panose="020B0502020104020203" pitchFamily="34" charset="0"/>
                        </a:rPr>
                        <a:t> and language in the play to represent ideas</a:t>
                      </a:r>
                      <a:endParaRPr lang="en-US" sz="11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5930780" y="1652935"/>
          <a:ext cx="6170743" cy="1965168"/>
        </p:xfrm>
        <a:graphic>
          <a:graphicData uri="http://schemas.openxmlformats.org/drawingml/2006/table">
            <a:tbl>
              <a:tblPr firstRow="1" bandRow="1">
                <a:tableStyleId>{5940675A-B579-460E-94D1-54222C63F5DA}</a:tableStyleId>
              </a:tblPr>
              <a:tblGrid>
                <a:gridCol w="1482071">
                  <a:extLst>
                    <a:ext uri="{9D8B030D-6E8A-4147-A177-3AD203B41FA5}">
                      <a16:colId xmlns:a16="http://schemas.microsoft.com/office/drawing/2014/main" val="20000"/>
                    </a:ext>
                  </a:extLst>
                </a:gridCol>
                <a:gridCol w="4688672">
                  <a:extLst>
                    <a:ext uri="{9D8B030D-6E8A-4147-A177-3AD203B41FA5}">
                      <a16:colId xmlns:a16="http://schemas.microsoft.com/office/drawing/2014/main" val="20001"/>
                    </a:ext>
                  </a:extLst>
                </a:gridCol>
              </a:tblGrid>
              <a:tr h="203082">
                <a:tc gridSpan="2">
                  <a:txBody>
                    <a:bodyPr/>
                    <a:lstStyle/>
                    <a:p>
                      <a:pPr algn="ctr"/>
                      <a:r>
                        <a:rPr lang="en-US" sz="1100" b="1" dirty="0">
                          <a:latin typeface="Gill Sans"/>
                          <a:cs typeface="Gill Sans"/>
                        </a:rPr>
                        <a:t>Week 6 - Key Terms</a:t>
                      </a:r>
                    </a:p>
                  </a:txBody>
                  <a:tcPr anchor="ctr">
                    <a:solidFill>
                      <a:srgbClr val="FFCCFF"/>
                    </a:solidFill>
                  </a:tcPr>
                </a:tc>
                <a:tc hMerge="1">
                  <a:txBody>
                    <a:bodyPr/>
                    <a:lstStyle/>
                    <a:p>
                      <a:endParaRPr lang="en-US" dirty="0"/>
                    </a:p>
                  </a:txBody>
                  <a:tcPr/>
                </a:tc>
                <a:extLst>
                  <a:ext uri="{0D108BD9-81ED-4DB2-BD59-A6C34878D82A}">
                    <a16:rowId xmlns:a16="http://schemas.microsoft.com/office/drawing/2014/main" val="10000"/>
                  </a:ext>
                </a:extLst>
              </a:tr>
              <a:tr h="334488">
                <a:tc>
                  <a:txBody>
                    <a:bodyPr/>
                    <a:lstStyle/>
                    <a:p>
                      <a:r>
                        <a:rPr lang="en-US" sz="1100" dirty="0">
                          <a:latin typeface="Gill Sans"/>
                          <a:cs typeface="Gill Sans"/>
                        </a:rPr>
                        <a:t>Controversial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latin typeface="Gill Sans"/>
                        </a:rPr>
                        <a:t>A topic that might shock people and cause a lot of disagreement and discussion</a:t>
                      </a:r>
                      <a:endParaRPr lang="en-US" sz="1100" dirty="0">
                        <a:latin typeface="Gill Sans"/>
                        <a:cs typeface="Gill Sans"/>
                      </a:endParaRPr>
                    </a:p>
                  </a:txBody>
                  <a:tcPr anchor="ctr"/>
                </a:tc>
                <a:extLst>
                  <a:ext uri="{0D108BD9-81ED-4DB2-BD59-A6C34878D82A}">
                    <a16:rowId xmlns:a16="http://schemas.microsoft.com/office/drawing/2014/main" val="10001"/>
                  </a:ext>
                </a:extLst>
              </a:tr>
              <a:tr h="203082">
                <a:tc>
                  <a:txBody>
                    <a:bodyPr/>
                    <a:lstStyle/>
                    <a:p>
                      <a:r>
                        <a:rPr lang="en-US" sz="1100" dirty="0">
                          <a:latin typeface="Gill Sans"/>
                          <a:cs typeface="Gill Sans"/>
                        </a:rPr>
                        <a:t>Downfall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effectLst/>
                          <a:latin typeface="Gill Sans"/>
                          <a:ea typeface="Calibri" panose="020F0502020204030204" pitchFamily="34" charset="0"/>
                          <a:cs typeface="Gill Sans"/>
                        </a:rPr>
                        <a:t>Loss of one’s power, property, status and </a:t>
                      </a:r>
                      <a:r>
                        <a:rPr lang="en-GB" sz="1100" dirty="0">
                          <a:effectLst/>
                          <a:latin typeface="Gill Sans MT" panose="020B0502020104020203" pitchFamily="34" charset="0"/>
                          <a:ea typeface="Calibri" panose="020F0502020204030204" pitchFamily="34" charset="0"/>
                          <a:cs typeface="Gill Sans"/>
                        </a:rPr>
                        <a:t>sometimes</a:t>
                      </a:r>
                      <a:r>
                        <a:rPr lang="en-GB" sz="1100" baseline="0" dirty="0">
                          <a:effectLst/>
                          <a:latin typeface="Gill Sans"/>
                          <a:ea typeface="Calibri" panose="020F0502020204030204" pitchFamily="34" charset="0"/>
                          <a:cs typeface="Gill Sans"/>
                        </a:rPr>
                        <a:t> life.</a:t>
                      </a:r>
                      <a:endParaRPr lang="en-GB" sz="1100" dirty="0">
                        <a:effectLst/>
                        <a:latin typeface="Gill Sans"/>
                        <a:ea typeface="Calibri" panose="020F0502020204030204" pitchFamily="34" charset="0"/>
                        <a:cs typeface="Gill Sans"/>
                      </a:endParaRPr>
                    </a:p>
                  </a:txBody>
                  <a:tcPr anchor="ctr"/>
                </a:tc>
                <a:extLst>
                  <a:ext uri="{0D108BD9-81ED-4DB2-BD59-A6C34878D82A}">
                    <a16:rowId xmlns:a16="http://schemas.microsoft.com/office/drawing/2014/main" val="10002"/>
                  </a:ext>
                </a:extLst>
              </a:tr>
              <a:tr h="203082">
                <a:tc>
                  <a:txBody>
                    <a:bodyPr/>
                    <a:lstStyle/>
                    <a:p>
                      <a:r>
                        <a:rPr lang="en-US" sz="1100" dirty="0">
                          <a:latin typeface="Gill Sans"/>
                          <a:cs typeface="Gill Sans"/>
                        </a:rPr>
                        <a:t>Conflicted </a:t>
                      </a:r>
                    </a:p>
                  </a:txBody>
                  <a:tcPr anchor="ctr"/>
                </a:tc>
                <a:tc>
                  <a:txBody>
                    <a:bodyPr/>
                    <a:lstStyle/>
                    <a:p>
                      <a:r>
                        <a:rPr lang="en-GB" sz="1100" dirty="0">
                          <a:latin typeface="Gill Sans"/>
                        </a:rPr>
                        <a:t>Having or showing confused and contrasted feelings.</a:t>
                      </a:r>
                    </a:p>
                  </a:txBody>
                  <a:tcPr anchor="ctr"/>
                </a:tc>
                <a:extLst>
                  <a:ext uri="{0D108BD9-81ED-4DB2-BD59-A6C34878D82A}">
                    <a16:rowId xmlns:a16="http://schemas.microsoft.com/office/drawing/2014/main" val="10003"/>
                  </a:ext>
                </a:extLst>
              </a:tr>
              <a:tr h="334488">
                <a:tc>
                  <a:txBody>
                    <a:bodyPr/>
                    <a:lstStyle/>
                    <a:p>
                      <a:r>
                        <a:rPr lang="en-US" sz="1100" dirty="0">
                          <a:latin typeface="Gill Sans"/>
                          <a:cs typeface="Gill Sans"/>
                        </a:rPr>
                        <a:t>Tragic Villain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a:cs typeface="Gill Sans"/>
                        </a:rPr>
                        <a:t>A character that places pressure on the tragic hero;</a:t>
                      </a:r>
                      <a:r>
                        <a:rPr lang="en-US" sz="1100" baseline="0" dirty="0">
                          <a:latin typeface="Gill Sans"/>
                          <a:cs typeface="Gill Sans"/>
                        </a:rPr>
                        <a:t> often a scheming, Machiavellian character.</a:t>
                      </a:r>
                      <a:endParaRPr lang="en-US" sz="1100" dirty="0">
                        <a:latin typeface="Gill Sans"/>
                        <a:cs typeface="Gill Sans"/>
                      </a:endParaRPr>
                    </a:p>
                  </a:txBody>
                  <a:tcPr anchor="ctr"/>
                </a:tc>
                <a:extLst>
                  <a:ext uri="{0D108BD9-81ED-4DB2-BD59-A6C34878D82A}">
                    <a16:rowId xmlns:a16="http://schemas.microsoft.com/office/drawing/2014/main" val="10004"/>
                  </a:ext>
                </a:extLst>
              </a:tr>
              <a:tr h="334488">
                <a:tc>
                  <a:txBody>
                    <a:bodyPr/>
                    <a:lstStyle/>
                    <a:p>
                      <a:r>
                        <a:rPr lang="en-US" sz="1100" dirty="0">
                          <a:latin typeface="Gill Sans"/>
                          <a:cs typeface="Gill Sans"/>
                        </a:rPr>
                        <a:t>Tragic</a:t>
                      </a:r>
                      <a:r>
                        <a:rPr lang="en-US" sz="1100" baseline="0" dirty="0">
                          <a:latin typeface="Gill Sans"/>
                          <a:cs typeface="Gill Sans"/>
                        </a:rPr>
                        <a:t> Victim</a:t>
                      </a:r>
                      <a:endParaRPr lang="en-US" sz="1100" dirty="0">
                        <a:latin typeface="Gill Sans"/>
                        <a:cs typeface="Gill San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a:cs typeface="Gill Sans"/>
                        </a:rPr>
                        <a:t>A character who suffers and</a:t>
                      </a:r>
                      <a:r>
                        <a:rPr lang="en-US" sz="1100" baseline="0" dirty="0">
                          <a:latin typeface="Gill Sans"/>
                          <a:cs typeface="Gill Sans"/>
                        </a:rPr>
                        <a:t> is killed to evoke pity and sympathy in the audience.</a:t>
                      </a:r>
                      <a:endParaRPr lang="en-US" sz="1100" dirty="0">
                        <a:latin typeface="Gill Sans"/>
                        <a:cs typeface="Gill Sans"/>
                      </a:endParaRPr>
                    </a:p>
                  </a:txBody>
                  <a:tcPr anchor="ctr"/>
                </a:tc>
                <a:extLst>
                  <a:ext uri="{0D108BD9-81ED-4DB2-BD59-A6C34878D82A}">
                    <a16:rowId xmlns:a16="http://schemas.microsoft.com/office/drawing/2014/main" val="1402019091"/>
                  </a:ext>
                </a:extLst>
              </a:tr>
            </a:tbl>
          </a:graphicData>
        </a:graphic>
      </p:graphicFrame>
      <p:graphicFrame>
        <p:nvGraphicFramePr>
          <p:cNvPr id="8" name="Table 7"/>
          <p:cNvGraphicFramePr>
            <a:graphicFrameLocks noGrp="1"/>
          </p:cNvGraphicFramePr>
          <p:nvPr/>
        </p:nvGraphicFramePr>
        <p:xfrm>
          <a:off x="5930780" y="5292197"/>
          <a:ext cx="6170743" cy="1295400"/>
        </p:xfrm>
        <a:graphic>
          <a:graphicData uri="http://schemas.openxmlformats.org/drawingml/2006/table">
            <a:tbl>
              <a:tblPr firstRow="1" bandRow="1">
                <a:tableStyleId>{5940675A-B579-460E-94D1-54222C63F5DA}</a:tableStyleId>
              </a:tblPr>
              <a:tblGrid>
                <a:gridCol w="1399782">
                  <a:extLst>
                    <a:ext uri="{9D8B030D-6E8A-4147-A177-3AD203B41FA5}">
                      <a16:colId xmlns:a16="http://schemas.microsoft.com/office/drawing/2014/main" val="20000"/>
                    </a:ext>
                  </a:extLst>
                </a:gridCol>
                <a:gridCol w="4770961">
                  <a:extLst>
                    <a:ext uri="{9D8B030D-6E8A-4147-A177-3AD203B41FA5}">
                      <a16:colId xmlns:a16="http://schemas.microsoft.com/office/drawing/2014/main" val="20001"/>
                    </a:ext>
                  </a:extLst>
                </a:gridCol>
              </a:tblGrid>
              <a:tr h="196363">
                <a:tc gridSpan="2">
                  <a:txBody>
                    <a:bodyPr/>
                    <a:lstStyle/>
                    <a:p>
                      <a:pPr algn="ctr"/>
                      <a:r>
                        <a:rPr lang="en-GB" sz="1100" b="1" dirty="0">
                          <a:latin typeface="Gill Sans MT" panose="020B0502020104020203" pitchFamily="34" charset="0"/>
                        </a:rPr>
                        <a:t>Week</a:t>
                      </a:r>
                      <a:r>
                        <a:rPr lang="en-GB" sz="1100" b="1" baseline="0" dirty="0">
                          <a:latin typeface="Gill Sans MT" panose="020B0502020104020203" pitchFamily="34" charset="0"/>
                        </a:rPr>
                        <a:t> 8 – C</a:t>
                      </a:r>
                      <a:r>
                        <a:rPr lang="en-GB" sz="1100" b="1" dirty="0">
                          <a:latin typeface="Gill Sans MT" panose="020B0502020104020203" pitchFamily="34" charset="0"/>
                        </a:rPr>
                        <a:t>haracters</a:t>
                      </a:r>
                      <a:r>
                        <a:rPr lang="en-GB" sz="1100" b="1" baseline="0" dirty="0">
                          <a:latin typeface="Gill Sans MT" panose="020B0502020104020203" pitchFamily="34" charset="0"/>
                        </a:rPr>
                        <a:t> in Othello</a:t>
                      </a:r>
                      <a:endParaRPr lang="en-GB" sz="1100" b="1" dirty="0">
                        <a:latin typeface="Gill Sans MT" panose="020B0502020104020203" pitchFamily="34" charset="0"/>
                      </a:endParaRPr>
                    </a:p>
                  </a:txBody>
                  <a:tcPr anchor="ctr">
                    <a:solidFill>
                      <a:schemeClr val="accent1">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196363">
                <a:tc>
                  <a:txBody>
                    <a:bodyPr/>
                    <a:lstStyle/>
                    <a:p>
                      <a:r>
                        <a:rPr lang="en-GB" sz="1100" b="0" dirty="0">
                          <a:latin typeface="Gill Sans MT" panose="020B0502020104020203" pitchFamily="34" charset="0"/>
                        </a:rPr>
                        <a:t>Othello </a:t>
                      </a:r>
                    </a:p>
                  </a:txBody>
                  <a:tcPr anchor="ctr"/>
                </a:tc>
                <a:tc>
                  <a:txBody>
                    <a:bodyPr/>
                    <a:lstStyle/>
                    <a:p>
                      <a:r>
                        <a:rPr lang="en-GB" sz="1100" b="0" dirty="0">
                          <a:latin typeface="Gill Sans MT" panose="020B0502020104020203" pitchFamily="34" charset="0"/>
                        </a:rPr>
                        <a:t>A Moorish</a:t>
                      </a:r>
                      <a:r>
                        <a:rPr lang="en-GB" sz="1100" b="0" baseline="0" dirty="0">
                          <a:latin typeface="Gill Sans MT" panose="020B0502020104020203" pitchFamily="34" charset="0"/>
                        </a:rPr>
                        <a:t> general in the Venetian army, who is the tragic hero. </a:t>
                      </a:r>
                      <a:endParaRPr lang="en-GB" sz="1100" b="0" dirty="0">
                        <a:latin typeface="Gill Sans MT" panose="020B0502020104020203" pitchFamily="34" charset="0"/>
                      </a:endParaRPr>
                    </a:p>
                  </a:txBody>
                  <a:tcPr anchor="ctr"/>
                </a:tc>
                <a:extLst>
                  <a:ext uri="{0D108BD9-81ED-4DB2-BD59-A6C34878D82A}">
                    <a16:rowId xmlns:a16="http://schemas.microsoft.com/office/drawing/2014/main" val="10001"/>
                  </a:ext>
                </a:extLst>
              </a:tr>
              <a:tr h="196363">
                <a:tc>
                  <a:txBody>
                    <a:bodyPr/>
                    <a:lstStyle/>
                    <a:p>
                      <a:r>
                        <a:rPr lang="en-GB" sz="1100" b="0" dirty="0">
                          <a:latin typeface="Gill Sans MT" panose="020B0502020104020203" pitchFamily="34" charset="0"/>
                        </a:rPr>
                        <a:t>Desdemona</a:t>
                      </a:r>
                    </a:p>
                  </a:txBody>
                  <a:tcPr anchor="ctr"/>
                </a:tc>
                <a:tc>
                  <a:txBody>
                    <a:bodyPr/>
                    <a:lstStyle/>
                    <a:p>
                      <a:r>
                        <a:rPr lang="en-GB" sz="1100" dirty="0">
                          <a:latin typeface="Gill Sans MT" panose="020B0502020104020203" pitchFamily="34" charset="0"/>
                        </a:rPr>
                        <a:t>A</a:t>
                      </a:r>
                      <a:r>
                        <a:rPr lang="en-GB" sz="1100" baseline="0" dirty="0">
                          <a:latin typeface="Gill Sans MT" panose="020B0502020104020203" pitchFamily="34" charset="0"/>
                        </a:rPr>
                        <a:t> </a:t>
                      </a:r>
                      <a:r>
                        <a:rPr lang="en-GB" sz="1100" dirty="0">
                          <a:latin typeface="Gill Sans MT" panose="020B0502020104020203" pitchFamily="34" charset="0"/>
                        </a:rPr>
                        <a:t>beautiful Venetian noblewoman and Othello's wife.</a:t>
                      </a:r>
                      <a:r>
                        <a:rPr lang="en-GB" sz="1100" baseline="0" dirty="0">
                          <a:latin typeface="Gill Sans MT" panose="020B0502020104020203" pitchFamily="34" charset="0"/>
                        </a:rPr>
                        <a:t> </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2"/>
                  </a:ext>
                </a:extLst>
              </a:tr>
              <a:tr h="196363">
                <a:tc>
                  <a:txBody>
                    <a:bodyPr/>
                    <a:lstStyle/>
                    <a:p>
                      <a:r>
                        <a:rPr lang="en-GB" sz="1100" b="0" dirty="0">
                          <a:latin typeface="Gill Sans MT" panose="020B0502020104020203" pitchFamily="34" charset="0"/>
                        </a:rPr>
                        <a:t>Iago</a:t>
                      </a:r>
                    </a:p>
                  </a:txBody>
                  <a:tcPr anchor="ctr"/>
                </a:tc>
                <a:tc>
                  <a:txBody>
                    <a:bodyPr/>
                    <a:lstStyle/>
                    <a:p>
                      <a:r>
                        <a:rPr lang="en-GB" sz="1100" dirty="0">
                          <a:latin typeface="Gill Sans MT" panose="020B0502020104020203" pitchFamily="34" charset="0"/>
                        </a:rPr>
                        <a:t>Othello’s chief and the antagonist</a:t>
                      </a:r>
                      <a:r>
                        <a:rPr lang="en-GB" sz="1100" baseline="0" dirty="0">
                          <a:latin typeface="Gill Sans MT" panose="020B0502020104020203" pitchFamily="34" charset="0"/>
                        </a:rPr>
                        <a:t> of the play. </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3"/>
                  </a:ext>
                </a:extLst>
              </a:tr>
              <a:tr h="196363">
                <a:tc>
                  <a:txBody>
                    <a:bodyPr/>
                    <a:lstStyle/>
                    <a:p>
                      <a:r>
                        <a:rPr lang="en-GB" sz="1100" b="0" dirty="0">
                          <a:latin typeface="Gill Sans MT" panose="020B0502020104020203" pitchFamily="34" charset="0"/>
                        </a:rPr>
                        <a:t>Emilia</a:t>
                      </a:r>
                    </a:p>
                  </a:txBody>
                  <a:tcPr anchor="ctr"/>
                </a:tc>
                <a:tc>
                  <a:txBody>
                    <a:bodyPr/>
                    <a:lstStyle/>
                    <a:p>
                      <a:r>
                        <a:rPr lang="en-GB" sz="1100" dirty="0">
                          <a:latin typeface="Gill Sans MT" panose="020B0502020104020203" pitchFamily="34" charset="0"/>
                        </a:rPr>
                        <a:t>Iago’s wife and Desdemona’s servant. </a:t>
                      </a:r>
                    </a:p>
                  </a:txBody>
                  <a:tcPr anchor="ct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nvGraphicFramePr>
        <p:xfrm>
          <a:off x="90474" y="396986"/>
          <a:ext cx="2900554" cy="3398520"/>
        </p:xfrm>
        <a:graphic>
          <a:graphicData uri="http://schemas.openxmlformats.org/drawingml/2006/table">
            <a:tbl>
              <a:tblPr firstRow="1" bandRow="1">
                <a:tableStyleId>{5940675A-B579-460E-94D1-54222C63F5DA}</a:tableStyleId>
              </a:tblPr>
              <a:tblGrid>
                <a:gridCol w="791591">
                  <a:extLst>
                    <a:ext uri="{9D8B030D-6E8A-4147-A177-3AD203B41FA5}">
                      <a16:colId xmlns:a16="http://schemas.microsoft.com/office/drawing/2014/main" val="20000"/>
                    </a:ext>
                  </a:extLst>
                </a:gridCol>
                <a:gridCol w="2108963">
                  <a:extLst>
                    <a:ext uri="{9D8B030D-6E8A-4147-A177-3AD203B41FA5}">
                      <a16:colId xmlns:a16="http://schemas.microsoft.com/office/drawing/2014/main" val="20001"/>
                    </a:ext>
                  </a:extLst>
                </a:gridCol>
              </a:tblGrid>
              <a:tr h="206741">
                <a:tc gridSpan="2">
                  <a:txBody>
                    <a:bodyPr/>
                    <a:lstStyle/>
                    <a:p>
                      <a:pPr algn="ctr"/>
                      <a:r>
                        <a:rPr lang="en-GB" sz="1100" b="1" dirty="0">
                          <a:latin typeface="Gill Sans MT" panose="020B0502020104020203" pitchFamily="34" charset="0"/>
                        </a:rPr>
                        <a:t>Week 1 - Key Terms</a:t>
                      </a:r>
                    </a:p>
                  </a:txBody>
                  <a:tcPr anchor="ct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474288">
                <a:tc>
                  <a:txBody>
                    <a:bodyPr/>
                    <a:lstStyle/>
                    <a:p>
                      <a:r>
                        <a:rPr lang="en-GB" sz="1100" dirty="0">
                          <a:latin typeface="Gill Sans MT" panose="020B0502020104020203" pitchFamily="34" charset="0"/>
                        </a:rPr>
                        <a:t>Context</a:t>
                      </a:r>
                    </a:p>
                  </a:txBody>
                  <a:tcPr/>
                </a:tc>
                <a:tc>
                  <a:txBody>
                    <a:bodyPr/>
                    <a:lstStyle/>
                    <a:p>
                      <a:r>
                        <a:rPr lang="en-GB" sz="1100" b="0" i="0" kern="1200" dirty="0">
                          <a:solidFill>
                            <a:schemeClr val="tx1"/>
                          </a:solidFill>
                          <a:effectLst/>
                          <a:latin typeface="Gill Sans MT" panose="020B0502020104020203" pitchFamily="34" charset="0"/>
                          <a:ea typeface="+mn-ea"/>
                          <a:cs typeface="+mn-cs"/>
                        </a:rPr>
                        <a:t>Background</a:t>
                      </a:r>
                      <a:r>
                        <a:rPr lang="en-GB" sz="1100" b="0" i="0" kern="1200" baseline="0" dirty="0">
                          <a:solidFill>
                            <a:schemeClr val="tx1"/>
                          </a:solidFill>
                          <a:effectLst/>
                          <a:latin typeface="Gill Sans MT" panose="020B0502020104020203" pitchFamily="34" charset="0"/>
                          <a:ea typeface="+mn-ea"/>
                          <a:cs typeface="+mn-cs"/>
                        </a:rPr>
                        <a:t> information and circumstances that help us understand the play. </a:t>
                      </a:r>
                      <a:endParaRPr lang="en-GB" sz="900" dirty="0">
                        <a:latin typeface="Gill Sans MT" panose="020B0502020104020203" pitchFamily="34" charset="0"/>
                      </a:endParaRPr>
                    </a:p>
                  </a:txBody>
                  <a:tcPr anchor="ctr"/>
                </a:tc>
                <a:extLst>
                  <a:ext uri="{0D108BD9-81ED-4DB2-BD59-A6C34878D82A}">
                    <a16:rowId xmlns:a16="http://schemas.microsoft.com/office/drawing/2014/main" val="10001"/>
                  </a:ext>
                </a:extLst>
              </a:tr>
              <a:tr h="474288">
                <a:tc>
                  <a:txBody>
                    <a:bodyPr/>
                    <a:lstStyle/>
                    <a:p>
                      <a:r>
                        <a:rPr lang="en-GB" sz="1100" dirty="0">
                          <a:latin typeface="Gill Sans MT" panose="020B0502020104020203" pitchFamily="34" charset="0"/>
                        </a:rPr>
                        <a:t>Tragedy</a:t>
                      </a:r>
                    </a:p>
                  </a:txBody>
                  <a:tcPr/>
                </a:tc>
                <a:tc>
                  <a:txBody>
                    <a:bodyPr/>
                    <a:lstStyle/>
                    <a:p>
                      <a:r>
                        <a:rPr lang="en-GB" sz="1100" b="0" i="0" kern="1200" dirty="0">
                          <a:solidFill>
                            <a:schemeClr val="tx1"/>
                          </a:solidFill>
                          <a:effectLst/>
                          <a:latin typeface="Gill Sans MT" panose="020B0502020104020203" pitchFamily="34" charset="0"/>
                          <a:ea typeface="+mn-ea"/>
                          <a:cs typeface="+mn-cs"/>
                        </a:rPr>
                        <a:t>A </a:t>
                      </a:r>
                      <a:r>
                        <a:rPr lang="en-GB" sz="1100" b="0" i="1" kern="1200" dirty="0">
                          <a:solidFill>
                            <a:schemeClr val="tx1"/>
                          </a:solidFill>
                          <a:effectLst/>
                          <a:latin typeface="Gill Sans MT" panose="020B0502020104020203" pitchFamily="34" charset="0"/>
                          <a:ea typeface="+mn-ea"/>
                          <a:cs typeface="+mn-cs"/>
                        </a:rPr>
                        <a:t>genre</a:t>
                      </a:r>
                      <a:r>
                        <a:rPr lang="en-GB" sz="1100" b="0" i="0" kern="1200" dirty="0">
                          <a:solidFill>
                            <a:schemeClr val="tx1"/>
                          </a:solidFill>
                          <a:effectLst/>
                          <a:latin typeface="Gill Sans MT" panose="020B0502020104020203" pitchFamily="34" charset="0"/>
                          <a:ea typeface="+mn-ea"/>
                          <a:cs typeface="+mn-cs"/>
                        </a:rPr>
                        <a:t> of play focused around a noble character who has a downfall due to their character</a:t>
                      </a:r>
                      <a:r>
                        <a:rPr lang="en-GB" sz="1100" b="0" i="0" kern="1200" baseline="0" dirty="0">
                          <a:solidFill>
                            <a:schemeClr val="tx1"/>
                          </a:solidFill>
                          <a:effectLst/>
                          <a:latin typeface="Gill Sans MT" panose="020B0502020104020203" pitchFamily="34" charset="0"/>
                          <a:ea typeface="+mn-ea"/>
                          <a:cs typeface="+mn-cs"/>
                        </a:rPr>
                        <a:t> flaws. </a:t>
                      </a:r>
                      <a:endParaRPr lang="en-GB" sz="900" i="1" dirty="0">
                        <a:latin typeface="Gill Sans MT" panose="020B0502020104020203" pitchFamily="34" charset="0"/>
                      </a:endParaRPr>
                    </a:p>
                  </a:txBody>
                  <a:tcPr anchor="ctr"/>
                </a:tc>
                <a:extLst>
                  <a:ext uri="{0D108BD9-81ED-4DB2-BD59-A6C34878D82A}">
                    <a16:rowId xmlns:a16="http://schemas.microsoft.com/office/drawing/2014/main" val="10002"/>
                  </a:ext>
                </a:extLst>
              </a:tr>
              <a:tr h="474288">
                <a:tc>
                  <a:txBody>
                    <a:bodyPr/>
                    <a:lstStyle/>
                    <a:p>
                      <a:r>
                        <a:rPr lang="en-GB" sz="1100" dirty="0">
                          <a:latin typeface="Gill Sans MT" panose="020B0502020104020203" pitchFamily="34" charset="0"/>
                        </a:rPr>
                        <a:t>Moor</a:t>
                      </a:r>
                    </a:p>
                  </a:txBody>
                  <a:tcPr/>
                </a:tc>
                <a:tc>
                  <a:txBody>
                    <a:bodyPr/>
                    <a:lstStyle/>
                    <a:p>
                      <a:r>
                        <a:rPr lang="en-GB" sz="1100" b="0" i="0" kern="1200" dirty="0">
                          <a:solidFill>
                            <a:schemeClr val="tx1"/>
                          </a:solidFill>
                          <a:effectLst/>
                          <a:latin typeface="Gill Sans MT" panose="020B0502020104020203" pitchFamily="34" charset="0"/>
                          <a:ea typeface="+mn-ea"/>
                          <a:cs typeface="+mn-cs"/>
                        </a:rPr>
                        <a:t>Refers to Northern African people but in Shakespeare’s time used to mean African</a:t>
                      </a:r>
                      <a:r>
                        <a:rPr lang="en-GB" sz="1100" b="0" i="0" kern="1200" baseline="0" dirty="0">
                          <a:solidFill>
                            <a:schemeClr val="tx1"/>
                          </a:solidFill>
                          <a:effectLst/>
                          <a:latin typeface="Gill Sans MT" panose="020B0502020104020203" pitchFamily="34" charset="0"/>
                          <a:ea typeface="+mn-ea"/>
                          <a:cs typeface="+mn-cs"/>
                        </a:rPr>
                        <a:t> people in general. </a:t>
                      </a:r>
                      <a:endParaRPr lang="en-GB" sz="900" dirty="0">
                        <a:latin typeface="Gill Sans MT" panose="020B0502020104020203" pitchFamily="34" charset="0"/>
                      </a:endParaRPr>
                    </a:p>
                  </a:txBody>
                  <a:tcPr anchor="ctr"/>
                </a:tc>
                <a:extLst>
                  <a:ext uri="{0D108BD9-81ED-4DB2-BD59-A6C34878D82A}">
                    <a16:rowId xmlns:a16="http://schemas.microsoft.com/office/drawing/2014/main" val="10003"/>
                  </a:ext>
                </a:extLst>
              </a:tr>
              <a:tr h="340514">
                <a:tc>
                  <a:txBody>
                    <a:bodyPr/>
                    <a:lstStyle/>
                    <a:p>
                      <a:r>
                        <a:rPr lang="en-GB" sz="1100" dirty="0">
                          <a:latin typeface="Gill Sans MT" panose="020B0502020104020203" pitchFamily="34" charset="0"/>
                        </a:rPr>
                        <a:t>Venice</a:t>
                      </a:r>
                    </a:p>
                  </a:txBody>
                  <a:tcPr/>
                </a:tc>
                <a:tc>
                  <a:txBody>
                    <a:bodyPr/>
                    <a:lstStyle/>
                    <a:p>
                      <a:r>
                        <a:rPr lang="en-GB" sz="1100" dirty="0">
                          <a:latin typeface="Gill Sans MT" panose="020B0502020104020203" pitchFamily="34" charset="0"/>
                        </a:rPr>
                        <a:t>Italian city famous for its canals where Othello is set. </a:t>
                      </a:r>
                    </a:p>
                  </a:txBody>
                  <a:tcPr anchor="ctr"/>
                </a:tc>
                <a:extLst>
                  <a:ext uri="{0D108BD9-81ED-4DB2-BD59-A6C34878D82A}">
                    <a16:rowId xmlns:a16="http://schemas.microsoft.com/office/drawing/2014/main" val="758723933"/>
                  </a:ext>
                </a:extLst>
              </a:tr>
              <a:tr h="340514">
                <a:tc>
                  <a:txBody>
                    <a:bodyPr/>
                    <a:lstStyle/>
                    <a:p>
                      <a:r>
                        <a:rPr lang="en-GB" sz="1100" dirty="0">
                          <a:latin typeface="Gill Sans MT" panose="020B0502020104020203" pitchFamily="34" charset="0"/>
                        </a:rPr>
                        <a:t>Patriarchal</a:t>
                      </a:r>
                      <a:r>
                        <a:rPr lang="en-GB" sz="1100" baseline="0" dirty="0">
                          <a:latin typeface="Gill Sans MT" panose="020B0502020104020203" pitchFamily="34" charset="0"/>
                        </a:rPr>
                        <a:t> </a:t>
                      </a:r>
                      <a:endParaRPr lang="en-GB" sz="1100" dirty="0">
                        <a:latin typeface="Gill Sans MT" panose="020B0502020104020203" pitchFamily="34" charset="0"/>
                      </a:endParaRPr>
                    </a:p>
                  </a:txBody>
                  <a:tcPr/>
                </a:tc>
                <a:tc>
                  <a:txBody>
                    <a:bodyPr/>
                    <a:lstStyle/>
                    <a:p>
                      <a:r>
                        <a:rPr lang="en-GB" sz="1100" dirty="0">
                          <a:latin typeface="Gill Sans MT" panose="020B0502020104020203" pitchFamily="34" charset="0"/>
                        </a:rPr>
                        <a:t>A society or government controlled</a:t>
                      </a:r>
                      <a:r>
                        <a:rPr lang="en-GB" sz="1100" baseline="0" dirty="0">
                          <a:latin typeface="Gill Sans MT" panose="020B0502020104020203" pitchFamily="34" charset="0"/>
                        </a:rPr>
                        <a:t> by men and benefitted men. </a:t>
                      </a:r>
                      <a:endParaRPr lang="en-GB" sz="1100" dirty="0">
                        <a:latin typeface="Gill Sans MT" panose="020B0502020104020203" pitchFamily="34" charset="0"/>
                      </a:endParaRPr>
                    </a:p>
                  </a:txBody>
                  <a:tcPr anchor="ctr"/>
                </a:tc>
                <a:extLst>
                  <a:ext uri="{0D108BD9-81ED-4DB2-BD59-A6C34878D82A}">
                    <a16:rowId xmlns:a16="http://schemas.microsoft.com/office/drawing/2014/main" val="2568753538"/>
                  </a:ext>
                </a:extLst>
              </a:tr>
            </a:tbl>
          </a:graphicData>
        </a:graphic>
      </p:graphicFrame>
      <p:graphicFrame>
        <p:nvGraphicFramePr>
          <p:cNvPr id="13" name="Content Placeholder 3"/>
          <p:cNvGraphicFramePr>
            <a:graphicFrameLocks/>
          </p:cNvGraphicFramePr>
          <p:nvPr/>
        </p:nvGraphicFramePr>
        <p:xfrm>
          <a:off x="3076486" y="70811"/>
          <a:ext cx="2768838" cy="3398520"/>
        </p:xfrm>
        <a:graphic>
          <a:graphicData uri="http://schemas.openxmlformats.org/drawingml/2006/table">
            <a:tbl>
              <a:tblPr firstRow="1" bandRow="1">
                <a:tableStyleId>{5940675A-B579-460E-94D1-54222C63F5DA}</a:tableStyleId>
              </a:tblPr>
              <a:tblGrid>
                <a:gridCol w="970258">
                  <a:extLst>
                    <a:ext uri="{9D8B030D-6E8A-4147-A177-3AD203B41FA5}">
                      <a16:colId xmlns:a16="http://schemas.microsoft.com/office/drawing/2014/main" val="20000"/>
                    </a:ext>
                  </a:extLst>
                </a:gridCol>
                <a:gridCol w="1798580">
                  <a:extLst>
                    <a:ext uri="{9D8B030D-6E8A-4147-A177-3AD203B41FA5}">
                      <a16:colId xmlns:a16="http://schemas.microsoft.com/office/drawing/2014/main" val="20001"/>
                    </a:ext>
                  </a:extLst>
                </a:gridCol>
              </a:tblGrid>
              <a:tr h="161626">
                <a:tc gridSpan="2">
                  <a:txBody>
                    <a:bodyPr/>
                    <a:lstStyle/>
                    <a:p>
                      <a:pPr algn="ctr"/>
                      <a:r>
                        <a:rPr lang="en-US" sz="1100" b="1" baseline="0" dirty="0">
                          <a:latin typeface="Gill Sans MT" panose="020B0502020104020203" pitchFamily="34" charset="0"/>
                        </a:rPr>
                        <a:t>Week 3 – Subject Terms</a:t>
                      </a:r>
                      <a:endParaRPr lang="en-US" sz="11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77128">
                <a:tc>
                  <a:txBody>
                    <a:bodyPr/>
                    <a:lstStyle/>
                    <a:p>
                      <a:r>
                        <a:rPr lang="en-US" sz="1100" b="0" dirty="0">
                          <a:latin typeface="Gill Sans MT" panose="020B0502020104020203" pitchFamily="34" charset="0"/>
                        </a:rPr>
                        <a:t>Racism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Prejudice,</a:t>
                      </a:r>
                      <a:r>
                        <a:rPr lang="en-US" sz="1100" baseline="0" dirty="0">
                          <a:latin typeface="Gill Sans MT" panose="020B0502020104020203" pitchFamily="34" charset="0"/>
                        </a:rPr>
                        <a:t> discrimination or hostility directed at people due to their race or ethnicity. </a:t>
                      </a:r>
                      <a:endParaRPr lang="en-US" sz="1100" dirty="0">
                        <a:latin typeface="Gill Sans MT" panose="020B0502020104020203" pitchFamily="34" charset="0"/>
                      </a:endParaRPr>
                    </a:p>
                  </a:txBody>
                  <a:tcPr anchor="ctr"/>
                </a:tc>
                <a:extLst>
                  <a:ext uri="{0D108BD9-81ED-4DB2-BD59-A6C34878D82A}">
                    <a16:rowId xmlns:a16="http://schemas.microsoft.com/office/drawing/2014/main" val="1576756058"/>
                  </a:ext>
                </a:extLst>
              </a:tr>
              <a:tr h="377128">
                <a:tc>
                  <a:txBody>
                    <a:bodyPr/>
                    <a:lstStyle/>
                    <a:p>
                      <a:r>
                        <a:rPr lang="en-US" sz="1100" b="0" dirty="0">
                          <a:latin typeface="Gill Sans MT" panose="020B0502020104020203" pitchFamily="34" charset="0"/>
                        </a:rPr>
                        <a:t>Soliloquy</a:t>
                      </a:r>
                      <a:endParaRPr lang="en-US" sz="11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When a character on stage speaks their thoughts to the audience</a:t>
                      </a:r>
                      <a:r>
                        <a:rPr lang="en-US" sz="1100" baseline="0" dirty="0">
                          <a:latin typeface="Gill Sans MT" panose="020B0502020104020203" pitchFamily="34" charset="0"/>
                        </a:rPr>
                        <a:t> only. </a:t>
                      </a:r>
                      <a:endParaRPr lang="en-US" sz="1100" dirty="0">
                        <a:latin typeface="Gill Sans MT" panose="020B0502020104020203" pitchFamily="34" charset="0"/>
                      </a:endParaRPr>
                    </a:p>
                  </a:txBody>
                  <a:tcPr anchor="ctr"/>
                </a:tc>
                <a:extLst>
                  <a:ext uri="{0D108BD9-81ED-4DB2-BD59-A6C34878D82A}">
                    <a16:rowId xmlns:a16="http://schemas.microsoft.com/office/drawing/2014/main" val="10002"/>
                  </a:ext>
                </a:extLst>
              </a:tr>
              <a:tr h="377128">
                <a:tc>
                  <a:txBody>
                    <a:bodyPr/>
                    <a:lstStyle/>
                    <a:p>
                      <a:r>
                        <a:rPr lang="en-US" sz="1100" dirty="0">
                          <a:latin typeface="Gill Sans MT" panose="020B0502020104020203" pitchFamily="34" charset="0"/>
                        </a:rPr>
                        <a:t>Dramatic Irony</a:t>
                      </a:r>
                      <a:endParaRPr lang="en-US" sz="11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When the audience knows something that some or all characters on stage do not.</a:t>
                      </a:r>
                    </a:p>
                  </a:txBody>
                  <a:tcPr anchor="ctr"/>
                </a:tc>
                <a:extLst>
                  <a:ext uri="{0D108BD9-81ED-4DB2-BD59-A6C34878D82A}">
                    <a16:rowId xmlns:a16="http://schemas.microsoft.com/office/drawing/2014/main" val="10003"/>
                  </a:ext>
                </a:extLst>
              </a:tr>
              <a:tr h="269377">
                <a:tc>
                  <a:txBody>
                    <a:bodyPr/>
                    <a:lstStyle/>
                    <a:p>
                      <a:r>
                        <a:rPr lang="en-US" sz="1100" dirty="0">
                          <a:latin typeface="Gill Sans MT" panose="020B0502020104020203" pitchFamily="34" charset="0"/>
                        </a:rPr>
                        <a:t>Symbolism</a:t>
                      </a:r>
                      <a:endParaRPr lang="en-US" sz="11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The use of objects</a:t>
                      </a:r>
                      <a:r>
                        <a:rPr lang="en-US" sz="1100" baseline="0" dirty="0">
                          <a:latin typeface="Gill Sans MT" panose="020B0502020104020203" pitchFamily="34" charset="0"/>
                        </a:rPr>
                        <a:t> and language in the play to represent ideas</a:t>
                      </a:r>
                      <a:endParaRPr lang="en-US" sz="1100" dirty="0">
                        <a:latin typeface="Gill Sans MT" panose="020B0502020104020203" pitchFamily="34" charset="0"/>
                      </a:endParaRPr>
                    </a:p>
                  </a:txBody>
                  <a:tcPr anchor="ctr"/>
                </a:tc>
                <a:extLst>
                  <a:ext uri="{0D108BD9-81ED-4DB2-BD59-A6C34878D82A}">
                    <a16:rowId xmlns:a16="http://schemas.microsoft.com/office/drawing/2014/main" val="10004"/>
                  </a:ext>
                </a:extLst>
              </a:tr>
              <a:tr h="269377">
                <a:tc>
                  <a:txBody>
                    <a:bodyPr/>
                    <a:lstStyle/>
                    <a:p>
                      <a:r>
                        <a:rPr lang="en-US" sz="1100" b="0" dirty="0">
                          <a:latin typeface="Gill Sans MT" panose="020B0502020104020203" pitchFamily="34" charset="0"/>
                        </a:rPr>
                        <a:t>Tragic Hero</a:t>
                      </a:r>
                    </a:p>
                  </a:txBody>
                  <a:tcPr anchor="ctr"/>
                </a:tc>
                <a:tc>
                  <a:txBody>
                    <a:bodyPr/>
                    <a:lstStyle/>
                    <a:p>
                      <a:r>
                        <a:rPr lang="en-US" sz="1100" b="0" dirty="0">
                          <a:latin typeface="Gill Sans MT" panose="020B0502020104020203" pitchFamily="34" charset="0"/>
                        </a:rPr>
                        <a:t>A</a:t>
                      </a:r>
                      <a:r>
                        <a:rPr lang="en-US" sz="1100" b="0" baseline="0" dirty="0">
                          <a:latin typeface="Gill Sans MT" panose="020B0502020104020203" pitchFamily="34" charset="0"/>
                        </a:rPr>
                        <a:t> </a:t>
                      </a:r>
                      <a:r>
                        <a:rPr lang="en-US" sz="1100" b="0" dirty="0">
                          <a:latin typeface="Gill Sans MT" panose="020B0502020104020203" pitchFamily="34" charset="0"/>
                        </a:rPr>
                        <a:t>noble but flawed character who</a:t>
                      </a:r>
                      <a:r>
                        <a:rPr lang="en-US" sz="1100" b="0" baseline="0" dirty="0">
                          <a:latin typeface="Gill Sans MT" panose="020B0502020104020203" pitchFamily="34" charset="0"/>
                        </a:rPr>
                        <a:t> is the focus of a tragedy. </a:t>
                      </a:r>
                      <a:endParaRPr lang="en-US" sz="1100" b="0" dirty="0">
                        <a:latin typeface="Gill Sans MT" panose="020B0502020104020203" pitchFamily="34" charset="0"/>
                      </a:endParaRPr>
                    </a:p>
                  </a:txBody>
                  <a:tcPr anchor="ct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nvGraphicFramePr>
        <p:xfrm>
          <a:off x="3140986" y="3615797"/>
          <a:ext cx="2704338" cy="2971800"/>
        </p:xfrm>
        <a:graphic>
          <a:graphicData uri="http://schemas.openxmlformats.org/drawingml/2006/table">
            <a:tbl>
              <a:tblPr firstRow="1" bandRow="1">
                <a:tableStyleId>{5940675A-B579-460E-94D1-54222C63F5DA}</a:tableStyleId>
              </a:tblPr>
              <a:tblGrid>
                <a:gridCol w="880848">
                  <a:extLst>
                    <a:ext uri="{9D8B030D-6E8A-4147-A177-3AD203B41FA5}">
                      <a16:colId xmlns:a16="http://schemas.microsoft.com/office/drawing/2014/main" val="20000"/>
                    </a:ext>
                  </a:extLst>
                </a:gridCol>
                <a:gridCol w="1823490">
                  <a:extLst>
                    <a:ext uri="{9D8B030D-6E8A-4147-A177-3AD203B41FA5}">
                      <a16:colId xmlns:a16="http://schemas.microsoft.com/office/drawing/2014/main" val="20001"/>
                    </a:ext>
                  </a:extLst>
                </a:gridCol>
              </a:tblGrid>
              <a:tr h="183090">
                <a:tc gridSpan="2">
                  <a:txBody>
                    <a:bodyPr/>
                    <a:lstStyle/>
                    <a:p>
                      <a:pPr algn="ctr"/>
                      <a:r>
                        <a:rPr lang="en-GB" sz="1100" b="1" baseline="0" dirty="0">
                          <a:latin typeface="Gill Sans MT" panose="020B0502020104020203" pitchFamily="34" charset="0"/>
                        </a:rPr>
                        <a:t>Week 4 - Key</a:t>
                      </a:r>
                      <a:r>
                        <a:rPr lang="en-GB" sz="1100" b="1" dirty="0">
                          <a:latin typeface="Gill Sans MT" panose="020B0502020104020203" pitchFamily="34" charset="0"/>
                        </a:rPr>
                        <a:t> Vocabulary</a:t>
                      </a:r>
                    </a:p>
                  </a:txBody>
                  <a:tcPr anchor="ctr">
                    <a:solidFill>
                      <a:schemeClr val="accent2">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305151">
                <a:tc>
                  <a:txBody>
                    <a:bodyPr/>
                    <a:lstStyle/>
                    <a:p>
                      <a:r>
                        <a:rPr lang="en-GB" sz="1100" baseline="0" dirty="0">
                          <a:latin typeface="Gill Sans MT" panose="020B0502020104020203" pitchFamily="34" charset="0"/>
                        </a:rPr>
                        <a:t>Lascivious </a:t>
                      </a:r>
                    </a:p>
                  </a:txBody>
                  <a:tcPr anchor="ctr"/>
                </a:tc>
                <a:tc>
                  <a:txBody>
                    <a:bodyPr/>
                    <a:lstStyle/>
                    <a:p>
                      <a:r>
                        <a:rPr lang="en-GB" sz="1100" dirty="0">
                          <a:latin typeface="Gill Sans MT" panose="020B0502020104020203" pitchFamily="34" charset="0"/>
                        </a:rPr>
                        <a:t>Crude or offensive sexual behaviour. </a:t>
                      </a:r>
                    </a:p>
                  </a:txBody>
                  <a:tcPr anchor="ctr"/>
                </a:tc>
                <a:extLst>
                  <a:ext uri="{0D108BD9-81ED-4DB2-BD59-A6C34878D82A}">
                    <a16:rowId xmlns:a16="http://schemas.microsoft.com/office/drawing/2014/main" val="10001"/>
                  </a:ext>
                </a:extLst>
              </a:tr>
              <a:tr h="305151">
                <a:tc>
                  <a:txBody>
                    <a:bodyPr/>
                    <a:lstStyle/>
                    <a:p>
                      <a:r>
                        <a:rPr lang="en-GB" sz="1100" dirty="0">
                          <a:latin typeface="Gill Sans MT" panose="020B0502020104020203" pitchFamily="34" charset="0"/>
                        </a:rPr>
                        <a:t>Knave </a:t>
                      </a:r>
                    </a:p>
                  </a:txBody>
                  <a:tcPr anchor="ctr"/>
                </a:tc>
                <a:tc>
                  <a:txBody>
                    <a:bodyPr/>
                    <a:lstStyle/>
                    <a:p>
                      <a:r>
                        <a:rPr lang="en-GB" sz="1100" dirty="0">
                          <a:latin typeface="Gill Sans MT" panose="020B0502020104020203" pitchFamily="34" charset="0"/>
                        </a:rPr>
                        <a:t>A dishonest and dishonourable person. </a:t>
                      </a:r>
                    </a:p>
                  </a:txBody>
                  <a:tcPr anchor="ctr"/>
                </a:tc>
                <a:extLst>
                  <a:ext uri="{0D108BD9-81ED-4DB2-BD59-A6C34878D82A}">
                    <a16:rowId xmlns:a16="http://schemas.microsoft.com/office/drawing/2014/main" val="10002"/>
                  </a:ext>
                </a:extLst>
              </a:tr>
              <a:tr h="549271">
                <a:tc>
                  <a:txBody>
                    <a:bodyPr/>
                    <a:lstStyle/>
                    <a:p>
                      <a:r>
                        <a:rPr lang="en-GB" sz="1100" dirty="0">
                          <a:latin typeface="Gill Sans MT" panose="020B0502020104020203" pitchFamily="34" charset="0"/>
                        </a:rPr>
                        <a:t>Barbary </a:t>
                      </a: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A region of Northern Africa and also where the term ‘barbarian’/’barbaric’ is believed to have come from. </a:t>
                      </a:r>
                    </a:p>
                  </a:txBody>
                  <a:tcPr anchor="ctr"/>
                </a:tc>
                <a:extLst>
                  <a:ext uri="{0D108BD9-81ED-4DB2-BD59-A6C34878D82A}">
                    <a16:rowId xmlns:a16="http://schemas.microsoft.com/office/drawing/2014/main" val="10003"/>
                  </a:ext>
                </a:extLst>
              </a:tr>
              <a:tr h="671331">
                <a:tc>
                  <a:txBody>
                    <a:bodyPr/>
                    <a:lstStyle/>
                    <a:p>
                      <a:r>
                        <a:rPr lang="en-GB" sz="1100" dirty="0">
                          <a:latin typeface="Gill Sans MT" panose="020B0502020104020203" pitchFamily="34" charset="0"/>
                        </a:rPr>
                        <a:t>Iambic Pentameter</a:t>
                      </a:r>
                      <a:r>
                        <a:rPr lang="en-GB" sz="1100" baseline="0" dirty="0">
                          <a:latin typeface="Gill Sans MT" panose="020B0502020104020203" pitchFamily="34" charset="0"/>
                        </a:rPr>
                        <a:t> </a:t>
                      </a:r>
                      <a:endParaRPr lang="en-GB" sz="1100" dirty="0">
                        <a:latin typeface="Gill Sans MT" panose="020B0502020104020203" pitchFamily="34" charset="0"/>
                      </a:endParaRPr>
                    </a:p>
                  </a:txBody>
                  <a:tcPr anchor="ct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b="0" dirty="0">
                          <a:latin typeface="Gill Sans MT" panose="020B0502020104020203" pitchFamily="34" charset="0"/>
                        </a:rPr>
                        <a:t>A line consisting of 5 iambs (2 syllable feet) totalling 10 syllables. This usually shows a character is of high status in society. Also known as speaking in ‘verse’.</a:t>
                      </a:r>
                    </a:p>
                  </a:txBody>
                  <a:tcPr anchor="ctr"/>
                </a:tc>
                <a:extLst>
                  <a:ext uri="{0D108BD9-81ED-4DB2-BD59-A6C34878D82A}">
                    <a16:rowId xmlns:a16="http://schemas.microsoft.com/office/drawing/2014/main" val="2151927607"/>
                  </a:ext>
                </a:extLst>
              </a:tr>
            </a:tbl>
          </a:graphicData>
        </a:graphic>
      </p:graphicFrame>
      <p:graphicFrame>
        <p:nvGraphicFramePr>
          <p:cNvPr id="2" name="Table 1">
            <a:extLst>
              <a:ext uri="{FF2B5EF4-FFF2-40B4-BE49-F238E27FC236}">
                <a16:creationId xmlns:a16="http://schemas.microsoft.com/office/drawing/2014/main" id="{D341D70B-5F46-97EB-1841-511AA985702F}"/>
              </a:ext>
            </a:extLst>
          </p:cNvPr>
          <p:cNvGraphicFramePr>
            <a:graphicFrameLocks noGrp="1"/>
          </p:cNvGraphicFramePr>
          <p:nvPr/>
        </p:nvGraphicFramePr>
        <p:xfrm>
          <a:off x="5930780" y="70811"/>
          <a:ext cx="6170743" cy="1446216"/>
        </p:xfrm>
        <a:graphic>
          <a:graphicData uri="http://schemas.openxmlformats.org/drawingml/2006/table">
            <a:tbl>
              <a:tblPr firstRow="1" bandRow="1">
                <a:tableStyleId>{5940675A-B579-460E-94D1-54222C63F5DA}</a:tableStyleId>
              </a:tblPr>
              <a:tblGrid>
                <a:gridCol w="1482071">
                  <a:extLst>
                    <a:ext uri="{9D8B030D-6E8A-4147-A177-3AD203B41FA5}">
                      <a16:colId xmlns:a16="http://schemas.microsoft.com/office/drawing/2014/main" val="20000"/>
                    </a:ext>
                  </a:extLst>
                </a:gridCol>
                <a:gridCol w="4688672">
                  <a:extLst>
                    <a:ext uri="{9D8B030D-6E8A-4147-A177-3AD203B41FA5}">
                      <a16:colId xmlns:a16="http://schemas.microsoft.com/office/drawing/2014/main" val="20001"/>
                    </a:ext>
                  </a:extLst>
                </a:gridCol>
              </a:tblGrid>
              <a:tr h="203082">
                <a:tc gridSpan="2">
                  <a:txBody>
                    <a:bodyPr/>
                    <a:lstStyle/>
                    <a:p>
                      <a:pPr algn="ctr"/>
                      <a:r>
                        <a:rPr lang="en-US" sz="1100" b="1" dirty="0">
                          <a:latin typeface="Gill Sans"/>
                          <a:cs typeface="Gill Sans"/>
                        </a:rPr>
                        <a:t>Week 5 – Language techniques</a:t>
                      </a:r>
                    </a:p>
                  </a:txBody>
                  <a:tcPr anchor="ctr">
                    <a:solidFill>
                      <a:schemeClr val="accent4">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334488">
                <a:tc>
                  <a:txBody>
                    <a:bodyPr/>
                    <a:lstStyle/>
                    <a:p>
                      <a:r>
                        <a:rPr lang="en-US" sz="1100" dirty="0">
                          <a:latin typeface="Gill Sans"/>
                          <a:cs typeface="Gill Sans"/>
                        </a:rPr>
                        <a:t>Metaphor</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latin typeface="Gill Sans"/>
                          <a:cs typeface="Gill Sans"/>
                        </a:rPr>
                        <a:t>Comparing something by saying it is something else. </a:t>
                      </a:r>
                    </a:p>
                  </a:txBody>
                  <a:tcPr anchor="ctr"/>
                </a:tc>
                <a:extLst>
                  <a:ext uri="{0D108BD9-81ED-4DB2-BD59-A6C34878D82A}">
                    <a16:rowId xmlns:a16="http://schemas.microsoft.com/office/drawing/2014/main" val="10001"/>
                  </a:ext>
                </a:extLst>
              </a:tr>
              <a:tr h="203082">
                <a:tc>
                  <a:txBody>
                    <a:bodyPr/>
                    <a:lstStyle/>
                    <a:p>
                      <a:r>
                        <a:rPr lang="en-US" sz="1100" dirty="0">
                          <a:latin typeface="Gill Sans"/>
                          <a:cs typeface="Gill Sans"/>
                        </a:rPr>
                        <a:t>Simile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latin typeface="Gill Sans"/>
                          <a:cs typeface="Gill Sans"/>
                        </a:rPr>
                        <a:t>Comparing something by saying it is like something else. </a:t>
                      </a:r>
                    </a:p>
                  </a:txBody>
                  <a:tcPr anchor="ctr"/>
                </a:tc>
                <a:extLst>
                  <a:ext uri="{0D108BD9-81ED-4DB2-BD59-A6C34878D82A}">
                    <a16:rowId xmlns:a16="http://schemas.microsoft.com/office/drawing/2014/main" val="10002"/>
                  </a:ext>
                </a:extLst>
              </a:tr>
              <a:tr h="203082">
                <a:tc>
                  <a:txBody>
                    <a:bodyPr/>
                    <a:lstStyle/>
                    <a:p>
                      <a:r>
                        <a:rPr lang="en-US" sz="1100" dirty="0">
                          <a:latin typeface="Gill Sans"/>
                          <a:cs typeface="Gill Sans"/>
                        </a:rPr>
                        <a:t>Imagery </a:t>
                      </a:r>
                    </a:p>
                  </a:txBody>
                  <a:tcPr anchor="ctr"/>
                </a:tc>
                <a:tc>
                  <a:txBody>
                    <a:bodyPr/>
                    <a:lstStyle/>
                    <a:p>
                      <a:r>
                        <a:rPr lang="en-GB" sz="1100" dirty="0">
                          <a:latin typeface="Gill Sans"/>
                        </a:rPr>
                        <a:t>Language that creates pictures in our minds and appeals to the senses.</a:t>
                      </a:r>
                    </a:p>
                  </a:txBody>
                  <a:tcPr anchor="ctr"/>
                </a:tc>
                <a:extLst>
                  <a:ext uri="{0D108BD9-81ED-4DB2-BD59-A6C34878D82A}">
                    <a16:rowId xmlns:a16="http://schemas.microsoft.com/office/drawing/2014/main" val="10003"/>
                  </a:ext>
                </a:extLst>
              </a:tr>
              <a:tr h="334488">
                <a:tc>
                  <a:txBody>
                    <a:bodyPr/>
                    <a:lstStyle/>
                    <a:p>
                      <a:r>
                        <a:rPr lang="en-US" sz="1100" dirty="0">
                          <a:latin typeface="Gill Sans"/>
                          <a:cs typeface="Gill Sans"/>
                        </a:rPr>
                        <a:t>Hyperbole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a:cs typeface="Gill Sans"/>
                        </a:rPr>
                        <a:t> Exaggerating for a purpose</a:t>
                      </a:r>
                    </a:p>
                  </a:txBody>
                  <a:tcPr anchor="ct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27983302-8D72-75F7-ACF3-3DB73C14E8EF}"/>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spTree>
    <p:extLst>
      <p:ext uri="{BB962C8B-B14F-4D97-AF65-F5344CB8AC3E}">
        <p14:creationId xmlns:p14="http://schemas.microsoft.com/office/powerpoint/2010/main" val="87197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70682743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2704571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75329504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20</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334656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25547" y="1368580"/>
            <a:ext cx="3897745" cy="3693319"/>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Gill Sans MT" panose="020B0502020104020203"/>
              </a:rPr>
              <a:t>Coracle – </a:t>
            </a:r>
            <a:r>
              <a:rPr lang="en-GB" dirty="0">
                <a:solidFill>
                  <a:prstClr val="black"/>
                </a:solidFill>
                <a:latin typeface="Gill Sans MT" panose="020B0502020104020203"/>
              </a:rPr>
              <a:t>A small rounded, lightweight boat</a:t>
            </a:r>
            <a:br>
              <a:rPr kumimoji="0" lang="en-GB" sz="1800" i="0" u="none" strike="noStrike" kern="1200" cap="none" spc="0" normalizeH="0" baseline="0" noProof="0" dirty="0">
                <a:ln>
                  <a:noFill/>
                </a:ln>
                <a:solidFill>
                  <a:prstClr val="black"/>
                </a:solidFill>
                <a:effectLst/>
                <a:uLnTx/>
                <a:uFillTx/>
                <a:latin typeface="Gill Sans MT" panose="020B0502020104020203"/>
              </a:rPr>
            </a:br>
            <a:endParaRPr kumimoji="0" lang="en-GB" sz="1800" i="0" u="none" strike="noStrike" kern="1200" cap="none" spc="0" normalizeH="0" baseline="0" noProof="0" dirty="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Tide</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 the movement of the sea and ocean guided by the gravitational pull of the moon. </a:t>
            </a:r>
            <a:b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Jib-boom</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 a piece of wood or carbon- fibre material in modern boats that holds</a:t>
            </a:r>
            <a:r>
              <a:rPr kumimoji="0" lang="en-GB" sz="1800" b="0" i="0" u="none" strike="noStrike" kern="1200" cap="none" spc="0" normalizeH="0" noProof="0" dirty="0">
                <a:ln>
                  <a:noFill/>
                </a:ln>
                <a:solidFill>
                  <a:prstClr val="black"/>
                </a:solidFill>
                <a:effectLst/>
                <a:uLnTx/>
                <a:uFillTx/>
                <a:latin typeface="Gill Sans MT" panose="020B0502020104020203"/>
                <a:ea typeface="+mn-ea"/>
                <a:cs typeface="+mn-cs"/>
              </a:rPr>
              <a:t> the main sail of the boat and can swing out in a 360° angle</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2" name="Picture 1"/>
          <p:cNvPicPr>
            <a:picLocks noChangeAspect="1"/>
          </p:cNvPicPr>
          <p:nvPr/>
        </p:nvPicPr>
        <p:blipFill>
          <a:blip r:embed="rId3"/>
          <a:stretch>
            <a:fillRect/>
          </a:stretch>
        </p:blipFill>
        <p:spPr>
          <a:xfrm>
            <a:off x="82816" y="204262"/>
            <a:ext cx="7996656" cy="6013658"/>
          </a:xfrm>
          <a:prstGeom prst="rect">
            <a:avLst/>
          </a:prstGeom>
        </p:spPr>
      </p:pic>
      <p:sp>
        <p:nvSpPr>
          <p:cNvPr id="3" name="Rectangle 2">
            <a:extLst>
              <a:ext uri="{FF2B5EF4-FFF2-40B4-BE49-F238E27FC236}">
                <a16:creationId xmlns:a16="http://schemas.microsoft.com/office/drawing/2014/main" id="{CFF6DFBB-4D16-18B0-CCE1-00A3FB85A306}"/>
              </a:ext>
            </a:extLst>
          </p:cNvPr>
          <p:cNvSpPr/>
          <p:nvPr/>
        </p:nvSpPr>
        <p:spPr>
          <a:xfrm>
            <a:off x="7624294" y="38371"/>
            <a:ext cx="4256534"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Treasure Island – Robert Louis Stevenson </a:t>
            </a:r>
          </a:p>
        </p:txBody>
      </p:sp>
      <p:sp>
        <p:nvSpPr>
          <p:cNvPr id="4" name="TextBox 3">
            <a:extLst>
              <a:ext uri="{FF2B5EF4-FFF2-40B4-BE49-F238E27FC236}">
                <a16:creationId xmlns:a16="http://schemas.microsoft.com/office/drawing/2014/main" id="{8BBDA38C-E9BE-B1BC-6C91-45C20834970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999121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0007" y="911380"/>
            <a:ext cx="2561503" cy="4524315"/>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mj-lt"/>
              </a:rPr>
              <a:t>barren  – </a:t>
            </a:r>
            <a:r>
              <a:rPr lang="en-GB" dirty="0">
                <a:solidFill>
                  <a:prstClr val="black"/>
                </a:solidFill>
                <a:latin typeface="+mj-lt"/>
              </a:rPr>
              <a:t>empty and desolate – nothing there.</a:t>
            </a:r>
            <a:endParaRPr kumimoji="0" lang="en-GB" sz="1800" i="0" u="none" strike="noStrike" kern="1200" cap="none" spc="0" normalizeH="0" baseline="0" noProof="0" dirty="0">
              <a:ln>
                <a:noFill/>
              </a:ln>
              <a:solidFill>
                <a:prstClr val="black"/>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mn-ea"/>
                <a:cs typeface="+mn-cs"/>
              </a:rPr>
              <a:t>Rasping</a:t>
            </a:r>
            <a:r>
              <a:rPr kumimoji="0" lang="en-GB" sz="1800" b="0" i="0" u="none" strike="noStrike" kern="1200" cap="none" spc="0" normalizeH="0" baseline="0" noProof="0" dirty="0">
                <a:ln>
                  <a:noFill/>
                </a:ln>
                <a:solidFill>
                  <a:prstClr val="black"/>
                </a:solidFill>
                <a:effectLst/>
                <a:uLnTx/>
                <a:uFillTx/>
                <a:latin typeface="+mj-lt"/>
                <a:ea typeface="+mn-ea"/>
                <a:cs typeface="+mn-cs"/>
              </a:rPr>
              <a:t> – harsh sounding and unpleasant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mj-lt"/>
            </a:endParaRPr>
          </a:p>
          <a:p>
            <a:pPr lvl="0">
              <a:defRPr/>
            </a:pPr>
            <a:r>
              <a:rPr lang="en-GB" b="1" dirty="0">
                <a:solidFill>
                  <a:prstClr val="black"/>
                </a:solidFill>
                <a:latin typeface="+mj-lt"/>
              </a:rPr>
              <a:t>Illusion – </a:t>
            </a:r>
            <a:r>
              <a:rPr lang="en-GB" dirty="0">
                <a:solidFill>
                  <a:prstClr val="black"/>
                </a:solidFill>
                <a:latin typeface="+mj-lt"/>
              </a:rPr>
              <a:t>a trick, something that is not real – possibly magical , but fake.</a:t>
            </a:r>
            <a:br>
              <a:rPr kumimoji="0" lang="en-GB" sz="1800" b="0" i="0" u="none" strike="noStrike" kern="1200" cap="none" spc="0" normalizeH="0" baseline="0" noProof="0" dirty="0">
                <a:ln>
                  <a:noFill/>
                </a:ln>
                <a:solidFill>
                  <a:prstClr val="black"/>
                </a:solidFill>
                <a:effectLst/>
                <a:uLnTx/>
                <a:uFillTx/>
                <a:latin typeface="+mj-lt"/>
                <a:ea typeface="+mn-ea"/>
                <a:cs typeface="+mn-cs"/>
              </a:rPr>
            </a:br>
            <a:endParaRPr kumimoji="0" lang="en-GB" sz="18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mn-ea"/>
                <a:cs typeface="+mn-cs"/>
              </a:rPr>
              <a:t>Howl</a:t>
            </a:r>
            <a:r>
              <a:rPr kumimoji="0" lang="en-GB" sz="1800" b="0" i="0" u="none" strike="noStrike" kern="1200" cap="none" spc="0" normalizeH="0" baseline="0" noProof="0" dirty="0">
                <a:ln>
                  <a:noFill/>
                </a:ln>
                <a:solidFill>
                  <a:prstClr val="black"/>
                </a:solidFill>
                <a:effectLst/>
                <a:uLnTx/>
                <a:uFillTx/>
                <a:latin typeface="+mj-lt"/>
                <a:ea typeface="+mn-ea"/>
                <a:cs typeface="+mn-cs"/>
              </a:rPr>
              <a:t> – a long doleful cry uttered by an animal such as a dog or a wolf</a:t>
            </a:r>
            <a:r>
              <a:rPr kumimoji="0" lang="en-GB" sz="1800" b="0" i="0" u="none" strike="noStrike" kern="1200" cap="none" spc="0" normalizeH="0" noProof="0" dirty="0">
                <a:ln>
                  <a:noFill/>
                </a:ln>
                <a:solidFill>
                  <a:prstClr val="black"/>
                </a:solidFill>
                <a:effectLst/>
                <a:uLnTx/>
                <a:uFillTx/>
                <a:latin typeface="+mj-lt"/>
                <a:ea typeface="+mn-ea"/>
                <a:cs typeface="+mn-cs"/>
              </a:rPr>
              <a:t> </a:t>
            </a:r>
            <a:endParaRPr kumimoji="0" lang="en-GB" sz="1800" b="0" i="0" u="none" strike="noStrike" kern="1200" cap="none" spc="0" normalizeH="0" baseline="0" noProof="0" dirty="0">
              <a:ln>
                <a:noFill/>
              </a:ln>
              <a:solidFill>
                <a:prstClr val="black"/>
              </a:solidFill>
              <a:effectLst/>
              <a:uLnTx/>
              <a:uFillTx/>
              <a:latin typeface="+mj-lt"/>
              <a:ea typeface="+mn-ea"/>
              <a:cs typeface="+mn-cs"/>
            </a:endParaRPr>
          </a:p>
        </p:txBody>
      </p:sp>
      <p:pic>
        <p:nvPicPr>
          <p:cNvPr id="4" name="Picture 3"/>
          <p:cNvPicPr>
            <a:picLocks noChangeAspect="1"/>
          </p:cNvPicPr>
          <p:nvPr/>
        </p:nvPicPr>
        <p:blipFill>
          <a:blip r:embed="rId3"/>
          <a:stretch>
            <a:fillRect/>
          </a:stretch>
        </p:blipFill>
        <p:spPr>
          <a:xfrm>
            <a:off x="98302" y="1116811"/>
            <a:ext cx="9254976" cy="5741189"/>
          </a:xfrm>
          <a:prstGeom prst="rect">
            <a:avLst/>
          </a:prstGeom>
        </p:spPr>
      </p:pic>
      <p:sp>
        <p:nvSpPr>
          <p:cNvPr id="2" name="Rectangle 1">
            <a:extLst>
              <a:ext uri="{FF2B5EF4-FFF2-40B4-BE49-F238E27FC236}">
                <a16:creationId xmlns:a16="http://schemas.microsoft.com/office/drawing/2014/main" id="{C1DCEC91-3BBE-814A-A33F-89CF69DFFCC1}"/>
              </a:ext>
            </a:extLst>
          </p:cNvPr>
          <p:cNvSpPr/>
          <p:nvPr/>
        </p:nvSpPr>
        <p:spPr>
          <a:xfrm>
            <a:off x="98302" y="38371"/>
            <a:ext cx="7174169"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The Hound of the Baskervilles – Arthur Conan Doyle</a:t>
            </a:r>
          </a:p>
        </p:txBody>
      </p:sp>
      <p:sp>
        <p:nvSpPr>
          <p:cNvPr id="3" name="TextBox 2">
            <a:extLst>
              <a:ext uri="{FF2B5EF4-FFF2-40B4-BE49-F238E27FC236}">
                <a16:creationId xmlns:a16="http://schemas.microsoft.com/office/drawing/2014/main" id="{0EFABA4D-2F49-43A8-4B19-C554377535F5}"/>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45815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16086" y="4534704"/>
            <a:ext cx="2416945" cy="2031325"/>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Gill Sans MT" panose="020B0502020104020203"/>
              </a:rPr>
              <a:t>Whirlwind – </a:t>
            </a:r>
            <a:r>
              <a:rPr lang="en-GB" dirty="0">
                <a:solidFill>
                  <a:prstClr val="black"/>
                </a:solidFill>
                <a:latin typeface="Gill Sans MT" panose="020B0502020104020203"/>
              </a:rPr>
              <a:t>A column of air moving rapidly around and round in a </a:t>
            </a:r>
            <a:r>
              <a:rPr lang="en-GB" dirty="0" err="1">
                <a:solidFill>
                  <a:prstClr val="black"/>
                </a:solidFill>
                <a:latin typeface="Gill Sans MT" panose="020B0502020104020203"/>
              </a:rPr>
              <a:t>cyndrical</a:t>
            </a:r>
            <a:r>
              <a:rPr lang="en-GB" dirty="0">
                <a:solidFill>
                  <a:prstClr val="black"/>
                </a:solidFill>
                <a:latin typeface="Gill Sans MT" panose="020B0502020104020203"/>
              </a:rPr>
              <a:t> or funnel shape</a:t>
            </a:r>
            <a:endParaRPr kumimoji="0" lang="en-GB" sz="1800" i="0" u="none" strike="noStrike" kern="1200" cap="none" spc="0" normalizeH="0" baseline="0" noProof="0" dirty="0">
              <a:ln>
                <a:noFill/>
              </a:ln>
              <a:solidFill>
                <a:prstClr val="black"/>
              </a:solidFill>
              <a:effectLst/>
              <a:uLnTx/>
              <a:uFillTx/>
              <a:latin typeface="Gill Sans MT" panose="020B0502020104020203"/>
            </a:endParaRPr>
          </a:p>
        </p:txBody>
      </p:sp>
      <p:pic>
        <p:nvPicPr>
          <p:cNvPr id="2" name="Picture 1"/>
          <p:cNvPicPr>
            <a:picLocks noChangeAspect="1"/>
          </p:cNvPicPr>
          <p:nvPr/>
        </p:nvPicPr>
        <p:blipFill>
          <a:blip r:embed="rId3"/>
          <a:stretch>
            <a:fillRect/>
          </a:stretch>
        </p:blipFill>
        <p:spPr>
          <a:xfrm>
            <a:off x="39650" y="1183996"/>
            <a:ext cx="9465832" cy="5024757"/>
          </a:xfrm>
          <a:prstGeom prst="rect">
            <a:avLst/>
          </a:prstGeom>
        </p:spPr>
      </p:pic>
      <p:sp>
        <p:nvSpPr>
          <p:cNvPr id="3" name="Rectangle 2">
            <a:extLst>
              <a:ext uri="{FF2B5EF4-FFF2-40B4-BE49-F238E27FC236}">
                <a16:creationId xmlns:a16="http://schemas.microsoft.com/office/drawing/2014/main" id="{ECAD0035-557F-639E-B6EF-9BE6FB6ABC18}"/>
              </a:ext>
            </a:extLst>
          </p:cNvPr>
          <p:cNvSpPr/>
          <p:nvPr/>
        </p:nvSpPr>
        <p:spPr>
          <a:xfrm>
            <a:off x="39650" y="45120"/>
            <a:ext cx="4327251"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3. When the Sky </a:t>
            </a:r>
            <a:r>
              <a:rPr lang="en-GB" sz="2400" dirty="0">
                <a:solidFill>
                  <a:prstClr val="black"/>
                </a:solidFill>
                <a:latin typeface="Gill Sans MT" panose="020B0502020104020203"/>
              </a:rPr>
              <a:t>F</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alls</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 Phil Earle</a:t>
            </a:r>
          </a:p>
        </p:txBody>
      </p:sp>
      <p:sp>
        <p:nvSpPr>
          <p:cNvPr id="4" name="TextBox 3">
            <a:extLst>
              <a:ext uri="{FF2B5EF4-FFF2-40B4-BE49-F238E27FC236}">
                <a16:creationId xmlns:a16="http://schemas.microsoft.com/office/drawing/2014/main" id="{E0C66C56-DD96-4C28-7158-669E04AC7BCA}"/>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1834068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2367" y="559399"/>
            <a:ext cx="2416945" cy="2862322"/>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Gill Sans MT" panose="020B0502020104020203"/>
              </a:rPr>
              <a:t>Debris – </a:t>
            </a:r>
            <a:r>
              <a:rPr lang="en-GB" dirty="0">
                <a:solidFill>
                  <a:prstClr val="black"/>
                </a:solidFill>
                <a:latin typeface="Gill Sans MT" panose="020B0502020104020203"/>
              </a:rPr>
              <a:t>Loose natural material normally broken pieces of rock </a:t>
            </a:r>
            <a:br>
              <a:rPr kumimoji="0" lang="en-GB" sz="1800" i="0" u="none" strike="noStrike" kern="1200" cap="none" spc="0" normalizeH="0" baseline="0" noProof="0" dirty="0">
                <a:ln>
                  <a:noFill/>
                </a:ln>
                <a:solidFill>
                  <a:prstClr val="black"/>
                </a:solidFill>
                <a:effectLst/>
                <a:uLnTx/>
                <a:uFillTx/>
                <a:latin typeface="Gill Sans MT" panose="020B0502020104020203"/>
              </a:rPr>
            </a:br>
            <a:endParaRPr kumimoji="0" lang="en-GB" sz="1800" i="0" u="none" strike="noStrike" kern="1200" cap="none" spc="0" normalizeH="0" baseline="0" noProof="0" dirty="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Urgency</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 importance,</a:t>
            </a:r>
            <a:r>
              <a:rPr kumimoji="0" lang="en-GB" sz="1800" b="0" i="0" u="none" strike="noStrike" kern="1200" cap="none" spc="0" normalizeH="0" noProof="0" dirty="0">
                <a:ln>
                  <a:noFill/>
                </a:ln>
                <a:solidFill>
                  <a:prstClr val="black"/>
                </a:solidFill>
                <a:effectLst/>
                <a:uLnTx/>
                <a:uFillTx/>
                <a:latin typeface="Gill Sans MT" panose="020B0502020104020203"/>
                <a:ea typeface="+mn-ea"/>
                <a:cs typeface="+mn-cs"/>
              </a:rPr>
              <a:t> requiring swift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3"/>
          <a:stretch>
            <a:fillRect/>
          </a:stretch>
        </p:blipFill>
        <p:spPr>
          <a:xfrm>
            <a:off x="39650" y="897516"/>
            <a:ext cx="9358028" cy="5048410"/>
          </a:xfrm>
          <a:prstGeom prst="rect">
            <a:avLst/>
          </a:prstGeom>
        </p:spPr>
      </p:pic>
      <p:sp>
        <p:nvSpPr>
          <p:cNvPr id="2" name="Rectangle 1">
            <a:extLst>
              <a:ext uri="{FF2B5EF4-FFF2-40B4-BE49-F238E27FC236}">
                <a16:creationId xmlns:a16="http://schemas.microsoft.com/office/drawing/2014/main" id="{CA0AF39B-3EA4-3F87-BCFB-D379D04A88AC}"/>
              </a:ext>
            </a:extLst>
          </p:cNvPr>
          <p:cNvSpPr/>
          <p:nvPr/>
        </p:nvSpPr>
        <p:spPr>
          <a:xfrm>
            <a:off x="39650" y="45120"/>
            <a:ext cx="4327251"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3. When the Sky </a:t>
            </a:r>
            <a:r>
              <a:rPr lang="en-GB" sz="2400" dirty="0">
                <a:solidFill>
                  <a:prstClr val="black"/>
                </a:solidFill>
                <a:latin typeface="Gill Sans MT" panose="020B0502020104020203"/>
              </a:rPr>
              <a:t>F</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alls</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 Phil Earle</a:t>
            </a:r>
          </a:p>
        </p:txBody>
      </p:sp>
      <p:sp>
        <p:nvSpPr>
          <p:cNvPr id="4" name="TextBox 3">
            <a:extLst>
              <a:ext uri="{FF2B5EF4-FFF2-40B4-BE49-F238E27FC236}">
                <a16:creationId xmlns:a16="http://schemas.microsoft.com/office/drawing/2014/main" id="{DCC2F2E9-E136-AF48-2861-90128F3493C1}"/>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166601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86793" y="3075782"/>
            <a:ext cx="3897745" cy="2308324"/>
          </a:xfrm>
          <a:prstGeom prst="rect">
            <a:avLst/>
          </a:prstGeom>
          <a:solidFill>
            <a:schemeClr val="bg2"/>
          </a:solidFill>
        </p:spPr>
        <p:txBody>
          <a:bodyPr wrap="square">
            <a:spAutoFit/>
          </a:bodyPr>
          <a:lstStyle/>
          <a:p>
            <a:pPr>
              <a:defRPr/>
            </a:pPr>
            <a:r>
              <a:rPr lang="en-GB" b="1" dirty="0">
                <a:solidFill>
                  <a:prstClr val="black"/>
                </a:solidFill>
                <a:latin typeface="Gill Sans MT" panose="020B0502020104020203"/>
              </a:rPr>
              <a:t>Vocabulary: </a:t>
            </a:r>
          </a:p>
          <a:p>
            <a:pPr>
              <a:defRPr/>
            </a:pPr>
            <a:endParaRPr lang="en-GB" b="1" dirty="0">
              <a:solidFill>
                <a:prstClr val="black"/>
              </a:solidFill>
              <a:latin typeface="Gill Sans MT" panose="020B0502020104020203"/>
            </a:endParaRPr>
          </a:p>
          <a:p>
            <a:pPr>
              <a:defRPr/>
            </a:pPr>
            <a:r>
              <a:rPr lang="en-GB" b="1" dirty="0">
                <a:solidFill>
                  <a:prstClr val="black"/>
                </a:solidFill>
                <a:latin typeface="Gill Sans MT" panose="020B0502020104020203"/>
              </a:rPr>
              <a:t>A shovel</a:t>
            </a:r>
            <a:r>
              <a:rPr lang="en-GB" dirty="0">
                <a:solidFill>
                  <a:prstClr val="black"/>
                </a:solidFill>
                <a:latin typeface="Gill Sans MT" panose="020B0502020104020203"/>
              </a:rPr>
              <a:t> – A tool resembling a spade but with a wider blade</a:t>
            </a:r>
            <a:endParaRPr lang="en-GB" b="1" dirty="0">
              <a:solidFill>
                <a:prstClr val="black"/>
              </a:solidFill>
              <a:latin typeface="Gill Sans MT" panose="020B0502020104020203"/>
            </a:endParaRPr>
          </a:p>
          <a:p>
            <a:pPr>
              <a:defRPr/>
            </a:pPr>
            <a:endParaRPr lang="en-GB" b="1" dirty="0">
              <a:solidFill>
                <a:prstClr val="black"/>
              </a:solidFill>
              <a:latin typeface="Gill Sans MT" panose="020B0502020104020203"/>
            </a:endParaRPr>
          </a:p>
          <a:p>
            <a:pPr>
              <a:defRPr/>
            </a:pPr>
            <a:r>
              <a:rPr lang="en-GB" b="1" dirty="0">
                <a:solidFill>
                  <a:prstClr val="black"/>
                </a:solidFill>
                <a:latin typeface="Gill Sans MT" panose="020B0502020104020203"/>
              </a:rPr>
              <a:t>Canteen – </a:t>
            </a:r>
            <a:r>
              <a:rPr lang="en-GB" dirty="0">
                <a:solidFill>
                  <a:prstClr val="black"/>
                </a:solidFill>
                <a:latin typeface="Gill Sans MT" panose="020B0502020104020203"/>
              </a:rPr>
              <a:t>A small water bottle used by soldiers or campers</a:t>
            </a:r>
            <a:br>
              <a:rPr lang="en-GB" dirty="0">
                <a:solidFill>
                  <a:prstClr val="black"/>
                </a:solidFill>
                <a:latin typeface="Gill Sans MT" panose="020B0502020104020203"/>
              </a:rPr>
            </a:br>
            <a:endParaRPr lang="en-GB" dirty="0">
              <a:solidFill>
                <a:prstClr val="black"/>
              </a:solidFill>
              <a:latin typeface="Gill Sans MT" panose="020B0502020104020203"/>
            </a:endParaRPr>
          </a:p>
        </p:txBody>
      </p:sp>
      <p:pic>
        <p:nvPicPr>
          <p:cNvPr id="5" name="Picture 4">
            <a:extLst>
              <a:ext uri="{FF2B5EF4-FFF2-40B4-BE49-F238E27FC236}">
                <a16:creationId xmlns:a16="http://schemas.microsoft.com/office/drawing/2014/main" id="{64907167-4E4B-FD31-7810-9248B0BA19C6}"/>
              </a:ext>
            </a:extLst>
          </p:cNvPr>
          <p:cNvPicPr>
            <a:picLocks noChangeAspect="1"/>
          </p:cNvPicPr>
          <p:nvPr/>
        </p:nvPicPr>
        <p:blipFill>
          <a:blip r:embed="rId3"/>
          <a:stretch>
            <a:fillRect/>
          </a:stretch>
        </p:blipFill>
        <p:spPr>
          <a:xfrm>
            <a:off x="125979" y="593839"/>
            <a:ext cx="7009759" cy="6194033"/>
          </a:xfrm>
          <a:prstGeom prst="rect">
            <a:avLst/>
          </a:prstGeom>
        </p:spPr>
      </p:pic>
      <p:sp>
        <p:nvSpPr>
          <p:cNvPr id="2" name="Rectangle 1">
            <a:extLst>
              <a:ext uri="{FF2B5EF4-FFF2-40B4-BE49-F238E27FC236}">
                <a16:creationId xmlns:a16="http://schemas.microsoft.com/office/drawing/2014/main" id="{66B920DD-6F9D-57DF-028A-BD1A594B826D}"/>
              </a:ext>
            </a:extLst>
          </p:cNvPr>
          <p:cNvSpPr/>
          <p:nvPr/>
        </p:nvSpPr>
        <p:spPr>
          <a:xfrm>
            <a:off x="39650" y="45120"/>
            <a:ext cx="4327251"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Holes – Louis Sachar</a:t>
            </a:r>
          </a:p>
        </p:txBody>
      </p:sp>
      <p:sp>
        <p:nvSpPr>
          <p:cNvPr id="3" name="TextBox 2">
            <a:extLst>
              <a:ext uri="{FF2B5EF4-FFF2-40B4-BE49-F238E27FC236}">
                <a16:creationId xmlns:a16="http://schemas.microsoft.com/office/drawing/2014/main" id="{65104EBF-BB73-35F1-FD00-DBC239F3A4BD}"/>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2788149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620EA-F216-0797-7B44-1354E0C4550D}"/>
              </a:ext>
            </a:extLst>
          </p:cNvPr>
          <p:cNvPicPr>
            <a:picLocks noChangeAspect="1"/>
          </p:cNvPicPr>
          <p:nvPr/>
        </p:nvPicPr>
        <p:blipFill>
          <a:blip r:embed="rId3"/>
          <a:stretch>
            <a:fillRect/>
          </a:stretch>
        </p:blipFill>
        <p:spPr>
          <a:xfrm>
            <a:off x="0" y="598206"/>
            <a:ext cx="7442752" cy="6148260"/>
          </a:xfrm>
          <a:prstGeom prst="rect">
            <a:avLst/>
          </a:prstGeom>
        </p:spPr>
      </p:pic>
      <p:pic>
        <p:nvPicPr>
          <p:cNvPr id="9" name="Picture 8">
            <a:extLst>
              <a:ext uri="{FF2B5EF4-FFF2-40B4-BE49-F238E27FC236}">
                <a16:creationId xmlns:a16="http://schemas.microsoft.com/office/drawing/2014/main" id="{97208BD9-6167-AFCE-4489-4363AF4BED6E}"/>
              </a:ext>
            </a:extLst>
          </p:cNvPr>
          <p:cNvPicPr>
            <a:picLocks noChangeAspect="1"/>
          </p:cNvPicPr>
          <p:nvPr/>
        </p:nvPicPr>
        <p:blipFill>
          <a:blip r:embed="rId4"/>
          <a:stretch>
            <a:fillRect/>
          </a:stretch>
        </p:blipFill>
        <p:spPr>
          <a:xfrm>
            <a:off x="8043602" y="776485"/>
            <a:ext cx="3652095" cy="2652515"/>
          </a:xfrm>
          <a:prstGeom prst="rect">
            <a:avLst/>
          </a:prstGeom>
          <a:solidFill>
            <a:schemeClr val="bg2"/>
          </a:solidFill>
        </p:spPr>
      </p:pic>
      <p:sp>
        <p:nvSpPr>
          <p:cNvPr id="2" name="Rectangle 1">
            <a:extLst>
              <a:ext uri="{FF2B5EF4-FFF2-40B4-BE49-F238E27FC236}">
                <a16:creationId xmlns:a16="http://schemas.microsoft.com/office/drawing/2014/main" id="{79BDCBCE-F28A-8962-A90B-2C856B063A92}"/>
              </a:ext>
            </a:extLst>
          </p:cNvPr>
          <p:cNvSpPr/>
          <p:nvPr/>
        </p:nvSpPr>
        <p:spPr>
          <a:xfrm>
            <a:off x="39650" y="45120"/>
            <a:ext cx="4327251"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Holes – Louis Sachar</a:t>
            </a:r>
          </a:p>
        </p:txBody>
      </p:sp>
      <p:sp>
        <p:nvSpPr>
          <p:cNvPr id="3" name="TextBox 2">
            <a:extLst>
              <a:ext uri="{FF2B5EF4-FFF2-40B4-BE49-F238E27FC236}">
                <a16:creationId xmlns:a16="http://schemas.microsoft.com/office/drawing/2014/main" id="{007E1F4F-F52C-72CC-6030-5295CD19DF2F}"/>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2774969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48882"/>
            <a:ext cx="9875520" cy="5356191"/>
          </a:xfrm>
          <a:prstGeom prst="rect">
            <a:avLst/>
          </a:prstGeom>
        </p:spPr>
      </p:pic>
      <p:sp>
        <p:nvSpPr>
          <p:cNvPr id="7" name="Rectangle 6"/>
          <p:cNvSpPr/>
          <p:nvPr/>
        </p:nvSpPr>
        <p:spPr>
          <a:xfrm>
            <a:off x="9814361" y="404453"/>
            <a:ext cx="2198208" cy="3139321"/>
          </a:xfrm>
          <a:prstGeom prst="rect">
            <a:avLst/>
          </a:prstGeom>
          <a:solidFill>
            <a:schemeClr val="bg2"/>
          </a:solidFill>
        </p:spPr>
        <p:txBody>
          <a:bodyPr wrap="square">
            <a:spAutoFit/>
          </a:bodyPr>
          <a:lstStyle/>
          <a:p>
            <a:pPr>
              <a:defRPr/>
            </a:pPr>
            <a:r>
              <a:rPr lang="en-GB" b="1" dirty="0">
                <a:solidFill>
                  <a:prstClr val="black"/>
                </a:solidFill>
              </a:rPr>
              <a:t>Vocabulary: </a:t>
            </a:r>
          </a:p>
          <a:p>
            <a:pPr>
              <a:defRPr/>
            </a:pPr>
            <a:endParaRPr lang="en-GB" b="1" dirty="0">
              <a:solidFill>
                <a:prstClr val="black"/>
              </a:solidFill>
            </a:endParaRPr>
          </a:p>
          <a:p>
            <a:pPr>
              <a:defRPr/>
            </a:pPr>
            <a:r>
              <a:rPr lang="en-GB" b="1" dirty="0">
                <a:solidFill>
                  <a:prstClr val="black"/>
                </a:solidFill>
              </a:rPr>
              <a:t>Clarity  – </a:t>
            </a:r>
            <a:r>
              <a:rPr lang="en-GB" dirty="0">
                <a:solidFill>
                  <a:prstClr val="black"/>
                </a:solidFill>
              </a:rPr>
              <a:t>being clear and intelligible.</a:t>
            </a:r>
          </a:p>
          <a:p>
            <a:pPr>
              <a:defRPr/>
            </a:pPr>
            <a:r>
              <a:rPr lang="en-GB" dirty="0">
                <a:solidFill>
                  <a:prstClr val="black"/>
                </a:solidFill>
              </a:rPr>
              <a:t>Pure and transparent</a:t>
            </a:r>
          </a:p>
          <a:p>
            <a:pPr>
              <a:defRPr/>
            </a:pPr>
            <a:endParaRPr lang="en-GB" dirty="0">
              <a:solidFill>
                <a:prstClr val="black"/>
              </a:solidFill>
            </a:endParaRPr>
          </a:p>
          <a:p>
            <a:pPr>
              <a:defRPr/>
            </a:pPr>
            <a:r>
              <a:rPr lang="en-GB" b="1" dirty="0">
                <a:solidFill>
                  <a:prstClr val="black"/>
                </a:solidFill>
              </a:rPr>
              <a:t>Wildfire</a:t>
            </a:r>
            <a:r>
              <a:rPr lang="en-GB" dirty="0">
                <a:solidFill>
                  <a:prstClr val="black"/>
                </a:solidFill>
              </a:rPr>
              <a:t> – a large, destructive fire that spreads quickly over woodland or bush</a:t>
            </a:r>
          </a:p>
          <a:p>
            <a:pPr>
              <a:defRPr/>
            </a:pPr>
            <a:endParaRPr lang="en-GB" dirty="0">
              <a:solidFill>
                <a:prstClr val="black"/>
              </a:solidFill>
            </a:endParaRPr>
          </a:p>
        </p:txBody>
      </p:sp>
      <p:sp>
        <p:nvSpPr>
          <p:cNvPr id="4" name="Rectangle 3"/>
          <p:cNvSpPr/>
          <p:nvPr/>
        </p:nvSpPr>
        <p:spPr>
          <a:xfrm>
            <a:off x="14429" y="219787"/>
            <a:ext cx="2936381" cy="369332"/>
          </a:xfrm>
          <a:prstGeom prst="rect">
            <a:avLst/>
          </a:prstGeom>
          <a:solidFill>
            <a:schemeClr val="bg2"/>
          </a:solidFill>
          <a:ln>
            <a:solidFill>
              <a:schemeClr val="tx1"/>
            </a:solidFill>
          </a:ln>
        </p:spPr>
        <p:txBody>
          <a:bodyPr wrap="none" lIns="91440" tIns="45720" rIns="91440" bIns="45720">
            <a:spAutoFit/>
          </a:bodyPr>
          <a:lstStyle/>
          <a:p>
            <a:pPr algn="ctr"/>
            <a:r>
              <a:rPr lang="en-US" b="0" cap="none" spc="0" dirty="0">
                <a:ln w="0"/>
                <a:solidFill>
                  <a:schemeClr val="tx1"/>
                </a:solidFill>
              </a:rPr>
              <a:t>5. Face – Benjamin Zephaniah</a:t>
            </a:r>
          </a:p>
        </p:txBody>
      </p:sp>
      <p:sp>
        <p:nvSpPr>
          <p:cNvPr id="3" name="TextBox 2">
            <a:extLst>
              <a:ext uri="{FF2B5EF4-FFF2-40B4-BE49-F238E27FC236}">
                <a16:creationId xmlns:a16="http://schemas.microsoft.com/office/drawing/2014/main" id="{5B81C27D-793A-031C-7FDF-30363817D7AE}"/>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496718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100420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195" y="115903"/>
            <a:ext cx="137411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4" name="Table 3"/>
          <p:cNvGraphicFramePr>
            <a:graphicFrameLocks noGrp="1"/>
          </p:cNvGraphicFramePr>
          <p:nvPr>
            <p:extLst>
              <p:ext uri="{D42A27DB-BD31-4B8C-83A1-F6EECF244321}">
                <p14:modId xmlns:p14="http://schemas.microsoft.com/office/powerpoint/2010/main" val="3338969825"/>
              </p:ext>
            </p:extLst>
          </p:nvPr>
        </p:nvGraphicFramePr>
        <p:xfrm>
          <a:off x="6170064" y="115903"/>
          <a:ext cx="5953570" cy="6705441"/>
        </p:xfrm>
        <a:graphic>
          <a:graphicData uri="http://schemas.openxmlformats.org/drawingml/2006/table">
            <a:tbl>
              <a:tblPr firstRow="1" bandRow="1">
                <a:tableStyleId>{5940675A-B579-460E-94D1-54222C63F5DA}</a:tableStyleId>
              </a:tblPr>
              <a:tblGrid>
                <a:gridCol w="1100312">
                  <a:extLst>
                    <a:ext uri="{9D8B030D-6E8A-4147-A177-3AD203B41FA5}">
                      <a16:colId xmlns:a16="http://schemas.microsoft.com/office/drawing/2014/main" val="754545584"/>
                    </a:ext>
                  </a:extLst>
                </a:gridCol>
                <a:gridCol w="4853258">
                  <a:extLst>
                    <a:ext uri="{9D8B030D-6E8A-4147-A177-3AD203B41FA5}">
                      <a16:colId xmlns:a16="http://schemas.microsoft.com/office/drawing/2014/main" val="3093854776"/>
                    </a:ext>
                  </a:extLst>
                </a:gridCol>
              </a:tblGrid>
              <a:tr h="432000">
                <a:tc gridSpan="2">
                  <a:txBody>
                    <a:bodyPr/>
                    <a:lstStyle/>
                    <a:p>
                      <a:pPr algn="l"/>
                      <a:r>
                        <a:rPr lang="en-GB" sz="1200" b="1" dirty="0">
                          <a:latin typeface="+mj-lt"/>
                        </a:rPr>
                        <a:t>Algebra</a:t>
                      </a:r>
                    </a:p>
                  </a:txBody>
                  <a:tcPr anchor="ctr">
                    <a:solidFill>
                      <a:srgbClr val="FFCCFF"/>
                    </a:solidFill>
                  </a:tcPr>
                </a:tc>
                <a:tc hMerge="1">
                  <a:txBody>
                    <a:bodyPr/>
                    <a:lstStyle/>
                    <a:p>
                      <a:pPr algn="l"/>
                      <a:endParaRPr lang="en-GB" sz="1200" b="1" dirty="0">
                        <a:latin typeface="+mj-lt"/>
                      </a:endParaRPr>
                    </a:p>
                  </a:txBody>
                  <a:tcPr anchor="ctr">
                    <a:solidFill>
                      <a:srgbClr val="FFCCFF"/>
                    </a:solidFill>
                  </a:tcPr>
                </a:tc>
                <a:extLst>
                  <a:ext uri="{0D108BD9-81ED-4DB2-BD59-A6C34878D82A}">
                    <a16:rowId xmlns:a16="http://schemas.microsoft.com/office/drawing/2014/main" val="633986651"/>
                  </a:ext>
                </a:extLst>
              </a:tr>
              <a:tr h="432000">
                <a:tc>
                  <a:txBody>
                    <a:bodyPr/>
                    <a:lstStyle/>
                    <a:p>
                      <a:pPr algn="l"/>
                      <a:r>
                        <a:rPr lang="en-GB" sz="1200" b="1" dirty="0">
                          <a:latin typeface="+mj-lt"/>
                        </a:rPr>
                        <a:t>Key Word</a:t>
                      </a:r>
                    </a:p>
                  </a:txBody>
                  <a:tcPr anchor="ctr">
                    <a:solidFill>
                      <a:srgbClr val="FFCCFF"/>
                    </a:solidFill>
                  </a:tcPr>
                </a:tc>
                <a:tc>
                  <a:txBody>
                    <a:bodyPr/>
                    <a:lstStyle/>
                    <a:p>
                      <a:pPr algn="l"/>
                      <a:r>
                        <a:rPr lang="en-GB" sz="1200" b="1" dirty="0">
                          <a:latin typeface="+mj-lt"/>
                        </a:rPr>
                        <a:t>Definition</a:t>
                      </a:r>
                    </a:p>
                  </a:txBody>
                  <a:tcPr anchor="ctr">
                    <a:solidFill>
                      <a:srgbClr val="FFCCFF"/>
                    </a:solidFill>
                  </a:tcPr>
                </a:tc>
                <a:extLst>
                  <a:ext uri="{0D108BD9-81ED-4DB2-BD59-A6C34878D82A}">
                    <a16:rowId xmlns:a16="http://schemas.microsoft.com/office/drawing/2014/main" val="1215074834"/>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Sequence</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A number or</a:t>
                      </a:r>
                      <a:r>
                        <a:rPr lang="en-GB" sz="1200" kern="1400" baseline="0" dirty="0">
                          <a:ln>
                            <a:noFill/>
                          </a:ln>
                          <a:solidFill>
                            <a:srgbClr val="000000"/>
                          </a:solidFill>
                          <a:effectLst/>
                          <a:latin typeface="+mj-lt"/>
                        </a:rPr>
                        <a:t> picture pattern with a specific rule</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281674498"/>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Term</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Each value in a</a:t>
                      </a:r>
                      <a:r>
                        <a:rPr lang="en-GB" sz="1200" kern="1400" baseline="0" dirty="0">
                          <a:ln>
                            <a:noFill/>
                          </a:ln>
                          <a:solidFill>
                            <a:srgbClr val="000000"/>
                          </a:solidFill>
                          <a:effectLst/>
                          <a:latin typeface="+mj-lt"/>
                        </a:rPr>
                        <a:t> sequence is called a term</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224344173"/>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The position of a term within a sequence </a:t>
                      </a:r>
                    </a:p>
                  </a:txBody>
                  <a:tcPr marL="36576" marR="36576" marT="36576" marB="36576" anchor="ctr"/>
                </a:tc>
                <a:extLst>
                  <a:ext uri="{0D108BD9-81ED-4DB2-BD59-A6C34878D82A}">
                    <a16:rowId xmlns:a16="http://schemas.microsoft.com/office/drawing/2014/main" val="1789266830"/>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Term to Term rule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Defines how to get from one term in a sequence to the next. </a:t>
                      </a:r>
                    </a:p>
                  </a:txBody>
                  <a:tcPr marL="36576" marR="36576" marT="36576" marB="36576" anchor="ctr"/>
                </a:tc>
                <a:extLst>
                  <a:ext uri="{0D108BD9-81ED-4DB2-BD59-A6C34878D82A}">
                    <a16:rowId xmlns:a16="http://schemas.microsoft.com/office/drawing/2014/main" val="2202716633"/>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Nth term</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The nth term rule in sequences is a formula that allows you to find any term in a sequence, given its position (also known as the position to term rule). </a:t>
                      </a:r>
                    </a:p>
                  </a:txBody>
                  <a:tcPr marL="36576" marR="36576" marT="36576" marB="36576" anchor="ctr"/>
                </a:tc>
                <a:extLst>
                  <a:ext uri="{0D108BD9-81ED-4DB2-BD59-A6C34878D82A}">
                    <a16:rowId xmlns:a16="http://schemas.microsoft.com/office/drawing/2014/main" val="191625979"/>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Substitute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mj-lt"/>
                        </a:rPr>
                        <a:t>Replacing variables with numbers, symbols or other algebraic expressions to equate, solve or simplify expressions and equations. </a:t>
                      </a:r>
                    </a:p>
                  </a:txBody>
                  <a:tcPr marL="36576" marR="36576" marT="36576" marB="36576" anchor="ctr"/>
                </a:tc>
                <a:extLst>
                  <a:ext uri="{0D108BD9-81ED-4DB2-BD59-A6C34878D82A}">
                    <a16:rowId xmlns:a16="http://schemas.microsoft.com/office/drawing/2014/main" val="818347764"/>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Generate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Work out the terms in the sequence using the nth term or rule</a:t>
                      </a:r>
                    </a:p>
                  </a:txBody>
                  <a:tcPr marL="36576" marR="36576" marT="36576" marB="36576" anchor="ctr"/>
                </a:tc>
                <a:extLst>
                  <a:ext uri="{0D108BD9-81ED-4DB2-BD59-A6C34878D82A}">
                    <a16:rowId xmlns:a16="http://schemas.microsoft.com/office/drawing/2014/main" val="605210744"/>
                  </a:ext>
                </a:extLst>
              </a:tr>
              <a:tr h="432000">
                <a:tc>
                  <a:txBody>
                    <a:bodyPr/>
                    <a:lstStyle/>
                    <a:p>
                      <a:pPr algn="l"/>
                      <a:r>
                        <a:rPr lang="en-GB" sz="1200" dirty="0">
                          <a:latin typeface="+mj-lt"/>
                        </a:rPr>
                        <a:t>Arithmetic Sequence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mj-lt"/>
                        </a:rPr>
                        <a:t>An ordered set of numbers that have a common difference between each consecutive term. </a:t>
                      </a:r>
                    </a:p>
                  </a:txBody>
                  <a:tcPr anchor="ctr"/>
                </a:tc>
                <a:extLst>
                  <a:ext uri="{0D108BD9-81ED-4DB2-BD59-A6C34878D82A}">
                    <a16:rowId xmlns:a16="http://schemas.microsoft.com/office/drawing/2014/main" val="1967636139"/>
                  </a:ext>
                </a:extLst>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Geometric Sequence</a:t>
                      </a:r>
                      <a:endParaRPr lang="en-GB" sz="12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An ordered set of numbers that progresses by multiplying or dividing each term by a common number</a:t>
                      </a:r>
                    </a:p>
                  </a:txBody>
                  <a:tcPr anchor="ctr"/>
                </a:tc>
                <a:extLst>
                  <a:ext uri="{0D108BD9-81ED-4DB2-BD59-A6C34878D82A}">
                    <a16:rowId xmlns:a16="http://schemas.microsoft.com/office/drawing/2014/main" val="1414302187"/>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X-axis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j-lt"/>
                        </a:rPr>
                        <a:t>Horizontal axis (goes across)</a:t>
                      </a:r>
                    </a:p>
                  </a:txBody>
                  <a:tcPr marL="36576" marR="36576" marT="36576" marB="36576" anchor="ctr"/>
                </a:tc>
                <a:extLst>
                  <a:ext uri="{0D108BD9-81ED-4DB2-BD59-A6C34878D82A}">
                    <a16:rowId xmlns:a16="http://schemas.microsoft.com/office/drawing/2014/main" val="1983560509"/>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Y-axis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j-lt"/>
                        </a:rPr>
                        <a:t>Vertical axis (goes up)</a:t>
                      </a:r>
                    </a:p>
                  </a:txBody>
                  <a:tcPr marL="36576" marR="36576" marT="36576" marB="36576" anchor="ctr"/>
                </a:tc>
                <a:extLst>
                  <a:ext uri="{0D108BD9-81ED-4DB2-BD59-A6C34878D82A}">
                    <a16:rowId xmlns:a16="http://schemas.microsoft.com/office/drawing/2014/main" val="2436329840"/>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Co-ordinate</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j-lt"/>
                        </a:rPr>
                        <a:t>Two numbers that locate a specific points on a grid (x, y)</a:t>
                      </a:r>
                    </a:p>
                  </a:txBody>
                  <a:tcPr marL="36576" marR="36576" marT="36576" marB="36576" anchor="ctr"/>
                </a:tc>
                <a:extLst>
                  <a:ext uri="{0D108BD9-81ED-4DB2-BD59-A6C34878D82A}">
                    <a16:rowId xmlns:a16="http://schemas.microsoft.com/office/drawing/2014/main" val="1749869686"/>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Linear graph</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j-lt"/>
                        </a:rPr>
                        <a:t>A straight line that shows a relationship between the x and y co-ordinate. </a:t>
                      </a:r>
                    </a:p>
                  </a:txBody>
                  <a:tcPr marL="36576" marR="36576" marT="36576" marB="36576" anchor="ctr"/>
                </a:tc>
                <a:extLst>
                  <a:ext uri="{0D108BD9-81ED-4DB2-BD59-A6C34878D82A}">
                    <a16:rowId xmlns:a16="http://schemas.microsoft.com/office/drawing/2014/main" val="2622164272"/>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109260074"/>
                  </p:ext>
                </p:extLst>
              </p:nvPr>
            </p:nvGraphicFramePr>
            <p:xfrm>
              <a:off x="208195" y="675430"/>
              <a:ext cx="5887805" cy="3092479"/>
            </p:xfrm>
            <a:graphic>
              <a:graphicData uri="http://schemas.openxmlformats.org/drawingml/2006/table">
                <a:tbl>
                  <a:tblPr firstRow="1" bandRow="1">
                    <a:tableStyleId>{5940675A-B579-460E-94D1-54222C63F5DA}</a:tableStyleId>
                  </a:tblPr>
                  <a:tblGrid>
                    <a:gridCol w="1475326">
                      <a:extLst>
                        <a:ext uri="{9D8B030D-6E8A-4147-A177-3AD203B41FA5}">
                          <a16:colId xmlns:a16="http://schemas.microsoft.com/office/drawing/2014/main" val="1540503986"/>
                        </a:ext>
                      </a:extLst>
                    </a:gridCol>
                    <a:gridCol w="4412479">
                      <a:extLst>
                        <a:ext uri="{9D8B030D-6E8A-4147-A177-3AD203B41FA5}">
                          <a16:colId xmlns:a16="http://schemas.microsoft.com/office/drawing/2014/main" val="20000"/>
                        </a:ext>
                      </a:extLst>
                    </a:gridCol>
                  </a:tblGrid>
                  <a:tr h="432000">
                    <a:tc gridSpan="2">
                      <a:txBody>
                        <a:bodyPr/>
                        <a:lstStyle/>
                        <a:p>
                          <a:pPr algn="l"/>
                          <a:r>
                            <a:rPr lang="en-GB" sz="1200" b="1" u="none" dirty="0">
                              <a:latin typeface="+mj-lt"/>
                            </a:rPr>
                            <a:t>Transformations</a:t>
                          </a:r>
                        </a:p>
                      </a:txBody>
                      <a:tcPr anchor="ctr">
                        <a:solidFill>
                          <a:schemeClr val="accent6">
                            <a:lumMod val="20000"/>
                            <a:lumOff val="80000"/>
                          </a:schemeClr>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184093998"/>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Reflection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When a shape</a:t>
                          </a:r>
                          <a:r>
                            <a:rPr lang="en-GB" sz="1200" kern="1400" baseline="0" dirty="0">
                              <a:ln>
                                <a:noFill/>
                              </a:ln>
                              <a:solidFill>
                                <a:srgbClr val="000000"/>
                              </a:solidFill>
                              <a:effectLst/>
                              <a:latin typeface="+mj-lt"/>
                            </a:rPr>
                            <a:t> is flipped (reflected) in a mirror line </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83080463"/>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When a shape is turned</a:t>
                          </a:r>
                          <a:r>
                            <a:rPr lang="en-GB" sz="1200" kern="1400" baseline="0" dirty="0">
                              <a:ln>
                                <a:noFill/>
                              </a:ln>
                              <a:solidFill>
                                <a:srgbClr val="000000"/>
                              </a:solidFill>
                              <a:effectLst/>
                              <a:latin typeface="+mj-lt"/>
                            </a:rPr>
                            <a:t> (rotated) around a centre of rotation by a given direction (clockwise/anticlockwise) and angle (90⁰ or 180⁰)</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489290701"/>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Translation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When a shape is moved by a column vector</a:t>
                          </a:r>
                        </a:p>
                      </a:txBody>
                      <a:tcPr marL="36576" marR="36576" marT="36576" marB="36576" anchor="ctr"/>
                    </a:tc>
                    <a:extLst>
                      <a:ext uri="{0D108BD9-81ED-4DB2-BD59-A6C34878D82A}">
                        <a16:rowId xmlns:a16="http://schemas.microsoft.com/office/drawing/2014/main" val="591994769"/>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Enlargement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When a shape is made bigger or smaller. They must have a scale factor and they may involve a centre of enlargement. </a:t>
                          </a:r>
                        </a:p>
                      </a:txBody>
                      <a:tcPr marL="36576" marR="36576" marT="36576" marB="36576" anchor="ctr"/>
                    </a:tc>
                    <a:extLst>
                      <a:ext uri="{0D108BD9-81ED-4DB2-BD59-A6C34878D82A}">
                        <a16:rowId xmlns:a16="http://schemas.microsoft.com/office/drawing/2014/main" val="4161200960"/>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Column</a:t>
                          </a:r>
                          <a:r>
                            <a:rPr lang="en-GB" sz="1200" kern="1400" baseline="0" dirty="0">
                              <a:ln>
                                <a:noFill/>
                              </a:ln>
                              <a:solidFill>
                                <a:srgbClr val="000000"/>
                              </a:solidFill>
                              <a:effectLst/>
                              <a:latin typeface="+mj-lt"/>
                            </a:rPr>
                            <a:t> vector</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A column vector is written in</a:t>
                          </a:r>
                          <a:r>
                            <a:rPr lang="en-GB" sz="1200" kern="1400" baseline="0" dirty="0">
                              <a:ln>
                                <a:noFill/>
                              </a:ln>
                              <a:solidFill>
                                <a:srgbClr val="000000"/>
                              </a:solidFill>
                              <a:effectLst/>
                              <a:latin typeface="+mj-lt"/>
                            </a:rPr>
                            <a:t> this format:</a:t>
                          </a:r>
                          <a14:m>
                            <m:oMath xmlns:m="http://schemas.openxmlformats.org/officeDocument/2006/math">
                              <m:d>
                                <m:dPr>
                                  <m:ctrlPr>
                                    <a:rPr lang="en-GB" sz="1200" i="1" kern="1400" smtClean="0">
                                      <a:ln>
                                        <a:noFill/>
                                      </a:ln>
                                      <a:solidFill>
                                        <a:srgbClr val="000000"/>
                                      </a:solidFill>
                                      <a:effectLst/>
                                      <a:latin typeface="Cambria Math" panose="02040503050406030204" pitchFamily="18" charset="0"/>
                                    </a:rPr>
                                  </m:ctrlPr>
                                </m:dPr>
                                <m:e>
                                  <m:f>
                                    <m:fPr>
                                      <m:type m:val="noBa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𝑥</m:t>
                                      </m:r>
                                    </m:num>
                                    <m:den>
                                      <m:r>
                                        <a:rPr lang="en-GB" sz="1200" b="0" i="1" kern="1400" smtClean="0">
                                          <a:ln>
                                            <a:noFill/>
                                          </a:ln>
                                          <a:solidFill>
                                            <a:srgbClr val="000000"/>
                                          </a:solidFill>
                                          <a:effectLst/>
                                          <a:latin typeface="Cambria Math" panose="02040503050406030204" pitchFamily="18" charset="0"/>
                                        </a:rPr>
                                        <m:t>𝑦</m:t>
                                      </m:r>
                                    </m:den>
                                  </m:f>
                                </m:e>
                              </m:d>
                            </m:oMath>
                          </a14:m>
                          <a:br>
                            <a:rPr lang="en-GB" sz="1200" kern="1400" dirty="0">
                              <a:ln>
                                <a:noFill/>
                              </a:ln>
                              <a:solidFill>
                                <a:srgbClr val="000000"/>
                              </a:solidFill>
                              <a:effectLst/>
                              <a:latin typeface="+mj-lt"/>
                            </a:rPr>
                          </a:br>
                          <a14:m>
                            <m:oMath xmlns:m="http://schemas.openxmlformats.org/officeDocument/2006/math">
                              <m:r>
                                <a:rPr lang="en-GB" sz="1200" b="0" i="1" kern="1400" dirty="0" smtClean="0">
                                  <a:ln>
                                    <a:noFill/>
                                  </a:ln>
                                  <a:solidFill>
                                    <a:srgbClr val="000000"/>
                                  </a:solidFill>
                                  <a:effectLst/>
                                  <a:latin typeface="Cambria Math" panose="02040503050406030204" pitchFamily="18" charset="0"/>
                                </a:rPr>
                                <m:t>𝑥</m:t>
                              </m:r>
                            </m:oMath>
                          </a14:m>
                          <a:r>
                            <a:rPr lang="en-GB" sz="1200" kern="1400" dirty="0">
                              <a:ln>
                                <a:noFill/>
                              </a:ln>
                              <a:solidFill>
                                <a:srgbClr val="000000"/>
                              </a:solidFill>
                              <a:effectLst/>
                              <a:latin typeface="+mj-lt"/>
                            </a:rPr>
                            <a:t> = right (+) and left (-) movement</a:t>
                          </a:r>
                          <a:br>
                            <a:rPr lang="en-GB" sz="1200" kern="1400" dirty="0">
                              <a:ln>
                                <a:noFill/>
                              </a:ln>
                              <a:solidFill>
                                <a:srgbClr val="000000"/>
                              </a:solidFill>
                              <a:effectLst/>
                              <a:latin typeface="+mj-lt"/>
                            </a:rPr>
                          </a:br>
                          <a:r>
                            <a:rPr lang="en-GB" sz="1200" kern="1400" dirty="0">
                              <a:ln>
                                <a:noFill/>
                              </a:ln>
                              <a:solidFill>
                                <a:srgbClr val="000000"/>
                              </a:solidFill>
                              <a:effectLst/>
                              <a:latin typeface="+mj-lt"/>
                            </a:rPr>
                            <a:t> y = up (+) and down (-) movement</a:t>
                          </a:r>
                        </a:p>
                      </a:txBody>
                      <a:tcPr marL="36576" marR="36576" marT="36576" marB="36576" anchor="ctr"/>
                    </a:tc>
                    <a:extLst>
                      <a:ext uri="{0D108BD9-81ED-4DB2-BD59-A6C34878D82A}">
                        <a16:rowId xmlns:a16="http://schemas.microsoft.com/office/drawing/2014/main" val="197698209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109260074"/>
                  </p:ext>
                </p:extLst>
              </p:nvPr>
            </p:nvGraphicFramePr>
            <p:xfrm>
              <a:off x="208195" y="675430"/>
              <a:ext cx="5887805" cy="3092479"/>
            </p:xfrm>
            <a:graphic>
              <a:graphicData uri="http://schemas.openxmlformats.org/drawingml/2006/table">
                <a:tbl>
                  <a:tblPr firstRow="1" bandRow="1">
                    <a:tableStyleId>{5940675A-B579-460E-94D1-54222C63F5DA}</a:tableStyleId>
                  </a:tblPr>
                  <a:tblGrid>
                    <a:gridCol w="1475326">
                      <a:extLst>
                        <a:ext uri="{9D8B030D-6E8A-4147-A177-3AD203B41FA5}">
                          <a16:colId xmlns:a16="http://schemas.microsoft.com/office/drawing/2014/main" val="1540503986"/>
                        </a:ext>
                      </a:extLst>
                    </a:gridCol>
                    <a:gridCol w="4412479">
                      <a:extLst>
                        <a:ext uri="{9D8B030D-6E8A-4147-A177-3AD203B41FA5}">
                          <a16:colId xmlns:a16="http://schemas.microsoft.com/office/drawing/2014/main" val="20000"/>
                        </a:ext>
                      </a:extLst>
                    </a:gridCol>
                  </a:tblGrid>
                  <a:tr h="432000">
                    <a:tc gridSpan="2">
                      <a:txBody>
                        <a:bodyPr/>
                        <a:lstStyle/>
                        <a:p>
                          <a:pPr algn="l"/>
                          <a:r>
                            <a:rPr lang="en-GB" sz="1200" b="1" u="none" dirty="0">
                              <a:latin typeface="+mj-lt"/>
                            </a:rPr>
                            <a:t>Transformations</a:t>
                          </a:r>
                        </a:p>
                      </a:txBody>
                      <a:tcPr anchor="ctr">
                        <a:solidFill>
                          <a:schemeClr val="accent6">
                            <a:lumMod val="20000"/>
                            <a:lumOff val="80000"/>
                          </a:schemeClr>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184093998"/>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Reflection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When a shape</a:t>
                          </a:r>
                          <a:r>
                            <a:rPr lang="en-GB" sz="1200" kern="1400" baseline="0" dirty="0">
                              <a:ln>
                                <a:noFill/>
                              </a:ln>
                              <a:solidFill>
                                <a:srgbClr val="000000"/>
                              </a:solidFill>
                              <a:effectLst/>
                              <a:latin typeface="+mj-lt"/>
                            </a:rPr>
                            <a:t> is flipped (reflected) in a mirror line </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83080463"/>
                      </a:ext>
                    </a:extLst>
                  </a:tr>
                  <a:tr h="49003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When a shape is turned</a:t>
                          </a:r>
                          <a:r>
                            <a:rPr lang="en-GB" sz="1200" kern="1400" baseline="0" dirty="0">
                              <a:ln>
                                <a:noFill/>
                              </a:ln>
                              <a:solidFill>
                                <a:srgbClr val="000000"/>
                              </a:solidFill>
                              <a:effectLst/>
                              <a:latin typeface="+mj-lt"/>
                            </a:rPr>
                            <a:t> (rotated) around a centre of rotation by a given direction (clockwise/anticlockwise) and angle (90⁰ or 180⁰)</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489290701"/>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Translation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When a shape is moved by a column vector</a:t>
                          </a:r>
                        </a:p>
                      </a:txBody>
                      <a:tcPr marL="36576" marR="36576" marT="36576" marB="36576" anchor="ctr"/>
                    </a:tc>
                    <a:extLst>
                      <a:ext uri="{0D108BD9-81ED-4DB2-BD59-A6C34878D82A}">
                        <a16:rowId xmlns:a16="http://schemas.microsoft.com/office/drawing/2014/main" val="591994769"/>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Enlargement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When a shape is made bigger or smaller. They must have a scale factor and they may involve a centre of enlargement. </a:t>
                          </a:r>
                        </a:p>
                      </a:txBody>
                      <a:tcPr marL="36576" marR="36576" marT="36576" marB="36576" anchor="ctr"/>
                    </a:tc>
                    <a:extLst>
                      <a:ext uri="{0D108BD9-81ED-4DB2-BD59-A6C34878D82A}">
                        <a16:rowId xmlns:a16="http://schemas.microsoft.com/office/drawing/2014/main" val="4161200960"/>
                      </a:ext>
                    </a:extLst>
                  </a:tr>
                  <a:tr h="81610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Column</a:t>
                          </a:r>
                          <a:r>
                            <a:rPr lang="en-GB" sz="1200" kern="1400" baseline="0" dirty="0">
                              <a:ln>
                                <a:noFill/>
                              </a:ln>
                              <a:solidFill>
                                <a:srgbClr val="000000"/>
                              </a:solidFill>
                              <a:effectLst/>
                              <a:latin typeface="+mj-lt"/>
                            </a:rPr>
                            <a:t> vector</a:t>
                          </a:r>
                          <a:endParaRPr lang="en-GB" sz="1200" kern="1400" dirty="0">
                            <a:ln>
                              <a:noFill/>
                            </a:ln>
                            <a:solidFill>
                              <a:srgbClr val="000000"/>
                            </a:solidFill>
                            <a:effectLst/>
                            <a:latin typeface="+mj-lt"/>
                          </a:endParaRPr>
                        </a:p>
                      </a:txBody>
                      <a:tcPr marL="36576" marR="36576" marT="36576" marB="36576" anchor="ctr"/>
                    </a:tc>
                    <a:tc>
                      <a:txBody>
                        <a:bodyPr/>
                        <a:lstStyle/>
                        <a:p>
                          <a:endParaRPr lang="en-US"/>
                        </a:p>
                      </a:txBody>
                      <a:tcPr marL="36576" marR="36576" marT="36576" marB="36576" anchor="ctr">
                        <a:blipFill>
                          <a:blip r:embed="rId2"/>
                          <a:stretch>
                            <a:fillRect l="-33564" t="-280597" r="-414" b="-6716"/>
                          </a:stretch>
                        </a:blipFill>
                      </a:tcPr>
                    </a:tc>
                    <a:extLst>
                      <a:ext uri="{0D108BD9-81ED-4DB2-BD59-A6C34878D82A}">
                        <a16:rowId xmlns:a16="http://schemas.microsoft.com/office/drawing/2014/main" val="1976982093"/>
                      </a:ext>
                    </a:extLst>
                  </a:tr>
                </a:tbl>
              </a:graphicData>
            </a:graphic>
          </p:graphicFrame>
        </mc:Fallback>
      </mc:AlternateContent>
      <p:graphicFrame>
        <p:nvGraphicFramePr>
          <p:cNvPr id="17" name="Table 16">
            <a:extLst>
              <a:ext uri="{FF2B5EF4-FFF2-40B4-BE49-F238E27FC236}">
                <a16:creationId xmlns:a16="http://schemas.microsoft.com/office/drawing/2014/main" id="{ED7B88EC-3BF4-4B72-8D72-402A2A14A72D}"/>
              </a:ext>
            </a:extLst>
          </p:cNvPr>
          <p:cNvGraphicFramePr>
            <a:graphicFrameLocks noGrp="1"/>
          </p:cNvGraphicFramePr>
          <p:nvPr>
            <p:extLst>
              <p:ext uri="{D42A27DB-BD31-4B8C-83A1-F6EECF244321}">
                <p14:modId xmlns:p14="http://schemas.microsoft.com/office/powerpoint/2010/main" val="3955149779"/>
              </p:ext>
            </p:extLst>
          </p:nvPr>
        </p:nvGraphicFramePr>
        <p:xfrm>
          <a:off x="208194" y="3927972"/>
          <a:ext cx="5887805" cy="2642400"/>
        </p:xfrm>
        <a:graphic>
          <a:graphicData uri="http://schemas.openxmlformats.org/drawingml/2006/table">
            <a:tbl>
              <a:tblPr firstRow="1" bandRow="1">
                <a:tableStyleId>{5940675A-B579-460E-94D1-54222C63F5DA}</a:tableStyleId>
              </a:tblPr>
              <a:tblGrid>
                <a:gridCol w="1466782">
                  <a:extLst>
                    <a:ext uri="{9D8B030D-6E8A-4147-A177-3AD203B41FA5}">
                      <a16:colId xmlns:a16="http://schemas.microsoft.com/office/drawing/2014/main" val="1540503986"/>
                    </a:ext>
                  </a:extLst>
                </a:gridCol>
                <a:gridCol w="4421023">
                  <a:extLst>
                    <a:ext uri="{9D8B030D-6E8A-4147-A177-3AD203B41FA5}">
                      <a16:colId xmlns:a16="http://schemas.microsoft.com/office/drawing/2014/main" val="20000"/>
                    </a:ext>
                  </a:extLst>
                </a:gridCol>
              </a:tblGrid>
              <a:tr h="432000">
                <a:tc gridSpan="2">
                  <a:txBody>
                    <a:bodyPr/>
                    <a:lstStyle/>
                    <a:p>
                      <a:pPr algn="l"/>
                      <a:r>
                        <a:rPr lang="en-GB" sz="1200" b="1" u="none" dirty="0">
                          <a:latin typeface="+mj-lt"/>
                        </a:rPr>
                        <a:t>Percentages </a:t>
                      </a:r>
                    </a:p>
                  </a:txBody>
                  <a:tcPr anchor="ctr">
                    <a:solidFill>
                      <a:schemeClr val="accent4">
                        <a:lumMod val="20000"/>
                        <a:lumOff val="80000"/>
                      </a:schemeClr>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184093998"/>
                  </a:ext>
                </a:extLst>
              </a:tr>
              <a:tr h="432000">
                <a:tc>
                  <a:txBody>
                    <a:bodyPr/>
                    <a:lstStyle/>
                    <a:p>
                      <a:pPr algn="l" fontAlgn="ctr"/>
                      <a:r>
                        <a:rPr lang="en-GB" sz="1200" b="0" i="0" u="none" strike="noStrike" dirty="0">
                          <a:solidFill>
                            <a:srgbClr val="000000"/>
                          </a:solidFill>
                          <a:effectLst/>
                          <a:latin typeface="+mj-lt"/>
                        </a:rPr>
                        <a:t> Percentage </a:t>
                      </a:r>
                    </a:p>
                  </a:txBody>
                  <a:tcPr marL="9525" marR="9525" marT="9525" marB="0" anchor="ctr"/>
                </a:tc>
                <a:tc>
                  <a:txBody>
                    <a:bodyPr/>
                    <a:lstStyle/>
                    <a:p>
                      <a:pPr algn="l" fontAlgn="ctr"/>
                      <a:r>
                        <a:rPr lang="en-GB" sz="1200" b="0" i="0" u="none" strike="noStrike" dirty="0">
                          <a:solidFill>
                            <a:srgbClr val="000000"/>
                          </a:solidFill>
                          <a:effectLst/>
                          <a:latin typeface="+mj-lt"/>
                        </a:rPr>
                        <a:t>Out of 100</a:t>
                      </a:r>
                    </a:p>
                  </a:txBody>
                  <a:tcPr marL="9525" marR="9525" marT="9525" marB="0" anchor="ctr"/>
                </a:tc>
                <a:extLst>
                  <a:ext uri="{0D108BD9-81ED-4DB2-BD59-A6C34878D82A}">
                    <a16:rowId xmlns:a16="http://schemas.microsoft.com/office/drawing/2014/main" val="1283080463"/>
                  </a:ext>
                </a:extLst>
              </a:tr>
              <a:tr h="432000">
                <a:tc>
                  <a:txBody>
                    <a:bodyPr/>
                    <a:lstStyle/>
                    <a:p>
                      <a:r>
                        <a:rPr lang="en-GB" sz="1200" dirty="0">
                          <a:latin typeface="+mj-lt"/>
                        </a:rPr>
                        <a:t>Interest</a:t>
                      </a:r>
                    </a:p>
                  </a:txBody>
                  <a:tcPr anchor="ctr"/>
                </a:tc>
                <a:tc>
                  <a:txBody>
                    <a:bodyPr/>
                    <a:lstStyle/>
                    <a:p>
                      <a:r>
                        <a:rPr lang="en-GB" sz="1200" dirty="0">
                          <a:latin typeface="+mj-lt"/>
                        </a:rPr>
                        <a:t>The price you pay to borrow money or the cost you charge to lend money</a:t>
                      </a:r>
                    </a:p>
                  </a:txBody>
                  <a:tcPr anchor="ctr"/>
                </a:tc>
                <a:extLst>
                  <a:ext uri="{0D108BD9-81ED-4DB2-BD59-A6C34878D82A}">
                    <a16:rowId xmlns:a16="http://schemas.microsoft.com/office/drawing/2014/main" val="3489290701"/>
                  </a:ext>
                </a:extLst>
              </a:tr>
              <a:tr h="432000">
                <a:tc>
                  <a:txBody>
                    <a:bodyPr/>
                    <a:lstStyle/>
                    <a:p>
                      <a:r>
                        <a:rPr lang="en-GB" sz="1200" dirty="0">
                          <a:latin typeface="+mj-lt"/>
                        </a:rPr>
                        <a:t>Per annum</a:t>
                      </a:r>
                    </a:p>
                  </a:txBody>
                  <a:tcPr anchor="ctr"/>
                </a:tc>
                <a:tc>
                  <a:txBody>
                    <a:bodyPr/>
                    <a:lstStyle/>
                    <a:p>
                      <a:r>
                        <a:rPr lang="en-GB" sz="1200" dirty="0">
                          <a:latin typeface="+mj-lt"/>
                        </a:rPr>
                        <a:t>Each</a:t>
                      </a:r>
                      <a:r>
                        <a:rPr lang="en-GB" sz="1200" baseline="0" dirty="0">
                          <a:latin typeface="+mj-lt"/>
                        </a:rPr>
                        <a:t> year</a:t>
                      </a:r>
                      <a:endParaRPr lang="en-GB" sz="1200" dirty="0">
                        <a:latin typeface="+mj-lt"/>
                      </a:endParaRPr>
                    </a:p>
                  </a:txBody>
                  <a:tcPr anchor="ctr"/>
                </a:tc>
                <a:extLst>
                  <a:ext uri="{0D108BD9-81ED-4DB2-BD59-A6C34878D82A}">
                    <a16:rowId xmlns:a16="http://schemas.microsoft.com/office/drawing/2014/main" val="591994769"/>
                  </a:ext>
                </a:extLst>
              </a:tr>
              <a:tr h="432000">
                <a:tc>
                  <a:txBody>
                    <a:bodyPr/>
                    <a:lstStyle/>
                    <a:p>
                      <a:r>
                        <a:rPr lang="en-GB" sz="1200" dirty="0">
                          <a:latin typeface="+mj-lt"/>
                        </a:rPr>
                        <a:t>Simple interest</a:t>
                      </a:r>
                    </a:p>
                  </a:txBody>
                  <a:tcPr anchor="ctr"/>
                </a:tc>
                <a:tc>
                  <a:txBody>
                    <a:bodyPr/>
                    <a:lstStyle/>
                    <a:p>
                      <a:pPr algn="l" fontAlgn="ctr"/>
                      <a:r>
                        <a:rPr lang="en-GB" sz="1200" b="0" i="0" u="none" strike="noStrike" dirty="0">
                          <a:solidFill>
                            <a:srgbClr val="000000"/>
                          </a:solidFill>
                          <a:effectLst/>
                          <a:latin typeface="+mj-lt"/>
                        </a:rPr>
                        <a:t>Same amount every year</a:t>
                      </a:r>
                    </a:p>
                  </a:txBody>
                  <a:tcPr anchor="ctr"/>
                </a:tc>
                <a:extLst>
                  <a:ext uri="{0D108BD9-81ED-4DB2-BD59-A6C34878D82A}">
                    <a16:rowId xmlns:a16="http://schemas.microsoft.com/office/drawing/2014/main" val="4161200960"/>
                  </a:ext>
                </a:extLst>
              </a:tr>
              <a:tr h="432000">
                <a:tc>
                  <a:txBody>
                    <a:bodyPr/>
                    <a:lstStyle/>
                    <a:p>
                      <a:r>
                        <a:rPr lang="en-GB" sz="1200" dirty="0">
                          <a:latin typeface="+mj-lt"/>
                        </a:rPr>
                        <a:t>Compound interest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j-lt"/>
                        </a:rPr>
                        <a:t>Worked out yearly</a:t>
                      </a:r>
                    </a:p>
                    <a:p>
                      <a:endParaRPr lang="en-GB" sz="1200" dirty="0">
                        <a:latin typeface="+mj-lt"/>
                      </a:endParaRPr>
                    </a:p>
                  </a:txBody>
                  <a:tcPr anchor="ctr"/>
                </a:tc>
                <a:extLst>
                  <a:ext uri="{0D108BD9-81ED-4DB2-BD59-A6C34878D82A}">
                    <a16:rowId xmlns:a16="http://schemas.microsoft.com/office/drawing/2014/main" val="3819630475"/>
                  </a:ext>
                </a:extLst>
              </a:tr>
            </a:tbl>
          </a:graphicData>
        </a:graphic>
      </p:graphicFrame>
    </p:spTree>
    <p:extLst>
      <p:ext uri="{BB962C8B-B14F-4D97-AF65-F5344CB8AC3E}">
        <p14:creationId xmlns:p14="http://schemas.microsoft.com/office/powerpoint/2010/main" val="139480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2179966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348199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3331741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3985315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269721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8106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9" name="TextBox 1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5" name="Table 4">
            <a:extLst>
              <a:ext uri="{FF2B5EF4-FFF2-40B4-BE49-F238E27FC236}">
                <a16:creationId xmlns:a16="http://schemas.microsoft.com/office/drawing/2014/main" id="{FC7629D6-794A-4F75-A0F4-CAB558B0EA9F}"/>
              </a:ext>
            </a:extLst>
          </p:cNvPr>
          <p:cNvGraphicFramePr>
            <a:graphicFrameLocks noGrp="1"/>
          </p:cNvGraphicFramePr>
          <p:nvPr>
            <p:extLst>
              <p:ext uri="{D42A27DB-BD31-4B8C-83A1-F6EECF244321}">
                <p14:modId xmlns:p14="http://schemas.microsoft.com/office/powerpoint/2010/main" val="3963453937"/>
              </p:ext>
            </p:extLst>
          </p:nvPr>
        </p:nvGraphicFramePr>
        <p:xfrm>
          <a:off x="122702" y="801326"/>
          <a:ext cx="11705715" cy="5364774"/>
        </p:xfrm>
        <a:graphic>
          <a:graphicData uri="http://schemas.openxmlformats.org/drawingml/2006/table">
            <a:tbl>
              <a:tblPr firstRow="1" bandRow="1">
                <a:tableStyleId>{5940675A-B579-460E-94D1-54222C63F5DA}</a:tableStyleId>
              </a:tblPr>
              <a:tblGrid>
                <a:gridCol w="2740086">
                  <a:extLst>
                    <a:ext uri="{9D8B030D-6E8A-4147-A177-3AD203B41FA5}">
                      <a16:colId xmlns:a16="http://schemas.microsoft.com/office/drawing/2014/main" val="20000"/>
                    </a:ext>
                  </a:extLst>
                </a:gridCol>
                <a:gridCol w="8965629">
                  <a:extLst>
                    <a:ext uri="{9D8B030D-6E8A-4147-A177-3AD203B41FA5}">
                      <a16:colId xmlns:a16="http://schemas.microsoft.com/office/drawing/2014/main" val="20001"/>
                    </a:ext>
                  </a:extLst>
                </a:gridCol>
              </a:tblGrid>
              <a:tr h="266806">
                <a:tc>
                  <a:txBody>
                    <a:bodyPr/>
                    <a:lstStyle/>
                    <a:p>
                      <a:pPr algn="l"/>
                      <a:r>
                        <a:rPr lang="en-GB" sz="1200" b="1" dirty="0">
                          <a:latin typeface="+mn-lt"/>
                        </a:rPr>
                        <a:t>Key Word</a:t>
                      </a:r>
                    </a:p>
                  </a:txBody>
                  <a:tcPr anchor="ctr">
                    <a:solidFill>
                      <a:schemeClr val="accent6">
                        <a:lumMod val="20000"/>
                        <a:lumOff val="80000"/>
                      </a:schemeClr>
                    </a:solidFill>
                  </a:tcPr>
                </a:tc>
                <a:tc>
                  <a:txBody>
                    <a:bodyPr/>
                    <a:lstStyle/>
                    <a:p>
                      <a:pPr algn="l"/>
                      <a:r>
                        <a:rPr lang="en-GB" sz="1200" b="1" dirty="0">
                          <a:latin typeface="+mn-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Digestion</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breakdown of large insoluble food molecules into smaller soluble ones.</a:t>
                      </a:r>
                    </a:p>
                  </a:txBody>
                  <a:tcPr marL="36576" marR="36576" marT="36576" marB="36576" anchor="ctr"/>
                </a:tc>
                <a:extLst>
                  <a:ext uri="{0D108BD9-81ED-4DB2-BD59-A6C34878D82A}">
                    <a16:rowId xmlns:a16="http://schemas.microsoft.com/office/drawing/2014/main" val="10001"/>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Digestive System</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Organ system involved in breaking food down so that it can be absorbed into the bloodstream.</a:t>
                      </a:r>
                    </a:p>
                  </a:txBody>
                  <a:tcPr marL="36576" marR="36576" marT="36576" marB="36576" anchor="ctr"/>
                </a:tc>
                <a:extLst>
                  <a:ext uri="{0D108BD9-81ED-4DB2-BD59-A6C34878D82A}">
                    <a16:rowId xmlns:a16="http://schemas.microsoft.com/office/drawing/2014/main" val="390033915"/>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Absorbed</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When a substance is taken in by something or moved across a barrier such as a cell membrane.</a:t>
                      </a:r>
                    </a:p>
                  </a:txBody>
                  <a:tcPr marL="36576" marR="36576" marT="36576" marB="36576" anchor="ctr"/>
                </a:tc>
                <a:extLst>
                  <a:ext uri="{0D108BD9-81ED-4DB2-BD59-A6C34878D82A}">
                    <a16:rowId xmlns:a16="http://schemas.microsoft.com/office/drawing/2014/main" val="10002"/>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Amylase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 enzyme that can break down starch into simple sugars.</a:t>
                      </a:r>
                    </a:p>
                  </a:txBody>
                  <a:tcPr marL="36576" marR="36576" marT="36576" marB="36576" anchor="ctr"/>
                </a:tc>
                <a:extLst>
                  <a:ext uri="{0D108BD9-81ED-4DB2-BD59-A6C34878D82A}">
                    <a16:rowId xmlns:a16="http://schemas.microsoft.com/office/drawing/2014/main" val="10003"/>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Enzyme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protein which catalyses or speeds up a chemical reaction.</a:t>
                      </a:r>
                    </a:p>
                  </a:txBody>
                  <a:tcPr marL="36576" marR="36576" marT="36576" marB="36576" anchor="ctr"/>
                </a:tc>
                <a:extLst>
                  <a:ext uri="{0D108BD9-81ED-4DB2-BD59-A6C34878D82A}">
                    <a16:rowId xmlns:a16="http://schemas.microsoft.com/office/drawing/2014/main" val="4290630076"/>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Surface Area</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area of the surface of an organism or membrane.</a:t>
                      </a:r>
                    </a:p>
                  </a:txBody>
                  <a:tcPr marL="36576" marR="36576" marT="36576" marB="36576" anchor="ctr"/>
                </a:tc>
                <a:extLst>
                  <a:ext uri="{0D108BD9-81ED-4DB2-BD59-A6C34878D82A}">
                    <a16:rowId xmlns:a16="http://schemas.microsoft.com/office/drawing/2014/main" val="1768254348"/>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Villi</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Finger-like projections in the small intestine that provide a large surface area for the absorption of food.</a:t>
                      </a:r>
                    </a:p>
                  </a:txBody>
                  <a:tcPr marL="36576" marR="36576" marT="36576" marB="36576" anchor="ctr"/>
                </a:tc>
                <a:extLst>
                  <a:ext uri="{0D108BD9-81ED-4DB2-BD59-A6C34878D82A}">
                    <a16:rowId xmlns:a16="http://schemas.microsoft.com/office/drawing/2014/main" val="3816069975"/>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Capillary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Tiny blood vessels with walls one-cell thick where exchange of materials occurs.</a:t>
                      </a:r>
                    </a:p>
                  </a:txBody>
                  <a:tcPr marL="36576" marR="36576" marT="36576" marB="36576" anchor="ctr"/>
                </a:tc>
                <a:extLst>
                  <a:ext uri="{0D108BD9-81ED-4DB2-BD59-A6C34878D82A}">
                    <a16:rowId xmlns:a16="http://schemas.microsoft.com/office/drawing/2014/main" val="3312429698"/>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Excretion</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Process by which waste products from chemical reactions in an organism are removed.</a:t>
                      </a:r>
                    </a:p>
                  </a:txBody>
                  <a:tcPr marL="36576" marR="36576" marT="36576" marB="36576" anchor="ctr"/>
                </a:tc>
                <a:extLst>
                  <a:ext uri="{0D108BD9-81ED-4DB2-BD59-A6C34878D82A}">
                    <a16:rowId xmlns:a16="http://schemas.microsoft.com/office/drawing/2014/main" val="225651706"/>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Oesophagus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Also known as the gullet. Connects the mouth to the stomach. Food is pushed down using contractions of muscles.</a:t>
                      </a:r>
                    </a:p>
                  </a:txBody>
                  <a:tcPr marL="36576" marR="36576" marT="36576" marB="36576" anchor="ctr"/>
                </a:tc>
                <a:extLst>
                  <a:ext uri="{0D108BD9-81ED-4DB2-BD59-A6C34878D82A}">
                    <a16:rowId xmlns:a16="http://schemas.microsoft.com/office/drawing/2014/main" val="2107362842"/>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Stomach</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Churns and mixes the food with hydrochloric acid and enzymes.</a:t>
                      </a:r>
                    </a:p>
                  </a:txBody>
                  <a:tcPr marL="36576" marR="36576" marT="36576" marB="36576" anchor="ctr"/>
                </a:tc>
                <a:extLst>
                  <a:ext uri="{0D108BD9-81ED-4DB2-BD59-A6C34878D82A}">
                    <a16:rowId xmlns:a16="http://schemas.microsoft.com/office/drawing/2014/main" val="3649042221"/>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Small Intestine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Absorption of digested food into the bloodstream, production of enzymes to aid digestion.</a:t>
                      </a:r>
                    </a:p>
                  </a:txBody>
                  <a:tcPr marL="36576" marR="36576" marT="36576" marB="36576" anchor="ctr"/>
                </a:tc>
                <a:extLst>
                  <a:ext uri="{0D108BD9-81ED-4DB2-BD59-A6C34878D82A}">
                    <a16:rowId xmlns:a16="http://schemas.microsoft.com/office/drawing/2014/main" val="1846489817"/>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Large Intestine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Absorption of excess water.</a:t>
                      </a:r>
                    </a:p>
                  </a:txBody>
                  <a:tcPr marL="36576" marR="36576" marT="36576" marB="36576" anchor="ctr"/>
                </a:tc>
                <a:extLst>
                  <a:ext uri="{0D108BD9-81ED-4DB2-BD59-A6C34878D82A}">
                    <a16:rowId xmlns:a16="http://schemas.microsoft.com/office/drawing/2014/main" val="714846145"/>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Liver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Organ that is responsible for the Production of bile.</a:t>
                      </a:r>
                    </a:p>
                  </a:txBody>
                  <a:tcPr marL="36576" marR="36576" marT="36576" marB="36576" anchor="ctr"/>
                </a:tc>
                <a:extLst>
                  <a:ext uri="{0D108BD9-81ED-4DB2-BD59-A6C34878D82A}">
                    <a16:rowId xmlns:a16="http://schemas.microsoft.com/office/drawing/2014/main" val="4141455514"/>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Bile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Substance produced in the liver. It emulsifies fats to prepare them for digestion.</a:t>
                      </a:r>
                    </a:p>
                  </a:txBody>
                  <a:tcPr marL="36576" marR="36576" marT="36576" marB="36576" anchor="ctr"/>
                </a:tc>
                <a:extLst>
                  <a:ext uri="{0D108BD9-81ED-4DB2-BD59-A6C34878D82A}">
                    <a16:rowId xmlns:a16="http://schemas.microsoft.com/office/drawing/2014/main" val="3248606670"/>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Pancreas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Produces biological catalysts called enzymes which speeds up the digestive reactions.</a:t>
                      </a:r>
                    </a:p>
                  </a:txBody>
                  <a:tcPr marL="36576" marR="36576" marT="36576" marB="36576" anchor="ctr"/>
                </a:tc>
                <a:extLst>
                  <a:ext uri="{0D108BD9-81ED-4DB2-BD59-A6C34878D82A}">
                    <a16:rowId xmlns:a16="http://schemas.microsoft.com/office/drawing/2014/main" val="1516307560"/>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Rectum</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Storage of faeces (undigested material) before excretion.</a:t>
                      </a:r>
                    </a:p>
                  </a:txBody>
                  <a:tcPr marL="36576" marR="36576" marT="36576" marB="36576" anchor="ctr"/>
                </a:tc>
                <a:extLst>
                  <a:ext uri="{0D108BD9-81ED-4DB2-BD59-A6C34878D82A}">
                    <a16:rowId xmlns:a16="http://schemas.microsoft.com/office/drawing/2014/main" val="2187286061"/>
                  </a:ext>
                </a:extLst>
              </a:tr>
              <a:tr h="2828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Anus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Where faeces are excreted (removed from the body).</a:t>
                      </a:r>
                    </a:p>
                  </a:txBody>
                  <a:tcPr marL="36576" marR="36576" marT="36576" marB="36576" anchor="ctr"/>
                </a:tc>
                <a:extLst>
                  <a:ext uri="{0D108BD9-81ED-4DB2-BD59-A6C34878D82A}">
                    <a16:rowId xmlns:a16="http://schemas.microsoft.com/office/drawing/2014/main" val="554832411"/>
                  </a:ext>
                </a:extLst>
              </a:tr>
            </a:tbl>
          </a:graphicData>
        </a:graphic>
      </p:graphicFrame>
      <p:sp>
        <p:nvSpPr>
          <p:cNvPr id="2" name="Rectangle 1"/>
          <p:cNvSpPr/>
          <p:nvPr/>
        </p:nvSpPr>
        <p:spPr>
          <a:xfrm>
            <a:off x="9818187" y="226938"/>
            <a:ext cx="2010230" cy="369332"/>
          </a:xfrm>
          <a:prstGeom prst="rect">
            <a:avLst/>
          </a:prstGeom>
        </p:spPr>
        <p:txBody>
          <a:bodyPr wrap="none">
            <a:spAutoFit/>
          </a:bodyPr>
          <a:lstStyle/>
          <a:p>
            <a:pPr lvl="0" algn="ctr">
              <a:defRPr/>
            </a:pPr>
            <a:r>
              <a:rPr lang="en-US" dirty="0">
                <a:latin typeface="Gill Sans MT" panose="020B0502020104020203" pitchFamily="34" charset="0"/>
              </a:rPr>
              <a:t>Food and Digestion</a:t>
            </a:r>
            <a:endParaRPr lang="en-US" sz="1600" dirty="0">
              <a:latin typeface="Gill Sans MT" panose="020B0502020104020203" pitchFamily="34" charset="0"/>
            </a:endParaRPr>
          </a:p>
        </p:txBody>
      </p:sp>
    </p:spTree>
    <p:extLst>
      <p:ext uri="{BB962C8B-B14F-4D97-AF65-F5344CB8AC3E}">
        <p14:creationId xmlns:p14="http://schemas.microsoft.com/office/powerpoint/2010/main" val="155515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8106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9" name="TextBox 1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
        <p:nvSpPr>
          <p:cNvPr id="2" name="Rectangle 1"/>
          <p:cNvSpPr/>
          <p:nvPr/>
        </p:nvSpPr>
        <p:spPr>
          <a:xfrm>
            <a:off x="10362310" y="226938"/>
            <a:ext cx="1466107" cy="369332"/>
          </a:xfrm>
          <a:prstGeom prst="rect">
            <a:avLst/>
          </a:prstGeom>
        </p:spPr>
        <p:txBody>
          <a:bodyPr wrap="none">
            <a:spAutoFit/>
          </a:bodyPr>
          <a:lstStyle/>
          <a:p>
            <a:pPr lvl="0" algn="ctr">
              <a:defRPr/>
            </a:pPr>
            <a:r>
              <a:rPr lang="en-US" dirty="0">
                <a:latin typeface="Gill Sans MT" panose="020B0502020104020203" pitchFamily="34" charset="0"/>
              </a:rPr>
              <a:t>Periodic Table</a:t>
            </a:r>
            <a:endParaRPr lang="en-US" sz="1600" dirty="0">
              <a:latin typeface="Gill Sans MT" panose="020B0502020104020203" pitchFamily="34" charset="0"/>
            </a:endParaRPr>
          </a:p>
        </p:txBody>
      </p:sp>
      <p:graphicFrame>
        <p:nvGraphicFramePr>
          <p:cNvPr id="6" name="Table 5">
            <a:extLst>
              <a:ext uri="{FF2B5EF4-FFF2-40B4-BE49-F238E27FC236}">
                <a16:creationId xmlns:a16="http://schemas.microsoft.com/office/drawing/2014/main" id="{05A5EBA5-5056-4131-8553-EC088487F7B4}"/>
              </a:ext>
            </a:extLst>
          </p:cNvPr>
          <p:cNvGraphicFramePr>
            <a:graphicFrameLocks noGrp="1"/>
          </p:cNvGraphicFramePr>
          <p:nvPr>
            <p:extLst>
              <p:ext uri="{D42A27DB-BD31-4B8C-83A1-F6EECF244321}">
                <p14:modId xmlns:p14="http://schemas.microsoft.com/office/powerpoint/2010/main" val="2073855731"/>
              </p:ext>
            </p:extLst>
          </p:nvPr>
        </p:nvGraphicFramePr>
        <p:xfrm>
          <a:off x="122703" y="786573"/>
          <a:ext cx="11705714" cy="5422497"/>
        </p:xfrm>
        <a:graphic>
          <a:graphicData uri="http://schemas.openxmlformats.org/drawingml/2006/table">
            <a:tbl>
              <a:tblPr firstRow="1" bandRow="1">
                <a:tableStyleId>{5940675A-B579-460E-94D1-54222C63F5DA}</a:tableStyleId>
              </a:tblPr>
              <a:tblGrid>
                <a:gridCol w="1357022">
                  <a:extLst>
                    <a:ext uri="{9D8B030D-6E8A-4147-A177-3AD203B41FA5}">
                      <a16:colId xmlns:a16="http://schemas.microsoft.com/office/drawing/2014/main" val="2514756090"/>
                    </a:ext>
                  </a:extLst>
                </a:gridCol>
                <a:gridCol w="10348692">
                  <a:extLst>
                    <a:ext uri="{9D8B030D-6E8A-4147-A177-3AD203B41FA5}">
                      <a16:colId xmlns:a16="http://schemas.microsoft.com/office/drawing/2014/main" val="351191125"/>
                    </a:ext>
                  </a:extLst>
                </a:gridCol>
              </a:tblGrid>
              <a:tr h="311830">
                <a:tc>
                  <a:txBody>
                    <a:bodyPr/>
                    <a:lstStyle/>
                    <a:p>
                      <a:pPr algn="l"/>
                      <a:r>
                        <a:rPr lang="en-GB" sz="1200" b="1" dirty="0">
                          <a:latin typeface="+mn-lt"/>
                        </a:rPr>
                        <a:t>Key Word</a:t>
                      </a:r>
                    </a:p>
                  </a:txBody>
                  <a:tcPr anchor="ctr">
                    <a:solidFill>
                      <a:schemeClr val="accent1">
                        <a:lumMod val="20000"/>
                        <a:lumOff val="80000"/>
                      </a:schemeClr>
                    </a:solidFill>
                  </a:tcPr>
                </a:tc>
                <a:tc>
                  <a:txBody>
                    <a:bodyPr/>
                    <a:lstStyle/>
                    <a:p>
                      <a:pPr algn="l"/>
                      <a:r>
                        <a:rPr lang="en-GB" sz="1200" b="1" dirty="0">
                          <a:latin typeface="+mn-lt"/>
                        </a:rPr>
                        <a:t>Definition</a:t>
                      </a:r>
                    </a:p>
                  </a:txBody>
                  <a:tcPr anchor="ctr">
                    <a:solidFill>
                      <a:schemeClr val="accent1">
                        <a:lumMod val="20000"/>
                        <a:lumOff val="80000"/>
                      </a:schemeClr>
                    </a:solidFill>
                  </a:tcPr>
                </a:tc>
                <a:extLst>
                  <a:ext uri="{0D108BD9-81ED-4DB2-BD59-A6C34878D82A}">
                    <a16:rowId xmlns:a16="http://schemas.microsoft.com/office/drawing/2014/main" val="3730148595"/>
                  </a:ext>
                </a:extLst>
              </a:tr>
              <a:tr h="33052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Periodic Table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tabular representation of all known elements in order based on atomic number.</a:t>
                      </a:r>
                    </a:p>
                  </a:txBody>
                  <a:tcPr marL="36576" marR="36576" marT="36576" marB="36576" anchor="ctr"/>
                </a:tc>
                <a:extLst>
                  <a:ext uri="{0D108BD9-81ED-4DB2-BD59-A6C34878D82A}">
                    <a16:rowId xmlns:a16="http://schemas.microsoft.com/office/drawing/2014/main" val="3268203014"/>
                  </a:ext>
                </a:extLst>
              </a:tr>
              <a:tr h="33052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Atomic Number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number of protons in the nucleus of an atom. Also called the proton number.</a:t>
                      </a:r>
                    </a:p>
                  </a:txBody>
                  <a:tcPr marL="36576" marR="36576" marT="36576" marB="36576" anchor="ctr"/>
                </a:tc>
                <a:extLst>
                  <a:ext uri="{0D108BD9-81ED-4DB2-BD59-A6C34878D82A}">
                    <a16:rowId xmlns:a16="http://schemas.microsoft.com/office/drawing/2014/main" val="2502518142"/>
                  </a:ext>
                </a:extLst>
              </a:tr>
              <a:tr h="282134">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Atom</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particle that can exist alone and that is smaller than any other.</a:t>
                      </a:r>
                    </a:p>
                  </a:txBody>
                  <a:tcPr marL="68580" marR="68580" marT="0" marB="0" anchor="ctr"/>
                </a:tc>
                <a:extLst>
                  <a:ext uri="{0D108BD9-81ED-4DB2-BD59-A6C34878D82A}">
                    <a16:rowId xmlns:a16="http://schemas.microsoft.com/office/drawing/2014/main" val="432440641"/>
                  </a:ext>
                </a:extLst>
              </a:tr>
              <a:tr h="33052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Compound</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Substance where two or more elements have chemically joined together.</a:t>
                      </a:r>
                    </a:p>
                  </a:txBody>
                  <a:tcPr marL="36576" marR="36576" marT="36576" marB="36576" anchor="ctr"/>
                </a:tc>
                <a:extLst>
                  <a:ext uri="{0D108BD9-81ED-4DB2-BD59-A6C34878D82A}">
                    <a16:rowId xmlns:a16="http://schemas.microsoft.com/office/drawing/2014/main" val="3769076658"/>
                  </a:ext>
                </a:extLst>
              </a:tr>
              <a:tr h="282134">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Metals</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most of the known elements are metals. They are generally hard, shiny elements with high melting and boiling points. They all conduct electricity and heat well.</a:t>
                      </a:r>
                    </a:p>
                  </a:txBody>
                  <a:tcPr marL="68580" marR="68580" marT="0" marB="0" anchor="ctr"/>
                </a:tc>
                <a:extLst>
                  <a:ext uri="{0D108BD9-81ED-4DB2-BD59-A6C34878D82A}">
                    <a16:rowId xmlns:a16="http://schemas.microsoft.com/office/drawing/2014/main" val="687664164"/>
                  </a:ext>
                </a:extLst>
              </a:tr>
              <a:tr h="282134">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Pure</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consisting of a single substance.</a:t>
                      </a:r>
                    </a:p>
                  </a:txBody>
                  <a:tcPr marL="68580" marR="68580" marT="0" marB="0" anchor="ctr"/>
                </a:tc>
                <a:extLst>
                  <a:ext uri="{0D108BD9-81ED-4DB2-BD59-A6C34878D82A}">
                    <a16:rowId xmlns:a16="http://schemas.microsoft.com/office/drawing/2014/main" val="2859140698"/>
                  </a:ext>
                </a:extLst>
              </a:tr>
              <a:tr h="282134">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Electron</a:t>
                      </a:r>
                    </a:p>
                  </a:txBody>
                  <a:tcPr marL="68580" marR="68580" marT="0" marB="0" anchor="ctr"/>
                </a:tc>
                <a:tc>
                  <a:txBody>
                    <a:bodyPr/>
                    <a:lstStyle/>
                    <a:p>
                      <a:pPr>
                        <a:lnSpc>
                          <a:spcPct val="107000"/>
                        </a:lnSpc>
                      </a:pPr>
                      <a:r>
                        <a:rPr lang="en-GB" sz="1200" b="0" dirty="0">
                          <a:effectLst/>
                          <a:latin typeface="Gill Sans MT" panose="020B0502020104020203" pitchFamily="34" charset="0"/>
                          <a:ea typeface="Times New Roman" panose="02020603050405020304" pitchFamily="18" charset="0"/>
                          <a:cs typeface="Times New Roman" panose="02020603050405020304" pitchFamily="18" charset="0"/>
                        </a:rPr>
                        <a:t>a particle present in the atom. It has a single negative charge and a very small mass - usually considered to be zero.</a:t>
                      </a:r>
                    </a:p>
                  </a:txBody>
                  <a:tcPr marL="68580" marR="68580" marT="0" marB="0" anchor="ctr"/>
                </a:tc>
                <a:extLst>
                  <a:ext uri="{0D108BD9-81ED-4DB2-BD59-A6C34878D82A}">
                    <a16:rowId xmlns:a16="http://schemas.microsoft.com/office/drawing/2014/main" val="1138070852"/>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Element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substance</a:t>
                      </a:r>
                      <a:r>
                        <a:rPr lang="en-GB" sz="1200" kern="1400" baseline="0" dirty="0">
                          <a:ln>
                            <a:noFill/>
                          </a:ln>
                          <a:solidFill>
                            <a:srgbClr val="000000"/>
                          </a:solidFill>
                          <a:effectLst/>
                          <a:latin typeface="+mn-lt"/>
                        </a:rPr>
                        <a:t> made of only one type of atom</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153340021"/>
                  </a:ext>
                </a:extLst>
              </a:tr>
              <a:tr h="3463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charged atom (it has lost or gained</a:t>
                      </a:r>
                      <a:r>
                        <a:rPr lang="en-GB" sz="1200" kern="1400" baseline="0" dirty="0">
                          <a:ln>
                            <a:noFill/>
                          </a:ln>
                          <a:solidFill>
                            <a:srgbClr val="000000"/>
                          </a:solidFill>
                          <a:effectLst/>
                          <a:latin typeface="+mn-lt"/>
                        </a:rPr>
                        <a:t> electrons)</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468490545"/>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Group</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column down the periodic</a:t>
                      </a:r>
                      <a:r>
                        <a:rPr lang="en-GB" sz="1200" kern="1400" baseline="0" dirty="0">
                          <a:ln>
                            <a:noFill/>
                          </a:ln>
                          <a:solidFill>
                            <a:srgbClr val="000000"/>
                          </a:solidFill>
                          <a:effectLst/>
                          <a:latin typeface="+mn-lt"/>
                        </a:rPr>
                        <a:t> table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592659780"/>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Period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row across</a:t>
                      </a:r>
                      <a:r>
                        <a:rPr lang="en-GB" sz="1200" kern="1400" baseline="0" dirty="0">
                          <a:ln>
                            <a:noFill/>
                          </a:ln>
                          <a:solidFill>
                            <a:srgbClr val="000000"/>
                          </a:solidFill>
                          <a:effectLst/>
                          <a:latin typeface="+mn-lt"/>
                        </a:rPr>
                        <a:t> the periodic table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4235907706"/>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Trend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pattern in data</a:t>
                      </a:r>
                    </a:p>
                  </a:txBody>
                  <a:tcPr marL="36576" marR="36576" marT="36576" marB="36576" anchor="ctr"/>
                </a:tc>
                <a:extLst>
                  <a:ext uri="{0D108BD9-81ED-4DB2-BD59-A6C34878D82A}">
                    <a16:rowId xmlns:a16="http://schemas.microsoft.com/office/drawing/2014/main" val="3195153245"/>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Alkali metal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group 1 metal. They form hydroxides in water which</a:t>
                      </a:r>
                      <a:r>
                        <a:rPr lang="en-GB" sz="1200" kern="1400" baseline="0" dirty="0">
                          <a:ln>
                            <a:noFill/>
                          </a:ln>
                          <a:solidFill>
                            <a:srgbClr val="000000"/>
                          </a:solidFill>
                          <a:effectLst/>
                          <a:latin typeface="+mn-lt"/>
                        </a:rPr>
                        <a:t> is alkali</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082972064"/>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Halogens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group 7 non-metal. They</a:t>
                      </a:r>
                      <a:r>
                        <a:rPr lang="en-GB" sz="1200" kern="1400" baseline="0" dirty="0">
                          <a:ln>
                            <a:noFill/>
                          </a:ln>
                          <a:solidFill>
                            <a:srgbClr val="000000"/>
                          </a:solidFill>
                          <a:effectLst/>
                          <a:latin typeface="+mn-lt"/>
                        </a:rPr>
                        <a:t> are very</a:t>
                      </a:r>
                      <a:r>
                        <a:rPr lang="en-GB" sz="1200" kern="1400" dirty="0">
                          <a:ln>
                            <a:noFill/>
                          </a:ln>
                          <a:solidFill>
                            <a:srgbClr val="000000"/>
                          </a:solidFill>
                          <a:effectLst/>
                          <a:latin typeface="+mn-lt"/>
                        </a:rPr>
                        <a:t> reactive</a:t>
                      </a:r>
                    </a:p>
                  </a:txBody>
                  <a:tcPr marL="36576" marR="36576" marT="36576" marB="36576" anchor="ctr"/>
                </a:tc>
                <a:extLst>
                  <a:ext uri="{0D108BD9-81ED-4DB2-BD59-A6C34878D82A}">
                    <a16:rowId xmlns:a16="http://schemas.microsoft.com/office/drawing/2014/main" val="3439510057"/>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Noble Gases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group</a:t>
                      </a:r>
                      <a:r>
                        <a:rPr lang="en-GB" sz="1200" kern="1400" baseline="0" dirty="0">
                          <a:ln>
                            <a:noFill/>
                          </a:ln>
                          <a:solidFill>
                            <a:srgbClr val="000000"/>
                          </a:solidFill>
                          <a:effectLst/>
                          <a:latin typeface="+mn-lt"/>
                        </a:rPr>
                        <a:t> 0 element. Sometimes called group 8. They’re unreactive.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4244425766"/>
                  </a:ext>
                </a:extLst>
              </a:tr>
              <a:tr h="3305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Displacement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When</a:t>
                      </a:r>
                      <a:r>
                        <a:rPr lang="en-GB" sz="1200" kern="1400" baseline="0" dirty="0">
                          <a:ln>
                            <a:noFill/>
                          </a:ln>
                          <a:solidFill>
                            <a:srgbClr val="000000"/>
                          </a:solidFill>
                          <a:effectLst/>
                          <a:latin typeface="+mn-lt"/>
                        </a:rPr>
                        <a:t> a more reactive element takes the place of a less reactive element in a compound</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551205349"/>
                  </a:ext>
                </a:extLst>
              </a:tr>
            </a:tbl>
          </a:graphicData>
        </a:graphic>
      </p:graphicFrame>
    </p:spTree>
    <p:extLst>
      <p:ext uri="{BB962C8B-B14F-4D97-AF65-F5344CB8AC3E}">
        <p14:creationId xmlns:p14="http://schemas.microsoft.com/office/powerpoint/2010/main" val="103209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4" name="Table 3"/>
          <p:cNvGraphicFramePr>
            <a:graphicFrameLocks noGrp="1"/>
          </p:cNvGraphicFramePr>
          <p:nvPr>
            <p:extLst>
              <p:ext uri="{D42A27DB-BD31-4B8C-83A1-F6EECF244321}">
                <p14:modId xmlns:p14="http://schemas.microsoft.com/office/powerpoint/2010/main" val="274506296"/>
              </p:ext>
            </p:extLst>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De vacaciones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On</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holiday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Voy 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go</a:t>
                      </a:r>
                      <a:r>
                        <a:rPr lang="es-ES" sz="1200" kern="1400" dirty="0">
                          <a:ln>
                            <a:noFill/>
                          </a:ln>
                          <a:solidFill>
                            <a:srgbClr val="000000"/>
                          </a:solidFill>
                          <a:effectLst/>
                          <a:latin typeface="Gill Sans MT" panose="020B0502020104020203" pitchFamily="34" charset="0"/>
                        </a:rPr>
                        <a:t> to</a:t>
                      </a: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Va 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He/she goes to</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Vamos 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We go to</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Van 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They go to</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Inglaterra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England</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err="1">
                          <a:ln>
                            <a:noFill/>
                          </a:ln>
                          <a:solidFill>
                            <a:srgbClr val="000000"/>
                          </a:solidFill>
                          <a:effectLst/>
                          <a:latin typeface="Gill Sans MT" panose="020B0502020104020203" pitchFamily="34" charset="0"/>
                        </a:rPr>
                        <a:t>España</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Spain</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Portugal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Portugal</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Grecia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Greece</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Francia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France</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Italia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Italy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Alemania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Germany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Escocia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Scotland</a:t>
                      </a: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Croacia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Croatia</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Los Estados</a:t>
                      </a:r>
                      <a:r>
                        <a:rPr lang="es-ES" sz="1200" kern="1400" baseline="0" dirty="0">
                          <a:ln>
                            <a:noFill/>
                          </a:ln>
                          <a:solidFill>
                            <a:srgbClr val="000000"/>
                          </a:solidFill>
                          <a:effectLst/>
                          <a:latin typeface="Gill Sans MT" panose="020B0502020104020203" pitchFamily="34" charset="0"/>
                        </a:rPr>
                        <a:t> Unidos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USA</a:t>
                      </a: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Argentina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Argentina</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México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Mexico</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12079696"/>
              </p:ext>
            </p:extLst>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avión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By plane</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coche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By</a:t>
                      </a:r>
                      <a:r>
                        <a:rPr lang="es-ES" sz="1200" kern="1400" dirty="0">
                          <a:ln>
                            <a:noFill/>
                          </a:ln>
                          <a:solidFill>
                            <a:srgbClr val="000000"/>
                          </a:solidFill>
                          <a:effectLst/>
                          <a:latin typeface="Gill Sans MT" panose="020B0502020104020203" pitchFamily="34" charset="0"/>
                        </a:rPr>
                        <a:t> car</a:t>
                      </a: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barco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By boat</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tren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By</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train</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autobús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By bus</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autocar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By coach</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helicóptero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By helicopter</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bici</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By bike</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pie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By foot</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Normalmente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Normally</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Durante las </a:t>
                      </a:r>
                      <a:r>
                        <a:rPr lang="en-GB" sz="1200" kern="1400" dirty="0" err="1">
                          <a:ln>
                            <a:noFill/>
                          </a:ln>
                          <a:solidFill>
                            <a:srgbClr val="000000"/>
                          </a:solidFill>
                          <a:effectLst/>
                          <a:latin typeface="Gill Sans MT" panose="020B0502020104020203" pitchFamily="34" charset="0"/>
                        </a:rPr>
                        <a:t>vacaciones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During the holidays</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Los </a:t>
                      </a:r>
                      <a:r>
                        <a:rPr lang="en-GB" sz="1200" kern="1400" dirty="0" err="1">
                          <a:ln>
                            <a:noFill/>
                          </a:ln>
                          <a:solidFill>
                            <a:srgbClr val="000000"/>
                          </a:solidFill>
                          <a:effectLst/>
                          <a:latin typeface="Gill Sans MT" panose="020B0502020104020203" pitchFamily="34" charset="0"/>
                        </a:rPr>
                        <a:t>veranos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the summer</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Los inviernos</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 the winter</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Cada año</a:t>
                      </a: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Each</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year</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Todos</a:t>
                      </a:r>
                      <a:r>
                        <a:rPr lang="en-US" sz="1200" kern="1400" dirty="0">
                          <a:ln>
                            <a:noFill/>
                          </a:ln>
                          <a:solidFill>
                            <a:srgbClr val="000000"/>
                          </a:solidFill>
                          <a:effectLst/>
                          <a:latin typeface="Gill Sans MT" panose="020B0502020104020203" pitchFamily="34" charset="0"/>
                        </a:rPr>
                        <a:t> </a:t>
                      </a:r>
                      <a:r>
                        <a:rPr lang="en-US" sz="1200" kern="1400" dirty="0" err="1">
                          <a:ln>
                            <a:noFill/>
                          </a:ln>
                          <a:solidFill>
                            <a:srgbClr val="000000"/>
                          </a:solidFill>
                          <a:effectLst/>
                          <a:latin typeface="Gill Sans MT" panose="020B0502020104020203" pitchFamily="34" charset="0"/>
                        </a:rPr>
                        <a:t>los</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años</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Every year</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Siempre</a:t>
                      </a:r>
                      <a:r>
                        <a:rPr lang="en-US" sz="1200" kern="1400" dirty="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Always</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A veces</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sometimes</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162619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8" name="Table 7"/>
          <p:cNvGraphicFramePr>
            <a:graphicFrameLocks noGrp="1"/>
          </p:cNvGraphicFramePr>
          <p:nvPr>
            <p:extLst>
              <p:ext uri="{D42A27DB-BD31-4B8C-83A1-F6EECF244321}">
                <p14:modId xmlns:p14="http://schemas.microsoft.com/office/powerpoint/2010/main" val="2362549471"/>
              </p:ext>
            </p:extLst>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Casi siempre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Almost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always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Nunca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never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Comprar recuerdos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buy</a:t>
                      </a:r>
                      <a:r>
                        <a:rPr lang="en-GB" sz="1200" kern="1400" baseline="0" dirty="0">
                          <a:ln>
                            <a:noFill/>
                          </a:ln>
                          <a:solidFill>
                            <a:srgbClr val="000000"/>
                          </a:solidFill>
                          <a:effectLst/>
                          <a:latin typeface="Gill Sans MT" panose="020B0502020104020203" pitchFamily="34" charset="0"/>
                        </a:rPr>
                        <a:t> souvenirs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Descansar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relax</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Tomar</a:t>
                      </a:r>
                      <a:r>
                        <a:rPr lang="en-GB" sz="1200" kern="1400" dirty="0">
                          <a:ln>
                            <a:noFill/>
                          </a:ln>
                          <a:solidFill>
                            <a:srgbClr val="000000"/>
                          </a:solidFill>
                          <a:effectLst/>
                          <a:latin typeface="Gill Sans MT" panose="020B0502020104020203" pitchFamily="34" charset="0"/>
                        </a:rPr>
                        <a:t> el sol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sunbathe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Nadar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el mar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swim in the sea</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err="1">
                          <a:ln>
                            <a:noFill/>
                          </a:ln>
                          <a:solidFill>
                            <a:srgbClr val="000000"/>
                          </a:solidFill>
                          <a:effectLst/>
                          <a:latin typeface="Gill Sans MT" panose="020B0502020104020203" pitchFamily="34" charset="0"/>
                        </a:rPr>
                        <a:t>Probar</a:t>
                      </a:r>
                      <a:r>
                        <a:rPr lang="en-US" sz="1200" kern="1400" dirty="0">
                          <a:ln>
                            <a:noFill/>
                          </a:ln>
                          <a:solidFill>
                            <a:srgbClr val="000000"/>
                          </a:solidFill>
                          <a:effectLst/>
                          <a:latin typeface="Gill Sans MT" panose="020B0502020104020203" pitchFamily="34" charset="0"/>
                        </a:rPr>
                        <a:t> </a:t>
                      </a:r>
                      <a:r>
                        <a:rPr lang="en-US" sz="1200" kern="1400" dirty="0" err="1">
                          <a:ln>
                            <a:noFill/>
                          </a:ln>
                          <a:solidFill>
                            <a:srgbClr val="000000"/>
                          </a:solidFill>
                          <a:effectLst/>
                          <a:latin typeface="Gill Sans MT" panose="020B0502020104020203" pitchFamily="34" charset="0"/>
                        </a:rPr>
                        <a:t>platos</a:t>
                      </a:r>
                      <a:r>
                        <a:rPr lang="en-US" sz="1200" kern="1400" dirty="0">
                          <a:ln>
                            <a:noFill/>
                          </a:ln>
                          <a:solidFill>
                            <a:srgbClr val="000000"/>
                          </a:solidFill>
                          <a:effectLst/>
                          <a:latin typeface="Gill Sans MT" panose="020B0502020104020203" pitchFamily="34" charset="0"/>
                        </a:rPr>
                        <a:t> </a:t>
                      </a:r>
                      <a:r>
                        <a:rPr lang="en-US" sz="1200" kern="1400" dirty="0" err="1">
                          <a:ln>
                            <a:noFill/>
                          </a:ln>
                          <a:solidFill>
                            <a:srgbClr val="000000"/>
                          </a:solidFill>
                          <a:effectLst/>
                          <a:latin typeface="Gill Sans MT" panose="020B0502020104020203" pitchFamily="34" charset="0"/>
                        </a:rPr>
                        <a:t>típicos</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try typical dishes</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Comer </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To eat</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Beber refrescos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drink fizzy</a:t>
                      </a:r>
                      <a:r>
                        <a:rPr lang="en-GB" sz="1200" kern="1400" baseline="0" dirty="0">
                          <a:ln>
                            <a:noFill/>
                          </a:ln>
                          <a:solidFill>
                            <a:srgbClr val="000000"/>
                          </a:solidFill>
                          <a:effectLst/>
                          <a:latin typeface="Gill Sans MT" panose="020B0502020104020203" pitchFamily="34" charset="0"/>
                        </a:rPr>
                        <a:t> drinks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Viajar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travel</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Visitar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monumentos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visit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monuments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Sacar</a:t>
                      </a:r>
                      <a:r>
                        <a:rPr lang="es-ES" sz="1200" kern="1400" baseline="0" dirty="0">
                          <a:ln>
                            <a:noFill/>
                          </a:ln>
                          <a:solidFill>
                            <a:srgbClr val="000000"/>
                          </a:solidFill>
                          <a:effectLst/>
                          <a:latin typeface="Gill Sans MT" panose="020B0502020104020203" pitchFamily="34" charset="0"/>
                        </a:rPr>
                        <a:t> fotos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a:t>
                      </a:r>
                      <a:r>
                        <a:rPr lang="es-ES" sz="1200" kern="1400" baseline="0" dirty="0">
                          <a:ln>
                            <a:noFill/>
                          </a:ln>
                          <a:solidFill>
                            <a:srgbClr val="000000"/>
                          </a:solidFill>
                          <a:effectLst/>
                          <a:latin typeface="Gill Sans MT" panose="020B0502020104020203" pitchFamily="34" charset="0"/>
                        </a:rPr>
                        <a:t> </a:t>
                      </a:r>
                      <a:r>
                        <a:rPr lang="es-ES" sz="1200" kern="1400" baseline="0" dirty="0" err="1">
                          <a:ln>
                            <a:noFill/>
                          </a:ln>
                          <a:solidFill>
                            <a:srgbClr val="000000"/>
                          </a:solidFill>
                          <a:effectLst/>
                          <a:latin typeface="Gill Sans MT" panose="020B0502020104020203" pitchFamily="34" charset="0"/>
                        </a:rPr>
                        <a:t>take</a:t>
                      </a:r>
                      <a:r>
                        <a:rPr lang="es-ES" sz="1200" kern="1400" baseline="0" dirty="0">
                          <a:ln>
                            <a:noFill/>
                          </a:ln>
                          <a:solidFill>
                            <a:srgbClr val="000000"/>
                          </a:solidFill>
                          <a:effectLst/>
                          <a:latin typeface="Gill Sans MT" panose="020B0502020104020203" pitchFamily="34" charset="0"/>
                        </a:rPr>
                        <a:t> potos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Practicar deportes acuáticos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do </a:t>
                      </a:r>
                      <a:r>
                        <a:rPr lang="es-ES" sz="1200" kern="1400" dirty="0" err="1">
                          <a:ln>
                            <a:noFill/>
                          </a:ln>
                          <a:solidFill>
                            <a:srgbClr val="000000"/>
                          </a:solidFill>
                          <a:effectLst/>
                          <a:latin typeface="Gill Sans MT" panose="020B0502020104020203" pitchFamily="34" charset="0"/>
                        </a:rPr>
                        <a:t>water</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sports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Montar en bici</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bikeride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Dar un paseo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go</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for</a:t>
                      </a:r>
                      <a:r>
                        <a:rPr lang="es-ES" sz="1200" kern="1400" dirty="0">
                          <a:ln>
                            <a:noFill/>
                          </a:ln>
                          <a:solidFill>
                            <a:srgbClr val="000000"/>
                          </a:solidFill>
                          <a:effectLst/>
                          <a:latin typeface="Gill Sans MT" panose="020B0502020104020203" pitchFamily="34" charset="0"/>
                        </a:rPr>
                        <a:t> a </a:t>
                      </a:r>
                      <a:r>
                        <a:rPr lang="es-ES" sz="1200" kern="1400" dirty="0" err="1">
                          <a:ln>
                            <a:noFill/>
                          </a:ln>
                          <a:solidFill>
                            <a:srgbClr val="000000"/>
                          </a:solidFill>
                          <a:effectLst/>
                          <a:latin typeface="Gill Sans MT" panose="020B0502020104020203" pitchFamily="34" charset="0"/>
                        </a:rPr>
                        <a:t>walk</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Leer un libro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read</a:t>
                      </a:r>
                      <a:r>
                        <a:rPr lang="es-ES" sz="1200" kern="1400" dirty="0">
                          <a:ln>
                            <a:noFill/>
                          </a:ln>
                          <a:solidFill>
                            <a:srgbClr val="000000"/>
                          </a:solidFill>
                          <a:effectLst/>
                          <a:latin typeface="Gill Sans MT" panose="020B0502020104020203" pitchFamily="34" charset="0"/>
                        </a:rPr>
                        <a:t> a </a:t>
                      </a:r>
                      <a:r>
                        <a:rPr lang="es-ES" sz="1200" kern="1400" dirty="0" err="1">
                          <a:ln>
                            <a:noFill/>
                          </a:ln>
                          <a:solidFill>
                            <a:srgbClr val="000000"/>
                          </a:solidFill>
                          <a:effectLst/>
                          <a:latin typeface="Gill Sans MT" panose="020B0502020104020203" pitchFamily="34" charset="0"/>
                        </a:rPr>
                        <a:t>book</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Conocer</a:t>
                      </a:r>
                      <a:r>
                        <a:rPr lang="en-GB" sz="1200" kern="1400" dirty="0">
                          <a:ln>
                            <a:noFill/>
                          </a:ln>
                          <a:solidFill>
                            <a:srgbClr val="000000"/>
                          </a:solidFill>
                          <a:effectLst/>
                          <a:latin typeface="Gill Sans MT" panose="020B0502020104020203" pitchFamily="34" charset="0"/>
                        </a:rPr>
                        <a:t> a</a:t>
                      </a:r>
                      <a:r>
                        <a:rPr lang="en-GB" sz="1200" kern="1400" baseline="0" dirty="0">
                          <a:ln>
                            <a:noFill/>
                          </a:ln>
                          <a:solidFill>
                            <a:srgbClr val="000000"/>
                          </a:solidFill>
                          <a:effectLst/>
                          <a:latin typeface="Gill Sans MT" panose="020B0502020104020203" pitchFamily="34" charset="0"/>
                        </a:rPr>
                        <a:t> un/a </a:t>
                      </a:r>
                      <a:r>
                        <a:rPr lang="en-GB" sz="1200" kern="1400" baseline="0" dirty="0" err="1">
                          <a:ln>
                            <a:noFill/>
                          </a:ln>
                          <a:solidFill>
                            <a:srgbClr val="000000"/>
                          </a:solidFill>
                          <a:effectLst/>
                          <a:latin typeface="Gill Sans MT" panose="020B0502020104020203" pitchFamily="34" charset="0"/>
                        </a:rPr>
                        <a:t>chico</a:t>
                      </a:r>
                      <a:r>
                        <a:rPr lang="en-GB" sz="1200" kern="1400" baseline="0" dirty="0">
                          <a:ln>
                            <a:noFill/>
                          </a:ln>
                          <a:solidFill>
                            <a:srgbClr val="000000"/>
                          </a:solidFill>
                          <a:effectLst/>
                          <a:latin typeface="Gill Sans MT" panose="020B0502020104020203" pitchFamily="34" charset="0"/>
                        </a:rPr>
                        <a:t>/a </a:t>
                      </a:r>
                      <a:r>
                        <a:rPr lang="en-GB" sz="1200" kern="1400" baseline="0" dirty="0" err="1">
                          <a:ln>
                            <a:noFill/>
                          </a:ln>
                          <a:solidFill>
                            <a:srgbClr val="000000"/>
                          </a:solidFill>
                          <a:effectLst/>
                          <a:latin typeface="Gill Sans MT" panose="020B0502020104020203" pitchFamily="34" charset="0"/>
                        </a:rPr>
                        <a:t>guapo</a:t>
                      </a:r>
                      <a:r>
                        <a:rPr lang="en-GB" sz="1200" kern="1400" baseline="0" dirty="0">
                          <a:ln>
                            <a:noFill/>
                          </a:ln>
                          <a:solidFill>
                            <a:srgbClr val="000000"/>
                          </a:solidFill>
                          <a:effectLst/>
                          <a:latin typeface="Gill Sans MT" panose="020B0502020104020203" pitchFamily="34" charset="0"/>
                        </a:rPr>
                        <a:t>/a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meet</a:t>
                      </a:r>
                      <a:r>
                        <a:rPr lang="es-ES" sz="1200" kern="1400" dirty="0">
                          <a:ln>
                            <a:noFill/>
                          </a:ln>
                          <a:solidFill>
                            <a:srgbClr val="000000"/>
                          </a:solidFill>
                          <a:effectLst/>
                          <a:latin typeface="Gill Sans MT" panose="020B0502020104020203" pitchFamily="34" charset="0"/>
                        </a:rPr>
                        <a:t> a </a:t>
                      </a:r>
                      <a:r>
                        <a:rPr lang="es-ES" sz="1200" kern="1400" dirty="0" err="1">
                          <a:ln>
                            <a:noFill/>
                          </a:ln>
                          <a:solidFill>
                            <a:srgbClr val="000000"/>
                          </a:solidFill>
                          <a:effectLst/>
                          <a:latin typeface="Gill Sans MT" panose="020B0502020104020203" pitchFamily="34" charset="0"/>
                        </a:rPr>
                        <a:t>good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looking</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boy</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girl</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33365592"/>
              </p:ext>
            </p:extLst>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Charlar</a:t>
                      </a:r>
                      <a:r>
                        <a:rPr lang="en-GB" sz="1200" kern="1400" baseline="0" dirty="0">
                          <a:ln>
                            <a:noFill/>
                          </a:ln>
                          <a:solidFill>
                            <a:srgbClr val="000000"/>
                          </a:solidFill>
                          <a:effectLst/>
                          <a:latin typeface="Gill Sans MT" panose="020B0502020104020203" pitchFamily="34" charset="0"/>
                        </a:rPr>
                        <a:t> con amigos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chat with friends</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Mandar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mensajes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send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messages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Salir</a:t>
                      </a:r>
                      <a:r>
                        <a:rPr lang="en-GB" sz="1200" kern="1400" dirty="0">
                          <a:ln>
                            <a:noFill/>
                          </a:ln>
                          <a:solidFill>
                            <a:srgbClr val="000000"/>
                          </a:solidFill>
                          <a:effectLst/>
                          <a:latin typeface="Gill Sans MT" panose="020B0502020104020203" pitchFamily="34" charset="0"/>
                        </a:rPr>
                        <a:t> con amigos</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go out with friends</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alojo</a:t>
                      </a:r>
                      <a:r>
                        <a:rPr lang="en-GB" sz="1200" kern="1400" baseline="0" dirty="0">
                          <a:ln>
                            <a:noFill/>
                          </a:ln>
                          <a:solidFill>
                            <a:srgbClr val="000000"/>
                          </a:solidFill>
                          <a:effectLst/>
                          <a:latin typeface="Gill Sans MT" panose="020B0502020104020203" pitchFamily="34" charset="0"/>
                        </a:rPr>
                        <a:t> / </a:t>
                      </a:r>
                      <a:r>
                        <a:rPr lang="en-GB" sz="1200" kern="1400" baseline="0" dirty="0" err="1">
                          <a:ln>
                            <a:noFill/>
                          </a:ln>
                          <a:solidFill>
                            <a:srgbClr val="000000"/>
                          </a:solidFill>
                          <a:effectLst/>
                          <a:latin typeface="Gill Sans MT" panose="020B0502020104020203" pitchFamily="34" charset="0"/>
                        </a:rPr>
                        <a:t>nos</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alojamos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stay</a:t>
                      </a:r>
                      <a:r>
                        <a:rPr lang="es-ES" sz="1200" kern="1400" dirty="0">
                          <a:ln>
                            <a:noFill/>
                          </a:ln>
                          <a:solidFill>
                            <a:srgbClr val="000000"/>
                          </a:solidFill>
                          <a:effectLst/>
                          <a:latin typeface="Gill Sans MT" panose="020B0502020104020203" pitchFamily="34" charset="0"/>
                        </a:rPr>
                        <a:t> / </a:t>
                      </a:r>
                      <a:r>
                        <a:rPr lang="es-ES" sz="1200" kern="1400" dirty="0" err="1">
                          <a:ln>
                            <a:noFill/>
                          </a:ln>
                          <a:solidFill>
                            <a:srgbClr val="000000"/>
                          </a:solidFill>
                          <a:effectLst/>
                          <a:latin typeface="Gill Sans MT" panose="020B0502020104020203" pitchFamily="34" charset="0"/>
                        </a:rPr>
                        <a:t>we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stay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un hotel</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a hotel</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albergue</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juvenil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 a youth hostel</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un hotel de </a:t>
                      </a:r>
                      <a:r>
                        <a:rPr lang="en-GB" sz="1200" kern="1400" dirty="0" err="1">
                          <a:ln>
                            <a:noFill/>
                          </a:ln>
                          <a:solidFill>
                            <a:srgbClr val="000000"/>
                          </a:solidFill>
                          <a:effectLst/>
                          <a:latin typeface="Gill Sans MT" panose="020B0502020104020203" pitchFamily="34" charset="0"/>
                        </a:rPr>
                        <a:t>cinco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estrellas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a five</a:t>
                      </a:r>
                      <a:r>
                        <a:rPr lang="en-GB" sz="1200" kern="1400" baseline="0" dirty="0">
                          <a:ln>
                            <a:noFill/>
                          </a:ln>
                          <a:solidFill>
                            <a:srgbClr val="000000"/>
                          </a:solidFill>
                          <a:effectLst/>
                          <a:latin typeface="Gill Sans MT" panose="020B0502020104020203" pitchFamily="34" charset="0"/>
                        </a:rPr>
                        <a:t> star hotel</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una</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pensión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a hostel</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casa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a house</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parador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traditional</a:t>
                      </a:r>
                      <a:r>
                        <a:rPr lang="en-GB" sz="1200" kern="1400" baseline="0" dirty="0">
                          <a:ln>
                            <a:noFill/>
                          </a:ln>
                          <a:solidFill>
                            <a:srgbClr val="000000"/>
                          </a:solidFill>
                          <a:effectLst/>
                          <a:latin typeface="Gill Sans MT" panose="020B0502020104020203" pitchFamily="34" charset="0"/>
                        </a:rPr>
                        <a:t> inn</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un camping</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On</a:t>
                      </a:r>
                      <a:r>
                        <a:rPr lang="en-GB" sz="1200" kern="1400" baseline="0" dirty="0">
                          <a:ln>
                            <a:noFill/>
                          </a:ln>
                          <a:solidFill>
                            <a:srgbClr val="000000"/>
                          </a:solidFill>
                          <a:effectLst/>
                          <a:latin typeface="Gill Sans MT" panose="020B0502020104020203" pitchFamily="34" charset="0"/>
                        </a:rPr>
                        <a:t> a campsite</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Llovió</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rained</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Comí</a:t>
                      </a:r>
                      <a:r>
                        <a:rPr lang="es-ES" sz="1200" kern="1400" baseline="0" dirty="0">
                          <a:ln>
                            <a:noFill/>
                          </a:ln>
                          <a:solidFill>
                            <a:srgbClr val="000000"/>
                          </a:solidFill>
                          <a:effectLst/>
                          <a:latin typeface="Gill Sans MT" panose="020B0502020104020203" pitchFamily="34" charset="0"/>
                        </a:rPr>
                        <a:t> algo malo y vomité</a:t>
                      </a:r>
                      <a:endParaRPr lang="es-E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ate something bad and vomited</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Perdí mi pasaporte</a:t>
                      </a: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I </a:t>
                      </a:r>
                      <a:r>
                        <a:rPr lang="es-ES_tradnl" sz="1200" kern="1400" dirty="0" err="1">
                          <a:ln>
                            <a:noFill/>
                          </a:ln>
                          <a:solidFill>
                            <a:srgbClr val="000000"/>
                          </a:solidFill>
                          <a:effectLst/>
                          <a:latin typeface="Gill Sans MT" panose="020B0502020104020203" pitchFamily="34" charset="0"/>
                        </a:rPr>
                        <a:t>lost</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my</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passport</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Hizo</a:t>
                      </a:r>
                      <a:r>
                        <a:rPr lang="en-US" sz="1200" kern="1400" dirty="0">
                          <a:ln>
                            <a:noFill/>
                          </a:ln>
                          <a:solidFill>
                            <a:srgbClr val="000000"/>
                          </a:solidFill>
                          <a:effectLst/>
                          <a:latin typeface="Gill Sans MT" panose="020B0502020104020203" pitchFamily="34" charset="0"/>
                        </a:rPr>
                        <a:t> </a:t>
                      </a:r>
                      <a:r>
                        <a:rPr lang="en-US" sz="1200" kern="1400" dirty="0" err="1">
                          <a:ln>
                            <a:noFill/>
                          </a:ln>
                          <a:solidFill>
                            <a:srgbClr val="000000"/>
                          </a:solidFill>
                          <a:effectLst/>
                          <a:latin typeface="Gill Sans MT" panose="020B0502020104020203" pitchFamily="34" charset="0"/>
                        </a:rPr>
                        <a:t>calor</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It was hot</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Fue</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It was</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Me gustó</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liked it</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379335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6" name="TextBox 5"/>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4" name="Content Placeholder 3"/>
          <p:cNvGraphicFramePr>
            <a:graphicFrameLocks/>
          </p:cNvGraphicFramePr>
          <p:nvPr>
            <p:extLst>
              <p:ext uri="{D42A27DB-BD31-4B8C-83A1-F6EECF244321}">
                <p14:modId xmlns:p14="http://schemas.microsoft.com/office/powerpoint/2010/main" val="2061508878"/>
              </p:ext>
            </p:extLst>
          </p:nvPr>
        </p:nvGraphicFramePr>
        <p:xfrm>
          <a:off x="5968537" y="764892"/>
          <a:ext cx="5843847" cy="4361008"/>
        </p:xfrm>
        <a:graphic>
          <a:graphicData uri="http://schemas.openxmlformats.org/drawingml/2006/table">
            <a:tbl>
              <a:tblPr firstRow="1" bandRow="1">
                <a:tableStyleId>{5940675A-B579-460E-94D1-54222C63F5DA}</a:tableStyleId>
              </a:tblPr>
              <a:tblGrid>
                <a:gridCol w="1347291">
                  <a:extLst>
                    <a:ext uri="{9D8B030D-6E8A-4147-A177-3AD203B41FA5}">
                      <a16:colId xmlns:a16="http://schemas.microsoft.com/office/drawing/2014/main" val="20000"/>
                    </a:ext>
                  </a:extLst>
                </a:gridCol>
                <a:gridCol w="4496556">
                  <a:extLst>
                    <a:ext uri="{9D8B030D-6E8A-4147-A177-3AD203B41FA5}">
                      <a16:colId xmlns:a16="http://schemas.microsoft.com/office/drawing/2014/main" val="20001"/>
                    </a:ext>
                  </a:extLst>
                </a:gridCol>
              </a:tblGrid>
              <a:tr h="486626">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68000">
                <a:tc>
                  <a:txBody>
                    <a:bodyPr/>
                    <a:lstStyle/>
                    <a:p>
                      <a:pPr algn="l"/>
                      <a:r>
                        <a:rPr lang="en-GB" sz="1100" dirty="0">
                          <a:latin typeface="Gill Sans MT" panose="020B0502020104020203" pitchFamily="34" charset="0"/>
                        </a:rPr>
                        <a:t>Destitute</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To be extremely</a:t>
                      </a:r>
                      <a:r>
                        <a:rPr lang="en-GB" sz="1100" baseline="0" dirty="0">
                          <a:latin typeface="Gill Sans MT" panose="020B0502020104020203" pitchFamily="34" charset="0"/>
                        </a:rPr>
                        <a:t> </a:t>
                      </a:r>
                      <a:r>
                        <a:rPr lang="en-GB" sz="1100" dirty="0">
                          <a:latin typeface="Gill Sans MT" panose="020B0502020104020203" pitchFamily="34" charset="0"/>
                        </a:rPr>
                        <a:t>poor and not able</a:t>
                      </a:r>
                      <a:r>
                        <a:rPr lang="en-GB" sz="1100" baseline="0" dirty="0">
                          <a:latin typeface="Gill Sans MT" panose="020B0502020104020203" pitchFamily="34" charset="0"/>
                        </a:rPr>
                        <a:t> </a:t>
                      </a:r>
                      <a:r>
                        <a:rPr lang="en-GB" sz="1100" dirty="0">
                          <a:latin typeface="Gill Sans MT" panose="020B0502020104020203" pitchFamily="34" charset="0"/>
                        </a:rPr>
                        <a:t>to support</a:t>
                      </a:r>
                      <a:r>
                        <a:rPr lang="en-GB" sz="1100" baseline="0" dirty="0">
                          <a:latin typeface="Gill Sans MT" panose="020B0502020104020203" pitchFamily="34" charset="0"/>
                        </a:rPr>
                        <a:t> </a:t>
                      </a:r>
                      <a:r>
                        <a:rPr lang="en-GB" sz="1100" dirty="0">
                          <a:latin typeface="Gill Sans MT" panose="020B0502020104020203" pitchFamily="34" charset="0"/>
                        </a:rPr>
                        <a:t>yourself.</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301325900"/>
                  </a:ext>
                </a:extLst>
              </a:tr>
              <a:tr h="486626">
                <a:tc>
                  <a:txBody>
                    <a:bodyPr/>
                    <a:lstStyle/>
                    <a:p>
                      <a:pPr algn="l"/>
                      <a:r>
                        <a:rPr lang="en-GB" sz="1100" dirty="0">
                          <a:latin typeface="Gill Sans MT" panose="020B0502020104020203" pitchFamily="34" charset="0"/>
                        </a:rPr>
                        <a:t>Black Gold</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Coal. Coal became such a profitable industry, that many started calling it black gold. </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738194332"/>
                  </a:ext>
                </a:extLst>
              </a:tr>
              <a:tr h="486626">
                <a:tc>
                  <a:txBody>
                    <a:bodyPr/>
                    <a:lstStyle/>
                    <a:p>
                      <a:pPr algn="l"/>
                      <a:r>
                        <a:rPr lang="en-GB" sz="1100" dirty="0">
                          <a:latin typeface="Gill Sans MT" panose="020B0502020104020203" pitchFamily="34" charset="0"/>
                        </a:rPr>
                        <a:t>Pauper Apprentice</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Orphaned children who would be sent to work in factories to keep them off the streets.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146927675"/>
                  </a:ext>
                </a:extLst>
              </a:tr>
              <a:tr h="486626">
                <a:tc>
                  <a:txBody>
                    <a:bodyPr/>
                    <a:lstStyle/>
                    <a:p>
                      <a:pPr algn="l"/>
                      <a:r>
                        <a:rPr lang="en-GB" sz="1100" dirty="0">
                          <a:latin typeface="Gill Sans MT" panose="020B0502020104020203" pitchFamily="34" charset="0"/>
                        </a:rPr>
                        <a:t>Smog</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Air pollution that reduces visibility. The term</a:t>
                      </a:r>
                      <a:r>
                        <a:rPr lang="en-GB" sz="1100" baseline="0" dirty="0">
                          <a:latin typeface="Gill Sans MT" panose="020B0502020104020203" pitchFamily="34" charset="0"/>
                        </a:rPr>
                        <a:t> </a:t>
                      </a:r>
                      <a:r>
                        <a:rPr lang="en-GB" sz="1100" dirty="0">
                          <a:latin typeface="Gill Sans MT" panose="020B0502020104020203" pitchFamily="34" charset="0"/>
                        </a:rPr>
                        <a:t>is used to describe a mix of smoke and fog</a:t>
                      </a:r>
                      <a:r>
                        <a:rPr lang="en-GB" sz="1100" baseline="0" dirty="0">
                          <a:latin typeface="Gill Sans MT" panose="020B0502020104020203" pitchFamily="34" charset="0"/>
                        </a:rPr>
                        <a:t> </a:t>
                      </a:r>
                      <a:r>
                        <a:rPr lang="en-GB" sz="1100" dirty="0">
                          <a:latin typeface="Gill Sans MT" panose="020B0502020104020203" pitchFamily="34" charset="0"/>
                        </a:rPr>
                        <a:t>usually from burning coal.</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184161610"/>
                  </a:ext>
                </a:extLst>
              </a:tr>
              <a:tr h="486626">
                <a:tc>
                  <a:txBody>
                    <a:bodyPr/>
                    <a:lstStyle/>
                    <a:p>
                      <a:pPr algn="l"/>
                      <a:r>
                        <a:rPr lang="en-GB" sz="1100" dirty="0">
                          <a:latin typeface="Gill Sans MT" panose="020B0502020104020203" pitchFamily="34" charset="0"/>
                        </a:rPr>
                        <a:t>Textile</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A flexible material made by creating an interlocking network of yarns or threads.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961726959"/>
                  </a:ext>
                </a:extLst>
              </a:tr>
              <a:tr h="486626">
                <a:tc>
                  <a:txBody>
                    <a:bodyPr/>
                    <a:lstStyle/>
                    <a:p>
                      <a:pPr algn="l"/>
                      <a:r>
                        <a:rPr lang="en-GB" sz="1100" dirty="0">
                          <a:latin typeface="Gill Sans MT" panose="020B0502020104020203" pitchFamily="34" charset="0"/>
                          <a:cs typeface="Arial" panose="020B0604020202020204" pitchFamily="34" charset="0"/>
                        </a:rPr>
                        <a:t>Enlightenment</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An intellectual and philosophical movement that occurred in Europe in the 17th and the 18th centuries.</a:t>
                      </a:r>
                    </a:p>
                  </a:txBody>
                  <a:tcPr marL="68580" marR="68580" marT="34290" marB="34290" anchor="ctr"/>
                </a:tc>
                <a:extLst>
                  <a:ext uri="{0D108BD9-81ED-4DB2-BD59-A6C34878D82A}">
                    <a16:rowId xmlns:a16="http://schemas.microsoft.com/office/drawing/2014/main" val="4249974033"/>
                  </a:ext>
                </a:extLst>
              </a:tr>
              <a:tr h="486626">
                <a:tc>
                  <a:txBody>
                    <a:bodyPr/>
                    <a:lstStyle/>
                    <a:p>
                      <a:pPr algn="l"/>
                      <a:r>
                        <a:rPr lang="en-GB" sz="1100" dirty="0">
                          <a:latin typeface="Gill Sans MT" panose="020B0502020104020203" pitchFamily="34" charset="0"/>
                          <a:cs typeface="Arial" panose="020B0604020202020204" pitchFamily="34" charset="0"/>
                        </a:rPr>
                        <a:t>Rationalism</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Any view appealing to reason as a source of knowledge or justification.</a:t>
                      </a:r>
                      <a:r>
                        <a:rPr lang="en-GB" sz="1100" baseline="0" dirty="0">
                          <a:latin typeface="Gill Sans MT" panose="020B0502020104020203" pitchFamily="34" charset="0"/>
                          <a:cs typeface="Arial" panose="020B0604020202020204" pitchFamily="34" charset="0"/>
                        </a:rPr>
                        <a:t> The opposite of believing due to faith or tradition.</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041884133"/>
                  </a:ext>
                </a:extLst>
              </a:tr>
              <a:tr h="486626">
                <a:tc>
                  <a:txBody>
                    <a:bodyPr/>
                    <a:lstStyle/>
                    <a:p>
                      <a:pPr algn="l"/>
                      <a:r>
                        <a:rPr lang="en-GB" sz="1100" dirty="0">
                          <a:latin typeface="Gill Sans MT" panose="020B0502020104020203" pitchFamily="34" charset="0"/>
                          <a:cs typeface="Arial" panose="020B0604020202020204" pitchFamily="34" charset="0"/>
                        </a:rPr>
                        <a:t>Empiricism</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The view that true knowledge or justification comes only or primarily from what we experience.</a:t>
                      </a:r>
                    </a:p>
                  </a:txBody>
                  <a:tcPr marL="68580" marR="68580" marT="34290" marB="34290" anchor="ctr"/>
                </a:tc>
                <a:extLst>
                  <a:ext uri="{0D108BD9-81ED-4DB2-BD59-A6C34878D82A}">
                    <a16:rowId xmlns:a16="http://schemas.microsoft.com/office/drawing/2014/main" val="4814912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691573425"/>
              </p:ext>
            </p:extLst>
          </p:nvPr>
        </p:nvGraphicFramePr>
        <p:xfrm>
          <a:off x="406256" y="764892"/>
          <a:ext cx="5320775" cy="5342126"/>
        </p:xfrm>
        <a:graphic>
          <a:graphicData uri="http://schemas.openxmlformats.org/drawingml/2006/table">
            <a:tbl>
              <a:tblPr firstRow="1" bandRow="1">
                <a:tableStyleId>{5940675A-B579-460E-94D1-54222C63F5DA}</a:tableStyleId>
              </a:tblPr>
              <a:tblGrid>
                <a:gridCol w="1081722">
                  <a:extLst>
                    <a:ext uri="{9D8B030D-6E8A-4147-A177-3AD203B41FA5}">
                      <a16:colId xmlns:a16="http://schemas.microsoft.com/office/drawing/2014/main" val="20000"/>
                    </a:ext>
                  </a:extLst>
                </a:gridCol>
                <a:gridCol w="4239053">
                  <a:extLst>
                    <a:ext uri="{9D8B030D-6E8A-4147-A177-3AD203B41FA5}">
                      <a16:colId xmlns:a16="http://schemas.microsoft.com/office/drawing/2014/main" val="20001"/>
                    </a:ext>
                  </a:extLst>
                </a:gridCol>
              </a:tblGrid>
              <a:tr h="486626">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468000">
                <a:tc>
                  <a:txBody>
                    <a:bodyPr/>
                    <a:lstStyle/>
                    <a:p>
                      <a:pPr algn="l"/>
                      <a:r>
                        <a:rPr lang="en-GB" sz="1100" dirty="0">
                          <a:latin typeface="Gill Sans MT" panose="020B0502020104020203" pitchFamily="34" charset="0"/>
                        </a:rPr>
                        <a:t>Industrial Revolution </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A time of great</a:t>
                      </a:r>
                      <a:r>
                        <a:rPr lang="en-GB" sz="1100" baseline="0" dirty="0">
                          <a:latin typeface="Gill Sans MT" panose="020B0502020104020203" pitchFamily="34" charset="0"/>
                        </a:rPr>
                        <a:t> </a:t>
                      </a:r>
                      <a:r>
                        <a:rPr lang="en-GB" sz="1100" dirty="0">
                          <a:latin typeface="Gill Sans MT" panose="020B0502020104020203" pitchFamily="34" charset="0"/>
                        </a:rPr>
                        <a:t>change in Britain when people started to</a:t>
                      </a:r>
                      <a:r>
                        <a:rPr lang="en-GB" sz="1100" baseline="0" dirty="0">
                          <a:latin typeface="Gill Sans MT" panose="020B0502020104020203" pitchFamily="34" charset="0"/>
                        </a:rPr>
                        <a:t> </a:t>
                      </a:r>
                      <a:r>
                        <a:rPr lang="en-GB" sz="1100" dirty="0">
                          <a:latin typeface="Gill Sans MT" panose="020B0502020104020203" pitchFamily="34" charset="0"/>
                        </a:rPr>
                        <a:t>make things by machine in factories. It</a:t>
                      </a:r>
                      <a:r>
                        <a:rPr lang="en-GB" sz="1100" baseline="0" dirty="0">
                          <a:latin typeface="Gill Sans MT" panose="020B0502020104020203" pitchFamily="34" charset="0"/>
                        </a:rPr>
                        <a:t> </a:t>
                      </a:r>
                      <a:r>
                        <a:rPr lang="en-GB" sz="1100" dirty="0">
                          <a:latin typeface="Gill Sans MT" panose="020B0502020104020203" pitchFamily="34" charset="0"/>
                        </a:rPr>
                        <a:t>spans from 1750 to 1900.</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541677347"/>
                  </a:ext>
                </a:extLst>
              </a:tr>
              <a:tr h="468000">
                <a:tc>
                  <a:txBody>
                    <a:bodyPr/>
                    <a:lstStyle/>
                    <a:p>
                      <a:pPr algn="l"/>
                      <a:r>
                        <a:rPr lang="en-GB" sz="1100" dirty="0">
                          <a:latin typeface="Gill Sans MT" panose="020B0502020104020203" pitchFamily="34" charset="0"/>
                        </a:rPr>
                        <a:t>Urban</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Built-up areas in which people</a:t>
                      </a:r>
                      <a:r>
                        <a:rPr lang="en-GB" sz="1100" baseline="0" dirty="0">
                          <a:latin typeface="Gill Sans MT" panose="020B0502020104020203" pitchFamily="34" charset="0"/>
                        </a:rPr>
                        <a:t> </a:t>
                      </a:r>
                      <a:r>
                        <a:rPr lang="en-GB" sz="1100" dirty="0">
                          <a:latin typeface="Gill Sans MT" panose="020B0502020104020203" pitchFamily="34" charset="0"/>
                        </a:rPr>
                        <a:t>live in close proximity. This refers to either</a:t>
                      </a:r>
                      <a:r>
                        <a:rPr lang="en-GB" sz="1100" baseline="0" dirty="0">
                          <a:latin typeface="Gill Sans MT" panose="020B0502020104020203" pitchFamily="34" charset="0"/>
                        </a:rPr>
                        <a:t> </a:t>
                      </a:r>
                      <a:r>
                        <a:rPr lang="en-GB" sz="1100" dirty="0">
                          <a:latin typeface="Gill Sans MT" panose="020B0502020104020203" pitchFamily="34" charset="0"/>
                        </a:rPr>
                        <a:t>towns or cities.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468000">
                <a:tc>
                  <a:txBody>
                    <a:bodyPr/>
                    <a:lstStyle/>
                    <a:p>
                      <a:pPr algn="l"/>
                      <a:r>
                        <a:rPr lang="en-GB" sz="1100" dirty="0">
                          <a:latin typeface="Gill Sans MT" panose="020B0502020104020203" pitchFamily="34" charset="0"/>
                        </a:rPr>
                        <a:t>Rural</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Countryside areas in which the</a:t>
                      </a:r>
                      <a:r>
                        <a:rPr lang="en-GB" sz="1100" baseline="0" dirty="0">
                          <a:latin typeface="Gill Sans MT" panose="020B0502020104020203" pitchFamily="34" charset="0"/>
                        </a:rPr>
                        <a:t> </a:t>
                      </a:r>
                      <a:r>
                        <a:rPr lang="en-GB" sz="1100" dirty="0">
                          <a:latin typeface="Gill Sans MT" panose="020B0502020104020203" pitchFamily="34" charset="0"/>
                        </a:rPr>
                        <a:t>population is spread thinly.</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468000">
                <a:tc>
                  <a:txBody>
                    <a:bodyPr/>
                    <a:lstStyle/>
                    <a:p>
                      <a:pPr algn="l"/>
                      <a:r>
                        <a:rPr lang="en-GB" sz="1100" dirty="0">
                          <a:latin typeface="Gill Sans MT" panose="020B0502020104020203" pitchFamily="34" charset="0"/>
                        </a:rPr>
                        <a:t>Invention</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Something new which is</a:t>
                      </a:r>
                      <a:r>
                        <a:rPr lang="en-GB" sz="1100" baseline="0" dirty="0">
                          <a:latin typeface="Gill Sans MT" panose="020B0502020104020203" pitchFamily="34" charset="0"/>
                        </a:rPr>
                        <a:t> </a:t>
                      </a:r>
                      <a:r>
                        <a:rPr lang="en-GB" sz="1100" dirty="0">
                          <a:latin typeface="Gill Sans MT" panose="020B0502020104020203" pitchFamily="34" charset="0"/>
                        </a:rPr>
                        <a:t>created, can be an idea or an object.</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3"/>
                  </a:ext>
                </a:extLst>
              </a:tr>
              <a:tr h="468000">
                <a:tc>
                  <a:txBody>
                    <a:bodyPr/>
                    <a:lstStyle/>
                    <a:p>
                      <a:pPr algn="l"/>
                      <a:r>
                        <a:rPr lang="en-GB" sz="1100" dirty="0">
                          <a:latin typeface="Gill Sans MT" panose="020B0502020104020203" pitchFamily="34" charset="0"/>
                        </a:rPr>
                        <a:t>Workhouse</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An institution which would</a:t>
                      </a:r>
                      <a:r>
                        <a:rPr lang="en-GB" sz="1100" baseline="0" dirty="0">
                          <a:latin typeface="Gill Sans MT" panose="020B0502020104020203" pitchFamily="34" charset="0"/>
                        </a:rPr>
                        <a:t> </a:t>
                      </a:r>
                      <a:r>
                        <a:rPr lang="en-GB" sz="1100" dirty="0">
                          <a:latin typeface="Gill Sans MT" panose="020B0502020104020203" pitchFamily="34" charset="0"/>
                        </a:rPr>
                        <a:t>house and look after the poor. In return</a:t>
                      </a:r>
                    </a:p>
                    <a:p>
                      <a:pPr algn="l"/>
                      <a:r>
                        <a:rPr lang="en-GB" sz="1100" dirty="0">
                          <a:latin typeface="Gill Sans MT" panose="020B0502020104020203" pitchFamily="34" charset="0"/>
                        </a:rPr>
                        <a:t>for food and lodging inmates would be</a:t>
                      </a:r>
                      <a:r>
                        <a:rPr lang="en-GB" sz="1100" baseline="0" dirty="0">
                          <a:latin typeface="Gill Sans MT" panose="020B0502020104020203" pitchFamily="34" charset="0"/>
                        </a:rPr>
                        <a:t> </a:t>
                      </a:r>
                      <a:r>
                        <a:rPr lang="en-GB" sz="1100" dirty="0">
                          <a:latin typeface="Gill Sans MT" panose="020B0502020104020203" pitchFamily="34" charset="0"/>
                        </a:rPr>
                        <a:t>expected to work to produce goods.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4"/>
                  </a:ext>
                </a:extLst>
              </a:tr>
              <a:tr h="468000">
                <a:tc>
                  <a:txBody>
                    <a:bodyPr/>
                    <a:lstStyle/>
                    <a:p>
                      <a:pPr algn="l"/>
                      <a:r>
                        <a:rPr lang="en-GB" sz="1100" dirty="0">
                          <a:latin typeface="Gill Sans MT" panose="020B0502020104020203" pitchFamily="34" charset="0"/>
                        </a:rPr>
                        <a:t>Cholera</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An infectious and often fatal</a:t>
                      </a:r>
                      <a:r>
                        <a:rPr lang="en-GB" sz="1100" baseline="0" dirty="0">
                          <a:latin typeface="Gill Sans MT" panose="020B0502020104020203" pitchFamily="34" charset="0"/>
                        </a:rPr>
                        <a:t> </a:t>
                      </a:r>
                      <a:r>
                        <a:rPr lang="en-GB" sz="1100" dirty="0">
                          <a:latin typeface="Gill Sans MT" panose="020B0502020104020203" pitchFamily="34" charset="0"/>
                        </a:rPr>
                        <a:t>bacterial disease of the small intestine</a:t>
                      </a:r>
                      <a:r>
                        <a:rPr lang="en-GB" sz="1100" baseline="0" dirty="0">
                          <a:latin typeface="Gill Sans MT" panose="020B0502020104020203" pitchFamily="34" charset="0"/>
                        </a:rPr>
                        <a:t> </a:t>
                      </a:r>
                      <a:r>
                        <a:rPr lang="en-GB" sz="1100" dirty="0">
                          <a:latin typeface="Gill Sans MT" panose="020B0502020104020203" pitchFamily="34" charset="0"/>
                        </a:rPr>
                        <a:t>typically contracted from infected water</a:t>
                      </a:r>
                      <a:r>
                        <a:rPr lang="en-GB" sz="1100" baseline="0" dirty="0">
                          <a:latin typeface="Gill Sans MT" panose="020B0502020104020203" pitchFamily="34" charset="0"/>
                        </a:rPr>
                        <a:t> </a:t>
                      </a:r>
                      <a:r>
                        <a:rPr lang="en-GB" sz="1100" dirty="0">
                          <a:latin typeface="Gill Sans MT" panose="020B0502020104020203" pitchFamily="34" charset="0"/>
                        </a:rPr>
                        <a:t>supplies.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5"/>
                  </a:ext>
                </a:extLst>
              </a:tr>
              <a:tr h="540000">
                <a:tc>
                  <a:txBody>
                    <a:bodyPr/>
                    <a:lstStyle/>
                    <a:p>
                      <a:pPr algn="l"/>
                      <a:r>
                        <a:rPr lang="en-GB" sz="1100" dirty="0">
                          <a:latin typeface="Gill Sans MT" panose="020B0502020104020203" pitchFamily="34" charset="0"/>
                        </a:rPr>
                        <a:t>Industrial</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Processing raw</a:t>
                      </a:r>
                      <a:r>
                        <a:rPr lang="en-GB" sz="1100" baseline="0" dirty="0">
                          <a:latin typeface="Gill Sans MT" panose="020B0502020104020203" pitchFamily="34" charset="0"/>
                        </a:rPr>
                        <a:t> </a:t>
                      </a:r>
                      <a:r>
                        <a:rPr lang="en-GB" sz="1100" dirty="0">
                          <a:latin typeface="Gill Sans MT" panose="020B0502020104020203" pitchFamily="34" charset="0"/>
                        </a:rPr>
                        <a:t>materials or</a:t>
                      </a:r>
                      <a:r>
                        <a:rPr lang="en-GB" sz="1100" baseline="0" dirty="0">
                          <a:latin typeface="Gill Sans MT" panose="020B0502020104020203" pitchFamily="34" charset="0"/>
                        </a:rPr>
                        <a:t> </a:t>
                      </a:r>
                      <a:r>
                        <a:rPr lang="en-GB" sz="1100" dirty="0">
                          <a:latin typeface="Gill Sans MT" panose="020B0502020104020203" pitchFamily="34" charset="0"/>
                        </a:rPr>
                        <a:t>manufacturing</a:t>
                      </a:r>
                      <a:r>
                        <a:rPr lang="en-GB" sz="1100" baseline="0" dirty="0">
                          <a:latin typeface="Gill Sans MT" panose="020B0502020104020203" pitchFamily="34" charset="0"/>
                        </a:rPr>
                        <a:t> </a:t>
                      </a:r>
                      <a:r>
                        <a:rPr lang="en-GB" sz="1100" dirty="0">
                          <a:latin typeface="Gill Sans MT" panose="020B0502020104020203" pitchFamily="34" charset="0"/>
                        </a:rPr>
                        <a:t>goods in factories.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6"/>
                  </a:ext>
                </a:extLst>
              </a:tr>
              <a:tr h="468000">
                <a:tc>
                  <a:txBody>
                    <a:bodyPr/>
                    <a:lstStyle/>
                    <a:p>
                      <a:pPr algn="l"/>
                      <a:r>
                        <a:rPr lang="en-GB" sz="1100" dirty="0">
                          <a:latin typeface="Gill Sans MT" panose="020B0502020104020203" pitchFamily="34" charset="0"/>
                        </a:rPr>
                        <a:t>Manufacture</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Making</a:t>
                      </a:r>
                      <a:r>
                        <a:rPr lang="en-GB" sz="1100" baseline="0" dirty="0">
                          <a:latin typeface="Gill Sans MT" panose="020B0502020104020203" pitchFamily="34" charset="0"/>
                        </a:rPr>
                        <a:t> </a:t>
                      </a:r>
                      <a:r>
                        <a:rPr lang="en-GB" sz="1100" dirty="0">
                          <a:latin typeface="Gill Sans MT" panose="020B0502020104020203" pitchFamily="34" charset="0"/>
                        </a:rPr>
                        <a:t>something on a</a:t>
                      </a:r>
                      <a:r>
                        <a:rPr lang="en-GB" sz="1100" baseline="0" dirty="0">
                          <a:latin typeface="Gill Sans MT" panose="020B0502020104020203" pitchFamily="34" charset="0"/>
                        </a:rPr>
                        <a:t> </a:t>
                      </a:r>
                      <a:r>
                        <a:rPr lang="en-GB" sz="1100" dirty="0">
                          <a:latin typeface="Gill Sans MT" panose="020B0502020104020203" pitchFamily="34" charset="0"/>
                        </a:rPr>
                        <a:t>large scale.</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535829074"/>
                  </a:ext>
                </a:extLst>
              </a:tr>
              <a:tr h="468000">
                <a:tc>
                  <a:txBody>
                    <a:bodyPr/>
                    <a:lstStyle/>
                    <a:p>
                      <a:pPr algn="l"/>
                      <a:r>
                        <a:rPr lang="en-GB" sz="1100" dirty="0">
                          <a:latin typeface="Gill Sans MT" panose="020B0502020104020203" pitchFamily="34" charset="0"/>
                        </a:rPr>
                        <a:t>Entrepreneur</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Someone who</a:t>
                      </a:r>
                      <a:r>
                        <a:rPr lang="en-GB" sz="1100" baseline="0" dirty="0">
                          <a:latin typeface="Gill Sans MT" panose="020B0502020104020203" pitchFamily="34" charset="0"/>
                        </a:rPr>
                        <a:t> </a:t>
                      </a:r>
                      <a:r>
                        <a:rPr lang="en-GB" sz="1100" dirty="0">
                          <a:latin typeface="Gill Sans MT" panose="020B0502020104020203" pitchFamily="34" charset="0"/>
                        </a:rPr>
                        <a:t>sets up a</a:t>
                      </a:r>
                      <a:r>
                        <a:rPr lang="en-GB" sz="1100" baseline="0" dirty="0">
                          <a:latin typeface="Gill Sans MT" panose="020B0502020104020203" pitchFamily="34" charset="0"/>
                        </a:rPr>
                        <a:t> </a:t>
                      </a:r>
                      <a:r>
                        <a:rPr lang="en-GB" sz="1100" dirty="0">
                          <a:latin typeface="Gill Sans MT" panose="020B0502020104020203" pitchFamily="34" charset="0"/>
                        </a:rPr>
                        <a:t>business hoping</a:t>
                      </a:r>
                      <a:r>
                        <a:rPr lang="en-GB" sz="1100" baseline="0" dirty="0">
                          <a:latin typeface="Gill Sans MT" panose="020B0502020104020203" pitchFamily="34" charset="0"/>
                        </a:rPr>
                        <a:t> </a:t>
                      </a:r>
                      <a:r>
                        <a:rPr lang="en-GB" sz="1100" dirty="0">
                          <a:latin typeface="Gill Sans MT" panose="020B0502020104020203" pitchFamily="34" charset="0"/>
                        </a:rPr>
                        <a:t>to make profit.</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432269375"/>
                  </a:ext>
                </a:extLst>
              </a:tr>
              <a:tr h="468000">
                <a:tc>
                  <a:txBody>
                    <a:bodyPr/>
                    <a:lstStyle/>
                    <a:p>
                      <a:pPr algn="l"/>
                      <a:r>
                        <a:rPr lang="en-GB" sz="1100" dirty="0" err="1">
                          <a:latin typeface="Gill Sans MT" panose="020B0502020104020203" pitchFamily="34" charset="0"/>
                        </a:rPr>
                        <a:t>L’aissez</a:t>
                      </a:r>
                      <a:r>
                        <a:rPr lang="en-GB" sz="1100" dirty="0">
                          <a:latin typeface="Gill Sans MT" panose="020B0502020104020203" pitchFamily="34" charset="0"/>
                        </a:rPr>
                        <a:t> faire</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Meaning ‘leave</a:t>
                      </a:r>
                      <a:r>
                        <a:rPr lang="en-GB" sz="1100" baseline="0" dirty="0">
                          <a:latin typeface="Gill Sans MT" panose="020B0502020104020203" pitchFamily="34" charset="0"/>
                        </a:rPr>
                        <a:t> </a:t>
                      </a:r>
                      <a:r>
                        <a:rPr lang="en-GB" sz="1100" dirty="0">
                          <a:latin typeface="Gill Sans MT" panose="020B0502020104020203" pitchFamily="34" charset="0"/>
                        </a:rPr>
                        <a:t>well alone’. The</a:t>
                      </a:r>
                      <a:r>
                        <a:rPr lang="en-GB" sz="1100" baseline="0" dirty="0">
                          <a:latin typeface="Gill Sans MT" panose="020B0502020104020203" pitchFamily="34" charset="0"/>
                        </a:rPr>
                        <a:t> </a:t>
                      </a:r>
                      <a:r>
                        <a:rPr lang="en-GB" sz="1100" dirty="0">
                          <a:latin typeface="Gill Sans MT" panose="020B0502020104020203" pitchFamily="34" charset="0"/>
                        </a:rPr>
                        <a:t>attitude of the</a:t>
                      </a:r>
                      <a:r>
                        <a:rPr lang="en-GB" sz="1100" baseline="0" dirty="0">
                          <a:latin typeface="Gill Sans MT" panose="020B0502020104020203" pitchFamily="34" charset="0"/>
                        </a:rPr>
                        <a:t> </a:t>
                      </a:r>
                      <a:r>
                        <a:rPr lang="en-GB" sz="1100" dirty="0">
                          <a:latin typeface="Gill Sans MT" panose="020B0502020104020203" pitchFamily="34" charset="0"/>
                        </a:rPr>
                        <a:t>rich to the poor</a:t>
                      </a:r>
                      <a:r>
                        <a:rPr lang="en-GB" sz="1100" baseline="0" dirty="0">
                          <a:latin typeface="Gill Sans MT" panose="020B0502020104020203" pitchFamily="34" charset="0"/>
                        </a:rPr>
                        <a:t> and the Government towards working conditions in factories.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395636020"/>
                  </a:ext>
                </a:extLst>
              </a:tr>
            </a:tbl>
          </a:graphicData>
        </a:graphic>
      </p:graphicFrame>
    </p:spTree>
    <p:extLst>
      <p:ext uri="{BB962C8B-B14F-4D97-AF65-F5344CB8AC3E}">
        <p14:creationId xmlns:p14="http://schemas.microsoft.com/office/powerpoint/2010/main" val="3728357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5793</Words>
  <Application>Microsoft Office PowerPoint</Application>
  <PresentationFormat>Widescreen</PresentationFormat>
  <Paragraphs>1022</Paragraphs>
  <Slides>44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Gill Sans</vt:lpstr>
      <vt:lpstr>Gill Sans MT</vt:lpstr>
      <vt:lpstr>Office Theme</vt:lpstr>
      <vt:lpstr>Year 8 Knowledge Organiser HT1</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Knowledge Organiser HT4</dc:title>
  <dc:creator>D Moore</dc:creator>
  <cp:lastModifiedBy>A Smith</cp:lastModifiedBy>
  <cp:revision>78</cp:revision>
  <dcterms:created xsi:type="dcterms:W3CDTF">2024-02-08T13:34:19Z</dcterms:created>
  <dcterms:modified xsi:type="dcterms:W3CDTF">2025-06-24T13:16:52Z</dcterms:modified>
</cp:coreProperties>
</file>