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360" r:id="rId3"/>
    <p:sldId id="259" r:id="rId4"/>
    <p:sldId id="349" r:id="rId5"/>
    <p:sldId id="261" r:id="rId6"/>
    <p:sldId id="262" r:id="rId7"/>
    <p:sldId id="329" r:id="rId8"/>
    <p:sldId id="263" r:id="rId9"/>
    <p:sldId id="264" r:id="rId10"/>
    <p:sldId id="306" r:id="rId11"/>
    <p:sldId id="307" r:id="rId12"/>
    <p:sldId id="270" r:id="rId13"/>
    <p:sldId id="271" r:id="rId14"/>
    <p:sldId id="273" r:id="rId15"/>
    <p:sldId id="358" r:id="rId16"/>
    <p:sldId id="314" r:id="rId17"/>
    <p:sldId id="267" r:id="rId18"/>
    <p:sldId id="275" r:id="rId19"/>
    <p:sldId id="297" r:id="rId20"/>
    <p:sldId id="298" r:id="rId21"/>
    <p:sldId id="299" r:id="rId22"/>
    <p:sldId id="300" r:id="rId23"/>
    <p:sldId id="301" r:id="rId24"/>
    <p:sldId id="304" r:id="rId25"/>
    <p:sldId id="279" r:id="rId26"/>
    <p:sldId id="280" r:id="rId27"/>
    <p:sldId id="281" r:id="rId28"/>
    <p:sldId id="282" r:id="rId29"/>
    <p:sldId id="283" r:id="rId30"/>
    <p:sldId id="291" r:id="rId31"/>
    <p:sldId id="305" r:id="rId32"/>
    <p:sldId id="361" r:id="rId33"/>
    <p:sldId id="268" r:id="rId34"/>
    <p:sldId id="362" r:id="rId35"/>
    <p:sldId id="363" r:id="rId36"/>
    <p:sldId id="269" r:id="rId37"/>
    <p:sldId id="364" r:id="rId38"/>
    <p:sldId id="284" r:id="rId39"/>
    <p:sldId id="277" r:id="rId40"/>
    <p:sldId id="278" r:id="rId41"/>
    <p:sldId id="285" r:id="rId42"/>
    <p:sldId id="365" r:id="rId43"/>
    <p:sldId id="286" r:id="rId44"/>
    <p:sldId id="344" r:id="rId45"/>
    <p:sldId id="345" r:id="rId46"/>
    <p:sldId id="346" r:id="rId47"/>
    <p:sldId id="347" r:id="rId48"/>
    <p:sldId id="34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B531-FBB3-4831-A71E-E9D5C9891B7F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6C65E-9A25-43F9-B118-4DF60837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7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8 HT2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450BA-14A9-46CA-B2A5-052EF74C66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87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3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9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7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6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44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5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6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92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88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3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9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3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9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36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3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6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4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6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3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8474-D356-434A-A814-6FC02E07DE6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4F20-6F4B-46FA-9E97-029CCDB82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883" y="285008"/>
            <a:ext cx="11625943" cy="6246421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090" y="326266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Year 8 Knowledge </a:t>
            </a:r>
            <a:r>
              <a:rPr lang="en-GB">
                <a:latin typeface="Gill Sans MT" panose="020B0502020104020203" pitchFamily="34" charset="0"/>
              </a:rPr>
              <a:t>Organiser HT2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8" name="Picture 7" descr="Hornchurch High (@HornchurchHigh) / Twi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8" y="488114"/>
            <a:ext cx="3475145" cy="2873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71241" y="4326620"/>
            <a:ext cx="487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9900"/>
                </a:solidFill>
                <a:latin typeface="Gill Sans MT" panose="020B0502020104020203" pitchFamily="34" charset="0"/>
              </a:rPr>
              <a:t>Knowledge is Power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7421" y="5600405"/>
            <a:ext cx="542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anose="020B0502020104020203" pitchFamily="34" charset="0"/>
              </a:rPr>
              <a:t>Name: ______________________________</a:t>
            </a:r>
          </a:p>
          <a:p>
            <a:r>
              <a:rPr lang="en-GB" sz="2000" dirty="0">
                <a:latin typeface="Gill Sans MT" panose="020B0502020104020203" pitchFamily="34" charset="0"/>
              </a:rPr>
              <a:t>Form:  _______</a:t>
            </a:r>
          </a:p>
        </p:txBody>
      </p:sp>
    </p:spTree>
    <p:extLst>
      <p:ext uri="{BB962C8B-B14F-4D97-AF65-F5344CB8AC3E}">
        <p14:creationId xmlns:p14="http://schemas.microsoft.com/office/powerpoint/2010/main" val="354309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26157"/>
              </p:ext>
            </p:extLst>
          </p:nvPr>
        </p:nvGraphicFramePr>
        <p:xfrm>
          <a:off x="161388" y="426659"/>
          <a:ext cx="11667030" cy="6158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5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Health</a:t>
                      </a:r>
                      <a:r>
                        <a:rPr lang="en-GB" sz="1200" b="1" baseline="0" dirty="0"/>
                        <a:t> and Fitness</a:t>
                      </a:r>
                      <a:endParaRPr lang="en-GB" sz="1200" b="1" dirty="0"/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Muscular Strength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amount of the force muscles can generate against a resistance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Muscular Endurance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ability to use voluntary muscles, over long periods of time without getting tired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Flexibility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range of movement at a joint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Cardiovascular Fitness (Aerobic Endurance)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ability of the heart and circulatory system to meet the demands of the body for a long period of time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 composition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percentage of a body that is fat, muscle, bone and water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Coordination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ability to move two or more body parts at the same time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Reaction Time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time taken for a response to occur after a stimulus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Agility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ability to change direction at speed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ability to keep the body steady when in a static position or when moving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time taken to cover a set distance/complete a movement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ability to combine speed and strength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89114812"/>
                  </a:ext>
                </a:extLst>
              </a:tr>
              <a:tr h="168371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Principles of training</a:t>
                      </a:r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926076416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Progressive Overload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the body harder than normal/gradually increasing the amount of exercise you do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875491268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Reversibility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training is not regular, adaptations will be reversed.  This can happen when suffering from illness, injury or after an off season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6156509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showed be matched to the requirements of the sport or position the performer is in.</a:t>
                      </a: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must be specifically  designed to develop the right muscles, type of fitness or skills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06046902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 needs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PEP’s would differ depending on performers goals/target, strengths /weaknesses, age/gender and current health/fitness levels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838089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Overtraining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Occurs when you train too hard and do not allow the body enough rest/recovery time Signs include extended muscle soreness, frequent illness &amp; increase injuries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4250498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674" y="160731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1075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674" y="160731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6364" y="1901505"/>
            <a:ext cx="6710959" cy="32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8073" y="1331950"/>
            <a:ext cx="6191140" cy="38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8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256" y="218915"/>
            <a:ext cx="2617313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latin typeface="Gill Sans MT" panose="020B0502020104020203" pitchFamily="34" charset="0"/>
              </a:rPr>
              <a:t>Computing</a:t>
            </a:r>
            <a:endParaRPr lang="en-US" sz="20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1737" y="6489391"/>
            <a:ext cx="47026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750473"/>
              </p:ext>
            </p:extLst>
          </p:nvPr>
        </p:nvGraphicFramePr>
        <p:xfrm>
          <a:off x="6208296" y="764892"/>
          <a:ext cx="5295727" cy="5292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9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</a:rPr>
                        <a:t>HTML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&lt;b&gt;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BOLD TAG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&lt;/b&gt;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CLOSING BOLD TAG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GB" sz="12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&lt;html&gt;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 USED IS HYPER TEXT MARKUP LANGUAGE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&lt;h1&gt;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HEADING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&lt;title&gt;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&lt;/title&gt;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CLOSING TITLE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&lt;/p&gt;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PARAGRAPH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  <a:tr h="53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&lt;b&gt;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636020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290829"/>
              </p:ext>
            </p:extLst>
          </p:nvPr>
        </p:nvGraphicFramePr>
        <p:xfrm>
          <a:off x="406256" y="764892"/>
          <a:ext cx="5320775" cy="5284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</a:rPr>
                        <a:t>Websites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Web browser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These are programs used to access websites. 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HTML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Hyper text mark up language: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language used to write and display web page documents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Hyperlink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link in a document or webpage that connects to another location (Internal or external)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Working with HTML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HTML is typically written (or generated) in two ways: </a:t>
                      </a:r>
                    </a:p>
                    <a:p>
                      <a:pPr marL="359994" marR="0" indent="-359994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· using a plain text editor</a:t>
                      </a:r>
                    </a:p>
                    <a:p>
                      <a:pPr marL="359994" marR="0" indent="-359994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· using a What You See Is What You Get (WYSIWYG) editor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Plain text editor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editor like Notepad offers greater control over the code because each and every character that forms the HTML and the resulting web page is hand typed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CSS (Cascading Style sheets)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Can be used to change the style of a whole website, one web page or a single occurrence of an element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Web browser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These are programs used to access websites. 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20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378" y="88286"/>
            <a:ext cx="1100327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latin typeface="Gill Sans MT" panose="020B0502020104020203" pitchFamily="34" charset="0"/>
              </a:rPr>
              <a:t>Art</a:t>
            </a:r>
            <a:endParaRPr lang="en-US" sz="20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1737" y="6489391"/>
            <a:ext cx="47026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29236"/>
              </p:ext>
            </p:extLst>
          </p:nvPr>
        </p:nvGraphicFramePr>
        <p:xfrm>
          <a:off x="186267" y="774299"/>
          <a:ext cx="11413067" cy="3309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Mythology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collection of myths, especially one belonging to a particular religious or cultural tradition.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Medieval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Resembling or likened to the Middle Ages, especially in being cruel, uncivilized, or primitive.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86642614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Romanesque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Relating to a style of architecture which prevailed in Europe c. 900–1200, although sometimes dated back to the end of the Roman Empire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89446387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Representation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description or portrayal of someone or something in a particular way.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Symbolism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An artistic and poetic movement or style using symbolic images and indirect suggestion to express mystical ideas, emotions, and states of mind.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Christianity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religion based on the person and teachings of Jesus Christ, or its beliefs and practices. 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Score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&amp; Slip Process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slip and score in pottery is a technique used to join two pieces of clay together. To slip and score clay, a potter scratches marks on the surface of the clay (score). The potter then applies a liquid mixture of clay in water (slip) to the scored surface.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Firing Clay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Firing clay changes the structure of the clay, bonding the clay particles together making it stronger, a more permanent ware. In the case of stoneware, the higher firing temperature causes the clay to become impervious to water, a useful quality in dinnerware.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65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922" y="227183"/>
            <a:ext cx="3592974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Cooking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Nutrition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1737" y="6489391"/>
            <a:ext cx="47026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39893"/>
              </p:ext>
            </p:extLst>
          </p:nvPr>
        </p:nvGraphicFramePr>
        <p:xfrm>
          <a:off x="176627" y="773330"/>
          <a:ext cx="11710574" cy="5845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3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33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n-lt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n-lt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study of what people eat and how all the nutrients in foods work together in the body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Nutrients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chemical substances in foods that are essential for body growth, function and health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Macro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Nutrients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Nutrients needed by the body in large a mounts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Micro-Nutrients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Nutrients needed in the body in smaller amounts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Amino acids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blocks of protein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Essential amino acids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essential amino acids that the body cannot make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Protein complementation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Eating a combination of LBV proteins to ensure  the body gets all the essential amino acids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Cooks Knife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large knife with a deep blade used for cutting, chopping, slicing and dicing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Paring knife/vegetable knife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small knife mainly used for slicing and dicing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Bread knife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large serrated knife-edged knife used to slice bread , cakes and pastry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Dough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mixture of dry ingredients and liquid, that is mixed, kneaded, shaped and then baked.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Yeast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single-celled plant fungus and a raising agent which needs time, food, warmth and liquid to ferment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89114812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Fermentation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process in which yeast produces the gas carbon dioxide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926076416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Knead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process of working a dough mixture to make it smooth and elastic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875491268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gluten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protein in flour that is 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developed when water is added to flour and mixed.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61565093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Leaving the dough to rise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060469029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steaming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Cooking in the steam that comes from boiling water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838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9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A7CF-859C-7744-0A4E-104A99A1A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79805E-AB65-89D2-7F19-EB2B4478BCA0}"/>
              </a:ext>
            </a:extLst>
          </p:cNvPr>
          <p:cNvSpPr txBox="1"/>
          <p:nvPr/>
        </p:nvSpPr>
        <p:spPr>
          <a:xfrm>
            <a:off x="50561" y="38099"/>
            <a:ext cx="2282733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cs typeface="Calibri"/>
              </a:rPr>
              <a:t>Music 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5865F3-C0ED-FB7E-615E-481453DAE174}"/>
              </a:ext>
            </a:extLst>
          </p:cNvPr>
          <p:cNvGraphicFramePr>
            <a:graphicFrameLocks noGrp="1"/>
          </p:cNvGraphicFramePr>
          <p:nvPr/>
        </p:nvGraphicFramePr>
        <p:xfrm>
          <a:off x="152399" y="637309"/>
          <a:ext cx="11603177" cy="38191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33272">
                  <a:extLst>
                    <a:ext uri="{9D8B030D-6E8A-4147-A177-3AD203B41FA5}">
                      <a16:colId xmlns:a16="http://schemas.microsoft.com/office/drawing/2014/main" val="3601513933"/>
                    </a:ext>
                  </a:extLst>
                </a:gridCol>
                <a:gridCol w="7469905">
                  <a:extLst>
                    <a:ext uri="{9D8B030D-6E8A-4147-A177-3AD203B41FA5}">
                      <a16:colId xmlns:a16="http://schemas.microsoft.com/office/drawing/2014/main" val="352202882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Dotted note</a:t>
                      </a:r>
                      <a:endParaRPr lang="en-US" dirty="0"/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 dot added after a note, adding an extra half to its length three beats per bar</a:t>
                      </a:r>
                      <a:endParaRPr lang="en-US" dirty="0"/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5427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Chord</a:t>
                      </a:r>
                      <a:endParaRPr lang="en-US" sz="140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A group of (typically three or more) notes played together.</a:t>
                      </a:r>
                      <a:endParaRPr lang="en-US" sz="140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550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Chord I, IV, V</a:t>
                      </a:r>
                      <a:endParaRPr lang="en-US" sz="140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The main chords used in blues (in C major: C, F, G).</a:t>
                      </a:r>
                      <a:endParaRPr lang="en-US" sz="140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1084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12-Bar Blues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A chord progression using 12 measures based on chords I, IV, and V.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61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Walking Bass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A style of bassline with a steady rhythm, often moving stepwise.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7501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Improvisation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Creating music spontaneously, often using a scale like the blues scale.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4281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Blues Scale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A scale used in blues music, often with flattened notes (e.g. C, Eb, F, Gb, G, Bb).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70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Swing Rhythm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A rhythm where the beat is divided unevenly to give a “long-short” feel.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1491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Call and Response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A musical conversation between two parts.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5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Structure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The way a piece of music is </a:t>
                      </a:r>
                      <a:r>
                        <a:rPr lang="en-US" sz="1200" b="0" i="0" u="none" strike="noStrike" noProof="0" dirty="0" err="1">
                          <a:effectLst/>
                          <a:latin typeface="+mj-lt"/>
                        </a:rPr>
                        <a:t>organised</a:t>
                      </a: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 (e.g. 12-bar form).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099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Melody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A sequence of single notes that is musically satisfying; the tune of the piece.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20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Bassline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+mj-lt"/>
                        </a:rPr>
                        <a:t>The low-pitched part in music, often played by the left hand or bass instrument.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81069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11307-2091-A34D-7669-6201614DBFD1}"/>
              </a:ext>
            </a:extLst>
          </p:cNvPr>
          <p:cNvGrpSpPr/>
          <p:nvPr/>
        </p:nvGrpSpPr>
        <p:grpSpPr>
          <a:xfrm>
            <a:off x="159026" y="4715123"/>
            <a:ext cx="11858802" cy="2142876"/>
            <a:chOff x="174171" y="4444092"/>
            <a:chExt cx="11843658" cy="24139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1C900E-B3E5-3728-02AF-B27FD675F211}"/>
                </a:ext>
              </a:extLst>
            </p:cNvPr>
            <p:cNvGrpSpPr/>
            <p:nvPr/>
          </p:nvGrpSpPr>
          <p:grpSpPr>
            <a:xfrm>
              <a:off x="174171" y="4444092"/>
              <a:ext cx="3679635" cy="2413908"/>
              <a:chOff x="429658" y="4444092"/>
              <a:chExt cx="3679635" cy="2413908"/>
            </a:xfrm>
          </p:grpSpPr>
          <p:pic>
            <p:nvPicPr>
              <p:cNvPr id="15" name="Picture 14" descr="A close-up of a music notation&#10;&#10;Description automatically generated">
                <a:extLst>
                  <a:ext uri="{FF2B5EF4-FFF2-40B4-BE49-F238E27FC236}">
                    <a16:creationId xmlns:a16="http://schemas.microsoft.com/office/drawing/2014/main" id="{ACD42AE2-F4BF-2CBC-4DA5-34E4D82854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691" t="22554" r="86192" b="5978"/>
              <a:stretch/>
            </p:blipFill>
            <p:spPr>
              <a:xfrm>
                <a:off x="429658" y="4450412"/>
                <a:ext cx="539826" cy="2399586"/>
              </a:xfrm>
              <a:prstGeom prst="rect">
                <a:avLst/>
              </a:prstGeom>
            </p:spPr>
          </p:pic>
          <p:pic>
            <p:nvPicPr>
              <p:cNvPr id="16" name="Picture 15" descr="A close-up of a music notation&#10;&#10;Description automatically generated">
                <a:extLst>
                  <a:ext uri="{FF2B5EF4-FFF2-40B4-BE49-F238E27FC236}">
                    <a16:creationId xmlns:a16="http://schemas.microsoft.com/office/drawing/2014/main" id="{E1320187-4AC8-961B-D745-DBDD4C270E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4206" t="22554" r="57740" b="5978"/>
              <a:stretch/>
            </p:blipFill>
            <p:spPr>
              <a:xfrm>
                <a:off x="969484" y="4458414"/>
                <a:ext cx="1200839" cy="2399586"/>
              </a:xfrm>
              <a:prstGeom prst="rect">
                <a:avLst/>
              </a:prstGeom>
            </p:spPr>
          </p:pic>
          <p:pic>
            <p:nvPicPr>
              <p:cNvPr id="17" name="Picture 16" descr="A close-up of a music notation&#10;&#10;Description automatically generated">
                <a:extLst>
                  <a:ext uri="{FF2B5EF4-FFF2-40B4-BE49-F238E27FC236}">
                    <a16:creationId xmlns:a16="http://schemas.microsoft.com/office/drawing/2014/main" id="{D93EB7FB-08C7-F265-0C72-D39BE6DC8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2372" t="22554" r="6033" b="5978"/>
              <a:stretch/>
            </p:blipFill>
            <p:spPr>
              <a:xfrm>
                <a:off x="3338111" y="4444092"/>
                <a:ext cx="771182" cy="2399586"/>
              </a:xfrm>
              <a:prstGeom prst="rect">
                <a:avLst/>
              </a:prstGeom>
            </p:spPr>
          </p:pic>
          <p:pic>
            <p:nvPicPr>
              <p:cNvPr id="18" name="Picture 17" descr="A close-up of a music notation&#10;&#10;Description automatically generated">
                <a:extLst>
                  <a:ext uri="{FF2B5EF4-FFF2-40B4-BE49-F238E27FC236}">
                    <a16:creationId xmlns:a16="http://schemas.microsoft.com/office/drawing/2014/main" id="{37214205-9C1E-06CC-9970-7A57475EE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4738" t="22554" r="27704" b="5978"/>
              <a:stretch/>
            </p:blipFill>
            <p:spPr>
              <a:xfrm>
                <a:off x="2170323" y="4452094"/>
                <a:ext cx="1167788" cy="2399586"/>
              </a:xfrm>
              <a:prstGeom prst="rect">
                <a:avLst/>
              </a:prstGeom>
            </p:spPr>
          </p:pic>
        </p:grpSp>
        <p:pic>
          <p:nvPicPr>
            <p:cNvPr id="13" name="Picture 2" descr="bass clef and treble clef together - Google Search | Treble clef, Math ...">
              <a:extLst>
                <a:ext uri="{FF2B5EF4-FFF2-40B4-BE49-F238E27FC236}">
                  <a16:creationId xmlns:a16="http://schemas.microsoft.com/office/drawing/2014/main" id="{4E483AB3-28EA-9130-6FE8-C47DE5D5C1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5"/>
            <a:stretch/>
          </p:blipFill>
          <p:spPr bwMode="auto">
            <a:xfrm>
              <a:off x="9498639" y="4543245"/>
              <a:ext cx="2519190" cy="2276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OLOR KEYS: The notes on a piano keyboard are analogous to the concept ...">
              <a:extLst>
                <a:ext uri="{FF2B5EF4-FFF2-40B4-BE49-F238E27FC236}">
                  <a16:creationId xmlns:a16="http://schemas.microsoft.com/office/drawing/2014/main" id="{4766ABE3-A0F6-2629-E8C4-DB3D390AFC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83"/>
            <a:stretch/>
          </p:blipFill>
          <p:spPr bwMode="auto">
            <a:xfrm>
              <a:off x="4021157" y="4719517"/>
              <a:ext cx="5310130" cy="190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A2509F-333D-441C-7676-B2699A4B3038}"/>
              </a:ext>
            </a:extLst>
          </p:cNvPr>
          <p:cNvSpPr txBox="1"/>
          <p:nvPr/>
        </p:nvSpPr>
        <p:spPr>
          <a:xfrm>
            <a:off x="11721737" y="6489391"/>
            <a:ext cx="47026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Gill Sans MT" panose="020B0502020104020203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2913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2" y="134605"/>
            <a:ext cx="2466673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cs typeface="Calibri"/>
              </a:rPr>
              <a:t>Performing 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A15073-1882-56B8-2574-CB6779FEDEEB}"/>
              </a:ext>
            </a:extLst>
          </p:cNvPr>
          <p:cNvGraphicFramePr>
            <a:graphicFrameLocks noGrp="1"/>
          </p:cNvGraphicFramePr>
          <p:nvPr/>
        </p:nvGraphicFramePr>
        <p:xfrm>
          <a:off x="123613" y="681961"/>
          <a:ext cx="5080776" cy="495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19">
                  <a:extLst>
                    <a:ext uri="{9D8B030D-6E8A-4147-A177-3AD203B41FA5}">
                      <a16:colId xmlns:a16="http://schemas.microsoft.com/office/drawing/2014/main" val="1468787449"/>
                    </a:ext>
                  </a:extLst>
                </a:gridCol>
                <a:gridCol w="3948157">
                  <a:extLst>
                    <a:ext uri="{9D8B030D-6E8A-4147-A177-3AD203B41FA5}">
                      <a16:colId xmlns:a16="http://schemas.microsoft.com/office/drawing/2014/main" val="7154564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Key Word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92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Amphitheatre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Circular or oval open air theatre with a large ranked seating area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251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Apron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The apron is a section of the stage which the floor projects towards or into the auditorium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6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Black Box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A flexible studio theatre where the audience and actors are in the same room surrounded by black tabs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52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End 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Traditional audience seating layout where the audience is looking at the stage from the same direction.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63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Found Space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performance space that wasn’t designed to be one </a:t>
                      </a: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historic buildings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1222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In the Round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Theatre in the Round is a form of audience seating layout where the acting area is surrounded on all sided by seating. There is often a number of entrances through the seating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66294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Promenade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Form of staging where the audience moves around the performance space and sees the play at a variety of different locations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1106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Proscenium Arch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The opening in the wall which stands between stage and auditorium in some theatres; the picture frame through the audience sees the play’ fourth wall’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5947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Site-specific theatre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A piece of performance which has been deigned to work only in a particular non-theatre space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1186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8CAE10-8304-639A-B3FE-500218C1BA19}"/>
              </a:ext>
            </a:extLst>
          </p:cNvPr>
          <p:cNvGraphicFramePr>
            <a:graphicFrameLocks noGrp="1"/>
          </p:cNvGraphicFramePr>
          <p:nvPr/>
        </p:nvGraphicFramePr>
        <p:xfrm>
          <a:off x="6435500" y="224640"/>
          <a:ext cx="5312362" cy="294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245">
                  <a:extLst>
                    <a:ext uri="{9D8B030D-6E8A-4147-A177-3AD203B41FA5}">
                      <a16:colId xmlns:a16="http://schemas.microsoft.com/office/drawing/2014/main" val="1468787449"/>
                    </a:ext>
                  </a:extLst>
                </a:gridCol>
                <a:gridCol w="4128117">
                  <a:extLst>
                    <a:ext uri="{9D8B030D-6E8A-4147-A177-3AD203B41FA5}">
                      <a16:colId xmlns:a16="http://schemas.microsoft.com/office/drawing/2014/main" val="7154564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Key Word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92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Body Language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How an actor uses their body to communicate meaning. For example, crossing your arms could mean you are fed up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251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Gesture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movement of the body, particularly the hands, arms, or head, that conveys meaning or expresses an idea, emotion, or intention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6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Levels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 can be used to show status, relationships, and even to indicate changes in location or time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52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Proxemics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deliberate use of distance between you and other characters or objects to communicate something to an audience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63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Facial Expression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Using the face to express that characters feelings and</a:t>
                      </a:r>
                    </a:p>
                    <a:p>
                      <a:r>
                        <a:rPr lang="en-GB" sz="1200" dirty="0"/>
                        <a:t>emotions.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122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A640D9-41DE-3B85-A718-AC5C0882C8A9}"/>
              </a:ext>
            </a:extLst>
          </p:cNvPr>
          <p:cNvSpPr/>
          <p:nvPr/>
        </p:nvSpPr>
        <p:spPr>
          <a:xfrm>
            <a:off x="6435500" y="3442403"/>
            <a:ext cx="5312363" cy="3231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endParaRPr kumimoji="0" lang="en-GB" sz="1200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ctr"/>
            <a:r>
              <a:rPr lang="en-GB" sz="1200" b="1" u="sng" kern="0" dirty="0"/>
              <a:t>Stage Directions</a:t>
            </a:r>
          </a:p>
          <a:p>
            <a:pPr lvl="0" algn="ctr"/>
            <a:endParaRPr lang="en-GB" sz="1200" b="1" u="sng" kern="0" dirty="0"/>
          </a:p>
          <a:p>
            <a:pPr lvl="0" algn="ctr"/>
            <a:r>
              <a:rPr lang="en-GB" sz="1200" kern="0" dirty="0"/>
              <a:t>Stage directions are from the performers perspective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2" descr="Stage Directions (An Actor's Guide)">
            <a:extLst>
              <a:ext uri="{FF2B5EF4-FFF2-40B4-BE49-F238E27FC236}">
                <a16:creationId xmlns:a16="http://schemas.microsoft.com/office/drawing/2014/main" id="{1CB9CFF0-2224-9932-019E-8E6E4C833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/>
          <a:stretch/>
        </p:blipFill>
        <p:spPr bwMode="auto">
          <a:xfrm>
            <a:off x="7976125" y="4269269"/>
            <a:ext cx="2489200" cy="20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3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369880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Design and Technology - RM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2703" y="706357"/>
          <a:ext cx="6118299" cy="6059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7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Allowances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amount by which a measurement can vary without affecting the ability of the product to be manufactured accurately.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Annotation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Labelling of a diagram in detail – with sentences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Belt System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Transfers movement from one rotating pulley to another rotating pulley.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CAD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Computer Aided Design - use of computer software to design in 3D/2D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Computer Aided Manufacturing - use of software and computer-controlled machinery to automate a manufacturing process.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wheel attached to a crankshaft.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271958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Design Fixation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a designer finds it difficult, to produce a range of innovative solutions, to a design problem.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Environmental Challenges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challenges raw materials cause – deforestation, pollution and global warming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Gears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wheel with teeth that can change the speed of a mechanism.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737488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Followers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bar that follows a cam around its circumference.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Innovative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New and creative in approach.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Iterative Process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cyclic design process of modelling and testing to achieve gradual improvements to the design.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21935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Levers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bar featuring a pivot that can pushed/pulled to make moving of a load easier.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5665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Marking Out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Marks made on an item before cutting or forming.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496320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Prototyping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first working model of a design used for testing, development and evaluation.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2838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Perspective Drawing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Shows an object in 3D getting smaller in the distance.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7862324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4583" y="134605"/>
            <a:ext cx="1193479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Year 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008033-3265-44D9-9D43-9B8904605CE1}"/>
              </a:ext>
            </a:extLst>
          </p:cNvPr>
          <p:cNvGraphicFramePr>
            <a:graphicFrameLocks noGrp="1"/>
          </p:cNvGraphicFramePr>
          <p:nvPr/>
        </p:nvGraphicFramePr>
        <p:xfrm>
          <a:off x="6314099" y="706357"/>
          <a:ext cx="5755198" cy="959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Pulley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wheel with a grooved edge that a cord passes around.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50233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Tolerance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amount of error you will allow a part to have.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875491268"/>
                  </a:ext>
                </a:extLst>
              </a:tr>
            </a:tbl>
          </a:graphicData>
        </a:graphic>
      </p:graphicFrame>
      <p:pic>
        <p:nvPicPr>
          <p:cNvPr id="1026" name="Picture 2" descr="A straight arrow to demonstrate linear motion sat alongside a photograph of a train.">
            <a:extLst>
              <a:ext uri="{FF2B5EF4-FFF2-40B4-BE49-F238E27FC236}">
                <a16:creationId xmlns:a16="http://schemas.microsoft.com/office/drawing/2014/main" id="{61356C68-F0E3-C057-54C3-0F61AA51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99" y="2315235"/>
            <a:ext cx="1903520" cy="7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9A9EA-A2AC-E0DA-C939-B0CC4A1771FB}"/>
              </a:ext>
            </a:extLst>
          </p:cNvPr>
          <p:cNvSpPr txBox="1"/>
          <p:nvPr/>
        </p:nvSpPr>
        <p:spPr>
          <a:xfrm>
            <a:off x="6235460" y="1600758"/>
            <a:ext cx="168342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Types</a:t>
            </a:r>
            <a:r>
              <a:rPr lang="en-GB" b="1" dirty="0"/>
              <a:t> </a:t>
            </a:r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of Movements</a:t>
            </a: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Linear</a:t>
            </a: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Rotary</a:t>
            </a: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Oscillating</a:t>
            </a:r>
          </a:p>
          <a:p>
            <a:pPr fontAlgn="base"/>
            <a:endParaRPr lang="en-GB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A circular arrow demonstrating rotary motion sat alongside a photograph of wheels on a bike.">
            <a:extLst>
              <a:ext uri="{FF2B5EF4-FFF2-40B4-BE49-F238E27FC236}">
                <a16:creationId xmlns:a16="http://schemas.microsoft.com/office/drawing/2014/main" id="{A91DEFB6-B63F-7D2B-17F1-DE85EEA0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50" y="3417296"/>
            <a:ext cx="1903520" cy="7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o arrows to demonstrate reciprocating motion of an up-and-down and back-and-forth motions sat above a photograph of a water pump">
            <a:extLst>
              <a:ext uri="{FF2B5EF4-FFF2-40B4-BE49-F238E27FC236}">
                <a16:creationId xmlns:a16="http://schemas.microsoft.com/office/drawing/2014/main" id="{39307238-3BAC-0DC2-99D1-8F1525FE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34" y="5601265"/>
            <a:ext cx="728662" cy="11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rved arrow to show the backward-and-forward swinging movement of an oscillating motion alongside a photograph of a pendulum clock.">
            <a:extLst>
              <a:ext uri="{FF2B5EF4-FFF2-40B4-BE49-F238E27FC236}">
                <a16:creationId xmlns:a16="http://schemas.microsoft.com/office/drawing/2014/main" id="{B12A3AED-9538-26AD-E967-329161498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99" y="4511345"/>
            <a:ext cx="1886822" cy="7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4222A-FAFF-9441-0FBF-58E6B0AE1452}"/>
              </a:ext>
            </a:extLst>
          </p:cNvPr>
          <p:cNvSpPr txBox="1"/>
          <p:nvPr/>
        </p:nvSpPr>
        <p:spPr>
          <a:xfrm>
            <a:off x="6235460" y="5320975"/>
            <a:ext cx="1512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Reciprocating</a:t>
            </a:r>
          </a:p>
        </p:txBody>
      </p:sp>
      <p:pic>
        <p:nvPicPr>
          <p:cNvPr id="1034" name="Picture 10" descr="Person pulling a crowbar and demonstrating effort as a nail is pulled from a plank. Shows the fulcrum near to the pulled nail.">
            <a:extLst>
              <a:ext uri="{FF2B5EF4-FFF2-40B4-BE49-F238E27FC236}">
                <a16:creationId xmlns:a16="http://schemas.microsoft.com/office/drawing/2014/main" id="{2485498F-26F7-7791-313E-C2F4AA79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12" y="2268421"/>
            <a:ext cx="1417829" cy="14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wheelbarrow showing the fulcrum at the wheel and the effort focused at the handle, with the load in between within the wheelbarrow itself.">
            <a:extLst>
              <a:ext uri="{FF2B5EF4-FFF2-40B4-BE49-F238E27FC236}">
                <a16:creationId xmlns:a16="http://schemas.microsoft.com/office/drawing/2014/main" id="{147A8A0A-77CB-5C5E-4889-A6E28989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36" y="4212594"/>
            <a:ext cx="1472841" cy="11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weezers showing the fulcrum at the closed end of the tweezers and load at the open end with the effort focused around a third of the distance from the load.">
            <a:extLst>
              <a:ext uri="{FF2B5EF4-FFF2-40B4-BE49-F238E27FC236}">
                <a16:creationId xmlns:a16="http://schemas.microsoft.com/office/drawing/2014/main" id="{C9C95E41-B317-6415-BFE2-2F87A25D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730" y="5774038"/>
            <a:ext cx="1447769" cy="9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9EB9D0-6E7C-A232-7F63-E180475CC1EE}"/>
              </a:ext>
            </a:extLst>
          </p:cNvPr>
          <p:cNvSpPr txBox="1"/>
          <p:nvPr/>
        </p:nvSpPr>
        <p:spPr>
          <a:xfrm>
            <a:off x="8444500" y="1594670"/>
            <a:ext cx="159614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Types</a:t>
            </a:r>
            <a:r>
              <a:rPr lang="en-GB" b="1" dirty="0"/>
              <a:t> </a:t>
            </a:r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of Levers</a:t>
            </a: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First Order Levers</a:t>
            </a: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Second Order Levers</a:t>
            </a: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r>
              <a:rPr lang="en-GB" sz="1200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Third Order Levers</a:t>
            </a:r>
          </a:p>
          <a:p>
            <a:pPr fontAlgn="base"/>
            <a:endParaRPr lang="en-GB" sz="1200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/>
            <a:endParaRPr lang="en-GB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40" name="Picture 16" descr="A cam mechanism showing directional arrows to demonstrate a camshaft which rotates and a follower which moves up and down.">
            <a:extLst>
              <a:ext uri="{FF2B5EF4-FFF2-40B4-BE49-F238E27FC236}">
                <a16:creationId xmlns:a16="http://schemas.microsoft.com/office/drawing/2014/main" id="{F6A91705-E34F-3EF3-69BB-21358A654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7"/>
          <a:stretch/>
        </p:blipFill>
        <p:spPr bwMode="auto">
          <a:xfrm>
            <a:off x="10596812" y="1746860"/>
            <a:ext cx="1498181" cy="170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howing a rope over a single pulley system and an arrow to show the downward direction of effort to pull a load.">
            <a:extLst>
              <a:ext uri="{FF2B5EF4-FFF2-40B4-BE49-F238E27FC236}">
                <a16:creationId xmlns:a16="http://schemas.microsoft.com/office/drawing/2014/main" id="{3B6D0E8D-42BE-093E-328F-2AA244E9D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9"/>
          <a:stretch/>
        </p:blipFill>
        <p:spPr bwMode="auto">
          <a:xfrm>
            <a:off x="10826665" y="3640122"/>
            <a:ext cx="1251510" cy="17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driver pulley with a diameter or 40 mm and an input speed of 100 rpm driving a driven pulley with a diameter of 120 mm through a belt.">
            <a:extLst>
              <a:ext uri="{FF2B5EF4-FFF2-40B4-BE49-F238E27FC236}">
                <a16:creationId xmlns:a16="http://schemas.microsoft.com/office/drawing/2014/main" id="{8993198F-C631-D8F6-05BA-D80B0631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906" y="5730250"/>
            <a:ext cx="1673391" cy="10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381244-DB17-D160-CE42-DA395312DEC1}"/>
              </a:ext>
            </a:extLst>
          </p:cNvPr>
          <p:cNvSpPr txBox="1"/>
          <p:nvPr/>
        </p:nvSpPr>
        <p:spPr>
          <a:xfrm>
            <a:off x="10166412" y="1695298"/>
            <a:ext cx="1338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Cam Mechanism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09601-0311-E321-3815-9FEE4813AF38}"/>
              </a:ext>
            </a:extLst>
          </p:cNvPr>
          <p:cNvSpPr txBox="1"/>
          <p:nvPr/>
        </p:nvSpPr>
        <p:spPr>
          <a:xfrm>
            <a:off x="10176668" y="3629838"/>
            <a:ext cx="13381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Pulley System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D0A7B-C896-93B0-77CE-D9B0FAC5A106}"/>
              </a:ext>
            </a:extLst>
          </p:cNvPr>
          <p:cNvSpPr txBox="1"/>
          <p:nvPr/>
        </p:nvSpPr>
        <p:spPr>
          <a:xfrm>
            <a:off x="10651019" y="5490836"/>
            <a:ext cx="1103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Belt System</a:t>
            </a:r>
            <a:endParaRPr lang="en-GB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D39DD-7A11-D752-522D-E0D4AE8306E0}"/>
              </a:ext>
            </a:extLst>
          </p:cNvPr>
          <p:cNvCxnSpPr>
            <a:cxnSpLocks/>
          </p:cNvCxnSpPr>
          <p:nvPr/>
        </p:nvCxnSpPr>
        <p:spPr>
          <a:xfrm>
            <a:off x="8327255" y="1748901"/>
            <a:ext cx="0" cy="5054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0A92EC-B6E0-3D26-EAFB-7887B1BE3361}"/>
              </a:ext>
            </a:extLst>
          </p:cNvPr>
          <p:cNvCxnSpPr>
            <a:cxnSpLocks/>
          </p:cNvCxnSpPr>
          <p:nvPr/>
        </p:nvCxnSpPr>
        <p:spPr>
          <a:xfrm>
            <a:off x="10166412" y="1748901"/>
            <a:ext cx="0" cy="5054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325684-3DCA-72E2-A815-0FE430A6EB1D}"/>
              </a:ext>
            </a:extLst>
          </p:cNvPr>
          <p:cNvCxnSpPr>
            <a:cxnSpLocks/>
          </p:cNvCxnSpPr>
          <p:nvPr/>
        </p:nvCxnSpPr>
        <p:spPr>
          <a:xfrm flipH="1">
            <a:off x="10229936" y="5486785"/>
            <a:ext cx="1873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B05CAA-3900-5DEB-3DA2-F9D60A1AD01D}"/>
              </a:ext>
            </a:extLst>
          </p:cNvPr>
          <p:cNvCxnSpPr>
            <a:cxnSpLocks/>
          </p:cNvCxnSpPr>
          <p:nvPr/>
        </p:nvCxnSpPr>
        <p:spPr>
          <a:xfrm flipH="1">
            <a:off x="10229936" y="3541058"/>
            <a:ext cx="1873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21D8CAF-BD28-E322-E9CA-8265584C7C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13554" y="6443535"/>
            <a:ext cx="518205" cy="4999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73A7A7-14F9-82DD-B08F-ED5AC9F0BE2C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2136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3rd November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443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10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November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0226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38" y="104642"/>
            <a:ext cx="10515600" cy="1046440"/>
          </a:xfrm>
        </p:spPr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Contents Page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883" y="285008"/>
            <a:ext cx="11625943" cy="624642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08146" y="895462"/>
          <a:ext cx="3680924" cy="4590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513">
                  <a:extLst>
                    <a:ext uri="{9D8B030D-6E8A-4147-A177-3AD203B41FA5}">
                      <a16:colId xmlns:a16="http://schemas.microsoft.com/office/drawing/2014/main" val="90344715"/>
                    </a:ext>
                  </a:extLst>
                </a:gridCol>
                <a:gridCol w="980411">
                  <a:extLst>
                    <a:ext uri="{9D8B030D-6E8A-4147-A177-3AD203B41FA5}">
                      <a16:colId xmlns:a16="http://schemas.microsoft.com/office/drawing/2014/main" val="3044920856"/>
                    </a:ext>
                  </a:extLst>
                </a:gridCol>
              </a:tblGrid>
              <a:tr h="30603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Gill Sans MT" panose="020B0502020104020203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Gill Sans MT" panose="020B0502020104020203" pitchFamily="34" charset="0"/>
                        </a:rPr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8588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64440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78632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0329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99053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0299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23709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833876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33732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0833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Cooking and 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1184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7367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Performing Arts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0866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Design and Technology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8260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‘Thinking’ reflection 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115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614C0A-639F-12A9-44B6-1E85D4D0B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31708"/>
              </p:ext>
            </p:extLst>
          </p:nvPr>
        </p:nvGraphicFramePr>
        <p:xfrm>
          <a:off x="4308146" y="5486032"/>
          <a:ext cx="3680924" cy="918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513">
                  <a:extLst>
                    <a:ext uri="{9D8B030D-6E8A-4147-A177-3AD203B41FA5}">
                      <a16:colId xmlns:a16="http://schemas.microsoft.com/office/drawing/2014/main" val="766006283"/>
                    </a:ext>
                  </a:extLst>
                </a:gridCol>
                <a:gridCol w="980411">
                  <a:extLst>
                    <a:ext uri="{9D8B030D-6E8A-4147-A177-3AD203B41FA5}">
                      <a16:colId xmlns:a16="http://schemas.microsoft.com/office/drawing/2014/main" val="2645809848"/>
                    </a:ext>
                  </a:extLst>
                </a:gridCol>
              </a:tblGrid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Reading 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63368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Reading Extracts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31843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Cursive Handwriting Practice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3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62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17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November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5246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24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November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5919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1st December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01362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8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December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24522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15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December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71953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3rd November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846392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baseline="0" dirty="0">
                          <a:latin typeface="Gill Sans MT" panose="020B0502020104020203" pitchFamily="34" charset="0"/>
                        </a:rPr>
                        <a:t> November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313262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November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61463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24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November</a:t>
                      </a:r>
                      <a:r>
                        <a:rPr lang="en-GB" sz="1600" spc="1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579875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st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 December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24825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728" y="112200"/>
            <a:ext cx="1305046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English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29534"/>
              </p:ext>
            </p:extLst>
          </p:nvPr>
        </p:nvGraphicFramePr>
        <p:xfrm>
          <a:off x="163903" y="844122"/>
          <a:ext cx="3950896" cy="2749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1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1 - Devices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5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Direct Address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Using pronouns to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address the reader directly.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742568"/>
                  </a:ext>
                </a:extLst>
              </a:tr>
              <a:tr h="42135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Alliteration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</a:rPr>
                        <a:t>When a series of three or more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words begin with the same sound.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5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Personal Pronouns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</a:rPr>
                        <a:t>Using I, We, You to include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the reader in your argument.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925335"/>
                  </a:ext>
                </a:extLst>
              </a:tr>
              <a:tr h="42135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Facts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</a:rPr>
                        <a:t>Something that is proven to be true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and can be used as evidence.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6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Opinions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</a:rPr>
                        <a:t>Information that a person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believes in. </a:t>
                      </a: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It is a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view or judgement formed about something.</a:t>
                      </a: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832431"/>
              </p:ext>
            </p:extLst>
          </p:nvPr>
        </p:nvGraphicFramePr>
        <p:xfrm>
          <a:off x="8432882" y="166688"/>
          <a:ext cx="3640056" cy="2119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9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6 – Speech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31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Speech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Gill Sans MT" panose="020B0502020104020203" pitchFamily="34" charset="0"/>
                        </a:rPr>
                        <a:t>A final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address to an audience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 clear address to an audience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Effective/ fluently linked section to indicate sequence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Rhetorical indicators that an audience is being addressed throughout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 clear sign off e.g. ‘Thank you for listening’]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41620"/>
              </p:ext>
            </p:extLst>
          </p:nvPr>
        </p:nvGraphicFramePr>
        <p:xfrm>
          <a:off x="4247181" y="4353187"/>
          <a:ext cx="4025283" cy="2151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8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</a:t>
                      </a:r>
                      <a:r>
                        <a:rPr lang="en-GB" sz="1200" b="1" baseline="0" dirty="0">
                          <a:latin typeface="Gill Sans MT" panose="020B0502020104020203" pitchFamily="34" charset="0"/>
                        </a:rPr>
                        <a:t> 5 - </a:t>
                      </a:r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Letter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67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Letter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Gill Sans MT" panose="020B0502020104020203" pitchFamily="34" charset="0"/>
                        </a:rPr>
                        <a:t>The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use of addresses: an indication that someone is sending the letter to someone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Paragraphs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 date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 formal more of address if required e.g. Dear Sir/Madam or a named recipient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Effectively/ fluently sequenced paragraphs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An appropriate more of signing off: Yours sincerely/ faithfully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38384"/>
              </p:ext>
            </p:extLst>
          </p:nvPr>
        </p:nvGraphicFramePr>
        <p:xfrm>
          <a:off x="4200103" y="2605207"/>
          <a:ext cx="407236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1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4 –</a:t>
                      </a:r>
                      <a:r>
                        <a:rPr lang="en-GB" sz="1200" b="1" baseline="0" dirty="0">
                          <a:latin typeface="Gill Sans MT" panose="020B0502020104020203" pitchFamily="34" charset="0"/>
                        </a:rPr>
                        <a:t> Article </a:t>
                      </a:r>
                      <a:endParaRPr lang="en-GB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619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Article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Gill Sans MT" panose="020B0502020104020203" pitchFamily="34" charset="0"/>
                        </a:rPr>
                        <a:t>Paragraphs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 clear/ original title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 strapline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Subheadings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An introductory (overview paragraph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Effectively/ fluently sequenced paragraphs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50849"/>
              </p:ext>
            </p:extLst>
          </p:nvPr>
        </p:nvGraphicFramePr>
        <p:xfrm>
          <a:off x="4200104" y="166688"/>
          <a:ext cx="4072359" cy="2223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5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3</a:t>
                      </a:r>
                      <a:r>
                        <a:rPr lang="en-GB" sz="1200" b="1" baseline="0" dirty="0">
                          <a:latin typeface="Gill Sans MT" panose="020B0502020104020203" pitchFamily="34" charset="0"/>
                        </a:rPr>
                        <a:t> - </a:t>
                      </a:r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Terms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07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Transactional Writing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Writing to communicate something specific to a specific audience for a specific purpose. These are non-fictional texts. </a:t>
                      </a:r>
                      <a:endParaRPr lang="en-GB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66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Refugee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person who has been forced to leave their country in order to escape war, persecution, or natural disaster.</a:t>
                      </a:r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FIT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Feel, Imagine,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Think </a:t>
                      </a:r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TAP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Type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of Text, Audience, Purpose </a:t>
                      </a:r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62883"/>
              </p:ext>
            </p:extLst>
          </p:nvPr>
        </p:nvGraphicFramePr>
        <p:xfrm>
          <a:off x="156738" y="3960881"/>
          <a:ext cx="3958062" cy="2225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86">
                  <a:extLst>
                    <a:ext uri="{9D8B030D-6E8A-4147-A177-3AD203B41FA5}">
                      <a16:colId xmlns:a16="http://schemas.microsoft.com/office/drawing/2014/main" val="1538955597"/>
                    </a:ext>
                  </a:extLst>
                </a:gridCol>
                <a:gridCol w="855013">
                  <a:extLst>
                    <a:ext uri="{9D8B030D-6E8A-4147-A177-3AD203B41FA5}">
                      <a16:colId xmlns:a16="http://schemas.microsoft.com/office/drawing/2014/main" val="3325704961"/>
                    </a:ext>
                  </a:extLst>
                </a:gridCol>
                <a:gridCol w="2735363">
                  <a:extLst>
                    <a:ext uri="{9D8B030D-6E8A-4147-A177-3AD203B41FA5}">
                      <a16:colId xmlns:a16="http://schemas.microsoft.com/office/drawing/2014/main" val="2551246185"/>
                    </a:ext>
                  </a:extLst>
                </a:gridCol>
              </a:tblGrid>
              <a:tr h="48860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Rhetorical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Questions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A question that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is unanswered and is used to make a point.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416721"/>
                  </a:ext>
                </a:extLst>
              </a:tr>
              <a:tr h="39631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Emotive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Language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Language used to evoke an emotional response from the reader.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562814"/>
                  </a:ext>
                </a:extLst>
              </a:tr>
              <a:tr h="39631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Statistics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collection, analysis, interpretation, and presentation of numerical data.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245333"/>
                  </a:ext>
                </a:extLst>
              </a:tr>
              <a:tr h="48860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Triples (Rule of three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Use three related words or phrases to grab attention, encapsulate, summarize. This can be three single words, three phrases or three complete sentences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29825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00991"/>
              </p:ext>
            </p:extLst>
          </p:nvPr>
        </p:nvGraphicFramePr>
        <p:xfrm>
          <a:off x="156738" y="3686561"/>
          <a:ext cx="3958061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8061">
                  <a:extLst>
                    <a:ext uri="{9D8B030D-6E8A-4147-A177-3AD203B41FA5}">
                      <a16:colId xmlns:a16="http://schemas.microsoft.com/office/drawing/2014/main" val="3254255834"/>
                    </a:ext>
                  </a:extLst>
                </a:gridCol>
              </a:tblGrid>
              <a:tr h="25899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2 - Devices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594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86994"/>
              </p:ext>
            </p:extLst>
          </p:nvPr>
        </p:nvGraphicFramePr>
        <p:xfrm>
          <a:off x="8468600" y="2488852"/>
          <a:ext cx="3604337" cy="3810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7</a:t>
                      </a:r>
                      <a:r>
                        <a:rPr lang="en-GB" sz="1200" b="1" baseline="0" dirty="0">
                          <a:latin typeface="Gill Sans MT" panose="020B0502020104020203" pitchFamily="34" charset="0"/>
                        </a:rPr>
                        <a:t> - </a:t>
                      </a:r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Terms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91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Review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Gives an opinion about anything for example, books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 or films. They often give other people an impression of something before they try it for themselves. </a:t>
                      </a:r>
                      <a:endParaRPr lang="en-GB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1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Aims of a Review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 inform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 describe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entertain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 analyse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 advise </a:t>
                      </a:r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9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Report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A nonfiction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 account that presents and/or summarises the facts about a particular event, topic, or issue. </a:t>
                      </a:r>
                      <a:endParaRPr lang="en-GB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29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Book Review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Discusses the contents of a book. This includes a larger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 summary of the book and focuses on the main themes and ideas. 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58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630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December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4810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15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December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590875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CBEF61-040A-BFBB-C01E-AF203E5D2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075" y="588310"/>
            <a:ext cx="4651850" cy="6088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62AFA-1215-99C5-3228-63F71B03EA37}"/>
              </a:ext>
            </a:extLst>
          </p:cNvPr>
          <p:cNvSpPr txBox="1"/>
          <p:nvPr/>
        </p:nvSpPr>
        <p:spPr>
          <a:xfrm>
            <a:off x="76912" y="190167"/>
            <a:ext cx="691354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1. Lockwood &amp; Co: The Screaming Staircase – Johnathan Stroud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D0D06-9836-3BE9-0852-E26DB2769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2" y="734939"/>
            <a:ext cx="4148490" cy="3627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A4A53-DA8F-F884-9150-D6C55B1C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565" y="180975"/>
            <a:ext cx="4196523" cy="6496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D03F0-98B1-D646-55F5-F4F81A0BB5D6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834068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8762" y="55982"/>
            <a:ext cx="3467073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Nimble – Quick and light in movement.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Smidgin – A very small amount.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5AE50-82C8-F3A7-1660-4B9B12616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" y="659361"/>
            <a:ext cx="4457700" cy="620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1F5DBC-C237-73A3-F04B-A1261CE51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262" y="578979"/>
            <a:ext cx="4381500" cy="6219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71A0D8-D26B-1266-CA42-F13FC4A4E028}"/>
              </a:ext>
            </a:extLst>
          </p:cNvPr>
          <p:cNvSpPr txBox="1"/>
          <p:nvPr/>
        </p:nvSpPr>
        <p:spPr>
          <a:xfrm>
            <a:off x="76912" y="148315"/>
            <a:ext cx="691354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1. Lockwood &amp; Co: The Screaming Staircase – Johnathan Stroud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A639E-2060-C2FA-C313-D3D876E31E9A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649891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0177" y="136733"/>
            <a:ext cx="301877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2. After – Padraig Kenny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6B162-3A0D-CA23-94C7-C99AA462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371"/>
            <a:ext cx="4086225" cy="606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D1EC7-250C-8030-D9EF-CFA1D9CD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584" y="70547"/>
            <a:ext cx="4086225" cy="6330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380FAB-2CB9-0CE5-91E6-172D1EB29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809" y="1451926"/>
            <a:ext cx="3536002" cy="5192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6F4C8-7D38-D3FB-2444-01F5DB721EF7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458627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54836" y="1072870"/>
            <a:ext cx="3089459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Vegetation</a:t>
            </a:r>
            <a:r>
              <a:rPr lang="en-GB" dirty="0"/>
              <a:t> – Plants in general, especially in a particular area.</a:t>
            </a:r>
            <a:endParaRPr lang="en-GB" b="1" u="sng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Singularity</a:t>
            </a:r>
            <a:r>
              <a:rPr lang="en-GB" dirty="0"/>
              <a:t> – A future point where technology and humans merge.</a:t>
            </a:r>
            <a:endParaRPr lang="en-GB" b="1" u="sng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Cataclysmic</a:t>
            </a:r>
            <a:r>
              <a:rPr lang="en-GB" dirty="0"/>
              <a:t> – Causing sudden and violent change or disaster.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0177" y="136733"/>
            <a:ext cx="301877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2. After – Padraig Kenny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D18F2-7D84-606A-EAAB-041B1D28D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05" y="260558"/>
            <a:ext cx="4057650" cy="5800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8FCAB0-9D6A-61EB-7888-F4118623F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986" y="136733"/>
            <a:ext cx="4210050" cy="5924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E80C44-53A2-7D45-6141-EAAE2FE5E161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418033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81404" y="141938"/>
            <a:ext cx="252754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3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Chinglish – Sue Cheung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35F1E-7408-EC45-6A02-699B8A7CB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19575" cy="2990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A4E025-8E25-CD39-9DED-042FECBD1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0850"/>
            <a:ext cx="4105275" cy="3629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0603A-E45B-F085-2FD6-96AD1572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62" y="141938"/>
            <a:ext cx="3876675" cy="2257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9E856F-307D-2FCB-CA43-DA45E7CBE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2" y="2185186"/>
            <a:ext cx="4181475" cy="3000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BEDB20-DEC2-4D3D-4B49-515654446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075" y="1114873"/>
            <a:ext cx="4352925" cy="3257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1A2D00-22D7-8492-BA33-FE8C7838C048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725398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81404" y="141938"/>
            <a:ext cx="252754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3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DA668-DAD0-9314-2A03-5E6D31EFB1BA}"/>
              </a:ext>
            </a:extLst>
          </p:cNvPr>
          <p:cNvSpPr/>
          <p:nvPr/>
        </p:nvSpPr>
        <p:spPr>
          <a:xfrm>
            <a:off x="8332151" y="1653119"/>
            <a:ext cx="3444642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Offal</a:t>
            </a:r>
            <a:r>
              <a:rPr lang="en-GB" sz="2400" dirty="0"/>
              <a:t> – The internal organs of an animal used as food.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Marvelled</a:t>
            </a:r>
            <a:r>
              <a:rPr lang="en-GB" sz="2400" dirty="0"/>
              <a:t> – Felt great surprise or admiration.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34558-7542-9BC3-89BE-F56E7C1D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95750" cy="617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60F6B-864F-F783-BA7C-1FDFF7BA2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417" y="85725"/>
            <a:ext cx="4162425" cy="6000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F758D8-0EA2-0183-ABEC-1F8959AD8CE6}"/>
              </a:ext>
            </a:extLst>
          </p:cNvPr>
          <p:cNvSpPr/>
          <p:nvPr/>
        </p:nvSpPr>
        <p:spPr>
          <a:xfrm>
            <a:off x="9481404" y="141938"/>
            <a:ext cx="252754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3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Chinglish – Sue Cheung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85CAE-8C1F-4BFE-A9DC-A22ADAF33323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669947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81404" y="141938"/>
            <a:ext cx="252754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3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Chinglish – Sue Cheung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373F0-F3BF-C3D6-1063-52D305FA8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"/>
            <a:ext cx="4162425" cy="617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45E8C-280B-8BF0-9E0A-75CDBCAE2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342900"/>
            <a:ext cx="4152900" cy="601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85503-FFC7-9C70-8535-29AB9C750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1064084"/>
            <a:ext cx="3971925" cy="2200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E2AD05-9FA6-19B2-E117-29F8E75E6A36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9827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26579" y="235942"/>
            <a:ext cx="501831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4. The Hounds of Baskerville – Arthur Conan Doyle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8CD20-731E-6776-D767-F6552163E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09"/>
            <a:ext cx="5426579" cy="3607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19EB0-4B17-1D93-8315-26761E896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87" y="3722626"/>
            <a:ext cx="4720519" cy="313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1C62A1-43F0-4505-ED89-D2BBAC040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076" y="1206154"/>
            <a:ext cx="5999530" cy="57372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DA668-DAD0-9314-2A03-5E6D31EFB1BA}"/>
              </a:ext>
            </a:extLst>
          </p:cNvPr>
          <p:cNvSpPr/>
          <p:nvPr/>
        </p:nvSpPr>
        <p:spPr>
          <a:xfrm>
            <a:off x="9915968" y="1952222"/>
            <a:ext cx="1989012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Agitation – A state of nervousness or anxiety.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Speculate – To guess or form an opinion without firm evidence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932AF-4B21-001A-9554-75CB7335F9BD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08348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218" y="243225"/>
            <a:ext cx="1374119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Maths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218" y="800585"/>
          <a:ext cx="5493273" cy="5115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651">
                  <a:extLst>
                    <a:ext uri="{9D8B030D-6E8A-4147-A177-3AD203B41FA5}">
                      <a16:colId xmlns:a16="http://schemas.microsoft.com/office/drawing/2014/main" val="754545584"/>
                    </a:ext>
                  </a:extLst>
                </a:gridCol>
                <a:gridCol w="4493622">
                  <a:extLst>
                    <a:ext uri="{9D8B030D-6E8A-4147-A177-3AD203B41FA5}">
                      <a16:colId xmlns:a16="http://schemas.microsoft.com/office/drawing/2014/main" val="3093854776"/>
                    </a:ext>
                  </a:extLst>
                </a:gridCol>
              </a:tblGrid>
              <a:tr h="30386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Indices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95144"/>
                  </a:ext>
                </a:extLst>
              </a:tr>
              <a:tr h="312892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74834"/>
                  </a:ext>
                </a:extLst>
              </a:tr>
              <a:tr h="562352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number of times a number is used as a factor in a multiplication problem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e.g. 3</a:t>
                      </a:r>
                      <a:r>
                        <a:rPr lang="en-GB" sz="1200" kern="14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= 3 x 3 x 3 x 3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674498"/>
                  </a:ext>
                </a:extLst>
              </a:tr>
              <a:tr h="562352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number that gets multiplied when using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a power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350235"/>
                  </a:ext>
                </a:extLst>
              </a:tr>
              <a:tr h="562352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Another word for ‘power’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344173"/>
                  </a:ext>
                </a:extLst>
              </a:tr>
              <a:tr h="562352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Indices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Plural of ‘index’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266830"/>
                  </a:ext>
                </a:extLst>
              </a:tr>
              <a:tr h="562352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Coefficient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A number used to multiply a variable e.g. 3 is the coefficient of </a:t>
                      </a:r>
                      <a:r>
                        <a:rPr lang="en-GB" sz="1200" i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lang="en-GB" sz="1200" i="0" dirty="0">
                          <a:latin typeface="Gill Sans MT" panose="020B0502020104020203" pitchFamily="34" charset="0"/>
                        </a:rPr>
                        <a:t> in the expression 3a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25979"/>
                  </a:ext>
                </a:extLst>
              </a:tr>
              <a:tr h="562352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Simplify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Reducing the expression to write it in a simpler form (still includes a variable)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370993"/>
                  </a:ext>
                </a:extLst>
              </a:tr>
              <a:tr h="562352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Evaluate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Find the numerical value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of a calculation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813123"/>
                  </a:ext>
                </a:extLst>
              </a:tr>
              <a:tr h="562352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Cancel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To remove or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simplify an expression by dividing by a common term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41904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250D9-4D16-4D81-CA02-480B7D31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99761"/>
              </p:ext>
            </p:extLst>
          </p:nvPr>
        </p:nvGraphicFramePr>
        <p:xfrm>
          <a:off x="5940612" y="365481"/>
          <a:ext cx="5887805" cy="264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782">
                  <a:extLst>
                    <a:ext uri="{9D8B030D-6E8A-4147-A177-3AD203B41FA5}">
                      <a16:colId xmlns:a16="http://schemas.microsoft.com/office/drawing/2014/main" val="1540503986"/>
                    </a:ext>
                  </a:extLst>
                </a:gridCol>
                <a:gridCol w="442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b="1" u="none" dirty="0">
                          <a:latin typeface="+mj-lt"/>
                        </a:rPr>
                        <a:t>Percentages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939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Percentage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Out of 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30804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The price you pay to borrow money or the cost you charge to lend 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2907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Per annum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Each</a:t>
                      </a:r>
                      <a:r>
                        <a:rPr lang="en-GB" sz="1200" baseline="0" dirty="0">
                          <a:latin typeface="+mj-lt"/>
                        </a:rPr>
                        <a:t> year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99476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Simple 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Same amount every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009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Compound 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Worked out yearly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63047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4FFEAF-32FB-5425-AF5E-700398C58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75288"/>
              </p:ext>
            </p:extLst>
          </p:nvPr>
        </p:nvGraphicFramePr>
        <p:xfrm>
          <a:off x="5940613" y="3186158"/>
          <a:ext cx="5887805" cy="305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782">
                  <a:extLst>
                    <a:ext uri="{9D8B030D-6E8A-4147-A177-3AD203B41FA5}">
                      <a16:colId xmlns:a16="http://schemas.microsoft.com/office/drawing/2014/main" val="1540503986"/>
                    </a:ext>
                  </a:extLst>
                </a:gridCol>
                <a:gridCol w="442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b="1" u="none" dirty="0">
                          <a:latin typeface="+mj-lt"/>
                        </a:rPr>
                        <a:t>Algebra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939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Variable</a:t>
                      </a:r>
                    </a:p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 symbol for a value we don't know yet</a:t>
                      </a:r>
                    </a:p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30804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Expression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combination of numbers and variables (no equal sign)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2907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Equation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</a:rPr>
                        <a:t>A mathematical statement with an 'equal to' symbol between two expressions that have equal values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99476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Expand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Multiply out brackets</a:t>
                      </a:r>
                    </a:p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009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Factorise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an expression in brackets by taking out the highest common factors</a:t>
                      </a:r>
                    </a:p>
                    <a:p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630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184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81404" y="141938"/>
            <a:ext cx="252754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5. </a:t>
            </a:r>
            <a:r>
              <a:rPr kumimoji="0" lang="en-GB" sz="24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Deeplight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Frances </a:t>
            </a:r>
            <a:r>
              <a:rPr kumimoji="0" lang="en-GB" sz="24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Hardinge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DA668-DAD0-9314-2A03-5E6D31EFB1BA}"/>
              </a:ext>
            </a:extLst>
          </p:cNvPr>
          <p:cNvSpPr/>
          <p:nvPr/>
        </p:nvSpPr>
        <p:spPr>
          <a:xfrm>
            <a:off x="9249243" y="1653119"/>
            <a:ext cx="2527549" cy="258532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Myriad – A countless or extremely large number.</a:t>
            </a:r>
            <a:endParaRPr lang="en-GB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Devouring – Eating or consuming something eagerly and completely.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Etching – Carving or cutting designs into a surface.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3B276-BD08-5A96-CD3E-C8D66893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337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6C4DF-BE95-3B97-F6C1-001820C0A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668" y="141938"/>
            <a:ext cx="4981575" cy="4619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7C7ED-919F-BB63-20D6-E9540AC5CBFE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375784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81404" y="141938"/>
            <a:ext cx="252754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5. </a:t>
            </a:r>
            <a:r>
              <a:rPr kumimoji="0" lang="en-GB" sz="24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Deeplight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Frances </a:t>
            </a:r>
            <a:r>
              <a:rPr kumimoji="0" lang="en-GB" sz="24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Hardinge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6A3D0-839F-855E-E1E8-41E90A1A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913"/>
            <a:ext cx="460308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4C1D8-576B-C917-7243-F3B4DCF89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068" y="337424"/>
            <a:ext cx="4829175" cy="6029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04FDC7-F9CB-B8A5-915A-D7AD7A1A9134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265892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81404" y="141938"/>
            <a:ext cx="252754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6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Kofi and the Rap Battle Summer – Jeffrey Boakye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E2287-2F5C-DA88-7AEF-5B10993D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84"/>
            <a:ext cx="3838575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B8680-70FB-28AC-88C3-6CA90DFE1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723" y="57384"/>
            <a:ext cx="4000500" cy="579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183EF-0F51-5BB1-F5F0-8B97C392E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480" y="2235303"/>
            <a:ext cx="3819525" cy="4352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C707F3-6B6F-0E21-8577-1C9438FB8EC6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442558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81404" y="141938"/>
            <a:ext cx="252754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/>
              </a:rPr>
              <a:t>6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Kofi and the Rap Battle Summer – Jeffrey Boakye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DA668-DAD0-9314-2A03-5E6D31EFB1BA}"/>
              </a:ext>
            </a:extLst>
          </p:cNvPr>
          <p:cNvSpPr/>
          <p:nvPr/>
        </p:nvSpPr>
        <p:spPr>
          <a:xfrm>
            <a:off x="9249243" y="1653119"/>
            <a:ext cx="2527549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GB" sz="2400" b="1"/>
              <a:t>Formidable</a:t>
            </a:r>
            <a:r>
              <a:rPr lang="en-GB" sz="2400"/>
              <a:t> – Very strong, large, or difficult to deal with.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E4E78-C5EF-96FC-0AF4-8301ECA37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47" y="129119"/>
            <a:ext cx="356235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F41EC4-1919-1932-0145-B25127BD3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5647"/>
            <a:ext cx="3981450" cy="3114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77416-0434-B9E9-5428-3A9908797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42" y="141938"/>
            <a:ext cx="3762375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9C2D0F-20E7-A76A-70D3-164B24307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397" y="2789313"/>
            <a:ext cx="3693654" cy="3926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B0B5D3-DA38-3B9C-89BC-C344CABA91AB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84935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7863" y="6488668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150" t="20968" r="24785" b="14515"/>
          <a:stretch/>
        </p:blipFill>
        <p:spPr>
          <a:xfrm rot="5400000">
            <a:off x="3395178" y="-895883"/>
            <a:ext cx="6763416" cy="87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32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699" t="30143" r="36559" b="8781"/>
          <a:stretch/>
        </p:blipFill>
        <p:spPr>
          <a:xfrm rot="5400000">
            <a:off x="3892914" y="-752828"/>
            <a:ext cx="6800325" cy="84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0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38" t="25555" r="36398" b="18817"/>
          <a:stretch/>
        </p:blipFill>
        <p:spPr>
          <a:xfrm rot="5400000">
            <a:off x="4284331" y="-390756"/>
            <a:ext cx="6799162" cy="75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5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83" t="27562" r="32365" b="14803"/>
          <a:stretch/>
        </p:blipFill>
        <p:spPr>
          <a:xfrm rot="5400000">
            <a:off x="4984955" y="561161"/>
            <a:ext cx="6666271" cy="59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1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38" t="22975" r="36559" b="12509"/>
          <a:stretch/>
        </p:blipFill>
        <p:spPr>
          <a:xfrm rot="5400000">
            <a:off x="3552460" y="-1015738"/>
            <a:ext cx="6758564" cy="8790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28184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11092"/>
              </p:ext>
            </p:extLst>
          </p:nvPr>
        </p:nvGraphicFramePr>
        <p:xfrm>
          <a:off x="6422412" y="2767917"/>
          <a:ext cx="5595417" cy="3906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381">
                  <a:extLst>
                    <a:ext uri="{9D8B030D-6E8A-4147-A177-3AD203B41FA5}">
                      <a16:colId xmlns:a16="http://schemas.microsoft.com/office/drawing/2014/main" val="3834303021"/>
                    </a:ext>
                  </a:extLst>
                </a:gridCol>
                <a:gridCol w="4573036">
                  <a:extLst>
                    <a:ext uri="{9D8B030D-6E8A-4147-A177-3AD203B41FA5}">
                      <a16:colId xmlns:a16="http://schemas.microsoft.com/office/drawing/2014/main" val="2113599224"/>
                    </a:ext>
                  </a:extLst>
                </a:gridCol>
              </a:tblGrid>
              <a:tr h="32454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Word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81356"/>
                  </a:ext>
                </a:extLst>
              </a:tr>
              <a:tr h="5519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respire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engage in respiration, the energy-producing process inside living cells.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705468631"/>
                  </a:ext>
                </a:extLst>
              </a:tr>
              <a:tr h="5519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trachea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major airway in the respiratory system, also known as the windpipe, connecting the pharynx and larynx to the lungs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36160462"/>
                  </a:ext>
                </a:extLst>
              </a:tr>
              <a:tr h="4108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glucose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simple sugar used by cells for respiration.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652064489"/>
                  </a:ext>
                </a:extLst>
              </a:tr>
              <a:tr h="5519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mitochondria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Structures in the cytoplasm of all cells where aerobic respiration takes place (singular is mitochondrion).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96975703"/>
                  </a:ext>
                </a:extLst>
              </a:tr>
              <a:tr h="5519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aerobic respiration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Respiration that requires oxygen.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70149858"/>
                  </a:ext>
                </a:extLst>
              </a:tr>
              <a:tr h="5519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diffusion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movement of molecules from an area of higher concentration to an area of lower concentration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284510005"/>
                  </a:ext>
                </a:extLst>
              </a:tr>
              <a:tr h="4108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lactic acid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toxic chemical produced during anaerobic respiration.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97484917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2703" y="134605"/>
            <a:ext cx="181060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Science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B9234E-D8D3-4AE0-AFD3-69B2F1EDF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65008"/>
              </p:ext>
            </p:extLst>
          </p:nvPr>
        </p:nvGraphicFramePr>
        <p:xfrm>
          <a:off x="2183702" y="134605"/>
          <a:ext cx="9644716" cy="245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2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dissipate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Spread out into the surroundings.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8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energy transfers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Changes from one form of energy to another form of energy.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0033915"/>
                  </a:ext>
                </a:extLst>
              </a:tr>
              <a:tr h="1608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conduction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transfer of heat through a material by transferring kinetic energy from one particle to another.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8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conductor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material which allows charge to move easily through it.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2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convection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transfer of heat energy through a moving liquid or gas.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8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convection current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movement within the Earth's mantle caused by the heat of the core.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1608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insulate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help maintain the temperature.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898196280"/>
                  </a:ext>
                </a:extLst>
              </a:tr>
              <a:tr h="1608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radiation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Energy carried by particles from a radioactive substance, or spreading out from a source.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2906300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20FF55-A68B-4D70-99F2-47FE8BC32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25808"/>
              </p:ext>
            </p:extLst>
          </p:nvPr>
        </p:nvGraphicFramePr>
        <p:xfrm>
          <a:off x="122703" y="2767918"/>
          <a:ext cx="6058218" cy="3906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50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Word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alveoli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Tiny air sacs in the lungs, where gas is exchanged during breathing.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blood plasma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liquid part of the blood containing useful things like glucose, amino acids, minerals, vitamins (nutrients) and hormones, as well as waste materials such as urea.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0033915"/>
                  </a:ext>
                </a:extLst>
              </a:tr>
              <a:tr h="5038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circulatory system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Bodily system made up of the heart, blood vessels and blood that delivers nutrients and other essential materials to cells whilst removing waste products.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diaphragm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large sheet of muscle that separates the lungs from the abdominal cavity.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8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epithelial cell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cell that forms part of an epithelium.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haemoglobin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red protein found in red blood cells that transports oxygen round the body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5038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human thorax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ribs and upper backbone, and the organs found in the chest.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898196280"/>
                  </a:ext>
                </a:extLst>
              </a:tr>
              <a:tr h="5038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intercostal muscles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Sets of muscles between the ribs which raise and lower the rib cage.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694182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15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710" y="224590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Spanish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98416"/>
              </p:ext>
            </p:extLst>
          </p:nvPr>
        </p:nvGraphicFramePr>
        <p:xfrm>
          <a:off x="2494710" y="161798"/>
          <a:ext cx="4591889" cy="6481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 patatas fritas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Chips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carne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Meat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ensalada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Salad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fruta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Fruit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hamburguesa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Hamburger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leche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Milk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arroz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Rice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café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Coffee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</a:t>
                      </a:r>
                      <a:r>
                        <a:rPr lang="es-ES_tradnl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aramelos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Sweets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huevo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pescado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Fish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pollo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Chicken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agua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Tomar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eat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drink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Desayunar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have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breakfast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Comer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eat</a:t>
                      </a:r>
                      <a:endParaRPr lang="es-E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cenar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have</a:t>
                      </a: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dinner</a:t>
                      </a:r>
                      <a:endParaRPr lang="es-E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41947"/>
              </p:ext>
            </p:extLst>
          </p:nvPr>
        </p:nvGraphicFramePr>
        <p:xfrm>
          <a:off x="7343655" y="161798"/>
          <a:ext cx="4591889" cy="6588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beber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drink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mañana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morning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mediodía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midday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noche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night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paella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Spanish rice dish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(typically with seafood)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Tapas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 sharing plates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Jamón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serrano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Spanish type of ham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 con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tomate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Bread with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tomato on top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Prefiero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prefer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Creo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que/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pienso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think that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molesta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annoys me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Recomiendo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recommend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Sano 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Rico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Tasty</a:t>
                      </a:r>
                      <a:endParaRPr lang="es-ES_tradnl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Saludable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Sano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vegetariano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vegetarian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9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710" y="224590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Spanish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11831"/>
              </p:ext>
            </p:extLst>
          </p:nvPr>
        </p:nvGraphicFramePr>
        <p:xfrm>
          <a:off x="2320143" y="233049"/>
          <a:ext cx="4591889" cy="6481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Bueno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Ayer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Yesterday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año pasado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 year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semana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pasada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 week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Cuando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era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pequeño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I was little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Today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Normalmente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Normally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ahora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Now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Tomar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drogas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take drugs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Hacer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ejercicio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do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exercise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Estar en forma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</a:t>
                      </a:r>
                      <a:r>
                        <a:rPr lang="es-E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fit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Comer</a:t>
                      </a:r>
                      <a:r>
                        <a:rPr lang="es-E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sano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eat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healthily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Evitar los dulces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avoid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sweets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Fumar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smoke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Beber alcohol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drink</a:t>
                      </a: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alcohol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Evitar</a:t>
                      </a: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n-GB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azúcar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avoid</a:t>
                      </a:r>
                      <a:r>
                        <a:rPr lang="es-E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sugar</a:t>
                      </a:r>
                      <a:endParaRPr lang="es-E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92874"/>
              </p:ext>
            </p:extLst>
          </p:nvPr>
        </p:nvGraphicFramePr>
        <p:xfrm>
          <a:off x="7277154" y="224590"/>
          <a:ext cx="4591889" cy="2500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Dormir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ocho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horas al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día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sleep eight hours a day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Beber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dos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litros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agua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día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drink</a:t>
                      </a:r>
                      <a:r>
                        <a:rPr lang="es-E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litres of agua a </a:t>
                      </a:r>
                      <a:r>
                        <a:rPr lang="es-ES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 must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se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mustn’t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Hay que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 must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foto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hay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the photo there is/are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42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703" y="13460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Gill Sans MT" panose="020B0502020104020203" pitchFamily="34" charset="0"/>
              </a:rPr>
              <a:t>History</a:t>
            </a:r>
            <a:endParaRPr lang="en-US" sz="20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39344"/>
              </p:ext>
            </p:extLst>
          </p:nvPr>
        </p:nvGraphicFramePr>
        <p:xfrm>
          <a:off x="5692765" y="746013"/>
          <a:ext cx="6135653" cy="5166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0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Key Term </a:t>
                      </a:r>
                      <a:endParaRPr lang="en-GB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Colony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Country or area under the full or partial control of another country and occupied by settlers from that country.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01325900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Famine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Severe and prolonged hunger in a substantial proportion of the population of a region or country.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92659095"/>
                  </a:ext>
                </a:extLst>
              </a:tr>
              <a:tr h="560276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Slave Triangle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Three-part trading journey in which traders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traded goods for slaves in Africa; slaves for different goods in America; and these good for money in Britain.</a:t>
                      </a:r>
                      <a:endParaRPr lang="en-GB" sz="11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18279751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Insurrection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 violent uprising against an authority or government.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2503648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Duma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Advisory </a:t>
                      </a:r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councils in Russia from the 10th to 17th centuries.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42319276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Abolition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The act of putting an end to something.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84448600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Inferior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Lower in rank, status, or quality.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1449724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Revolution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 rapid, fundamental transformation of a society's state, class, ethnic or religious structures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45553030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Economic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Relating to trade, industry, or money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8989682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Proletariat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The labouring class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513897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508961"/>
              </p:ext>
            </p:extLst>
          </p:nvPr>
        </p:nvGraphicFramePr>
        <p:xfrm>
          <a:off x="122703" y="746013"/>
          <a:ext cx="5320775" cy="5166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Key Term </a:t>
                      </a:r>
                      <a:endParaRPr lang="en-GB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</a:rPr>
                        <a:t>Tax</a:t>
                      </a:r>
                      <a:endParaRPr lang="en-GB" sz="11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</a:rPr>
                        <a:t>A time of great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100" dirty="0">
                          <a:latin typeface="Gill Sans MT" panose="020B0502020104020203" pitchFamily="34" charset="0"/>
                        </a:rPr>
                        <a:t>change in Britain when people started to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100" dirty="0">
                          <a:latin typeface="Gill Sans MT" panose="020B0502020104020203" pitchFamily="34" charset="0"/>
                        </a:rPr>
                        <a:t>make things by machine in factories. It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100" dirty="0">
                          <a:latin typeface="Gill Sans MT" panose="020B0502020104020203" pitchFamily="34" charset="0"/>
                        </a:rPr>
                        <a:t>spans from 1750 to 1900.</a:t>
                      </a:r>
                      <a:endParaRPr lang="en-GB" sz="11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416773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Popular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The people as a whole, especially of all citizens of a nation or state.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0797338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Uprising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An act of resistance or rebellion.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587687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Revolt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Take violent action against an established government or ruler.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647016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Independence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 nation, country, or state,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that is allowed to </a:t>
                      </a:r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exercise self-government after a period of control.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313387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Tsar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Russian word for Emperor. Had total control over country.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87340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Communism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Gill Sans MT" panose="020B0502020104020203" pitchFamily="34" charset="0"/>
                        </a:rPr>
                        <a:t>A system where all property and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100" dirty="0">
                          <a:latin typeface="Gill Sans MT" panose="020B0502020104020203" pitchFamily="34" charset="0"/>
                        </a:rPr>
                        <a:t>business is owned by the government.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100" dirty="0">
                          <a:latin typeface="Gill Sans MT" panose="020B0502020104020203" pitchFamily="34" charset="0"/>
                        </a:rPr>
                        <a:t>Each person contributes and receives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100" dirty="0">
                          <a:latin typeface="Gill Sans MT" panose="020B0502020104020203" pitchFamily="34" charset="0"/>
                        </a:rPr>
                        <a:t>according to need and ability.</a:t>
                      </a:r>
                      <a:endParaRPr lang="en-GB" sz="11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7838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Socialism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 political and economic social organisation when</a:t>
                      </a:r>
                      <a:r>
                        <a:rPr lang="en-GB" sz="1100" baseline="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production, distribution, and exchange are owned or regulated by the community.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796885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Aristocracy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Being part of the ruling class or the nobility in France.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6415676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Bourgeoisie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 class of business owners and merchants.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9766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35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03" y="13460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Geography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65318"/>
              </p:ext>
            </p:extLst>
          </p:nvPr>
        </p:nvGraphicFramePr>
        <p:xfrm>
          <a:off x="176627" y="773330"/>
          <a:ext cx="11667030" cy="4125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Key Word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Definition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Ecosystem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 interconnected community of plants, animals and their surroundings.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Biome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large scale, global ecosystem.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Abiotic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non– living organism.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Biotic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living organism.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Producer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 organism which produces its own food using energy from the sun.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Primary consumer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 organism which  eats plant matter. Also known as a herbivore.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Secondary consumer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 organism which eats other animals. Also known as a carnivore.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Decomposer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 organism which breaks down dead organic (plant and animal) matter.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chain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connections between different organisms that rely on one another as a food source.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web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complex hierarchy of plants and animals relying on each other for food.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Biodiversity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variety of plants  and animals in a given ecosystem.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Adaptation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change in an organism which has become better suited to its environment.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18911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83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5584</Words>
  <Application>Microsoft Office PowerPoint</Application>
  <PresentationFormat>Widescreen</PresentationFormat>
  <Paragraphs>1059</Paragraphs>
  <Slides>48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Gill Sans MT</vt:lpstr>
      <vt:lpstr>Wingdings</vt:lpstr>
      <vt:lpstr>Office Theme</vt:lpstr>
      <vt:lpstr>Year 8 Knowledge Organiser HT2</vt:lpstr>
      <vt:lpstr>Contents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Knowledge Organiser HT4</dc:title>
  <dc:creator>D Moore</dc:creator>
  <cp:lastModifiedBy>A Smith</cp:lastModifiedBy>
  <cp:revision>77</cp:revision>
  <dcterms:created xsi:type="dcterms:W3CDTF">2024-02-08T13:34:19Z</dcterms:created>
  <dcterms:modified xsi:type="dcterms:W3CDTF">2025-10-09T11:11:56Z</dcterms:modified>
</cp:coreProperties>
</file>