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02" r:id="rId3"/>
    <p:sldId id="259" r:id="rId4"/>
    <p:sldId id="260" r:id="rId5"/>
    <p:sldId id="261" r:id="rId6"/>
    <p:sldId id="275" r:id="rId7"/>
    <p:sldId id="265" r:id="rId8"/>
    <p:sldId id="262" r:id="rId9"/>
    <p:sldId id="263" r:id="rId10"/>
    <p:sldId id="266" r:id="rId11"/>
    <p:sldId id="267" r:id="rId12"/>
    <p:sldId id="276" r:id="rId13"/>
    <p:sldId id="269" r:id="rId14"/>
    <p:sldId id="319" r:id="rId15"/>
    <p:sldId id="271" r:id="rId16"/>
    <p:sldId id="272" r:id="rId17"/>
    <p:sldId id="273" r:id="rId18"/>
    <p:sldId id="274" r:id="rId19"/>
    <p:sldId id="318" r:id="rId20"/>
    <p:sldId id="331" r:id="rId21"/>
    <p:sldId id="332" r:id="rId22"/>
    <p:sldId id="277" r:id="rId23"/>
    <p:sldId id="278" r:id="rId24"/>
    <p:sldId id="333"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6288" autoAdjust="0"/>
  </p:normalViewPr>
  <p:slideViewPr>
    <p:cSldViewPr snapToGrid="0">
      <p:cViewPr varScale="1">
        <p:scale>
          <a:sx n="107" d="100"/>
          <a:sy n="107" d="100"/>
        </p:scale>
        <p:origin x="5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EA002-DB2C-4A3F-95AA-A2A4C9B8B9C0}" type="datetimeFigureOut">
              <a:rPr lang="en-GB" smtClean="0"/>
              <a:t>02/02/2026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6A464-B18D-4668-873F-6BDD51D776C9}" type="slidenum">
              <a:rPr lang="en-GB" smtClean="0"/>
              <a:t>‹#›</a:t>
            </a:fld>
            <a:endParaRPr lang="en-GB"/>
          </a:p>
        </p:txBody>
      </p:sp>
    </p:spTree>
    <p:extLst>
      <p:ext uri="{BB962C8B-B14F-4D97-AF65-F5344CB8AC3E}">
        <p14:creationId xmlns:p14="http://schemas.microsoft.com/office/powerpoint/2010/main" val="9395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23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HT3 2024-5</a:t>
            </a:r>
          </a:p>
        </p:txBody>
      </p:sp>
      <p:sp>
        <p:nvSpPr>
          <p:cNvPr id="4" name="Slide Number Placeholder 3"/>
          <p:cNvSpPr>
            <a:spLocks noGrp="1"/>
          </p:cNvSpPr>
          <p:nvPr>
            <p:ph type="sldNum" sz="quarter" idx="10"/>
          </p:nvPr>
        </p:nvSpPr>
        <p:spPr/>
        <p:txBody>
          <a:bodyPr/>
          <a:lstStyle/>
          <a:p>
            <a:fld id="{8E46A464-B18D-4668-873F-6BDD51D776C9}" type="slidenum">
              <a:rPr lang="en-GB" smtClean="0"/>
              <a:t>5</a:t>
            </a:fld>
            <a:endParaRPr lang="en-GB"/>
          </a:p>
        </p:txBody>
      </p:sp>
    </p:spTree>
    <p:extLst>
      <p:ext uri="{BB962C8B-B14F-4D97-AF65-F5344CB8AC3E}">
        <p14:creationId xmlns:p14="http://schemas.microsoft.com/office/powerpoint/2010/main" val="5043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72410E-9890-4BF5-B79F-37AEE2B6164B}"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109772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72410E-9890-4BF5-B79F-37AEE2B6164B}"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355137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72410E-9890-4BF5-B79F-37AEE2B6164B}"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191078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72410E-9890-4BF5-B79F-37AEE2B6164B}"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365431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2410E-9890-4BF5-B79F-37AEE2B6164B}"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315734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72410E-9890-4BF5-B79F-37AEE2B6164B}"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360294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72410E-9890-4BF5-B79F-37AEE2B6164B}"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234309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72410E-9890-4BF5-B79F-37AEE2B6164B}"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271660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2410E-9890-4BF5-B79F-37AEE2B6164B}"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193981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2410E-9890-4BF5-B79F-37AEE2B6164B}"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355865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2410E-9890-4BF5-B79F-37AEE2B6164B}"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9BAC0-2895-4E57-A4A6-B007EFF3C4E4}" type="slidenum">
              <a:rPr lang="en-GB" smtClean="0"/>
              <a:t>‹#›</a:t>
            </a:fld>
            <a:endParaRPr lang="en-GB"/>
          </a:p>
        </p:txBody>
      </p:sp>
    </p:spTree>
    <p:extLst>
      <p:ext uri="{BB962C8B-B14F-4D97-AF65-F5344CB8AC3E}">
        <p14:creationId xmlns:p14="http://schemas.microsoft.com/office/powerpoint/2010/main" val="264836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2410E-9890-4BF5-B79F-37AEE2B6164B}" type="datetimeFigureOut">
              <a:rPr lang="en-GB" smtClean="0"/>
              <a:t>02/02/2026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BAC0-2895-4E57-A4A6-B007EFF3C4E4}" type="slidenum">
              <a:rPr lang="en-GB" smtClean="0"/>
              <a:t>‹#›</a:t>
            </a:fld>
            <a:endParaRPr lang="en-GB"/>
          </a:p>
        </p:txBody>
      </p:sp>
    </p:spTree>
    <p:extLst>
      <p:ext uri="{BB962C8B-B14F-4D97-AF65-F5344CB8AC3E}">
        <p14:creationId xmlns:p14="http://schemas.microsoft.com/office/powerpoint/2010/main" val="342858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search?sca_esv=0ba5b4315e0bd468&amp;biw=1680&amp;bih=889&amp;q=two-dimensional&amp;si=ACC90nxpFxdyWCcIZH8ciC1crCTURs5L_GlogEAkVokHwCpFFw7CSFFSveRgFkdOh9pwECpikrkzBNVV0j4OOrTTJRszccL_6DRkAfjRcKh6J93wobd_yI4%3D&amp;expnd=1&amp;sa=X&amp;ved=2ahUKEwjvkuO-wp-JAxV4W0EAHVWQN4gQyecJegQIPBAP" TargetMode="External"/><Relationship Id="rId2" Type="http://schemas.openxmlformats.org/officeDocument/2006/relationships/hyperlink" Target="https://www.google.co.uk/search?sca_esv=0ba5b4315e0bd468&amp;biw=1680&amp;bih=889&amp;q=three-dimensional&amp;si=ACC90nxGaIJ00U7IoThcS8uqF7pam3vFuTiUQlknTQyuY99lQpnqGxFUMuHXa-85N6uZIuXiDAvqpKJpnPupssforocBYorGBgi48fu7PxGcy9230bzhugFXCEevD5PzM4EN5SyGQIBx&amp;expnd=1&amp;sa=X&amp;ved=2ahUKEwjvkuO-wp-JAxV4W0EAHVWQN4gQyecJegQIPBAO" TargetMode="External"/><Relationship Id="rId1" Type="http://schemas.openxmlformats.org/officeDocument/2006/relationships/slideLayout" Target="../slideLayouts/slideLayout7.xml"/><Relationship Id="rId4" Type="http://schemas.openxmlformats.org/officeDocument/2006/relationships/hyperlink" Target="https://www.google.co.uk/search?sca_esv=0ba5b4315e0bd468&amp;biw=1680&amp;bih=889&amp;q=enclosing&amp;si=ACC90nytWkp8tIhRuqKAL6XWXX-NM60g3e2688NRFCMGUoMXoLuqCJrzANw7l-JfixrB-NeanTW-DUIj-w_D3598lU7vaUnrrGggKDleY9uziujDUuOUCEM%3D&amp;expnd=1&amp;sa=X&amp;ved=2ahUKEwjMlZThwp-JAxUFQkEAHfJ8DKEQyecJegQIOxA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8 Knowledge Organiser HT3</a:t>
            </a:r>
          </a:p>
        </p:txBody>
      </p:sp>
      <p:pic>
        <p:nvPicPr>
          <p:cNvPr id="8" name="Picture 7"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9" name="TextBox 8"/>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9900"/>
                </a:solidFill>
                <a:latin typeface="Gill Sans MT" panose="020B0502020104020203" pitchFamily="34" charset="0"/>
              </a:rPr>
              <a:t>Knowledge is Power</a:t>
            </a:r>
          </a:p>
        </p:txBody>
      </p:sp>
      <p:sp>
        <p:nvSpPr>
          <p:cNvPr id="10" name="TextBox 9"/>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91057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2474" y="534140"/>
          <a:ext cx="11667030" cy="6247398"/>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Gill Sans MT" panose="020B0502020104020203" pitchFamily="34" charset="0"/>
                        </a:rPr>
                        <a:t>Health</a:t>
                      </a:r>
                      <a:r>
                        <a:rPr lang="en-GB" sz="1200" b="1" baseline="0" dirty="0">
                          <a:latin typeface="Gill Sans MT" panose="020B0502020104020203" pitchFamily="34" charset="0"/>
                        </a:rPr>
                        <a:t> and Fitness</a:t>
                      </a:r>
                      <a:endParaRPr lang="en-GB" sz="12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amount of the force muscles can generate against a resistance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Endurance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use voluntary muscles, over long periods of time without getting tired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Flexibility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range of movement at a joint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Cardiovascular Fitness (Aerobic Endurance)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of the heart and circulatory system to meet the demands of the body for a long period of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Body composition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percentage of a body that is fat, muscle, bone and water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Coordination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move two or more body parts at the same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Reaction Time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for a response to occur after a stimulus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Agility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change direction at speed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Balance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keep the body steady when in a static position or when moving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Speed</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to cover a set distance/complete a movement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Power</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combine speed and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Progressive Overload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Working the body harder than normal/gradually increasing the amount of exercise you do</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Reversibility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If training is not regular, adaptations will be reversed.  This can happen when suffering from illness, injury or after an off season</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Specificity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Training showed be matched to the requirements of the sport or position the performer is in.</a:t>
                      </a:r>
                      <a:r>
                        <a:rPr lang="en-GB" sz="1200" kern="1400">
                          <a:ln>
                            <a:noFill/>
                          </a:ln>
                          <a:solidFill>
                            <a:srgbClr val="000000"/>
                          </a:solidFill>
                          <a:effectLst/>
                          <a:latin typeface="Gill Sans MT" panose="020B0502020104020203" pitchFamily="34" charset="0"/>
                        </a:rPr>
                        <a:t>  </a:t>
                      </a:r>
                      <a:r>
                        <a:rPr lang="en-GB" sz="1200" kern="1200">
                          <a:ln>
                            <a:noFill/>
                          </a:ln>
                          <a:solidFill>
                            <a:srgbClr val="000000"/>
                          </a:solidFill>
                          <a:effectLst/>
                          <a:latin typeface="Gill Sans MT" panose="020B0502020104020203" pitchFamily="34" charset="0"/>
                        </a:rPr>
                        <a:t>Training must be specifically  designed to develop the right muscles, type of fitness or skills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Individual needs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All PEP’s would differ depending on performers goals/target, strengths /weaknesses, age/gender and current health/fitness levels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Overtraining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spTree>
    <p:extLst>
      <p:ext uri="{BB962C8B-B14F-4D97-AF65-F5344CB8AC3E}">
        <p14:creationId xmlns:p14="http://schemas.microsoft.com/office/powerpoint/2010/main" val="184412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7553" y="726528"/>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180291" y="1434945"/>
            <a:ext cx="6249870" cy="38575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5890006" y="365437"/>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4713505" y="1858652"/>
            <a:ext cx="6311026" cy="29670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11" name="TextBox 10"/>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Tree>
    <p:extLst>
      <p:ext uri="{BB962C8B-B14F-4D97-AF65-F5344CB8AC3E}">
        <p14:creationId xmlns:p14="http://schemas.microsoft.com/office/powerpoint/2010/main" val="272350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16243" y="72857"/>
          <a:ext cx="11667030" cy="6785143"/>
        </p:xfrm>
        <a:graphic>
          <a:graphicData uri="http://schemas.openxmlformats.org/drawingml/2006/table">
            <a:tbl>
              <a:tblPr firstRow="1" bandRow="1">
                <a:tableStyleId>{5940675A-B579-460E-94D1-54222C63F5DA}</a:tableStyleId>
              </a:tblPr>
              <a:tblGrid>
                <a:gridCol w="1240534">
                  <a:extLst>
                    <a:ext uri="{9D8B030D-6E8A-4147-A177-3AD203B41FA5}">
                      <a16:colId xmlns:a16="http://schemas.microsoft.com/office/drawing/2014/main" val="20000"/>
                    </a:ext>
                  </a:extLst>
                </a:gridCol>
                <a:gridCol w="10426496">
                  <a:extLst>
                    <a:ext uri="{9D8B030D-6E8A-4147-A177-3AD203B41FA5}">
                      <a16:colId xmlns:a16="http://schemas.microsoft.com/office/drawing/2014/main" val="436465618"/>
                    </a:ext>
                  </a:extLst>
                </a:gridCol>
              </a:tblGrid>
              <a:tr h="310887">
                <a:tc>
                  <a:txBody>
                    <a:bodyPr/>
                    <a:lstStyle/>
                    <a:p>
                      <a:pPr algn="l"/>
                      <a:r>
                        <a:rPr lang="en-GB" sz="10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0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000" b="1" dirty="0">
                          <a:latin typeface="Gill Sans MT" panose="020B0502020104020203" pitchFamily="34" charset="0"/>
                        </a:rPr>
                        <a:t>Methods</a:t>
                      </a:r>
                      <a:r>
                        <a:rPr lang="en-GB" sz="1000" b="1" baseline="0" dirty="0">
                          <a:latin typeface="Gill Sans MT" panose="020B0502020104020203" pitchFamily="34" charset="0"/>
                        </a:rPr>
                        <a:t> of training</a:t>
                      </a:r>
                      <a:endParaRPr lang="en-GB" sz="10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000" b="1" dirty="0">
                          <a:latin typeface="Gill Sans MT" panose="020B0502020104020203" pitchFamily="34" charset="0"/>
                        </a:rPr>
                        <a:t>Continuous training -</a:t>
                      </a:r>
                      <a:r>
                        <a:rPr lang="en-GB" sz="1000" b="1" baseline="0" dirty="0">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Gill Sans MT" panose="020B0502020104020203" pitchFamily="34" charset="0"/>
                        </a:rPr>
                        <a:t>Involves a steady but regular pace at a moderate intensity (aerobic) which should last for at least 20 minutes. </a:t>
                      </a:r>
                      <a:r>
                        <a:rPr lang="en-GB" sz="1000" b="0" dirty="0">
                          <a:latin typeface="Gill Sans MT" panose="020B0502020104020203" pitchFamily="34" charset="0"/>
                        </a:rPr>
                        <a:t>i.e. running, walking, swimming, rowing or cycling.</a:t>
                      </a:r>
                      <a:r>
                        <a:rPr lang="en-GB" sz="1000" b="0" baseline="0" dirty="0">
                          <a:latin typeface="Gill Sans MT" panose="020B0502020104020203" pitchFamily="34" charset="0"/>
                        </a:rPr>
                        <a:t> </a:t>
                      </a:r>
                      <a:r>
                        <a:rPr lang="en-GB" sz="1000" b="0" dirty="0">
                          <a:latin typeface="Gill Sans MT" panose="020B0502020104020203" pitchFamily="34" charset="0"/>
                        </a:rPr>
                        <a:t>Used by</a:t>
                      </a:r>
                      <a:r>
                        <a:rPr lang="en-GB" sz="1000" b="0" baseline="0" dirty="0">
                          <a:latin typeface="Gill Sans MT" panose="020B0502020104020203" pitchFamily="34" charset="0"/>
                        </a:rPr>
                        <a:t> a </a:t>
                      </a:r>
                      <a:r>
                        <a:rPr lang="en-GB" sz="1000" b="1" baseline="0" dirty="0">
                          <a:latin typeface="Gill Sans MT" panose="020B0502020104020203" pitchFamily="34" charset="0"/>
                        </a:rPr>
                        <a:t>marathon runner</a:t>
                      </a:r>
                      <a:r>
                        <a:rPr lang="en-GB" sz="1000" b="0" baseline="0" dirty="0">
                          <a:latin typeface="Gill Sans MT" panose="020B0502020104020203" pitchFamily="34" charset="0"/>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000" b="1" dirty="0">
                          <a:solidFill>
                            <a:schemeClr val="tx1"/>
                          </a:solidFill>
                          <a:latin typeface="Gill Sans MT" panose="020B0502020104020203" pitchFamily="34" charset="0"/>
                        </a:rPr>
                        <a:t>Fartlek training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algn="l" fontAlgn="auto">
                        <a:spcBef>
                          <a:spcPts val="0"/>
                        </a:spcBef>
                        <a:spcAft>
                          <a:spcPts val="0"/>
                        </a:spcAft>
                        <a:defRPr/>
                      </a:pPr>
                      <a:r>
                        <a:rPr lang="en-GB" sz="1000" b="0" dirty="0">
                          <a:solidFill>
                            <a:schemeClr val="tx1"/>
                          </a:solidFill>
                          <a:latin typeface="Gill Sans MT" panose="020B0502020104020203" pitchFamily="34" charset="0"/>
                        </a:rPr>
                        <a:t>Referred to as </a:t>
                      </a:r>
                      <a:r>
                        <a:rPr lang="en-GB" sz="1000" b="1" dirty="0">
                          <a:solidFill>
                            <a:schemeClr val="tx1"/>
                          </a:solidFill>
                          <a:latin typeface="Gill Sans MT" panose="020B0502020104020203" pitchFamily="34" charset="0"/>
                        </a:rPr>
                        <a:t>‘speed play’</a:t>
                      </a:r>
                      <a:r>
                        <a:rPr lang="en-GB" sz="1000" b="1" baseline="0" dirty="0">
                          <a:solidFill>
                            <a:schemeClr val="tx1"/>
                          </a:solidFill>
                          <a:latin typeface="Gill Sans MT" panose="020B0502020104020203" pitchFamily="34" charset="0"/>
                        </a:rPr>
                        <a:t> </a:t>
                      </a:r>
                      <a:r>
                        <a:rPr lang="en-GB" sz="1000" baseline="0" dirty="0">
                          <a:latin typeface="Gill Sans MT" panose="020B0502020104020203" pitchFamily="34" charset="0"/>
                        </a:rPr>
                        <a:t>This is a form interval training but without rest. Involves a variety of changing intensities over different distances and terrains. </a:t>
                      </a:r>
                      <a:r>
                        <a:rPr lang="en-GB" altLang="en-US" sz="1000" b="0" i="1" dirty="0">
                          <a:latin typeface="Gill Sans MT" panose="020B0502020104020203" pitchFamily="34" charset="0"/>
                        </a:rPr>
                        <a:t>i.e. 1 lap at 50% max, 1 lap walking, 1 lap at 80%</a:t>
                      </a:r>
                      <a:r>
                        <a:rPr lang="en-GB" altLang="en-US" sz="1000" b="0" i="1" baseline="0" dirty="0">
                          <a:latin typeface="Gill Sans MT" panose="020B0502020104020203" pitchFamily="34" charset="0"/>
                        </a:rPr>
                        <a:t> (aerobic and anaerobic used) </a:t>
                      </a:r>
                      <a:r>
                        <a:rPr lang="en-GB" sz="1000" dirty="0">
                          <a:latin typeface="Gill Sans MT" panose="020B0502020104020203" pitchFamily="34" charset="0"/>
                        </a:rPr>
                        <a:t>Used by </a:t>
                      </a:r>
                      <a:r>
                        <a:rPr lang="en-GB" sz="1000" b="1" dirty="0">
                          <a:latin typeface="Gill Sans MT" panose="020B0502020104020203" pitchFamily="34" charset="0"/>
                        </a:rPr>
                        <a:t>games players – Hockey players</a:t>
                      </a: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Gill Sans MT" panose="020B0502020104020203" pitchFamily="34" charset="0"/>
                        </a:rPr>
                        <a:t>Weight/Resistance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Gill Sans MT" panose="020B0502020104020203" pitchFamily="34" charset="0"/>
                        </a:rPr>
                        <a:t>A </a:t>
                      </a:r>
                      <a:r>
                        <a:rPr lang="en-GB" altLang="en-US" sz="1000" b="0" dirty="0">
                          <a:latin typeface="Gill Sans MT" panose="020B0502020104020203" pitchFamily="34" charset="0"/>
                        </a:rPr>
                        <a:t>form of training that uses progressive resistance against a muscle group. Used by </a:t>
                      </a:r>
                      <a:r>
                        <a:rPr lang="en-GB" altLang="en-US" sz="1000" b="1" dirty="0">
                          <a:latin typeface="Gill Sans MT" panose="020B0502020104020203" pitchFamily="34" charset="0"/>
                        </a:rPr>
                        <a:t>cyclists</a:t>
                      </a:r>
                      <a:r>
                        <a:rPr lang="en-GB" altLang="en-US" sz="1000" b="0" dirty="0">
                          <a:latin typeface="Gill Sans MT" panose="020B0502020104020203" pitchFamily="34" charset="0"/>
                        </a:rPr>
                        <a:t>. </a:t>
                      </a:r>
                      <a:r>
                        <a:rPr lang="en-GB" altLang="en-US" sz="1000" dirty="0">
                          <a:latin typeface="Gill Sans MT" panose="020B0502020104020203" pitchFamily="34" charset="0"/>
                        </a:rPr>
                        <a:t>Muscular strength: High</a:t>
                      </a:r>
                      <a:r>
                        <a:rPr lang="en-GB" altLang="en-US" sz="1000" dirty="0">
                          <a:solidFill>
                            <a:srgbClr val="FF0000"/>
                          </a:solidFill>
                          <a:latin typeface="Gill Sans MT" panose="020B0502020104020203" pitchFamily="34" charset="0"/>
                        </a:rPr>
                        <a:t> weight x low repetitions.</a:t>
                      </a:r>
                      <a:r>
                        <a:rPr lang="en-GB" altLang="en-US" sz="1000" baseline="0" dirty="0">
                          <a:solidFill>
                            <a:srgbClr val="FF0000"/>
                          </a:solidFill>
                          <a:latin typeface="Gill Sans MT" panose="020B0502020104020203" pitchFamily="34" charset="0"/>
                        </a:rPr>
                        <a:t> </a:t>
                      </a:r>
                      <a:r>
                        <a:rPr lang="en-GB" altLang="en-US" sz="1000" dirty="0">
                          <a:latin typeface="Gill Sans MT" panose="020B0502020104020203" pitchFamily="34" charset="0"/>
                        </a:rPr>
                        <a:t>Muscular endurance:</a:t>
                      </a:r>
                      <a:r>
                        <a:rPr lang="en-GB" altLang="en-US" sz="1000" baseline="0" dirty="0">
                          <a:latin typeface="Gill Sans MT" panose="020B0502020104020203" pitchFamily="34" charset="0"/>
                        </a:rPr>
                        <a:t> </a:t>
                      </a:r>
                      <a:r>
                        <a:rPr lang="en-GB" altLang="en-US" sz="1000" dirty="0">
                          <a:solidFill>
                            <a:srgbClr val="FF0000"/>
                          </a:solidFill>
                          <a:latin typeface="Gill Sans MT" panose="020B0502020104020203" pitchFamily="34" charset="0"/>
                        </a:rPr>
                        <a:t>Low weight x high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Gill Sans MT" panose="020B0502020104020203" pitchFamily="34" charset="0"/>
                        </a:rPr>
                        <a:t>Interval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baseline="0" dirty="0">
                          <a:latin typeface="Gill Sans MT" panose="020B0502020104020203" pitchFamily="34" charset="0"/>
                        </a:rPr>
                        <a:t>I</a:t>
                      </a:r>
                      <a:r>
                        <a:rPr lang="en-GB" altLang="en-US" sz="1000" b="0" i="0" dirty="0">
                          <a:latin typeface="Gill Sans MT" panose="020B0502020104020203" pitchFamily="34" charset="0"/>
                        </a:rPr>
                        <a:t>nvolves periods of work followed by periods of rest. </a:t>
                      </a:r>
                      <a:r>
                        <a:rPr lang="en-GB" altLang="en-US" sz="1000" b="0" i="1" dirty="0">
                          <a:latin typeface="Gill Sans MT" panose="020B0502020104020203" pitchFamily="34" charset="0"/>
                        </a:rPr>
                        <a:t>i.e. Sprint for 20 metre + walk back to start.</a:t>
                      </a:r>
                      <a:r>
                        <a:rPr lang="en-GB" altLang="en-US" sz="1000" b="0" i="1" baseline="0" dirty="0">
                          <a:latin typeface="Gill Sans MT" panose="020B0502020104020203" pitchFamily="34" charset="0"/>
                        </a:rPr>
                        <a:t> </a:t>
                      </a:r>
                      <a:r>
                        <a:rPr lang="en-GB" altLang="en-US" sz="1000" b="0" i="0" dirty="0">
                          <a:latin typeface="Gill Sans MT" panose="020B0502020104020203" pitchFamily="34" charset="0"/>
                        </a:rPr>
                        <a:t>Used by a </a:t>
                      </a:r>
                      <a:r>
                        <a:rPr lang="en-GB" altLang="en-US" sz="1000" b="1" i="0" dirty="0">
                          <a:latin typeface="Gill Sans MT" panose="020B0502020104020203" pitchFamily="34" charset="0"/>
                        </a:rPr>
                        <a:t>200m sprinter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Gill Sans MT" panose="020B0502020104020203" pitchFamily="34" charset="0"/>
                        </a:rPr>
                        <a:t>Plyometric</a:t>
                      </a:r>
                      <a:r>
                        <a:rPr lang="en-GB" sz="1000" b="1" kern="1400" baseline="0" dirty="0">
                          <a:ln>
                            <a:noFill/>
                          </a:ln>
                          <a:solidFill>
                            <a:srgbClr val="000000"/>
                          </a:solidFill>
                          <a:effectLst/>
                          <a:latin typeface="Gill Sans MT" panose="020B0502020104020203" pitchFamily="34" charset="0"/>
                        </a:rPr>
                        <a:t> training</a:t>
                      </a:r>
                      <a:endParaRPr lang="en-GB" sz="1000" b="1"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Involves high-impact exercises that develop </a:t>
                      </a:r>
                      <a:r>
                        <a:rPr lang="en-GB" sz="1000" b="1" baseline="0" dirty="0">
                          <a:latin typeface="Gill Sans MT" panose="020B0502020104020203" pitchFamily="34" charset="0"/>
                        </a:rPr>
                        <a:t>power</a:t>
                      </a:r>
                      <a:r>
                        <a:rPr lang="en-GB" sz="1000" b="0" baseline="0" dirty="0">
                          <a:latin typeface="Gill Sans MT" panose="020B0502020104020203" pitchFamily="34" charset="0"/>
                        </a:rPr>
                        <a:t>. </a:t>
                      </a:r>
                      <a:r>
                        <a:rPr lang="en-GB" sz="1000" b="0" i="1" baseline="0" dirty="0">
                          <a:latin typeface="Gill Sans MT" panose="020B0502020104020203" pitchFamily="34" charset="0"/>
                        </a:rPr>
                        <a:t>i.e. bounding/hopping, squat jumps. </a:t>
                      </a:r>
                      <a:r>
                        <a:rPr lang="en-GB" sz="1000" b="0" i="0" baseline="0" dirty="0">
                          <a:latin typeface="Gill Sans MT" panose="020B0502020104020203" pitchFamily="34" charset="0"/>
                        </a:rPr>
                        <a:t>Used by</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long jumpers</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100 m sprinters </a:t>
                      </a:r>
                      <a:r>
                        <a:rPr lang="en-GB" altLang="en-US" sz="1000" b="0" i="0" dirty="0">
                          <a:latin typeface="Gill Sans MT" panose="020B0502020104020203" pitchFamily="34" charset="0"/>
                        </a:rPr>
                        <a:t>or </a:t>
                      </a:r>
                      <a:r>
                        <a:rPr lang="en-GB" altLang="en-US" sz="1000" b="1" i="0" dirty="0">
                          <a:latin typeface="Gill Sans MT" panose="020B0502020104020203" pitchFamily="34" charset="0"/>
                        </a:rPr>
                        <a:t>basketball players</a:t>
                      </a:r>
                      <a:r>
                        <a:rPr lang="en-GB" altLang="en-US" sz="1000" b="0" i="0" dirty="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endParaRPr lang="en-GB" sz="10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000" b="1" dirty="0">
                          <a:latin typeface="Gill Sans MT" panose="020B0502020104020203" pitchFamily="34" charset="0"/>
                        </a:rPr>
                        <a:t>Circuit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A</a:t>
                      </a:r>
                      <a:r>
                        <a:rPr lang="en-GB" altLang="en-US" sz="1000" b="0" dirty="0">
                          <a:latin typeface="Gill Sans MT" panose="020B0502020104020203" pitchFamily="34" charset="0"/>
                        </a:rPr>
                        <a:t> series of exercises completed one after another. Each exercise is called a station. Each station should work a different area of the body to avoid fatigue. </a:t>
                      </a:r>
                      <a:r>
                        <a:rPr lang="en-GB" altLang="en-US" sz="1000" b="0" i="1" dirty="0">
                          <a:latin typeface="Gill Sans MT" panose="020B0502020104020203" pitchFamily="34" charset="0"/>
                        </a:rPr>
                        <a:t>i.e. press ups, sit ups, squats, shuttle runs. </a:t>
                      </a:r>
                    </a:p>
                  </a:txBody>
                  <a:tcPr marL="36576" marR="36576" marT="36576" marB="36576" anchor="ctr"/>
                </a:tc>
                <a:extLst>
                  <a:ext uri="{0D108BD9-81ED-4DB2-BD59-A6C34878D82A}">
                    <a16:rowId xmlns:a16="http://schemas.microsoft.com/office/drawing/2014/main" val="4149408354"/>
                  </a:ext>
                </a:extLst>
              </a:tr>
            </a:tbl>
          </a:graphicData>
        </a:graphic>
      </p:graphicFrame>
      <p:pic>
        <p:nvPicPr>
          <p:cNvPr id="2" name="Picture 1"/>
          <p:cNvPicPr>
            <a:picLocks noChangeAspect="1"/>
          </p:cNvPicPr>
          <p:nvPr/>
        </p:nvPicPr>
        <p:blipFill>
          <a:blip r:embed="rId2">
            <a:biLevel thresh="75000"/>
          </a:blip>
          <a:stretch>
            <a:fillRect/>
          </a:stretch>
        </p:blipFill>
        <p:spPr>
          <a:xfrm>
            <a:off x="1429208" y="935180"/>
            <a:ext cx="3944836" cy="556250"/>
          </a:xfrm>
          <a:prstGeom prst="rect">
            <a:avLst/>
          </a:prstGeom>
        </p:spPr>
      </p:pic>
      <p:pic>
        <p:nvPicPr>
          <p:cNvPr id="3" name="Picture 2"/>
          <p:cNvPicPr>
            <a:picLocks noChangeAspect="1"/>
          </p:cNvPicPr>
          <p:nvPr/>
        </p:nvPicPr>
        <p:blipFill>
          <a:blip r:embed="rId3">
            <a:biLevel thresh="75000"/>
          </a:blip>
          <a:stretch>
            <a:fillRect/>
          </a:stretch>
        </p:blipFill>
        <p:spPr>
          <a:xfrm>
            <a:off x="1429207" y="2041260"/>
            <a:ext cx="4036276" cy="967325"/>
          </a:xfrm>
          <a:prstGeom prst="rect">
            <a:avLst/>
          </a:prstGeom>
        </p:spPr>
      </p:pic>
      <p:pic>
        <p:nvPicPr>
          <p:cNvPr id="4" name="Picture 3"/>
          <p:cNvPicPr>
            <a:picLocks noChangeAspect="1"/>
          </p:cNvPicPr>
          <p:nvPr/>
        </p:nvPicPr>
        <p:blipFill>
          <a:blip r:embed="rId4">
            <a:biLevel thresh="75000"/>
          </a:blip>
          <a:stretch>
            <a:fillRect/>
          </a:stretch>
        </p:blipFill>
        <p:spPr>
          <a:xfrm>
            <a:off x="1429207" y="3289732"/>
            <a:ext cx="4100284" cy="816507"/>
          </a:xfrm>
          <a:prstGeom prst="rect">
            <a:avLst/>
          </a:prstGeom>
        </p:spPr>
      </p:pic>
      <p:pic>
        <p:nvPicPr>
          <p:cNvPr id="5" name="Picture 4"/>
          <p:cNvPicPr>
            <a:picLocks noChangeAspect="1"/>
          </p:cNvPicPr>
          <p:nvPr/>
        </p:nvPicPr>
        <p:blipFill>
          <a:blip r:embed="rId5">
            <a:biLevel thresh="75000"/>
          </a:blip>
          <a:stretch>
            <a:fillRect/>
          </a:stretch>
        </p:blipFill>
        <p:spPr>
          <a:xfrm>
            <a:off x="1359105" y="4373363"/>
            <a:ext cx="4014939" cy="798360"/>
          </a:xfrm>
          <a:prstGeom prst="rect">
            <a:avLst/>
          </a:prstGeom>
        </p:spPr>
      </p:pic>
      <p:pic>
        <p:nvPicPr>
          <p:cNvPr id="6" name="Picture 5"/>
          <p:cNvPicPr>
            <a:picLocks noChangeAspect="1"/>
          </p:cNvPicPr>
          <p:nvPr/>
        </p:nvPicPr>
        <p:blipFill>
          <a:blip r:embed="rId6">
            <a:biLevel thresh="75000"/>
          </a:blip>
          <a:stretch>
            <a:fillRect/>
          </a:stretch>
        </p:blipFill>
        <p:spPr>
          <a:xfrm>
            <a:off x="1450544" y="5578368"/>
            <a:ext cx="4078947" cy="861176"/>
          </a:xfrm>
          <a:prstGeom prst="rect">
            <a:avLst/>
          </a:prstGeom>
        </p:spPr>
      </p:pic>
      <p:sp>
        <p:nvSpPr>
          <p:cNvPr id="8" name="TextBox 7"/>
          <p:cNvSpPr txBox="1"/>
          <p:nvPr/>
        </p:nvSpPr>
        <p:spPr>
          <a:xfrm>
            <a:off x="10405692" y="14119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spTree>
    <p:extLst>
      <p:ext uri="{BB962C8B-B14F-4D97-AF65-F5344CB8AC3E}">
        <p14:creationId xmlns:p14="http://schemas.microsoft.com/office/powerpoint/2010/main" val="426075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276129" y="2770494"/>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3521122" y="3044962"/>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7767163" y="2584697"/>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graphicFrame>
        <p:nvGraphicFramePr>
          <p:cNvPr id="8" name="Table 7"/>
          <p:cNvGraphicFramePr>
            <a:graphicFrameLocks noGrp="1"/>
          </p:cNvGraphicFramePr>
          <p:nvPr/>
        </p:nvGraphicFramePr>
        <p:xfrm>
          <a:off x="122702" y="758047"/>
          <a:ext cx="11828665" cy="1739203"/>
        </p:xfrm>
        <a:graphic>
          <a:graphicData uri="http://schemas.openxmlformats.org/drawingml/2006/table">
            <a:tbl>
              <a:tblPr firstRow="1" bandRow="1">
                <a:tableStyleId>{5940675A-B579-460E-94D1-54222C63F5DA}</a:tableStyleId>
              </a:tblPr>
              <a:tblGrid>
                <a:gridCol w="2286332">
                  <a:extLst>
                    <a:ext uri="{9D8B030D-6E8A-4147-A177-3AD203B41FA5}">
                      <a16:colId xmlns:a16="http://schemas.microsoft.com/office/drawing/2014/main" val="20000"/>
                    </a:ext>
                  </a:extLst>
                </a:gridCol>
                <a:gridCol w="9542333">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back to front.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vertically from the top to bottom.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spTree>
    <p:extLst>
      <p:ext uri="{BB962C8B-B14F-4D97-AF65-F5344CB8AC3E}">
        <p14:creationId xmlns:p14="http://schemas.microsoft.com/office/powerpoint/2010/main" val="347844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a:solidFill>
                  <a:schemeClr val="bg1"/>
                </a:solidFill>
                <a:latin typeface="Gill Sans MT" panose="020B0502020104020203" pitchFamily="34" charset="0"/>
              </a:rPr>
              <a:t>12</a:t>
            </a:r>
            <a:endParaRPr lang="en-GB" dirty="0">
              <a:solidFill>
                <a:schemeClr val="bg1"/>
              </a:solidFill>
              <a:latin typeface="Gill Sans MT" panose="020B0502020104020203" pitchFamily="34" charset="0"/>
            </a:endParaRP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2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2992645731"/>
              </p:ext>
            </p:extLst>
          </p:nvPr>
        </p:nvGraphicFramePr>
        <p:xfrm>
          <a:off x="6180888" y="764892"/>
          <a:ext cx="5316845" cy="5682113"/>
        </p:xfrm>
        <a:graphic>
          <a:graphicData uri="http://schemas.openxmlformats.org/drawingml/2006/table">
            <a:tbl>
              <a:tblPr firstRow="1" bandRow="1">
                <a:tableStyleId>{5940675A-B579-460E-94D1-54222C63F5DA}</a:tableStyleId>
              </a:tblPr>
              <a:tblGrid>
                <a:gridCol w="1366681">
                  <a:extLst>
                    <a:ext uri="{9D8B030D-6E8A-4147-A177-3AD203B41FA5}">
                      <a16:colId xmlns:a16="http://schemas.microsoft.com/office/drawing/2014/main" val="20000"/>
                    </a:ext>
                  </a:extLst>
                </a:gridCol>
                <a:gridCol w="3950164">
                  <a:extLst>
                    <a:ext uri="{9D8B030D-6E8A-4147-A177-3AD203B41FA5}">
                      <a16:colId xmlns:a16="http://schemas.microsoft.com/office/drawing/2014/main" val="20001"/>
                    </a:ext>
                  </a:extLst>
                </a:gridCol>
              </a:tblGrid>
              <a:tr h="504622">
                <a:tc gridSpan="2">
                  <a:txBody>
                    <a:bodyPr/>
                    <a:lstStyle/>
                    <a:p>
                      <a:pPr algn="ctr"/>
                      <a:r>
                        <a:rPr lang="en-US" sz="1200" b="1" dirty="0">
                          <a:latin typeface="Gill Sans MT" panose="020B0502020104020203" pitchFamily="34" charset="0"/>
                        </a:rPr>
                        <a:t>Tools and  Design</a:t>
                      </a:r>
                      <a:r>
                        <a:rPr lang="en-US" sz="1200" b="1" baseline="0" dirty="0">
                          <a:latin typeface="Gill Sans MT" panose="020B0502020104020203" pitchFamily="34" charset="0"/>
                        </a:rPr>
                        <a:t> </a:t>
                      </a:r>
                      <a:r>
                        <a:rPr lang="en-US" sz="1200" b="1" dirty="0">
                          <a:latin typeface="Gill Sans MT" panose="020B0502020104020203" pitchFamily="34" charset="0"/>
                        </a:rPr>
                        <a:t>Terminology</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96527">
                <a:tc>
                  <a:txBody>
                    <a:bodyPr/>
                    <a:lstStyle/>
                    <a:p>
                      <a:pPr marR="0" lvl="0" indent="0" algn="l" rtl="0">
                        <a:lnSpc>
                          <a:spcPct val="119000"/>
                        </a:lnSpc>
                        <a:spcBef>
                          <a:spcPts val="0"/>
                        </a:spcBef>
                        <a:spcAft>
                          <a:spcPts val="600"/>
                        </a:spcAft>
                      </a:pPr>
                      <a:r>
                        <a:rPr lang="en-GB" sz="1300" kern="1400" dirty="0">
                          <a:ln>
                            <a:noFill/>
                          </a:ln>
                          <a:solidFill>
                            <a:srgbClr val="000000"/>
                          </a:solidFill>
                          <a:effectLst/>
                          <a:latin typeface="Gill Sans MT" panose="020B0502020104020203" pitchFamily="34" charset="0"/>
                        </a:rPr>
                        <a:t>  Rotate</a:t>
                      </a:r>
                    </a:p>
                  </a:txBody>
                  <a:tcPr marL="36576" marR="36576" marT="36576" marB="36576" anchor="ct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Gill Sans MT" panose="020B0502020104020203" pitchFamily="34" charset="0"/>
                        </a:rPr>
                        <a:t>To turn an object about an axis or a centre</a:t>
                      </a:r>
                    </a:p>
                  </a:txBody>
                  <a:tcPr marL="36576" marR="36576" marT="36576" marB="36576" anchor="ctr"/>
                </a:tc>
                <a:extLst>
                  <a:ext uri="{0D108BD9-81ED-4DB2-BD59-A6C34878D82A}">
                    <a16:rowId xmlns:a16="http://schemas.microsoft.com/office/drawing/2014/main" val="10002"/>
                  </a:ext>
                </a:extLst>
              </a:tr>
              <a:tr h="624702">
                <a:tc>
                  <a:txBody>
                    <a:bodyPr/>
                    <a:lstStyle/>
                    <a:p>
                      <a:pPr marR="0" lvl="0" indent="0" algn="l" rtl="0">
                        <a:lnSpc>
                          <a:spcPct val="119000"/>
                        </a:lnSpc>
                        <a:spcBef>
                          <a:spcPts val="0"/>
                        </a:spcBef>
                        <a:spcAft>
                          <a:spcPts val="600"/>
                        </a:spcAft>
                      </a:pPr>
                      <a:r>
                        <a:rPr lang="en-GB" sz="1300" kern="1400" dirty="0">
                          <a:ln>
                            <a:noFill/>
                          </a:ln>
                          <a:solidFill>
                            <a:srgbClr val="000000"/>
                          </a:solidFill>
                          <a:effectLst/>
                          <a:latin typeface="Gill Sans MT" panose="020B0502020104020203" pitchFamily="34" charset="0"/>
                        </a:rPr>
                        <a:t>    Scale</a:t>
                      </a:r>
                    </a:p>
                  </a:txBody>
                  <a:tcPr marL="36576" marR="36576" marT="36576" marB="36576" anchor="ctr"/>
                </a:tc>
                <a:tc>
                  <a:txBody>
                    <a:bodyPr/>
                    <a:lstStyle/>
                    <a:p>
                      <a:pPr marR="0" indent="0" algn="l" rtl="0">
                        <a:lnSpc>
                          <a:spcPct val="119000"/>
                        </a:lnSpc>
                        <a:spcBef>
                          <a:spcPts val="0"/>
                        </a:spcBef>
                        <a:spcAft>
                          <a:spcPts val="600"/>
                        </a:spcAft>
                      </a:pPr>
                      <a:r>
                        <a:rPr lang="en-GB" sz="1300" kern="1400" dirty="0">
                          <a:ln>
                            <a:noFill/>
                          </a:ln>
                          <a:solidFill>
                            <a:srgbClr val="000000"/>
                          </a:solidFill>
                          <a:effectLst/>
                          <a:latin typeface="Gill Sans MT" panose="020B0502020104020203" pitchFamily="34" charset="0"/>
                        </a:rPr>
                        <a:t>Refers to the relative size of a design element in comparison to another element </a:t>
                      </a:r>
                    </a:p>
                  </a:txBody>
                  <a:tcPr marL="36576" marR="36576" marT="36576" marB="36576" anchor="ctr"/>
                </a:tc>
                <a:extLst>
                  <a:ext uri="{0D108BD9-81ED-4DB2-BD59-A6C34878D82A}">
                    <a16:rowId xmlns:a16="http://schemas.microsoft.com/office/drawing/2014/main" val="10004"/>
                  </a:ext>
                </a:extLst>
              </a:tr>
              <a:tr h="505715">
                <a:tc>
                  <a:txBody>
                    <a:bodyPr/>
                    <a:lstStyle/>
                    <a:p>
                      <a:pPr marL="0" lvl="0" indent="0" algn="l" rtl="0">
                        <a:spcBef>
                          <a:spcPts val="0"/>
                        </a:spcBef>
                        <a:spcAft>
                          <a:spcPts val="0"/>
                        </a:spcAft>
                        <a:buNone/>
                      </a:pPr>
                      <a:r>
                        <a:rPr lang="en-GB" sz="1300" dirty="0">
                          <a:latin typeface="Gill Sans MT" panose="020B0502020104020203" pitchFamily="34" charset="0"/>
                        </a:rPr>
                        <a:t>Audience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The group of people for whom you are developing your</a:t>
                      </a:r>
                      <a:r>
                        <a:rPr lang="en-GB" sz="1300" baseline="0" dirty="0">
                          <a:latin typeface="Gill Sans MT" panose="020B0502020104020203" pitchFamily="34" charset="0"/>
                        </a:rPr>
                        <a:t> product for</a:t>
                      </a:r>
                      <a:endParaRPr lang="en-GB" sz="1300" dirty="0">
                        <a:latin typeface="Gill Sans MT" panose="020B0502020104020203" pitchFamily="34" charset="0"/>
                      </a:endParaRPr>
                    </a:p>
                  </a:txBody>
                  <a:tcPr anchor="ctr"/>
                </a:tc>
                <a:extLst>
                  <a:ext uri="{0D108BD9-81ED-4DB2-BD59-A6C34878D82A}">
                    <a16:rowId xmlns:a16="http://schemas.microsoft.com/office/drawing/2014/main" val="10005"/>
                  </a:ext>
                </a:extLst>
              </a:tr>
              <a:tr h="505715">
                <a:tc>
                  <a:txBody>
                    <a:bodyPr/>
                    <a:lstStyle/>
                    <a:p>
                      <a:pPr marL="0" lvl="0" indent="0" algn="l" rtl="0">
                        <a:spcBef>
                          <a:spcPts val="0"/>
                        </a:spcBef>
                        <a:spcAft>
                          <a:spcPts val="0"/>
                        </a:spcAft>
                        <a:buNone/>
                      </a:pPr>
                      <a:r>
                        <a:rPr lang="en-GB" sz="1300" dirty="0">
                          <a:latin typeface="Gill Sans MT" panose="020B0502020104020203" pitchFamily="34" charset="0"/>
                        </a:rPr>
                        <a:t>Font style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Or</a:t>
                      </a:r>
                      <a:r>
                        <a:rPr lang="en-GB" sz="1300" baseline="0" dirty="0">
                          <a:latin typeface="Gill Sans MT" panose="020B0502020104020203" pitchFamily="34" charset="0"/>
                        </a:rPr>
                        <a:t> typography is the art of arranging letters and text in a way that makes it visually appealing to the reader</a:t>
                      </a:r>
                      <a:endParaRPr lang="en-GB" sz="1300" dirty="0">
                        <a:latin typeface="Gill Sans MT" panose="020B0502020104020203" pitchFamily="34" charset="0"/>
                      </a:endParaRPr>
                    </a:p>
                  </a:txBody>
                  <a:tcPr anchor="ctr"/>
                </a:tc>
                <a:extLst>
                  <a:ext uri="{0D108BD9-81ED-4DB2-BD59-A6C34878D82A}">
                    <a16:rowId xmlns:a16="http://schemas.microsoft.com/office/drawing/2014/main" val="2794221823"/>
                  </a:ext>
                </a:extLst>
              </a:tr>
              <a:tr h="505715">
                <a:tc>
                  <a:txBody>
                    <a:bodyPr/>
                    <a:lstStyle/>
                    <a:p>
                      <a:pPr marL="0" lvl="0" indent="0" algn="l" rtl="0">
                        <a:spcBef>
                          <a:spcPts val="0"/>
                        </a:spcBef>
                        <a:spcAft>
                          <a:spcPts val="0"/>
                        </a:spcAft>
                        <a:buNone/>
                      </a:pPr>
                      <a:r>
                        <a:rPr lang="en-GB" sz="1300" dirty="0">
                          <a:latin typeface="Gill Sans MT" panose="020B0502020104020203" pitchFamily="34" charset="0"/>
                        </a:rPr>
                        <a:t>Font Size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Refers to the measurement of a particular font in terms of its height </a:t>
                      </a:r>
                      <a:r>
                        <a:rPr lang="en-GB" sz="1300" dirty="0" err="1">
                          <a:latin typeface="Gill Sans MT" panose="020B0502020104020203" pitchFamily="34" charset="0"/>
                        </a:rPr>
                        <a:t>e.g</a:t>
                      </a:r>
                      <a:r>
                        <a:rPr lang="en-GB" sz="1300" dirty="0">
                          <a:latin typeface="Gill Sans MT" panose="020B0502020104020203" pitchFamily="34" charset="0"/>
                        </a:rPr>
                        <a:t> 14pt</a:t>
                      </a:r>
                    </a:p>
                  </a:txBody>
                  <a:tcPr anchor="ctr"/>
                </a:tc>
                <a:extLst>
                  <a:ext uri="{0D108BD9-81ED-4DB2-BD59-A6C34878D82A}">
                    <a16:rowId xmlns:a16="http://schemas.microsoft.com/office/drawing/2014/main" val="2155770185"/>
                  </a:ext>
                </a:extLst>
              </a:tr>
              <a:tr h="711161">
                <a:tc>
                  <a:txBody>
                    <a:bodyPr/>
                    <a:lstStyle/>
                    <a:p>
                      <a:pPr marL="0" lvl="0" indent="0" algn="l" rtl="0">
                        <a:spcBef>
                          <a:spcPts val="0"/>
                        </a:spcBef>
                        <a:spcAft>
                          <a:spcPts val="0"/>
                        </a:spcAft>
                        <a:buNone/>
                      </a:pPr>
                      <a:r>
                        <a:rPr lang="en-GB" sz="1300" dirty="0">
                          <a:latin typeface="Gill Sans MT" panose="020B0502020104020203" pitchFamily="34" charset="0"/>
                        </a:rPr>
                        <a:t>Layout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The organisation of certain elements within a page. The 'elements' are usually images, text,</a:t>
                      </a:r>
                      <a:r>
                        <a:rPr lang="en-GB" sz="1300" baseline="0" dirty="0">
                          <a:latin typeface="Gill Sans MT" panose="020B0502020104020203" pitchFamily="34" charset="0"/>
                        </a:rPr>
                        <a:t> animation or video.</a:t>
                      </a:r>
                      <a:endParaRPr lang="en-GB" sz="130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This organisation is called the 'layout</a:t>
                      </a:r>
                    </a:p>
                  </a:txBody>
                  <a:tcPr anchor="ctr"/>
                </a:tc>
                <a:extLst>
                  <a:ext uri="{0D108BD9-81ED-4DB2-BD59-A6C34878D82A}">
                    <a16:rowId xmlns:a16="http://schemas.microsoft.com/office/drawing/2014/main" val="4145703891"/>
                  </a:ext>
                </a:extLst>
              </a:tr>
              <a:tr h="458263">
                <a:tc>
                  <a:txBody>
                    <a:bodyPr/>
                    <a:lstStyle/>
                    <a:p>
                      <a:pPr marL="0" lvl="0" indent="0" algn="l" rtl="0">
                        <a:spcBef>
                          <a:spcPts val="0"/>
                        </a:spcBef>
                        <a:spcAft>
                          <a:spcPts val="0"/>
                        </a:spcAft>
                        <a:buNone/>
                      </a:pPr>
                      <a:r>
                        <a:rPr lang="en-GB" sz="1300" dirty="0">
                          <a:latin typeface="Gill Sans MT" panose="020B0502020104020203" pitchFamily="34" charset="0"/>
                        </a:rPr>
                        <a:t>Background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A page has a background pattern or background colour</a:t>
                      </a:r>
                    </a:p>
                  </a:txBody>
                  <a:tcPr anchor="ctr"/>
                </a:tc>
                <a:extLst>
                  <a:ext uri="{0D108BD9-81ED-4DB2-BD59-A6C34878D82A}">
                    <a16:rowId xmlns:a16="http://schemas.microsoft.com/office/drawing/2014/main" val="769697986"/>
                  </a:ext>
                </a:extLst>
              </a:tr>
              <a:tr h="505715">
                <a:tc>
                  <a:txBody>
                    <a:bodyPr/>
                    <a:lstStyle/>
                    <a:p>
                      <a:pPr marL="0" lvl="0" indent="0" algn="l" rtl="0">
                        <a:spcBef>
                          <a:spcPts val="0"/>
                        </a:spcBef>
                        <a:spcAft>
                          <a:spcPts val="0"/>
                        </a:spcAft>
                        <a:buNone/>
                      </a:pPr>
                      <a:r>
                        <a:rPr lang="en-GB" sz="1300" dirty="0">
                          <a:latin typeface="Gill Sans MT" panose="020B0502020104020203" pitchFamily="34" charset="0"/>
                        </a:rPr>
                        <a:t>Transition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the special effect that occurs when you exit one slide and move on to the next during a presentation.</a:t>
                      </a:r>
                    </a:p>
                  </a:txBody>
                  <a:tcPr anchor="ctr"/>
                </a:tc>
                <a:extLst>
                  <a:ext uri="{0D108BD9-81ED-4DB2-BD59-A6C34878D82A}">
                    <a16:rowId xmlns:a16="http://schemas.microsoft.com/office/drawing/2014/main" val="947973960"/>
                  </a:ext>
                </a:extLst>
              </a:tr>
              <a:tr h="458263">
                <a:tc>
                  <a:txBody>
                    <a:bodyPr/>
                    <a:lstStyle/>
                    <a:p>
                      <a:pPr marL="0" lvl="0" indent="0" algn="l" rtl="0">
                        <a:spcBef>
                          <a:spcPts val="0"/>
                        </a:spcBef>
                        <a:spcAft>
                          <a:spcPts val="0"/>
                        </a:spcAft>
                        <a:buNone/>
                      </a:pPr>
                      <a:r>
                        <a:rPr lang="en-GB" sz="1300" dirty="0">
                          <a:latin typeface="Gill Sans MT" panose="020B0502020104020203" pitchFamily="34" charset="0"/>
                        </a:rPr>
                        <a:t>White space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dirty="0">
                          <a:solidFill>
                            <a:srgbClr val="202122"/>
                          </a:solidFill>
                          <a:effectLst/>
                          <a:latin typeface="Gill Sans MT" panose="020B0502020104020203" pitchFamily="34" charset="0"/>
                        </a:rPr>
                        <a:t> Portions of a page layout or image left blank</a:t>
                      </a:r>
                      <a:endParaRPr lang="en-GB" sz="1300" dirty="0">
                        <a:latin typeface="Gill Sans MT" panose="020B0502020104020203" pitchFamily="34" charset="0"/>
                      </a:endParaRPr>
                    </a:p>
                  </a:txBody>
                  <a:tcPr anchor="ctr"/>
                </a:tc>
                <a:extLst>
                  <a:ext uri="{0D108BD9-81ED-4DB2-BD59-A6C34878D82A}">
                    <a16:rowId xmlns:a16="http://schemas.microsoft.com/office/drawing/2014/main" val="10006"/>
                  </a:ext>
                </a:extLst>
              </a:tr>
              <a:tr h="505715">
                <a:tc>
                  <a:txBody>
                    <a:bodyPr/>
                    <a:lstStyle/>
                    <a:p>
                      <a:pPr marL="0" lvl="0" indent="0" algn="l" rtl="0">
                        <a:spcBef>
                          <a:spcPts val="0"/>
                        </a:spcBef>
                        <a:spcAft>
                          <a:spcPts val="0"/>
                        </a:spcAft>
                        <a:buNone/>
                      </a:pPr>
                      <a:r>
                        <a:rPr lang="en-GB" sz="1300" dirty="0">
                          <a:latin typeface="Gill Sans MT" panose="020B0502020104020203" pitchFamily="34" charset="0"/>
                        </a:rPr>
                        <a:t>Colour scheme </a:t>
                      </a:r>
                      <a:endParaRPr sz="1300" dirty="0">
                        <a:latin typeface="Gill Sans MT" panose="020B0502020104020203" pitchFamily="34" charset="0"/>
                      </a:endParaRPr>
                    </a:p>
                  </a:txBody>
                  <a:tcPr marL="121900" marR="121900" marT="121900" marB="1219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Consists of a combination of colours used in a range of design projects</a:t>
                      </a:r>
                    </a:p>
                  </a:txBody>
                  <a:tcPr anchor="ctr"/>
                </a:tc>
                <a:extLst>
                  <a:ext uri="{0D108BD9-81ED-4DB2-BD59-A6C34878D82A}">
                    <a16:rowId xmlns:a16="http://schemas.microsoft.com/office/drawing/2014/main" val="1180311610"/>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356193888"/>
              </p:ext>
            </p:extLst>
          </p:nvPr>
        </p:nvGraphicFramePr>
        <p:xfrm>
          <a:off x="406256" y="764892"/>
          <a:ext cx="5320775" cy="5682113"/>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86626">
                <a:tc gridSpan="2">
                  <a:txBody>
                    <a:bodyPr/>
                    <a:lstStyle/>
                    <a:p>
                      <a:pPr algn="ctr"/>
                      <a:r>
                        <a:rPr lang="en-US" sz="1200" b="1" dirty="0">
                          <a:latin typeface="Gill Sans MT" panose="020B0502020104020203" pitchFamily="34" charset="0"/>
                        </a:rPr>
                        <a:t>Digital Animation</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Digital animation </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Digital animation includes all the animation techniques that are done exclusively with the use of computers.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Keyframes</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Instructions telling objects where to be and how to act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Timeline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sequence of events to make an animation, where the key frames are stored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Object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These are the graphics on the time line</a:t>
                      </a:r>
                    </a:p>
                  </a:txBody>
                  <a:tcPr marL="36576" marR="36576" marT="36576" marB="36576" anchor="ctr"/>
                </a:tc>
                <a:extLst>
                  <a:ext uri="{0D108BD9-81ED-4DB2-BD59-A6C34878D82A}">
                    <a16:rowId xmlns:a16="http://schemas.microsoft.com/office/drawing/2014/main" val="1741238549"/>
                  </a:ext>
                </a:extLst>
              </a:tr>
              <a:tr h="602424">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Powtoon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Online Animation software used to create professional publications</a:t>
                      </a:r>
                    </a:p>
                  </a:txBody>
                  <a:tcPr marL="36576" marR="36576" marT="36576" marB="36576" anchor="ctr"/>
                </a:tc>
                <a:extLst>
                  <a:ext uri="{0D108BD9-81ED-4DB2-BD59-A6C34878D82A}">
                    <a16:rowId xmlns:a16="http://schemas.microsoft.com/office/drawing/2014/main" val="2933622634"/>
                  </a:ext>
                </a:extLst>
              </a:tr>
              <a:tr h="376095">
                <a:tc gridSpan="2">
                  <a:txBody>
                    <a:bodyPr/>
                    <a:lstStyle/>
                    <a:p>
                      <a:pPr algn="ctr"/>
                      <a:r>
                        <a:rPr lang="en-US" sz="1200" b="1" dirty="0">
                          <a:latin typeface="Gill Sans MT" panose="020B0502020104020203" pitchFamily="34" charset="0"/>
                        </a:rPr>
                        <a:t>Export Options</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r>
                        <a:rPr lang="en-US" sz="1200" b="0" dirty="0">
                          <a:latin typeface="Gill Sans MT" panose="020B0502020104020203" pitchFamily="34" charset="0"/>
                        </a:rPr>
                        <a:t>Export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Renders raw files of animation to a viewable format</a:t>
                      </a:r>
                    </a:p>
                  </a:txBody>
                  <a:tcPr anchor="ctr"/>
                </a:tc>
                <a:extLst>
                  <a:ext uri="{0D108BD9-81ED-4DB2-BD59-A6C34878D82A}">
                    <a16:rowId xmlns:a16="http://schemas.microsoft.com/office/drawing/2014/main" val="10005"/>
                  </a:ext>
                </a:extLst>
              </a:tr>
              <a:tr h="602424">
                <a:tc>
                  <a:txBody>
                    <a:bodyPr/>
                    <a:lstStyle/>
                    <a:p>
                      <a:r>
                        <a:rPr lang="en-US" sz="1200" b="0" dirty="0">
                          <a:latin typeface="Gill Sans MT" panose="020B0502020104020203" pitchFamily="34" charset="0"/>
                        </a:rPr>
                        <a:t>MP4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 A digital multimedia container format most commonly used to store video and audio</a:t>
                      </a:r>
                    </a:p>
                  </a:txBody>
                  <a:tcPr anchor="ctr"/>
                </a:tc>
                <a:extLst>
                  <a:ext uri="{0D108BD9-81ED-4DB2-BD59-A6C34878D82A}">
                    <a16:rowId xmlns:a16="http://schemas.microsoft.com/office/drawing/2014/main" val="10006"/>
                  </a:ext>
                </a:extLst>
              </a:tr>
              <a:tr h="602424">
                <a:tc>
                  <a:txBody>
                    <a:bodyPr/>
                    <a:lstStyle/>
                    <a:p>
                      <a:r>
                        <a:rPr lang="en-US" sz="1200" b="0" dirty="0">
                          <a:latin typeface="Gill Sans MT" panose="020B0502020104020203" pitchFamily="34" charset="0"/>
                        </a:rPr>
                        <a:t>Animated Gif</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Sequence of images which look like a video</a:t>
                      </a:r>
                    </a:p>
                  </a:txBody>
                  <a:tcPr anchor="ctr"/>
                </a:tc>
                <a:extLst>
                  <a:ext uri="{0D108BD9-81ED-4DB2-BD59-A6C34878D82A}">
                    <a16:rowId xmlns:a16="http://schemas.microsoft.com/office/drawing/2014/main" val="535829074"/>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Tree>
    <p:extLst>
      <p:ext uri="{BB962C8B-B14F-4D97-AF65-F5344CB8AC3E}">
        <p14:creationId xmlns:p14="http://schemas.microsoft.com/office/powerpoint/2010/main" val="164045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4466722"/>
              </p:ext>
            </p:extLst>
          </p:nvPr>
        </p:nvGraphicFramePr>
        <p:xfrm>
          <a:off x="226504" y="727016"/>
          <a:ext cx="11667030" cy="3307953"/>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Gill Sans MT" panose="020B0502020104020203" pitchFamily="34" charset="0"/>
                          <a:ea typeface="+mn-ea"/>
                          <a:cs typeface="+mn-cs"/>
                        </a:rPr>
                        <a:t>Scale</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The size of one whole object in relation to another whole object. Artists use large scale art and small scale art to create different effects on a viewer through their perception of size.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86516">
                <a:tc>
                  <a:txBody>
                    <a:bodyPr/>
                    <a:lstStyle/>
                    <a:p>
                      <a:r>
                        <a:rPr lang="en-GB" sz="1200" kern="1200" dirty="0">
                          <a:solidFill>
                            <a:schemeClr val="tx1"/>
                          </a:solidFill>
                          <a:effectLst/>
                          <a:latin typeface="Gill Sans MT" panose="020B0502020104020203" pitchFamily="34" charset="0"/>
                          <a:ea typeface="+mn-ea"/>
                          <a:cs typeface="+mn-cs"/>
                        </a:rPr>
                        <a:t>Proportion</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Proportion refers to the relationship between the different sized components within one whole composition.</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Eye line</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person's line of sight.</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Tracing</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copy of a drawing, map, or design made by tracing.</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Composition</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The manner in which the parts of a thing are put together : makeup. the composition of a painting.</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Perspective</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The art of representing </a:t>
                      </a:r>
                      <a:r>
                        <a:rPr lang="en-GB" sz="1200" b="0" i="0" u="none" strike="noStrike" kern="1200" dirty="0">
                          <a:solidFill>
                            <a:schemeClr val="tx1"/>
                          </a:solidFill>
                          <a:effectLst/>
                          <a:latin typeface="Gill Sans MT" panose="020B0502020104020203" pitchFamily="34" charset="0"/>
                          <a:ea typeface="+mn-ea"/>
                          <a:cs typeface="+mn-cs"/>
                          <a:hlinkClick r:id="rId2"/>
                        </a:rPr>
                        <a:t>three-dimensional</a:t>
                      </a:r>
                      <a:r>
                        <a:rPr lang="en-GB" sz="1200" b="0" i="0" kern="1200" dirty="0">
                          <a:solidFill>
                            <a:schemeClr val="tx1"/>
                          </a:solidFill>
                          <a:effectLst/>
                          <a:latin typeface="Gill Sans MT" panose="020B0502020104020203" pitchFamily="34" charset="0"/>
                          <a:ea typeface="+mn-ea"/>
                          <a:cs typeface="+mn-cs"/>
                        </a:rPr>
                        <a:t> objects on a </a:t>
                      </a:r>
                      <a:r>
                        <a:rPr lang="en-GB" sz="1200" b="0" i="0" u="none" strike="noStrike" kern="1200" dirty="0">
                          <a:solidFill>
                            <a:schemeClr val="tx1"/>
                          </a:solidFill>
                          <a:effectLst/>
                          <a:latin typeface="Gill Sans MT" panose="020B0502020104020203" pitchFamily="34" charset="0"/>
                          <a:ea typeface="+mn-ea"/>
                          <a:cs typeface="+mn-cs"/>
                          <a:hlinkClick r:id="rId3"/>
                        </a:rPr>
                        <a:t>two-dimensional</a:t>
                      </a:r>
                      <a:r>
                        <a:rPr lang="en-GB" sz="1200" b="0" i="0" kern="1200" dirty="0">
                          <a:solidFill>
                            <a:schemeClr val="tx1"/>
                          </a:solidFill>
                          <a:effectLst/>
                          <a:latin typeface="Gill Sans MT" panose="020B0502020104020203" pitchFamily="34" charset="0"/>
                          <a:ea typeface="+mn-ea"/>
                          <a:cs typeface="+mn-cs"/>
                        </a:rPr>
                        <a:t> surface so as to give the right impression of their height, width, depth, and position in relation to each other.</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Contour</a:t>
                      </a:r>
                      <a:r>
                        <a:rPr lang="en-GB" sz="1200" kern="1400" baseline="0" dirty="0">
                          <a:ln>
                            <a:noFill/>
                          </a:ln>
                          <a:solidFill>
                            <a:srgbClr val="000000"/>
                          </a:solidFill>
                          <a:effectLst/>
                          <a:latin typeface="Gill Sans MT" panose="020B0502020104020203" pitchFamily="34" charset="0"/>
                        </a:rPr>
                        <a:t> shading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Is similar to hatching and cross-hatching. The difference is that the lines are curved to follow the contours of the subject. So these lines can be drawn horizontally, vertically and even diagonally.</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Outline</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line or set of lines </a:t>
                      </a:r>
                      <a:r>
                        <a:rPr lang="en-GB" sz="1200" b="0" i="0" u="none" strike="noStrike" kern="1200" dirty="0">
                          <a:solidFill>
                            <a:schemeClr val="tx1"/>
                          </a:solidFill>
                          <a:effectLst/>
                          <a:latin typeface="Gill Sans MT" panose="020B0502020104020203" pitchFamily="34" charset="0"/>
                          <a:ea typeface="+mn-ea"/>
                          <a:cs typeface="+mn-cs"/>
                          <a:hlinkClick r:id="rId4"/>
                        </a:rPr>
                        <a:t>enclosing</a:t>
                      </a:r>
                      <a:r>
                        <a:rPr lang="en-GB" sz="1200" b="0" i="0" kern="1200" dirty="0">
                          <a:solidFill>
                            <a:schemeClr val="tx1"/>
                          </a:solidFill>
                          <a:effectLst/>
                          <a:latin typeface="Gill Sans MT" panose="020B0502020104020203" pitchFamily="34" charset="0"/>
                          <a:ea typeface="+mn-ea"/>
                          <a:cs typeface="+mn-cs"/>
                        </a:rPr>
                        <a:t> or indicating the shape of an object in a sketch or diagram</a:t>
                      </a:r>
                      <a:r>
                        <a:rPr lang="en-GB" sz="1200" b="0" i="0" kern="1200" baseline="0" dirty="0">
                          <a:solidFill>
                            <a:schemeClr val="tx1"/>
                          </a:solidFill>
                          <a:effectLst/>
                          <a:latin typeface="Gill Sans MT" panose="020B0502020104020203" pitchFamily="34" charset="0"/>
                          <a:ea typeface="+mn-ea"/>
                          <a:cs typeface="+mn-cs"/>
                        </a:rPr>
                        <a:t> but not the detail.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bl>
          </a:graphicData>
        </a:graphic>
      </p:graphicFrame>
      <p:sp>
        <p:nvSpPr>
          <p:cNvPr id="3" name="TextBox 2"/>
          <p:cNvSpPr txBox="1"/>
          <p:nvPr/>
        </p:nvSpPr>
        <p:spPr>
          <a:xfrm>
            <a:off x="10793207" y="105703"/>
            <a:ext cx="110032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393826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27799751"/>
              </p:ext>
            </p:extLst>
          </p:nvPr>
        </p:nvGraphicFramePr>
        <p:xfrm>
          <a:off x="176922" y="868056"/>
          <a:ext cx="11646110" cy="4472994"/>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334211">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Ragu</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meat based sauce that is commonly served with pasta</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Hygiene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Ensuring that everything is clean when preparing food </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Safety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Being safe in the kitchen</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Eat Well Guide</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Microscopic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living organisms which can be found everywhere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 bacteria found in chicken, some dairy products and raw eggs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Seasonal foods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 that are only available at certain times of the year</a:t>
                      </a: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cuisine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style of cooking of a particular country or region</a:t>
                      </a: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Bridge Hold</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fingers are out of the way as the knife cuts through the food</a:t>
                      </a:r>
                    </a:p>
                  </a:txBody>
                  <a:tcPr marL="68580" marR="68580" marT="0" marB="0" anchor="ctr"/>
                </a:tc>
                <a:extLst>
                  <a:ext uri="{0D108BD9-81ED-4DB2-BD59-A6C34878D82A}">
                    <a16:rowId xmlns:a16="http://schemas.microsoft.com/office/drawing/2014/main" val="539429037"/>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320969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7" name="Table 6"/>
          <p:cNvGraphicFramePr>
            <a:graphicFrameLocks noGrp="1"/>
          </p:cNvGraphicFramePr>
          <p:nvPr/>
        </p:nvGraphicFramePr>
        <p:xfrm>
          <a:off x="178740" y="771407"/>
          <a:ext cx="11786837" cy="5760020"/>
        </p:xfrm>
        <a:graphic>
          <a:graphicData uri="http://schemas.openxmlformats.org/drawingml/2006/table">
            <a:tbl>
              <a:tblPr firstRow="1" bandRow="1">
                <a:tableStyleId>{5940675A-B579-460E-94D1-54222C63F5DA}</a:tableStyleId>
              </a:tblPr>
              <a:tblGrid>
                <a:gridCol w="2278247">
                  <a:extLst>
                    <a:ext uri="{9D8B030D-6E8A-4147-A177-3AD203B41FA5}">
                      <a16:colId xmlns:a16="http://schemas.microsoft.com/office/drawing/2014/main" val="20000"/>
                    </a:ext>
                  </a:extLst>
                </a:gridCol>
                <a:gridCol w="9508590">
                  <a:extLst>
                    <a:ext uri="{9D8B030D-6E8A-4147-A177-3AD203B41FA5}">
                      <a16:colId xmlns:a16="http://schemas.microsoft.com/office/drawing/2014/main" val="20001"/>
                    </a:ext>
                  </a:extLst>
                </a:gridCol>
              </a:tblGrid>
              <a:tr h="322407">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41737">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Chords</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chord in music is a combination of three or more notes played simultaneously, forming the harmonic foundation of a piece.</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476382">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212121"/>
                          </a:solidFill>
                          <a:effectLst/>
                          <a:latin typeface="Gill Sans MT" panose="020B0502020104020203" pitchFamily="34" charset="0"/>
                        </a:rPr>
                        <a:t>Structure in pop</a:t>
                      </a:r>
                    </a:p>
                  </a:txBody>
                  <a:tcPr marL="36576" marR="36576" marT="36576" marB="36576" anchor="ctr"/>
                </a:tc>
                <a:tc>
                  <a:txBody>
                    <a:bodyPr/>
                    <a:lstStyle/>
                    <a:p>
                      <a:pPr marL="69850" lvl="0" algn="l">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organization and arrangement of various song sections like verses, choruses, bridges, and the overall layout, creating the framework for the composition.</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532208">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is the combination of different musical notes played simultaneously, creating a rich and pleasing sound that adds depth and character to a musical piece.</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41737">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Time signature</a:t>
                      </a:r>
                    </a:p>
                  </a:txBody>
                  <a:tcPr marL="36576" marR="36576" marT="36576" marB="36576" anchor="ctr"/>
                </a:tc>
                <a:tc>
                  <a:txBody>
                    <a:bodyPr/>
                    <a:lstStyle/>
                    <a:p>
                      <a:pPr marL="69850" lvl="0" algn="l">
                        <a:lnSpc>
                          <a:spcPts val="1390"/>
                        </a:lnSpc>
                        <a:buNone/>
                      </a:pPr>
                      <a:r>
                        <a:rPr lang="en-US" sz="1200" b="0" i="0" u="none" strike="noStrike" kern="1400" noProof="0" dirty="0">
                          <a:ln>
                            <a:noFill/>
                          </a:ln>
                          <a:solidFill>
                            <a:srgbClr val="000000"/>
                          </a:solidFill>
                          <a:effectLst/>
                          <a:latin typeface="Gill Sans MT" panose="020B0502020104020203" pitchFamily="34" charset="0"/>
                        </a:rPr>
                        <a:t>It </a:t>
                      </a:r>
                      <a:r>
                        <a:rPr lang="en-US" sz="1200" b="0" i="0" u="none" strike="noStrike" kern="1400" noProof="0" dirty="0">
                          <a:ln>
                            <a:noFill/>
                          </a:ln>
                          <a:solidFill>
                            <a:srgbClr val="0F0F0F"/>
                          </a:solidFill>
                          <a:effectLst/>
                          <a:latin typeface="Gill Sans MT" panose="020B0502020104020203" pitchFamily="34" charset="0"/>
                        </a:rPr>
                        <a:t>tells you how many beats are in each measure and which note gets one beat, helping you keep track of the rhythm while playing or singing.</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18675">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gn="l">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8513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A Round/Canon</a:t>
                      </a:r>
                    </a:p>
                  </a:txBody>
                  <a:tcPr marL="36576" marR="36576" marT="36576" marB="36576" anchor="ctr"/>
                </a:tc>
                <a:tc>
                  <a:txBody>
                    <a:bodyPr/>
                    <a:lstStyle/>
                    <a:p>
                      <a:pPr marL="66675" lvl="0" algn="l">
                        <a:lnSpc>
                          <a:spcPts val="1420"/>
                        </a:lnSpc>
                        <a:buNone/>
                      </a:pPr>
                      <a:r>
                        <a:rPr lang="en-US" sz="1200" b="1" i="0" u="none" strike="noStrike" kern="1400" noProof="0" dirty="0">
                          <a:ln>
                            <a:noFill/>
                          </a:ln>
                          <a:solidFill>
                            <a:srgbClr val="000000"/>
                          </a:solidFill>
                          <a:effectLst/>
                          <a:latin typeface="Gill Sans MT" panose="020B0502020104020203" pitchFamily="34" charset="0"/>
                        </a:rPr>
                        <a:t>A round</a:t>
                      </a:r>
                      <a:r>
                        <a:rPr lang="en-US" sz="1200" b="0" i="0" u="none" strike="noStrike" kern="1400" noProof="0" dirty="0">
                          <a:ln>
                            <a:noFill/>
                          </a:ln>
                          <a:solidFill>
                            <a:srgbClr val="000000"/>
                          </a:solidFill>
                          <a:effectLst/>
                          <a:latin typeface="Gill Sans MT" panose="020B0502020104020203" pitchFamily="34" charset="0"/>
                        </a:rPr>
                        <a:t>, also called canon, is a musical composition with a minimum of three voices sing exactly the same melody at the unison (and may continue repeating it indefinitely), </a:t>
                      </a:r>
                      <a:endParaRPr lang="en-US" sz="1200" dirty="0">
                        <a:latin typeface="Gill Sans MT" panose="020B0502020104020203" pitchFamily="34" charset="0"/>
                      </a:endParaRPr>
                    </a:p>
                    <a:p>
                      <a:pPr marL="66675"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but with each voice beginning at different times so that different parts of the melody coincide in the different voices, but nevertheless fit harmoniously together.</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41737">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658333">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The diaphragm</a:t>
                      </a:r>
                      <a:endParaRPr lang="en-US" sz="1200" b="1">
                        <a:latin typeface="Gill Sans MT" panose="020B0502020104020203" pitchFamily="34" charset="0"/>
                      </a:endParaRPr>
                    </a:p>
                  </a:txBody>
                  <a:tcPr marL="36576" marR="36576" marT="36576" marB="36576" anchor="ctr"/>
                </a:tc>
                <a:tc>
                  <a:txBody>
                    <a:bodyPr/>
                    <a:lstStyle/>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The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is basically the muscle below the human lungs and slightly above the stomach responsible for controlling inhalation and exhalation of breath. </a:t>
                      </a:r>
                      <a:endParaRPr lang="en-GB" sz="1200" dirty="0">
                        <a:latin typeface="Gill Sans MT" panose="020B0502020104020203" pitchFamily="34" charset="0"/>
                      </a:endParaRPr>
                    </a:p>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Most people have heard </a:t>
                      </a:r>
                      <a:r>
                        <a:rPr lang="en-US" sz="1200" b="1" i="0" u="none" strike="noStrike" kern="1400" noProof="0" dirty="0">
                          <a:ln>
                            <a:noFill/>
                          </a:ln>
                          <a:solidFill>
                            <a:srgbClr val="000000"/>
                          </a:solidFill>
                          <a:effectLst/>
                          <a:latin typeface="Gill Sans MT" panose="020B0502020104020203" pitchFamily="34" charset="0"/>
                        </a:rPr>
                        <a:t>singers </a:t>
                      </a:r>
                      <a:r>
                        <a:rPr lang="en-US" sz="1200" b="0" i="0" u="none" strike="noStrike" kern="1400" noProof="0" dirty="0">
                          <a:ln>
                            <a:noFill/>
                          </a:ln>
                          <a:solidFill>
                            <a:srgbClr val="000000"/>
                          </a:solidFill>
                          <a:effectLst/>
                          <a:latin typeface="Gill Sans MT" panose="020B0502020104020203" pitchFamily="34" charset="0"/>
                        </a:rPr>
                        <a:t>being advised to breathe using their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every time they </a:t>
                      </a:r>
                      <a:r>
                        <a:rPr lang="en-US" sz="1200" b="1" i="0" u="none" strike="noStrike" kern="1400" noProof="0" dirty="0">
                          <a:ln>
                            <a:noFill/>
                          </a:ln>
                          <a:solidFill>
                            <a:srgbClr val="000000"/>
                          </a:solidFill>
                          <a:effectLst/>
                          <a:latin typeface="Gill Sans MT" panose="020B0502020104020203" pitchFamily="34" charset="0"/>
                        </a:rPr>
                        <a:t>sing</a:t>
                      </a:r>
                      <a:endParaRPr lang="en-GB" sz="1200" b="1"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65354">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a:t>
                      </a:r>
                      <a:r>
                        <a:rPr lang="en-US" sz="1200" b="1" i="0" u="none" strike="noStrike" kern="1400" noProof="0" dirty="0">
                          <a:ln>
                            <a:noFill/>
                          </a:ln>
                          <a:solidFill>
                            <a:srgbClr val="000000"/>
                          </a:solidFill>
                          <a:effectLst/>
                          <a:latin typeface="Gill Sans MT" panose="020B0502020104020203" pitchFamily="34" charset="0"/>
                        </a:rPr>
                        <a:t>Harmony</a:t>
                      </a:r>
                      <a:r>
                        <a:rPr lang="en-US" sz="1200" b="0" i="0" u="none" strike="noStrike" kern="1400" noProof="0" dirty="0">
                          <a:ln>
                            <a:noFill/>
                          </a:ln>
                          <a:solidFill>
                            <a:srgbClr val="000000"/>
                          </a:solidFill>
                          <a:effectLst/>
                          <a:latin typeface="Gill Sans MT" panose="020B0502020104020203" pitchFamily="34" charset="0"/>
                        </a:rPr>
                        <a:t>. Not all vocal music is accompanied by instruments, unaccompanied singing is called </a:t>
                      </a:r>
                      <a:r>
                        <a:rPr lang="en-US" sz="1200" b="1" i="0" u="none" strike="noStrike" kern="1400" noProof="0" dirty="0">
                          <a:ln>
                            <a:noFill/>
                          </a:ln>
                          <a:solidFill>
                            <a:srgbClr val="000000"/>
                          </a:solidFill>
                          <a:effectLst/>
                          <a:latin typeface="Gill Sans MT" panose="020B0502020104020203" pitchFamily="34" charset="0"/>
                        </a:rPr>
                        <a:t>A Cappella</a:t>
                      </a:r>
                      <a:r>
                        <a:rPr lang="en-US" sz="1200" b="0" i="0" u="none" strike="noStrike" kern="1400" noProof="0" dirty="0">
                          <a:ln>
                            <a:noFill/>
                          </a:ln>
                          <a:solidFill>
                            <a:srgbClr val="000000"/>
                          </a:solidFill>
                          <a:effectLst/>
                          <a:latin typeface="Gill Sans MT" panose="020B0502020104020203" pitchFamily="34" charset="0"/>
                        </a:rPr>
                        <a:t>.</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768401">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41737">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Tempo</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Tempo refers to the speed of music. It's how fast or slow a song sounds.</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16</a:t>
            </a:r>
          </a:p>
        </p:txBody>
      </p:sp>
    </p:spTree>
    <p:extLst>
      <p:ext uri="{BB962C8B-B14F-4D97-AF65-F5344CB8AC3E}">
        <p14:creationId xmlns:p14="http://schemas.microsoft.com/office/powerpoint/2010/main" val="254019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130626" y="718000"/>
          <a:ext cx="5817176" cy="2696337"/>
        </p:xfrm>
        <a:graphic>
          <a:graphicData uri="http://schemas.openxmlformats.org/drawingml/2006/table">
            <a:tbl>
              <a:tblPr firstRow="1" bandRow="1">
                <a:tableStyleId>{5940675A-B579-460E-94D1-54222C63F5DA}</a:tableStyleId>
              </a:tblPr>
              <a:tblGrid>
                <a:gridCol w="1130003">
                  <a:extLst>
                    <a:ext uri="{9D8B030D-6E8A-4147-A177-3AD203B41FA5}">
                      <a16:colId xmlns:a16="http://schemas.microsoft.com/office/drawing/2014/main" val="20000"/>
                    </a:ext>
                  </a:extLst>
                </a:gridCol>
                <a:gridCol w="4687173">
                  <a:extLst>
                    <a:ext uri="{9D8B030D-6E8A-4147-A177-3AD203B41FA5}">
                      <a16:colId xmlns:a16="http://schemas.microsoft.com/office/drawing/2014/main" val="20001"/>
                    </a:ext>
                  </a:extLst>
                </a:gridCol>
              </a:tblGrid>
              <a:tr h="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Evaluation</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To judge the quality and performance of a product.</a:t>
                      </a:r>
                    </a:p>
                  </a:txBody>
                  <a:tcPr marL="36576" marR="36576" marT="36576" marB="36576" anchor="ctr"/>
                </a:tc>
                <a:extLst>
                  <a:ext uri="{0D108BD9-81ED-4DB2-BD59-A6C34878D82A}">
                    <a16:rowId xmlns:a16="http://schemas.microsoft.com/office/drawing/2014/main" val="391634862"/>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Fit for Purpose</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Something is suitable and capable of fulfilling its intended function or use.</a:t>
                      </a:r>
                    </a:p>
                  </a:txBody>
                  <a:tcPr marL="36576" marR="36576" marT="36576" marB="36576" anchor="ctr"/>
                </a:tc>
                <a:extLst>
                  <a:ext uri="{0D108BD9-81ED-4DB2-BD59-A6C34878D82A}">
                    <a16:rowId xmlns:a16="http://schemas.microsoft.com/office/drawing/2014/main" val="2271958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Flowchart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Also known as a flow diagram. A diagram that shows the step-by-step flow of an algorithm.</a:t>
                      </a:r>
                    </a:p>
                  </a:txBody>
                  <a:tcPr marL="36576" marR="36576" marT="36576" marB="36576" anchor="ctr"/>
                </a:tc>
                <a:extLst>
                  <a:ext uri="{0D108BD9-81ED-4DB2-BD59-A6C34878D82A}">
                    <a16:rowId xmlns:a16="http://schemas.microsoft.com/office/drawing/2014/main" val="4149408354"/>
                  </a:ext>
                </a:extLst>
              </a:tr>
              <a:tr h="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Input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electronic component capable of passing information from the outside world into an electronic system for processing.</a:t>
                      </a:r>
                    </a:p>
                  </a:txBody>
                  <a:tcPr marL="36576" marR="36576" marT="36576" marB="36576" anchor="ctr"/>
                </a:tc>
                <a:extLst>
                  <a:ext uri="{0D108BD9-81ED-4DB2-BD59-A6C34878D82A}">
                    <a16:rowId xmlns:a16="http://schemas.microsoft.com/office/drawing/2014/main" val="1235971345"/>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Microcontrollers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 computer chip used instead of a CPU that contains a processor, memory and inputs/outputs.</a:t>
                      </a:r>
                    </a:p>
                  </a:txBody>
                  <a:tcPr marL="36576" marR="36576" marT="36576" marB="36576" anchor="ctr"/>
                </a:tc>
                <a:extLst>
                  <a:ext uri="{0D108BD9-81ED-4DB2-BD59-A6C34878D82A}">
                    <a16:rowId xmlns:a16="http://schemas.microsoft.com/office/drawing/2014/main" val="1543258229"/>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Process Device</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device, usually an integrated circuit, that controls the process functions of a system.</a:t>
                      </a:r>
                    </a:p>
                  </a:txBody>
                  <a:tcPr marL="36576" marR="36576" marT="36576" marB="36576" anchor="ctr"/>
                </a:tc>
                <a:extLst>
                  <a:ext uri="{0D108BD9-81ED-4DB2-BD59-A6C34878D82A}">
                    <a16:rowId xmlns:a16="http://schemas.microsoft.com/office/drawing/2014/main" val="3146237369"/>
                  </a:ext>
                </a:extLst>
              </a:tr>
            </a:tbl>
          </a:graphicData>
        </a:graphic>
      </p:graphicFrame>
      <p:sp>
        <p:nvSpPr>
          <p:cNvPr id="8" name="TextBox 7">
            <a:extLst>
              <a:ext uri="{FF2B5EF4-FFF2-40B4-BE49-F238E27FC236}">
                <a16:creationId xmlns:a16="http://schemas.microsoft.com/office/drawing/2014/main" id="{B9381244-DB17-D160-CE42-DA395312DEC1}"/>
              </a:ext>
            </a:extLst>
          </p:cNvPr>
          <p:cNvSpPr txBox="1"/>
          <p:nvPr/>
        </p:nvSpPr>
        <p:spPr>
          <a:xfrm>
            <a:off x="1910268" y="3480627"/>
            <a:ext cx="1730277" cy="461665"/>
          </a:xfrm>
          <a:prstGeom prst="rect">
            <a:avLst/>
          </a:prstGeom>
          <a:noFill/>
        </p:spPr>
        <p:txBody>
          <a:bodyPr wrap="square">
            <a:spAutoFit/>
          </a:bodyPr>
          <a:lstStyle/>
          <a:p>
            <a:pPr algn="ctr"/>
            <a:r>
              <a:rPr lang="en-GB" sz="1200" b="1" kern="1400" dirty="0">
                <a:solidFill>
                  <a:srgbClr val="000000"/>
                </a:solidFill>
                <a:latin typeface="Gill Sans MT" panose="020B0502020104020203" pitchFamily="34" charset="0"/>
              </a:rPr>
              <a:t>Flowchart Program Example</a:t>
            </a:r>
            <a:endParaRPr lang="en-GB" sz="1200" dirty="0"/>
          </a:p>
        </p:txBody>
      </p:sp>
      <p:pic>
        <p:nvPicPr>
          <p:cNvPr id="2" name="Picture 2" descr="An example flowchart program of a simple timer. When an input pin detects a high signal, it turns an output on for twenty seconds.">
            <a:extLst>
              <a:ext uri="{FF2B5EF4-FFF2-40B4-BE49-F238E27FC236}">
                <a16:creationId xmlns:a16="http://schemas.microsoft.com/office/drawing/2014/main" id="{CCCBD26F-7D32-9B0B-825A-A819CCB1A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5" t="3306" r="15712" b="3660"/>
          <a:stretch/>
        </p:blipFill>
        <p:spPr bwMode="auto">
          <a:xfrm>
            <a:off x="2180832" y="4003066"/>
            <a:ext cx="1459713" cy="2707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Solder: A Complete Beginners Guide - Makerspaces.com">
            <a:extLst>
              <a:ext uri="{FF2B5EF4-FFF2-40B4-BE49-F238E27FC236}">
                <a16:creationId xmlns:a16="http://schemas.microsoft.com/office/drawing/2014/main" id="{61375332-387D-D0AE-B2A6-40ACA6C8BB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843"/>
          <a:stretch/>
        </p:blipFill>
        <p:spPr bwMode="auto">
          <a:xfrm>
            <a:off x="4593656" y="5309417"/>
            <a:ext cx="2579214" cy="15620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esign Specification: Function; Materials; Environment; Performance; Target market; Aesthetics">
            <a:extLst>
              <a:ext uri="{FF2B5EF4-FFF2-40B4-BE49-F238E27FC236}">
                <a16:creationId xmlns:a16="http://schemas.microsoft.com/office/drawing/2014/main" id="{083AA51D-6FDB-DF0A-7AB1-7EC1F868AF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228"/>
          <a:stretch/>
        </p:blipFill>
        <p:spPr bwMode="auto">
          <a:xfrm>
            <a:off x="9855839" y="3800933"/>
            <a:ext cx="2205535" cy="30169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owchart symbols. Oval represents start/end, parallelogram input/output, diamond, decisions, rectangle is processes and arrow is a connector showing relationships between shapes.">
            <a:extLst>
              <a:ext uri="{FF2B5EF4-FFF2-40B4-BE49-F238E27FC236}">
                <a16:creationId xmlns:a16="http://schemas.microsoft.com/office/drawing/2014/main" id="{E8F0CAE0-5F8E-A23F-5BAD-A9CC10BE8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4" y="3536067"/>
            <a:ext cx="1841724" cy="32351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F92D3C-230E-3C91-8697-CA6A7B0E4B52}"/>
              </a:ext>
            </a:extLst>
          </p:cNvPr>
          <p:cNvSpPr txBox="1"/>
          <p:nvPr/>
        </p:nvSpPr>
        <p:spPr>
          <a:xfrm>
            <a:off x="8179722" y="3942292"/>
            <a:ext cx="1556334" cy="2612703"/>
          </a:xfrm>
          <a:prstGeom prst="rect">
            <a:avLst/>
          </a:prstGeom>
          <a:noFill/>
        </p:spPr>
        <p:txBody>
          <a:bodyPr wrap="square">
            <a:spAutoFit/>
          </a:bodyPr>
          <a:lstStyle/>
          <a:p>
            <a:pPr fontAlgn="base">
              <a:lnSpc>
                <a:spcPct val="200000"/>
              </a:lnSpc>
            </a:pPr>
            <a:r>
              <a:rPr lang="en-GB" sz="1400" b="1" dirty="0">
                <a:latin typeface="Gill Sans MT" panose="020B0502020104020203" pitchFamily="34" charset="0"/>
              </a:rPr>
              <a:t>Fit for Purpose</a:t>
            </a:r>
          </a:p>
          <a:p>
            <a:pPr marL="342900" indent="-342900" fontAlgn="base">
              <a:lnSpc>
                <a:spcPct val="200000"/>
              </a:lnSpc>
              <a:buFont typeface="+mj-lt"/>
              <a:buAutoNum type="alphaUcPeriod"/>
            </a:pPr>
            <a:r>
              <a:rPr lang="en-GB" sz="1400" dirty="0">
                <a:latin typeface="Gill Sans MT" panose="020B0502020104020203" pitchFamily="34" charset="0"/>
              </a:rPr>
              <a:t>Aesthetic</a:t>
            </a:r>
          </a:p>
          <a:p>
            <a:pPr marL="342900" indent="-342900" fontAlgn="base">
              <a:lnSpc>
                <a:spcPct val="200000"/>
              </a:lnSpc>
              <a:buFont typeface="+mj-lt"/>
              <a:buAutoNum type="alphaUcPeriod"/>
            </a:pPr>
            <a:r>
              <a:rPr lang="en-GB" sz="1400" dirty="0">
                <a:latin typeface="Gill Sans MT" panose="020B0502020104020203" pitchFamily="34" charset="0"/>
              </a:rPr>
              <a:t>Function</a:t>
            </a:r>
          </a:p>
          <a:p>
            <a:pPr marL="342900" indent="-342900" fontAlgn="base">
              <a:lnSpc>
                <a:spcPct val="200000"/>
              </a:lnSpc>
              <a:buFont typeface="+mj-lt"/>
              <a:buAutoNum type="alphaUcPeriod"/>
            </a:pPr>
            <a:r>
              <a:rPr lang="en-GB" sz="1400" dirty="0">
                <a:latin typeface="Gill Sans MT" panose="020B0502020104020203" pitchFamily="34" charset="0"/>
              </a:rPr>
              <a:t>Material</a:t>
            </a:r>
          </a:p>
          <a:p>
            <a:pPr marL="342900" indent="-342900" fontAlgn="base">
              <a:lnSpc>
                <a:spcPct val="200000"/>
              </a:lnSpc>
              <a:buFont typeface="+mj-lt"/>
              <a:buAutoNum type="alphaUcPeriod"/>
            </a:pPr>
            <a:r>
              <a:rPr lang="en-GB" sz="1400" dirty="0">
                <a:latin typeface="Gill Sans MT" panose="020B0502020104020203" pitchFamily="34" charset="0"/>
              </a:rPr>
              <a:t>Target Market</a:t>
            </a:r>
          </a:p>
          <a:p>
            <a:pPr marL="342900" indent="-342900" fontAlgn="base">
              <a:lnSpc>
                <a:spcPct val="200000"/>
              </a:lnSpc>
              <a:buFont typeface="+mj-lt"/>
              <a:buAutoNum type="alphaUcPeriod"/>
            </a:pPr>
            <a:r>
              <a:rPr lang="en-GB" sz="1400" dirty="0">
                <a:latin typeface="Gill Sans MT" panose="020B0502020104020203" pitchFamily="34" charset="0"/>
              </a:rPr>
              <a:t>Environment</a:t>
            </a:r>
          </a:p>
        </p:txBody>
      </p:sp>
      <p:graphicFrame>
        <p:nvGraphicFramePr>
          <p:cNvPr id="16" name="Table 15">
            <a:extLst>
              <a:ext uri="{FF2B5EF4-FFF2-40B4-BE49-F238E27FC236}">
                <a16:creationId xmlns:a16="http://schemas.microsoft.com/office/drawing/2014/main" id="{058FED58-0413-1D84-821E-CC6BADBD14F5}"/>
              </a:ext>
            </a:extLst>
          </p:cNvPr>
          <p:cNvGraphicFramePr>
            <a:graphicFrameLocks noGrp="1"/>
          </p:cNvGraphicFramePr>
          <p:nvPr/>
        </p:nvGraphicFramePr>
        <p:xfrm>
          <a:off x="6073701" y="706356"/>
          <a:ext cx="5987673" cy="2998788"/>
        </p:xfrm>
        <a:graphic>
          <a:graphicData uri="http://schemas.openxmlformats.org/drawingml/2006/table">
            <a:tbl>
              <a:tblPr firstRow="1" bandRow="1">
                <a:tableStyleId>{5940675A-B579-460E-94D1-54222C63F5DA}</a:tableStyleId>
              </a:tblPr>
              <a:tblGrid>
                <a:gridCol w="1113631">
                  <a:extLst>
                    <a:ext uri="{9D8B030D-6E8A-4147-A177-3AD203B41FA5}">
                      <a16:colId xmlns:a16="http://schemas.microsoft.com/office/drawing/2014/main" val="20000"/>
                    </a:ext>
                  </a:extLst>
                </a:gridCol>
                <a:gridCol w="4874042">
                  <a:extLst>
                    <a:ext uri="{9D8B030D-6E8A-4147-A177-3AD203B41FA5}">
                      <a16:colId xmlns:a16="http://schemas.microsoft.com/office/drawing/2014/main" val="20001"/>
                    </a:ext>
                  </a:extLst>
                </a:gridCol>
              </a:tblGrid>
              <a:tr h="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Output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device used to output data or information from a computer,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a monitor, printer or speakers.</a:t>
                      </a:r>
                    </a:p>
                  </a:txBody>
                  <a:tcPr marL="36576" marR="36576" marT="36576" marB="36576" anchor="ctr"/>
                </a:tc>
                <a:extLst>
                  <a:ext uri="{0D108BD9-81ED-4DB2-BD59-A6C34878D82A}">
                    <a16:rowId xmlns:a16="http://schemas.microsoft.com/office/drawing/2014/main" val="375665208"/>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Resistance</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opposition in an electrical component to the movement of electrical charge through it. Resistance is measured in ohms.</a:t>
                      </a:r>
                    </a:p>
                  </a:txBody>
                  <a:tcPr marL="36576" marR="36576" marT="36576" marB="36576" anchor="ctr"/>
                </a:tc>
                <a:extLst>
                  <a:ext uri="{0D108BD9-81ED-4DB2-BD59-A6C34878D82A}">
                    <a16:rowId xmlns:a16="http://schemas.microsoft.com/office/drawing/2014/main" val="4203650562"/>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Solder</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fusible metal alloy, typically with a low melting point, used to create a permanent bond between metal workpieces.</a:t>
                      </a:r>
                    </a:p>
                  </a:txBody>
                  <a:tcPr marL="36576" marR="36576" marT="36576" marB="36576" anchor="ctr"/>
                </a:tc>
                <a:extLst>
                  <a:ext uri="{0D108BD9-81ED-4DB2-BD59-A6C34878D82A}">
                    <a16:rowId xmlns:a16="http://schemas.microsoft.com/office/drawing/2014/main" val="2496320567"/>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Soldering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method of joining, usually electrical components, by heating a filler metal called solder. When the solder cools, it fused the components together.</a:t>
                      </a:r>
                    </a:p>
                  </a:txBody>
                  <a:tcPr marL="36576" marR="36576" marT="36576" marB="36576" anchor="ctr"/>
                </a:tc>
                <a:extLst>
                  <a:ext uri="{0D108BD9-81ED-4DB2-BD59-A6C34878D82A}">
                    <a16:rowId xmlns:a16="http://schemas.microsoft.com/office/drawing/2014/main" val="2128387311"/>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System Diagram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block diagram that shows the inputs, processes and outputs of a system.</a:t>
                      </a:r>
                    </a:p>
                  </a:txBody>
                  <a:tcPr marL="36576" marR="36576" marT="36576" marB="36576" anchor="ctr"/>
                </a:tc>
                <a:extLst>
                  <a:ext uri="{0D108BD9-81ED-4DB2-BD59-A6C34878D82A}">
                    <a16:rowId xmlns:a16="http://schemas.microsoft.com/office/drawing/2014/main" val="127862324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Voltage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potential difference across a cell, electrical supply or electrical component. It is measured in volts (V).</a:t>
                      </a:r>
                    </a:p>
                  </a:txBody>
                  <a:tcPr marL="36576" marR="36576" marT="36576" marB="36576" anchor="ctr"/>
                </a:tc>
                <a:extLst>
                  <a:ext uri="{0D108BD9-81ED-4DB2-BD59-A6C34878D82A}">
                    <a16:rowId xmlns:a16="http://schemas.microsoft.com/office/drawing/2014/main" val="2638500730"/>
                  </a:ext>
                </a:extLst>
              </a:tr>
            </a:tbl>
          </a:graphicData>
        </a:graphic>
      </p:graphicFrame>
      <p:sp>
        <p:nvSpPr>
          <p:cNvPr id="12" name="TextBox 11"/>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17</a:t>
            </a:r>
            <a:endParaRPr lang="en-GB" dirty="0">
              <a:solidFill>
                <a:schemeClr val="bg1"/>
              </a:solidFill>
            </a:endParaRPr>
          </a:p>
        </p:txBody>
      </p:sp>
    </p:spTree>
    <p:extLst>
      <p:ext uri="{BB962C8B-B14F-4D97-AF65-F5344CB8AC3E}">
        <p14:creationId xmlns:p14="http://schemas.microsoft.com/office/powerpoint/2010/main" val="239334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413" y="76281"/>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919446511"/>
              </p:ext>
            </p:extLst>
          </p:nvPr>
        </p:nvGraphicFramePr>
        <p:xfrm>
          <a:off x="4495336" y="920968"/>
          <a:ext cx="3655753" cy="5625420"/>
        </p:xfrm>
        <a:graphic>
          <a:graphicData uri="http://schemas.openxmlformats.org/drawingml/2006/table">
            <a:tbl>
              <a:tblPr firstRow="1" bandRow="1">
                <a:tableStyleId>{5940675A-B579-460E-94D1-54222C63F5DA}</a:tableStyleId>
              </a:tblPr>
              <a:tblGrid>
                <a:gridCol w="2682046">
                  <a:extLst>
                    <a:ext uri="{9D8B030D-6E8A-4147-A177-3AD203B41FA5}">
                      <a16:colId xmlns:a16="http://schemas.microsoft.com/office/drawing/2014/main" val="90344715"/>
                    </a:ext>
                  </a:extLst>
                </a:gridCol>
                <a:gridCol w="973707">
                  <a:extLst>
                    <a:ext uri="{9D8B030D-6E8A-4147-A177-3AD203B41FA5}">
                      <a16:colId xmlns:a16="http://schemas.microsoft.com/office/drawing/2014/main" val="3044920856"/>
                    </a:ext>
                  </a:extLst>
                </a:gridCol>
              </a:tblGrid>
              <a:tr h="349593">
                <a:tc>
                  <a:txBody>
                    <a:bodyPr/>
                    <a:lstStyle/>
                    <a:p>
                      <a:pPr algn="ctr"/>
                      <a:r>
                        <a:rPr lang="en-GB" b="1" dirty="0">
                          <a:latin typeface="Gill Sans MT" panose="020B0502020104020203" pitchFamily="34" charset="0"/>
                        </a:rPr>
                        <a:t>Subject</a:t>
                      </a:r>
                    </a:p>
                  </a:txBody>
                  <a:tcPr/>
                </a:tc>
                <a:tc>
                  <a:txBody>
                    <a:bodyPr/>
                    <a:lstStyle/>
                    <a:p>
                      <a:pPr algn="ctr"/>
                      <a:r>
                        <a:rPr lang="en-GB" b="1" dirty="0">
                          <a:latin typeface="Gill Sans MT" panose="020B0502020104020203" pitchFamily="34" charset="0"/>
                        </a:rPr>
                        <a:t>Page</a:t>
                      </a:r>
                    </a:p>
                  </a:txBody>
                  <a:tcPr/>
                </a:tc>
                <a:extLst>
                  <a:ext uri="{0D108BD9-81ED-4DB2-BD59-A6C34878D82A}">
                    <a16:rowId xmlns:a16="http://schemas.microsoft.com/office/drawing/2014/main" val="680685889"/>
                  </a:ext>
                </a:extLst>
              </a:tr>
              <a:tr h="29132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9132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9132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9132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672402999"/>
                  </a:ext>
                </a:extLst>
              </a:tr>
              <a:tr h="29132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919237099"/>
                  </a:ext>
                </a:extLst>
              </a:tr>
              <a:tr h="29132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266787443"/>
                  </a:ext>
                </a:extLst>
              </a:tr>
              <a:tr h="29132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725833876"/>
                  </a:ext>
                </a:extLst>
              </a:tr>
              <a:tr h="291328">
                <a:tc>
                  <a:txBody>
                    <a:bodyPr/>
                    <a:lstStyle/>
                    <a:p>
                      <a:r>
                        <a:rPr lang="en-GB" sz="1400" dirty="0">
                          <a:latin typeface="Gill Sans MT" panose="020B0502020104020203" pitchFamily="34" charset="0"/>
                        </a:rPr>
                        <a:t>Performing Arts</a:t>
                      </a:r>
                    </a:p>
                  </a:txBody>
                  <a:tcPr/>
                </a:tc>
                <a:tc>
                  <a:txBody>
                    <a:bodyPr/>
                    <a:lstStyle/>
                    <a:p>
                      <a:pPr algn="ctr"/>
                      <a:r>
                        <a:rPr lang="en-GB" sz="1400">
                          <a:latin typeface="Gill Sans MT" panose="020B0502020104020203" pitchFamily="34" charset="0"/>
                        </a:rPr>
                        <a:t>12</a:t>
                      </a:r>
                      <a:endParaRPr lang="en-GB" sz="1400" dirty="0">
                        <a:latin typeface="Gill Sans MT" panose="020B0502020104020203" pitchFamily="34" charset="0"/>
                      </a:endParaRPr>
                    </a:p>
                  </a:txBody>
                  <a:tcPr/>
                </a:tc>
                <a:extLst>
                  <a:ext uri="{0D108BD9-81ED-4DB2-BD59-A6C34878D82A}">
                    <a16:rowId xmlns:a16="http://schemas.microsoft.com/office/drawing/2014/main" val="2510733732"/>
                  </a:ext>
                </a:extLst>
              </a:tr>
              <a:tr h="291328">
                <a:tc>
                  <a:txBody>
                    <a:bodyPr/>
                    <a:lstStyle/>
                    <a:p>
                      <a:r>
                        <a:rPr lang="en-GB" sz="1400" dirty="0">
                          <a:latin typeface="Gill Sans MT" panose="020B0502020104020203" pitchFamily="34" charset="0"/>
                        </a:rPr>
                        <a:t>Computing</a:t>
                      </a:r>
                    </a:p>
                  </a:txBody>
                  <a:tcPr/>
                </a:tc>
                <a:tc>
                  <a:txBody>
                    <a:bodyPr/>
                    <a:lstStyle/>
                    <a:p>
                      <a:pPr algn="ctr"/>
                      <a:r>
                        <a:rPr lang="en-GB" sz="1400">
                          <a:latin typeface="Gill Sans MT" panose="020B0502020104020203" pitchFamily="34" charset="0"/>
                        </a:rPr>
                        <a:t>13</a:t>
                      </a:r>
                      <a:endParaRPr lang="en-GB" sz="1400" dirty="0">
                        <a:latin typeface="Gill Sans MT" panose="020B0502020104020203" pitchFamily="34" charset="0"/>
                      </a:endParaRPr>
                    </a:p>
                  </a:txBody>
                  <a:tcPr/>
                </a:tc>
                <a:extLst>
                  <a:ext uri="{0D108BD9-81ED-4DB2-BD59-A6C34878D82A}">
                    <a16:rowId xmlns:a16="http://schemas.microsoft.com/office/drawing/2014/main" val="3951020737"/>
                  </a:ext>
                </a:extLst>
              </a:tr>
              <a:tr h="291328">
                <a:tc>
                  <a:txBody>
                    <a:bodyPr/>
                    <a:lstStyle/>
                    <a:p>
                      <a:r>
                        <a:rPr lang="en-GB" sz="1400" dirty="0">
                          <a:latin typeface="Gill Sans MT" panose="020B0502020104020203" pitchFamily="34" charset="0"/>
                        </a:rPr>
                        <a:t>Art</a:t>
                      </a:r>
                    </a:p>
                  </a:txBody>
                  <a:tcPr/>
                </a:tc>
                <a:tc>
                  <a:txBody>
                    <a:bodyPr/>
                    <a:lstStyle/>
                    <a:p>
                      <a:pPr algn="ctr"/>
                      <a:r>
                        <a:rPr lang="en-GB" sz="1400">
                          <a:latin typeface="Gill Sans MT" panose="020B0502020104020203" pitchFamily="34" charset="0"/>
                        </a:rPr>
                        <a:t>14</a:t>
                      </a:r>
                      <a:endParaRPr lang="en-GB" sz="1400" dirty="0">
                        <a:latin typeface="Gill Sans MT" panose="020B0502020104020203" pitchFamily="34" charset="0"/>
                      </a:endParaRPr>
                    </a:p>
                  </a:txBody>
                  <a:tcPr/>
                </a:tc>
                <a:extLst>
                  <a:ext uri="{0D108BD9-81ED-4DB2-BD59-A6C34878D82A}">
                    <a16:rowId xmlns:a16="http://schemas.microsoft.com/office/drawing/2014/main" val="2693708339"/>
                  </a:ext>
                </a:extLst>
              </a:tr>
              <a:tr h="291328">
                <a:tc>
                  <a:txBody>
                    <a:bodyPr/>
                    <a:lstStyle/>
                    <a:p>
                      <a:r>
                        <a:rPr lang="en-GB" sz="1400" dirty="0">
                          <a:latin typeface="Gill Sans MT" panose="020B0502020104020203" pitchFamily="34" charset="0"/>
                        </a:rPr>
                        <a:t>Cooking and Nutrition</a:t>
                      </a:r>
                    </a:p>
                  </a:txBody>
                  <a:tcPr/>
                </a:tc>
                <a:tc>
                  <a:txBody>
                    <a:bodyPr/>
                    <a:lstStyle/>
                    <a:p>
                      <a:pPr algn="ctr"/>
                      <a:r>
                        <a:rPr lang="en-GB" sz="1400">
                          <a:latin typeface="Gill Sans MT" panose="020B0502020104020203" pitchFamily="34" charset="0"/>
                        </a:rPr>
                        <a:t>15</a:t>
                      </a:r>
                      <a:endParaRPr lang="en-GB" sz="1400" dirty="0">
                        <a:latin typeface="Gill Sans MT" panose="020B0502020104020203" pitchFamily="34" charset="0"/>
                      </a:endParaRPr>
                    </a:p>
                  </a:txBody>
                  <a:tcPr/>
                </a:tc>
                <a:extLst>
                  <a:ext uri="{0D108BD9-81ED-4DB2-BD59-A6C34878D82A}">
                    <a16:rowId xmlns:a16="http://schemas.microsoft.com/office/drawing/2014/main" val="2666411844"/>
                  </a:ext>
                </a:extLst>
              </a:tr>
              <a:tr h="291328">
                <a:tc>
                  <a:txBody>
                    <a:bodyPr/>
                    <a:lstStyle/>
                    <a:p>
                      <a:r>
                        <a:rPr lang="en-GB" sz="1400" dirty="0">
                          <a:latin typeface="Gill Sans MT" panose="020B0502020104020203" pitchFamily="34" charset="0"/>
                        </a:rPr>
                        <a:t>Music</a:t>
                      </a:r>
                    </a:p>
                  </a:txBody>
                  <a:tcPr/>
                </a:tc>
                <a:tc>
                  <a:txBody>
                    <a:bodyPr/>
                    <a:lstStyle/>
                    <a:p>
                      <a:pPr algn="ctr"/>
                      <a:r>
                        <a:rPr lang="en-GB" sz="1400">
                          <a:latin typeface="Gill Sans MT" panose="020B0502020104020203" pitchFamily="34" charset="0"/>
                        </a:rPr>
                        <a:t>16</a:t>
                      </a:r>
                      <a:endParaRPr lang="en-GB" sz="1400" dirty="0">
                        <a:latin typeface="Gill Sans MT" panose="020B0502020104020203" pitchFamily="34" charset="0"/>
                      </a:endParaRPr>
                    </a:p>
                  </a:txBody>
                  <a:tcPr/>
                </a:tc>
                <a:extLst>
                  <a:ext uri="{0D108BD9-81ED-4DB2-BD59-A6C34878D82A}">
                    <a16:rowId xmlns:a16="http://schemas.microsoft.com/office/drawing/2014/main" val="1829473670"/>
                  </a:ext>
                </a:extLst>
              </a:tr>
              <a:tr h="291328">
                <a:tc>
                  <a:txBody>
                    <a:bodyPr/>
                    <a:lstStyle/>
                    <a:p>
                      <a:r>
                        <a:rPr lang="en-GB" sz="1400">
                          <a:latin typeface="Gill Sans MT" panose="020B0502020104020203" pitchFamily="34" charset="0"/>
                        </a:rPr>
                        <a:t>DT</a:t>
                      </a:r>
                      <a:endParaRPr lang="en-GB" sz="1400" dirty="0">
                        <a:latin typeface="Gill Sans MT" panose="020B0502020104020203" pitchFamily="34" charset="0"/>
                      </a:endParaRPr>
                    </a:p>
                  </a:txBody>
                  <a:tcPr/>
                </a:tc>
                <a:tc>
                  <a:txBody>
                    <a:bodyPr/>
                    <a:lstStyle/>
                    <a:p>
                      <a:pPr algn="ctr"/>
                      <a:r>
                        <a:rPr lang="en-GB" sz="1400">
                          <a:latin typeface="Gill Sans MT" panose="020B0502020104020203" pitchFamily="34" charset="0"/>
                        </a:rPr>
                        <a:t>17</a:t>
                      </a:r>
                      <a:endParaRPr lang="en-GB" sz="1400" dirty="0">
                        <a:latin typeface="Gill Sans MT" panose="020B0502020104020203" pitchFamily="34" charset="0"/>
                      </a:endParaRPr>
                    </a:p>
                  </a:txBody>
                  <a:tcPr/>
                </a:tc>
                <a:extLst>
                  <a:ext uri="{0D108BD9-81ED-4DB2-BD59-A6C34878D82A}">
                    <a16:rowId xmlns:a16="http://schemas.microsoft.com/office/drawing/2014/main" val="3038464326"/>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‘Thinking’ reflection log</a:t>
                      </a:r>
                    </a:p>
                  </a:txBody>
                  <a:tcPr/>
                </a:tc>
                <a:tc>
                  <a:txBody>
                    <a:bodyPr/>
                    <a:lstStyle/>
                    <a:p>
                      <a:pPr algn="ctr"/>
                      <a:r>
                        <a:rPr lang="en-GB" sz="1400">
                          <a:latin typeface="Gill Sans MT" panose="020B0502020104020203" pitchFamily="34" charset="0"/>
                        </a:rPr>
                        <a:t>18</a:t>
                      </a:r>
                      <a:endParaRPr lang="en-GB" sz="1400" dirty="0">
                        <a:latin typeface="Gill Sans MT" panose="020B0502020104020203" pitchFamily="34" charset="0"/>
                      </a:endParaRPr>
                    </a:p>
                  </a:txBody>
                  <a:tcPr/>
                </a:tc>
                <a:extLst>
                  <a:ext uri="{0D108BD9-81ED-4DB2-BD59-A6C34878D82A}">
                    <a16:rowId xmlns:a16="http://schemas.microsoft.com/office/drawing/2014/main" val="4205433565"/>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Reading log</a:t>
                      </a:r>
                    </a:p>
                  </a:txBody>
                  <a:tcPr/>
                </a:tc>
                <a:tc>
                  <a:txBody>
                    <a:bodyPr/>
                    <a:lstStyle/>
                    <a:p>
                      <a:pPr algn="ctr"/>
                      <a:r>
                        <a:rPr lang="en-GB" sz="1400">
                          <a:latin typeface="Gill Sans MT" panose="020B0502020104020203" pitchFamily="34" charset="0"/>
                        </a:rPr>
                        <a:t>24</a:t>
                      </a:r>
                      <a:endParaRPr lang="en-GB" sz="1400" dirty="0">
                        <a:latin typeface="Gill Sans MT" panose="020B0502020104020203" pitchFamily="34" charset="0"/>
                      </a:endParaRPr>
                    </a:p>
                  </a:txBody>
                  <a:tcPr/>
                </a:tc>
                <a:extLst>
                  <a:ext uri="{0D108BD9-81ED-4DB2-BD59-A6C34878D82A}">
                    <a16:rowId xmlns:a16="http://schemas.microsoft.com/office/drawing/2014/main" val="613322751"/>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Reading</a:t>
                      </a:r>
                      <a:r>
                        <a:rPr lang="en-GB" sz="1400" baseline="0">
                          <a:latin typeface="Gill Sans MT" panose="020B0502020104020203" pitchFamily="34" charset="0"/>
                        </a:rPr>
                        <a:t> </a:t>
                      </a:r>
                      <a:r>
                        <a:rPr lang="en-GB" sz="1400">
                          <a:latin typeface="Gill Sans MT" panose="020B0502020104020203" pitchFamily="34" charset="0"/>
                        </a:rPr>
                        <a:t>Extracts</a:t>
                      </a:r>
                    </a:p>
                  </a:txBody>
                  <a:tcPr/>
                </a:tc>
                <a:tc>
                  <a:txBody>
                    <a:bodyPr/>
                    <a:lstStyle/>
                    <a:p>
                      <a:pPr algn="ctr"/>
                      <a:r>
                        <a:rPr lang="en-GB" sz="1400">
                          <a:latin typeface="Gill Sans MT" panose="020B0502020104020203" pitchFamily="34" charset="0"/>
                        </a:rPr>
                        <a:t>30</a:t>
                      </a:r>
                      <a:endParaRPr lang="en-GB" sz="1400" dirty="0">
                        <a:latin typeface="Gill Sans MT" panose="020B0502020104020203" pitchFamily="34" charset="0"/>
                      </a:endParaRPr>
                    </a:p>
                  </a:txBody>
                  <a:tcPr/>
                </a:tc>
                <a:extLst>
                  <a:ext uri="{0D108BD9-81ED-4DB2-BD59-A6C34878D82A}">
                    <a16:rowId xmlns:a16="http://schemas.microsoft.com/office/drawing/2014/main" val="4118131216"/>
                  </a:ext>
                </a:extLst>
              </a:tr>
              <a:tr h="324315">
                <a:tc>
                  <a:txBody>
                    <a:bodyPr/>
                    <a:lstStyle/>
                    <a:p>
                      <a:r>
                        <a:rPr lang="en-GB" sz="1400" dirty="0">
                          <a:latin typeface="Gill Sans MT" panose="020B0502020104020203" pitchFamily="34" charset="0"/>
                        </a:rPr>
                        <a:t>Cursive Handwriting Practice</a:t>
                      </a:r>
                    </a:p>
                  </a:txBody>
                  <a:tcPr/>
                </a:tc>
                <a:tc>
                  <a:txBody>
                    <a:bodyPr/>
                    <a:lstStyle/>
                    <a:p>
                      <a:pPr algn="ctr"/>
                      <a:r>
                        <a:rPr lang="en-GB" sz="1400">
                          <a:latin typeface="Gill Sans MT" panose="020B0502020104020203" pitchFamily="34" charset="0"/>
                        </a:rPr>
                        <a:t>41</a:t>
                      </a:r>
                      <a:endParaRPr lang="en-GB" sz="1400" dirty="0">
                        <a:latin typeface="Gill Sans MT" panose="020B0502020104020203" pitchFamily="34" charset="0"/>
                      </a:endParaRPr>
                    </a:p>
                  </a:txBody>
                  <a:tcPr/>
                </a:tc>
                <a:extLst>
                  <a:ext uri="{0D108BD9-81ED-4DB2-BD59-A6C34878D82A}">
                    <a16:rowId xmlns:a16="http://schemas.microsoft.com/office/drawing/2014/main" val="3683319440"/>
                  </a:ext>
                </a:extLst>
              </a:tr>
            </a:tbl>
          </a:graphicData>
        </a:graphic>
      </p:graphicFrame>
    </p:spTree>
    <p:extLst>
      <p:ext uri="{BB962C8B-B14F-4D97-AF65-F5344CB8AC3E}">
        <p14:creationId xmlns:p14="http://schemas.microsoft.com/office/powerpoint/2010/main" val="278956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180066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204011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02971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3088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26130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94786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46" y="28218"/>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5" name="Table 4"/>
          <p:cNvGraphicFramePr>
            <a:graphicFrameLocks noGrp="1"/>
          </p:cNvGraphicFramePr>
          <p:nvPr/>
        </p:nvGraphicFramePr>
        <p:xfrm>
          <a:off x="3939429" y="3668366"/>
          <a:ext cx="3481680" cy="3127802"/>
        </p:xfrm>
        <a:graphic>
          <a:graphicData uri="http://schemas.openxmlformats.org/drawingml/2006/table">
            <a:tbl>
              <a:tblPr firstRow="1" bandRow="1">
                <a:tableStyleId>{5940675A-B579-460E-94D1-54222C63F5DA}</a:tableStyleId>
              </a:tblPr>
              <a:tblGrid>
                <a:gridCol w="1237471">
                  <a:extLst>
                    <a:ext uri="{9D8B030D-6E8A-4147-A177-3AD203B41FA5}">
                      <a16:colId xmlns:a16="http://schemas.microsoft.com/office/drawing/2014/main" val="20000"/>
                    </a:ext>
                  </a:extLst>
                </a:gridCol>
                <a:gridCol w="2244209">
                  <a:extLst>
                    <a:ext uri="{9D8B030D-6E8A-4147-A177-3AD203B41FA5}">
                      <a16:colId xmlns:a16="http://schemas.microsoft.com/office/drawing/2014/main" val="20001"/>
                    </a:ext>
                  </a:extLst>
                </a:gridCol>
              </a:tblGrid>
              <a:tr h="345696">
                <a:tc gridSpan="2">
                  <a:txBody>
                    <a:bodyPr/>
                    <a:lstStyle/>
                    <a:p>
                      <a:pPr algn="ctr"/>
                      <a:r>
                        <a:rPr lang="en-GB" sz="1200" b="1" baseline="0" dirty="0">
                          <a:latin typeface="Gill Sans MT" panose="020B0502020104020203" pitchFamily="34" charset="0"/>
                        </a:rPr>
                        <a:t>Week 4 - Key</a:t>
                      </a:r>
                      <a:r>
                        <a:rPr lang="en-GB" sz="1200" b="1" dirty="0">
                          <a:latin typeface="Gill Sans MT" panose="020B0502020104020203" pitchFamily="34" charset="0"/>
                        </a:rPr>
                        <a:t> Vocabulary</a:t>
                      </a:r>
                    </a:p>
                  </a:txBody>
                  <a:tcPr anchor="ctr">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719303">
                <a:tc>
                  <a:txBody>
                    <a:bodyPr/>
                    <a:lstStyle/>
                    <a:p>
                      <a:r>
                        <a:rPr lang="en-GB" sz="1200" baseline="0" dirty="0">
                          <a:latin typeface="Gill Sans MT" panose="020B0502020104020203" pitchFamily="34" charset="0"/>
                        </a:rPr>
                        <a:t>Pathetic Fallacy</a:t>
                      </a:r>
                    </a:p>
                  </a:txBody>
                  <a:tcPr anchor="ctr"/>
                </a:tc>
                <a:tc>
                  <a:txBody>
                    <a:bodyPr/>
                    <a:lstStyle/>
                    <a:p>
                      <a:r>
                        <a:rPr lang="en-GB" sz="1200" dirty="0">
                          <a:latin typeface="Gill Sans MT" panose="020B0502020104020203" pitchFamily="34" charset="0"/>
                        </a:rPr>
                        <a:t>When the</a:t>
                      </a:r>
                      <a:r>
                        <a:rPr lang="en-GB" sz="1200" baseline="0" dirty="0">
                          <a:latin typeface="Gill Sans MT" panose="020B0502020104020203" pitchFamily="34" charset="0"/>
                        </a:rPr>
                        <a:t> author uses the weather to reflect the atmosphere or mood of the book.</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622732">
                <a:tc>
                  <a:txBody>
                    <a:bodyPr/>
                    <a:lstStyle/>
                    <a:p>
                      <a:r>
                        <a:rPr lang="en-GB" sz="1200" dirty="0">
                          <a:latin typeface="Gill Sans MT" panose="020B0502020104020203" pitchFamily="34" charset="0"/>
                        </a:rPr>
                        <a:t>Foreshadowing</a:t>
                      </a:r>
                    </a:p>
                  </a:txBody>
                  <a:tcPr anchor="ctr"/>
                </a:tc>
                <a:tc>
                  <a:txBody>
                    <a:bodyPr/>
                    <a:lstStyle/>
                    <a:p>
                      <a:r>
                        <a:rPr lang="en-GB" sz="1200" dirty="0">
                          <a:latin typeface="Gill Sans MT" panose="020B0502020104020203" pitchFamily="34" charset="0"/>
                        </a:rPr>
                        <a:t>When an author gives clues and hints to future events in a story.</a:t>
                      </a:r>
                    </a:p>
                  </a:txBody>
                  <a:tcPr anchor="ctr"/>
                </a:tc>
                <a:extLst>
                  <a:ext uri="{0D108BD9-81ED-4DB2-BD59-A6C34878D82A}">
                    <a16:rowId xmlns:a16="http://schemas.microsoft.com/office/drawing/2014/main" val="10002"/>
                  </a:ext>
                </a:extLst>
              </a:tr>
              <a:tr h="513454">
                <a:tc>
                  <a:txBody>
                    <a:bodyPr/>
                    <a:lstStyle/>
                    <a:p>
                      <a:r>
                        <a:rPr lang="en-GB" sz="1200" dirty="0">
                          <a:latin typeface="Gill Sans MT" panose="020B0502020104020203" pitchFamily="34" charset="0"/>
                        </a:rPr>
                        <a:t>Symbolism</a:t>
                      </a:r>
                    </a:p>
                  </a:txBody>
                  <a:tcPr anchor="ctr"/>
                </a:tc>
                <a:tc>
                  <a:txBody>
                    <a:bodyPr/>
                    <a:lstStyle/>
                    <a:p>
                      <a:r>
                        <a:rPr lang="en-GB" sz="1200" dirty="0">
                          <a:latin typeface="Gill Sans MT" panose="020B0502020104020203" pitchFamily="34" charset="0"/>
                        </a:rPr>
                        <a:t>The use of symbols to represent ideas or qualities.</a:t>
                      </a:r>
                    </a:p>
                  </a:txBody>
                  <a:tcPr anchor="ctr"/>
                </a:tc>
                <a:extLst>
                  <a:ext uri="{0D108BD9-81ED-4DB2-BD59-A6C34878D82A}">
                    <a16:rowId xmlns:a16="http://schemas.microsoft.com/office/drawing/2014/main" val="10003"/>
                  </a:ext>
                </a:extLst>
              </a:tr>
              <a:tr h="800655">
                <a:tc>
                  <a:txBody>
                    <a:bodyPr/>
                    <a:lstStyle/>
                    <a:p>
                      <a:r>
                        <a:rPr lang="en-GB" sz="1200" dirty="0">
                          <a:latin typeface="Gill Sans MT" panose="020B0502020104020203" pitchFamily="34" charset="0"/>
                        </a:rPr>
                        <a:t>Metaphor</a:t>
                      </a:r>
                    </a:p>
                  </a:txBody>
                  <a:tcPr anchor="ctr"/>
                </a:tc>
                <a:tc>
                  <a:txBody>
                    <a:bodyPr/>
                    <a:lstStyle/>
                    <a:p>
                      <a:r>
                        <a:rPr lang="en-GB" sz="1200" dirty="0">
                          <a:latin typeface="Gill Sans MT" panose="020B0502020104020203" pitchFamily="34" charset="0"/>
                        </a:rPr>
                        <a:t>A</a:t>
                      </a:r>
                      <a:r>
                        <a:rPr lang="en-GB" sz="1200" baseline="0" dirty="0">
                          <a:latin typeface="Gill Sans MT" panose="020B0502020104020203" pitchFamily="34" charset="0"/>
                        </a:rPr>
                        <a:t> description of something by comparison to something with similar qualities to highlight those qualities.</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560361979"/>
              </p:ext>
            </p:extLst>
          </p:nvPr>
        </p:nvGraphicFramePr>
        <p:xfrm>
          <a:off x="3939429" y="227360"/>
          <a:ext cx="3492574" cy="3357981"/>
        </p:xfrm>
        <a:graphic>
          <a:graphicData uri="http://schemas.openxmlformats.org/drawingml/2006/table">
            <a:tbl>
              <a:tblPr firstRow="1" bandRow="1">
                <a:tableStyleId>{5940675A-B579-460E-94D1-54222C63F5DA}</a:tableStyleId>
              </a:tblPr>
              <a:tblGrid>
                <a:gridCol w="1132903">
                  <a:extLst>
                    <a:ext uri="{9D8B030D-6E8A-4147-A177-3AD203B41FA5}">
                      <a16:colId xmlns:a16="http://schemas.microsoft.com/office/drawing/2014/main" val="20000"/>
                    </a:ext>
                  </a:extLst>
                </a:gridCol>
                <a:gridCol w="2359671">
                  <a:extLst>
                    <a:ext uri="{9D8B030D-6E8A-4147-A177-3AD203B41FA5}">
                      <a16:colId xmlns:a16="http://schemas.microsoft.com/office/drawing/2014/main" val="20001"/>
                    </a:ext>
                  </a:extLst>
                </a:gridCol>
              </a:tblGrid>
              <a:tr h="257995">
                <a:tc gridSpan="2">
                  <a:txBody>
                    <a:bodyPr/>
                    <a:lstStyle/>
                    <a:p>
                      <a:pPr algn="ctr"/>
                      <a:r>
                        <a:rPr lang="en-US" sz="1200" b="1" baseline="0" dirty="0">
                          <a:latin typeface="Gill Sans MT" panose="020B0502020104020203" pitchFamily="34" charset="0"/>
                        </a:rPr>
                        <a:t>Week 3 – Language techniques</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293118">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Term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Definition</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1"/>
                  </a:ext>
                </a:extLst>
              </a:tr>
              <a:tr h="564421">
                <a:tc>
                  <a:txBody>
                    <a:bodyPr/>
                    <a:lstStyle/>
                    <a:p>
                      <a:r>
                        <a:rPr lang="en-US" sz="1200" b="0" dirty="0">
                          <a:latin typeface="Gill Sans MT" panose="020B0502020104020203" pitchFamily="34" charset="0"/>
                        </a:rPr>
                        <a:t>Simile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A comparison using ‘like’ or ‘as’. </a:t>
                      </a:r>
                    </a:p>
                  </a:txBody>
                  <a:tcPr anchor="ctr"/>
                </a:tc>
                <a:extLst>
                  <a:ext uri="{0D108BD9-81ED-4DB2-BD59-A6C34878D82A}">
                    <a16:rowId xmlns:a16="http://schemas.microsoft.com/office/drawing/2014/main" val="1576756058"/>
                  </a:ext>
                </a:extLst>
              </a:tr>
              <a:tr h="564421">
                <a:tc>
                  <a:txBody>
                    <a:bodyPr/>
                    <a:lstStyle/>
                    <a:p>
                      <a:r>
                        <a:rPr lang="en-US" sz="1200" b="0" dirty="0">
                          <a:latin typeface="Gill Sans MT" panose="020B0502020104020203" pitchFamily="34" charset="0"/>
                        </a:rPr>
                        <a:t>Metaphor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A comparison made without using ‘like’ or ‘as’. </a:t>
                      </a:r>
                    </a:p>
                  </a:txBody>
                  <a:tcPr anchor="ctr"/>
                </a:tc>
                <a:extLst>
                  <a:ext uri="{0D108BD9-81ED-4DB2-BD59-A6C34878D82A}">
                    <a16:rowId xmlns:a16="http://schemas.microsoft.com/office/drawing/2014/main" val="10002"/>
                  </a:ext>
                </a:extLst>
              </a:tr>
              <a:tr h="429993">
                <a:tc>
                  <a:txBody>
                    <a:bodyPr/>
                    <a:lstStyle/>
                    <a:p>
                      <a:r>
                        <a:rPr lang="en-US" sz="1200" b="0" dirty="0">
                          <a:latin typeface="Gill Sans MT" panose="020B0502020104020203" pitchFamily="34" charset="0"/>
                        </a:rPr>
                        <a:t>Alliteration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The repetition of the same sounds at the beginning of words in a sentence.</a:t>
                      </a:r>
                    </a:p>
                  </a:txBody>
                  <a:tcPr anchor="ctr"/>
                </a:tc>
                <a:extLst>
                  <a:ext uri="{0D108BD9-81ED-4DB2-BD59-A6C34878D82A}">
                    <a16:rowId xmlns:a16="http://schemas.microsoft.com/office/drawing/2014/main" val="10003"/>
                  </a:ext>
                </a:extLst>
              </a:tr>
              <a:tr h="564421">
                <a:tc>
                  <a:txBody>
                    <a:bodyPr/>
                    <a:lstStyle/>
                    <a:p>
                      <a:r>
                        <a:rPr lang="en-US" sz="1200" b="0" dirty="0">
                          <a:latin typeface="Gill Sans MT" panose="020B0502020104020203" pitchFamily="34" charset="0"/>
                        </a:rPr>
                        <a:t>Onomatopoeia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How the word sounds reflects</a:t>
                      </a:r>
                      <a:r>
                        <a:rPr lang="en-US" sz="1200" baseline="0" dirty="0">
                          <a:latin typeface="Gill Sans MT" panose="020B0502020104020203" pitchFamily="34" charset="0"/>
                        </a:rPr>
                        <a:t> its meaning.</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4"/>
                  </a:ext>
                </a:extLst>
              </a:tr>
              <a:tr h="429993">
                <a:tc>
                  <a:txBody>
                    <a:bodyPr/>
                    <a:lstStyle/>
                    <a:p>
                      <a:r>
                        <a:rPr lang="en-US" sz="1200" b="0" dirty="0">
                          <a:latin typeface="Gill Sans MT" panose="020B0502020104020203" pitchFamily="34" charset="0"/>
                        </a:rPr>
                        <a:t>Pathetic fallacy</a:t>
                      </a:r>
                    </a:p>
                  </a:txBody>
                  <a:tcPr anchor="ctr"/>
                </a:tc>
                <a:tc>
                  <a:txBody>
                    <a:bodyPr/>
                    <a:lstStyle/>
                    <a:p>
                      <a:r>
                        <a:rPr lang="en-GB" sz="1200" b="0" dirty="0">
                          <a:latin typeface="Gill Sans MT" panose="020B0502020104020203" pitchFamily="34" charset="0"/>
                        </a:rPr>
                        <a:t>The weather reflects the mood in a text.</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88232786"/>
              </p:ext>
            </p:extLst>
          </p:nvPr>
        </p:nvGraphicFramePr>
        <p:xfrm>
          <a:off x="7540246" y="259050"/>
          <a:ext cx="4601826" cy="3011243"/>
        </p:xfrm>
        <a:graphic>
          <a:graphicData uri="http://schemas.openxmlformats.org/drawingml/2006/table">
            <a:tbl>
              <a:tblPr firstRow="1" bandRow="1">
                <a:tableStyleId>{5940675A-B579-460E-94D1-54222C63F5DA}</a:tableStyleId>
              </a:tblPr>
              <a:tblGrid>
                <a:gridCol w="1305694">
                  <a:extLst>
                    <a:ext uri="{9D8B030D-6E8A-4147-A177-3AD203B41FA5}">
                      <a16:colId xmlns:a16="http://schemas.microsoft.com/office/drawing/2014/main" val="20000"/>
                    </a:ext>
                  </a:extLst>
                </a:gridCol>
                <a:gridCol w="3296132">
                  <a:extLst>
                    <a:ext uri="{9D8B030D-6E8A-4147-A177-3AD203B41FA5}">
                      <a16:colId xmlns:a16="http://schemas.microsoft.com/office/drawing/2014/main" val="20001"/>
                    </a:ext>
                  </a:extLst>
                </a:gridCol>
              </a:tblGrid>
              <a:tr h="264017">
                <a:tc gridSpan="2">
                  <a:txBody>
                    <a:bodyPr/>
                    <a:lstStyle/>
                    <a:p>
                      <a:pPr algn="ctr"/>
                      <a:r>
                        <a:rPr lang="en-US" sz="1200" b="1" dirty="0">
                          <a:latin typeface="Gill Sans MT" panose="020B0502020104020203" pitchFamily="34" charset="0"/>
                          <a:cs typeface="Gill Sans"/>
                        </a:rPr>
                        <a:t>Week 5 - Themes</a:t>
                      </a:r>
                    </a:p>
                  </a:txBody>
                  <a:tcPr anchor="ctr">
                    <a:solidFill>
                      <a:srgbClr val="FFCCFF"/>
                    </a:solidFill>
                  </a:tcPr>
                </a:tc>
                <a:tc hMerge="1">
                  <a:txBody>
                    <a:bodyPr/>
                    <a:lstStyle/>
                    <a:p>
                      <a:endParaRPr lang="en-US" dirty="0"/>
                    </a:p>
                  </a:txBody>
                  <a:tcPr/>
                </a:tc>
                <a:extLst>
                  <a:ext uri="{0D108BD9-81ED-4DB2-BD59-A6C34878D82A}">
                    <a16:rowId xmlns:a16="http://schemas.microsoft.com/office/drawing/2014/main" val="10000"/>
                  </a:ext>
                </a:extLst>
              </a:tr>
              <a:tr h="440029">
                <a:tc>
                  <a:txBody>
                    <a:bodyPr/>
                    <a:lstStyle/>
                    <a:p>
                      <a:r>
                        <a:rPr lang="en-US" sz="1200" dirty="0">
                          <a:latin typeface="Gill Sans MT" panose="020B0502020104020203" pitchFamily="34" charset="0"/>
                          <a:cs typeface="Gill Sans"/>
                        </a:rPr>
                        <a:t>Ambition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Both Walton and Frankenstein are driven to</a:t>
                      </a:r>
                      <a:r>
                        <a:rPr lang="en-US" sz="1200" baseline="0" dirty="0">
                          <a:latin typeface="Gill Sans MT" panose="020B0502020104020203" pitchFamily="34" charset="0"/>
                          <a:cs typeface="Gill Sans"/>
                        </a:rPr>
                        <a:t> ruin by there desire for greatness.</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1"/>
                  </a:ext>
                </a:extLst>
              </a:tr>
              <a:tr h="725243">
                <a:tc>
                  <a:txBody>
                    <a:bodyPr/>
                    <a:lstStyle/>
                    <a:p>
                      <a:r>
                        <a:rPr lang="en-US" sz="1200" dirty="0">
                          <a:latin typeface="Gill Sans MT" panose="020B0502020104020203" pitchFamily="34" charset="0"/>
                          <a:cs typeface="Gill Sans"/>
                        </a:rPr>
                        <a:t>Science versus Religion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Shelley was deeply religious but married to a famous atheist. The novel</a:t>
                      </a:r>
                      <a:r>
                        <a:rPr lang="en-GB" sz="1200" baseline="0" dirty="0">
                          <a:effectLst/>
                          <a:latin typeface="Gill Sans MT" panose="020B0502020104020203" pitchFamily="34" charset="0"/>
                          <a:ea typeface="Calibri" panose="020F0502020204030204" pitchFamily="34" charset="0"/>
                          <a:cs typeface="Gill Sans"/>
                        </a:rPr>
                        <a:t> discusses the clash between science and a religious society.</a:t>
                      </a:r>
                      <a:endParaRPr lang="en-GB" sz="1200" dirty="0">
                        <a:effectLst/>
                        <a:latin typeface="Gill Sans MT" panose="020B0502020104020203" pitchFamily="34" charset="0"/>
                        <a:ea typeface="Calibri" panose="020F0502020204030204" pitchFamily="34" charset="0"/>
                        <a:cs typeface="Gill Sans"/>
                      </a:endParaRPr>
                    </a:p>
                  </a:txBody>
                  <a:tcPr anchor="ctr"/>
                </a:tc>
                <a:extLst>
                  <a:ext uri="{0D108BD9-81ED-4DB2-BD59-A6C34878D82A}">
                    <a16:rowId xmlns:a16="http://schemas.microsoft.com/office/drawing/2014/main" val="10002"/>
                  </a:ext>
                </a:extLst>
              </a:tr>
              <a:tr h="394447">
                <a:tc>
                  <a:txBody>
                    <a:bodyPr/>
                    <a:lstStyle/>
                    <a:p>
                      <a:r>
                        <a:rPr lang="en-US" sz="1200" dirty="0">
                          <a:latin typeface="Gill Sans MT" panose="020B0502020104020203" pitchFamily="34" charset="0"/>
                          <a:cs typeface="Gill Sans"/>
                        </a:rPr>
                        <a:t>Isolation</a:t>
                      </a:r>
                      <a:r>
                        <a:rPr lang="en-US" sz="1200" baseline="0" dirty="0">
                          <a:latin typeface="Gill Sans MT" panose="020B0502020104020203" pitchFamily="34" charset="0"/>
                          <a:cs typeface="Gill Sans"/>
                        </a:rPr>
                        <a:t> and prejudice</a:t>
                      </a:r>
                      <a:endParaRPr lang="en-US" sz="1200" dirty="0">
                        <a:latin typeface="Gill Sans MT" panose="020B0502020104020203" pitchFamily="34" charset="0"/>
                        <a:cs typeface="Gill San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Despite his intelligence the creature is treated badly by all due to his appearance.</a:t>
                      </a:r>
                    </a:p>
                  </a:txBody>
                  <a:tcPr anchor="ctr"/>
                </a:tc>
                <a:extLst>
                  <a:ext uri="{0D108BD9-81ED-4DB2-BD59-A6C34878D82A}">
                    <a16:rowId xmlns:a16="http://schemas.microsoft.com/office/drawing/2014/main" val="10003"/>
                  </a:ext>
                </a:extLst>
              </a:tr>
              <a:tr h="439270">
                <a:tc>
                  <a:txBody>
                    <a:bodyPr/>
                    <a:lstStyle/>
                    <a:p>
                      <a:r>
                        <a:rPr lang="en-US" sz="1200" dirty="0">
                          <a:latin typeface="Gill Sans MT" panose="020B0502020104020203" pitchFamily="34" charset="0"/>
                          <a:cs typeface="Gill Sans"/>
                        </a:rPr>
                        <a:t>Revenge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The creature’s behavior</a:t>
                      </a:r>
                      <a:r>
                        <a:rPr lang="en-US" sz="1200" baseline="0" dirty="0">
                          <a:latin typeface="Gill Sans MT" panose="020B0502020104020203" pitchFamily="34" charset="0"/>
                          <a:cs typeface="Gill Sans"/>
                        </a:rPr>
                        <a:t> seems mostly driven by his desire for revenge against humanity.</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r h="616041">
                <a:tc>
                  <a:txBody>
                    <a:bodyPr/>
                    <a:lstStyle/>
                    <a:p>
                      <a:r>
                        <a:rPr lang="en-US" sz="1200" dirty="0">
                          <a:latin typeface="Gill Sans MT" panose="020B0502020104020203" pitchFamily="34" charset="0"/>
                          <a:cs typeface="Gill Sans"/>
                        </a:rPr>
                        <a:t>Romanticism</a:t>
                      </a:r>
                      <a:r>
                        <a:rPr lang="en-US" sz="1200" baseline="0" dirty="0">
                          <a:latin typeface="Gill Sans MT" panose="020B0502020104020203" pitchFamily="34" charset="0"/>
                          <a:cs typeface="Gill Sans"/>
                        </a:rPr>
                        <a:t> and nature</a:t>
                      </a:r>
                      <a:endParaRPr lang="en-US" sz="1200" dirty="0">
                        <a:latin typeface="Gill Sans MT" panose="020B0502020104020203" pitchFamily="34" charset="0"/>
                        <a:cs typeface="Gill San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The novel frequently uses nature to represent the sublime as well as showing the perils of</a:t>
                      </a:r>
                      <a:r>
                        <a:rPr lang="en-US" sz="1200" baseline="0" dirty="0">
                          <a:latin typeface="Gill Sans MT" panose="020B0502020104020203" pitchFamily="34" charset="0"/>
                          <a:cs typeface="Gill Sans"/>
                        </a:rPr>
                        <a:t> playing at creation.</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40201909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2066431"/>
              </p:ext>
            </p:extLst>
          </p:nvPr>
        </p:nvGraphicFramePr>
        <p:xfrm>
          <a:off x="117044" y="3553779"/>
          <a:ext cx="3725037" cy="3212247"/>
        </p:xfrm>
        <a:graphic>
          <a:graphicData uri="http://schemas.openxmlformats.org/drawingml/2006/table">
            <a:tbl>
              <a:tblPr firstRow="1" bandRow="1">
                <a:tableStyleId>{5940675A-B579-460E-94D1-54222C63F5DA}</a:tableStyleId>
              </a:tblPr>
              <a:tblGrid>
                <a:gridCol w="1122933">
                  <a:extLst>
                    <a:ext uri="{9D8B030D-6E8A-4147-A177-3AD203B41FA5}">
                      <a16:colId xmlns:a16="http://schemas.microsoft.com/office/drawing/2014/main" val="20000"/>
                    </a:ext>
                  </a:extLst>
                </a:gridCol>
                <a:gridCol w="2602104">
                  <a:extLst>
                    <a:ext uri="{9D8B030D-6E8A-4147-A177-3AD203B41FA5}">
                      <a16:colId xmlns:a16="http://schemas.microsoft.com/office/drawing/2014/main" val="20001"/>
                    </a:ext>
                  </a:extLst>
                </a:gridCol>
              </a:tblGrid>
              <a:tr h="259396">
                <a:tc gridSpan="2">
                  <a:txBody>
                    <a:bodyPr/>
                    <a:lstStyle/>
                    <a:p>
                      <a:pPr algn="ctr"/>
                      <a:r>
                        <a:rPr lang="en-GB" sz="1200" b="1" dirty="0">
                          <a:latin typeface="Gill Sans MT" panose="020B0502020104020203" pitchFamily="34" charset="0"/>
                        </a:rPr>
                        <a:t>Week</a:t>
                      </a:r>
                      <a:r>
                        <a:rPr lang="en-GB" sz="1200" b="1" baseline="0" dirty="0">
                          <a:latin typeface="Gill Sans MT" panose="020B0502020104020203" pitchFamily="34" charset="0"/>
                        </a:rPr>
                        <a:t> 2 – C</a:t>
                      </a:r>
                      <a:r>
                        <a:rPr lang="en-GB" sz="1200" b="1" dirty="0">
                          <a:latin typeface="Gill Sans MT" panose="020B0502020104020203" pitchFamily="34" charset="0"/>
                        </a:rPr>
                        <a:t>haracters</a:t>
                      </a:r>
                      <a:r>
                        <a:rPr lang="en-GB" sz="1200" b="1" baseline="0" dirty="0">
                          <a:latin typeface="Gill Sans MT" panose="020B0502020104020203" pitchFamily="34" charset="0"/>
                        </a:rPr>
                        <a:t> </a:t>
                      </a:r>
                      <a:r>
                        <a:rPr lang="en-GB" sz="1200" b="1" baseline="0">
                          <a:latin typeface="Gill Sans MT" panose="020B0502020104020203" pitchFamily="34" charset="0"/>
                        </a:rPr>
                        <a:t>in Frankenstein</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432327">
                <a:tc>
                  <a:txBody>
                    <a:bodyPr/>
                    <a:lstStyle/>
                    <a:p>
                      <a:r>
                        <a:rPr lang="en-GB" sz="1200" b="0" dirty="0">
                          <a:latin typeface="Gill Sans MT" panose="020B0502020104020203" pitchFamily="34" charset="0"/>
                        </a:rPr>
                        <a:t>Dr Victor Frankenstein</a:t>
                      </a:r>
                    </a:p>
                  </a:txBody>
                  <a:tcPr anchor="ctr"/>
                </a:tc>
                <a:tc>
                  <a:txBody>
                    <a:bodyPr/>
                    <a:lstStyle/>
                    <a:p>
                      <a:r>
                        <a:rPr lang="en-GB" sz="1200" b="0" dirty="0">
                          <a:latin typeface="Gill Sans MT" panose="020B0502020104020203" pitchFamily="34" charset="0"/>
                        </a:rPr>
                        <a:t>Protagonist of the novel and creator of The Creature,</a:t>
                      </a:r>
                    </a:p>
                  </a:txBody>
                  <a:tcPr anchor="ctr"/>
                </a:tc>
                <a:extLst>
                  <a:ext uri="{0D108BD9-81ED-4DB2-BD59-A6C34878D82A}">
                    <a16:rowId xmlns:a16="http://schemas.microsoft.com/office/drawing/2014/main" val="10001"/>
                  </a:ext>
                </a:extLst>
              </a:tr>
              <a:tr h="605258">
                <a:tc>
                  <a:txBody>
                    <a:bodyPr/>
                    <a:lstStyle/>
                    <a:p>
                      <a:r>
                        <a:rPr lang="en-GB" sz="1200" b="0" dirty="0">
                          <a:latin typeface="Gill Sans MT" panose="020B0502020104020203" pitchFamily="34" charset="0"/>
                        </a:rPr>
                        <a:t>The Creature</a:t>
                      </a:r>
                    </a:p>
                  </a:txBody>
                  <a:tcPr anchor="ctr"/>
                </a:tc>
                <a:tc>
                  <a:txBody>
                    <a:bodyPr/>
                    <a:lstStyle/>
                    <a:p>
                      <a:r>
                        <a:rPr lang="en-GB" sz="1200" dirty="0">
                          <a:latin typeface="Gill Sans MT" panose="020B0502020104020203" pitchFamily="34" charset="0"/>
                        </a:rPr>
                        <a:t>A creature manufactured</a:t>
                      </a:r>
                      <a:r>
                        <a:rPr lang="en-GB" sz="1200" baseline="0" dirty="0">
                          <a:latin typeface="Gill Sans MT" panose="020B0502020104020203" pitchFamily="34" charset="0"/>
                        </a:rPr>
                        <a:t> and brought to life by Victor Frankenstein,</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778189">
                <a:tc>
                  <a:txBody>
                    <a:bodyPr/>
                    <a:lstStyle/>
                    <a:p>
                      <a:r>
                        <a:rPr lang="en-GB" sz="1200" b="0" dirty="0">
                          <a:latin typeface="Gill Sans MT" panose="020B0502020104020203" pitchFamily="34" charset="0"/>
                        </a:rPr>
                        <a:t>Captain Walton</a:t>
                      </a:r>
                    </a:p>
                  </a:txBody>
                  <a:tcPr anchor="ctr"/>
                </a:tc>
                <a:tc>
                  <a:txBody>
                    <a:bodyPr/>
                    <a:lstStyle/>
                    <a:p>
                      <a:r>
                        <a:rPr lang="en-GB" sz="1200" dirty="0">
                          <a:latin typeface="Gill Sans MT" panose="020B0502020104020203" pitchFamily="34" charset="0"/>
                        </a:rPr>
                        <a:t>A ship’s captain trying to find his way to Asia via the Northern Passage who finds Victor on</a:t>
                      </a:r>
                      <a:r>
                        <a:rPr lang="en-GB" sz="1200" baseline="0" dirty="0">
                          <a:latin typeface="Gill Sans MT" panose="020B0502020104020203" pitchFamily="34" charset="0"/>
                        </a:rPr>
                        <a:t> the ice.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605258">
                <a:tc>
                  <a:txBody>
                    <a:bodyPr/>
                    <a:lstStyle/>
                    <a:p>
                      <a:r>
                        <a:rPr lang="en-GB" sz="1200" b="0" dirty="0">
                          <a:latin typeface="Gill Sans MT" panose="020B0502020104020203" pitchFamily="34" charset="0"/>
                        </a:rPr>
                        <a:t>Henry </a:t>
                      </a:r>
                      <a:r>
                        <a:rPr lang="en-GB" sz="1200" b="0" dirty="0" err="1">
                          <a:latin typeface="Gill Sans MT" panose="020B0502020104020203" pitchFamily="34" charset="0"/>
                        </a:rPr>
                        <a:t>Clerval</a:t>
                      </a:r>
                      <a:endParaRPr lang="en-GB" sz="1200" b="0" dirty="0">
                        <a:latin typeface="Gill Sans MT" panose="020B0502020104020203" pitchFamily="34" charset="0"/>
                      </a:endParaRPr>
                    </a:p>
                  </a:txBody>
                  <a:tcPr anchor="ctr"/>
                </a:tc>
                <a:tc>
                  <a:txBody>
                    <a:bodyPr/>
                    <a:lstStyle/>
                    <a:p>
                      <a:r>
                        <a:rPr lang="en-GB" sz="1200" dirty="0">
                          <a:latin typeface="Gill Sans MT" panose="020B0502020104020203" pitchFamily="34" charset="0"/>
                        </a:rPr>
                        <a:t>Victor’s childhood friend, obsessed with literature to contrast with Victor’s obsession with science,</a:t>
                      </a:r>
                    </a:p>
                  </a:txBody>
                  <a:tcPr anchor="ctr"/>
                </a:tc>
                <a:extLst>
                  <a:ext uri="{0D108BD9-81ED-4DB2-BD59-A6C34878D82A}">
                    <a16:rowId xmlns:a16="http://schemas.microsoft.com/office/drawing/2014/main" val="10004"/>
                  </a:ext>
                </a:extLst>
              </a:tr>
              <a:tr h="432327">
                <a:tc>
                  <a:txBody>
                    <a:bodyPr/>
                    <a:lstStyle/>
                    <a:p>
                      <a:r>
                        <a:rPr lang="en-GB" sz="1200" b="0" dirty="0">
                          <a:latin typeface="Gill Sans MT" panose="020B0502020104020203" pitchFamily="34" charset="0"/>
                        </a:rPr>
                        <a:t>Elizabeth </a:t>
                      </a:r>
                      <a:r>
                        <a:rPr lang="en-GB" sz="1200" b="0" dirty="0" err="1">
                          <a:latin typeface="Gill Sans MT" panose="020B0502020104020203" pitchFamily="34" charset="0"/>
                        </a:rPr>
                        <a:t>Lavenza</a:t>
                      </a:r>
                      <a:endParaRPr lang="en-GB" sz="1200" b="0" dirty="0">
                        <a:latin typeface="Gill Sans MT" panose="020B0502020104020203" pitchFamily="34" charset="0"/>
                      </a:endParaRPr>
                    </a:p>
                  </a:txBody>
                  <a:tcPr anchor="ctr"/>
                </a:tc>
                <a:tc>
                  <a:txBody>
                    <a:bodyPr/>
                    <a:lstStyle/>
                    <a:p>
                      <a:r>
                        <a:rPr lang="en-GB" sz="1200" dirty="0">
                          <a:latin typeface="Gill Sans MT" panose="020B0502020104020203" pitchFamily="34" charset="0"/>
                        </a:rPr>
                        <a:t>Victor’s adopted sister and fiancée.</a:t>
                      </a:r>
                    </a:p>
                  </a:txBody>
                  <a:tcPr anchor="ct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117045" y="528664"/>
          <a:ext cx="3714141" cy="2878669"/>
        </p:xfrm>
        <a:graphic>
          <a:graphicData uri="http://schemas.openxmlformats.org/drawingml/2006/table">
            <a:tbl>
              <a:tblPr firstRow="1" bandRow="1">
                <a:tableStyleId>{5940675A-B579-460E-94D1-54222C63F5DA}</a:tableStyleId>
              </a:tblPr>
              <a:tblGrid>
                <a:gridCol w="1191935">
                  <a:extLst>
                    <a:ext uri="{9D8B030D-6E8A-4147-A177-3AD203B41FA5}">
                      <a16:colId xmlns:a16="http://schemas.microsoft.com/office/drawing/2014/main" val="20000"/>
                    </a:ext>
                  </a:extLst>
                </a:gridCol>
                <a:gridCol w="2522206">
                  <a:extLst>
                    <a:ext uri="{9D8B030D-6E8A-4147-A177-3AD203B41FA5}">
                      <a16:colId xmlns:a16="http://schemas.microsoft.com/office/drawing/2014/main" val="20001"/>
                    </a:ext>
                  </a:extLst>
                </a:gridCol>
              </a:tblGrid>
              <a:tr h="276145">
                <a:tc gridSpan="2">
                  <a:txBody>
                    <a:bodyPr/>
                    <a:lstStyle/>
                    <a:p>
                      <a:pPr algn="ctr"/>
                      <a:r>
                        <a:rPr lang="en-GB" sz="1200" b="1" dirty="0">
                          <a:latin typeface="Gill Sans MT" panose="020B0502020104020203" pitchFamily="34" charset="0"/>
                        </a:rPr>
                        <a:t>Week 1 - Context</a:t>
                      </a:r>
                    </a:p>
                  </a:txBody>
                  <a:tcPr anchor="c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60244">
                <a:tc>
                  <a:txBody>
                    <a:bodyPr/>
                    <a:lstStyle/>
                    <a:p>
                      <a:r>
                        <a:rPr lang="en-GB" sz="1200" dirty="0">
                          <a:latin typeface="Gill Sans MT" panose="020B0502020104020203" pitchFamily="34" charset="0"/>
                        </a:rPr>
                        <a:t>Mary </a:t>
                      </a:r>
                      <a:r>
                        <a:rPr lang="en-GB" sz="1200" dirty="0" err="1">
                          <a:latin typeface="Gill Sans MT" panose="020B0502020104020203" pitchFamily="34" charset="0"/>
                        </a:rPr>
                        <a:t>Wollestencraft</a:t>
                      </a:r>
                      <a:endParaRPr lang="en-GB" sz="1200" dirty="0">
                        <a:latin typeface="Gill Sans MT" panose="020B0502020104020203" pitchFamily="34" charset="0"/>
                      </a:endParaRPr>
                    </a:p>
                  </a:txBody>
                  <a:tcPr/>
                </a:tc>
                <a:tc>
                  <a:txBody>
                    <a:bodyPr/>
                    <a:lstStyle/>
                    <a:p>
                      <a:r>
                        <a:rPr lang="en-GB" sz="1200" b="0" i="0" kern="1200" dirty="0">
                          <a:solidFill>
                            <a:schemeClr val="tx1"/>
                          </a:solidFill>
                          <a:effectLst/>
                          <a:latin typeface="Gill Sans MT" panose="020B0502020104020203" pitchFamily="34" charset="0"/>
                          <a:ea typeface="+mn-ea"/>
                          <a:cs typeface="+mn-cs"/>
                        </a:rPr>
                        <a:t>British philosopher and early feminist. Mother of Mary Shelley.</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1"/>
                  </a:ext>
                </a:extLst>
              </a:tr>
              <a:tr h="255879">
                <a:tc>
                  <a:txBody>
                    <a:bodyPr/>
                    <a:lstStyle/>
                    <a:p>
                      <a:r>
                        <a:rPr lang="en-GB" sz="1200" dirty="0">
                          <a:latin typeface="Gill Sans MT" panose="020B0502020104020203" pitchFamily="34" charset="0"/>
                        </a:rPr>
                        <a:t>Mary Shelley</a:t>
                      </a:r>
                    </a:p>
                  </a:txBody>
                  <a:tcPr/>
                </a:tc>
                <a:tc>
                  <a:txBody>
                    <a:bodyPr/>
                    <a:lstStyle/>
                    <a:p>
                      <a:r>
                        <a:rPr lang="en-GB" sz="1200" b="0" i="0" kern="1200" dirty="0">
                          <a:solidFill>
                            <a:schemeClr val="tx1"/>
                          </a:solidFill>
                          <a:effectLst/>
                          <a:latin typeface="Gill Sans MT" panose="020B0502020104020203" pitchFamily="34" charset="0"/>
                          <a:ea typeface="+mn-ea"/>
                          <a:cs typeface="+mn-cs"/>
                        </a:rPr>
                        <a:t>Teenage author of </a:t>
                      </a:r>
                      <a:r>
                        <a:rPr lang="en-GB" sz="1200" b="0" i="1" kern="1200" dirty="0">
                          <a:solidFill>
                            <a:schemeClr val="tx1"/>
                          </a:solidFill>
                          <a:effectLst/>
                          <a:latin typeface="Gill Sans MT" panose="020B0502020104020203" pitchFamily="34" charset="0"/>
                          <a:ea typeface="+mn-ea"/>
                          <a:cs typeface="+mn-cs"/>
                        </a:rPr>
                        <a:t>Frankenstein.</a:t>
                      </a:r>
                      <a:endParaRPr lang="en-GB" sz="1000" i="1" dirty="0">
                        <a:latin typeface="Gill Sans MT" panose="020B0502020104020203" pitchFamily="34" charset="0"/>
                      </a:endParaRPr>
                    </a:p>
                  </a:txBody>
                  <a:tcPr anchor="ctr"/>
                </a:tc>
                <a:extLst>
                  <a:ext uri="{0D108BD9-81ED-4DB2-BD59-A6C34878D82A}">
                    <a16:rowId xmlns:a16="http://schemas.microsoft.com/office/drawing/2014/main" val="10002"/>
                  </a:ext>
                </a:extLst>
              </a:tr>
              <a:tr h="460244">
                <a:tc>
                  <a:txBody>
                    <a:bodyPr/>
                    <a:lstStyle/>
                    <a:p>
                      <a:r>
                        <a:rPr lang="en-GB" sz="1200" dirty="0">
                          <a:latin typeface="Gill Sans MT" panose="020B0502020104020203" pitchFamily="34" charset="0"/>
                        </a:rPr>
                        <a:t>Percy Shelley</a:t>
                      </a:r>
                    </a:p>
                  </a:txBody>
                  <a:tcPr/>
                </a:tc>
                <a:tc>
                  <a:txBody>
                    <a:bodyPr/>
                    <a:lstStyle/>
                    <a:p>
                      <a:r>
                        <a:rPr lang="en-GB" sz="1200" b="0" i="0" kern="1200" dirty="0">
                          <a:solidFill>
                            <a:schemeClr val="tx1"/>
                          </a:solidFill>
                          <a:effectLst/>
                          <a:latin typeface="Gill Sans MT" panose="020B0502020104020203" pitchFamily="34" charset="0"/>
                          <a:ea typeface="+mn-ea"/>
                          <a:cs typeface="+mn-cs"/>
                        </a:rPr>
                        <a:t>Poet,</a:t>
                      </a:r>
                      <a:r>
                        <a:rPr lang="en-GB" sz="1200" b="0" i="0" kern="1200" baseline="0" dirty="0">
                          <a:solidFill>
                            <a:schemeClr val="tx1"/>
                          </a:solidFill>
                          <a:effectLst/>
                          <a:latin typeface="Gill Sans MT" panose="020B0502020104020203" pitchFamily="34" charset="0"/>
                          <a:ea typeface="+mn-ea"/>
                          <a:cs typeface="+mn-cs"/>
                        </a:rPr>
                        <a:t> political writer and husband of Mary Shelley.</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3"/>
                  </a:ext>
                </a:extLst>
              </a:tr>
              <a:tr h="597050">
                <a:tc>
                  <a:txBody>
                    <a:bodyPr/>
                    <a:lstStyle/>
                    <a:p>
                      <a:r>
                        <a:rPr lang="en-GB" sz="1200" dirty="0">
                          <a:latin typeface="Gill Sans MT" panose="020B0502020104020203" pitchFamily="34" charset="0"/>
                        </a:rPr>
                        <a:t>Romanticism</a:t>
                      </a:r>
                    </a:p>
                  </a:txBody>
                  <a:tcPr/>
                </a:tc>
                <a:tc>
                  <a:txBody>
                    <a:bodyPr/>
                    <a:lstStyle/>
                    <a:p>
                      <a:r>
                        <a:rPr lang="en-GB" sz="1200" dirty="0">
                          <a:latin typeface="Gill Sans MT" panose="020B0502020104020203" pitchFamily="34" charset="0"/>
                        </a:rPr>
                        <a:t>An artistic movement focused on emotion and individualism as well as the glorification of nature.</a:t>
                      </a:r>
                    </a:p>
                  </a:txBody>
                  <a:tcPr anchor="ctr"/>
                </a:tc>
                <a:extLst>
                  <a:ext uri="{0D108BD9-81ED-4DB2-BD59-A6C34878D82A}">
                    <a16:rowId xmlns:a16="http://schemas.microsoft.com/office/drawing/2014/main" val="758723933"/>
                  </a:ext>
                </a:extLst>
              </a:tr>
              <a:tr h="767636">
                <a:tc>
                  <a:txBody>
                    <a:bodyPr/>
                    <a:lstStyle/>
                    <a:p>
                      <a:r>
                        <a:rPr lang="en-GB" sz="1200" dirty="0">
                          <a:latin typeface="Gill Sans MT" panose="020B0502020104020203" pitchFamily="34" charset="0"/>
                        </a:rPr>
                        <a:t>Galvanism</a:t>
                      </a:r>
                    </a:p>
                  </a:txBody>
                  <a:tcPr/>
                </a:tc>
                <a:tc>
                  <a:txBody>
                    <a:bodyPr/>
                    <a:lstStyle/>
                    <a:p>
                      <a:r>
                        <a:rPr lang="en-GB" sz="1200" dirty="0">
                          <a:latin typeface="Gill Sans MT" panose="020B0502020104020203" pitchFamily="34" charset="0"/>
                        </a:rPr>
                        <a:t>A scientific theory that thought electricity</a:t>
                      </a:r>
                      <a:r>
                        <a:rPr lang="en-GB" sz="1200" baseline="0" dirty="0">
                          <a:latin typeface="Gill Sans MT" panose="020B0502020104020203" pitchFamily="34" charset="0"/>
                        </a:rPr>
                        <a:t> was the source of life. Named after scientist Luigi Galvani.</a:t>
                      </a:r>
                      <a:endParaRPr lang="en-GB" sz="1200" dirty="0">
                        <a:latin typeface="Gill Sans MT" panose="020B0502020104020203" pitchFamily="34" charset="0"/>
                      </a:endParaRPr>
                    </a:p>
                  </a:txBody>
                  <a:tcPr anchor="ctr"/>
                </a:tc>
                <a:extLst>
                  <a:ext uri="{0D108BD9-81ED-4DB2-BD59-A6C34878D82A}">
                    <a16:rowId xmlns:a16="http://schemas.microsoft.com/office/drawing/2014/main" val="256875353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47524891"/>
              </p:ext>
            </p:extLst>
          </p:nvPr>
        </p:nvGraphicFramePr>
        <p:xfrm>
          <a:off x="7518457" y="3391008"/>
          <a:ext cx="4580036" cy="2992859"/>
        </p:xfrm>
        <a:graphic>
          <a:graphicData uri="http://schemas.openxmlformats.org/drawingml/2006/table">
            <a:tbl>
              <a:tblPr firstRow="1" bandRow="1">
                <a:tableStyleId>{5940675A-B579-460E-94D1-54222C63F5DA}</a:tableStyleId>
              </a:tblPr>
              <a:tblGrid>
                <a:gridCol w="4580036">
                  <a:extLst>
                    <a:ext uri="{9D8B030D-6E8A-4147-A177-3AD203B41FA5}">
                      <a16:colId xmlns:a16="http://schemas.microsoft.com/office/drawing/2014/main" val="20000"/>
                    </a:ext>
                  </a:extLst>
                </a:gridCol>
              </a:tblGrid>
              <a:tr h="282606">
                <a:tc>
                  <a:txBody>
                    <a:bodyPr/>
                    <a:lstStyle/>
                    <a:p>
                      <a:pPr algn="ctr"/>
                      <a:r>
                        <a:rPr lang="en-US" sz="1200" b="1" dirty="0">
                          <a:latin typeface="Gill Sans MT" panose="020B0502020104020203" pitchFamily="34" charset="0"/>
                          <a:cs typeface="Gill Sans"/>
                        </a:rPr>
                        <a:t>Week 6 - Steps of an Analytical Paragraph</a:t>
                      </a:r>
                      <a:r>
                        <a:rPr lang="en-US" sz="1200" b="1" baseline="0" dirty="0">
                          <a:latin typeface="Gill Sans MT" panose="020B0502020104020203" pitchFamily="34" charset="0"/>
                          <a:cs typeface="Gill Sans"/>
                        </a:rPr>
                        <a:t> </a:t>
                      </a:r>
                      <a:endParaRPr lang="en-US" sz="1200" b="1" dirty="0">
                        <a:latin typeface="Gill Sans MT" panose="020B0502020104020203" pitchFamily="34" charset="0"/>
                        <a:cs typeface="Gill Sans"/>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471009">
                <a:tc>
                  <a:txBody>
                    <a:bodyPr/>
                    <a:lstStyle/>
                    <a:p>
                      <a:r>
                        <a:rPr lang="en-US" sz="1200" dirty="0">
                          <a:latin typeface="Gill Sans MT" panose="020B0502020104020203" pitchFamily="34" charset="0"/>
                          <a:cs typeface="Gill Sans"/>
                        </a:rPr>
                        <a:t>1. Point –</a:t>
                      </a:r>
                      <a:r>
                        <a:rPr lang="en-US" sz="1200" baseline="0" dirty="0">
                          <a:latin typeface="Gill Sans MT" panose="020B0502020104020203" pitchFamily="34" charset="0"/>
                          <a:cs typeface="Gill Sans"/>
                        </a:rPr>
                        <a:t> create a point from the evidence, which answers the question directly and has an adjective</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1"/>
                  </a:ext>
                </a:extLst>
              </a:tr>
              <a:tr h="471009">
                <a:tc>
                  <a:txBody>
                    <a:bodyPr/>
                    <a:lstStyle/>
                    <a:p>
                      <a:r>
                        <a:rPr lang="en-US" sz="1200" dirty="0">
                          <a:latin typeface="Gill Sans MT" panose="020B0502020104020203" pitchFamily="34" charset="0"/>
                          <a:cs typeface="Gill Sans"/>
                        </a:rPr>
                        <a:t>2. Evidence – select a piece of</a:t>
                      </a:r>
                      <a:r>
                        <a:rPr lang="en-US" sz="1200" baseline="0" dirty="0">
                          <a:latin typeface="Gill Sans MT" panose="020B0502020104020203" pitchFamily="34" charset="0"/>
                          <a:cs typeface="Gill Sans"/>
                        </a:rPr>
                        <a:t> evidence from the text which helps you to answer the question and is relevant and interesting</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2"/>
                  </a:ext>
                </a:extLst>
              </a:tr>
              <a:tr h="471009">
                <a:tc>
                  <a:txBody>
                    <a:bodyPr/>
                    <a:lstStyle/>
                    <a:p>
                      <a:r>
                        <a:rPr lang="en-US" sz="1200" dirty="0">
                          <a:latin typeface="Gill Sans MT" panose="020B0502020104020203" pitchFamily="34" charset="0"/>
                          <a:cs typeface="Gill Sans"/>
                        </a:rPr>
                        <a:t>3. Explain – explain how your</a:t>
                      </a:r>
                      <a:r>
                        <a:rPr lang="en-US" sz="1200" baseline="0" dirty="0">
                          <a:latin typeface="Gill Sans MT" panose="020B0502020104020203" pitchFamily="34" charset="0"/>
                          <a:cs typeface="Gill Sans"/>
                        </a:rPr>
                        <a:t> evidence is relevant to the question and helps support your point</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3"/>
                  </a:ext>
                </a:extLst>
              </a:tr>
              <a:tr h="471009">
                <a:tc>
                  <a:txBody>
                    <a:bodyPr/>
                    <a:lstStyle/>
                    <a:p>
                      <a:r>
                        <a:rPr lang="en-US" sz="1200" dirty="0">
                          <a:latin typeface="Gill Sans MT" panose="020B0502020104020203" pitchFamily="34" charset="0"/>
                          <a:cs typeface="Gill Sans"/>
                        </a:rPr>
                        <a:t>4. Device – identify</a:t>
                      </a:r>
                      <a:r>
                        <a:rPr lang="en-US" sz="1200" baseline="0" dirty="0">
                          <a:latin typeface="Gill Sans MT" panose="020B0502020104020203" pitchFamily="34" charset="0"/>
                          <a:cs typeface="Gill Sans"/>
                        </a:rPr>
                        <a:t> a language device, dramatic technique or word type that is used in your quote</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r h="373184">
                <a:tc>
                  <a:txBody>
                    <a:bodyPr/>
                    <a:lstStyle/>
                    <a:p>
                      <a:r>
                        <a:rPr lang="en-US" sz="1200" dirty="0">
                          <a:latin typeface="Gill Sans MT" panose="020B0502020104020203" pitchFamily="34" charset="0"/>
                          <a:cs typeface="Gill Sans"/>
                        </a:rPr>
                        <a:t>6. Analysis</a:t>
                      </a:r>
                      <a:r>
                        <a:rPr lang="en-US" sz="1200" baseline="0" dirty="0">
                          <a:latin typeface="Gill Sans MT" panose="020B0502020104020203" pitchFamily="34" charset="0"/>
                          <a:cs typeface="Gill Sans"/>
                        </a:rPr>
                        <a:t> – zoom in on a key words and make relevant connotations</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2806702806"/>
                  </a:ext>
                </a:extLst>
              </a:tr>
              <a:tr h="453033">
                <a:tc>
                  <a:txBody>
                    <a:bodyPr/>
                    <a:lstStyle/>
                    <a:p>
                      <a:r>
                        <a:rPr lang="en-US" sz="1200" dirty="0">
                          <a:latin typeface="Gill Sans MT" panose="020B0502020104020203" pitchFamily="34" charset="0"/>
                          <a:cs typeface="Gill Sans"/>
                        </a:rPr>
                        <a:t>7. Link – link back to the context of your play and the original question</a:t>
                      </a:r>
                    </a:p>
                  </a:txBody>
                  <a:tcPr anchor="ctr"/>
                </a:tc>
                <a:extLst>
                  <a:ext uri="{0D108BD9-81ED-4DB2-BD59-A6C34878D82A}">
                    <a16:rowId xmlns:a16="http://schemas.microsoft.com/office/drawing/2014/main" val="971196584"/>
                  </a:ext>
                </a:extLst>
              </a:tr>
            </a:tbl>
          </a:graphicData>
        </a:graphic>
      </p:graphicFrame>
      <p:sp>
        <p:nvSpPr>
          <p:cNvPr id="11" name="TextBox 10"/>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spTree>
    <p:extLst>
      <p:ext uri="{BB962C8B-B14F-4D97-AF65-F5344CB8AC3E}">
        <p14:creationId xmlns:p14="http://schemas.microsoft.com/office/powerpoint/2010/main" val="3253786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394615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117881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3112758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112806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61475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0857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05355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4276548942"/>
              </p:ext>
            </p:extLst>
          </p:nvPr>
        </p:nvGraphicFramePr>
        <p:xfrm>
          <a:off x="627352" y="1357045"/>
          <a:ext cx="11185708" cy="2600456"/>
        </p:xfrm>
        <a:graphic>
          <a:graphicData uri="http://schemas.openxmlformats.org/drawingml/2006/table">
            <a:tbl>
              <a:tblPr firstRow="1" bandRow="1">
                <a:tableStyleId>{5940675A-B579-460E-94D1-54222C63F5DA}</a:tableStyleId>
              </a:tblPr>
              <a:tblGrid>
                <a:gridCol w="1166168">
                  <a:extLst>
                    <a:ext uri="{9D8B030D-6E8A-4147-A177-3AD203B41FA5}">
                      <a16:colId xmlns:a16="http://schemas.microsoft.com/office/drawing/2014/main" val="20000"/>
                    </a:ext>
                  </a:extLst>
                </a:gridCol>
                <a:gridCol w="10019540">
                  <a:extLst>
                    <a:ext uri="{9D8B030D-6E8A-4147-A177-3AD203B41FA5}">
                      <a16:colId xmlns:a16="http://schemas.microsoft.com/office/drawing/2014/main" val="20001"/>
                    </a:ext>
                  </a:extLst>
                </a:gridCol>
              </a:tblGrid>
              <a:tr h="144825">
                <a:tc>
                  <a:txBody>
                    <a:bodyPr/>
                    <a:lstStyle/>
                    <a:p>
                      <a:pPr algn="l"/>
                      <a:r>
                        <a:rPr lang="en-GB" sz="1200" b="1" dirty="0">
                          <a:latin typeface="Gill Sans"/>
                        </a:rPr>
                        <a:t>Key Word</a:t>
                      </a:r>
                    </a:p>
                  </a:txBody>
                  <a:tcPr anchor="ctr">
                    <a:solidFill>
                      <a:schemeClr val="accent2">
                        <a:lumMod val="20000"/>
                        <a:lumOff val="80000"/>
                      </a:schemeClr>
                    </a:solidFill>
                  </a:tcPr>
                </a:tc>
                <a:tc>
                  <a:txBody>
                    <a:bodyPr/>
                    <a:lstStyle/>
                    <a:p>
                      <a:pPr algn="l"/>
                      <a:r>
                        <a:rPr lang="en-GB" sz="1200" b="1" dirty="0">
                          <a:latin typeface="Gill Sans"/>
                        </a:rPr>
                        <a:t>Definition</a:t>
                      </a:r>
                    </a:p>
                  </a:txBody>
                  <a:tcPr anchor="ctr">
                    <a:solidFill>
                      <a:schemeClr val="accent2">
                        <a:lumMod val="20000"/>
                        <a:lumOff val="80000"/>
                      </a:schemeClr>
                    </a:solidFill>
                  </a:tcPr>
                </a:tc>
                <a:extLst>
                  <a:ext uri="{0D108BD9-81ED-4DB2-BD59-A6C34878D82A}">
                    <a16:rowId xmlns:a16="http://schemas.microsoft.com/office/drawing/2014/main" val="1184093998"/>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Mode</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Most</a:t>
                      </a:r>
                      <a:r>
                        <a:rPr lang="en-GB" sz="1200" kern="1400" baseline="0" dirty="0">
                          <a:ln>
                            <a:noFill/>
                          </a:ln>
                          <a:solidFill>
                            <a:srgbClr val="000000"/>
                          </a:solidFill>
                          <a:effectLst/>
                          <a:latin typeface="Gill Sans MT" panose="020B0502020104020203" pitchFamily="34" charset="0"/>
                        </a:rPr>
                        <a:t> frequent number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Median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‘middle</a:t>
                      </a:r>
                      <a:r>
                        <a:rPr lang="en-GB" sz="1200" kern="1400" baseline="0" dirty="0">
                          <a:ln>
                            <a:noFill/>
                          </a:ln>
                          <a:solidFill>
                            <a:srgbClr val="000000"/>
                          </a:solidFill>
                          <a:effectLst/>
                          <a:latin typeface="Gill Sans MT" panose="020B0502020104020203" pitchFamily="34" charset="0"/>
                        </a:rPr>
                        <a:t> value’ when numbers are in order.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82117399"/>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Mean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Found</a:t>
                      </a:r>
                      <a:r>
                        <a:rPr lang="en-GB" sz="1200" kern="1400" baseline="0" dirty="0">
                          <a:ln>
                            <a:noFill/>
                          </a:ln>
                          <a:solidFill>
                            <a:srgbClr val="000000"/>
                          </a:solidFill>
                          <a:effectLst/>
                          <a:latin typeface="Gill Sans MT" panose="020B0502020104020203" pitchFamily="34" charset="0"/>
                        </a:rPr>
                        <a:t> by adding all numbers together and then dividing that by the number of numbers.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776029912"/>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Range</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difference between the highest and lowest values.</a:t>
                      </a:r>
                    </a:p>
                  </a:txBody>
                  <a:tcPr marL="36576" marR="36576" marT="36576" marB="36576" anchor="ctr"/>
                </a:tc>
                <a:extLst>
                  <a:ext uri="{0D108BD9-81ED-4DB2-BD59-A6C34878D82A}">
                    <a16:rowId xmlns:a16="http://schemas.microsoft.com/office/drawing/2014/main" val="470144895"/>
                  </a:ext>
                </a:extLst>
              </a:tr>
              <a:tr h="21176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Discrete Data</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Data that can only take certain</a:t>
                      </a:r>
                      <a:r>
                        <a:rPr lang="en-GB" sz="1200" kern="1400" baseline="0" dirty="0">
                          <a:ln>
                            <a:noFill/>
                          </a:ln>
                          <a:solidFill>
                            <a:srgbClr val="000000"/>
                          </a:solidFill>
                          <a:effectLst/>
                          <a:latin typeface="Gill Sans MT" panose="020B0502020104020203" pitchFamily="34" charset="0"/>
                        </a:rPr>
                        <a:t> values. These values do not have to be whole numbers, but they are fixed values..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Continuous Data</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Data that can take</a:t>
                      </a:r>
                      <a:r>
                        <a:rPr lang="en-GB" sz="1200" kern="1400" baseline="0" dirty="0">
                          <a:ln>
                            <a:noFill/>
                          </a:ln>
                          <a:solidFill>
                            <a:srgbClr val="000000"/>
                          </a:solidFill>
                          <a:effectLst/>
                          <a:latin typeface="Gill Sans MT" panose="020B0502020104020203" pitchFamily="34" charset="0"/>
                        </a:rPr>
                        <a:t> any value e.g. height, weight, temperature, length.</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97192422"/>
                  </a:ext>
                </a:extLst>
              </a:tr>
              <a:tr h="14606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Grouped Data</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Data</a:t>
                      </a:r>
                      <a:r>
                        <a:rPr lang="en-GB" sz="1200" kern="1400" baseline="0" dirty="0">
                          <a:ln>
                            <a:noFill/>
                          </a:ln>
                          <a:solidFill>
                            <a:srgbClr val="000000"/>
                          </a:solidFill>
                          <a:effectLst/>
                          <a:latin typeface="Gill Sans MT" panose="020B0502020104020203" pitchFamily="34" charset="0"/>
                        </a:rPr>
                        <a:t> grouped together into categories (class intervals)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91994769"/>
                  </a:ext>
                </a:extLst>
              </a:tr>
              <a:tr h="21176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Class interval</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data is collected and arranged in a class, and the width of this class is known as the class interval.</a:t>
                      </a:r>
                    </a:p>
                  </a:txBody>
                  <a:tcPr marL="36576" marR="36576" marT="36576" marB="36576" anchor="ctr"/>
                </a:tc>
                <a:extLst>
                  <a:ext uri="{0D108BD9-81ED-4DB2-BD59-A6C34878D82A}">
                    <a16:rowId xmlns:a16="http://schemas.microsoft.com/office/drawing/2014/main" val="4241241184"/>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a:t>
            </a:r>
          </a:p>
        </p:txBody>
      </p:sp>
      <p:graphicFrame>
        <p:nvGraphicFramePr>
          <p:cNvPr id="2" name="Table 1">
            <a:extLst>
              <a:ext uri="{FF2B5EF4-FFF2-40B4-BE49-F238E27FC236}">
                <a16:creationId xmlns:a16="http://schemas.microsoft.com/office/drawing/2014/main" id="{AC43C847-9A1A-BCBD-9B82-D1E8B40FEE30}"/>
              </a:ext>
            </a:extLst>
          </p:cNvPr>
          <p:cNvGraphicFramePr>
            <a:graphicFrameLocks noGrp="1"/>
          </p:cNvGraphicFramePr>
          <p:nvPr>
            <p:extLst>
              <p:ext uri="{D42A27DB-BD31-4B8C-83A1-F6EECF244321}">
                <p14:modId xmlns:p14="http://schemas.microsoft.com/office/powerpoint/2010/main" val="3525161336"/>
              </p:ext>
            </p:extLst>
          </p:nvPr>
        </p:nvGraphicFramePr>
        <p:xfrm>
          <a:off x="416149" y="4004068"/>
          <a:ext cx="5369794" cy="2723368"/>
        </p:xfrm>
        <a:graphic>
          <a:graphicData uri="http://schemas.openxmlformats.org/drawingml/2006/table">
            <a:tbl>
              <a:tblPr firstRow="1" bandRow="1">
                <a:tableStyleId>{5940675A-B579-460E-94D1-54222C63F5DA}</a:tableStyleId>
              </a:tblPr>
              <a:tblGrid>
                <a:gridCol w="1476837">
                  <a:extLst>
                    <a:ext uri="{9D8B030D-6E8A-4147-A177-3AD203B41FA5}">
                      <a16:colId xmlns:a16="http://schemas.microsoft.com/office/drawing/2014/main" val="20000"/>
                    </a:ext>
                  </a:extLst>
                </a:gridCol>
                <a:gridCol w="3892957">
                  <a:extLst>
                    <a:ext uri="{9D8B030D-6E8A-4147-A177-3AD203B41FA5}">
                      <a16:colId xmlns:a16="http://schemas.microsoft.com/office/drawing/2014/main" val="20001"/>
                    </a:ext>
                  </a:extLst>
                </a:gridCol>
              </a:tblGrid>
              <a:tr h="406225">
                <a:tc gridSpan="2">
                  <a:txBody>
                    <a:bodyPr/>
                    <a:lstStyle/>
                    <a:p>
                      <a:pPr algn="l"/>
                      <a:r>
                        <a:rPr lang="en-GB" sz="1400" b="1" u="none" dirty="0">
                          <a:latin typeface="Gill Sans MT" panose="020B0502020104020203" pitchFamily="34" charset="77"/>
                        </a:rPr>
                        <a:t>Ratio</a:t>
                      </a:r>
                      <a:r>
                        <a:rPr lang="en-GB" sz="1200" b="1" u="none" dirty="0">
                          <a:latin typeface="Gill Sans MT" panose="020B0502020104020203" pitchFamily="34" charset="77"/>
                        </a:rPr>
                        <a:t> </a:t>
                      </a:r>
                    </a:p>
                  </a:txBody>
                  <a:tcPr anchor="ctr">
                    <a:solidFill>
                      <a:schemeClr val="accent5">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6000">
                <a:tc>
                  <a:txBody>
                    <a:bodyPr/>
                    <a:lstStyle/>
                    <a:p>
                      <a:pPr algn="l"/>
                      <a:r>
                        <a:rPr lang="en-GB" sz="1200" b="1" dirty="0">
                          <a:latin typeface="Gill Sans MT" panose="020B0502020104020203" pitchFamily="34" charset="0"/>
                        </a:rPr>
                        <a:t>Key Word</a:t>
                      </a:r>
                    </a:p>
                  </a:txBody>
                  <a:tcPr anchor="ctr">
                    <a:solidFill>
                      <a:schemeClr val="accent5">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5">
                        <a:lumMod val="20000"/>
                        <a:lumOff val="80000"/>
                      </a:schemeClr>
                    </a:solidFill>
                  </a:tcPr>
                </a:tc>
                <a:extLst>
                  <a:ext uri="{0D108BD9-81ED-4DB2-BD59-A6C34878D82A}">
                    <a16:rowId xmlns:a16="http://schemas.microsoft.com/office/drawing/2014/main" val="2473564936"/>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 </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 compares the size of one part to another part.  Written using the ‘:’ symbol.</a:t>
                      </a:r>
                    </a:p>
                  </a:txBody>
                  <a:tcPr marL="36576" marR="36576" marT="36576" marB="36576" anchor="ctr"/>
                </a:tc>
                <a:extLst>
                  <a:ext uri="{0D108BD9-81ED-4DB2-BD59-A6C34878D82A}">
                    <a16:rowId xmlns:a16="http://schemas.microsoft.com/office/drawing/2014/main" val="1283080463"/>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Simplifying Ratios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200"/>
                        </a:spcAft>
                        <a:buClrTx/>
                        <a:buSzTx/>
                        <a:buFontTx/>
                        <a:buNone/>
                        <a:tabLst/>
                        <a:defRPr/>
                      </a:pPr>
                      <a:r>
                        <a:rPr lang="en-GB" sz="1200" dirty="0">
                          <a:latin typeface="Gill Sans MT" panose="020B0502020104020203" pitchFamily="34" charset="77"/>
                        </a:rPr>
                        <a:t>To reduce a ratio to its lowest terms by dividing by a common factor</a:t>
                      </a:r>
                      <a:endParaRPr lang="en-GB" sz="1200"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1897192422"/>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Ratios in the form 1:n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77"/>
                        </a:rPr>
                        <a:t>Divide both parts of the ratio by one of the numbers to make one part equal 1.</a:t>
                      </a:r>
                    </a:p>
                  </a:txBody>
                  <a:tcPr marL="36576" marR="36576" marT="36576" marB="36576" anchor="ctr"/>
                </a:tc>
                <a:extLst>
                  <a:ext uri="{0D108BD9-81ED-4DB2-BD59-A6C34878D82A}">
                    <a16:rowId xmlns:a16="http://schemas.microsoft.com/office/drawing/2014/main" val="591994769"/>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Sharing into a ratio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method of sharing out an amount in a given ratio.</a:t>
                      </a:r>
                    </a:p>
                  </a:txBody>
                  <a:tcPr marL="36576" marR="36576" marT="36576" marB="36576" anchor="ctr"/>
                </a:tc>
                <a:extLst>
                  <a:ext uri="{0D108BD9-81ED-4DB2-BD59-A6C34878D82A}">
                    <a16:rowId xmlns:a16="http://schemas.microsoft.com/office/drawing/2014/main" val="559765039"/>
                  </a:ext>
                </a:extLst>
              </a:tr>
            </a:tbl>
          </a:graphicData>
        </a:graphic>
      </p:graphicFrame>
      <p:graphicFrame>
        <p:nvGraphicFramePr>
          <p:cNvPr id="3" name="Table 2">
            <a:extLst>
              <a:ext uri="{FF2B5EF4-FFF2-40B4-BE49-F238E27FC236}">
                <a16:creationId xmlns:a16="http://schemas.microsoft.com/office/drawing/2014/main" id="{C5534C5C-0FBE-A914-0579-6CA53D4299AD}"/>
              </a:ext>
            </a:extLst>
          </p:cNvPr>
          <p:cNvGraphicFramePr>
            <a:graphicFrameLocks noGrp="1"/>
          </p:cNvGraphicFramePr>
          <p:nvPr>
            <p:extLst>
              <p:ext uri="{D42A27DB-BD31-4B8C-83A1-F6EECF244321}">
                <p14:modId xmlns:p14="http://schemas.microsoft.com/office/powerpoint/2010/main" val="1469162586"/>
              </p:ext>
            </p:extLst>
          </p:nvPr>
        </p:nvGraphicFramePr>
        <p:xfrm>
          <a:off x="5986780" y="4106494"/>
          <a:ext cx="5567502" cy="2382174"/>
        </p:xfrm>
        <a:graphic>
          <a:graphicData uri="http://schemas.openxmlformats.org/drawingml/2006/table">
            <a:tbl>
              <a:tblPr firstRow="1" bandRow="1">
                <a:tableStyleId>{5940675A-B579-460E-94D1-54222C63F5DA}</a:tableStyleId>
              </a:tblPr>
              <a:tblGrid>
                <a:gridCol w="1540447">
                  <a:extLst>
                    <a:ext uri="{9D8B030D-6E8A-4147-A177-3AD203B41FA5}">
                      <a16:colId xmlns:a16="http://schemas.microsoft.com/office/drawing/2014/main" val="20000"/>
                    </a:ext>
                  </a:extLst>
                </a:gridCol>
                <a:gridCol w="4027055">
                  <a:extLst>
                    <a:ext uri="{9D8B030D-6E8A-4147-A177-3AD203B41FA5}">
                      <a16:colId xmlns:a16="http://schemas.microsoft.com/office/drawing/2014/main" val="20001"/>
                    </a:ext>
                  </a:extLst>
                </a:gridCol>
              </a:tblGrid>
              <a:tr h="396000">
                <a:tc gridSpan="2">
                  <a:txBody>
                    <a:bodyPr/>
                    <a:lstStyle/>
                    <a:p>
                      <a:pPr algn="l"/>
                      <a:r>
                        <a:rPr lang="en-GB" sz="1400" b="1" u="none" dirty="0">
                          <a:latin typeface="Gill Sans MT" panose="020B0502020104020203" pitchFamily="34" charset="0"/>
                        </a:rPr>
                        <a:t>Proportion</a:t>
                      </a: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600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329986175"/>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Proportion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quantities. </a:t>
                      </a:r>
                      <a:endParaRPr lang="en-GB" sz="1200"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4241241184"/>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Direct Proportion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variables where as one </a:t>
                      </a:r>
                      <a:r>
                        <a:rPr lang="en-GB" sz="1200" b="1" dirty="0">
                          <a:latin typeface="Gill Sans MT" panose="020B0502020104020203" pitchFamily="34" charset="77"/>
                        </a:rPr>
                        <a:t>increases</a:t>
                      </a:r>
                      <a:r>
                        <a:rPr lang="en-GB" sz="1200" dirty="0">
                          <a:latin typeface="Gill Sans MT" panose="020B0502020104020203" pitchFamily="34" charset="77"/>
                        </a:rPr>
                        <a:t>, the other also </a:t>
                      </a:r>
                      <a:r>
                        <a:rPr lang="en-GB" sz="1200" b="1" dirty="0">
                          <a:latin typeface="Gill Sans MT" panose="020B0502020104020203" pitchFamily="34" charset="77"/>
                        </a:rPr>
                        <a:t>increases.</a:t>
                      </a:r>
                      <a:endParaRPr lang="en-GB" sz="1200" b="1"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3899930962"/>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Indirect Proportion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variables where as one </a:t>
                      </a:r>
                      <a:r>
                        <a:rPr lang="en-GB" sz="1200" b="1" dirty="0">
                          <a:latin typeface="Gill Sans MT" panose="020B0502020104020203" pitchFamily="34" charset="77"/>
                        </a:rPr>
                        <a:t>increases</a:t>
                      </a:r>
                      <a:r>
                        <a:rPr lang="en-GB" sz="1200" dirty="0">
                          <a:latin typeface="Gill Sans MT" panose="020B0502020104020203" pitchFamily="34" charset="77"/>
                        </a:rPr>
                        <a:t>, the other </a:t>
                      </a:r>
                      <a:r>
                        <a:rPr lang="en-GB" sz="1200" b="1" dirty="0">
                          <a:latin typeface="Gill Sans MT" panose="020B0502020104020203" pitchFamily="34" charset="77"/>
                        </a:rPr>
                        <a:t>decreases.</a:t>
                      </a:r>
                      <a:endParaRPr lang="en-GB" sz="1200" b="1"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4123913821"/>
                  </a:ext>
                </a:extLst>
              </a:tr>
            </a:tbl>
          </a:graphicData>
        </a:graphic>
      </p:graphicFrame>
      <p:graphicFrame>
        <p:nvGraphicFramePr>
          <p:cNvPr id="11" name="Table 10">
            <a:extLst>
              <a:ext uri="{FF2B5EF4-FFF2-40B4-BE49-F238E27FC236}">
                <a16:creationId xmlns:a16="http://schemas.microsoft.com/office/drawing/2014/main" id="{191E7A4E-851F-189D-927D-66812A49CAB3}"/>
              </a:ext>
            </a:extLst>
          </p:cNvPr>
          <p:cNvGraphicFramePr>
            <a:graphicFrameLocks noGrp="1"/>
          </p:cNvGraphicFramePr>
          <p:nvPr>
            <p:extLst>
              <p:ext uri="{D42A27DB-BD31-4B8C-83A1-F6EECF244321}">
                <p14:modId xmlns:p14="http://schemas.microsoft.com/office/powerpoint/2010/main" val="1629823066"/>
              </p:ext>
            </p:extLst>
          </p:nvPr>
        </p:nvGraphicFramePr>
        <p:xfrm>
          <a:off x="627352" y="1021765"/>
          <a:ext cx="11185708" cy="335280"/>
        </p:xfrm>
        <a:graphic>
          <a:graphicData uri="http://schemas.openxmlformats.org/drawingml/2006/table">
            <a:tbl>
              <a:tblPr firstRow="1" bandRow="1">
                <a:tableStyleId>{5940675A-B579-460E-94D1-54222C63F5DA}</a:tableStyleId>
              </a:tblPr>
              <a:tblGrid>
                <a:gridCol w="11185708">
                  <a:extLst>
                    <a:ext uri="{9D8B030D-6E8A-4147-A177-3AD203B41FA5}">
                      <a16:colId xmlns:a16="http://schemas.microsoft.com/office/drawing/2014/main" val="2454858185"/>
                    </a:ext>
                  </a:extLst>
                </a:gridCol>
              </a:tblGrid>
              <a:tr h="144825">
                <a:tc>
                  <a:txBody>
                    <a:bodyPr/>
                    <a:lstStyle/>
                    <a:p>
                      <a:pPr algn="ctr"/>
                      <a:r>
                        <a:rPr lang="en-GB" sz="1600" b="1" dirty="0">
                          <a:latin typeface="Gill Sans"/>
                        </a:rPr>
                        <a:t>Averages</a:t>
                      </a:r>
                    </a:p>
                  </a:txBody>
                  <a:tcPr anchor="ctr">
                    <a:solidFill>
                      <a:schemeClr val="accent2">
                        <a:lumMod val="20000"/>
                        <a:lumOff val="80000"/>
                      </a:schemeClr>
                    </a:solidFill>
                  </a:tcPr>
                </a:tc>
                <a:extLst>
                  <a:ext uri="{0D108BD9-81ED-4DB2-BD59-A6C34878D82A}">
                    <a16:rowId xmlns:a16="http://schemas.microsoft.com/office/drawing/2014/main" val="3046375179"/>
                  </a:ext>
                </a:extLst>
              </a:tr>
            </a:tbl>
          </a:graphicData>
        </a:graphic>
      </p:graphicFrame>
    </p:spTree>
    <p:extLst>
      <p:ext uri="{BB962C8B-B14F-4D97-AF65-F5344CB8AC3E}">
        <p14:creationId xmlns:p14="http://schemas.microsoft.com/office/powerpoint/2010/main" val="39100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627" y="167856"/>
            <a:ext cx="213431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5" name="TextBox 1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3</a:t>
            </a:r>
          </a:p>
        </p:txBody>
      </p:sp>
      <p:graphicFrame>
        <p:nvGraphicFramePr>
          <p:cNvPr id="16" name="Table 15">
            <a:extLst>
              <a:ext uri="{FF2B5EF4-FFF2-40B4-BE49-F238E27FC236}">
                <a16:creationId xmlns:a16="http://schemas.microsoft.com/office/drawing/2014/main" id="{F8B9234E-D8D3-4AE0-AFD3-69B2F1EDFAFA}"/>
              </a:ext>
            </a:extLst>
          </p:cNvPr>
          <p:cNvGraphicFramePr>
            <a:graphicFrameLocks noGrp="1"/>
          </p:cNvGraphicFramePr>
          <p:nvPr>
            <p:extLst>
              <p:ext uri="{D42A27DB-BD31-4B8C-83A1-F6EECF244321}">
                <p14:modId xmlns:p14="http://schemas.microsoft.com/office/powerpoint/2010/main" val="2017038385"/>
              </p:ext>
            </p:extLst>
          </p:nvPr>
        </p:nvGraphicFramePr>
        <p:xfrm>
          <a:off x="176627" y="830822"/>
          <a:ext cx="5544292" cy="4482496"/>
        </p:xfrm>
        <a:graphic>
          <a:graphicData uri="http://schemas.openxmlformats.org/drawingml/2006/table">
            <a:tbl>
              <a:tblPr firstRow="1" bandRow="1">
                <a:tableStyleId>{5940675A-B579-460E-94D1-54222C63F5DA}</a:tableStyleId>
              </a:tblPr>
              <a:tblGrid>
                <a:gridCol w="1297814">
                  <a:extLst>
                    <a:ext uri="{9D8B030D-6E8A-4147-A177-3AD203B41FA5}">
                      <a16:colId xmlns:a16="http://schemas.microsoft.com/office/drawing/2014/main" val="20000"/>
                    </a:ext>
                  </a:extLst>
                </a:gridCol>
                <a:gridCol w="4246478">
                  <a:extLst>
                    <a:ext uri="{9D8B030D-6E8A-4147-A177-3AD203B41FA5}">
                      <a16:colId xmlns:a16="http://schemas.microsoft.com/office/drawing/2014/main" val="20001"/>
                    </a:ext>
                  </a:extLst>
                </a:gridCol>
              </a:tblGrid>
              <a:tr h="288788">
                <a:tc>
                  <a:txBody>
                    <a:bodyPr/>
                    <a:lstStyle/>
                    <a:p>
                      <a:pPr algn="l"/>
                      <a:r>
                        <a:rPr lang="en-GB" sz="14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4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06103">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dissipate</a:t>
                      </a:r>
                      <a:endParaRPr lang="en-GB" sz="105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Spread out into the surroundings.</a:t>
                      </a:r>
                      <a:endParaRPr lang="en-GB" sz="105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06103">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energy transfers</a:t>
                      </a:r>
                      <a:endParaRPr lang="en-GB" sz="105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Changes from one form of energy to another form of energy.</a:t>
                      </a:r>
                      <a:endParaRPr lang="en-GB" sz="105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0033915"/>
                  </a:ext>
                </a:extLst>
              </a:tr>
              <a:tr h="375769">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conduction</a:t>
                      </a:r>
                      <a:endParaRPr lang="en-GB" sz="105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The transfer of heat through a material by transferring kinetic energy from one particle to another.</a:t>
                      </a:r>
                      <a:endParaRPr lang="en-GB" sz="105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06103">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conductor</a:t>
                      </a:r>
                      <a:endParaRPr lang="en-GB" sz="105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A material which allows charge to move easily through it.</a:t>
                      </a:r>
                      <a:endParaRPr lang="en-GB" sz="105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705809">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convection</a:t>
                      </a:r>
                      <a:endParaRPr lang="en-GB" sz="105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The transfer of heat energy through a moving liquid or gas.</a:t>
                      </a:r>
                      <a:endParaRPr lang="en-GB" sz="105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285446">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convection current</a:t>
                      </a:r>
                      <a:endParaRPr lang="en-GB" sz="105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A movement within the Earth's mantle caused by the heat of the core.</a:t>
                      </a:r>
                      <a:endParaRPr lang="en-GB" sz="105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494245">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insulate</a:t>
                      </a:r>
                      <a:endParaRPr lang="en-GB" sz="105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To help maintain the temperature.</a:t>
                      </a:r>
                      <a:endParaRPr lang="en-GB" sz="105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898196280"/>
                  </a:ext>
                </a:extLst>
              </a:tr>
              <a:tr h="494245">
                <a:tc>
                  <a:txBody>
                    <a:bodyPr/>
                    <a:lstStyle/>
                    <a:p>
                      <a:pPr marR="0" indent="0" algn="l" rtl="0">
                        <a:lnSpc>
                          <a:spcPct val="119000"/>
                        </a:lnSpc>
                        <a:spcBef>
                          <a:spcPts val="0"/>
                        </a:spcBef>
                        <a:spcAft>
                          <a:spcPts val="600"/>
                        </a:spcAft>
                      </a:pPr>
                      <a:r>
                        <a:rPr lang="en-GB" sz="1400" kern="1400">
                          <a:ln>
                            <a:noFill/>
                          </a:ln>
                          <a:solidFill>
                            <a:srgbClr val="000000"/>
                          </a:solidFill>
                          <a:effectLst/>
                          <a:latin typeface="Gill Sans MT" panose="020B0502020104020203" pitchFamily="34" charset="0"/>
                        </a:rPr>
                        <a:t>radiation</a:t>
                      </a:r>
                      <a:endParaRPr lang="en-GB" sz="105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Energy carried by particles from a radioactive substance, or spreading out from a source.</a:t>
                      </a:r>
                      <a:endParaRPr lang="en-GB" sz="105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290630076"/>
                  </a:ext>
                </a:extLst>
              </a:tr>
            </a:tbl>
          </a:graphicData>
        </a:graphic>
      </p:graphicFrame>
      <p:graphicFrame>
        <p:nvGraphicFramePr>
          <p:cNvPr id="17" name="Table 16">
            <a:extLst>
              <a:ext uri="{FF2B5EF4-FFF2-40B4-BE49-F238E27FC236}">
                <a16:creationId xmlns:a16="http://schemas.microsoft.com/office/drawing/2014/main" id="{740C61D1-24A3-447D-9F25-55BBAB56ABF0}"/>
              </a:ext>
            </a:extLst>
          </p:cNvPr>
          <p:cNvGraphicFramePr>
            <a:graphicFrameLocks noGrp="1"/>
          </p:cNvGraphicFramePr>
          <p:nvPr>
            <p:extLst>
              <p:ext uri="{D42A27DB-BD31-4B8C-83A1-F6EECF244321}">
                <p14:modId xmlns:p14="http://schemas.microsoft.com/office/powerpoint/2010/main" val="2435156882"/>
              </p:ext>
            </p:extLst>
          </p:nvPr>
        </p:nvGraphicFramePr>
        <p:xfrm>
          <a:off x="6214629" y="3287464"/>
          <a:ext cx="5437439" cy="2649491"/>
        </p:xfrm>
        <a:graphic>
          <a:graphicData uri="http://schemas.openxmlformats.org/drawingml/2006/table">
            <a:tbl>
              <a:tblPr firstRow="1" bandRow="1">
                <a:tableStyleId>{5940675A-B579-460E-94D1-54222C63F5DA}</a:tableStyleId>
              </a:tblPr>
              <a:tblGrid>
                <a:gridCol w="1527900">
                  <a:extLst>
                    <a:ext uri="{9D8B030D-6E8A-4147-A177-3AD203B41FA5}">
                      <a16:colId xmlns:a16="http://schemas.microsoft.com/office/drawing/2014/main" val="3912397869"/>
                    </a:ext>
                  </a:extLst>
                </a:gridCol>
                <a:gridCol w="3909539">
                  <a:extLst>
                    <a:ext uri="{9D8B030D-6E8A-4147-A177-3AD203B41FA5}">
                      <a16:colId xmlns:a16="http://schemas.microsoft.com/office/drawing/2014/main" val="3056726357"/>
                    </a:ext>
                  </a:extLst>
                </a:gridCol>
              </a:tblGrid>
              <a:tr h="516229">
                <a:tc>
                  <a:txBody>
                    <a:bodyPr/>
                    <a:lstStyle/>
                    <a:p>
                      <a:pPr algn="l"/>
                      <a:r>
                        <a:rPr lang="en-GB" sz="14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4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752324982"/>
                  </a:ext>
                </a:extLst>
              </a:tr>
              <a:tr h="32458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Antibiotic</a:t>
                      </a:r>
                    </a:p>
                  </a:txBody>
                  <a:tcPr marL="36576" marR="36576" marT="36576" marB="36576" anchor="ctr"/>
                </a:tc>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A chemical that kills bacteria</a:t>
                      </a:r>
                    </a:p>
                  </a:txBody>
                  <a:tcPr marL="36576" marR="36576" marT="36576" marB="36576" anchor="ctr"/>
                </a:tc>
                <a:extLst>
                  <a:ext uri="{0D108BD9-81ED-4DB2-BD59-A6C34878D82A}">
                    <a16:rowId xmlns:a16="http://schemas.microsoft.com/office/drawing/2014/main" val="21115992"/>
                  </a:ext>
                </a:extLst>
              </a:tr>
              <a:tr h="327618">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Vaccination</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ln>
                            <a:noFill/>
                          </a:ln>
                          <a:solidFill>
                            <a:schemeClr val="tx1"/>
                          </a:solidFill>
                          <a:effectLst/>
                          <a:latin typeface="Gill Sans MT" panose="020B0502020104020203" pitchFamily="34" charset="0"/>
                          <a:ea typeface="+mn-ea"/>
                          <a:cs typeface="+mn-cs"/>
                        </a:rPr>
                        <a:t>A dead or weakened</a:t>
                      </a:r>
                      <a:r>
                        <a:rPr lang="en-GB" sz="1400" b="0" i="0" kern="1200" baseline="0" dirty="0">
                          <a:ln>
                            <a:noFill/>
                          </a:ln>
                          <a:solidFill>
                            <a:schemeClr val="tx1"/>
                          </a:solidFill>
                          <a:effectLst/>
                          <a:latin typeface="Gill Sans MT" panose="020B0502020104020203" pitchFamily="34" charset="0"/>
                          <a:ea typeface="+mn-ea"/>
                          <a:cs typeface="+mn-cs"/>
                        </a:rPr>
                        <a:t> pathogen</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68551989"/>
                  </a:ext>
                </a:extLst>
              </a:tr>
              <a:tr h="517705">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Pathogen</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ln>
                            <a:noFill/>
                          </a:ln>
                          <a:solidFill>
                            <a:schemeClr val="tx1"/>
                          </a:solidFill>
                          <a:effectLst/>
                          <a:latin typeface="Gill Sans MT" panose="020B0502020104020203" pitchFamily="34" charset="0"/>
                          <a:ea typeface="+mn-ea"/>
                          <a:cs typeface="+mn-cs"/>
                        </a:rPr>
                        <a:t>A microorganism that causes</a:t>
                      </a:r>
                      <a:r>
                        <a:rPr lang="en-GB" sz="1400" b="0" i="0" kern="1200" baseline="0" dirty="0">
                          <a:ln>
                            <a:noFill/>
                          </a:ln>
                          <a:solidFill>
                            <a:schemeClr val="tx1"/>
                          </a:solidFill>
                          <a:effectLst/>
                          <a:latin typeface="Gill Sans MT" panose="020B0502020104020203" pitchFamily="34" charset="0"/>
                          <a:ea typeface="+mn-ea"/>
                          <a:cs typeface="+mn-cs"/>
                        </a:rPr>
                        <a:t> harm</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256838550"/>
                  </a:ext>
                </a:extLst>
              </a:tr>
              <a:tr h="960914">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Antibody</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solidFill>
                            <a:schemeClr val="tx1"/>
                          </a:solidFill>
                          <a:effectLst/>
                          <a:latin typeface="Gill Sans MT" panose="020B0502020104020203" pitchFamily="34" charset="0"/>
                          <a:ea typeface="+mn-ea"/>
                          <a:cs typeface="+mn-cs"/>
                        </a:rPr>
                        <a:t>Proteins made by white blood cells that are specific to an infection. They help to destroy</a:t>
                      </a:r>
                      <a:r>
                        <a:rPr lang="en-GB" sz="1400" b="0" i="0" kern="1200" baseline="0" dirty="0">
                          <a:solidFill>
                            <a:schemeClr val="tx1"/>
                          </a:solidFill>
                          <a:effectLst/>
                          <a:latin typeface="Gill Sans MT" panose="020B0502020104020203" pitchFamily="34" charset="0"/>
                          <a:ea typeface="+mn-ea"/>
                          <a:cs typeface="+mn-cs"/>
                        </a:rPr>
                        <a:t> the pathogen</a:t>
                      </a:r>
                      <a:r>
                        <a:rPr lang="en-GB" sz="1400" b="0" i="0" kern="1200" dirty="0">
                          <a:solidFill>
                            <a:schemeClr val="tx1"/>
                          </a:solidFill>
                          <a:effectLst/>
                          <a:latin typeface="Gill Sans MT" panose="020B0502020104020203" pitchFamily="34" charset="0"/>
                          <a:ea typeface="+mn-ea"/>
                          <a:cs typeface="+mn-cs"/>
                        </a:rPr>
                        <a:t>.</a:t>
                      </a:r>
                      <a:endParaRPr lang="en-GB" sz="105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909258784"/>
                  </a:ext>
                </a:extLst>
              </a:tr>
            </a:tbl>
          </a:graphicData>
        </a:graphic>
      </p:graphicFrame>
      <p:graphicFrame>
        <p:nvGraphicFramePr>
          <p:cNvPr id="18" name="Table 17">
            <a:extLst>
              <a:ext uri="{FF2B5EF4-FFF2-40B4-BE49-F238E27FC236}">
                <a16:creationId xmlns:a16="http://schemas.microsoft.com/office/drawing/2014/main" id="{7AE5E109-174A-491C-A1DF-0955ED844089}"/>
              </a:ext>
            </a:extLst>
          </p:cNvPr>
          <p:cNvGraphicFramePr>
            <a:graphicFrameLocks noGrp="1"/>
          </p:cNvGraphicFramePr>
          <p:nvPr>
            <p:extLst>
              <p:ext uri="{D42A27DB-BD31-4B8C-83A1-F6EECF244321}">
                <p14:modId xmlns:p14="http://schemas.microsoft.com/office/powerpoint/2010/main" val="578651446"/>
              </p:ext>
            </p:extLst>
          </p:nvPr>
        </p:nvGraphicFramePr>
        <p:xfrm>
          <a:off x="6214630" y="772008"/>
          <a:ext cx="5297214" cy="2278724"/>
        </p:xfrm>
        <a:graphic>
          <a:graphicData uri="http://schemas.openxmlformats.org/drawingml/2006/table">
            <a:tbl>
              <a:tblPr firstRow="1" bandRow="1">
                <a:tableStyleId>{5C22544A-7EE6-4342-B048-85BDC9FD1C3A}</a:tableStyleId>
              </a:tblPr>
              <a:tblGrid>
                <a:gridCol w="1634677">
                  <a:extLst>
                    <a:ext uri="{9D8B030D-6E8A-4147-A177-3AD203B41FA5}">
                      <a16:colId xmlns:a16="http://schemas.microsoft.com/office/drawing/2014/main" val="113379398"/>
                    </a:ext>
                  </a:extLst>
                </a:gridCol>
                <a:gridCol w="3662537">
                  <a:extLst>
                    <a:ext uri="{9D8B030D-6E8A-4147-A177-3AD203B41FA5}">
                      <a16:colId xmlns:a16="http://schemas.microsoft.com/office/drawing/2014/main" val="4029027026"/>
                    </a:ext>
                  </a:extLst>
                </a:gridCol>
              </a:tblGrid>
              <a:tr h="324042">
                <a:tc>
                  <a:txBody>
                    <a:bodyPr/>
                    <a:lstStyle/>
                    <a:p>
                      <a:pPr algn="l"/>
                      <a:r>
                        <a:rPr lang="en-GB" sz="1400" b="1" dirty="0">
                          <a:solidFill>
                            <a:schemeClr val="tx1"/>
                          </a:solidFill>
                          <a:latin typeface="Gill Sans MT" panose="020B0502020104020203" pitchFamily="34" charset="0"/>
                        </a:rPr>
                        <a:t>Key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400" b="1" dirty="0">
                          <a:solidFill>
                            <a:schemeClr val="tx1"/>
                          </a:solidFill>
                          <a:latin typeface="Gill Sans MT" panose="020B0502020104020203"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3300897"/>
                  </a:ext>
                </a:extLst>
              </a:tr>
              <a:tr h="611581">
                <a:tc>
                  <a:txBody>
                    <a:bodyPr/>
                    <a:lstStyle/>
                    <a:p>
                      <a:r>
                        <a:rPr lang="en-GB" sz="1400" dirty="0">
                          <a:solidFill>
                            <a:schemeClr val="tx1"/>
                          </a:solidFill>
                          <a:latin typeface="Gill Sans MT" panose="020B0502020104020203" pitchFamily="34" charset="0"/>
                        </a:rPr>
                        <a:t>Alcohol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Gill Sans MT" panose="020B0502020104020203" pitchFamily="34" charset="0"/>
                        </a:rPr>
                        <a:t>A Depressant  class</a:t>
                      </a:r>
                      <a:r>
                        <a:rPr lang="en-GB" sz="1400" baseline="0" dirty="0">
                          <a:solidFill>
                            <a:schemeClr val="tx1"/>
                          </a:solidFill>
                          <a:latin typeface="Gill Sans MT" panose="020B0502020104020203" pitchFamily="34" charset="0"/>
                        </a:rPr>
                        <a:t> of </a:t>
                      </a:r>
                      <a:r>
                        <a:rPr lang="en-GB" sz="1400" dirty="0">
                          <a:solidFill>
                            <a:schemeClr val="tx1"/>
                          </a:solidFill>
                          <a:latin typeface="Gill Sans MT" panose="020B0502020104020203" pitchFamily="34" charset="0"/>
                        </a:rPr>
                        <a:t>drug.</a:t>
                      </a:r>
                    </a:p>
                    <a:p>
                      <a:r>
                        <a:rPr lang="en-GB" sz="1400" dirty="0">
                          <a:solidFill>
                            <a:schemeClr val="tx1"/>
                          </a:solidFill>
                          <a:latin typeface="Gill Sans MT" panose="020B0502020104020203" pitchFamily="34" charset="0"/>
                        </a:rPr>
                        <a:t>Short term effects include hangovers, while long</a:t>
                      </a:r>
                      <a:r>
                        <a:rPr lang="en-GB" sz="1400" baseline="0" dirty="0">
                          <a:solidFill>
                            <a:schemeClr val="tx1"/>
                          </a:solidFill>
                          <a:latin typeface="Gill Sans MT" panose="020B0502020104020203" pitchFamily="34" charset="0"/>
                        </a:rPr>
                        <a:t> term effects include liver disease</a:t>
                      </a:r>
                      <a:endParaRPr lang="en-GB" sz="140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494738"/>
                  </a:ext>
                </a:extLst>
              </a:tr>
              <a:tr h="611581">
                <a:tc>
                  <a:txBody>
                    <a:bodyPr/>
                    <a:lstStyle/>
                    <a:p>
                      <a:r>
                        <a:rPr lang="en-GB" sz="1400" dirty="0">
                          <a:solidFill>
                            <a:schemeClr val="tx1"/>
                          </a:solidFill>
                          <a:latin typeface="Gill Sans MT" panose="020B0502020104020203" pitchFamily="34" charset="0"/>
                        </a:rPr>
                        <a:t>Caffeine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Gill Sans MT" panose="020B0502020104020203" pitchFamily="34" charset="0"/>
                        </a:rPr>
                        <a:t>A Stimulant class of drug</a:t>
                      </a:r>
                    </a:p>
                    <a:p>
                      <a:r>
                        <a:rPr lang="en-GB" sz="1400" dirty="0">
                          <a:solidFill>
                            <a:schemeClr val="tx1"/>
                          </a:solidFill>
                          <a:latin typeface="Gill Sans MT" panose="020B0502020104020203" pitchFamily="34" charset="0"/>
                        </a:rPr>
                        <a:t>Too much causes a lack of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219721"/>
                  </a:ext>
                </a:extLst>
              </a:tr>
              <a:tr h="611581">
                <a:tc>
                  <a:txBody>
                    <a:bodyPr/>
                    <a:lstStyle/>
                    <a:p>
                      <a:r>
                        <a:rPr lang="en-GB" sz="1400" dirty="0">
                          <a:solidFill>
                            <a:schemeClr val="tx1"/>
                          </a:solidFill>
                          <a:latin typeface="Gill Sans MT" panose="020B0502020104020203" pitchFamily="34" charset="0"/>
                        </a:rPr>
                        <a:t>Paracetamol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Gill Sans MT" panose="020B0502020104020203" pitchFamily="34" charset="0"/>
                        </a:rPr>
                        <a:t>A Painkiller</a:t>
                      </a:r>
                    </a:p>
                    <a:p>
                      <a:r>
                        <a:rPr lang="en-GB" sz="1400" dirty="0">
                          <a:solidFill>
                            <a:schemeClr val="tx1"/>
                          </a:solidFill>
                          <a:latin typeface="Gill Sans MT" panose="020B0502020104020203" pitchFamily="34" charset="0"/>
                        </a:rPr>
                        <a:t>Reduces pain without addressing the 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68907"/>
                  </a:ext>
                </a:extLst>
              </a:tr>
            </a:tbl>
          </a:graphicData>
        </a:graphic>
      </p:graphicFrame>
    </p:spTree>
    <p:extLst>
      <p:ext uri="{BB962C8B-B14F-4D97-AF65-F5344CB8AC3E}">
        <p14:creationId xmlns:p14="http://schemas.microsoft.com/office/powerpoint/2010/main" val="411625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968537" y="764892"/>
          <a:ext cx="6026728" cy="5695860"/>
        </p:xfrm>
        <a:graphic>
          <a:graphicData uri="http://schemas.openxmlformats.org/drawingml/2006/table">
            <a:tbl>
              <a:tblPr firstRow="1" bandRow="1">
                <a:tableStyleId>{5940675A-B579-460E-94D1-54222C63F5DA}</a:tableStyleId>
              </a:tblPr>
              <a:tblGrid>
                <a:gridCol w="1105594">
                  <a:extLst>
                    <a:ext uri="{9D8B030D-6E8A-4147-A177-3AD203B41FA5}">
                      <a16:colId xmlns:a16="http://schemas.microsoft.com/office/drawing/2014/main" val="20000"/>
                    </a:ext>
                  </a:extLst>
                </a:gridCol>
                <a:gridCol w="4921134">
                  <a:extLst>
                    <a:ext uri="{9D8B030D-6E8A-4147-A177-3AD203B41FA5}">
                      <a16:colId xmlns:a16="http://schemas.microsoft.com/office/drawing/2014/main" val="20001"/>
                    </a:ext>
                  </a:extLst>
                </a:gridCol>
              </a:tblGrid>
              <a:tr h="396000">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360000">
                <a:tc>
                  <a:txBody>
                    <a:bodyPr/>
                    <a:lstStyle/>
                    <a:p>
                      <a:pPr algn="ctr"/>
                      <a:r>
                        <a:rPr lang="en-GB" sz="1100" dirty="0">
                          <a:latin typeface="Gill Sans MT" panose="020B0502020104020203" pitchFamily="34" charset="0"/>
                          <a:cs typeface="Arial" panose="020B0604020202020204" pitchFamily="34" charset="0"/>
                        </a:rPr>
                        <a:t>Migrants</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People who have moved from one place to another to live permanently</a:t>
                      </a:r>
                    </a:p>
                  </a:txBody>
                  <a:tcPr marL="68580" marR="68580" marT="34290" marB="34290" anchor="ctr"/>
                </a:tc>
                <a:extLst>
                  <a:ext uri="{0D108BD9-81ED-4DB2-BD59-A6C34878D82A}">
                    <a16:rowId xmlns:a16="http://schemas.microsoft.com/office/drawing/2014/main" val="1301325900"/>
                  </a:ext>
                </a:extLst>
              </a:tr>
              <a:tr h="360000">
                <a:tc>
                  <a:txBody>
                    <a:bodyPr/>
                    <a:lstStyle/>
                    <a:p>
                      <a:pPr algn="ctr"/>
                      <a:r>
                        <a:rPr lang="en-GB" sz="1100" dirty="0">
                          <a:latin typeface="Gill Sans MT" panose="020B0502020104020203" pitchFamily="34" charset="0"/>
                          <a:cs typeface="Arial" panose="020B0604020202020204" pitchFamily="34" charset="0"/>
                        </a:rPr>
                        <a:t>Militant</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Violent</a:t>
                      </a:r>
                    </a:p>
                  </a:txBody>
                  <a:tcPr marL="68580" marR="68580" marT="34290" marB="34290" anchor="ctr"/>
                </a:tc>
                <a:extLst>
                  <a:ext uri="{0D108BD9-81ED-4DB2-BD59-A6C34878D82A}">
                    <a16:rowId xmlns:a16="http://schemas.microsoft.com/office/drawing/2014/main" val="2592659095"/>
                  </a:ext>
                </a:extLst>
              </a:tr>
              <a:tr h="360000">
                <a:tc>
                  <a:txBody>
                    <a:bodyPr/>
                    <a:lstStyle/>
                    <a:p>
                      <a:pPr algn="ctr"/>
                      <a:r>
                        <a:rPr lang="en-GB" sz="1100" dirty="0">
                          <a:latin typeface="Gill Sans MT" panose="020B0502020104020203" pitchFamily="34" charset="0"/>
                          <a:cs typeface="Arial" panose="020B0604020202020204" pitchFamily="34" charset="0"/>
                        </a:rPr>
                        <a:t>Misogyny</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Hatred of women</a:t>
                      </a:r>
                    </a:p>
                  </a:txBody>
                  <a:tcPr marL="68580" marR="68580" marT="34290" marB="34290" anchor="ctr"/>
                </a:tc>
                <a:extLst>
                  <a:ext uri="{0D108BD9-81ED-4DB2-BD59-A6C34878D82A}">
                    <a16:rowId xmlns:a16="http://schemas.microsoft.com/office/drawing/2014/main" val="718279751"/>
                  </a:ext>
                </a:extLst>
              </a:tr>
              <a:tr h="360000">
                <a:tc>
                  <a:txBody>
                    <a:bodyPr/>
                    <a:lstStyle/>
                    <a:p>
                      <a:pPr algn="ctr"/>
                      <a:r>
                        <a:rPr lang="en-GB" sz="1100" dirty="0">
                          <a:latin typeface="Gill Sans MT" panose="020B0502020104020203" pitchFamily="34" charset="0"/>
                          <a:cs typeface="Arial" panose="020B0604020202020204" pitchFamily="34" charset="0"/>
                        </a:rPr>
                        <a:t>Patriarchy</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The system that gives men power and largely excludes</a:t>
                      </a:r>
                      <a:r>
                        <a:rPr lang="en-GB" sz="1100" baseline="0" dirty="0">
                          <a:latin typeface="Gill Sans MT" panose="020B0502020104020203" pitchFamily="34" charset="0"/>
                          <a:cs typeface="Arial" panose="020B0604020202020204" pitchFamily="34" charset="0"/>
                        </a:rPr>
                        <a:t> women from power</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042503648"/>
                  </a:ext>
                </a:extLst>
              </a:tr>
              <a:tr h="360000">
                <a:tc>
                  <a:txBody>
                    <a:bodyPr/>
                    <a:lstStyle/>
                    <a:p>
                      <a:pPr algn="ctr"/>
                      <a:r>
                        <a:rPr lang="en-GB" sz="1100" dirty="0">
                          <a:latin typeface="Gill Sans MT" panose="020B0502020104020203" pitchFamily="34" charset="0"/>
                          <a:cs typeface="Arial" panose="020B0604020202020204" pitchFamily="34" charset="0"/>
                        </a:rPr>
                        <a:t>Pop Culture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Popular culture expressed through</a:t>
                      </a:r>
                      <a:r>
                        <a:rPr lang="en-GB" sz="1100" baseline="0" dirty="0">
                          <a:latin typeface="Gill Sans MT" panose="020B0502020104020203" pitchFamily="34" charset="0"/>
                          <a:cs typeface="Arial" panose="020B0604020202020204" pitchFamily="34" charset="0"/>
                        </a:rPr>
                        <a:t> mass media. Generally aimed at younger people</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542319276"/>
                  </a:ext>
                </a:extLst>
              </a:tr>
              <a:tr h="432000">
                <a:tc>
                  <a:txBody>
                    <a:bodyPr/>
                    <a:lstStyle/>
                    <a:p>
                      <a:pPr algn="ctr"/>
                      <a:r>
                        <a:rPr lang="en-GB" sz="1100" dirty="0">
                          <a:latin typeface="Gill Sans MT" panose="020B0502020104020203" pitchFamily="34" charset="0"/>
                          <a:cs typeface="Arial" panose="020B0604020202020204" pitchFamily="34" charset="0"/>
                        </a:rPr>
                        <a:t>Race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grouping of humans according to shared physical features, such as skin</a:t>
                      </a:r>
                      <a:r>
                        <a:rPr lang="en-GB" sz="1100" baseline="0" dirty="0">
                          <a:latin typeface="Gill Sans MT" panose="020B0502020104020203" pitchFamily="34" charset="0"/>
                          <a:cs typeface="Arial" panose="020B0604020202020204" pitchFamily="34" charset="0"/>
                        </a:rPr>
                        <a:t> colour, hair texture, and facial features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484448600"/>
                  </a:ext>
                </a:extLst>
              </a:tr>
              <a:tr h="360000">
                <a:tc>
                  <a:txBody>
                    <a:bodyPr/>
                    <a:lstStyle/>
                    <a:p>
                      <a:pPr algn="ctr"/>
                      <a:r>
                        <a:rPr lang="en-GB" sz="1100" dirty="0">
                          <a:latin typeface="Gill Sans MT" panose="020B0502020104020203" pitchFamily="34" charset="0"/>
                          <a:cs typeface="Arial" panose="020B0604020202020204" pitchFamily="34" charset="0"/>
                        </a:rPr>
                        <a:t>Racism</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Prejudice against people from a particular ethnic group, typically a minority group</a:t>
                      </a:r>
                    </a:p>
                  </a:txBody>
                  <a:tcPr marL="68580" marR="68580" marT="34290" marB="34290" anchor="ctr"/>
                </a:tc>
                <a:extLst>
                  <a:ext uri="{0D108BD9-81ED-4DB2-BD59-A6C34878D82A}">
                    <a16:rowId xmlns:a16="http://schemas.microsoft.com/office/drawing/2014/main" val="311449724"/>
                  </a:ext>
                </a:extLst>
              </a:tr>
              <a:tr h="360000">
                <a:tc>
                  <a:txBody>
                    <a:bodyPr/>
                    <a:lstStyle/>
                    <a:p>
                      <a:pPr algn="ctr"/>
                      <a:r>
                        <a:rPr lang="en-GB" sz="1100" dirty="0">
                          <a:latin typeface="Gill Sans MT" panose="020B0502020104020203" pitchFamily="34" charset="0"/>
                          <a:cs typeface="Arial" panose="020B0604020202020204" pitchFamily="34" charset="0"/>
                        </a:rPr>
                        <a:t>Refugee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Someone forced to leave their home to escape war, persecution, or a natural disaster</a:t>
                      </a:r>
                    </a:p>
                  </a:txBody>
                  <a:tcPr marL="68580" marR="68580" marT="34290" marB="34290" anchor="ctr"/>
                </a:tc>
                <a:extLst>
                  <a:ext uri="{0D108BD9-81ED-4DB2-BD59-A6C34878D82A}">
                    <a16:rowId xmlns:a16="http://schemas.microsoft.com/office/drawing/2014/main" val="2346511860"/>
                  </a:ext>
                </a:extLst>
              </a:tr>
              <a:tr h="360000">
                <a:tc>
                  <a:txBody>
                    <a:bodyPr/>
                    <a:lstStyle/>
                    <a:p>
                      <a:pPr algn="ctr"/>
                      <a:r>
                        <a:rPr lang="en-GB" sz="1100" dirty="0">
                          <a:latin typeface="Gill Sans MT" panose="020B0502020104020203" pitchFamily="34" charset="0"/>
                          <a:cs typeface="Arial" panose="020B0604020202020204" pitchFamily="34" charset="0"/>
                        </a:rPr>
                        <a:t>Segregated</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Separated,</a:t>
                      </a:r>
                      <a:r>
                        <a:rPr lang="en-GB" sz="1100" baseline="0" dirty="0">
                          <a:latin typeface="Gill Sans MT" panose="020B0502020104020203" pitchFamily="34" charset="0"/>
                          <a:cs typeface="Arial" panose="020B0604020202020204" pitchFamily="34" charset="0"/>
                        </a:rPr>
                        <a:t> for example by race, gender, or religion</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645553030"/>
                  </a:ext>
                </a:extLst>
              </a:tr>
              <a:tr h="360000">
                <a:tc>
                  <a:txBody>
                    <a:bodyPr/>
                    <a:lstStyle/>
                    <a:p>
                      <a:pPr algn="ctr"/>
                      <a:r>
                        <a:rPr lang="en-GB" sz="1100" dirty="0">
                          <a:latin typeface="Gill Sans MT" panose="020B0502020104020203" pitchFamily="34" charset="0"/>
                          <a:cs typeface="Arial" panose="020B0604020202020204" pitchFamily="34" charset="0"/>
                        </a:rPr>
                        <a:t>Social Injustice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The unequal and unfair treatment of different groups in society</a:t>
                      </a:r>
                    </a:p>
                  </a:txBody>
                  <a:tcPr marL="68580" marR="68580" marT="34290" marB="34290" anchor="ctr"/>
                </a:tc>
                <a:extLst>
                  <a:ext uri="{0D108BD9-81ED-4DB2-BD59-A6C34878D82A}">
                    <a16:rowId xmlns:a16="http://schemas.microsoft.com/office/drawing/2014/main" val="98989682"/>
                  </a:ext>
                </a:extLst>
              </a:tr>
              <a:tr h="360000">
                <a:tc>
                  <a:txBody>
                    <a:bodyPr/>
                    <a:lstStyle/>
                    <a:p>
                      <a:pPr algn="ctr"/>
                      <a:r>
                        <a:rPr lang="en-GB" sz="1100" dirty="0">
                          <a:latin typeface="Gill Sans MT" panose="020B0502020104020203" pitchFamily="34" charset="0"/>
                          <a:cs typeface="Arial" panose="020B0604020202020204" pitchFamily="34" charset="0"/>
                        </a:rPr>
                        <a:t>Stereotype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widely held but oversimplified belief about a particular group of people</a:t>
                      </a:r>
                    </a:p>
                  </a:txBody>
                  <a:tcPr marL="68580" marR="68580" marT="34290" marB="34290" anchor="ctr"/>
                </a:tc>
                <a:extLst>
                  <a:ext uri="{0D108BD9-81ED-4DB2-BD59-A6C34878D82A}">
                    <a16:rowId xmlns:a16="http://schemas.microsoft.com/office/drawing/2014/main" val="1751389703"/>
                  </a:ext>
                </a:extLst>
              </a:tr>
              <a:tr h="432000">
                <a:tc>
                  <a:txBody>
                    <a:bodyPr/>
                    <a:lstStyle/>
                    <a:p>
                      <a:pPr algn="ctr"/>
                      <a:r>
                        <a:rPr lang="en-GB" sz="1100" dirty="0">
                          <a:latin typeface="Gill Sans MT" panose="020B0502020104020203" pitchFamily="34" charset="0"/>
                          <a:cs typeface="Arial" panose="020B0604020202020204" pitchFamily="34" charset="0"/>
                        </a:rPr>
                        <a:t>Strike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Workers get together and refuse to work in hopes their employer meets their demands</a:t>
                      </a:r>
                    </a:p>
                  </a:txBody>
                  <a:tcPr marL="68580" marR="68580" marT="34290" marB="34290" anchor="ctr"/>
                </a:tc>
                <a:extLst>
                  <a:ext uri="{0D108BD9-81ED-4DB2-BD59-A6C34878D82A}">
                    <a16:rowId xmlns:a16="http://schemas.microsoft.com/office/drawing/2014/main" val="1388889674"/>
                  </a:ext>
                </a:extLst>
              </a:tr>
              <a:tr h="360000">
                <a:tc>
                  <a:txBody>
                    <a:bodyPr/>
                    <a:lstStyle/>
                    <a:p>
                      <a:pPr algn="ctr"/>
                      <a:r>
                        <a:rPr lang="en-GB" sz="1100" dirty="0">
                          <a:latin typeface="Gill Sans MT" panose="020B0502020104020203" pitchFamily="34" charset="0"/>
                          <a:cs typeface="Arial" panose="020B0604020202020204" pitchFamily="34" charset="0"/>
                        </a:rPr>
                        <a:t>Suffrage</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The right to vote</a:t>
                      </a:r>
                    </a:p>
                  </a:txBody>
                  <a:tcPr marL="68580" marR="68580" marT="34290" marB="34290" anchor="ctr"/>
                </a:tc>
                <a:extLst>
                  <a:ext uri="{0D108BD9-81ED-4DB2-BD59-A6C34878D82A}">
                    <a16:rowId xmlns:a16="http://schemas.microsoft.com/office/drawing/2014/main" val="82390762"/>
                  </a:ext>
                </a:extLst>
              </a:tr>
              <a:tr h="432000">
                <a:tc>
                  <a:txBody>
                    <a:bodyPr/>
                    <a:lstStyle/>
                    <a:p>
                      <a:pPr algn="ctr"/>
                      <a:r>
                        <a:rPr lang="en-GB" sz="1100" dirty="0">
                          <a:latin typeface="Gill Sans MT" panose="020B0502020104020203" pitchFamily="34" charset="0"/>
                          <a:cs typeface="Arial" panose="020B0604020202020204" pitchFamily="34" charset="0"/>
                        </a:rPr>
                        <a:t>Trade Union</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group of workers doing the same or similar jobs who join together to form an organisation that will protect their rights and interests</a:t>
                      </a:r>
                    </a:p>
                  </a:txBody>
                  <a:tcPr marL="68580" marR="68580" marT="34290" marB="34290" anchor="ctr"/>
                </a:tc>
                <a:extLst>
                  <a:ext uri="{0D108BD9-81ED-4DB2-BD59-A6C34878D82A}">
                    <a16:rowId xmlns:a16="http://schemas.microsoft.com/office/drawing/2014/main" val="3975709675"/>
                  </a:ext>
                </a:extLst>
              </a:tr>
            </a:tbl>
          </a:graphicData>
        </a:graphic>
      </p:graphicFrame>
      <p:graphicFrame>
        <p:nvGraphicFramePr>
          <p:cNvPr id="11" name="Content Placeholder 3"/>
          <p:cNvGraphicFramePr>
            <a:graphicFrameLocks/>
          </p:cNvGraphicFramePr>
          <p:nvPr/>
        </p:nvGraphicFramePr>
        <p:xfrm>
          <a:off x="122704" y="764892"/>
          <a:ext cx="5604328" cy="5796000"/>
        </p:xfrm>
        <a:graphic>
          <a:graphicData uri="http://schemas.openxmlformats.org/drawingml/2006/table">
            <a:tbl>
              <a:tblPr firstRow="1" bandRow="1">
                <a:tableStyleId>{5940675A-B579-460E-94D1-54222C63F5DA}</a:tableStyleId>
              </a:tblPr>
              <a:tblGrid>
                <a:gridCol w="1139369">
                  <a:extLst>
                    <a:ext uri="{9D8B030D-6E8A-4147-A177-3AD203B41FA5}">
                      <a16:colId xmlns:a16="http://schemas.microsoft.com/office/drawing/2014/main" val="20000"/>
                    </a:ext>
                  </a:extLst>
                </a:gridCol>
                <a:gridCol w="4464959">
                  <a:extLst>
                    <a:ext uri="{9D8B030D-6E8A-4147-A177-3AD203B41FA5}">
                      <a16:colId xmlns:a16="http://schemas.microsoft.com/office/drawing/2014/main" val="20001"/>
                    </a:ext>
                  </a:extLst>
                </a:gridCol>
              </a:tblGrid>
              <a:tr h="396000">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360000">
                <a:tc>
                  <a:txBody>
                    <a:bodyPr/>
                    <a:lstStyle/>
                    <a:p>
                      <a:pPr algn="ctr"/>
                      <a:r>
                        <a:rPr lang="en-GB" sz="1100" dirty="0">
                          <a:latin typeface="Gill Sans MT" panose="020B0502020104020203" pitchFamily="34" charset="0"/>
                        </a:rPr>
                        <a:t>Activist/s</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ctr"/>
                      <a:r>
                        <a:rPr lang="en-GB" sz="1100" dirty="0">
                          <a:latin typeface="Gill Sans MT" panose="020B0502020104020203" pitchFamily="34" charset="0"/>
                        </a:rPr>
                        <a:t>A person who fights for political or social change</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541677347"/>
                  </a:ext>
                </a:extLst>
              </a:tr>
              <a:tr h="360000">
                <a:tc>
                  <a:txBody>
                    <a:bodyPr/>
                    <a:lstStyle/>
                    <a:p>
                      <a:pPr algn="ctr"/>
                      <a:r>
                        <a:rPr lang="en-GB" sz="1100" dirty="0">
                          <a:latin typeface="Gill Sans MT" panose="020B0502020104020203" pitchFamily="34" charset="0"/>
                          <a:cs typeface="Arial" panose="020B0604020202020204" pitchFamily="34" charset="0"/>
                        </a:rPr>
                        <a:t>Bill</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proposed new law</a:t>
                      </a:r>
                    </a:p>
                  </a:txBody>
                  <a:tcPr marL="68580" marR="68580" marT="34290" marB="34290" anchor="ctr"/>
                </a:tc>
                <a:extLst>
                  <a:ext uri="{0D108BD9-81ED-4DB2-BD59-A6C34878D82A}">
                    <a16:rowId xmlns:a16="http://schemas.microsoft.com/office/drawing/2014/main" val="707973381"/>
                  </a:ext>
                </a:extLst>
              </a:tr>
              <a:tr h="360000">
                <a:tc>
                  <a:txBody>
                    <a:bodyPr/>
                    <a:lstStyle/>
                    <a:p>
                      <a:pPr algn="ctr"/>
                      <a:r>
                        <a:rPr lang="en-GB" sz="1100" dirty="0">
                          <a:latin typeface="Gill Sans MT" panose="020B0502020104020203" pitchFamily="34" charset="0"/>
                          <a:cs typeface="Arial" panose="020B0604020202020204" pitchFamily="34" charset="0"/>
                        </a:rPr>
                        <a:t>Boycott</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When you stop using a service or a product as a form of protest</a:t>
                      </a:r>
                    </a:p>
                  </a:txBody>
                  <a:tcPr marL="68580" marR="68580" marT="34290" marB="34290" anchor="ctr"/>
                </a:tc>
                <a:extLst>
                  <a:ext uri="{0D108BD9-81ED-4DB2-BD59-A6C34878D82A}">
                    <a16:rowId xmlns:a16="http://schemas.microsoft.com/office/drawing/2014/main" val="2075876872"/>
                  </a:ext>
                </a:extLst>
              </a:tr>
              <a:tr h="360000">
                <a:tc>
                  <a:txBody>
                    <a:bodyPr/>
                    <a:lstStyle/>
                    <a:p>
                      <a:pPr algn="ctr"/>
                      <a:r>
                        <a:rPr lang="en-GB" sz="1100" dirty="0">
                          <a:latin typeface="Gill Sans MT" panose="020B0502020104020203" pitchFamily="34" charset="0"/>
                          <a:cs typeface="Arial" panose="020B0604020202020204" pitchFamily="34" charset="0"/>
                        </a:rPr>
                        <a:t>Civil Rights</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Political,</a:t>
                      </a:r>
                      <a:r>
                        <a:rPr lang="en-GB" sz="1100" baseline="0" dirty="0">
                          <a:latin typeface="Gill Sans MT" panose="020B0502020104020203" pitchFamily="34" charset="0"/>
                          <a:cs typeface="Arial" panose="020B0604020202020204" pitchFamily="34" charset="0"/>
                        </a:rPr>
                        <a:t> economic, and social freedoms, and equality</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164701626"/>
                  </a:ext>
                </a:extLst>
              </a:tr>
              <a:tr h="360000">
                <a:tc>
                  <a:txBody>
                    <a:bodyPr/>
                    <a:lstStyle/>
                    <a:p>
                      <a:pPr algn="ctr"/>
                      <a:r>
                        <a:rPr lang="en-GB" sz="1100" dirty="0">
                          <a:latin typeface="Gill Sans MT" panose="020B0502020104020203" pitchFamily="34" charset="0"/>
                          <a:cs typeface="Arial" panose="020B0604020202020204" pitchFamily="34" charset="0"/>
                        </a:rPr>
                        <a:t>Decriminalised</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No longer treated as</a:t>
                      </a:r>
                      <a:r>
                        <a:rPr lang="en-GB" sz="1100" baseline="0" dirty="0">
                          <a:latin typeface="Gill Sans MT" panose="020B0502020104020203" pitchFamily="34" charset="0"/>
                          <a:cs typeface="Arial" panose="020B0604020202020204" pitchFamily="34" charset="0"/>
                        </a:rPr>
                        <a:t> illegal</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131338709"/>
                  </a:ext>
                </a:extLst>
              </a:tr>
              <a:tr h="432000">
                <a:tc>
                  <a:txBody>
                    <a:bodyPr/>
                    <a:lstStyle/>
                    <a:p>
                      <a:pPr algn="ctr"/>
                      <a:r>
                        <a:rPr lang="en-GB" sz="1100" dirty="0">
                          <a:latin typeface="Gill Sans MT" panose="020B0502020104020203" pitchFamily="34" charset="0"/>
                          <a:cs typeface="Arial" panose="020B0604020202020204" pitchFamily="34" charset="0"/>
                        </a:rPr>
                        <a:t>Demonstration/s</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form of protests involving lots of people gathering or marching for or against something</a:t>
                      </a:r>
                    </a:p>
                  </a:txBody>
                  <a:tcPr marL="68580" marR="68580" marT="34290" marB="34290" anchor="ctr"/>
                </a:tc>
                <a:extLst>
                  <a:ext uri="{0D108BD9-81ED-4DB2-BD59-A6C34878D82A}">
                    <a16:rowId xmlns:a16="http://schemas.microsoft.com/office/drawing/2014/main" val="1398734015"/>
                  </a:ext>
                </a:extLst>
              </a:tr>
              <a:tr h="360000">
                <a:tc>
                  <a:txBody>
                    <a:bodyPr/>
                    <a:lstStyle/>
                    <a:p>
                      <a:pPr algn="ctr"/>
                      <a:r>
                        <a:rPr lang="en-GB" sz="1100" dirty="0">
                          <a:latin typeface="Gill Sans MT" panose="020B0502020104020203" pitchFamily="34" charset="0"/>
                          <a:cs typeface="Arial" panose="020B0604020202020204" pitchFamily="34" charset="0"/>
                        </a:rPr>
                        <a:t>Desegregated</a:t>
                      </a:r>
                    </a:p>
                  </a:txBody>
                  <a:tcPr marL="68580" marR="68580" marT="34290" marB="3429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No longer separated</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27783813"/>
                  </a:ext>
                </a:extLst>
              </a:tr>
              <a:tr h="432000">
                <a:tc>
                  <a:txBody>
                    <a:bodyPr/>
                    <a:lstStyle/>
                    <a:p>
                      <a:pPr algn="ctr"/>
                      <a:r>
                        <a:rPr lang="en-GB" sz="1100" dirty="0">
                          <a:latin typeface="Gill Sans MT" panose="020B0502020104020203" pitchFamily="34" charset="0"/>
                          <a:cs typeface="Arial" panose="020B0604020202020204" pitchFamily="34" charset="0"/>
                        </a:rPr>
                        <a:t>Disability</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When the way society is organises creates barriers that prevent a person with an impairment from participating fully in daily life</a:t>
                      </a:r>
                    </a:p>
                  </a:txBody>
                  <a:tcPr marL="68580" marR="68580" marT="34290" marB="34290" anchor="ctr"/>
                </a:tc>
                <a:extLst>
                  <a:ext uri="{0D108BD9-81ED-4DB2-BD59-A6C34878D82A}">
                    <a16:rowId xmlns:a16="http://schemas.microsoft.com/office/drawing/2014/main" val="3579688560"/>
                  </a:ext>
                </a:extLst>
              </a:tr>
              <a:tr h="360000">
                <a:tc>
                  <a:txBody>
                    <a:bodyPr/>
                    <a:lstStyle/>
                    <a:p>
                      <a:pPr algn="ctr"/>
                      <a:r>
                        <a:rPr lang="en-GB" sz="1100" dirty="0">
                          <a:latin typeface="Gill Sans MT" panose="020B0502020104020203" pitchFamily="34" charset="0"/>
                          <a:cs typeface="Arial" panose="020B0604020202020204" pitchFamily="34" charset="0"/>
                        </a:rPr>
                        <a:t>Discrimination</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Unjust treatment of people because they belong to a particular group</a:t>
                      </a:r>
                    </a:p>
                  </a:txBody>
                  <a:tcPr marL="68580" marR="68580" marT="34290" marB="34290" anchor="ctr"/>
                </a:tc>
                <a:extLst>
                  <a:ext uri="{0D108BD9-81ED-4DB2-BD59-A6C34878D82A}">
                    <a16:rowId xmlns:a16="http://schemas.microsoft.com/office/drawing/2014/main" val="1564156764"/>
                  </a:ext>
                </a:extLst>
              </a:tr>
              <a:tr h="432000">
                <a:tc>
                  <a:txBody>
                    <a:bodyPr/>
                    <a:lstStyle/>
                    <a:p>
                      <a:pPr algn="ctr"/>
                      <a:r>
                        <a:rPr lang="en-GB" sz="1100" dirty="0">
                          <a:latin typeface="Gill Sans MT" panose="020B0502020104020203" pitchFamily="34" charset="0"/>
                          <a:cs typeface="Arial" panose="020B0604020202020204" pitchFamily="34" charset="0"/>
                        </a:rPr>
                        <a:t>Feminists</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People who believe in economic, social, and political equality between men and women</a:t>
                      </a:r>
                    </a:p>
                  </a:txBody>
                  <a:tcPr marL="68580" marR="68580" marT="34290" marB="34290" anchor="ctr"/>
                </a:tc>
                <a:extLst>
                  <a:ext uri="{0D108BD9-81ED-4DB2-BD59-A6C34878D82A}">
                    <a16:rowId xmlns:a16="http://schemas.microsoft.com/office/drawing/2014/main" val="2597667728"/>
                  </a:ext>
                </a:extLst>
              </a:tr>
              <a:tr h="360000">
                <a:tc>
                  <a:txBody>
                    <a:bodyPr/>
                    <a:lstStyle/>
                    <a:p>
                      <a:pPr algn="ctr"/>
                      <a:r>
                        <a:rPr lang="en-GB" sz="1100" dirty="0">
                          <a:latin typeface="Gill Sans MT" panose="020B0502020104020203" pitchFamily="34" charset="0"/>
                          <a:cs typeface="Arial" panose="020B0604020202020204" pitchFamily="34" charset="0"/>
                        </a:rPr>
                        <a:t>Impairment</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When a person’s body or mind is different</a:t>
                      </a:r>
                      <a:r>
                        <a:rPr lang="en-GB" sz="1100" baseline="0" dirty="0">
                          <a:latin typeface="Gill Sans MT" panose="020B0502020104020203" pitchFamily="34" charset="0"/>
                          <a:cs typeface="Arial" panose="020B0604020202020204" pitchFamily="34" charset="0"/>
                        </a:rPr>
                        <a:t> and they need additional support</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64543856"/>
                  </a:ext>
                </a:extLst>
              </a:tr>
              <a:tr h="432000">
                <a:tc>
                  <a:txBody>
                    <a:bodyPr/>
                    <a:lstStyle/>
                    <a:p>
                      <a:pPr algn="ctr"/>
                      <a:r>
                        <a:rPr lang="en-GB" sz="1100" dirty="0">
                          <a:latin typeface="Gill Sans MT" panose="020B0502020104020203" pitchFamily="34" charset="0"/>
                          <a:cs typeface="Arial" panose="020B0604020202020204" pitchFamily="34" charset="0"/>
                        </a:rPr>
                        <a:t>Intersectionality</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term used to describe how individual</a:t>
                      </a:r>
                      <a:r>
                        <a:rPr lang="en-GB" sz="1100" baseline="0" dirty="0">
                          <a:latin typeface="Gill Sans MT" panose="020B0502020104020203" pitchFamily="34" charset="0"/>
                          <a:cs typeface="Arial" panose="020B0604020202020204" pitchFamily="34" charset="0"/>
                        </a:rPr>
                        <a:t> characteristics connect with each other. It helps explain how people experience something differently</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104077480"/>
                  </a:ext>
                </a:extLst>
              </a:tr>
              <a:tr h="360000">
                <a:tc>
                  <a:txBody>
                    <a:bodyPr/>
                    <a:lstStyle/>
                    <a:p>
                      <a:pPr algn="ctr"/>
                      <a:r>
                        <a:rPr lang="en-GB" sz="1100" dirty="0">
                          <a:latin typeface="Gill Sans MT" panose="020B0502020104020203" pitchFamily="34" charset="0"/>
                          <a:cs typeface="Arial" panose="020B0604020202020204" pitchFamily="34" charset="0"/>
                        </a:rPr>
                        <a:t>Legacy</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A situation that exists now because of events</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that occurred in the past</a:t>
                      </a:r>
                    </a:p>
                  </a:txBody>
                  <a:tcPr marL="68580" marR="68580" marT="34290" marB="34290" anchor="ctr"/>
                </a:tc>
                <a:extLst>
                  <a:ext uri="{0D108BD9-81ED-4DB2-BD59-A6C34878D82A}">
                    <a16:rowId xmlns:a16="http://schemas.microsoft.com/office/drawing/2014/main" val="2029482190"/>
                  </a:ext>
                </a:extLst>
              </a:tr>
              <a:tr h="432000">
                <a:tc>
                  <a:txBody>
                    <a:bodyPr/>
                    <a:lstStyle/>
                    <a:p>
                      <a:pPr algn="ctr"/>
                      <a:r>
                        <a:rPr lang="en-GB" sz="1100" dirty="0">
                          <a:latin typeface="Gill Sans MT" panose="020B0502020104020203" pitchFamily="34" charset="0"/>
                          <a:cs typeface="Arial" panose="020B0604020202020204" pitchFamily="34" charset="0"/>
                        </a:rPr>
                        <a:t>Marriage Bar</a:t>
                      </a:r>
                    </a:p>
                  </a:txBody>
                  <a:tcPr marL="68580" marR="68580" marT="34290" marB="34290" anchor="ctr">
                    <a:noFill/>
                  </a:tcPr>
                </a:tc>
                <a:tc>
                  <a:txBody>
                    <a:bodyPr/>
                    <a:lstStyle/>
                    <a:p>
                      <a:pPr algn="ctr"/>
                      <a:r>
                        <a:rPr lang="en-GB" sz="1100" dirty="0">
                          <a:latin typeface="Gill Sans MT" panose="020B0502020104020203" pitchFamily="34" charset="0"/>
                          <a:cs typeface="Arial" panose="020B0604020202020204" pitchFamily="34" charset="0"/>
                        </a:rPr>
                        <a:t>Women were expected to quit their jobs when they got married, to focus on being wives and mothers</a:t>
                      </a:r>
                    </a:p>
                  </a:txBody>
                  <a:tcPr marL="68580" marR="68580" marT="34290" marB="34290" anchor="ctr"/>
                </a:tc>
                <a:extLst>
                  <a:ext uri="{0D108BD9-81ED-4DB2-BD59-A6C34878D82A}">
                    <a16:rowId xmlns:a16="http://schemas.microsoft.com/office/drawing/2014/main" val="2550254545"/>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61279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786308" cy="43088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Gill Sans MT" panose="020B0502020104020203" pitchFamily="34" charset="0"/>
              </a:rPr>
              <a:t>Geography</a:t>
            </a:r>
          </a:p>
        </p:txBody>
      </p:sp>
      <p:graphicFrame>
        <p:nvGraphicFramePr>
          <p:cNvPr id="7" name="Table 6"/>
          <p:cNvGraphicFramePr>
            <a:graphicFrameLocks noGrp="1"/>
          </p:cNvGraphicFramePr>
          <p:nvPr/>
        </p:nvGraphicFramePr>
        <p:xfrm>
          <a:off x="63980" y="509791"/>
          <a:ext cx="11667030" cy="6266215"/>
        </p:xfrm>
        <a:graphic>
          <a:graphicData uri="http://schemas.openxmlformats.org/drawingml/2006/table">
            <a:tbl>
              <a:tblPr firstRow="1" bandRow="1">
                <a:tableStyleId>{5940675A-B579-460E-94D1-54222C63F5DA}</a:tableStyleId>
              </a:tblPr>
              <a:tblGrid>
                <a:gridCol w="1925241">
                  <a:extLst>
                    <a:ext uri="{9D8B030D-6E8A-4147-A177-3AD203B41FA5}">
                      <a16:colId xmlns:a16="http://schemas.microsoft.com/office/drawing/2014/main" val="20000"/>
                    </a:ext>
                  </a:extLst>
                </a:gridCol>
                <a:gridCol w="9741789">
                  <a:extLst>
                    <a:ext uri="{9D8B030D-6E8A-4147-A177-3AD203B41FA5}">
                      <a16:colId xmlns:a16="http://schemas.microsoft.com/office/drawing/2014/main" val="20001"/>
                    </a:ext>
                  </a:extLst>
                </a:gridCol>
              </a:tblGrid>
              <a:tr h="297048">
                <a:tc>
                  <a:txBody>
                    <a:bodyPr/>
                    <a:lstStyle/>
                    <a:p>
                      <a:pPr algn="l"/>
                      <a:r>
                        <a:rPr lang="en-GB" sz="14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4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Environmental concern</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serious threat to human beings and their environment is the continuous and accelerating overuse and destruction of natural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Global warming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long-term warming of the planet's overall temperature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645381318"/>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Climate change</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 to long-term shifts in temperatures and weather patterns.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90891202"/>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Greenhouse effect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process that occurs when gases in Earth's atmosphere trap the Sun's heat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34868305"/>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Green house gas</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gas that contributes to the greenhouse effect by absorbing infrared radiation (suns heat)</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4872554"/>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Fossil fuel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natural fuel such as coal or gas, formed in the geological past from the remains of living organisms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16168150"/>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Climate refugee</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person who has been forced to leave their home as a result of the effects of climate change on their environment.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832220442"/>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Drought</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prolonged period of abnormally low rainfall, leading to a shortage of water.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519341162"/>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Coral bleaching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When water is too warm, corals will  reject the algae living in their tissues causing the coral to turn completely white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255776347"/>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Mitigation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action of reducing the severity, seriousness, or painfulness of something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Deforestation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action of clearing a wide area of trees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571515563"/>
                  </a:ext>
                </a:extLst>
              </a:tr>
              <a:tr h="293971">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Commercial farming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crops and animals are produced to sell at market for a profit on a larger scale</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Subsistence farming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practice of growing crops and raising livestock sufficient only for one's own use</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Selective logging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practice of cutting down a few species of trees while leaving the rest intact and unharmed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b="1" kern="1200" dirty="0">
                          <a:ln>
                            <a:noFill/>
                          </a:ln>
                          <a:solidFill>
                            <a:srgbClr val="000000"/>
                          </a:solidFill>
                          <a:effectLst/>
                          <a:latin typeface="Gill Sans MT" panose="020B0502020104020203" pitchFamily="34" charset="0"/>
                        </a:rPr>
                        <a:t>Invasive alien species</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species usually introduced by humans by mistake or deliberately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b="1" kern="1200">
                          <a:ln>
                            <a:noFill/>
                          </a:ln>
                          <a:solidFill>
                            <a:srgbClr val="000000"/>
                          </a:solidFill>
                          <a:effectLst/>
                          <a:latin typeface="Gill Sans MT" panose="020B0502020104020203" pitchFamily="34" charset="0"/>
                        </a:rPr>
                        <a:t>Native species</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a plant or animal living in an area/ ecosystem without any human intervention.</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b="1" kern="1200" dirty="0">
                          <a:ln>
                            <a:noFill/>
                          </a:ln>
                          <a:solidFill>
                            <a:srgbClr val="000000"/>
                          </a:solidFill>
                          <a:effectLst/>
                          <a:latin typeface="Gill Sans MT" panose="020B0502020104020203" pitchFamily="34" charset="0"/>
                        </a:rPr>
                        <a:t>Endangered species</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is a species of animal that only has a small number left on the planet.</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Gill Sans MT" panose="020B0502020104020203" pitchFamily="34" charset="0"/>
                        </a:rPr>
                        <a:t>Extinction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complete disappearance of a species from Earth.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NGO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Non Governmental Organisation: are not for profit charities that deal with many different issues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875491268"/>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spTree>
    <p:extLst>
      <p:ext uri="{BB962C8B-B14F-4D97-AF65-F5344CB8AC3E}">
        <p14:creationId xmlns:p14="http://schemas.microsoft.com/office/powerpoint/2010/main" val="422115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móvil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Phone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a:t>
                      </a:r>
                      <a:r>
                        <a:rPr lang="es-ES_tradnl" sz="1200" kern="1400" dirty="0" err="1">
                          <a:ln>
                            <a:noFill/>
                          </a:ln>
                          <a:solidFill>
                            <a:srgbClr val="000000"/>
                          </a:solidFill>
                          <a:effectLst/>
                          <a:latin typeface="Gill Sans MT" panose="020B0502020104020203" pitchFamily="34" charset="0"/>
                        </a:rPr>
                        <a:t>ordernador</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Computer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portátil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laptop</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app</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App</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tableta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Tablet</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videojuego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Videogame</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La </a:t>
                      </a:r>
                      <a:r>
                        <a:rPr lang="en-US" sz="1200" kern="1400" dirty="0" err="1">
                          <a:ln>
                            <a:noFill/>
                          </a:ln>
                          <a:solidFill>
                            <a:srgbClr val="000000"/>
                          </a:solidFill>
                          <a:effectLst/>
                          <a:latin typeface="Gill Sans MT" panose="020B0502020104020203" pitchFamily="34" charset="0"/>
                        </a:rPr>
                        <a:t>cámara</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Camera</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la</a:t>
                      </a:r>
                      <a:r>
                        <a:rPr lang="es-ES" sz="1200" kern="1400" baseline="0" dirty="0">
                          <a:ln>
                            <a:noFill/>
                          </a:ln>
                          <a:solidFill>
                            <a:srgbClr val="000000"/>
                          </a:solidFill>
                          <a:effectLst/>
                          <a:latin typeface="Gill Sans MT" panose="020B0502020104020203" pitchFamily="34" charset="0"/>
                        </a:rPr>
                        <a:t> televisión</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Gill Sans MT" panose="020B0502020104020203" pitchFamily="34" charset="0"/>
                        </a:rPr>
                        <a:t>Tv</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La red social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Social network</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El internet</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Internet</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mensaje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Message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usuario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User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Sacar fotos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take</a:t>
                      </a:r>
                      <a:r>
                        <a:rPr lang="es-ES" sz="1200" kern="1400" dirty="0">
                          <a:ln>
                            <a:noFill/>
                          </a:ln>
                          <a:solidFill>
                            <a:srgbClr val="000000"/>
                          </a:solidFill>
                          <a:effectLst/>
                          <a:latin typeface="Gill Sans MT" panose="020B0502020104020203" pitchFamily="34" charset="0"/>
                        </a:rPr>
                        <a:t> potos</a:t>
                      </a: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Chatear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chat online</a:t>
                      </a: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Mandar mensajes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send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messages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Jugar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play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Leer e-books</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read</a:t>
                      </a:r>
                      <a:r>
                        <a:rPr lang="es-ES" sz="1200" kern="1400" dirty="0">
                          <a:ln>
                            <a:noFill/>
                          </a:ln>
                          <a:solidFill>
                            <a:srgbClr val="000000"/>
                          </a:solidFill>
                          <a:effectLst/>
                          <a:latin typeface="Gill Sans MT" panose="020B0502020104020203" pitchFamily="34" charset="0"/>
                        </a:rPr>
                        <a:t> e-</a:t>
                      </a:r>
                      <a:r>
                        <a:rPr lang="es-ES" sz="1200" kern="1400" dirty="0" err="1">
                          <a:ln>
                            <a:noFill/>
                          </a:ln>
                          <a:solidFill>
                            <a:srgbClr val="000000"/>
                          </a:solidFill>
                          <a:effectLst/>
                          <a:latin typeface="Gill Sans MT" panose="020B0502020104020203" pitchFamily="34" charset="0"/>
                        </a:rPr>
                        <a:t>books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Descargar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download</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Ver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watch</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Compartir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share</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subir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upload</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Odio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hate</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Prefiero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prefer</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a:t>
                      </a:r>
                      <a:r>
                        <a:rPr lang="en-GB" sz="1200" kern="1400" baseline="0" dirty="0">
                          <a:ln>
                            <a:noFill/>
                          </a:ln>
                          <a:solidFill>
                            <a:srgbClr val="000000"/>
                          </a:solidFill>
                          <a:effectLst/>
                          <a:latin typeface="Gill Sans MT" panose="020B0502020104020203" pitchFamily="34" charset="0"/>
                        </a:rPr>
                        <a:t> me </a:t>
                      </a:r>
                      <a:r>
                        <a:rPr lang="en-GB" sz="1200" kern="1400" baseline="0" dirty="0" err="1">
                          <a:ln>
                            <a:noFill/>
                          </a:ln>
                          <a:solidFill>
                            <a:srgbClr val="000000"/>
                          </a:solidFill>
                          <a:effectLst/>
                          <a:latin typeface="Gill Sans MT" panose="020B0502020104020203" pitchFamily="34" charset="0"/>
                        </a:rPr>
                        <a:t>gusta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(don’t) like</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 </a:t>
                      </a:r>
                      <a:r>
                        <a:rPr lang="en-GB" sz="1200" kern="1400" dirty="0" err="1">
                          <a:ln>
                            <a:noFill/>
                          </a:ln>
                          <a:solidFill>
                            <a:srgbClr val="000000"/>
                          </a:solidFill>
                          <a:effectLst/>
                          <a:latin typeface="Gill Sans MT" panose="020B0502020104020203" pitchFamily="34" charset="0"/>
                        </a:rPr>
                        <a:t>interesa</a:t>
                      </a:r>
                      <a:r>
                        <a:rPr lang="en-GB" sz="1200" kern="1400" dirty="0">
                          <a:ln>
                            <a:noFill/>
                          </a:ln>
                          <a:solidFill>
                            <a:srgbClr val="000000"/>
                          </a:solidFill>
                          <a:effectLst/>
                          <a:latin typeface="Gill Sans MT" panose="020B0502020104020203" pitchFamily="34" charset="0"/>
                        </a:rPr>
                        <a:t>(n)</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I’m interested in</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telerrealidad</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Reality</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tv</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concurso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Quiz/game</a:t>
                      </a:r>
                      <a:r>
                        <a:rPr lang="en-GB" sz="1200" kern="1400" baseline="0" dirty="0">
                          <a:ln>
                            <a:noFill/>
                          </a:ln>
                          <a:solidFill>
                            <a:srgbClr val="000000"/>
                          </a:solidFill>
                          <a:effectLst/>
                          <a:latin typeface="Gill Sans MT" panose="020B0502020104020203" pitchFamily="34" charset="0"/>
                        </a:rPr>
                        <a:t> show</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comedia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Comedy</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telenovela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Soap</a:t>
                      </a:r>
                      <a:r>
                        <a:rPr lang="en-GB" sz="1200" kern="1400" baseline="0" dirty="0">
                          <a:ln>
                            <a:noFill/>
                          </a:ln>
                          <a:solidFill>
                            <a:srgbClr val="000000"/>
                          </a:solidFill>
                          <a:effectLst/>
                          <a:latin typeface="Gill Sans MT" panose="020B0502020104020203" pitchFamily="34" charset="0"/>
                        </a:rPr>
                        <a:t> opera</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telediario</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news</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El documental</a:t>
                      </a: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Documentary</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El </a:t>
                      </a:r>
                      <a:r>
                        <a:rPr lang="en-US" sz="1200" kern="1400" dirty="0" err="1">
                          <a:ln>
                            <a:noFill/>
                          </a:ln>
                          <a:solidFill>
                            <a:srgbClr val="000000"/>
                          </a:solidFill>
                          <a:effectLst/>
                          <a:latin typeface="Gill Sans MT" panose="020B0502020104020203" pitchFamily="34" charset="0"/>
                        </a:rPr>
                        <a:t>programa</a:t>
                      </a:r>
                      <a:r>
                        <a:rPr lang="en-US" sz="1200" kern="1400" dirty="0">
                          <a:ln>
                            <a:noFill/>
                          </a:ln>
                          <a:solidFill>
                            <a:srgbClr val="000000"/>
                          </a:solidFill>
                          <a:effectLst/>
                          <a:latin typeface="Gill Sans MT" panose="020B0502020104020203" pitchFamily="34" charset="0"/>
                        </a:rPr>
                        <a:t> de </a:t>
                      </a:r>
                      <a:r>
                        <a:rPr lang="en-US" sz="1200" kern="1400" dirty="0" err="1">
                          <a:ln>
                            <a:noFill/>
                          </a:ln>
                          <a:solidFill>
                            <a:srgbClr val="000000"/>
                          </a:solidFill>
                          <a:effectLst/>
                          <a:latin typeface="Gill Sans MT" panose="020B0502020104020203" pitchFamily="34" charset="0"/>
                        </a:rPr>
                        <a:t>deporte</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Sports </a:t>
                      </a:r>
                      <a:r>
                        <a:rPr lang="en-US" sz="1200" kern="1400" dirty="0" err="1">
                          <a:ln>
                            <a:noFill/>
                          </a:ln>
                          <a:solidFill>
                            <a:srgbClr val="000000"/>
                          </a:solidFill>
                          <a:effectLst/>
                          <a:latin typeface="Gill Sans MT" panose="020B0502020104020203" pitchFamily="34" charset="0"/>
                        </a:rPr>
                        <a:t>programme</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El </a:t>
                      </a:r>
                      <a:r>
                        <a:rPr lang="en-US" sz="1200" kern="1400" dirty="0" err="1">
                          <a:ln>
                            <a:noFill/>
                          </a:ln>
                          <a:solidFill>
                            <a:srgbClr val="000000"/>
                          </a:solidFill>
                          <a:effectLst/>
                          <a:latin typeface="Gill Sans MT" panose="020B0502020104020203" pitchFamily="34" charset="0"/>
                        </a:rPr>
                        <a:t>programa</a:t>
                      </a:r>
                      <a:r>
                        <a:rPr lang="en-US" sz="1200" kern="1400" dirty="0">
                          <a:ln>
                            <a:noFill/>
                          </a:ln>
                          <a:solidFill>
                            <a:srgbClr val="000000"/>
                          </a:solidFill>
                          <a:effectLst/>
                          <a:latin typeface="Gill Sans MT" panose="020B0502020104020203" pitchFamily="34" charset="0"/>
                        </a:rPr>
                        <a:t> de </a:t>
                      </a:r>
                      <a:r>
                        <a:rPr lang="en-US" sz="1200" kern="1400" dirty="0" err="1">
                          <a:ln>
                            <a:noFill/>
                          </a:ln>
                          <a:solidFill>
                            <a:srgbClr val="000000"/>
                          </a:solidFill>
                          <a:effectLst/>
                          <a:latin typeface="Gill Sans MT" panose="020B0502020104020203" pitchFamily="34" charset="0"/>
                        </a:rPr>
                        <a:t>música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Music </a:t>
                      </a:r>
                      <a:r>
                        <a:rPr lang="en-US" sz="1200" kern="1400" dirty="0" err="1">
                          <a:ln>
                            <a:noFill/>
                          </a:ln>
                          <a:solidFill>
                            <a:srgbClr val="000000"/>
                          </a:solidFill>
                          <a:effectLst/>
                          <a:latin typeface="Gill Sans MT" panose="020B0502020104020203" pitchFamily="34" charset="0"/>
                        </a:rPr>
                        <a:t>programme</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Una serie policíaca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 detective series</a:t>
                      </a: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spTree>
    <p:extLst>
      <p:ext uri="{BB962C8B-B14F-4D97-AF65-F5344CB8AC3E}">
        <p14:creationId xmlns:p14="http://schemas.microsoft.com/office/powerpoint/2010/main" val="340154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Más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More… </a:t>
                      </a:r>
                      <a:r>
                        <a:rPr lang="es-ES" sz="1200" kern="1400" dirty="0" err="1">
                          <a:ln>
                            <a:noFill/>
                          </a:ln>
                          <a:solidFill>
                            <a:srgbClr val="000000"/>
                          </a:solidFill>
                          <a:effectLst/>
                          <a:latin typeface="Gill Sans MT" panose="020B0502020104020203" pitchFamily="34" charset="0"/>
                        </a:rPr>
                        <a:t>than</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Menos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Less</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than</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Tan…como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As…as</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aburrido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Boring</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apropiado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Appropriate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Complicado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Complicated</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Gill Sans MT" panose="020B0502020104020203" pitchFamily="34" charset="0"/>
                        </a:rPr>
                        <a:t>Decepcionante</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Disappointing</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Educativo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Educational</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Emocionante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Exciting</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extraño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Strange</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gracioso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Funny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interesante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Interesting</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Lento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Slow</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Peor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Worse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Mejor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Better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Caro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Expensive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barato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cheap</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99792176"/>
              </p:ext>
            </p:extLst>
          </p:nvPr>
        </p:nvGraphicFramePr>
        <p:xfrm>
          <a:off x="7322412" y="134605"/>
          <a:ext cx="4591889" cy="4309682"/>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Fácil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Easy</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Peligroso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Dangerous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Grátis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Free</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Popular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Popular</a:t>
                      </a: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Seguro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Safe</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riesgo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Risk</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peligro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Danger</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se </a:t>
                      </a:r>
                      <a:r>
                        <a:rPr lang="en-GB" sz="1200" kern="1400" dirty="0" err="1">
                          <a:ln>
                            <a:noFill/>
                          </a:ln>
                          <a:solidFill>
                            <a:srgbClr val="000000"/>
                          </a:solidFill>
                          <a:effectLst/>
                          <a:latin typeface="Gill Sans MT" panose="020B0502020104020203" pitchFamily="34" charset="0"/>
                        </a:rPr>
                        <a:t>debe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You must (not)</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Hay que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You must</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importante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is important</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joven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Young person</a:t>
                      </a:r>
                    </a:p>
                  </a:txBody>
                  <a:tcPr marL="36576" marR="36576" marT="36576" marB="36576"/>
                </a:tc>
                <a:extLst>
                  <a:ext uri="{0D108BD9-81ED-4DB2-BD59-A6C34878D82A}">
                    <a16:rowId xmlns:a16="http://schemas.microsoft.com/office/drawing/2014/main" val="3146237369"/>
                  </a:ext>
                </a:extLst>
              </a:tr>
            </a:tbl>
          </a:graphicData>
        </a:graphic>
      </p:graphicFrame>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spTree>
    <p:extLst>
      <p:ext uri="{BB962C8B-B14F-4D97-AF65-F5344CB8AC3E}">
        <p14:creationId xmlns:p14="http://schemas.microsoft.com/office/powerpoint/2010/main" val="254222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4946</Words>
  <Application>Microsoft Office PowerPoint</Application>
  <PresentationFormat>Widescreen</PresentationFormat>
  <Paragraphs>900</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Gill Sans</vt:lpstr>
      <vt:lpstr>Gill Sans MT</vt:lpstr>
      <vt:lpstr>Wingdings</vt:lpstr>
      <vt:lpstr>Office Theme</vt:lpstr>
      <vt:lpstr>Year 8 Knowledge Organiser HT3</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Knowledge Organiser HT2</dc:title>
  <dc:creator>D Moore</dc:creator>
  <cp:lastModifiedBy>A Smith</cp:lastModifiedBy>
  <cp:revision>34</cp:revision>
  <dcterms:created xsi:type="dcterms:W3CDTF">2023-12-05T14:38:30Z</dcterms:created>
  <dcterms:modified xsi:type="dcterms:W3CDTF">2026-02-02T13:34:18Z</dcterms:modified>
</cp:coreProperties>
</file>