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7" r:id="rId2"/>
    <p:sldId id="258" r:id="rId3"/>
    <p:sldId id="322" r:id="rId4"/>
    <p:sldId id="291" r:id="rId5"/>
    <p:sldId id="261" r:id="rId6"/>
    <p:sldId id="262" r:id="rId7"/>
    <p:sldId id="293" r:id="rId8"/>
    <p:sldId id="264" r:id="rId9"/>
    <p:sldId id="265" r:id="rId10"/>
    <p:sldId id="266" r:id="rId11"/>
    <p:sldId id="267" r:id="rId12"/>
    <p:sldId id="268" r:id="rId13"/>
    <p:sldId id="269" r:id="rId14"/>
    <p:sldId id="321" r:id="rId15"/>
    <p:sldId id="271" r:id="rId16"/>
    <p:sldId id="273" r:id="rId17"/>
    <p:sldId id="274" r:id="rId18"/>
    <p:sldId id="319" r:id="rId19"/>
    <p:sldId id="320" r:id="rId20"/>
    <p:sldId id="275" r:id="rId21"/>
    <p:sldId id="276" r:id="rId22"/>
    <p:sldId id="277" r:id="rId23"/>
    <p:sldId id="278" r:id="rId24"/>
    <p:sldId id="297" r:id="rId25"/>
    <p:sldId id="279" r:id="rId26"/>
    <p:sldId id="280" r:id="rId27"/>
    <p:sldId id="281" r:id="rId28"/>
    <p:sldId id="282" r:id="rId29"/>
    <p:sldId id="283" r:id="rId30"/>
    <p:sldId id="284" r:id="rId31"/>
    <p:sldId id="285" r:id="rId32"/>
    <p:sldId id="286" r:id="rId33"/>
    <p:sldId id="287" r:id="rId34"/>
    <p:sldId id="288" r:id="rId35"/>
    <p:sldId id="289" r:id="rId36"/>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73" autoAdjust="0"/>
    <p:restoredTop sz="87660" autoAdjust="0"/>
  </p:normalViewPr>
  <p:slideViewPr>
    <p:cSldViewPr snapToGrid="0">
      <p:cViewPr varScale="1">
        <p:scale>
          <a:sx n="76" d="100"/>
          <a:sy n="76" d="100"/>
        </p:scale>
        <p:origin x="114"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0DA3B531-FBB3-4831-A71E-E9D5C9891B7F}" type="datetimeFigureOut">
              <a:rPr lang="en-GB" smtClean="0"/>
              <a:t>05/02/2026</a:t>
            </a:fld>
            <a:endParaRPr lang="en-GB"/>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39A6C65E-9A25-43F9-B118-4DF60837907B}" type="slidenum">
              <a:rPr lang="en-GB" smtClean="0"/>
              <a:t>‹#›</a:t>
            </a:fld>
            <a:endParaRPr lang="en-GB"/>
          </a:p>
        </p:txBody>
      </p:sp>
    </p:spTree>
    <p:extLst>
      <p:ext uri="{BB962C8B-B14F-4D97-AF65-F5344CB8AC3E}">
        <p14:creationId xmlns:p14="http://schemas.microsoft.com/office/powerpoint/2010/main" val="3368078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Year 8 HT2</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7450BA-14A9-46CA-B2A5-052EF74C666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5309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2025 HT4</a:t>
            </a:r>
          </a:p>
        </p:txBody>
      </p:sp>
      <p:sp>
        <p:nvSpPr>
          <p:cNvPr id="4" name="Slide Number Placeholder 3"/>
          <p:cNvSpPr>
            <a:spLocks noGrp="1"/>
          </p:cNvSpPr>
          <p:nvPr>
            <p:ph type="sldNum" sz="quarter" idx="10"/>
          </p:nvPr>
        </p:nvSpPr>
        <p:spPr/>
        <p:txBody>
          <a:bodyPr/>
          <a:lstStyle/>
          <a:p>
            <a:fld id="{39A6C65E-9A25-43F9-B118-4DF60837907B}" type="slidenum">
              <a:rPr lang="en-GB" smtClean="0"/>
              <a:t>5</a:t>
            </a:fld>
            <a:endParaRPr lang="en-GB"/>
          </a:p>
        </p:txBody>
      </p:sp>
    </p:spTree>
    <p:extLst>
      <p:ext uri="{BB962C8B-B14F-4D97-AF65-F5344CB8AC3E}">
        <p14:creationId xmlns:p14="http://schemas.microsoft.com/office/powerpoint/2010/main" val="841948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9A38474-D356-434A-A814-6FC02E07DE62}" type="datetimeFigureOut">
              <a:rPr lang="en-GB" smtClean="0"/>
              <a:t>05/02/2026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854F20-6F4B-46FA-9E97-029CCDB82FDA}" type="slidenum">
              <a:rPr lang="en-GB" smtClean="0"/>
              <a:t>‹#›</a:t>
            </a:fld>
            <a:endParaRPr lang="en-GB"/>
          </a:p>
        </p:txBody>
      </p:sp>
    </p:spTree>
    <p:extLst>
      <p:ext uri="{BB962C8B-B14F-4D97-AF65-F5344CB8AC3E}">
        <p14:creationId xmlns:p14="http://schemas.microsoft.com/office/powerpoint/2010/main" val="3793857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9A38474-D356-434A-A814-6FC02E07DE62}" type="datetimeFigureOut">
              <a:rPr lang="en-GB" smtClean="0"/>
              <a:t>05/02/2026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854F20-6F4B-46FA-9E97-029CCDB82FDA}" type="slidenum">
              <a:rPr lang="en-GB" smtClean="0"/>
              <a:t>‹#›</a:t>
            </a:fld>
            <a:endParaRPr lang="en-GB"/>
          </a:p>
        </p:txBody>
      </p:sp>
    </p:spTree>
    <p:extLst>
      <p:ext uri="{BB962C8B-B14F-4D97-AF65-F5344CB8AC3E}">
        <p14:creationId xmlns:p14="http://schemas.microsoft.com/office/powerpoint/2010/main" val="3989630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9A38474-D356-434A-A814-6FC02E07DE62}" type="datetimeFigureOut">
              <a:rPr lang="en-GB" smtClean="0"/>
              <a:t>05/02/2026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854F20-6F4B-46FA-9E97-029CCDB82FDA}" type="slidenum">
              <a:rPr lang="en-GB" smtClean="0"/>
              <a:t>‹#›</a:t>
            </a:fld>
            <a:endParaRPr lang="en-GB"/>
          </a:p>
        </p:txBody>
      </p:sp>
    </p:spTree>
    <p:extLst>
      <p:ext uri="{BB962C8B-B14F-4D97-AF65-F5344CB8AC3E}">
        <p14:creationId xmlns:p14="http://schemas.microsoft.com/office/powerpoint/2010/main" val="1680995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9A38474-D356-434A-A814-6FC02E07DE62}" type="datetimeFigureOut">
              <a:rPr lang="en-GB" smtClean="0"/>
              <a:t>05/02/2026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854F20-6F4B-46FA-9E97-029CCDB82FDA}" type="slidenum">
              <a:rPr lang="en-GB" smtClean="0"/>
              <a:t>‹#›</a:t>
            </a:fld>
            <a:endParaRPr lang="en-GB"/>
          </a:p>
        </p:txBody>
      </p:sp>
    </p:spTree>
    <p:extLst>
      <p:ext uri="{BB962C8B-B14F-4D97-AF65-F5344CB8AC3E}">
        <p14:creationId xmlns:p14="http://schemas.microsoft.com/office/powerpoint/2010/main" val="2725363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9A38474-D356-434A-A814-6FC02E07DE62}" type="datetimeFigureOut">
              <a:rPr lang="en-GB" smtClean="0"/>
              <a:t>05/02/2026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854F20-6F4B-46FA-9E97-029CCDB82FDA}" type="slidenum">
              <a:rPr lang="en-GB" smtClean="0"/>
              <a:t>‹#›</a:t>
            </a:fld>
            <a:endParaRPr lang="en-GB"/>
          </a:p>
        </p:txBody>
      </p:sp>
    </p:spTree>
    <p:extLst>
      <p:ext uri="{BB962C8B-B14F-4D97-AF65-F5344CB8AC3E}">
        <p14:creationId xmlns:p14="http://schemas.microsoft.com/office/powerpoint/2010/main" val="1377937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9A38474-D356-434A-A814-6FC02E07DE62}" type="datetimeFigureOut">
              <a:rPr lang="en-GB" smtClean="0"/>
              <a:t>05/02/2026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854F20-6F4B-46FA-9E97-029CCDB82FDA}" type="slidenum">
              <a:rPr lang="en-GB" smtClean="0"/>
              <a:t>‹#›</a:t>
            </a:fld>
            <a:endParaRPr lang="en-GB"/>
          </a:p>
        </p:txBody>
      </p:sp>
    </p:spTree>
    <p:extLst>
      <p:ext uri="{BB962C8B-B14F-4D97-AF65-F5344CB8AC3E}">
        <p14:creationId xmlns:p14="http://schemas.microsoft.com/office/powerpoint/2010/main" val="323086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9A38474-D356-434A-A814-6FC02E07DE62}" type="datetimeFigureOut">
              <a:rPr lang="en-GB" smtClean="0"/>
              <a:t>05/02/2026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D854F20-6F4B-46FA-9E97-029CCDB82FDA}" type="slidenum">
              <a:rPr lang="en-GB" smtClean="0"/>
              <a:t>‹#›</a:t>
            </a:fld>
            <a:endParaRPr lang="en-GB"/>
          </a:p>
        </p:txBody>
      </p:sp>
    </p:spTree>
    <p:extLst>
      <p:ext uri="{BB962C8B-B14F-4D97-AF65-F5344CB8AC3E}">
        <p14:creationId xmlns:p14="http://schemas.microsoft.com/office/powerpoint/2010/main" val="592061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9A38474-D356-434A-A814-6FC02E07DE62}" type="datetimeFigureOut">
              <a:rPr lang="en-GB" smtClean="0"/>
              <a:t>05/02/2026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D854F20-6F4B-46FA-9E97-029CCDB82FDA}" type="slidenum">
              <a:rPr lang="en-GB" smtClean="0"/>
              <a:t>‹#›</a:t>
            </a:fld>
            <a:endParaRPr lang="en-GB"/>
          </a:p>
        </p:txBody>
      </p:sp>
    </p:spTree>
    <p:extLst>
      <p:ext uri="{BB962C8B-B14F-4D97-AF65-F5344CB8AC3E}">
        <p14:creationId xmlns:p14="http://schemas.microsoft.com/office/powerpoint/2010/main" val="1042946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A38474-D356-434A-A814-6FC02E07DE62}" type="datetimeFigureOut">
              <a:rPr lang="en-GB" smtClean="0"/>
              <a:t>05/02/2026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D854F20-6F4B-46FA-9E97-029CCDB82FDA}" type="slidenum">
              <a:rPr lang="en-GB" smtClean="0"/>
              <a:t>‹#›</a:t>
            </a:fld>
            <a:endParaRPr lang="en-GB"/>
          </a:p>
        </p:txBody>
      </p:sp>
    </p:spTree>
    <p:extLst>
      <p:ext uri="{BB962C8B-B14F-4D97-AF65-F5344CB8AC3E}">
        <p14:creationId xmlns:p14="http://schemas.microsoft.com/office/powerpoint/2010/main" val="3841829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A38474-D356-434A-A814-6FC02E07DE62}" type="datetimeFigureOut">
              <a:rPr lang="en-GB" smtClean="0"/>
              <a:t>05/02/2026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854F20-6F4B-46FA-9E97-029CCDB82FDA}" type="slidenum">
              <a:rPr lang="en-GB" smtClean="0"/>
              <a:t>‹#›</a:t>
            </a:fld>
            <a:endParaRPr lang="en-GB"/>
          </a:p>
        </p:txBody>
      </p:sp>
    </p:spTree>
    <p:extLst>
      <p:ext uri="{BB962C8B-B14F-4D97-AF65-F5344CB8AC3E}">
        <p14:creationId xmlns:p14="http://schemas.microsoft.com/office/powerpoint/2010/main" val="2847566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A38474-D356-434A-A814-6FC02E07DE62}" type="datetimeFigureOut">
              <a:rPr lang="en-GB" smtClean="0"/>
              <a:t>05/02/2026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854F20-6F4B-46FA-9E97-029CCDB82FDA}" type="slidenum">
              <a:rPr lang="en-GB" smtClean="0"/>
              <a:t>‹#›</a:t>
            </a:fld>
            <a:endParaRPr lang="en-GB"/>
          </a:p>
        </p:txBody>
      </p:sp>
    </p:spTree>
    <p:extLst>
      <p:ext uri="{BB962C8B-B14F-4D97-AF65-F5344CB8AC3E}">
        <p14:creationId xmlns:p14="http://schemas.microsoft.com/office/powerpoint/2010/main" val="4280731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A38474-D356-434A-A814-6FC02E07DE62}" type="datetimeFigureOut">
              <a:rPr lang="en-GB" smtClean="0"/>
              <a:t>05/02/2026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854F20-6F4B-46FA-9E97-029CCDB82FDA}" type="slidenum">
              <a:rPr lang="en-GB" smtClean="0"/>
              <a:t>‹#›</a:t>
            </a:fld>
            <a:endParaRPr lang="en-GB"/>
          </a:p>
        </p:txBody>
      </p:sp>
    </p:spTree>
    <p:extLst>
      <p:ext uri="{BB962C8B-B14F-4D97-AF65-F5344CB8AC3E}">
        <p14:creationId xmlns:p14="http://schemas.microsoft.com/office/powerpoint/2010/main" val="33946602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96883" y="285008"/>
            <a:ext cx="11625943" cy="6246421"/>
          </a:xfrm>
          <a:prstGeom prst="roundRect">
            <a:avLst/>
          </a:prstGeom>
          <a:noFill/>
          <a:ln w="571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p:cNvSpPr>
            <a:spLocks noGrp="1"/>
          </p:cNvSpPr>
          <p:nvPr>
            <p:ph type="title"/>
          </p:nvPr>
        </p:nvSpPr>
        <p:spPr>
          <a:xfrm>
            <a:off x="790090" y="3262667"/>
            <a:ext cx="10515600" cy="1325563"/>
          </a:xfrm>
        </p:spPr>
        <p:txBody>
          <a:bodyPr/>
          <a:lstStyle/>
          <a:p>
            <a:pPr algn="ctr"/>
            <a:r>
              <a:rPr lang="en-GB" dirty="0">
                <a:latin typeface="Gill Sans MT" panose="020B0502020104020203" pitchFamily="34" charset="0"/>
              </a:rPr>
              <a:t>Year 8 Knowledge Organiser HT4</a:t>
            </a:r>
          </a:p>
        </p:txBody>
      </p:sp>
      <p:pic>
        <p:nvPicPr>
          <p:cNvPr id="8" name="Picture 7" descr="Hornchurch High (@HornchurchHigh) / Twitter"/>
          <p:cNvPicPr/>
          <p:nvPr/>
        </p:nvPicPr>
        <p:blipFill>
          <a:blip r:embed="rId2">
            <a:extLst>
              <a:ext uri="{28A0092B-C50C-407E-A947-70E740481C1C}">
                <a14:useLocalDpi xmlns:a14="http://schemas.microsoft.com/office/drawing/2010/main" val="0"/>
              </a:ext>
            </a:extLst>
          </a:blip>
          <a:srcRect/>
          <a:stretch>
            <a:fillRect/>
          </a:stretch>
        </p:blipFill>
        <p:spPr bwMode="auto">
          <a:xfrm>
            <a:off x="4310318" y="488114"/>
            <a:ext cx="3475145" cy="2873395"/>
          </a:xfrm>
          <a:prstGeom prst="rect">
            <a:avLst/>
          </a:prstGeom>
          <a:noFill/>
          <a:ln>
            <a:noFill/>
          </a:ln>
        </p:spPr>
      </p:pic>
      <p:sp>
        <p:nvSpPr>
          <p:cNvPr id="9" name="TextBox 8"/>
          <p:cNvSpPr txBox="1"/>
          <p:nvPr/>
        </p:nvSpPr>
        <p:spPr>
          <a:xfrm>
            <a:off x="3671241" y="4326620"/>
            <a:ext cx="4877225" cy="523220"/>
          </a:xfrm>
          <a:prstGeom prst="rect">
            <a:avLst/>
          </a:prstGeom>
          <a:noFill/>
        </p:spPr>
        <p:txBody>
          <a:bodyPr wrap="square" rtlCol="0">
            <a:spAutoFit/>
          </a:bodyPr>
          <a:lstStyle/>
          <a:p>
            <a:pPr algn="ctr"/>
            <a:r>
              <a:rPr lang="en-GB" sz="2800" dirty="0">
                <a:solidFill>
                  <a:srgbClr val="FF9900"/>
                </a:solidFill>
                <a:latin typeface="Gill Sans MT" panose="020B0502020104020203" pitchFamily="34" charset="0"/>
              </a:rPr>
              <a:t>Knowledge is Power</a:t>
            </a:r>
          </a:p>
        </p:txBody>
      </p:sp>
      <p:sp>
        <p:nvSpPr>
          <p:cNvPr id="10" name="TextBox 9"/>
          <p:cNvSpPr txBox="1"/>
          <p:nvPr/>
        </p:nvSpPr>
        <p:spPr>
          <a:xfrm>
            <a:off x="3397421" y="5600405"/>
            <a:ext cx="5424863" cy="707886"/>
          </a:xfrm>
          <a:prstGeom prst="rect">
            <a:avLst/>
          </a:prstGeom>
          <a:noFill/>
        </p:spPr>
        <p:txBody>
          <a:bodyPr wrap="square" rtlCol="0">
            <a:spAutoFit/>
          </a:bodyPr>
          <a:lstStyle/>
          <a:p>
            <a:r>
              <a:rPr lang="en-GB" sz="2000" dirty="0">
                <a:latin typeface="Gill Sans MT" panose="020B0502020104020203" pitchFamily="34" charset="0"/>
              </a:rPr>
              <a:t>Name: ______________________________</a:t>
            </a:r>
          </a:p>
          <a:p>
            <a:r>
              <a:rPr lang="en-GB" sz="2000" dirty="0">
                <a:latin typeface="Gill Sans MT" panose="020B0502020104020203" pitchFamily="34" charset="0"/>
              </a:rPr>
              <a:t>Form:  _______</a:t>
            </a:r>
          </a:p>
        </p:txBody>
      </p:sp>
    </p:spTree>
    <p:extLst>
      <p:ext uri="{BB962C8B-B14F-4D97-AF65-F5344CB8AC3E}">
        <p14:creationId xmlns:p14="http://schemas.microsoft.com/office/powerpoint/2010/main" val="3543097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634168" y="2146972"/>
            <a:ext cx="5436333" cy="259386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aphicFrame>
        <p:nvGraphicFramePr>
          <p:cNvPr id="2" name="Table 1"/>
          <p:cNvGraphicFramePr>
            <a:graphicFrameLocks noGrp="1"/>
          </p:cNvGraphicFramePr>
          <p:nvPr/>
        </p:nvGraphicFramePr>
        <p:xfrm>
          <a:off x="285042" y="725736"/>
          <a:ext cx="362659" cy="5855366"/>
        </p:xfrm>
        <a:graphic>
          <a:graphicData uri="http://schemas.openxmlformats.org/drawingml/2006/table">
            <a:tbl>
              <a:tblPr firstRow="1" bandRow="1">
                <a:tableStyleId>{5940675A-B579-460E-94D1-54222C63F5DA}</a:tableStyleId>
              </a:tblPr>
              <a:tblGrid>
                <a:gridCol w="362659">
                  <a:extLst>
                    <a:ext uri="{9D8B030D-6E8A-4147-A177-3AD203B41FA5}">
                      <a16:colId xmlns:a16="http://schemas.microsoft.com/office/drawing/2014/main" val="4085805581"/>
                    </a:ext>
                  </a:extLst>
                </a:gridCol>
              </a:tblGrid>
              <a:tr h="5855366">
                <a:tc>
                  <a:txBody>
                    <a:bodyPr/>
                    <a:lstStyle/>
                    <a:p>
                      <a:pPr algn="ctr"/>
                      <a:r>
                        <a:rPr lang="en-GB" sz="2800" b="1" dirty="0">
                          <a:latin typeface="+mn-lt"/>
                        </a:rPr>
                        <a:t>Muscular</a:t>
                      </a:r>
                      <a:r>
                        <a:rPr lang="en-GB" sz="2800" b="1" baseline="0" dirty="0">
                          <a:latin typeface="+mn-lt"/>
                        </a:rPr>
                        <a:t> System </a:t>
                      </a:r>
                      <a:endParaRPr lang="en-GB" sz="2800" b="1" dirty="0">
                        <a:latin typeface="+mn-lt"/>
                      </a:endParaRPr>
                    </a:p>
                  </a:txBody>
                  <a:tcPr vert="vert270" anchor="ctr">
                    <a:solidFill>
                      <a:schemeClr val="accent6">
                        <a:lumMod val="20000"/>
                        <a:lumOff val="80000"/>
                      </a:schemeClr>
                    </a:solidFill>
                  </a:tcPr>
                </a:tc>
                <a:extLst>
                  <a:ext uri="{0D108BD9-81ED-4DB2-BD59-A6C34878D82A}">
                    <a16:rowId xmlns:a16="http://schemas.microsoft.com/office/drawing/2014/main" val="3384839483"/>
                  </a:ext>
                </a:extLst>
              </a:tr>
            </a:tbl>
          </a:graphicData>
        </a:graphic>
      </p:graphicFrame>
      <p:graphicFrame>
        <p:nvGraphicFramePr>
          <p:cNvPr id="4" name="Table 3"/>
          <p:cNvGraphicFramePr>
            <a:graphicFrameLocks noGrp="1"/>
          </p:cNvGraphicFramePr>
          <p:nvPr/>
        </p:nvGraphicFramePr>
        <p:xfrm>
          <a:off x="4526416" y="188753"/>
          <a:ext cx="362659" cy="5946806"/>
        </p:xfrm>
        <a:graphic>
          <a:graphicData uri="http://schemas.openxmlformats.org/drawingml/2006/table">
            <a:tbl>
              <a:tblPr firstRow="1" bandRow="1">
                <a:tableStyleId>{5940675A-B579-460E-94D1-54222C63F5DA}</a:tableStyleId>
              </a:tblPr>
              <a:tblGrid>
                <a:gridCol w="362659">
                  <a:extLst>
                    <a:ext uri="{9D8B030D-6E8A-4147-A177-3AD203B41FA5}">
                      <a16:colId xmlns:a16="http://schemas.microsoft.com/office/drawing/2014/main" val="4085805581"/>
                    </a:ext>
                  </a:extLst>
                </a:gridCol>
              </a:tblGrid>
              <a:tr h="5946806">
                <a:tc>
                  <a:txBody>
                    <a:bodyPr/>
                    <a:lstStyle/>
                    <a:p>
                      <a:pPr algn="ctr"/>
                      <a:r>
                        <a:rPr lang="en-GB" sz="2800" b="1" dirty="0">
                          <a:latin typeface="+mn-lt"/>
                        </a:rPr>
                        <a:t>Skeletal</a:t>
                      </a:r>
                      <a:r>
                        <a:rPr lang="en-GB" sz="2800" b="1" baseline="0" dirty="0">
                          <a:latin typeface="+mn-lt"/>
                        </a:rPr>
                        <a:t> System </a:t>
                      </a:r>
                      <a:endParaRPr lang="en-GB" sz="2800" b="1" dirty="0">
                        <a:latin typeface="+mn-lt"/>
                      </a:endParaRPr>
                    </a:p>
                  </a:txBody>
                  <a:tcPr vert="vert270" anchor="ctr">
                    <a:solidFill>
                      <a:schemeClr val="accent2">
                        <a:lumMod val="20000"/>
                        <a:lumOff val="80000"/>
                      </a:schemeClr>
                    </a:solidFill>
                  </a:tcPr>
                </a:tc>
                <a:extLst>
                  <a:ext uri="{0D108BD9-81ED-4DB2-BD59-A6C34878D82A}">
                    <a16:rowId xmlns:a16="http://schemas.microsoft.com/office/drawing/2014/main" val="3384839483"/>
                  </a:ext>
                </a:extLst>
              </a:tr>
            </a:tbl>
          </a:graphicData>
        </a:graphic>
      </p:graphicFrame>
      <p:pic>
        <p:nvPicPr>
          <p:cNvPr id="5" name="Picture 2"/>
          <p:cNvPicPr>
            <a:picLocks noChangeAspect="1" noChangeArrowheads="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rot="16200000">
            <a:off x="3973975" y="1640837"/>
            <a:ext cx="4781399" cy="295119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aphicFrame>
        <p:nvGraphicFramePr>
          <p:cNvPr id="6" name="Table 5"/>
          <p:cNvGraphicFramePr>
            <a:graphicFrameLocks noGrp="1"/>
          </p:cNvGraphicFramePr>
          <p:nvPr/>
        </p:nvGraphicFramePr>
        <p:xfrm>
          <a:off x="8589562" y="188753"/>
          <a:ext cx="362659" cy="5946806"/>
        </p:xfrm>
        <a:graphic>
          <a:graphicData uri="http://schemas.openxmlformats.org/drawingml/2006/table">
            <a:tbl>
              <a:tblPr firstRow="1" bandRow="1">
                <a:tableStyleId>{5940675A-B579-460E-94D1-54222C63F5DA}</a:tableStyleId>
              </a:tblPr>
              <a:tblGrid>
                <a:gridCol w="362659">
                  <a:extLst>
                    <a:ext uri="{9D8B030D-6E8A-4147-A177-3AD203B41FA5}">
                      <a16:colId xmlns:a16="http://schemas.microsoft.com/office/drawing/2014/main" val="4085805581"/>
                    </a:ext>
                  </a:extLst>
                </a:gridCol>
              </a:tblGrid>
              <a:tr h="5946806">
                <a:tc>
                  <a:txBody>
                    <a:bodyPr/>
                    <a:lstStyle/>
                    <a:p>
                      <a:pPr algn="ctr"/>
                      <a:r>
                        <a:rPr lang="en-GB" sz="2800" b="1" dirty="0">
                          <a:latin typeface="+mn-lt"/>
                        </a:rPr>
                        <a:t>Cardiovascular System</a:t>
                      </a:r>
                    </a:p>
                  </a:txBody>
                  <a:tcPr vert="vert270" anchor="ctr">
                    <a:solidFill>
                      <a:srgbClr val="FFCCFF"/>
                    </a:solidFill>
                  </a:tcPr>
                </a:tc>
                <a:extLst>
                  <a:ext uri="{0D108BD9-81ED-4DB2-BD59-A6C34878D82A}">
                    <a16:rowId xmlns:a16="http://schemas.microsoft.com/office/drawing/2014/main" val="3384839483"/>
                  </a:ext>
                </a:extLst>
              </a:tr>
            </a:tbl>
          </a:graphicData>
        </a:graphic>
      </p:graphicFrame>
      <p:pic>
        <p:nvPicPr>
          <p:cNvPr id="7"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6200000">
            <a:off x="7327600" y="1813375"/>
            <a:ext cx="6132262" cy="288302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8" name="TextBox 7"/>
          <p:cNvSpPr txBox="1"/>
          <p:nvPr/>
        </p:nvSpPr>
        <p:spPr>
          <a:xfrm>
            <a:off x="278674" y="160731"/>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ea typeface="+mn-ea"/>
                <a:cs typeface="+mn-cs"/>
              </a:rPr>
              <a:t>PE</a:t>
            </a:r>
            <a:endParaRPr kumimoji="0" lang="en-US" sz="2000" b="1" i="0" u="none" strike="noStrike" kern="1200" cap="none" spc="0" normalizeH="0" baseline="0" noProof="0" dirty="0">
              <a:ln>
                <a:noFill/>
              </a:ln>
              <a:solidFill>
                <a:prstClr val="white"/>
              </a:solidFill>
              <a:effectLst/>
              <a:uLnTx/>
              <a:uFillTx/>
              <a:ea typeface="+mn-ea"/>
              <a:cs typeface="+mn-cs"/>
            </a:endParaRPr>
          </a:p>
        </p:txBody>
      </p:sp>
      <p:sp>
        <p:nvSpPr>
          <p:cNvPr id="9" name="TextBox 8"/>
          <p:cNvSpPr txBox="1"/>
          <p:nvPr/>
        </p:nvSpPr>
        <p:spPr>
          <a:xfrm>
            <a:off x="11828418" y="6489391"/>
            <a:ext cx="363582"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8</a:t>
            </a:r>
          </a:p>
        </p:txBody>
      </p:sp>
    </p:spTree>
    <p:extLst>
      <p:ext uri="{BB962C8B-B14F-4D97-AF65-F5344CB8AC3E}">
        <p14:creationId xmlns:p14="http://schemas.microsoft.com/office/powerpoint/2010/main" val="3592293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955552620"/>
              </p:ext>
            </p:extLst>
          </p:nvPr>
        </p:nvGraphicFramePr>
        <p:xfrm>
          <a:off x="263434" y="541018"/>
          <a:ext cx="11658600" cy="5816238"/>
        </p:xfrm>
        <a:graphic>
          <a:graphicData uri="http://schemas.openxmlformats.org/drawingml/2006/table">
            <a:tbl>
              <a:tblPr firstRow="1" bandRow="1">
                <a:tableStyleId>{5940675A-B579-460E-94D1-54222C63F5DA}</a:tableStyleId>
              </a:tblPr>
              <a:tblGrid>
                <a:gridCol w="2253461">
                  <a:extLst>
                    <a:ext uri="{9D8B030D-6E8A-4147-A177-3AD203B41FA5}">
                      <a16:colId xmlns:a16="http://schemas.microsoft.com/office/drawing/2014/main" val="20000"/>
                    </a:ext>
                  </a:extLst>
                </a:gridCol>
                <a:gridCol w="9405139">
                  <a:extLst>
                    <a:ext uri="{9D8B030D-6E8A-4147-A177-3AD203B41FA5}">
                      <a16:colId xmlns:a16="http://schemas.microsoft.com/office/drawing/2014/main" val="20001"/>
                    </a:ext>
                  </a:extLst>
                </a:gridCol>
              </a:tblGrid>
              <a:tr h="406042">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1" u="none" dirty="0">
                          <a:solidFill>
                            <a:schemeClr val="tx1"/>
                          </a:solidFill>
                          <a:latin typeface="Gill Sans MT" panose="020B0502020104020203" pitchFamily="34" charset="0"/>
                        </a:rPr>
                        <a:t>Muscular system - Antagonistic pairs</a:t>
                      </a:r>
                    </a:p>
                  </a:txBody>
                  <a:tcPr marL="36576" marR="36576" marT="36576" marB="36576" anchor="ctr">
                    <a:solidFill>
                      <a:schemeClr val="accent1">
                        <a:lumMod val="20000"/>
                        <a:lumOff val="80000"/>
                      </a:schemeClr>
                    </a:solidFill>
                  </a:tcPr>
                </a:tc>
                <a:tc hMerge="1">
                  <a:txBody>
                    <a:bodyPr/>
                    <a:lstStyle/>
                    <a:p>
                      <a:pPr marR="0" indent="0" algn="l" rtl="0">
                        <a:lnSpc>
                          <a:spcPct val="119000"/>
                        </a:lnSpc>
                        <a:spcBef>
                          <a:spcPts val="0"/>
                        </a:spcBef>
                        <a:spcAft>
                          <a:spcPts val="600"/>
                        </a:spcAft>
                      </a:pPr>
                      <a:endParaRPr lang="en-GB" sz="1000" kern="1400" dirty="0">
                        <a:ln>
                          <a:noFill/>
                        </a:ln>
                        <a:solidFill>
                          <a:srgbClr val="000000"/>
                        </a:solidFill>
                        <a:effectLst/>
                        <a:latin typeface="+mn-lt"/>
                      </a:endParaRPr>
                    </a:p>
                  </a:txBody>
                  <a:tcPr marL="36576" marR="36576" marT="36576" marB="36576" anchor="ctr"/>
                </a:tc>
                <a:extLst>
                  <a:ext uri="{0D108BD9-81ED-4DB2-BD59-A6C34878D82A}">
                    <a16:rowId xmlns:a16="http://schemas.microsoft.com/office/drawing/2014/main" val="10001"/>
                  </a:ext>
                </a:extLst>
              </a:tr>
              <a:tr h="1034515">
                <a:tc gridSpan="2">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altLang="en-US" sz="1200" b="0" u="none" dirty="0">
                          <a:solidFill>
                            <a:schemeClr val="tx1"/>
                          </a:solidFill>
                          <a:latin typeface="Gill Sans MT" panose="020B0502020104020203" pitchFamily="34" charset="0"/>
                          <a:cs typeface="Arial"/>
                        </a:rPr>
                        <a:t>Tendons connect muscle to bone and ligaments connect bone to bone. Voluntary muscles allow for movement as they produce a force which causes the attached bones to move in a specific direction. Muscles which are attached via tendons work together to create this.   </a:t>
                      </a:r>
                    </a:p>
                    <a:p>
                      <a:pPr marR="0" indent="0" algn="l" rtl="0">
                        <a:lnSpc>
                          <a:spcPct val="119000"/>
                        </a:lnSpc>
                        <a:spcBef>
                          <a:spcPts val="0"/>
                        </a:spcBef>
                        <a:spcAft>
                          <a:spcPts val="600"/>
                        </a:spcAft>
                      </a:pP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tc hMerge="1">
                  <a:txBody>
                    <a:bodyPr/>
                    <a:lstStyle/>
                    <a:p>
                      <a:pPr marR="0" indent="0" algn="l" rtl="0">
                        <a:lnSpc>
                          <a:spcPct val="119000"/>
                        </a:lnSpc>
                        <a:spcBef>
                          <a:spcPts val="0"/>
                        </a:spcBef>
                        <a:spcAft>
                          <a:spcPts val="600"/>
                        </a:spcAft>
                      </a:pPr>
                      <a:endParaRPr lang="en-GB" sz="1000" kern="1400" dirty="0">
                        <a:ln>
                          <a:noFill/>
                        </a:ln>
                        <a:solidFill>
                          <a:srgbClr val="000000"/>
                        </a:solidFill>
                        <a:effectLst/>
                        <a:latin typeface="Calibri" panose="020F0502020204030204" pitchFamily="34" charset="0"/>
                      </a:endParaRPr>
                    </a:p>
                  </a:txBody>
                  <a:tcPr marL="36576" marR="36576" marT="36576" marB="36576" anchor="ctr"/>
                </a:tc>
                <a:extLst>
                  <a:ext uri="{0D108BD9-81ED-4DB2-BD59-A6C34878D82A}">
                    <a16:rowId xmlns:a16="http://schemas.microsoft.com/office/drawing/2014/main" val="10002"/>
                  </a:ext>
                </a:extLst>
              </a:tr>
              <a:tr h="655610">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US" altLang="en-US" sz="1200" b="0" u="none" dirty="0">
                          <a:solidFill>
                            <a:schemeClr val="tx1"/>
                          </a:solidFill>
                          <a:latin typeface="Gill Sans MT" panose="020B0502020104020203" pitchFamily="34" charset="0"/>
                          <a:cs typeface="Arial"/>
                        </a:rPr>
                        <a:t>Antagonistic pairs</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US" altLang="en-US" sz="1200" b="0" u="none" dirty="0">
                          <a:solidFill>
                            <a:schemeClr val="tx1"/>
                          </a:solidFill>
                          <a:latin typeface="Gill Sans MT" panose="020B0502020104020203" pitchFamily="34" charset="0"/>
                          <a:cs typeface="Arial"/>
                        </a:rPr>
                        <a:t>Is where two muscles work together to create movement. There are two main categories that outline how these muscles work together; agonist and the antagonist. </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3"/>
                  </a:ext>
                </a:extLst>
              </a:tr>
              <a:tr h="406042">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US" altLang="en-US" sz="1200" b="0" u="none" dirty="0">
                          <a:solidFill>
                            <a:schemeClr val="tx1"/>
                          </a:solidFill>
                          <a:latin typeface="Gill Sans MT" panose="020B0502020104020203" pitchFamily="34" charset="0"/>
                          <a:cs typeface="Arial"/>
                        </a:rPr>
                        <a:t>Agonist</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US" altLang="en-US" sz="1200" b="0" u="none" dirty="0">
                          <a:solidFill>
                            <a:schemeClr val="tx1"/>
                          </a:solidFill>
                          <a:latin typeface="Gill Sans MT" panose="020B0502020104020203" pitchFamily="34" charset="0"/>
                          <a:cs typeface="Arial"/>
                        </a:rPr>
                        <a:t>Is the also known as the prime mover.  This is the muscle that contracts and causes the movement. </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4"/>
                  </a:ext>
                </a:extLst>
              </a:tr>
              <a:tr h="378640">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US" altLang="en-US" sz="1200" b="0" u="none" dirty="0">
                          <a:solidFill>
                            <a:schemeClr val="tx1"/>
                          </a:solidFill>
                          <a:latin typeface="Gill Sans MT" panose="020B0502020104020203" pitchFamily="34" charset="0"/>
                          <a:cs typeface="Arial"/>
                        </a:rPr>
                        <a:t>Antagonist</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US" altLang="en-US" sz="1200" b="0" u="none" dirty="0">
                          <a:solidFill>
                            <a:schemeClr val="tx1"/>
                          </a:solidFill>
                          <a:latin typeface="Gill Sans MT" panose="020B0502020104020203" pitchFamily="34" charset="0"/>
                          <a:cs typeface="Arial"/>
                        </a:rPr>
                        <a:t>This is the opposite muscle that relaxes and in most cases lengthens as the movement occurs. </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925240874"/>
                  </a:ext>
                </a:extLst>
              </a:tr>
              <a:tr h="374974">
                <a:tc gridSpan="2">
                  <a:txBody>
                    <a:bodyPr/>
                    <a:lstStyle/>
                    <a:p>
                      <a:pPr marR="0" indent="0" algn="ctr" rtl="0">
                        <a:lnSpc>
                          <a:spcPct val="119000"/>
                        </a:lnSpc>
                        <a:spcBef>
                          <a:spcPts val="0"/>
                        </a:spcBef>
                        <a:spcAft>
                          <a:spcPts val="600"/>
                        </a:spcAft>
                      </a:pPr>
                      <a:r>
                        <a:rPr lang="en-GB" sz="1400" b="1" u="none" kern="1400" dirty="0">
                          <a:ln>
                            <a:noFill/>
                          </a:ln>
                          <a:solidFill>
                            <a:schemeClr val="tx1"/>
                          </a:solidFill>
                          <a:effectLst/>
                          <a:latin typeface="Gill Sans MT" panose="020B0502020104020203" pitchFamily="34" charset="0"/>
                        </a:rPr>
                        <a:t>Muscular system – Muscle fibre types</a:t>
                      </a:r>
                    </a:p>
                  </a:txBody>
                  <a:tcPr marL="36576" marR="36576" marT="36576" marB="36576" anchor="ctr">
                    <a:solidFill>
                      <a:schemeClr val="accent1">
                        <a:lumMod val="20000"/>
                        <a:lumOff val="80000"/>
                      </a:schemeClr>
                    </a:solidFill>
                  </a:tcPr>
                </a:tc>
                <a:tc hMerge="1">
                  <a:txBody>
                    <a:bodyPr/>
                    <a:lstStyle/>
                    <a:p>
                      <a:pPr marR="0" indent="0" algn="l" rtl="0">
                        <a:lnSpc>
                          <a:spcPct val="119000"/>
                        </a:lnSpc>
                        <a:spcBef>
                          <a:spcPts val="0"/>
                        </a:spcBef>
                        <a:spcAft>
                          <a:spcPts val="600"/>
                        </a:spcAft>
                      </a:pPr>
                      <a:endParaRPr lang="en-GB" sz="1000" kern="1400" dirty="0">
                        <a:ln>
                          <a:noFill/>
                        </a:ln>
                        <a:solidFill>
                          <a:srgbClr val="000000"/>
                        </a:solidFill>
                        <a:effectLst/>
                        <a:latin typeface="+mn-lt"/>
                      </a:endParaRPr>
                    </a:p>
                  </a:txBody>
                  <a:tcPr marL="36576" marR="36576" marT="36576" marB="36576" anchor="ctr"/>
                </a:tc>
                <a:extLst>
                  <a:ext uri="{0D108BD9-81ED-4DB2-BD59-A6C34878D82A}">
                    <a16:rowId xmlns:a16="http://schemas.microsoft.com/office/drawing/2014/main" val="926076416"/>
                  </a:ext>
                </a:extLst>
              </a:tr>
              <a:tr h="406042">
                <a:tc gridSpan="2">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altLang="en-US" sz="1200" b="0" u="none" dirty="0">
                          <a:solidFill>
                            <a:schemeClr val="tx1"/>
                          </a:solidFill>
                          <a:latin typeface="Gill Sans MT" panose="020B0502020104020203" pitchFamily="34" charset="0"/>
                          <a:cs typeface="Arial" panose="020B0604020202020204" pitchFamily="34" charset="0"/>
                        </a:rPr>
                        <a:t>All skeletal muscle contains a mixture of Slow Twitch and Fast Twitch muscle fibres- this is based on their speed of contraction. </a:t>
                      </a:r>
                      <a:r>
                        <a:rPr lang="en-US" altLang="en-US" sz="1200" b="0" u="none" dirty="0">
                          <a:solidFill>
                            <a:schemeClr val="tx1"/>
                          </a:solidFill>
                          <a:latin typeface="Gill Sans MT" panose="020B0502020104020203" pitchFamily="34" charset="0"/>
                          <a:cs typeface="Arial" panose="020B0604020202020204" pitchFamily="34" charset="0"/>
                        </a:rPr>
                        <a:t>There are 3 types of muscle fibre. </a:t>
                      </a:r>
                    </a:p>
                  </a:txBody>
                  <a:tcPr marL="36576" marR="36576" marT="36576" marB="36576" anchor="ctr"/>
                </a:tc>
                <a:tc hMerge="1">
                  <a:txBody>
                    <a:bodyPr/>
                    <a:lstStyle/>
                    <a:p>
                      <a:pPr marR="0" indent="0" algn="l" rtl="0">
                        <a:lnSpc>
                          <a:spcPct val="119000"/>
                        </a:lnSpc>
                        <a:spcBef>
                          <a:spcPts val="0"/>
                        </a:spcBef>
                        <a:spcAft>
                          <a:spcPts val="600"/>
                        </a:spcAft>
                      </a:pPr>
                      <a:endParaRPr lang="en-GB" sz="1000" kern="1400" dirty="0">
                        <a:ln>
                          <a:noFill/>
                        </a:ln>
                        <a:solidFill>
                          <a:srgbClr val="000000"/>
                        </a:solidFill>
                        <a:effectLst/>
                        <a:latin typeface="Calibri" panose="020F0502020204030204" pitchFamily="34" charset="0"/>
                      </a:endParaRPr>
                    </a:p>
                  </a:txBody>
                  <a:tcPr marL="36576" marR="36576" marT="36576" marB="36576" anchor="ctr"/>
                </a:tc>
                <a:extLst>
                  <a:ext uri="{0D108BD9-81ED-4DB2-BD59-A6C34878D82A}">
                    <a16:rowId xmlns:a16="http://schemas.microsoft.com/office/drawing/2014/main" val="1875491268"/>
                  </a:ext>
                </a:extLst>
              </a:tr>
              <a:tr h="406042">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US" altLang="en-US" sz="1200" b="0" u="none" dirty="0">
                          <a:solidFill>
                            <a:schemeClr val="tx1"/>
                          </a:solidFill>
                          <a:latin typeface="Gill Sans MT" panose="020B0502020104020203" pitchFamily="34" charset="0"/>
                          <a:cs typeface="Arial" panose="020B0604020202020204" pitchFamily="34" charset="0"/>
                        </a:rPr>
                        <a:t>Fast Twitch </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US" altLang="en-US" sz="1200" b="0" u="none" dirty="0">
                          <a:solidFill>
                            <a:schemeClr val="tx1"/>
                          </a:solidFill>
                          <a:latin typeface="Gill Sans MT" panose="020B0502020104020203" pitchFamily="34" charset="0"/>
                          <a:cs typeface="Arial" panose="020B0604020202020204" pitchFamily="34" charset="0"/>
                        </a:rPr>
                        <a:t>Is broken down into two </a:t>
                      </a:r>
                      <a:r>
                        <a:rPr lang="en-US" altLang="en-US" sz="1200" b="0" u="none" dirty="0" err="1">
                          <a:solidFill>
                            <a:schemeClr val="tx1"/>
                          </a:solidFill>
                          <a:latin typeface="Gill Sans MT" panose="020B0502020104020203" pitchFamily="34" charset="0"/>
                          <a:cs typeface="Arial" panose="020B0604020202020204" pitchFamily="34" charset="0"/>
                        </a:rPr>
                        <a:t>types;Type</a:t>
                      </a:r>
                      <a:r>
                        <a:rPr lang="en-US" altLang="en-US" sz="1200" b="0" u="none" dirty="0">
                          <a:solidFill>
                            <a:schemeClr val="tx1"/>
                          </a:solidFill>
                          <a:latin typeface="Gill Sans MT" panose="020B0502020104020203" pitchFamily="34" charset="0"/>
                          <a:cs typeface="Arial" panose="020B0604020202020204" pitchFamily="34" charset="0"/>
                        </a:rPr>
                        <a:t> 2 x &amp; Type 2 b. </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961565093"/>
                  </a:ext>
                </a:extLst>
              </a:tr>
              <a:tr h="406042">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b="0" u="none" kern="1400" dirty="0">
                          <a:ln>
                            <a:noFill/>
                          </a:ln>
                          <a:solidFill>
                            <a:schemeClr val="tx1"/>
                          </a:solidFill>
                          <a:effectLst/>
                          <a:latin typeface="Gill Sans MT" panose="020B0502020104020203" pitchFamily="34" charset="0"/>
                        </a:rPr>
                        <a:t>Fast twitch - </a:t>
                      </a:r>
                      <a:r>
                        <a:rPr lang="en-US" altLang="en-US" sz="1200" b="0" u="none" dirty="0">
                          <a:solidFill>
                            <a:schemeClr val="tx1"/>
                          </a:solidFill>
                          <a:latin typeface="Gill Sans MT" panose="020B0502020104020203" pitchFamily="34" charset="0"/>
                          <a:cs typeface="Arial" panose="020B0604020202020204" pitchFamily="34" charset="0"/>
                        </a:rPr>
                        <a:t>Type 2 x/2b</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US" altLang="en-US" sz="1200" b="0" u="none" dirty="0">
                          <a:solidFill>
                            <a:schemeClr val="tx1"/>
                          </a:solidFill>
                          <a:latin typeface="Gill Sans MT" panose="020B0502020104020203" pitchFamily="34" charset="0"/>
                          <a:cs typeface="Arial" panose="020B0604020202020204" pitchFamily="34" charset="0"/>
                        </a:rPr>
                        <a:t>Produces highest force, fast contracting, Low endurance, good for short distances – Sprint start</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2060469029"/>
                  </a:ext>
                </a:extLst>
              </a:tr>
              <a:tr h="406042">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US" altLang="en-US" sz="1200" b="0" u="none" dirty="0">
                          <a:solidFill>
                            <a:schemeClr val="tx1"/>
                          </a:solidFill>
                          <a:latin typeface="Gill Sans MT" panose="020B0502020104020203" pitchFamily="34" charset="0"/>
                          <a:cs typeface="Arial" panose="020B0604020202020204" pitchFamily="34" charset="0"/>
                        </a:rPr>
                        <a:t>Type 2a</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US" altLang="en-US" sz="1200" b="0" u="none" dirty="0">
                          <a:solidFill>
                            <a:schemeClr val="tx1"/>
                          </a:solidFill>
                          <a:latin typeface="Gill Sans MT" panose="020B0502020104020203" pitchFamily="34" charset="0"/>
                          <a:cs typeface="Arial" panose="020B0604020202020204" pitchFamily="34" charset="0"/>
                        </a:rPr>
                        <a:t>Produce high force, moderate speed of contraction, medium endurance, more resistant to fatigue, Sprinting over longer distances. </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8380894"/>
                  </a:ext>
                </a:extLst>
              </a:tr>
              <a:tr h="936247">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US" altLang="en-US" sz="1200" b="0" u="none" dirty="0">
                          <a:solidFill>
                            <a:schemeClr val="tx1"/>
                          </a:solidFill>
                          <a:latin typeface="Gill Sans MT" panose="020B0502020104020203" pitchFamily="34" charset="0"/>
                          <a:cs typeface="Arial" panose="020B0604020202020204" pitchFamily="34" charset="0"/>
                        </a:rPr>
                        <a:t>Slow Twitch</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altLang="en-US" sz="1200" b="0" u="none" dirty="0">
                          <a:solidFill>
                            <a:schemeClr val="tx1"/>
                          </a:solidFill>
                          <a:latin typeface="Gill Sans MT" panose="020B0502020104020203" pitchFamily="34" charset="0"/>
                          <a:cs typeface="Arial" panose="020B0604020202020204" pitchFamily="34" charset="0"/>
                        </a:rPr>
                        <a:t>They contract slowly and with less force. Provide a low speed of contraction, high endurance, can keep going, don’t produce much power. These fibres have a rich blood (and oxygen) supply.  This makes them red in colour. They are slower to fatigue, and so are used for more endurance events e.g. long distance swimming/ running. </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42504983"/>
                  </a:ext>
                </a:extLst>
              </a:tr>
            </a:tbl>
          </a:graphicData>
        </a:graphic>
      </p:graphicFrame>
      <p:sp>
        <p:nvSpPr>
          <p:cNvPr id="3" name="TextBox 2"/>
          <p:cNvSpPr txBox="1"/>
          <p:nvPr/>
        </p:nvSpPr>
        <p:spPr>
          <a:xfrm>
            <a:off x="278674" y="160731"/>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ea typeface="+mn-ea"/>
                <a:cs typeface="+mn-cs"/>
              </a:rPr>
              <a:t>PE</a:t>
            </a:r>
            <a:endParaRPr kumimoji="0" lang="en-US" sz="2000" b="1" i="0" u="none" strike="noStrike" kern="1200" cap="none" spc="0" normalizeH="0" baseline="0" noProof="0" dirty="0">
              <a:ln>
                <a:noFill/>
              </a:ln>
              <a:solidFill>
                <a:prstClr val="white"/>
              </a:solidFill>
              <a:effectLst/>
              <a:uLnTx/>
              <a:uFillTx/>
              <a:ea typeface="+mn-ea"/>
              <a:cs typeface="+mn-cs"/>
            </a:endParaRPr>
          </a:p>
        </p:txBody>
      </p:sp>
      <p:sp>
        <p:nvSpPr>
          <p:cNvPr id="4" name="TextBox 3"/>
          <p:cNvSpPr txBox="1"/>
          <p:nvPr/>
        </p:nvSpPr>
        <p:spPr>
          <a:xfrm>
            <a:off x="11828418" y="6489391"/>
            <a:ext cx="363582"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9</a:t>
            </a:r>
          </a:p>
        </p:txBody>
      </p:sp>
    </p:spTree>
    <p:extLst>
      <p:ext uri="{BB962C8B-B14F-4D97-AF65-F5344CB8AC3E}">
        <p14:creationId xmlns:p14="http://schemas.microsoft.com/office/powerpoint/2010/main" val="852746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278674" y="758047"/>
          <a:ext cx="11672693" cy="1739203"/>
        </p:xfrm>
        <a:graphic>
          <a:graphicData uri="http://schemas.openxmlformats.org/drawingml/2006/table">
            <a:tbl>
              <a:tblPr firstRow="1" bandRow="1">
                <a:tableStyleId>{5940675A-B579-460E-94D1-54222C63F5DA}</a:tableStyleId>
              </a:tblPr>
              <a:tblGrid>
                <a:gridCol w="2256185">
                  <a:extLst>
                    <a:ext uri="{9D8B030D-6E8A-4147-A177-3AD203B41FA5}">
                      <a16:colId xmlns:a16="http://schemas.microsoft.com/office/drawing/2014/main" val="20000"/>
                    </a:ext>
                  </a:extLst>
                </a:gridCol>
                <a:gridCol w="9416508">
                  <a:extLst>
                    <a:ext uri="{9D8B030D-6E8A-4147-A177-3AD203B41FA5}">
                      <a16:colId xmlns:a16="http://schemas.microsoft.com/office/drawing/2014/main" val="20001"/>
                    </a:ext>
                  </a:extLst>
                </a:gridCol>
              </a:tblGrid>
              <a:tr h="345806">
                <a:tc gridSpan="2">
                  <a:txBody>
                    <a:bodyPr/>
                    <a:lstStyle/>
                    <a:p>
                      <a:pPr algn="ctr"/>
                      <a:r>
                        <a:rPr lang="en-GB" sz="1200" b="1" kern="1200" dirty="0">
                          <a:solidFill>
                            <a:schemeClr val="tx1"/>
                          </a:solidFill>
                          <a:effectLst/>
                          <a:latin typeface="Gill Sans MT" panose="020B0502020104020203" pitchFamily="34" charset="0"/>
                          <a:ea typeface="+mn-ea"/>
                          <a:cs typeface="+mn-cs"/>
                        </a:rPr>
                        <a:t>BIOMECHANICS - Planes and axes for movement</a:t>
                      </a:r>
                    </a:p>
                  </a:txBody>
                  <a:tcPr marL="36576" marR="36576" marT="36576" marB="36576" anchor="ctr">
                    <a:solidFill>
                      <a:schemeClr val="accent2">
                        <a:lumMod val="20000"/>
                        <a:lumOff val="80000"/>
                      </a:schemeClr>
                    </a:solidFill>
                  </a:tcPr>
                </a:tc>
                <a:tc hMerge="1">
                  <a:txBody>
                    <a:bodyPr/>
                    <a:lstStyle/>
                    <a:p>
                      <a:pPr marR="0" indent="0" algn="l" rtl="0">
                        <a:lnSpc>
                          <a:spcPct val="119000"/>
                        </a:lnSpc>
                        <a:spcBef>
                          <a:spcPts val="0"/>
                        </a:spcBef>
                        <a:spcAft>
                          <a:spcPts val="600"/>
                        </a:spcAft>
                      </a:pPr>
                      <a:endParaRPr lang="en-GB" sz="1000" kern="1400" dirty="0">
                        <a:ln>
                          <a:noFill/>
                        </a:ln>
                        <a:solidFill>
                          <a:srgbClr val="000000"/>
                        </a:solidFill>
                        <a:effectLst/>
                        <a:latin typeface="+mn-lt"/>
                      </a:endParaRPr>
                    </a:p>
                  </a:txBody>
                  <a:tcPr marL="36576" marR="36576" marT="36576" marB="36576" anchor="ctr"/>
                </a:tc>
                <a:extLst>
                  <a:ext uri="{0D108BD9-81ED-4DB2-BD59-A6C34878D82A}">
                    <a16:rowId xmlns:a16="http://schemas.microsoft.com/office/drawing/2014/main" val="10001"/>
                  </a:ext>
                </a:extLst>
              </a:tr>
              <a:tr h="355979">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Plane</a:t>
                      </a:r>
                      <a:endParaRPr lang="en-GB" sz="1000" kern="1400" dirty="0">
                        <a:ln>
                          <a:noFill/>
                        </a:ln>
                        <a:solidFill>
                          <a:srgbClr val="000000"/>
                        </a:solidFill>
                        <a:effectLst/>
                        <a:latin typeface="Gill Sans MT" panose="020B0502020104020203" pitchFamily="34" charset="0"/>
                      </a:endParaRPr>
                    </a:p>
                  </a:txBody>
                  <a:tcPr marL="9525" marR="9525" marT="9525" marB="0" anchor="ctr"/>
                </a:tc>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An imaginary line that divides the body into two</a:t>
                      </a:r>
                      <a:endParaRPr lang="en-GB" sz="1000" kern="1400" dirty="0">
                        <a:ln>
                          <a:noFill/>
                        </a:ln>
                        <a:solidFill>
                          <a:srgbClr val="000000"/>
                        </a:solidFill>
                        <a:effectLst/>
                        <a:latin typeface="Gill Sans MT" panose="020B0502020104020203" pitchFamily="34" charset="0"/>
                      </a:endParaRPr>
                    </a:p>
                  </a:txBody>
                  <a:tcPr marL="9525" marR="9525" marT="9525" marB="0" anchor="ctr"/>
                </a:tc>
                <a:extLst>
                  <a:ext uri="{0D108BD9-81ED-4DB2-BD59-A6C34878D82A}">
                    <a16:rowId xmlns:a16="http://schemas.microsoft.com/office/drawing/2014/main" val="10002"/>
                  </a:ext>
                </a:extLst>
              </a:tr>
              <a:tr h="345806">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Frontal Plane (left picture)</a:t>
                      </a:r>
                      <a:endParaRPr lang="en-GB" sz="1000" kern="1400" dirty="0">
                        <a:ln>
                          <a:noFill/>
                        </a:ln>
                        <a:solidFill>
                          <a:srgbClr val="000000"/>
                        </a:solidFill>
                        <a:effectLst/>
                        <a:latin typeface="Gill Sans MT" panose="020B0502020104020203" pitchFamily="34" charset="0"/>
                      </a:endParaRPr>
                    </a:p>
                  </a:txBody>
                  <a:tcPr marL="9525" marR="9525" marT="9525" marB="0" anchor="ctr"/>
                </a:tc>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A vertical plane that divides the body into front and back. </a:t>
                      </a:r>
                      <a:endParaRPr lang="en-GB" sz="1000" kern="1400" dirty="0">
                        <a:ln>
                          <a:noFill/>
                        </a:ln>
                        <a:solidFill>
                          <a:srgbClr val="000000"/>
                        </a:solidFill>
                        <a:effectLst/>
                        <a:latin typeface="Gill Sans MT" panose="020B0502020104020203" pitchFamily="34" charset="0"/>
                      </a:endParaRPr>
                    </a:p>
                  </a:txBody>
                  <a:tcPr marL="9525" marR="9525" marT="9525" marB="0" anchor="ctr"/>
                </a:tc>
                <a:extLst>
                  <a:ext uri="{0D108BD9-81ED-4DB2-BD59-A6C34878D82A}">
                    <a16:rowId xmlns:a16="http://schemas.microsoft.com/office/drawing/2014/main" val="1543258229"/>
                  </a:ext>
                </a:extLst>
              </a:tr>
              <a:tr h="345806">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Transverse plane (middle</a:t>
                      </a:r>
                      <a:r>
                        <a:rPr lang="en-GB" sz="1200" kern="1400" baseline="0" dirty="0">
                          <a:ln>
                            <a:noFill/>
                          </a:ln>
                          <a:solidFill>
                            <a:srgbClr val="000000"/>
                          </a:solidFill>
                          <a:effectLst/>
                          <a:latin typeface="Gill Sans MT" panose="020B0502020104020203" pitchFamily="34" charset="0"/>
                        </a:rPr>
                        <a:t> picture)</a:t>
                      </a:r>
                      <a:endParaRPr lang="en-GB" sz="1000" kern="1400" dirty="0">
                        <a:ln>
                          <a:noFill/>
                        </a:ln>
                        <a:solidFill>
                          <a:srgbClr val="000000"/>
                        </a:solidFill>
                        <a:effectLst/>
                        <a:latin typeface="Gill Sans MT" panose="020B0502020104020203" pitchFamily="34" charset="0"/>
                      </a:endParaRPr>
                    </a:p>
                  </a:txBody>
                  <a:tcPr marL="9525" marR="9525" marT="9525" marB="0" anchor="ctr"/>
                </a:tc>
                <a:tc>
                  <a:txBody>
                    <a:bodyPr/>
                    <a:lstStyle/>
                    <a:p>
                      <a:pPr marR="0" indent="0" algn="l" rtl="0">
                        <a:lnSpc>
                          <a:spcPct val="119000"/>
                        </a:lnSpc>
                        <a:spcBef>
                          <a:spcPts val="0"/>
                        </a:spcBef>
                        <a:spcAft>
                          <a:spcPts val="1400"/>
                        </a:spcAft>
                      </a:pPr>
                      <a:r>
                        <a:rPr lang="en-GB" sz="1200" kern="1400">
                          <a:ln>
                            <a:noFill/>
                          </a:ln>
                          <a:solidFill>
                            <a:srgbClr val="000000"/>
                          </a:solidFill>
                          <a:effectLst/>
                          <a:latin typeface="Gill Sans MT" panose="020B0502020104020203" pitchFamily="34" charset="0"/>
                        </a:rPr>
                        <a:t>A horizontal plane that divides the body into upper and lower halves.</a:t>
                      </a:r>
                      <a:endParaRPr lang="en-GB" sz="1000" kern="1400">
                        <a:ln>
                          <a:noFill/>
                        </a:ln>
                        <a:solidFill>
                          <a:srgbClr val="000000"/>
                        </a:solidFill>
                        <a:effectLst/>
                        <a:latin typeface="Gill Sans MT" panose="020B0502020104020203" pitchFamily="34" charset="0"/>
                      </a:endParaRPr>
                    </a:p>
                  </a:txBody>
                  <a:tcPr marL="9525" marR="9525" marT="9525" marB="0" anchor="ctr"/>
                </a:tc>
                <a:extLst>
                  <a:ext uri="{0D108BD9-81ED-4DB2-BD59-A6C34878D82A}">
                    <a16:rowId xmlns:a16="http://schemas.microsoft.com/office/drawing/2014/main" val="3146237369"/>
                  </a:ext>
                </a:extLst>
              </a:tr>
              <a:tr h="345806">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Sagittal plane (right picture)</a:t>
                      </a:r>
                      <a:endParaRPr lang="en-GB" sz="1000" kern="1400" dirty="0">
                        <a:ln>
                          <a:noFill/>
                        </a:ln>
                        <a:solidFill>
                          <a:srgbClr val="000000"/>
                        </a:solidFill>
                        <a:effectLst/>
                        <a:latin typeface="Gill Sans MT" panose="020B0502020104020203" pitchFamily="34" charset="0"/>
                      </a:endParaRPr>
                    </a:p>
                  </a:txBody>
                  <a:tcPr marL="9525" marR="9525" marT="9525" marB="0" anchor="ctr"/>
                </a:tc>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A vertical plane that divides the body into right and left sides. </a:t>
                      </a:r>
                      <a:endParaRPr lang="en-GB" sz="1000" kern="1400" dirty="0">
                        <a:ln>
                          <a:noFill/>
                        </a:ln>
                        <a:solidFill>
                          <a:srgbClr val="000000"/>
                        </a:solidFill>
                        <a:effectLst/>
                        <a:latin typeface="Gill Sans MT" panose="020B0502020104020203" pitchFamily="34" charset="0"/>
                      </a:endParaRPr>
                    </a:p>
                  </a:txBody>
                  <a:tcPr marL="9525" marR="9525" marT="9525" marB="0" anchor="ctr"/>
                </a:tc>
                <a:extLst>
                  <a:ext uri="{0D108BD9-81ED-4DB2-BD59-A6C34878D82A}">
                    <a16:rowId xmlns:a16="http://schemas.microsoft.com/office/drawing/2014/main" val="3189114812"/>
                  </a:ext>
                </a:extLst>
              </a:tr>
            </a:tbl>
          </a:graphicData>
        </a:graphic>
      </p:graphicFrame>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933" r="69260" b="7927"/>
          <a:stretch/>
        </p:blipFill>
        <p:spPr bwMode="auto">
          <a:xfrm>
            <a:off x="408638" y="2565780"/>
            <a:ext cx="2630300" cy="402661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l="33511" r="33960"/>
          <a:stretch>
            <a:fillRect/>
          </a:stretch>
        </p:blipFill>
        <p:spPr bwMode="auto">
          <a:xfrm>
            <a:off x="4662336" y="2565780"/>
            <a:ext cx="2633814" cy="418838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l="74622"/>
          <a:stretch>
            <a:fillRect/>
          </a:stretch>
        </p:blipFill>
        <p:spPr bwMode="auto">
          <a:xfrm>
            <a:off x="9166756" y="2566671"/>
            <a:ext cx="2065352" cy="420111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6" name="TextBox 5"/>
          <p:cNvSpPr txBox="1"/>
          <p:nvPr/>
        </p:nvSpPr>
        <p:spPr>
          <a:xfrm>
            <a:off x="278674" y="160731"/>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ea typeface="+mn-ea"/>
                <a:cs typeface="+mn-cs"/>
              </a:rPr>
              <a:t>PE</a:t>
            </a:r>
            <a:endParaRPr kumimoji="0" lang="en-US" sz="2000" b="1" i="0" u="none" strike="noStrike" kern="1200" cap="none" spc="0" normalizeH="0" baseline="0" noProof="0" dirty="0">
              <a:ln>
                <a:noFill/>
              </a:ln>
              <a:solidFill>
                <a:prstClr val="white"/>
              </a:solidFill>
              <a:effectLst/>
              <a:uLnTx/>
              <a:uFillTx/>
              <a:ea typeface="+mn-ea"/>
              <a:cs typeface="+mn-cs"/>
            </a:endParaRPr>
          </a:p>
        </p:txBody>
      </p:sp>
      <p:sp>
        <p:nvSpPr>
          <p:cNvPr id="10" name="TextBox 9"/>
          <p:cNvSpPr txBox="1"/>
          <p:nvPr/>
        </p:nvSpPr>
        <p:spPr>
          <a:xfrm>
            <a:off x="11721737" y="6489391"/>
            <a:ext cx="470263"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10</a:t>
            </a:r>
          </a:p>
        </p:txBody>
      </p:sp>
    </p:spTree>
    <p:extLst>
      <p:ext uri="{BB962C8B-B14F-4D97-AF65-F5344CB8AC3E}">
        <p14:creationId xmlns:p14="http://schemas.microsoft.com/office/powerpoint/2010/main" val="534933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r="81363" b="15999"/>
          <a:stretch>
            <a:fillRect/>
          </a:stretch>
        </p:blipFill>
        <p:spPr bwMode="auto">
          <a:xfrm>
            <a:off x="276129" y="2770494"/>
            <a:ext cx="2825088" cy="378743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l="38727" r="40318" b="5142"/>
          <a:stretch>
            <a:fillRect/>
          </a:stretch>
        </p:blipFill>
        <p:spPr bwMode="auto">
          <a:xfrm>
            <a:off x="3521122" y="3044962"/>
            <a:ext cx="2866030" cy="385158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l="80879"/>
          <a:stretch>
            <a:fillRect/>
          </a:stretch>
        </p:blipFill>
        <p:spPr bwMode="auto">
          <a:xfrm>
            <a:off x="7767163" y="2584697"/>
            <a:ext cx="2673373" cy="415902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6" name="TextBox 5"/>
          <p:cNvSpPr txBox="1"/>
          <p:nvPr/>
        </p:nvSpPr>
        <p:spPr>
          <a:xfrm>
            <a:off x="122703" y="134605"/>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ea typeface="+mn-ea"/>
                <a:cs typeface="+mn-cs"/>
              </a:rPr>
              <a:t>PE</a:t>
            </a:r>
            <a:endParaRPr kumimoji="0" lang="en-US" sz="2000" b="1" i="0" u="none" strike="noStrike" kern="1200" cap="none" spc="0" normalizeH="0" baseline="0" noProof="0" dirty="0">
              <a:ln>
                <a:noFill/>
              </a:ln>
              <a:solidFill>
                <a:prstClr val="white"/>
              </a:solidFill>
              <a:effectLst/>
              <a:uLnTx/>
              <a:uFillTx/>
              <a:ea typeface="+mn-ea"/>
              <a:cs typeface="+mn-cs"/>
            </a:endParaRPr>
          </a:p>
        </p:txBody>
      </p:sp>
      <p:graphicFrame>
        <p:nvGraphicFramePr>
          <p:cNvPr id="8" name="Table 7"/>
          <p:cNvGraphicFramePr>
            <a:graphicFrameLocks noGrp="1"/>
          </p:cNvGraphicFramePr>
          <p:nvPr/>
        </p:nvGraphicFramePr>
        <p:xfrm>
          <a:off x="122702" y="758047"/>
          <a:ext cx="11828665" cy="1739203"/>
        </p:xfrm>
        <a:graphic>
          <a:graphicData uri="http://schemas.openxmlformats.org/drawingml/2006/table">
            <a:tbl>
              <a:tblPr firstRow="1" bandRow="1">
                <a:tableStyleId>{5940675A-B579-460E-94D1-54222C63F5DA}</a:tableStyleId>
              </a:tblPr>
              <a:tblGrid>
                <a:gridCol w="2286332">
                  <a:extLst>
                    <a:ext uri="{9D8B030D-6E8A-4147-A177-3AD203B41FA5}">
                      <a16:colId xmlns:a16="http://schemas.microsoft.com/office/drawing/2014/main" val="20000"/>
                    </a:ext>
                  </a:extLst>
                </a:gridCol>
                <a:gridCol w="9542333">
                  <a:extLst>
                    <a:ext uri="{9D8B030D-6E8A-4147-A177-3AD203B41FA5}">
                      <a16:colId xmlns:a16="http://schemas.microsoft.com/office/drawing/2014/main" val="20001"/>
                    </a:ext>
                  </a:extLst>
                </a:gridCol>
              </a:tblGrid>
              <a:tr h="345806">
                <a:tc gridSpan="2">
                  <a:txBody>
                    <a:bodyPr/>
                    <a:lstStyle/>
                    <a:p>
                      <a:pPr algn="ctr"/>
                      <a:r>
                        <a:rPr lang="en-GB" sz="1200" b="1" kern="1200" dirty="0">
                          <a:solidFill>
                            <a:schemeClr val="tx1"/>
                          </a:solidFill>
                          <a:effectLst/>
                          <a:latin typeface="Gill Sans MT" panose="020B0502020104020203" pitchFamily="34" charset="0"/>
                          <a:ea typeface="+mn-ea"/>
                          <a:cs typeface="+mn-cs"/>
                        </a:rPr>
                        <a:t>BIOMECHANICS - Planes and axes for movement</a:t>
                      </a:r>
                    </a:p>
                  </a:txBody>
                  <a:tcPr marL="36576" marR="36576" marT="36576" marB="36576" anchor="ctr">
                    <a:solidFill>
                      <a:schemeClr val="accent6">
                        <a:lumMod val="20000"/>
                        <a:lumOff val="80000"/>
                      </a:schemeClr>
                    </a:solidFill>
                  </a:tcPr>
                </a:tc>
                <a:tc hMerge="1">
                  <a:txBody>
                    <a:bodyPr/>
                    <a:lstStyle/>
                    <a:p>
                      <a:pPr marR="0" indent="0" algn="l" rtl="0">
                        <a:lnSpc>
                          <a:spcPct val="119000"/>
                        </a:lnSpc>
                        <a:spcBef>
                          <a:spcPts val="0"/>
                        </a:spcBef>
                        <a:spcAft>
                          <a:spcPts val="600"/>
                        </a:spcAft>
                      </a:pPr>
                      <a:endParaRPr lang="en-GB" sz="1000" kern="1400" dirty="0">
                        <a:ln>
                          <a:noFill/>
                        </a:ln>
                        <a:solidFill>
                          <a:srgbClr val="000000"/>
                        </a:solidFill>
                        <a:effectLst/>
                        <a:latin typeface="+mn-lt"/>
                      </a:endParaRPr>
                    </a:p>
                  </a:txBody>
                  <a:tcPr marL="36576" marR="36576" marT="36576" marB="36576" anchor="ctr"/>
                </a:tc>
                <a:extLst>
                  <a:ext uri="{0D108BD9-81ED-4DB2-BD59-A6C34878D82A}">
                    <a16:rowId xmlns:a16="http://schemas.microsoft.com/office/drawing/2014/main" val="10001"/>
                  </a:ext>
                </a:extLst>
              </a:tr>
              <a:tr h="355979">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PAxes</a:t>
                      </a:r>
                      <a:r>
                        <a:rPr lang="en-GB" sz="1200" kern="1400" baseline="0" dirty="0">
                          <a:ln>
                            <a:noFill/>
                          </a:ln>
                          <a:solidFill>
                            <a:srgbClr val="000000"/>
                          </a:solidFill>
                          <a:effectLst/>
                          <a:latin typeface="Gill Sans MT" panose="020B0502020104020203" pitchFamily="34" charset="0"/>
                        </a:rPr>
                        <a:t> for movement</a:t>
                      </a:r>
                      <a:endParaRPr lang="en-GB" sz="1000" kern="1400" dirty="0">
                        <a:ln>
                          <a:noFill/>
                        </a:ln>
                        <a:solidFill>
                          <a:srgbClr val="000000"/>
                        </a:solidFill>
                        <a:effectLst/>
                        <a:latin typeface="Gill Sans MT" panose="020B0502020104020203" pitchFamily="34" charset="0"/>
                      </a:endParaRPr>
                    </a:p>
                  </a:txBody>
                  <a:tcPr marL="9525" marR="9525" marT="9525" marB="0" anchor="ctr"/>
                </a:tc>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An axis is  an imaginary line at right angles to the plane </a:t>
                      </a:r>
                      <a:endParaRPr lang="en-GB" sz="1000" kern="1400" dirty="0">
                        <a:ln>
                          <a:noFill/>
                        </a:ln>
                        <a:solidFill>
                          <a:srgbClr val="000000"/>
                        </a:solidFill>
                        <a:effectLst/>
                        <a:latin typeface="Gill Sans MT" panose="020B0502020104020203" pitchFamily="34" charset="0"/>
                      </a:endParaRPr>
                    </a:p>
                  </a:txBody>
                  <a:tcPr marL="9525" marR="9525" marT="9525" marB="0" anchor="ctr"/>
                </a:tc>
                <a:extLst>
                  <a:ext uri="{0D108BD9-81ED-4DB2-BD59-A6C34878D82A}">
                    <a16:rowId xmlns:a16="http://schemas.microsoft.com/office/drawing/2014/main" val="10002"/>
                  </a:ext>
                </a:extLst>
              </a:tr>
              <a:tr h="345806">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Sagittal axis (left picture)</a:t>
                      </a:r>
                      <a:endParaRPr lang="en-GB" sz="1000" kern="1400" dirty="0">
                        <a:ln>
                          <a:noFill/>
                        </a:ln>
                        <a:solidFill>
                          <a:srgbClr val="000000"/>
                        </a:solidFill>
                        <a:effectLst/>
                        <a:latin typeface="Gill Sans MT" panose="020B0502020104020203" pitchFamily="34" charset="0"/>
                      </a:endParaRPr>
                    </a:p>
                  </a:txBody>
                  <a:tcPr marL="9525" marR="9525" marT="9525" marB="0" anchor="ctr"/>
                </a:tc>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Runs through the body horizontally from the back to front. </a:t>
                      </a:r>
                      <a:endParaRPr lang="en-GB" sz="1000" kern="1400" dirty="0">
                        <a:ln>
                          <a:noFill/>
                        </a:ln>
                        <a:solidFill>
                          <a:srgbClr val="000000"/>
                        </a:solidFill>
                        <a:effectLst/>
                        <a:latin typeface="Gill Sans MT" panose="020B0502020104020203" pitchFamily="34" charset="0"/>
                      </a:endParaRPr>
                    </a:p>
                  </a:txBody>
                  <a:tcPr marL="9525" marR="9525" marT="9525" marB="0" anchor="ctr"/>
                </a:tc>
                <a:extLst>
                  <a:ext uri="{0D108BD9-81ED-4DB2-BD59-A6C34878D82A}">
                    <a16:rowId xmlns:a16="http://schemas.microsoft.com/office/drawing/2014/main" val="1543258229"/>
                  </a:ext>
                </a:extLst>
              </a:tr>
              <a:tr h="345806">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Vertical axis (middle picture)</a:t>
                      </a:r>
                      <a:endParaRPr lang="en-GB" sz="1000" kern="1400" dirty="0">
                        <a:ln>
                          <a:noFill/>
                        </a:ln>
                        <a:solidFill>
                          <a:srgbClr val="000000"/>
                        </a:solidFill>
                        <a:effectLst/>
                        <a:latin typeface="Gill Sans MT" panose="020B0502020104020203" pitchFamily="34" charset="0"/>
                      </a:endParaRPr>
                    </a:p>
                  </a:txBody>
                  <a:tcPr marL="9525" marR="9525" marT="9525" marB="0" anchor="ctr"/>
                </a:tc>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Runs through the body vertically from the top to bottom. </a:t>
                      </a:r>
                      <a:endParaRPr lang="en-GB" sz="1000" kern="1400" dirty="0">
                        <a:ln>
                          <a:noFill/>
                        </a:ln>
                        <a:solidFill>
                          <a:srgbClr val="000000"/>
                        </a:solidFill>
                        <a:effectLst/>
                        <a:latin typeface="Gill Sans MT" panose="020B0502020104020203" pitchFamily="34" charset="0"/>
                      </a:endParaRPr>
                    </a:p>
                  </a:txBody>
                  <a:tcPr marL="9525" marR="9525" marT="9525" marB="0" anchor="ctr"/>
                </a:tc>
                <a:extLst>
                  <a:ext uri="{0D108BD9-81ED-4DB2-BD59-A6C34878D82A}">
                    <a16:rowId xmlns:a16="http://schemas.microsoft.com/office/drawing/2014/main" val="3146237369"/>
                  </a:ext>
                </a:extLst>
              </a:tr>
              <a:tr h="345806">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Frontal axis (right picture)</a:t>
                      </a:r>
                      <a:endParaRPr lang="en-GB" sz="1000" kern="1400" dirty="0">
                        <a:ln>
                          <a:noFill/>
                        </a:ln>
                        <a:solidFill>
                          <a:srgbClr val="000000"/>
                        </a:solidFill>
                        <a:effectLst/>
                        <a:latin typeface="Gill Sans MT" panose="020B0502020104020203" pitchFamily="34" charset="0"/>
                      </a:endParaRPr>
                    </a:p>
                  </a:txBody>
                  <a:tcPr marL="9525" marR="9525" marT="9525" marB="0" anchor="ctr"/>
                </a:tc>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Runs through the body horizontally from the left to right. </a:t>
                      </a:r>
                      <a:endParaRPr lang="en-GB" sz="1000" kern="1400" dirty="0">
                        <a:ln>
                          <a:noFill/>
                        </a:ln>
                        <a:solidFill>
                          <a:srgbClr val="000000"/>
                        </a:solidFill>
                        <a:effectLst/>
                        <a:latin typeface="Gill Sans MT" panose="020B0502020104020203" pitchFamily="34" charset="0"/>
                      </a:endParaRPr>
                    </a:p>
                  </a:txBody>
                  <a:tcPr marL="9525" marR="9525" marT="9525" marB="0" anchor="ctr"/>
                </a:tc>
                <a:extLst>
                  <a:ext uri="{0D108BD9-81ED-4DB2-BD59-A6C34878D82A}">
                    <a16:rowId xmlns:a16="http://schemas.microsoft.com/office/drawing/2014/main" val="3189114812"/>
                  </a:ext>
                </a:extLst>
              </a:tr>
            </a:tbl>
          </a:graphicData>
        </a:graphic>
      </p:graphicFrame>
      <p:sp>
        <p:nvSpPr>
          <p:cNvPr id="11" name="TextBox 10"/>
          <p:cNvSpPr txBox="1"/>
          <p:nvPr/>
        </p:nvSpPr>
        <p:spPr>
          <a:xfrm>
            <a:off x="11721737" y="6489391"/>
            <a:ext cx="470263"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11</a:t>
            </a:r>
          </a:p>
        </p:txBody>
      </p:sp>
    </p:spTree>
    <p:extLst>
      <p:ext uri="{BB962C8B-B14F-4D97-AF65-F5344CB8AC3E}">
        <p14:creationId xmlns:p14="http://schemas.microsoft.com/office/powerpoint/2010/main" val="2435539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3"/>
          <p:cNvGraphicFramePr>
            <a:graphicFrameLocks/>
          </p:cNvGraphicFramePr>
          <p:nvPr/>
        </p:nvGraphicFramePr>
        <p:xfrm>
          <a:off x="406256" y="1063472"/>
          <a:ext cx="5320775" cy="4809132"/>
        </p:xfrm>
        <a:graphic>
          <a:graphicData uri="http://schemas.openxmlformats.org/drawingml/2006/table">
            <a:tbl>
              <a:tblPr firstRow="1" bandRow="1">
                <a:tableStyleId>{5940675A-B579-460E-94D1-54222C63F5DA}</a:tableStyleId>
              </a:tblPr>
              <a:tblGrid>
                <a:gridCol w="1382787">
                  <a:extLst>
                    <a:ext uri="{9D8B030D-6E8A-4147-A177-3AD203B41FA5}">
                      <a16:colId xmlns:a16="http://schemas.microsoft.com/office/drawing/2014/main" val="20000"/>
                    </a:ext>
                  </a:extLst>
                </a:gridCol>
                <a:gridCol w="3937988">
                  <a:extLst>
                    <a:ext uri="{9D8B030D-6E8A-4147-A177-3AD203B41FA5}">
                      <a16:colId xmlns:a16="http://schemas.microsoft.com/office/drawing/2014/main" val="1348711743"/>
                    </a:ext>
                  </a:extLst>
                </a:gridCol>
              </a:tblGrid>
              <a:tr h="486626">
                <a:tc gridSpan="2">
                  <a:txBody>
                    <a:bodyPr/>
                    <a:lstStyle/>
                    <a:p>
                      <a:pPr algn="ctr"/>
                      <a:r>
                        <a:rPr lang="en-US" sz="1200" b="1" dirty="0">
                          <a:latin typeface="Gill Sans MT" panose="020B0502020104020203" pitchFamily="34" charset="0"/>
                        </a:rPr>
                        <a:t>App development</a:t>
                      </a:r>
                    </a:p>
                  </a:txBody>
                  <a:tcPr anchor="ctr">
                    <a:solidFill>
                      <a:schemeClr val="accent6">
                        <a:lumMod val="20000"/>
                        <a:lumOff val="80000"/>
                      </a:schemeClr>
                    </a:solidFill>
                  </a:tcPr>
                </a:tc>
                <a:tc hMerge="1">
                  <a:txBody>
                    <a:bodyPr/>
                    <a:lstStyle/>
                    <a:p>
                      <a:endParaRPr lang="en-GB"/>
                    </a:p>
                  </a:txBody>
                  <a:tcPr/>
                </a:tc>
                <a:extLst>
                  <a:ext uri="{0D108BD9-81ED-4DB2-BD59-A6C34878D82A}">
                    <a16:rowId xmlns:a16="http://schemas.microsoft.com/office/drawing/2014/main" val="10000"/>
                  </a:ext>
                </a:extLst>
              </a:tr>
              <a:tr h="602424">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Event</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An action that causes something to happen</a:t>
                      </a:r>
                    </a:p>
                  </a:txBody>
                  <a:tcPr marL="36576" marR="36576" marT="36576" marB="36576" anchor="ctr"/>
                </a:tc>
                <a:extLst>
                  <a:ext uri="{0D108BD9-81ED-4DB2-BD59-A6C34878D82A}">
                    <a16:rowId xmlns:a16="http://schemas.microsoft.com/office/drawing/2014/main" val="10001"/>
                  </a:ext>
                </a:extLst>
              </a:tr>
              <a:tr h="602424">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Event-driven program</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a:t>
                      </a:r>
                      <a:r>
                        <a:rPr lang="en-GB" sz="1200" kern="1400" baseline="0" dirty="0">
                          <a:ln>
                            <a:noFill/>
                          </a:ln>
                          <a:solidFill>
                            <a:srgbClr val="000000"/>
                          </a:solidFill>
                          <a:effectLst/>
                          <a:latin typeface="Gill Sans MT" panose="020B0502020104020203" pitchFamily="34" charset="0"/>
                        </a:rPr>
                        <a:t> </a:t>
                      </a:r>
                      <a:r>
                        <a:rPr lang="en-GB" sz="1200" kern="1400" dirty="0">
                          <a:ln>
                            <a:noFill/>
                          </a:ln>
                          <a:solidFill>
                            <a:srgbClr val="000000"/>
                          </a:solidFill>
                          <a:effectLst/>
                          <a:latin typeface="Gill Sans MT" panose="020B0502020104020203" pitchFamily="34" charset="0"/>
                        </a:rPr>
                        <a:t>program designed to run or executes a  blocks of code or functions in response to specified events (e.g. a mouse click) </a:t>
                      </a:r>
                    </a:p>
                  </a:txBody>
                  <a:tcPr marL="36576" marR="36576" marT="36576" marB="36576" anchor="ctr"/>
                </a:tc>
                <a:extLst>
                  <a:ext uri="{0D108BD9-81ED-4DB2-BD59-A6C34878D82A}">
                    <a16:rowId xmlns:a16="http://schemas.microsoft.com/office/drawing/2014/main" val="10002"/>
                  </a:ext>
                </a:extLst>
              </a:tr>
              <a:tr h="602424">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Variable</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 location that stores data</a:t>
                      </a:r>
                    </a:p>
                  </a:txBody>
                  <a:tcPr marL="36576" marR="36576" marT="36576" marB="36576" anchor="ctr"/>
                </a:tc>
                <a:extLst>
                  <a:ext uri="{0D108BD9-81ED-4DB2-BD59-A6C34878D82A}">
                    <a16:rowId xmlns:a16="http://schemas.microsoft.com/office/drawing/2014/main" val="10003"/>
                  </a:ext>
                </a:extLst>
              </a:tr>
              <a:tr h="602424">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Interact </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Responding to a users input or action </a:t>
                      </a:r>
                      <a:r>
                        <a:rPr lang="en-GB" sz="1200" kern="1400" dirty="0" err="1">
                          <a:ln>
                            <a:noFill/>
                          </a:ln>
                          <a:solidFill>
                            <a:srgbClr val="000000"/>
                          </a:solidFill>
                          <a:effectLst/>
                          <a:latin typeface="Gill Sans MT" panose="020B0502020104020203" pitchFamily="34" charset="0"/>
                        </a:rPr>
                        <a:t>i.e</a:t>
                      </a:r>
                      <a:r>
                        <a:rPr lang="en-GB" sz="1200" kern="1400" dirty="0">
                          <a:ln>
                            <a:noFill/>
                          </a:ln>
                          <a:solidFill>
                            <a:srgbClr val="000000"/>
                          </a:solidFill>
                          <a:effectLst/>
                          <a:latin typeface="Gill Sans MT" panose="020B0502020104020203" pitchFamily="34" charset="0"/>
                        </a:rPr>
                        <a:t> hover on a button, pressing play on a video. </a:t>
                      </a:r>
                    </a:p>
                  </a:txBody>
                  <a:tcPr marL="36576" marR="36576" marT="36576" marB="36576" anchor="ctr"/>
                </a:tc>
                <a:extLst>
                  <a:ext uri="{0D108BD9-81ED-4DB2-BD59-A6C34878D82A}">
                    <a16:rowId xmlns:a16="http://schemas.microsoft.com/office/drawing/2014/main" val="1741238549"/>
                  </a:ext>
                </a:extLst>
              </a:tr>
              <a:tr h="602424">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User Interface </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The visual elements of a program through which a user controls or communicates with the application. Often abbreviated UI.</a:t>
                      </a:r>
                    </a:p>
                  </a:txBody>
                  <a:tcPr marL="36576" marR="36576" marT="36576" marB="36576" anchor="ctr"/>
                </a:tc>
                <a:extLst>
                  <a:ext uri="{0D108BD9-81ED-4DB2-BD59-A6C34878D82A}">
                    <a16:rowId xmlns:a16="http://schemas.microsoft.com/office/drawing/2014/main" val="2933622634"/>
                  </a:ext>
                </a:extLst>
              </a:tr>
              <a:tr h="602424">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GUI</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Graphical User Interface</a:t>
                      </a:r>
                    </a:p>
                  </a:txBody>
                  <a:tcPr marL="36576" marR="36576" marT="36576" marB="36576" anchor="ctr"/>
                </a:tc>
                <a:extLst>
                  <a:ext uri="{0D108BD9-81ED-4DB2-BD59-A6C34878D82A}">
                    <a16:rowId xmlns:a16="http://schemas.microsoft.com/office/drawing/2014/main" val="3503858629"/>
                  </a:ext>
                </a:extLst>
              </a:tr>
              <a:tr h="602424">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CLI</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Command Line Interface</a:t>
                      </a:r>
                    </a:p>
                  </a:txBody>
                  <a:tcPr marL="36576" marR="36576" marT="36576" marB="36576" anchor="ctr"/>
                </a:tc>
                <a:extLst>
                  <a:ext uri="{0D108BD9-81ED-4DB2-BD59-A6C34878D82A}">
                    <a16:rowId xmlns:a16="http://schemas.microsoft.com/office/drawing/2014/main" val="1109767504"/>
                  </a:ext>
                </a:extLst>
              </a:tr>
            </a:tbl>
          </a:graphicData>
        </a:graphic>
      </p:graphicFrame>
      <p:sp>
        <p:nvSpPr>
          <p:cNvPr id="5" name="TextBox 4"/>
          <p:cNvSpPr txBox="1"/>
          <p:nvPr/>
        </p:nvSpPr>
        <p:spPr>
          <a:xfrm>
            <a:off x="406256" y="218915"/>
            <a:ext cx="2617313"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lvl="0" algn="ctr">
              <a:defRPr/>
            </a:pPr>
            <a:r>
              <a:rPr lang="en-US" sz="2400" dirty="0">
                <a:solidFill>
                  <a:prstClr val="white"/>
                </a:solidFill>
                <a:latin typeface="Gill Sans MT" panose="020B0502020104020203" pitchFamily="34" charset="0"/>
              </a:rPr>
              <a:t>Computing</a:t>
            </a:r>
            <a:endParaRPr lang="en-US" sz="2000" dirty="0">
              <a:solidFill>
                <a:prstClr val="white"/>
              </a:solidFill>
              <a:latin typeface="Gill Sans MT" panose="020B0502020104020203" pitchFamily="34" charset="0"/>
            </a:endParaRPr>
          </a:p>
        </p:txBody>
      </p:sp>
      <p:graphicFrame>
        <p:nvGraphicFramePr>
          <p:cNvPr id="2" name="Content Placeholder 3">
            <a:extLst>
              <a:ext uri="{FF2B5EF4-FFF2-40B4-BE49-F238E27FC236}">
                <a16:creationId xmlns:a16="http://schemas.microsoft.com/office/drawing/2014/main" id="{1558D026-4070-6FD6-878A-FE451F84F04F}"/>
              </a:ext>
            </a:extLst>
          </p:cNvPr>
          <p:cNvGraphicFramePr>
            <a:graphicFrameLocks/>
          </p:cNvGraphicFramePr>
          <p:nvPr/>
        </p:nvGraphicFramePr>
        <p:xfrm>
          <a:off x="6096000" y="1063472"/>
          <a:ext cx="5320775" cy="2293898"/>
        </p:xfrm>
        <a:graphic>
          <a:graphicData uri="http://schemas.openxmlformats.org/drawingml/2006/table">
            <a:tbl>
              <a:tblPr firstRow="1" bandRow="1">
                <a:tableStyleId>{5940675A-B579-460E-94D1-54222C63F5DA}</a:tableStyleId>
              </a:tblPr>
              <a:tblGrid>
                <a:gridCol w="1382787">
                  <a:extLst>
                    <a:ext uri="{9D8B030D-6E8A-4147-A177-3AD203B41FA5}">
                      <a16:colId xmlns:a16="http://schemas.microsoft.com/office/drawing/2014/main" val="20000"/>
                    </a:ext>
                  </a:extLst>
                </a:gridCol>
                <a:gridCol w="3937988">
                  <a:extLst>
                    <a:ext uri="{9D8B030D-6E8A-4147-A177-3AD203B41FA5}">
                      <a16:colId xmlns:a16="http://schemas.microsoft.com/office/drawing/2014/main" val="1348711743"/>
                    </a:ext>
                  </a:extLst>
                </a:gridCol>
              </a:tblGrid>
              <a:tr h="486626">
                <a:tc gridSpan="2">
                  <a:txBody>
                    <a:bodyPr/>
                    <a:lstStyle/>
                    <a:p>
                      <a:pPr algn="ctr"/>
                      <a:r>
                        <a:rPr lang="en-US" sz="1200" b="1" dirty="0">
                          <a:latin typeface="Gill Sans MT" panose="020B0502020104020203" pitchFamily="34" charset="0"/>
                        </a:rPr>
                        <a:t>App development</a:t>
                      </a:r>
                    </a:p>
                  </a:txBody>
                  <a:tcPr anchor="ctr">
                    <a:solidFill>
                      <a:schemeClr val="accent6">
                        <a:lumMod val="20000"/>
                        <a:lumOff val="80000"/>
                      </a:schemeClr>
                    </a:solidFill>
                  </a:tcPr>
                </a:tc>
                <a:tc hMerge="1">
                  <a:txBody>
                    <a:bodyPr/>
                    <a:lstStyle/>
                    <a:p>
                      <a:endParaRPr lang="en-GB"/>
                    </a:p>
                  </a:txBody>
                  <a:tcPr/>
                </a:tc>
                <a:extLst>
                  <a:ext uri="{0D108BD9-81ED-4DB2-BD59-A6C34878D82A}">
                    <a16:rowId xmlns:a16="http://schemas.microsoft.com/office/drawing/2014/main" val="10000"/>
                  </a:ext>
                </a:extLst>
              </a:tr>
              <a:tr h="602424">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Icon</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Visual symbols to represent functions, tools, files or actions</a:t>
                      </a:r>
                    </a:p>
                  </a:txBody>
                  <a:tcPr marL="36576" marR="36576" marT="36576" marB="36576" anchor="ctr"/>
                </a:tc>
                <a:extLst>
                  <a:ext uri="{0D108BD9-81ED-4DB2-BD59-A6C34878D82A}">
                    <a16:rowId xmlns:a16="http://schemas.microsoft.com/office/drawing/2014/main" val="10001"/>
                  </a:ext>
                </a:extLst>
              </a:tr>
              <a:tr h="602424">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Home screen</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Main interface for a mobile/desktop app</a:t>
                      </a:r>
                    </a:p>
                  </a:txBody>
                  <a:tcPr marL="36576" marR="36576" marT="36576" marB="36576" anchor="ctr"/>
                </a:tc>
                <a:extLst>
                  <a:ext uri="{0D108BD9-81ED-4DB2-BD59-A6C34878D82A}">
                    <a16:rowId xmlns:a16="http://schemas.microsoft.com/office/drawing/2014/main" val="10002"/>
                  </a:ext>
                </a:extLst>
              </a:tr>
              <a:tr h="602424">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Applications</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 software program designed to help users perform specific tasks</a:t>
                      </a:r>
                    </a:p>
                  </a:txBody>
                  <a:tcPr marL="36576" marR="36576" marT="36576" marB="36576" anchor="ctr"/>
                </a:tc>
                <a:extLst>
                  <a:ext uri="{0D108BD9-81ED-4DB2-BD59-A6C34878D82A}">
                    <a16:rowId xmlns:a16="http://schemas.microsoft.com/office/drawing/2014/main" val="10003"/>
                  </a:ext>
                </a:extLst>
              </a:tr>
            </a:tbl>
          </a:graphicData>
        </a:graphic>
      </p:graphicFrame>
      <p:sp>
        <p:nvSpPr>
          <p:cNvPr id="3" name="TextBox 2">
            <a:extLst>
              <a:ext uri="{FF2B5EF4-FFF2-40B4-BE49-F238E27FC236}">
                <a16:creationId xmlns:a16="http://schemas.microsoft.com/office/drawing/2014/main" id="{066518A4-DB2C-FB27-893C-247D9255C0FA}"/>
              </a:ext>
            </a:extLst>
          </p:cNvPr>
          <p:cNvSpPr txBox="1"/>
          <p:nvPr/>
        </p:nvSpPr>
        <p:spPr>
          <a:xfrm>
            <a:off x="11673191" y="6489391"/>
            <a:ext cx="518809"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12</a:t>
            </a:r>
          </a:p>
        </p:txBody>
      </p:sp>
    </p:spTree>
    <p:extLst>
      <p:ext uri="{BB962C8B-B14F-4D97-AF65-F5344CB8AC3E}">
        <p14:creationId xmlns:p14="http://schemas.microsoft.com/office/powerpoint/2010/main" val="4290321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057259385"/>
              </p:ext>
            </p:extLst>
          </p:nvPr>
        </p:nvGraphicFramePr>
        <p:xfrm>
          <a:off x="289838" y="648639"/>
          <a:ext cx="11667030" cy="5729201"/>
        </p:xfrm>
        <a:graphic>
          <a:graphicData uri="http://schemas.openxmlformats.org/drawingml/2006/table">
            <a:tbl>
              <a:tblPr firstRow="1" bandRow="1">
                <a:tableStyleId>{5940675A-B579-460E-94D1-54222C63F5DA}</a:tableStyleId>
              </a:tblPr>
              <a:tblGrid>
                <a:gridCol w="2255090">
                  <a:extLst>
                    <a:ext uri="{9D8B030D-6E8A-4147-A177-3AD203B41FA5}">
                      <a16:colId xmlns:a16="http://schemas.microsoft.com/office/drawing/2014/main" val="20000"/>
                    </a:ext>
                  </a:extLst>
                </a:gridCol>
                <a:gridCol w="9411940">
                  <a:extLst>
                    <a:ext uri="{9D8B030D-6E8A-4147-A177-3AD203B41FA5}">
                      <a16:colId xmlns:a16="http://schemas.microsoft.com/office/drawing/2014/main" val="20001"/>
                    </a:ext>
                  </a:extLst>
                </a:gridCol>
              </a:tblGrid>
              <a:tr h="297048">
                <a:tc>
                  <a:txBody>
                    <a:bodyPr/>
                    <a:lstStyle/>
                    <a:p>
                      <a:pPr algn="l"/>
                      <a:r>
                        <a:rPr lang="en-GB" sz="1200" b="1" dirty="0">
                          <a:latin typeface="Gill Sans MT" panose="020B0502020104020203" pitchFamily="34" charset="0"/>
                        </a:rPr>
                        <a:t>Key Word</a:t>
                      </a:r>
                    </a:p>
                  </a:txBody>
                  <a:tcPr anchor="ctr">
                    <a:solidFill>
                      <a:schemeClr val="accent1">
                        <a:lumMod val="20000"/>
                        <a:lumOff val="80000"/>
                      </a:schemeClr>
                    </a:solidFill>
                  </a:tcPr>
                </a:tc>
                <a:tc>
                  <a:txBody>
                    <a:bodyPr/>
                    <a:lstStyle/>
                    <a:p>
                      <a:pPr algn="l"/>
                      <a:r>
                        <a:rPr lang="en-GB" sz="1200" b="1" dirty="0">
                          <a:latin typeface="Gill Sans MT" panose="020B0502020104020203" pitchFamily="34" charset="0"/>
                        </a:rPr>
                        <a:t>Definition</a:t>
                      </a:r>
                    </a:p>
                  </a:txBody>
                  <a:tcPr anchor="ctr">
                    <a:solidFill>
                      <a:schemeClr val="accent1">
                        <a:lumMod val="20000"/>
                        <a:lumOff val="80000"/>
                      </a:schemeClr>
                    </a:solidFill>
                  </a:tcPr>
                </a:tc>
                <a:extLst>
                  <a:ext uri="{0D108BD9-81ED-4DB2-BD59-A6C34878D82A}">
                    <a16:rowId xmlns:a16="http://schemas.microsoft.com/office/drawing/2014/main" val="10000"/>
                  </a:ext>
                </a:extLst>
              </a:tr>
              <a:tr h="314858">
                <a:tc>
                  <a:txBody>
                    <a:bodyPr/>
                    <a:lstStyle/>
                    <a:p>
                      <a:r>
                        <a:rPr lang="en-GB" sz="1200" kern="1200" dirty="0">
                          <a:solidFill>
                            <a:schemeClr val="tx1"/>
                          </a:solidFill>
                          <a:effectLst/>
                          <a:latin typeface="Gill Sans MT" panose="020B0502020104020203" pitchFamily="34" charset="0"/>
                          <a:ea typeface="+mn-ea"/>
                          <a:cs typeface="+mn-cs"/>
                        </a:rPr>
                        <a:t>Gargoyle</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 grotesque carved human or animal face or figure projecting from the gutter of a building, typically acting as a spout to carry water clear of a wall. </a:t>
                      </a:r>
                    </a:p>
                  </a:txBody>
                  <a:tcPr marL="36576" marR="36576" marT="36576" marB="36576"/>
                </a:tc>
                <a:extLst>
                  <a:ext uri="{0D108BD9-81ED-4DB2-BD59-A6C34878D82A}">
                    <a16:rowId xmlns:a16="http://schemas.microsoft.com/office/drawing/2014/main" val="10001"/>
                  </a:ext>
                </a:extLst>
              </a:tr>
              <a:tr h="3865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400" dirty="0">
                          <a:ln>
                            <a:noFill/>
                          </a:ln>
                          <a:solidFill>
                            <a:srgbClr val="000000"/>
                          </a:solidFill>
                          <a:effectLst/>
                          <a:latin typeface="Gill Sans MT" panose="020B0502020104020203" pitchFamily="34" charset="0"/>
                        </a:rPr>
                        <a:t>Middle Ages</a:t>
                      </a:r>
                    </a:p>
                    <a:p>
                      <a:endParaRPr lang="en-GB" sz="1200" kern="1200" dirty="0">
                        <a:solidFill>
                          <a:schemeClr val="tx1"/>
                        </a:solidFill>
                        <a:effectLst/>
                        <a:latin typeface="Gill Sans MT" panose="020B0502020104020203" pitchFamily="34" charset="0"/>
                        <a:ea typeface="+mn-ea"/>
                        <a:cs typeface="+mn-cs"/>
                      </a:endParaRPr>
                    </a:p>
                  </a:txBody>
                  <a:tcPr marL="36576" marR="36576" marT="36576" marB="36576"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Gill Sans MT" panose="020B0502020104020203" pitchFamily="34" charset="0"/>
                          <a:ea typeface="+mn-ea"/>
                          <a:cs typeface="+mn-cs"/>
                        </a:rPr>
                        <a:t>The period of European history from the fall of the Roman Empire in the West (5th century) to the fall of Constantinople (1453) </a:t>
                      </a:r>
                    </a:p>
                    <a:p>
                      <a:endParaRPr lang="en-GB" sz="1200" kern="1200" dirty="0">
                        <a:solidFill>
                          <a:schemeClr val="tx1"/>
                        </a:solidFill>
                        <a:effectLst/>
                        <a:latin typeface="Gill Sans MT" panose="020B0502020104020203" pitchFamily="34" charset="0"/>
                        <a:ea typeface="+mn-ea"/>
                        <a:cs typeface="+mn-cs"/>
                      </a:endParaRPr>
                    </a:p>
                  </a:txBody>
                  <a:tcPr marL="36576" marR="36576" marT="36576" marB="36576" anchor="ctr"/>
                </a:tc>
                <a:extLst>
                  <a:ext uri="{0D108BD9-81ED-4DB2-BD59-A6C34878D82A}">
                    <a16:rowId xmlns:a16="http://schemas.microsoft.com/office/drawing/2014/main" val="10002"/>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Expression</a:t>
                      </a:r>
                    </a:p>
                  </a:txBody>
                  <a:tcPr marL="36576" marR="36576" marT="36576" marB="36576" anchor="ctr"/>
                </a:tc>
                <a:tc>
                  <a:txBody>
                    <a:bodyPr/>
                    <a:lstStyle/>
                    <a:p>
                      <a:r>
                        <a:rPr lang="en-GB" sz="1200" kern="1200" dirty="0">
                          <a:solidFill>
                            <a:schemeClr val="tx1"/>
                          </a:solidFill>
                          <a:effectLst/>
                          <a:latin typeface="Gill Sans MT" panose="020B0502020104020203" pitchFamily="34" charset="0"/>
                          <a:ea typeface="+mn-ea"/>
                          <a:cs typeface="+mn-cs"/>
                        </a:rPr>
                        <a:t>A look on someone's face that conveys a particular emotion. </a:t>
                      </a:r>
                    </a:p>
                  </a:txBody>
                  <a:tcPr marL="36576" marR="36576" marT="36576" marB="36576" anchor="ctr"/>
                </a:tc>
                <a:extLst>
                  <a:ext uri="{0D108BD9-81ED-4DB2-BD59-A6C34878D82A}">
                    <a16:rowId xmlns:a16="http://schemas.microsoft.com/office/drawing/2014/main" val="10003"/>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Mood</a:t>
                      </a:r>
                    </a:p>
                  </a:txBody>
                  <a:tcPr marL="36576" marR="36576" marT="36576" marB="36576" anchor="ctr"/>
                </a:tc>
                <a:tc>
                  <a:txBody>
                    <a:bodyPr/>
                    <a:lstStyle/>
                    <a:p>
                      <a:r>
                        <a:rPr lang="en-GB" sz="1200" kern="1200" dirty="0">
                          <a:solidFill>
                            <a:schemeClr val="tx1"/>
                          </a:solidFill>
                          <a:effectLst/>
                          <a:latin typeface="Gill Sans MT" panose="020B0502020104020203" pitchFamily="34" charset="0"/>
                          <a:ea typeface="+mn-ea"/>
                          <a:cs typeface="+mn-cs"/>
                        </a:rPr>
                        <a:t>Depiction that induces or suggests of a particular feeling or state of mind. </a:t>
                      </a:r>
                    </a:p>
                  </a:txBody>
                  <a:tcPr marL="36576" marR="36576" marT="36576" marB="36576" anchor="ctr"/>
                </a:tc>
                <a:extLst>
                  <a:ext uri="{0D108BD9-81ED-4DB2-BD59-A6C34878D82A}">
                    <a16:rowId xmlns:a16="http://schemas.microsoft.com/office/drawing/2014/main" val="10004"/>
                  </a:ext>
                </a:extLst>
              </a:tr>
              <a:tr h="293610">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Grotesque</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 very ugly or comically distorted figure or image. </a:t>
                      </a:r>
                    </a:p>
                  </a:txBody>
                  <a:tcPr marL="36576" marR="36576" marT="36576" marB="36576"/>
                </a:tc>
                <a:extLst>
                  <a:ext uri="{0D108BD9-81ED-4DB2-BD59-A6C34878D82A}">
                    <a16:rowId xmlns:a16="http://schemas.microsoft.com/office/drawing/2014/main" val="3925240874"/>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Gothic</a:t>
                      </a:r>
                    </a:p>
                  </a:txBody>
                  <a:tcPr marL="36576" marR="36576" marT="36576" marB="36576" anchor="ctr"/>
                </a:tc>
                <a:tc>
                  <a:txBody>
                    <a:bodyPr/>
                    <a:lstStyle/>
                    <a:p>
                      <a:r>
                        <a:rPr lang="en-GB" sz="1200" kern="1200" dirty="0">
                          <a:solidFill>
                            <a:schemeClr val="tx1"/>
                          </a:solidFill>
                          <a:effectLst/>
                          <a:latin typeface="Gill Sans MT" panose="020B0502020104020203" pitchFamily="34" charset="0"/>
                          <a:ea typeface="+mn-ea"/>
                          <a:cs typeface="+mn-cs"/>
                        </a:rPr>
                        <a:t>A style of architecture prevalent in western Europe in the 12th–16th centuries (and revived in the mid 18th to early 20th centuries), characterized by pointed arches, rib vaults, and flying buttresses, together with large windows and elaborate tracery. English Gothic architecture is divided into Early English, Decorated, and Perpendicular. </a:t>
                      </a:r>
                    </a:p>
                  </a:txBody>
                  <a:tcPr marL="36576" marR="36576" marT="36576" marB="36576" anchor="ctr"/>
                </a:tc>
                <a:extLst>
                  <a:ext uri="{0D108BD9-81ED-4DB2-BD59-A6C34878D82A}">
                    <a16:rowId xmlns:a16="http://schemas.microsoft.com/office/drawing/2014/main" val="3041935017"/>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Architecture</a:t>
                      </a:r>
                    </a:p>
                  </a:txBody>
                  <a:tcPr marL="36576" marR="36576" marT="36576" marB="36576" anchor="ctr"/>
                </a:tc>
                <a:tc>
                  <a:txBody>
                    <a:bodyPr/>
                    <a:lstStyle/>
                    <a:p>
                      <a:r>
                        <a:rPr lang="en-GB" sz="1200" kern="1200" dirty="0">
                          <a:solidFill>
                            <a:schemeClr val="tx1"/>
                          </a:solidFill>
                          <a:effectLst/>
                          <a:latin typeface="Gill Sans MT" panose="020B0502020104020203" pitchFamily="34" charset="0"/>
                          <a:ea typeface="+mn-ea"/>
                          <a:cs typeface="+mn-cs"/>
                        </a:rPr>
                        <a:t>The art or practice of designing and constructing buildings. </a:t>
                      </a:r>
                    </a:p>
                  </a:txBody>
                  <a:tcPr marL="36576" marR="36576" marT="36576" marB="36576" anchor="ctr"/>
                </a:tc>
                <a:extLst>
                  <a:ext uri="{0D108BD9-81ED-4DB2-BD59-A6C34878D82A}">
                    <a16:rowId xmlns:a16="http://schemas.microsoft.com/office/drawing/2014/main" val="4149408354"/>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Mythology</a:t>
                      </a:r>
                    </a:p>
                  </a:txBody>
                  <a:tcPr marL="36576" marR="36576" marT="36576" marB="36576" anchor="ctr"/>
                </a:tc>
                <a:tc>
                  <a:txBody>
                    <a:bodyPr/>
                    <a:lstStyle/>
                    <a:p>
                      <a:r>
                        <a:rPr lang="en-GB" sz="1200" kern="1200" dirty="0">
                          <a:solidFill>
                            <a:schemeClr val="tx1"/>
                          </a:solidFill>
                          <a:effectLst/>
                          <a:latin typeface="Gill Sans MT" panose="020B0502020104020203" pitchFamily="34" charset="0"/>
                          <a:ea typeface="+mn-ea"/>
                          <a:cs typeface="+mn-cs"/>
                        </a:rPr>
                        <a:t>A collection of myths, especially one belonging to a particular religious or cultural tradition. </a:t>
                      </a:r>
                    </a:p>
                  </a:txBody>
                  <a:tcPr marL="36576" marR="36576" marT="36576" marB="36576" anchor="ctr"/>
                </a:tc>
                <a:extLst>
                  <a:ext uri="{0D108BD9-81ED-4DB2-BD59-A6C34878D82A}">
                    <a16:rowId xmlns:a16="http://schemas.microsoft.com/office/drawing/2014/main" val="1235971345"/>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Medieval</a:t>
                      </a:r>
                    </a:p>
                  </a:txBody>
                  <a:tcPr marL="36576" marR="36576" marT="36576" marB="36576" anchor="ctr"/>
                </a:tc>
                <a:tc>
                  <a:txBody>
                    <a:bodyPr/>
                    <a:lstStyle/>
                    <a:p>
                      <a:r>
                        <a:rPr lang="en-GB" sz="1200" kern="1200" dirty="0">
                          <a:solidFill>
                            <a:schemeClr val="tx1"/>
                          </a:solidFill>
                          <a:effectLst/>
                          <a:latin typeface="Gill Sans MT" panose="020B0502020104020203" pitchFamily="34" charset="0"/>
                          <a:ea typeface="+mn-ea"/>
                          <a:cs typeface="+mn-cs"/>
                        </a:rPr>
                        <a:t>Resembling or likened to the Middle Ages, especially in being cruel, uncivilized, or primitive. </a:t>
                      </a:r>
                    </a:p>
                  </a:txBody>
                  <a:tcPr marL="36576" marR="36576" marT="36576" marB="36576" anchor="ctr"/>
                </a:tc>
                <a:extLst>
                  <a:ext uri="{0D108BD9-81ED-4DB2-BD59-A6C34878D82A}">
                    <a16:rowId xmlns:a16="http://schemas.microsoft.com/office/drawing/2014/main" val="3748769057"/>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Romanesque</a:t>
                      </a:r>
                    </a:p>
                  </a:txBody>
                  <a:tcPr marL="36576" marR="36576" marT="36576" marB="36576" anchor="ctr"/>
                </a:tc>
                <a:tc>
                  <a:txBody>
                    <a:bodyPr/>
                    <a:lstStyle/>
                    <a:p>
                      <a:r>
                        <a:rPr lang="en-GB" sz="1200" kern="1200" dirty="0">
                          <a:solidFill>
                            <a:schemeClr val="tx1"/>
                          </a:solidFill>
                          <a:effectLst/>
                          <a:latin typeface="Gill Sans MT" panose="020B0502020104020203" pitchFamily="34" charset="0"/>
                          <a:ea typeface="+mn-ea"/>
                          <a:cs typeface="+mn-cs"/>
                        </a:rPr>
                        <a:t>Relating to a style of architecture which prevailed in Europe c. 900–1200, although sometimes dated back to the end of the Roman Empire </a:t>
                      </a:r>
                    </a:p>
                  </a:txBody>
                  <a:tcPr marL="36576" marR="36576" marT="36576" marB="36576" anchor="ctr"/>
                </a:tc>
                <a:extLst>
                  <a:ext uri="{0D108BD9-81ED-4DB2-BD59-A6C34878D82A}">
                    <a16:rowId xmlns:a16="http://schemas.microsoft.com/office/drawing/2014/main" val="1543258229"/>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Representation</a:t>
                      </a:r>
                    </a:p>
                  </a:txBody>
                  <a:tcPr marL="36576" marR="36576" marT="36576" marB="36576" anchor="ctr"/>
                </a:tc>
                <a:tc>
                  <a:txBody>
                    <a:bodyPr/>
                    <a:lstStyle/>
                    <a:p>
                      <a:r>
                        <a:rPr lang="en-GB" sz="1200" kern="1200" dirty="0">
                          <a:solidFill>
                            <a:schemeClr val="tx1"/>
                          </a:solidFill>
                          <a:effectLst/>
                          <a:latin typeface="Gill Sans MT" panose="020B0502020104020203" pitchFamily="34" charset="0"/>
                          <a:ea typeface="+mn-ea"/>
                          <a:cs typeface="+mn-cs"/>
                        </a:rPr>
                        <a:t>The description or portrayal of someone or something in a particular way. </a:t>
                      </a:r>
                    </a:p>
                  </a:txBody>
                  <a:tcPr marL="36576" marR="36576" marT="36576" marB="36576" anchor="ctr"/>
                </a:tc>
                <a:extLst>
                  <a:ext uri="{0D108BD9-81ED-4DB2-BD59-A6C34878D82A}">
                    <a16:rowId xmlns:a16="http://schemas.microsoft.com/office/drawing/2014/main" val="3146237369"/>
                  </a:ext>
                </a:extLst>
              </a:tr>
              <a:tr h="314858">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Symbolism</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r>
                        <a:rPr lang="en-GB" sz="1200" kern="1200" dirty="0">
                          <a:solidFill>
                            <a:schemeClr val="tx1"/>
                          </a:solidFill>
                          <a:effectLst/>
                          <a:latin typeface="Gill Sans MT" panose="020B0502020104020203" pitchFamily="34" charset="0"/>
                          <a:ea typeface="+mn-ea"/>
                          <a:cs typeface="+mn-cs"/>
                        </a:rPr>
                        <a:t>An artistic and poetic movement or style using symbolic images and indirect suggestion to express mystical ideas, emotions, and states of mind. </a:t>
                      </a:r>
                    </a:p>
                  </a:txBody>
                  <a:tcPr marL="36576" marR="36576" marT="36576" marB="36576" anchor="ctr"/>
                </a:tc>
                <a:extLst>
                  <a:ext uri="{0D108BD9-81ED-4DB2-BD59-A6C34878D82A}">
                    <a16:rowId xmlns:a16="http://schemas.microsoft.com/office/drawing/2014/main" val="3189114812"/>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Christianity </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The religion based on the person and teachings of Jesus Christ, or its beliefs and practices. </a:t>
                      </a:r>
                    </a:p>
                  </a:txBody>
                  <a:tcPr marL="36576" marR="36576" marT="36576" marB="36576"/>
                </a:tc>
                <a:extLst>
                  <a:ext uri="{0D108BD9-81ED-4DB2-BD59-A6C34878D82A}">
                    <a16:rowId xmlns:a16="http://schemas.microsoft.com/office/drawing/2014/main" val="926076416"/>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Score</a:t>
                      </a:r>
                      <a:r>
                        <a:rPr lang="en-GB" sz="1200" kern="1400" baseline="0" dirty="0">
                          <a:ln>
                            <a:noFill/>
                          </a:ln>
                          <a:solidFill>
                            <a:srgbClr val="000000"/>
                          </a:solidFill>
                          <a:effectLst/>
                          <a:latin typeface="Gill Sans MT" panose="020B0502020104020203" pitchFamily="34" charset="0"/>
                        </a:rPr>
                        <a:t> &amp; Slip Process</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b="0" i="0" kern="1200" dirty="0">
                          <a:solidFill>
                            <a:schemeClr val="tx1"/>
                          </a:solidFill>
                          <a:effectLst/>
                          <a:latin typeface="Gill Sans MT" panose="020B0502020104020203" pitchFamily="34" charset="0"/>
                          <a:ea typeface="+mn-ea"/>
                          <a:cs typeface="+mn-cs"/>
                        </a:rPr>
                        <a:t>slip and score in pottery is a technique used to join two pieces of clay together. To slip and score clay, a potter scratches marks on the surface of the clay (score). The potter then applies a liquid mixture of clay in water (slip) to the scored surface.</a:t>
                      </a:r>
                      <a:endParaRPr lang="en-GB" sz="12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1875491268"/>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Firing Clay</a:t>
                      </a:r>
                    </a:p>
                  </a:txBody>
                  <a:tcPr marL="36576" marR="36576" marT="36576" marB="36576" anchor="ctr"/>
                </a:tc>
                <a:tc>
                  <a:txBody>
                    <a:bodyPr/>
                    <a:lstStyle/>
                    <a:p>
                      <a:r>
                        <a:rPr lang="en-GB" sz="1200" b="0" i="0" kern="1200" dirty="0">
                          <a:solidFill>
                            <a:schemeClr val="tx1"/>
                          </a:solidFill>
                          <a:effectLst/>
                          <a:latin typeface="Gill Sans MT" panose="020B0502020104020203" pitchFamily="34" charset="0"/>
                          <a:ea typeface="+mn-ea"/>
                          <a:cs typeface="+mn-cs"/>
                        </a:rPr>
                        <a:t>Firing clay changes the structure of the clay, bonding the clay particles together making it stronger, a more permanent ware. In the case of stoneware, the higher firing temperature causes the clay to become impervious to water, a useful quality in dinnerware.</a:t>
                      </a:r>
                      <a:endParaRPr lang="en-GB" sz="1200" kern="1200" dirty="0">
                        <a:solidFill>
                          <a:schemeClr val="tx1"/>
                        </a:solidFill>
                        <a:effectLst/>
                        <a:latin typeface="Gill Sans MT" panose="020B0502020104020203" pitchFamily="34" charset="0"/>
                        <a:ea typeface="+mn-ea"/>
                        <a:cs typeface="+mn-cs"/>
                      </a:endParaRPr>
                    </a:p>
                  </a:txBody>
                  <a:tcPr marL="36576" marR="36576" marT="36576" marB="36576" anchor="ctr"/>
                </a:tc>
                <a:extLst>
                  <a:ext uri="{0D108BD9-81ED-4DB2-BD59-A6C34878D82A}">
                    <a16:rowId xmlns:a16="http://schemas.microsoft.com/office/drawing/2014/main" val="3961565093"/>
                  </a:ext>
                </a:extLst>
              </a:tr>
            </a:tbl>
          </a:graphicData>
        </a:graphic>
      </p:graphicFrame>
      <p:sp>
        <p:nvSpPr>
          <p:cNvPr id="3" name="TextBox 2"/>
          <p:cNvSpPr txBox="1"/>
          <p:nvPr/>
        </p:nvSpPr>
        <p:spPr>
          <a:xfrm>
            <a:off x="200378" y="88286"/>
            <a:ext cx="1100327"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lvl="0" algn="ctr">
              <a:defRPr/>
            </a:pPr>
            <a:r>
              <a:rPr lang="en-US" sz="2400" dirty="0">
                <a:solidFill>
                  <a:prstClr val="white"/>
                </a:solidFill>
                <a:latin typeface="Gill Sans MT" panose="020B0502020104020203" pitchFamily="34" charset="0"/>
              </a:rPr>
              <a:t>Art</a:t>
            </a:r>
            <a:endParaRPr lang="en-US" sz="2000" dirty="0">
              <a:solidFill>
                <a:prstClr val="white"/>
              </a:solidFill>
              <a:latin typeface="Gill Sans MT" panose="020B0502020104020203" pitchFamily="34" charset="0"/>
            </a:endParaRPr>
          </a:p>
        </p:txBody>
      </p:sp>
      <p:sp>
        <p:nvSpPr>
          <p:cNvPr id="7" name="TextBox 6"/>
          <p:cNvSpPr txBox="1"/>
          <p:nvPr/>
        </p:nvSpPr>
        <p:spPr>
          <a:xfrm>
            <a:off x="11721737" y="6489391"/>
            <a:ext cx="470263"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13</a:t>
            </a:r>
          </a:p>
        </p:txBody>
      </p:sp>
    </p:spTree>
    <p:extLst>
      <p:ext uri="{BB962C8B-B14F-4D97-AF65-F5344CB8AC3E}">
        <p14:creationId xmlns:p14="http://schemas.microsoft.com/office/powerpoint/2010/main" val="42196555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nvGraphicFramePr>
        <p:xfrm>
          <a:off x="176922" y="868056"/>
          <a:ext cx="11646110" cy="4630433"/>
        </p:xfrm>
        <a:graphic>
          <a:graphicData uri="http://schemas.openxmlformats.org/drawingml/2006/table">
            <a:tbl>
              <a:tblPr firstRow="1" bandRow="1">
                <a:tableStyleId>{5940675A-B579-460E-94D1-54222C63F5DA}</a:tableStyleId>
              </a:tblPr>
              <a:tblGrid>
                <a:gridCol w="1703927">
                  <a:extLst>
                    <a:ext uri="{9D8B030D-6E8A-4147-A177-3AD203B41FA5}">
                      <a16:colId xmlns:a16="http://schemas.microsoft.com/office/drawing/2014/main" val="20000"/>
                    </a:ext>
                  </a:extLst>
                </a:gridCol>
                <a:gridCol w="9942183">
                  <a:extLst>
                    <a:ext uri="{9D8B030D-6E8A-4147-A177-3AD203B41FA5}">
                      <a16:colId xmlns:a16="http://schemas.microsoft.com/office/drawing/2014/main" val="20001"/>
                    </a:ext>
                  </a:extLst>
                </a:gridCol>
              </a:tblGrid>
              <a:tr h="491650">
                <a:tc>
                  <a:txBody>
                    <a:bodyPr/>
                    <a:lstStyle/>
                    <a:p>
                      <a:pPr algn="l"/>
                      <a:r>
                        <a:rPr lang="en-GB" sz="1200" b="1" dirty="0">
                          <a:latin typeface="Gill Sans MT" panose="020B0502020104020203" pitchFamily="34" charset="0"/>
                        </a:rPr>
                        <a:t>Key Word</a:t>
                      </a:r>
                    </a:p>
                  </a:txBody>
                  <a:tcPr anchor="ctr">
                    <a:solidFill>
                      <a:schemeClr val="accent4">
                        <a:lumMod val="20000"/>
                        <a:lumOff val="80000"/>
                      </a:schemeClr>
                    </a:solidFill>
                  </a:tcPr>
                </a:tc>
                <a:tc>
                  <a:txBody>
                    <a:bodyPr/>
                    <a:lstStyle/>
                    <a:p>
                      <a:pPr algn="l"/>
                      <a:r>
                        <a:rPr lang="en-GB" sz="1200" b="1" dirty="0">
                          <a:latin typeface="Gill Sans MT" panose="020B0502020104020203" pitchFamily="34" charset="0"/>
                        </a:rPr>
                        <a:t>Definition</a:t>
                      </a:r>
                    </a:p>
                  </a:txBody>
                  <a:tcPr anchor="ctr">
                    <a:solidFill>
                      <a:schemeClr val="accent4">
                        <a:lumMod val="20000"/>
                        <a:lumOff val="80000"/>
                      </a:schemeClr>
                    </a:solidFill>
                  </a:tcPr>
                </a:tc>
                <a:extLst>
                  <a:ext uri="{0D108BD9-81ED-4DB2-BD59-A6C34878D82A}">
                    <a16:rowId xmlns:a16="http://schemas.microsoft.com/office/drawing/2014/main" val="10000"/>
                  </a:ext>
                </a:extLst>
              </a:tr>
              <a:tr h="350756">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4Cs</a:t>
                      </a:r>
                    </a:p>
                  </a:txBody>
                  <a:tcPr marL="68580" marR="68580" marT="0" marB="0" anchor="ctr"/>
                </a:tc>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The easy way to remember how to prevent food poisoning bacteria being introduced into food – </a:t>
                      </a:r>
                      <a:r>
                        <a:rPr lang="en-GB" sz="1200" b="1" dirty="0">
                          <a:effectLst/>
                          <a:latin typeface="Gill Sans MT" panose="020B0502020104020203" pitchFamily="34" charset="0"/>
                          <a:ea typeface="Calibri" panose="020F0502020204030204" pitchFamily="34" charset="0"/>
                          <a:cs typeface="Times New Roman" panose="02020603050405020304" pitchFamily="18" charset="0"/>
                        </a:rPr>
                        <a:t>chill, cook, clean, cross contamination</a:t>
                      </a:r>
                    </a:p>
                  </a:txBody>
                  <a:tcPr marL="68580" marR="68580" marT="0" marB="0" anchor="ctr"/>
                </a:tc>
                <a:extLst>
                  <a:ext uri="{0D108BD9-81ED-4DB2-BD59-A6C34878D82A}">
                    <a16:rowId xmlns:a16="http://schemas.microsoft.com/office/drawing/2014/main" val="10001"/>
                  </a:ext>
                </a:extLst>
              </a:tr>
              <a:tr h="350756">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Kitchen Hygiene </a:t>
                      </a:r>
                    </a:p>
                  </a:txBody>
                  <a:tcPr marL="68580" marR="68580" marT="0" marB="0" anchor="ctr"/>
                </a:tc>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Ensuring that everything is clean when preparing food </a:t>
                      </a:r>
                    </a:p>
                  </a:txBody>
                  <a:tcPr marL="68580" marR="68580" marT="0" marB="0" anchor="ctr"/>
                </a:tc>
                <a:extLst>
                  <a:ext uri="{0D108BD9-81ED-4DB2-BD59-A6C34878D82A}">
                    <a16:rowId xmlns:a16="http://schemas.microsoft.com/office/drawing/2014/main" val="10002"/>
                  </a:ext>
                </a:extLst>
              </a:tr>
              <a:tr h="350756">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Kitchen Safety </a:t>
                      </a:r>
                    </a:p>
                  </a:txBody>
                  <a:tcPr marL="68580" marR="68580" marT="0" marB="0" anchor="ctr"/>
                </a:tc>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Being safe in the kitchen</a:t>
                      </a:r>
                    </a:p>
                  </a:txBody>
                  <a:tcPr marL="68580" marR="68580" marT="0" marB="0" anchor="ctr"/>
                </a:tc>
                <a:extLst>
                  <a:ext uri="{0D108BD9-81ED-4DB2-BD59-A6C34878D82A}">
                    <a16:rowId xmlns:a16="http://schemas.microsoft.com/office/drawing/2014/main" val="10003"/>
                  </a:ext>
                </a:extLst>
              </a:tr>
              <a:tr h="350756">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Cross contamination </a:t>
                      </a:r>
                    </a:p>
                  </a:txBody>
                  <a:tcPr marL="68580" marR="68580" marT="0" marB="0" anchor="ctr"/>
                </a:tc>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Times New Roman" panose="02020603050405020304" pitchFamily="18" charset="0"/>
                        </a:rPr>
                        <a:t>Transfer of bacteria from one person, object or place to another</a:t>
                      </a:r>
                    </a:p>
                  </a:txBody>
                  <a:tcPr marL="68580" marR="68580" marT="0" marB="0" anchor="ctr"/>
                </a:tc>
                <a:extLst>
                  <a:ext uri="{0D108BD9-81ED-4DB2-BD59-A6C34878D82A}">
                    <a16:rowId xmlns:a16="http://schemas.microsoft.com/office/drawing/2014/main" val="1235971345"/>
                  </a:ext>
                </a:extLst>
              </a:tr>
              <a:tr h="350756">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Eat Well Guide</a:t>
                      </a:r>
                    </a:p>
                  </a:txBody>
                  <a:tcPr marL="68580" marR="68580" marT="0" marB="0" anchor="ctr"/>
                </a:tc>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Times New Roman" panose="02020603050405020304" pitchFamily="18" charset="0"/>
                        </a:rPr>
                        <a:t> A pictorial food guide showing the amounts  and types of foods that are needed to make up a healthy balanced diet</a:t>
                      </a:r>
                    </a:p>
                  </a:txBody>
                  <a:tcPr marL="68580" marR="68580" marT="0" marB="0" anchor="ctr"/>
                </a:tc>
                <a:extLst>
                  <a:ext uri="{0D108BD9-81ED-4DB2-BD59-A6C34878D82A}">
                    <a16:rowId xmlns:a16="http://schemas.microsoft.com/office/drawing/2014/main" val="3748769057"/>
                  </a:ext>
                </a:extLst>
              </a:tr>
              <a:tr h="350756">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Claw grip </a:t>
                      </a:r>
                    </a:p>
                  </a:txBody>
                  <a:tcPr marL="68580" marR="68580" marT="0" marB="0" anchor="ctr"/>
                </a:tc>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Times New Roman" panose="02020603050405020304" pitchFamily="18" charset="0"/>
                        </a:rPr>
                        <a:t>A method of cutting food that ensures that the finger tips are tucked out of the way and will not get caught by the knife</a:t>
                      </a:r>
                    </a:p>
                  </a:txBody>
                  <a:tcPr marL="68580" marR="68580" marT="0" marB="0" anchor="ctr"/>
                </a:tc>
                <a:extLst>
                  <a:ext uri="{0D108BD9-81ED-4DB2-BD59-A6C34878D82A}">
                    <a16:rowId xmlns:a16="http://schemas.microsoft.com/office/drawing/2014/main" val="1543258229"/>
                  </a:ext>
                </a:extLst>
              </a:tr>
              <a:tr h="350756">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Food</a:t>
                      </a:r>
                      <a:r>
                        <a:rPr lang="en-GB" sz="1200" baseline="0" dirty="0">
                          <a:effectLst/>
                          <a:latin typeface="Gill Sans MT" panose="020B0502020104020203" pitchFamily="34" charset="0"/>
                          <a:ea typeface="Calibri" panose="020F0502020204030204" pitchFamily="34" charset="0"/>
                          <a:cs typeface="Times New Roman" panose="02020603050405020304" pitchFamily="18" charset="0"/>
                        </a:rPr>
                        <a:t> poisoning</a:t>
                      </a: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An</a:t>
                      </a:r>
                      <a:r>
                        <a:rPr lang="en-GB" sz="1200" baseline="0" dirty="0">
                          <a:effectLst/>
                          <a:latin typeface="Gill Sans MT" panose="020B0502020104020203" pitchFamily="34" charset="0"/>
                          <a:ea typeface="Calibri" panose="020F0502020204030204" pitchFamily="34" charset="0"/>
                          <a:cs typeface="Times New Roman" panose="02020603050405020304" pitchFamily="18" charset="0"/>
                        </a:rPr>
                        <a:t> illness caused by eating contaminated food</a:t>
                      </a: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46237369"/>
                  </a:ext>
                </a:extLst>
              </a:tr>
              <a:tr h="350756">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Bacteria</a:t>
                      </a:r>
                    </a:p>
                  </a:txBody>
                  <a:tcPr marL="68580" marR="68580" marT="0" marB="0" anchor="ctr"/>
                </a:tc>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Microscopic</a:t>
                      </a:r>
                      <a:r>
                        <a:rPr lang="en-GB" sz="1200" baseline="0" dirty="0">
                          <a:effectLst/>
                          <a:latin typeface="Gill Sans MT" panose="020B0502020104020203" pitchFamily="34" charset="0"/>
                          <a:ea typeface="Calibri" panose="020F0502020204030204" pitchFamily="34" charset="0"/>
                          <a:cs typeface="Times New Roman" panose="02020603050405020304" pitchFamily="18" charset="0"/>
                        </a:rPr>
                        <a:t> living organisms which can be found everywhere</a:t>
                      </a: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89747007"/>
                  </a:ext>
                </a:extLst>
              </a:tr>
              <a:tr h="350756">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Salmonella</a:t>
                      </a:r>
                    </a:p>
                  </a:txBody>
                  <a:tcPr marL="68580" marR="68580" marT="0" marB="0" anchor="ctr"/>
                </a:tc>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Food</a:t>
                      </a:r>
                      <a:r>
                        <a:rPr lang="en-GB" sz="1200" baseline="0" dirty="0">
                          <a:effectLst/>
                          <a:latin typeface="Gill Sans MT" panose="020B0502020104020203" pitchFamily="34" charset="0"/>
                          <a:ea typeface="Calibri" panose="020F0502020204030204" pitchFamily="34" charset="0"/>
                          <a:cs typeface="Times New Roman" panose="02020603050405020304" pitchFamily="18" charset="0"/>
                        </a:rPr>
                        <a:t> poisoning bacteria found in chicken, some dairy products and raw eggs</a:t>
                      </a: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63195746"/>
                  </a:ext>
                </a:extLst>
              </a:tr>
              <a:tr h="350756">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Sensory evaluation</a:t>
                      </a:r>
                    </a:p>
                  </a:txBody>
                  <a:tcPr marL="68580" marR="68580" marT="0" marB="0" anchor="ctr"/>
                </a:tc>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Foods that are only available at certain times of the year</a:t>
                      </a:r>
                    </a:p>
                  </a:txBody>
                  <a:tcPr marL="68580" marR="68580" marT="0" marB="0" anchor="ctr"/>
                </a:tc>
                <a:extLst>
                  <a:ext uri="{0D108BD9-81ED-4DB2-BD59-A6C34878D82A}">
                    <a16:rowId xmlns:a16="http://schemas.microsoft.com/office/drawing/2014/main" val="655360269"/>
                  </a:ext>
                </a:extLst>
              </a:tr>
              <a:tr h="280467">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Cooking knives</a:t>
                      </a:r>
                    </a:p>
                  </a:txBody>
                  <a:tcPr marL="68580" marR="68580" marT="0" marB="0" anchor="ctr"/>
                </a:tc>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Knives</a:t>
                      </a:r>
                      <a:r>
                        <a:rPr lang="en-GB" sz="1200" baseline="0" dirty="0">
                          <a:effectLst/>
                          <a:latin typeface="Gill Sans MT" panose="020B0502020104020203" pitchFamily="34" charset="0"/>
                          <a:ea typeface="Calibri" panose="020F0502020204030204" pitchFamily="34" charset="0"/>
                          <a:cs typeface="Times New Roman" panose="02020603050405020304" pitchFamily="18" charset="0"/>
                        </a:rPr>
                        <a:t> of different sizes that have specific uses in the kitchen</a:t>
                      </a: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45137837"/>
                  </a:ext>
                </a:extLst>
              </a:tr>
              <a:tr h="350756">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Bridge Hold</a:t>
                      </a:r>
                    </a:p>
                  </a:txBody>
                  <a:tcPr marL="68580" marR="68580" marT="0" marB="0" anchor="ctr"/>
                </a:tc>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A method of cutting food that ensures that fingers are out of the way as the knife cuts through the food</a:t>
                      </a:r>
                    </a:p>
                  </a:txBody>
                  <a:tcPr marL="68580" marR="68580" marT="0" marB="0" anchor="ctr"/>
                </a:tc>
                <a:extLst>
                  <a:ext uri="{0D108BD9-81ED-4DB2-BD59-A6C34878D82A}">
                    <a16:rowId xmlns:a16="http://schemas.microsoft.com/office/drawing/2014/main" val="539429037"/>
                  </a:ext>
                </a:extLst>
              </a:tr>
            </a:tbl>
          </a:graphicData>
        </a:graphic>
      </p:graphicFrame>
      <p:sp>
        <p:nvSpPr>
          <p:cNvPr id="5" name="TextBox 4"/>
          <p:cNvSpPr txBox="1"/>
          <p:nvPr/>
        </p:nvSpPr>
        <p:spPr>
          <a:xfrm>
            <a:off x="176922" y="227183"/>
            <a:ext cx="3592974"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rPr>
              <a:t>Cooking and</a:t>
            </a:r>
            <a:r>
              <a:rPr kumimoji="0" lang="en-US" sz="2400" b="0" i="0" u="none" strike="noStrike" kern="1200" cap="none" spc="0" normalizeH="0" noProof="0" dirty="0">
                <a:ln>
                  <a:noFill/>
                </a:ln>
                <a:solidFill>
                  <a:prstClr val="white"/>
                </a:solidFill>
                <a:effectLst/>
                <a:uLnTx/>
                <a:uFillTx/>
                <a:latin typeface="Gill Sans MT" panose="020B0502020104020203" pitchFamily="34" charset="0"/>
                <a:ea typeface="+mn-ea"/>
                <a:cs typeface="+mn-cs"/>
              </a:rPr>
              <a:t> Nutrition</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endParaRPr>
          </a:p>
        </p:txBody>
      </p:sp>
      <p:sp>
        <p:nvSpPr>
          <p:cNvPr id="7" name="TextBox 6"/>
          <p:cNvSpPr txBox="1"/>
          <p:nvPr/>
        </p:nvSpPr>
        <p:spPr>
          <a:xfrm>
            <a:off x="11721737" y="6489391"/>
            <a:ext cx="470263"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14</a:t>
            </a:r>
          </a:p>
        </p:txBody>
      </p:sp>
    </p:spTree>
    <p:extLst>
      <p:ext uri="{BB962C8B-B14F-4D97-AF65-F5344CB8AC3E}">
        <p14:creationId xmlns:p14="http://schemas.microsoft.com/office/powerpoint/2010/main" val="1600916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2703" y="134605"/>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algn="ctr">
              <a:defRPr/>
            </a:pPr>
            <a:r>
              <a:rPr lang="en-US" sz="2400" dirty="0">
                <a:solidFill>
                  <a:prstClr val="white"/>
                </a:solidFill>
                <a:latin typeface="Gill Sans MT" panose="020B0502020104020203" pitchFamily="34" charset="0"/>
                <a:cs typeface="Calibri"/>
              </a:rPr>
              <a:t>Music</a:t>
            </a:r>
            <a:endParaRPr lang="en-US" sz="2400" b="0" i="0" u="none" strike="noStrike" kern="1200" cap="none" spc="0" normalizeH="0" baseline="0" noProof="0" dirty="0">
              <a:ln>
                <a:noFill/>
              </a:ln>
              <a:solidFill>
                <a:prstClr val="white"/>
              </a:solidFill>
              <a:effectLst/>
              <a:uLnTx/>
              <a:uFillTx/>
              <a:latin typeface="Gill Sans MT" panose="020B0502020104020203" pitchFamily="34" charset="0"/>
              <a:cs typeface="Calibri"/>
            </a:endParaRPr>
          </a:p>
        </p:txBody>
      </p:sp>
      <p:graphicFrame>
        <p:nvGraphicFramePr>
          <p:cNvPr id="3" name="Table 2">
            <a:extLst>
              <a:ext uri="{FF2B5EF4-FFF2-40B4-BE49-F238E27FC236}">
                <a16:creationId xmlns:a16="http://schemas.microsoft.com/office/drawing/2014/main" id="{F49A3975-AD98-59DB-0FDA-6CDAF881BF26}"/>
              </a:ext>
            </a:extLst>
          </p:cNvPr>
          <p:cNvGraphicFramePr>
            <a:graphicFrameLocks noGrp="1"/>
          </p:cNvGraphicFramePr>
          <p:nvPr>
            <p:extLst>
              <p:ext uri="{D42A27DB-BD31-4B8C-83A1-F6EECF244321}">
                <p14:modId xmlns:p14="http://schemas.microsoft.com/office/powerpoint/2010/main" val="3666808017"/>
              </p:ext>
            </p:extLst>
          </p:nvPr>
        </p:nvGraphicFramePr>
        <p:xfrm>
          <a:off x="173935" y="653207"/>
          <a:ext cx="11658600" cy="3790950"/>
        </p:xfrm>
        <a:graphic>
          <a:graphicData uri="http://schemas.openxmlformats.org/drawingml/2006/table">
            <a:tbl>
              <a:tblPr firstRow="1" bandRow="1">
                <a:tableStyleId>{5C22544A-7EE6-4342-B048-85BDC9FD1C3A}</a:tableStyleId>
              </a:tblPr>
              <a:tblGrid>
                <a:gridCol w="2247900">
                  <a:extLst>
                    <a:ext uri="{9D8B030D-6E8A-4147-A177-3AD203B41FA5}">
                      <a16:colId xmlns:a16="http://schemas.microsoft.com/office/drawing/2014/main" val="1468787449"/>
                    </a:ext>
                  </a:extLst>
                </a:gridCol>
                <a:gridCol w="9410700">
                  <a:extLst>
                    <a:ext uri="{9D8B030D-6E8A-4147-A177-3AD203B41FA5}">
                      <a16:colId xmlns:a16="http://schemas.microsoft.com/office/drawing/2014/main" val="715456450"/>
                    </a:ext>
                  </a:extLst>
                </a:gridCol>
              </a:tblGrid>
              <a:tr h="295275">
                <a:tc>
                  <a:txBody>
                    <a:bodyPr/>
                    <a:lstStyle/>
                    <a:p>
                      <a:pPr algn="l" fontAlgn="base"/>
                      <a:r>
                        <a:rPr lang="en-GB" sz="1200" b="0" i="0" dirty="0">
                          <a:solidFill>
                            <a:srgbClr val="000000"/>
                          </a:solidFill>
                          <a:effectLst/>
                          <a:latin typeface="Gill Sans MT" panose="020B0502020104020203" pitchFamily="34" charset="0"/>
                        </a:rPr>
                        <a:t>Key Word</a:t>
                      </a:r>
                      <a:endParaRPr lang="en-GB" b="0" i="0" dirty="0">
                        <a:solidFill>
                          <a:srgbClr val="000000"/>
                        </a:solidFill>
                        <a:effectLst/>
                        <a:latin typeface="Gill Sans MT" panose="020B0502020104020203"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CCFF"/>
                    </a:solidFill>
                  </a:tcPr>
                </a:tc>
                <a:tc>
                  <a:txBody>
                    <a:bodyPr/>
                    <a:lstStyle/>
                    <a:p>
                      <a:pPr algn="l" fontAlgn="base"/>
                      <a:r>
                        <a:rPr lang="en-GB" sz="1200" b="0" i="0" dirty="0">
                          <a:solidFill>
                            <a:srgbClr val="000000"/>
                          </a:solidFill>
                          <a:effectLst/>
                          <a:latin typeface="Gill Sans MT" panose="020B0502020104020203" pitchFamily="34" charset="0"/>
                        </a:rPr>
                        <a:t>Definition</a:t>
                      </a:r>
                      <a:endParaRPr lang="en-GB" b="0" i="0" dirty="0">
                        <a:solidFill>
                          <a:srgbClr val="000000"/>
                        </a:solidFill>
                        <a:effectLst/>
                        <a:latin typeface="Gill Sans MT" panose="020B0502020104020203"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2843039211"/>
                  </a:ext>
                </a:extLst>
              </a:tr>
              <a:tr h="314325">
                <a:tc>
                  <a:txBody>
                    <a:bodyPr/>
                    <a:lstStyle/>
                    <a:p>
                      <a:pPr lvl="0" algn="l">
                        <a:buNone/>
                      </a:pPr>
                      <a:r>
                        <a:rPr lang="en-GB" sz="1200" b="0" i="0" u="none" strike="noStrike" noProof="0" dirty="0">
                          <a:solidFill>
                            <a:schemeClr val="tx1"/>
                          </a:solidFill>
                          <a:effectLst/>
                          <a:latin typeface="+mn-lt"/>
                        </a:rPr>
                        <a:t>Chord: </a:t>
                      </a:r>
                      <a:endParaRPr lang="en-US" sz="1200" b="0" dirty="0">
                        <a:solidFill>
                          <a:schemeClr val="tx1"/>
                        </a:solidFill>
                        <a:latin typeface="+mn-l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gn="l">
                        <a:buNone/>
                      </a:pPr>
                      <a:r>
                        <a:rPr lang="en-GB" sz="1200" dirty="0"/>
                        <a:t>A </a:t>
                      </a:r>
                      <a:r>
                        <a:rPr lang="en-GB" sz="1200" b="1" dirty="0"/>
                        <a:t>chord</a:t>
                      </a:r>
                      <a:r>
                        <a:rPr lang="en-GB" sz="1200" dirty="0"/>
                        <a:t> is </a:t>
                      </a:r>
                      <a:r>
                        <a:rPr lang="en-GB" sz="1200" b="1" dirty="0"/>
                        <a:t>two or more notes played together at the same time</a:t>
                      </a:r>
                      <a:r>
                        <a:rPr lang="en-GB" sz="1200" dirty="0"/>
                        <a:t> to create harmony in music.</a:t>
                      </a:r>
                      <a:endParaRPr lang="en-US" b="0" dirty="0">
                        <a:latin typeface="Gill Sans MT" panose="020B0502020104020203"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84325182"/>
                  </a:ext>
                </a:extLst>
              </a:tr>
              <a:tr h="381000">
                <a:tc>
                  <a:txBody>
                    <a:bodyPr/>
                    <a:lstStyle/>
                    <a:p>
                      <a:pPr algn="l" fontAlgn="base"/>
                      <a:r>
                        <a:rPr lang="en-US" sz="1200" b="0" i="0" u="none" strike="noStrike" dirty="0">
                          <a:solidFill>
                            <a:srgbClr val="212121"/>
                          </a:solidFill>
                          <a:effectLst/>
                          <a:latin typeface="Gill Sans MT" panose="020B0502020104020203" pitchFamily="34" charset="0"/>
                        </a:rPr>
                        <a:t>Structure </a:t>
                      </a:r>
                      <a:endParaRPr lang="en-US" b="0" i="0">
                        <a:solidFill>
                          <a:srgbClr val="000000"/>
                        </a:solidFill>
                        <a:effectLst/>
                        <a:latin typeface="Gill Sans MT" panose="020B0502020104020203"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gn="l">
                        <a:buNone/>
                      </a:pPr>
                      <a:r>
                        <a:rPr lang="en-GB" sz="1200" b="1" dirty="0"/>
                        <a:t>Structure</a:t>
                      </a:r>
                      <a:r>
                        <a:rPr lang="en-GB" sz="1200" dirty="0"/>
                        <a:t> is </a:t>
                      </a:r>
                      <a:r>
                        <a:rPr lang="en-GB" sz="1200" b="1" dirty="0"/>
                        <a:t>the way a piece of music is organised into sections</a:t>
                      </a:r>
                      <a:r>
                        <a:rPr lang="en-GB" sz="1200" dirty="0"/>
                        <a:t>.</a:t>
                      </a:r>
                      <a:endParaRPr lang="en-US" b="0" dirty="0">
                        <a:latin typeface="Gill Sans MT" panose="020B0502020104020203"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95386989"/>
                  </a:ext>
                </a:extLst>
              </a:tr>
              <a:tr h="314325">
                <a:tc>
                  <a:txBody>
                    <a:bodyPr/>
                    <a:lstStyle/>
                    <a:p>
                      <a:pPr algn="l" fontAlgn="base"/>
                      <a:r>
                        <a:rPr lang="en-US" sz="1200" b="0" i="0" u="none" strike="noStrike" dirty="0">
                          <a:solidFill>
                            <a:srgbClr val="000000"/>
                          </a:solidFill>
                          <a:effectLst/>
                          <a:latin typeface="Gill Sans MT" panose="020B0502020104020203" pitchFamily="34" charset="0"/>
                        </a:rPr>
                        <a:t>Harmony</a:t>
                      </a:r>
                      <a:endParaRPr lang="en-US" b="0" i="0" dirty="0">
                        <a:solidFill>
                          <a:srgbClr val="000000"/>
                        </a:solidFill>
                        <a:effectLst/>
                        <a:latin typeface="Gill Sans MT" panose="020B0502020104020203"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fontAlgn="base"/>
                      <a:r>
                        <a:rPr lang="en-GB" sz="1200" b="1" dirty="0"/>
                        <a:t>Harmony</a:t>
                      </a:r>
                      <a:r>
                        <a:rPr lang="en-GB" sz="1200" dirty="0"/>
                        <a:t> is the sound created when </a:t>
                      </a:r>
                      <a:r>
                        <a:rPr lang="en-GB" sz="1200" b="1" dirty="0"/>
                        <a:t>two or more notes are played at the same time</a:t>
                      </a:r>
                      <a:r>
                        <a:rPr lang="en-GB" sz="1200" dirty="0"/>
                        <a:t>, usually to support the </a:t>
                      </a:r>
                      <a:r>
                        <a:rPr lang="en-GB" sz="1200" b="1" dirty="0"/>
                        <a:t>melody</a:t>
                      </a:r>
                      <a:r>
                        <a:rPr lang="en-GB" sz="1200" dirty="0"/>
                        <a:t>.</a:t>
                      </a:r>
                      <a:endParaRPr lang="en-US" sz="1200" b="0" i="0" u="none" strike="noStrike" dirty="0">
                        <a:solidFill>
                          <a:srgbClr val="0F0F0F"/>
                        </a:solidFill>
                        <a:effectLst/>
                        <a:latin typeface="Gill Sans MT" panose="020B0502020104020203"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17652015"/>
                  </a:ext>
                </a:extLst>
              </a:tr>
              <a:tr h="3143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rPr>
                        <a:t>Metronome</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fontAlgn="base"/>
                      <a:r>
                        <a:rPr lang="en-GB" sz="1200" dirty="0"/>
                        <a:t>A </a:t>
                      </a:r>
                      <a:r>
                        <a:rPr lang="en-GB" sz="1200" b="1" dirty="0"/>
                        <a:t>metronome</a:t>
                      </a:r>
                      <a:r>
                        <a:rPr lang="en-GB" sz="1200" dirty="0"/>
                        <a:t> is a tool that </a:t>
                      </a:r>
                      <a:r>
                        <a:rPr lang="en-GB" sz="1200" b="1" dirty="0"/>
                        <a:t>keeps a steady beat</a:t>
                      </a:r>
                      <a:r>
                        <a:rPr lang="en-GB" sz="1200" dirty="0"/>
                        <a:t> to help musicians </a:t>
                      </a:r>
                      <a:r>
                        <a:rPr lang="en-GB" sz="1200" b="1" dirty="0"/>
                        <a:t>play in time</a:t>
                      </a:r>
                      <a:r>
                        <a:rPr lang="en-GB" sz="1200" dirty="0"/>
                        <a:t>.</a:t>
                      </a:r>
                      <a:endParaRPr lang="en-US" b="0" i="0" dirty="0">
                        <a:solidFill>
                          <a:srgbClr val="000000"/>
                        </a:solidFill>
                        <a:effectLst/>
                        <a:latin typeface="Gill Sans MT" panose="020B0502020104020203"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27076387"/>
                  </a:ext>
                </a:extLst>
              </a:tr>
              <a:tr h="285750">
                <a:tc>
                  <a:txBody>
                    <a:bodyPr/>
                    <a:lstStyle/>
                    <a:p>
                      <a:pPr algn="l" fontAlgn="base"/>
                      <a:r>
                        <a:rPr lang="en-GB" sz="1200" b="0" i="0" dirty="0">
                          <a:solidFill>
                            <a:srgbClr val="000000"/>
                          </a:solidFill>
                          <a:effectLst/>
                          <a:latin typeface="Gill Sans MT" panose="020B0502020104020203" pitchFamily="34" charset="0"/>
                        </a:rPr>
                        <a:t>Dynamic</a:t>
                      </a:r>
                      <a:endParaRPr lang="en-GB" b="0" i="0" dirty="0">
                        <a:solidFill>
                          <a:srgbClr val="000000"/>
                        </a:solidFill>
                        <a:effectLst/>
                        <a:latin typeface="Gill Sans MT" panose="020B0502020104020203"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fontAlgn="base"/>
                      <a:r>
                        <a:rPr lang="en-GB" sz="1200" b="1" dirty="0"/>
                        <a:t>Dynamics</a:t>
                      </a:r>
                      <a:r>
                        <a:rPr lang="en-GB" sz="1200" dirty="0"/>
                        <a:t> describe </a:t>
                      </a:r>
                      <a:r>
                        <a:rPr lang="en-GB" sz="1200" b="1" dirty="0"/>
                        <a:t>how loud or quiet the music is</a:t>
                      </a:r>
                      <a:r>
                        <a:rPr lang="en-GB" sz="1200" dirty="0"/>
                        <a:t>.</a:t>
                      </a:r>
                      <a:endParaRPr lang="en-US" b="0" i="0" dirty="0">
                        <a:solidFill>
                          <a:srgbClr val="000000"/>
                        </a:solidFill>
                        <a:effectLst/>
                        <a:latin typeface="Gill Sans MT" panose="020B0502020104020203"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77212228"/>
                  </a:ext>
                </a:extLst>
              </a:tr>
              <a:tr h="314325">
                <a:tc>
                  <a:txBody>
                    <a:bodyPr/>
                    <a:lstStyle/>
                    <a:p>
                      <a:pPr algn="l" fontAlgn="base"/>
                      <a:r>
                        <a:rPr lang="en-GB" sz="1200" b="0" i="0" dirty="0">
                          <a:solidFill>
                            <a:srgbClr val="000000"/>
                          </a:solidFill>
                          <a:effectLst/>
                          <a:latin typeface="Gill Sans MT" panose="020B0502020104020203" pitchFamily="34" charset="0"/>
                        </a:rPr>
                        <a:t>Beat</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gn="l">
                        <a:buNone/>
                      </a:pPr>
                      <a:r>
                        <a:rPr lang="en-GB" sz="1200" dirty="0"/>
                        <a:t>The </a:t>
                      </a:r>
                      <a:r>
                        <a:rPr lang="en-GB" sz="1200" b="1" dirty="0"/>
                        <a:t>beat</a:t>
                      </a:r>
                      <a:r>
                        <a:rPr lang="en-GB" sz="1200" dirty="0"/>
                        <a:t> is the </a:t>
                      </a:r>
                      <a:r>
                        <a:rPr lang="en-GB" sz="1200" b="1" dirty="0"/>
                        <a:t>steady pulse</a:t>
                      </a:r>
                      <a:r>
                        <a:rPr lang="en-GB" sz="1200" dirty="0"/>
                        <a:t> of the music that you can </a:t>
                      </a:r>
                      <a:r>
                        <a:rPr lang="en-GB" sz="1200" b="1" dirty="0"/>
                        <a:t>count, tap, or clap</a:t>
                      </a:r>
                      <a:r>
                        <a:rPr lang="en-GB" sz="1200" dirty="0"/>
                        <a:t> along to.</a:t>
                      </a:r>
                      <a:endParaRPr lang="en-US" b="0" dirty="0">
                        <a:latin typeface="Gill Sans MT" panose="020B0502020104020203"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61662942"/>
                  </a:ext>
                </a:extLst>
              </a:tr>
              <a:tr h="314325">
                <a:tc>
                  <a:txBody>
                    <a:bodyPr/>
                    <a:lstStyle/>
                    <a:p>
                      <a:pPr algn="l" fontAlgn="base"/>
                      <a:r>
                        <a:rPr lang="en-GB" sz="1200" b="0" i="0" dirty="0">
                          <a:solidFill>
                            <a:srgbClr val="000000"/>
                          </a:solidFill>
                          <a:effectLst/>
                          <a:latin typeface="Gill Sans MT" panose="020B0502020104020203" pitchFamily="34" charset="0"/>
                        </a:rPr>
                        <a:t>Timbre</a:t>
                      </a:r>
                      <a:endParaRPr lang="en-GB" b="0" i="0" dirty="0">
                        <a:solidFill>
                          <a:srgbClr val="000000"/>
                        </a:solidFill>
                        <a:effectLst/>
                        <a:latin typeface="Gill Sans MT" panose="020B0502020104020203"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fontAlgn="base"/>
                      <a:r>
                        <a:rPr lang="en-GB" sz="1200" b="1" dirty="0"/>
                        <a:t>Timbre</a:t>
                      </a:r>
                      <a:r>
                        <a:rPr lang="en-GB" sz="1200" dirty="0"/>
                        <a:t> is the </a:t>
                      </a:r>
                      <a:r>
                        <a:rPr lang="en-GB" sz="1200" b="1" dirty="0"/>
                        <a:t>tone colour</a:t>
                      </a:r>
                      <a:r>
                        <a:rPr lang="en-GB" sz="1200" dirty="0"/>
                        <a:t> or </a:t>
                      </a:r>
                      <a:r>
                        <a:rPr lang="en-GB" sz="1200" b="1" dirty="0"/>
                        <a:t>quality of a sound</a:t>
                      </a:r>
                      <a:r>
                        <a:rPr lang="en-GB" sz="1200" dirty="0"/>
                        <a:t> – it’s what makes instruments sound </a:t>
                      </a:r>
                      <a:r>
                        <a:rPr lang="en-GB" sz="1200" b="1" dirty="0"/>
                        <a:t>different</a:t>
                      </a:r>
                      <a:r>
                        <a:rPr lang="en-GB" sz="1200" dirty="0"/>
                        <a:t>, even when they play the </a:t>
                      </a:r>
                      <a:r>
                        <a:rPr lang="en-GB" sz="1200" b="1" dirty="0"/>
                        <a:t>same note</a:t>
                      </a:r>
                      <a:r>
                        <a:rPr lang="en-GB" sz="1200" dirty="0"/>
                        <a:t>.</a:t>
                      </a:r>
                      <a:endParaRPr lang="en-US" b="0" i="0" dirty="0">
                        <a:solidFill>
                          <a:srgbClr val="000000"/>
                        </a:solidFill>
                        <a:effectLst/>
                        <a:latin typeface="Gill Sans MT" panose="020B0502020104020203"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92110662"/>
                  </a:ext>
                </a:extLst>
              </a:tr>
              <a:tr h="314325">
                <a:tc>
                  <a:txBody>
                    <a:bodyPr/>
                    <a:lstStyle/>
                    <a:p>
                      <a:pPr algn="l" fontAlgn="base"/>
                      <a:r>
                        <a:rPr lang="en-US" sz="1200" b="0" i="0" u="none" strike="noStrike" dirty="0">
                          <a:solidFill>
                            <a:srgbClr val="000000"/>
                          </a:solidFill>
                          <a:effectLst/>
                          <a:latin typeface="Gill Sans MT" panose="020B0502020104020203" pitchFamily="34" charset="0"/>
                        </a:rPr>
                        <a:t>Loop</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gn="l">
                        <a:buNone/>
                      </a:pPr>
                      <a:r>
                        <a:rPr lang="en-GB" sz="1200" dirty="0"/>
                        <a:t>A </a:t>
                      </a:r>
                      <a:r>
                        <a:rPr lang="en-GB" sz="1200" b="1" dirty="0"/>
                        <a:t>loop</a:t>
                      </a:r>
                      <a:r>
                        <a:rPr lang="en-GB" sz="1200" dirty="0"/>
                        <a:t> is a </a:t>
                      </a:r>
                      <a:r>
                        <a:rPr lang="en-GB" sz="1200" b="1" dirty="0"/>
                        <a:t>short section of music that repeats over and over</a:t>
                      </a:r>
                      <a:r>
                        <a:rPr lang="en-GB" sz="1200" dirty="0"/>
                        <a:t>.</a:t>
                      </a:r>
                      <a:endParaRPr lang="en-US" b="0" dirty="0">
                        <a:latin typeface="Gill Sans MT" panose="020B0502020104020203"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00259470"/>
                  </a:ext>
                </a:extLst>
              </a:tr>
              <a:tr h="314325">
                <a:tc>
                  <a:txBody>
                    <a:bodyPr/>
                    <a:lstStyle/>
                    <a:p>
                      <a:pPr algn="l" fontAlgn="base"/>
                      <a:r>
                        <a:rPr lang="en-GB" sz="1200" b="0" i="0" dirty="0">
                          <a:solidFill>
                            <a:srgbClr val="000000"/>
                          </a:solidFill>
                          <a:effectLst/>
                          <a:latin typeface="Gill Sans MT" panose="020B0502020104020203" pitchFamily="34" charset="0"/>
                        </a:rPr>
                        <a:t>Texture</a:t>
                      </a:r>
                      <a:endParaRPr lang="en-GB" b="0" i="0" dirty="0">
                        <a:solidFill>
                          <a:srgbClr val="000000"/>
                        </a:solidFill>
                        <a:effectLst/>
                        <a:latin typeface="Gill Sans MT" panose="020B0502020104020203"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fontAlgn="base"/>
                      <a:r>
                        <a:rPr lang="en-GB" sz="1200" b="1" dirty="0"/>
                        <a:t>Texture</a:t>
                      </a:r>
                      <a:r>
                        <a:rPr lang="en-GB" sz="1200" dirty="0"/>
                        <a:t> describes </a:t>
                      </a:r>
                      <a:r>
                        <a:rPr lang="en-GB" sz="1200" b="1" dirty="0"/>
                        <a:t>how many layers of sound are happening at the same time</a:t>
                      </a:r>
                      <a:r>
                        <a:rPr lang="en-GB" sz="1200" dirty="0"/>
                        <a:t> in a piece of music.</a:t>
                      </a:r>
                      <a:endParaRPr lang="en-US" sz="1200" b="0" i="0" u="none" strike="noStrike" dirty="0">
                        <a:solidFill>
                          <a:srgbClr val="000000"/>
                        </a:solidFill>
                        <a:effectLst/>
                        <a:latin typeface="Gill Sans MT" panose="020B0502020104020203"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75111863"/>
                  </a:ext>
                </a:extLst>
              </a:tr>
              <a:tr h="314325">
                <a:tc>
                  <a:txBody>
                    <a:bodyPr/>
                    <a:lstStyle/>
                    <a:p>
                      <a:pPr algn="l" fontAlgn="base"/>
                      <a:r>
                        <a:rPr lang="en-GB" sz="1200" b="0" i="0" dirty="0">
                          <a:solidFill>
                            <a:srgbClr val="000000"/>
                          </a:solidFill>
                          <a:effectLst/>
                          <a:latin typeface="Gill Sans MT" panose="020B0502020104020203" pitchFamily="34" charset="0"/>
                        </a:rPr>
                        <a:t>Rhythm</a:t>
                      </a:r>
                      <a:endParaRPr lang="en-GB" b="0" i="0" dirty="0">
                        <a:solidFill>
                          <a:srgbClr val="000000"/>
                        </a:solidFill>
                        <a:effectLst/>
                        <a:latin typeface="Gill Sans MT" panose="020B0502020104020203"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fontAlgn="base"/>
                      <a:r>
                        <a:rPr lang="en-GB" sz="1200" b="1" dirty="0"/>
                        <a:t>Rhythm</a:t>
                      </a:r>
                      <a:r>
                        <a:rPr lang="en-GB" sz="1200" dirty="0"/>
                        <a:t> is the </a:t>
                      </a:r>
                      <a:r>
                        <a:rPr lang="en-GB" sz="1200" b="1" dirty="0"/>
                        <a:t>pattern of long and short sounds</a:t>
                      </a:r>
                      <a:r>
                        <a:rPr lang="en-GB" sz="1200" dirty="0"/>
                        <a:t> in music.</a:t>
                      </a:r>
                      <a:endParaRPr lang="en-GB" sz="1200" b="0" i="0" u="none" strike="noStrike" dirty="0">
                        <a:solidFill>
                          <a:srgbClr val="000000"/>
                        </a:solidFill>
                        <a:effectLst/>
                        <a:latin typeface="Gill Sans MT" panose="020B0502020104020203"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31557168"/>
                  </a:ext>
                </a:extLst>
              </a:tr>
              <a:tr h="314325">
                <a:tc>
                  <a:txBody>
                    <a:bodyPr/>
                    <a:lstStyle/>
                    <a:p>
                      <a:pPr algn="l" fontAlgn="base"/>
                      <a:r>
                        <a:rPr lang="en-GB" sz="1200" b="0" i="0" dirty="0">
                          <a:solidFill>
                            <a:srgbClr val="000000"/>
                          </a:solidFill>
                          <a:effectLst/>
                          <a:latin typeface="Gill Sans MT" panose="020B0502020104020203" pitchFamily="34" charset="0"/>
                        </a:rPr>
                        <a:t>Tempo</a:t>
                      </a:r>
                      <a:endParaRPr lang="en-GB" b="0" i="0" dirty="0">
                        <a:solidFill>
                          <a:srgbClr val="000000"/>
                        </a:solidFill>
                        <a:effectLst/>
                        <a:latin typeface="Gill Sans MT" panose="020B0502020104020203"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fontAlgn="base"/>
                      <a:r>
                        <a:rPr lang="en-GB" sz="1200" b="1" dirty="0"/>
                        <a:t>Tempo</a:t>
                      </a:r>
                      <a:r>
                        <a:rPr lang="en-GB" sz="1200" dirty="0"/>
                        <a:t> is the </a:t>
                      </a:r>
                      <a:r>
                        <a:rPr lang="en-GB" sz="1200" b="1" dirty="0"/>
                        <a:t>speed of the music</a:t>
                      </a:r>
                      <a:r>
                        <a:rPr lang="en-GB" sz="1200" dirty="0"/>
                        <a:t>. It tells us </a:t>
                      </a:r>
                      <a:r>
                        <a:rPr lang="en-GB" sz="1200" b="1" dirty="0"/>
                        <a:t>how fast or slow</a:t>
                      </a:r>
                      <a:r>
                        <a:rPr lang="en-GB" sz="1200" dirty="0"/>
                        <a:t> the beat is and is measured in </a:t>
                      </a:r>
                      <a:r>
                        <a:rPr lang="en-GB" sz="1200" b="1" dirty="0"/>
                        <a:t>BPM (beats per minute)</a:t>
                      </a:r>
                      <a:r>
                        <a:rPr lang="en-GB" sz="1200" dirty="0"/>
                        <a:t>.</a:t>
                      </a:r>
                      <a:endParaRPr lang="en-GB" b="0" i="0" dirty="0">
                        <a:solidFill>
                          <a:srgbClr val="000000"/>
                        </a:solidFill>
                        <a:effectLst/>
                        <a:latin typeface="Gill Sans MT" panose="020B0502020104020203"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58563479"/>
                  </a:ext>
                </a:extLst>
              </a:tr>
            </a:tbl>
          </a:graphicData>
        </a:graphic>
      </p:graphicFrame>
      <p:sp>
        <p:nvSpPr>
          <p:cNvPr id="8" name="TextBox 7"/>
          <p:cNvSpPr txBox="1"/>
          <p:nvPr/>
        </p:nvSpPr>
        <p:spPr>
          <a:xfrm>
            <a:off x="11721737" y="6499438"/>
            <a:ext cx="470263"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15</a:t>
            </a:r>
          </a:p>
        </p:txBody>
      </p:sp>
      <p:grpSp>
        <p:nvGrpSpPr>
          <p:cNvPr id="2" name="Group 1">
            <a:extLst>
              <a:ext uri="{FF2B5EF4-FFF2-40B4-BE49-F238E27FC236}">
                <a16:creationId xmlns:a16="http://schemas.microsoft.com/office/drawing/2014/main" id="{CA665D49-8CB1-CC5C-3B98-D29B6215A8E8}"/>
              </a:ext>
            </a:extLst>
          </p:cNvPr>
          <p:cNvGrpSpPr/>
          <p:nvPr/>
        </p:nvGrpSpPr>
        <p:grpSpPr>
          <a:xfrm>
            <a:off x="174171" y="4444092"/>
            <a:ext cx="11843658" cy="2413908"/>
            <a:chOff x="174171" y="4444092"/>
            <a:chExt cx="11843658" cy="2413908"/>
          </a:xfrm>
        </p:grpSpPr>
        <p:grpSp>
          <p:nvGrpSpPr>
            <p:cNvPr id="5" name="Group 4">
              <a:extLst>
                <a:ext uri="{FF2B5EF4-FFF2-40B4-BE49-F238E27FC236}">
                  <a16:creationId xmlns:a16="http://schemas.microsoft.com/office/drawing/2014/main" id="{2073C1E3-4F7B-F2B3-AEA3-686504946FCA}"/>
                </a:ext>
              </a:extLst>
            </p:cNvPr>
            <p:cNvGrpSpPr/>
            <p:nvPr/>
          </p:nvGrpSpPr>
          <p:grpSpPr>
            <a:xfrm>
              <a:off x="174171" y="4444092"/>
              <a:ext cx="3679635" cy="2413908"/>
              <a:chOff x="429658" y="4444092"/>
              <a:chExt cx="3679635" cy="2413908"/>
            </a:xfrm>
          </p:grpSpPr>
          <p:pic>
            <p:nvPicPr>
              <p:cNvPr id="11" name="Picture 10" descr="A close-up of a music notation&#10;&#10;Description automatically generated">
                <a:extLst>
                  <a:ext uri="{FF2B5EF4-FFF2-40B4-BE49-F238E27FC236}">
                    <a16:creationId xmlns:a16="http://schemas.microsoft.com/office/drawing/2014/main" id="{A43B7452-3B96-FC89-B931-D6C924FAE61E}"/>
                  </a:ext>
                </a:extLst>
              </p:cNvPr>
              <p:cNvPicPr>
                <a:picLocks noChangeAspect="1"/>
              </p:cNvPicPr>
              <p:nvPr/>
            </p:nvPicPr>
            <p:blipFill rotWithShape="1">
              <a:blip r:embed="rId2"/>
              <a:srcRect l="5691" t="22554" r="86192" b="5978"/>
              <a:stretch/>
            </p:blipFill>
            <p:spPr>
              <a:xfrm>
                <a:off x="429658" y="4450412"/>
                <a:ext cx="539826" cy="2399586"/>
              </a:xfrm>
              <a:prstGeom prst="rect">
                <a:avLst/>
              </a:prstGeom>
            </p:spPr>
          </p:pic>
          <p:pic>
            <p:nvPicPr>
              <p:cNvPr id="12" name="Picture 11" descr="A close-up of a music notation&#10;&#10;Description automatically generated">
                <a:extLst>
                  <a:ext uri="{FF2B5EF4-FFF2-40B4-BE49-F238E27FC236}">
                    <a16:creationId xmlns:a16="http://schemas.microsoft.com/office/drawing/2014/main" id="{69D75927-D1A4-C73C-3FEB-CFF67786DBE4}"/>
                  </a:ext>
                </a:extLst>
              </p:cNvPr>
              <p:cNvPicPr>
                <a:picLocks noChangeAspect="1"/>
              </p:cNvPicPr>
              <p:nvPr/>
            </p:nvPicPr>
            <p:blipFill rotWithShape="1">
              <a:blip r:embed="rId2"/>
              <a:srcRect l="24206" t="22554" r="57740" b="5978"/>
              <a:stretch/>
            </p:blipFill>
            <p:spPr>
              <a:xfrm>
                <a:off x="969484" y="4458414"/>
                <a:ext cx="1200839" cy="2399586"/>
              </a:xfrm>
              <a:prstGeom prst="rect">
                <a:avLst/>
              </a:prstGeom>
            </p:spPr>
          </p:pic>
          <p:pic>
            <p:nvPicPr>
              <p:cNvPr id="13" name="Picture 12" descr="A close-up of a music notation&#10;&#10;Description automatically generated">
                <a:extLst>
                  <a:ext uri="{FF2B5EF4-FFF2-40B4-BE49-F238E27FC236}">
                    <a16:creationId xmlns:a16="http://schemas.microsoft.com/office/drawing/2014/main" id="{07F44894-2D2F-E7CF-83AD-9BC916BA65EB}"/>
                  </a:ext>
                </a:extLst>
              </p:cNvPr>
              <p:cNvPicPr>
                <a:picLocks noChangeAspect="1"/>
              </p:cNvPicPr>
              <p:nvPr/>
            </p:nvPicPr>
            <p:blipFill rotWithShape="1">
              <a:blip r:embed="rId2"/>
              <a:srcRect l="82372" t="22554" r="6033" b="5978"/>
              <a:stretch/>
            </p:blipFill>
            <p:spPr>
              <a:xfrm>
                <a:off x="3338111" y="4444092"/>
                <a:ext cx="771182" cy="2399586"/>
              </a:xfrm>
              <a:prstGeom prst="rect">
                <a:avLst/>
              </a:prstGeom>
            </p:spPr>
          </p:pic>
          <p:pic>
            <p:nvPicPr>
              <p:cNvPr id="14" name="Picture 13" descr="A close-up of a music notation&#10;&#10;Description automatically generated">
                <a:extLst>
                  <a:ext uri="{FF2B5EF4-FFF2-40B4-BE49-F238E27FC236}">
                    <a16:creationId xmlns:a16="http://schemas.microsoft.com/office/drawing/2014/main" id="{567DB97D-498F-1880-A8FC-69F131BE2C44}"/>
                  </a:ext>
                </a:extLst>
              </p:cNvPr>
              <p:cNvPicPr>
                <a:picLocks noChangeAspect="1"/>
              </p:cNvPicPr>
              <p:nvPr/>
            </p:nvPicPr>
            <p:blipFill rotWithShape="1">
              <a:blip r:embed="rId2"/>
              <a:srcRect l="54738" t="22554" r="27704" b="5978"/>
              <a:stretch/>
            </p:blipFill>
            <p:spPr>
              <a:xfrm>
                <a:off x="2170323" y="4452094"/>
                <a:ext cx="1167788" cy="2399586"/>
              </a:xfrm>
              <a:prstGeom prst="rect">
                <a:avLst/>
              </a:prstGeom>
            </p:spPr>
          </p:pic>
        </p:grpSp>
        <p:pic>
          <p:nvPicPr>
            <p:cNvPr id="7" name="Picture 2" descr="bass clef and treble clef together - Google Search | Treble clef, Math ...">
              <a:extLst>
                <a:ext uri="{FF2B5EF4-FFF2-40B4-BE49-F238E27FC236}">
                  <a16:creationId xmlns:a16="http://schemas.microsoft.com/office/drawing/2014/main" id="{A2E870D5-CB84-26D9-AF54-35998BD922A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375"/>
            <a:stretch/>
          </p:blipFill>
          <p:spPr bwMode="auto">
            <a:xfrm>
              <a:off x="9498639" y="4543245"/>
              <a:ext cx="2519190" cy="227619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OLOR KEYS: The notes on a piano keyboard are analogous to the concept ...">
              <a:extLst>
                <a:ext uri="{FF2B5EF4-FFF2-40B4-BE49-F238E27FC236}">
                  <a16:creationId xmlns:a16="http://schemas.microsoft.com/office/drawing/2014/main" id="{02B99D5D-2AEC-CE53-7B0E-C9C44F1E63F1}"/>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41483"/>
            <a:stretch/>
          </p:blipFill>
          <p:spPr bwMode="auto">
            <a:xfrm>
              <a:off x="4021157" y="4719517"/>
              <a:ext cx="5310130" cy="190418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858079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2702" y="134605"/>
            <a:ext cx="2466673"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algn="ctr">
              <a:defRPr/>
            </a:pPr>
            <a:r>
              <a:rPr lang="en-US" sz="2400" b="0" i="0" u="none" strike="noStrike" kern="1200" cap="none" spc="0" normalizeH="0" baseline="0" noProof="0" dirty="0">
                <a:ln>
                  <a:noFill/>
                </a:ln>
                <a:solidFill>
                  <a:prstClr val="white"/>
                </a:solidFill>
                <a:effectLst/>
                <a:uLnTx/>
                <a:uFillTx/>
                <a:latin typeface="Gill Sans MT" panose="020B0502020104020203" pitchFamily="34" charset="0"/>
                <a:cs typeface="Calibri"/>
              </a:rPr>
              <a:t>Performing Art</a:t>
            </a:r>
          </a:p>
        </p:txBody>
      </p:sp>
      <p:sp>
        <p:nvSpPr>
          <p:cNvPr id="7" name="TextBox 6"/>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16</a:t>
            </a:r>
          </a:p>
        </p:txBody>
      </p:sp>
      <p:graphicFrame>
        <p:nvGraphicFramePr>
          <p:cNvPr id="6" name="Table 5">
            <a:extLst>
              <a:ext uri="{FF2B5EF4-FFF2-40B4-BE49-F238E27FC236}">
                <a16:creationId xmlns:a16="http://schemas.microsoft.com/office/drawing/2014/main" id="{91A15073-1882-56B8-2574-CB6779FEDEEB}"/>
              </a:ext>
            </a:extLst>
          </p:cNvPr>
          <p:cNvGraphicFramePr>
            <a:graphicFrameLocks noGrp="1"/>
          </p:cNvGraphicFramePr>
          <p:nvPr/>
        </p:nvGraphicFramePr>
        <p:xfrm>
          <a:off x="123613" y="681961"/>
          <a:ext cx="5080776" cy="4958715"/>
        </p:xfrm>
        <a:graphic>
          <a:graphicData uri="http://schemas.openxmlformats.org/drawingml/2006/table">
            <a:tbl>
              <a:tblPr firstRow="1" bandRow="1">
                <a:tableStyleId>{5C22544A-7EE6-4342-B048-85BDC9FD1C3A}</a:tableStyleId>
              </a:tblPr>
              <a:tblGrid>
                <a:gridCol w="1132619">
                  <a:extLst>
                    <a:ext uri="{9D8B030D-6E8A-4147-A177-3AD203B41FA5}">
                      <a16:colId xmlns:a16="http://schemas.microsoft.com/office/drawing/2014/main" val="1468787449"/>
                    </a:ext>
                  </a:extLst>
                </a:gridCol>
                <a:gridCol w="3948157">
                  <a:extLst>
                    <a:ext uri="{9D8B030D-6E8A-4147-A177-3AD203B41FA5}">
                      <a16:colId xmlns:a16="http://schemas.microsoft.com/office/drawing/2014/main" val="715456450"/>
                    </a:ext>
                  </a:extLst>
                </a:gridCol>
              </a:tblGrid>
              <a:tr h="295275">
                <a:tc>
                  <a:txBody>
                    <a:bodyPr/>
                    <a:lstStyle/>
                    <a:p>
                      <a:pPr algn="l" fontAlgn="base"/>
                      <a:r>
                        <a:rPr lang="en-GB" sz="1200" b="0" i="0" dirty="0">
                          <a:solidFill>
                            <a:srgbClr val="000000"/>
                          </a:solidFill>
                          <a:effectLst/>
                          <a:latin typeface="Gill Sans MT" panose="020B0502020104020203" pitchFamily="34" charset="0"/>
                        </a:rPr>
                        <a:t>Key Word</a:t>
                      </a:r>
                      <a:endParaRPr lang="en-GB" b="0" i="0" dirty="0">
                        <a:solidFill>
                          <a:srgbClr val="000000"/>
                        </a:solidFill>
                        <a:effectLst/>
                        <a:latin typeface="Gill Sans MT" panose="020B0502020104020203"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l" fontAlgn="base"/>
                      <a:r>
                        <a:rPr lang="en-GB" sz="1200" b="0" i="0" dirty="0">
                          <a:solidFill>
                            <a:srgbClr val="000000"/>
                          </a:solidFill>
                          <a:effectLst/>
                          <a:latin typeface="Gill Sans MT" panose="020B0502020104020203" pitchFamily="34" charset="0"/>
                        </a:rPr>
                        <a:t>Definition</a:t>
                      </a:r>
                      <a:endParaRPr lang="en-GB" b="0" i="0" dirty="0">
                        <a:solidFill>
                          <a:srgbClr val="000000"/>
                        </a:solidFill>
                        <a:effectLst/>
                        <a:latin typeface="Gill Sans MT" panose="020B0502020104020203"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843039211"/>
                  </a:ext>
                </a:extLst>
              </a:tr>
              <a:tr h="314325">
                <a:tc>
                  <a:txBody>
                    <a:bodyPr/>
                    <a:lstStyle/>
                    <a:p>
                      <a:pPr lvl="0" algn="l">
                        <a:buNone/>
                      </a:pPr>
                      <a:r>
                        <a:rPr lang="en-US" sz="1200" b="0" dirty="0"/>
                        <a:t>Amphitheatre</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gn="l">
                        <a:lnSpc>
                          <a:spcPct val="100000"/>
                        </a:lnSpc>
                        <a:spcBef>
                          <a:spcPts val="0"/>
                        </a:spcBef>
                        <a:spcAft>
                          <a:spcPts val="0"/>
                        </a:spcAft>
                        <a:buNone/>
                      </a:pPr>
                      <a:r>
                        <a:rPr lang="en-US" sz="1200" b="0" dirty="0"/>
                        <a:t>Circular or oval open air theatre with a large ranked seating area</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84325182"/>
                  </a:ext>
                </a:extLst>
              </a:tr>
              <a:tr h="381000">
                <a:tc>
                  <a:txBody>
                    <a:bodyPr/>
                    <a:lstStyle/>
                    <a:p>
                      <a:pPr algn="l" fontAlgn="base"/>
                      <a:r>
                        <a:rPr lang="en-US" sz="1200" b="0" dirty="0"/>
                        <a:t>Apron</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gn="l">
                        <a:buNone/>
                      </a:pPr>
                      <a:r>
                        <a:rPr lang="en-US" sz="1200" b="0" dirty="0"/>
                        <a:t>The apron is a section of the stage which the floor projects towards or into the auditorium </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95386989"/>
                  </a:ext>
                </a:extLst>
              </a:tr>
              <a:tr h="314325">
                <a:tc>
                  <a:txBody>
                    <a:bodyPr/>
                    <a:lstStyle/>
                    <a:p>
                      <a:pPr algn="l" fontAlgn="base"/>
                      <a:r>
                        <a:rPr lang="en-US" sz="1200" b="0" dirty="0"/>
                        <a:t>Black Box</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fontAlgn="base"/>
                      <a:r>
                        <a:rPr lang="en-US" sz="1200" b="0" dirty="0"/>
                        <a:t>A flexible studio theatre where the audience and actors are in the same room surrounded by black tabs</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17652015"/>
                  </a:ext>
                </a:extLst>
              </a:tr>
              <a:tr h="314325">
                <a:tc>
                  <a:txBody>
                    <a:bodyPr/>
                    <a:lstStyle/>
                    <a:p>
                      <a:pPr lvl="0" algn="l">
                        <a:buNone/>
                      </a:pPr>
                      <a:r>
                        <a:rPr lang="en-US" sz="1200" b="0" dirty="0"/>
                        <a:t>End On</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gn="l">
                        <a:lnSpc>
                          <a:spcPct val="100000"/>
                        </a:lnSpc>
                        <a:spcBef>
                          <a:spcPts val="0"/>
                        </a:spcBef>
                        <a:spcAft>
                          <a:spcPts val="0"/>
                        </a:spcAft>
                        <a:buNone/>
                      </a:pPr>
                      <a:r>
                        <a:rPr lang="en-US" sz="1200" b="0" dirty="0"/>
                        <a:t>Traditional audience seating layout where the audience is looking at the stage from the same direction. </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27076387"/>
                  </a:ext>
                </a:extLst>
              </a:tr>
              <a:tr h="285750">
                <a:tc>
                  <a:txBody>
                    <a:bodyPr/>
                    <a:lstStyle/>
                    <a:p>
                      <a:r>
                        <a:rPr lang="en-US" sz="1200" dirty="0">
                          <a:effectLst/>
                        </a:rPr>
                        <a:t>Found Space</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r>
                        <a:rPr lang="en-US" sz="1200" dirty="0"/>
                        <a:t>A performance space that wasn’t designed to be one </a:t>
                      </a:r>
                      <a:r>
                        <a:rPr lang="en-US" sz="1200" dirty="0" err="1"/>
                        <a:t>e.g</a:t>
                      </a:r>
                      <a:r>
                        <a:rPr lang="en-US" sz="1200" dirty="0"/>
                        <a:t> historic buildings</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77212228"/>
                  </a:ext>
                </a:extLst>
              </a:tr>
              <a:tr h="314325">
                <a:tc>
                  <a:txBody>
                    <a:bodyPr/>
                    <a:lstStyle/>
                    <a:p>
                      <a:pPr lvl="0" algn="l">
                        <a:buNone/>
                      </a:pPr>
                      <a:r>
                        <a:rPr lang="en-US" sz="1200" b="0" dirty="0"/>
                        <a:t>In the Round</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gn="l">
                        <a:lnSpc>
                          <a:spcPct val="100000"/>
                        </a:lnSpc>
                        <a:spcBef>
                          <a:spcPts val="0"/>
                        </a:spcBef>
                        <a:spcAft>
                          <a:spcPts val="0"/>
                        </a:spcAft>
                        <a:buNone/>
                      </a:pPr>
                      <a:r>
                        <a:rPr lang="en-US" sz="1200" b="0" dirty="0"/>
                        <a:t>Theatre in the Round is a form of audience seating layout where the acting area is surrounded on all sided by seating. There is often a number of entrances through the seating </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61662942"/>
                  </a:ext>
                </a:extLst>
              </a:tr>
              <a:tr h="314325">
                <a:tc>
                  <a:txBody>
                    <a:bodyPr/>
                    <a:lstStyle/>
                    <a:p>
                      <a:pPr lvl="0" algn="l">
                        <a:buNone/>
                      </a:pPr>
                      <a:r>
                        <a:rPr lang="en-US" sz="1200" b="0" dirty="0"/>
                        <a:t>Promenade</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gn="l">
                        <a:lnSpc>
                          <a:spcPct val="100000"/>
                        </a:lnSpc>
                        <a:spcBef>
                          <a:spcPts val="0"/>
                        </a:spcBef>
                        <a:spcAft>
                          <a:spcPts val="0"/>
                        </a:spcAft>
                        <a:buNone/>
                      </a:pPr>
                      <a:r>
                        <a:rPr lang="en-US" sz="1200" b="0" dirty="0"/>
                        <a:t>Form of staging where the audience moves around the performance space and sees the play at a variety of different locations </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92110662"/>
                  </a:ext>
                </a:extLst>
              </a:tr>
              <a:tr h="314325">
                <a:tc>
                  <a:txBody>
                    <a:bodyPr/>
                    <a:lstStyle/>
                    <a:p>
                      <a:pPr algn="l" fontAlgn="base"/>
                      <a:r>
                        <a:rPr lang="en-US" sz="1200" b="0" dirty="0"/>
                        <a:t>Proscenium Arch</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gn="l">
                        <a:buNone/>
                      </a:pPr>
                      <a:r>
                        <a:rPr lang="en-US" sz="1200" b="0" dirty="0"/>
                        <a:t>The opening in the wall which stands between stage and auditorium in some theatres; the picture frame through the audience sees the play’ fourth wall’</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00259470"/>
                  </a:ext>
                </a:extLst>
              </a:tr>
              <a:tr h="314325">
                <a:tc>
                  <a:txBody>
                    <a:bodyPr/>
                    <a:lstStyle/>
                    <a:p>
                      <a:pPr lvl="0" algn="l">
                        <a:buNone/>
                      </a:pPr>
                      <a:r>
                        <a:rPr lang="en-US" sz="1200" b="0" dirty="0"/>
                        <a:t>Site-specific theatre</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gn="l">
                        <a:lnSpc>
                          <a:spcPct val="100000"/>
                        </a:lnSpc>
                        <a:spcBef>
                          <a:spcPts val="0"/>
                        </a:spcBef>
                        <a:spcAft>
                          <a:spcPts val="0"/>
                        </a:spcAft>
                        <a:buNone/>
                      </a:pPr>
                      <a:r>
                        <a:rPr lang="en-US" sz="1200" b="0" dirty="0"/>
                        <a:t>A piece of performance which has been deigned to work only in a particular non-theatre space</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75111863"/>
                  </a:ext>
                </a:extLst>
              </a:tr>
            </a:tbl>
          </a:graphicData>
        </a:graphic>
      </p:graphicFrame>
      <p:graphicFrame>
        <p:nvGraphicFramePr>
          <p:cNvPr id="2" name="Table 1">
            <a:extLst>
              <a:ext uri="{FF2B5EF4-FFF2-40B4-BE49-F238E27FC236}">
                <a16:creationId xmlns:a16="http://schemas.microsoft.com/office/drawing/2014/main" id="{458CAE10-8304-639A-B3FE-500218C1BA19}"/>
              </a:ext>
            </a:extLst>
          </p:cNvPr>
          <p:cNvGraphicFramePr>
            <a:graphicFrameLocks noGrp="1"/>
          </p:cNvGraphicFramePr>
          <p:nvPr/>
        </p:nvGraphicFramePr>
        <p:xfrm>
          <a:off x="6435500" y="224640"/>
          <a:ext cx="5312362" cy="2947035"/>
        </p:xfrm>
        <a:graphic>
          <a:graphicData uri="http://schemas.openxmlformats.org/drawingml/2006/table">
            <a:tbl>
              <a:tblPr firstRow="1" bandRow="1">
                <a:tableStyleId>{5C22544A-7EE6-4342-B048-85BDC9FD1C3A}</a:tableStyleId>
              </a:tblPr>
              <a:tblGrid>
                <a:gridCol w="1184245">
                  <a:extLst>
                    <a:ext uri="{9D8B030D-6E8A-4147-A177-3AD203B41FA5}">
                      <a16:colId xmlns:a16="http://schemas.microsoft.com/office/drawing/2014/main" val="1468787449"/>
                    </a:ext>
                  </a:extLst>
                </a:gridCol>
                <a:gridCol w="4128117">
                  <a:extLst>
                    <a:ext uri="{9D8B030D-6E8A-4147-A177-3AD203B41FA5}">
                      <a16:colId xmlns:a16="http://schemas.microsoft.com/office/drawing/2014/main" val="715456450"/>
                    </a:ext>
                  </a:extLst>
                </a:gridCol>
              </a:tblGrid>
              <a:tr h="295275">
                <a:tc>
                  <a:txBody>
                    <a:bodyPr/>
                    <a:lstStyle/>
                    <a:p>
                      <a:pPr algn="l" fontAlgn="base"/>
                      <a:r>
                        <a:rPr lang="en-GB" sz="1200" b="0" i="0" dirty="0">
                          <a:solidFill>
                            <a:srgbClr val="000000"/>
                          </a:solidFill>
                          <a:effectLst/>
                          <a:latin typeface="Gill Sans MT" panose="020B0502020104020203" pitchFamily="34" charset="0"/>
                        </a:rPr>
                        <a:t>Key Word</a:t>
                      </a:r>
                      <a:endParaRPr lang="en-GB" b="0" i="0" dirty="0">
                        <a:solidFill>
                          <a:srgbClr val="000000"/>
                        </a:solidFill>
                        <a:effectLst/>
                        <a:latin typeface="Gill Sans MT" panose="020B0502020104020203"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l" fontAlgn="base"/>
                      <a:r>
                        <a:rPr lang="en-GB" sz="1200" b="0" i="0" dirty="0">
                          <a:solidFill>
                            <a:srgbClr val="000000"/>
                          </a:solidFill>
                          <a:effectLst/>
                          <a:latin typeface="Gill Sans MT" panose="020B0502020104020203" pitchFamily="34" charset="0"/>
                        </a:rPr>
                        <a:t>Definition</a:t>
                      </a:r>
                      <a:endParaRPr lang="en-GB" b="0" i="0" dirty="0">
                        <a:solidFill>
                          <a:srgbClr val="000000"/>
                        </a:solidFill>
                        <a:effectLst/>
                        <a:latin typeface="Gill Sans MT" panose="020B0502020104020203"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843039211"/>
                  </a:ext>
                </a:extLst>
              </a:tr>
              <a:tr h="314325">
                <a:tc>
                  <a:txBody>
                    <a:bodyPr/>
                    <a:lstStyle/>
                    <a:p>
                      <a:pPr algn="ctr"/>
                      <a:r>
                        <a:rPr lang="en-GB" sz="1200" dirty="0"/>
                        <a:t>Body Language</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r>
                        <a:rPr lang="en-GB" sz="1200" dirty="0"/>
                        <a:t>How an actor uses their body to communicate meaning. For example, crossing your arms could mean you are fed up</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84325182"/>
                  </a:ext>
                </a:extLst>
              </a:tr>
              <a:tr h="381000">
                <a:tc>
                  <a:txBody>
                    <a:bodyPr/>
                    <a:lstStyle/>
                    <a:p>
                      <a:pPr algn="ctr"/>
                      <a:r>
                        <a:rPr lang="en-GB" sz="1200" dirty="0"/>
                        <a:t>Gesture</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r>
                        <a:rPr lang="en-GB" sz="1200" b="0" i="0" kern="1200" dirty="0">
                          <a:solidFill>
                            <a:schemeClr val="dk1"/>
                          </a:solidFill>
                          <a:effectLst/>
                          <a:latin typeface="+mn-lt"/>
                          <a:ea typeface="+mn-ea"/>
                          <a:cs typeface="+mn-cs"/>
                        </a:rPr>
                        <a:t>a movement of the body, particularly the hands, arms, or head, that conveys meaning or expresses an idea, emotion, or intention</a:t>
                      </a:r>
                      <a:endParaRPr lang="en-GB" sz="1200" dirty="0"/>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95386989"/>
                  </a:ext>
                </a:extLst>
              </a:tr>
              <a:tr h="314325">
                <a:tc>
                  <a:txBody>
                    <a:bodyPr/>
                    <a:lstStyle/>
                    <a:p>
                      <a:pPr algn="ctr"/>
                      <a:r>
                        <a:rPr lang="en-GB" sz="1200" dirty="0"/>
                        <a:t>Levels</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r>
                        <a:rPr lang="en-GB" sz="1200" b="0" i="0" kern="1200" dirty="0">
                          <a:solidFill>
                            <a:schemeClr val="dk1"/>
                          </a:solidFill>
                          <a:effectLst/>
                          <a:latin typeface="+mn-lt"/>
                          <a:ea typeface="+mn-ea"/>
                          <a:cs typeface="+mn-cs"/>
                        </a:rPr>
                        <a:t>Levels can be used to show status, relationships, and even to indicate changes in location or time</a:t>
                      </a:r>
                      <a:endParaRPr lang="en-GB" sz="1200" dirty="0"/>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17652015"/>
                  </a:ext>
                </a:extLst>
              </a:tr>
              <a:tr h="314325">
                <a:tc>
                  <a:txBody>
                    <a:bodyPr/>
                    <a:lstStyle/>
                    <a:p>
                      <a:pPr algn="ctr"/>
                      <a:r>
                        <a:rPr lang="en-GB" sz="1200" dirty="0"/>
                        <a:t>Proxemics</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r>
                        <a:rPr lang="en-GB" sz="1200" b="0" i="0" kern="1200" dirty="0">
                          <a:solidFill>
                            <a:schemeClr val="dk1"/>
                          </a:solidFill>
                          <a:effectLst/>
                          <a:latin typeface="+mn-lt"/>
                          <a:ea typeface="+mn-ea"/>
                          <a:cs typeface="+mn-cs"/>
                        </a:rPr>
                        <a:t>The deliberate use of distance between you and other characters or objects to communicate something to an audience</a:t>
                      </a:r>
                      <a:endParaRPr lang="en-GB" sz="1200" dirty="0"/>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27076387"/>
                  </a:ext>
                </a:extLst>
              </a:tr>
              <a:tr h="285750">
                <a:tc>
                  <a:txBody>
                    <a:bodyPr/>
                    <a:lstStyle/>
                    <a:p>
                      <a:pPr algn="ctr"/>
                      <a:r>
                        <a:rPr lang="en-GB" sz="1200" dirty="0"/>
                        <a:t>Facial Expression</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r>
                        <a:rPr lang="en-GB" sz="1200" dirty="0"/>
                        <a:t>Using the face to express that characters feelings and</a:t>
                      </a:r>
                    </a:p>
                    <a:p>
                      <a:r>
                        <a:rPr lang="en-GB" sz="1200" dirty="0"/>
                        <a:t>emotions.</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77212228"/>
                  </a:ext>
                </a:extLst>
              </a:tr>
            </a:tbl>
          </a:graphicData>
        </a:graphic>
      </p:graphicFrame>
      <p:sp>
        <p:nvSpPr>
          <p:cNvPr id="3" name="Rectangle 2">
            <a:extLst>
              <a:ext uri="{FF2B5EF4-FFF2-40B4-BE49-F238E27FC236}">
                <a16:creationId xmlns:a16="http://schemas.microsoft.com/office/drawing/2014/main" id="{99A640D9-41DE-3B85-A718-AC5C0882C8A9}"/>
              </a:ext>
            </a:extLst>
          </p:cNvPr>
          <p:cNvSpPr/>
          <p:nvPr/>
        </p:nvSpPr>
        <p:spPr>
          <a:xfrm>
            <a:off x="6435500" y="3442403"/>
            <a:ext cx="5312363" cy="3231654"/>
          </a:xfrm>
          <a:prstGeom prst="rect">
            <a:avLst/>
          </a:prstGeom>
          <a:solidFill>
            <a:schemeClr val="bg1"/>
          </a:solidFill>
          <a:ln w="19050">
            <a:solidFill>
              <a:schemeClr val="tx1"/>
            </a:solidFill>
          </a:ln>
        </p:spPr>
        <p:txBody>
          <a:bodyPr wrap="square">
            <a:spAutoFit/>
          </a:bodyPr>
          <a:lstStyle/>
          <a:p>
            <a:pPr lvl="0" algn="ctr"/>
            <a:endParaRPr kumimoji="0" lang="en-GB" sz="1200" strike="noStrike" kern="0" cap="none" spc="0" normalizeH="0" baseline="0" noProof="0" dirty="0">
              <a:ln>
                <a:noFill/>
              </a:ln>
              <a:effectLst/>
              <a:uLnTx/>
              <a:uFillTx/>
            </a:endParaRPr>
          </a:p>
          <a:p>
            <a:pPr lvl="0" algn="ctr"/>
            <a:r>
              <a:rPr lang="en-GB" sz="1200" b="1" u="sng" kern="0" dirty="0"/>
              <a:t>Stage Directions</a:t>
            </a:r>
          </a:p>
          <a:p>
            <a:pPr lvl="0" algn="ctr"/>
            <a:endParaRPr lang="en-GB" sz="1200" b="1" u="sng" kern="0" dirty="0"/>
          </a:p>
          <a:p>
            <a:pPr lvl="0" algn="ctr"/>
            <a:r>
              <a:rPr lang="en-GB" sz="1200" kern="0" dirty="0"/>
              <a:t>Stage directions are from the performers perspective</a:t>
            </a: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GB" sz="1200" i="0" u="none" strike="noStrike" kern="0" cap="none" spc="0" normalizeH="0" baseline="0" noProof="0" dirty="0">
              <a:ln>
                <a:noFill/>
              </a:ln>
              <a:effectLst/>
              <a:uLnTx/>
              <a:uFillTx/>
            </a:endParaRP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GB" sz="1200" kern="0" dirty="0"/>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GB" sz="1200" i="0" u="none" strike="noStrike" kern="0" cap="none" spc="0" normalizeH="0" baseline="0" noProof="0" dirty="0">
              <a:ln>
                <a:noFill/>
              </a:ln>
              <a:effectLst/>
              <a:uLnTx/>
              <a:uFillTx/>
            </a:endParaRP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GB" sz="1200" kern="0" dirty="0"/>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GB" sz="1200" i="0" u="none" strike="noStrike" kern="0" cap="none" spc="0" normalizeH="0" baseline="0" noProof="0" dirty="0">
              <a:ln>
                <a:noFill/>
              </a:ln>
              <a:effectLst/>
              <a:uLnTx/>
              <a:uFillTx/>
            </a:endParaRP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GB" sz="1200" kern="0" dirty="0"/>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GB" sz="1200" i="0" u="none" strike="noStrike" kern="0" cap="none" spc="0" normalizeH="0" baseline="0" noProof="0" dirty="0">
              <a:ln>
                <a:noFill/>
              </a:ln>
              <a:effectLst/>
              <a:uLnTx/>
              <a:uFillTx/>
            </a:endParaRP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GB" sz="1200" kern="0" dirty="0"/>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GB" sz="1200" i="0" u="none" strike="noStrike" kern="0" cap="none" spc="0" normalizeH="0" baseline="0" noProof="0" dirty="0">
              <a:ln>
                <a:noFill/>
              </a:ln>
              <a:effectLst/>
              <a:uLnTx/>
              <a:uFillTx/>
            </a:endParaRP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GB" sz="1200" kern="0" dirty="0"/>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GB" sz="1200" i="0" u="none" strike="noStrike" kern="0" cap="none" spc="0" normalizeH="0" baseline="0" noProof="0" dirty="0">
              <a:ln>
                <a:noFill/>
              </a:ln>
              <a:effectLst/>
              <a:uLnTx/>
              <a:uFillTx/>
            </a:endParaRP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GB" sz="1200" kern="0" dirty="0"/>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GB" sz="1200" i="0" u="none" strike="noStrike" kern="0" cap="none" spc="0" normalizeH="0" baseline="0" noProof="0" dirty="0">
              <a:ln>
                <a:noFill/>
              </a:ln>
              <a:effectLst/>
              <a:uLnTx/>
              <a:uFillTx/>
            </a:endParaRPr>
          </a:p>
        </p:txBody>
      </p:sp>
      <p:pic>
        <p:nvPicPr>
          <p:cNvPr id="5" name="Picture 2" descr="Stage Directions (An Actor's Guide)">
            <a:extLst>
              <a:ext uri="{FF2B5EF4-FFF2-40B4-BE49-F238E27FC236}">
                <a16:creationId xmlns:a16="http://schemas.microsoft.com/office/drawing/2014/main" id="{1CB9CFF0-2224-9932-019E-8E6E4C8331B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659"/>
          <a:stretch/>
        </p:blipFill>
        <p:spPr bwMode="auto">
          <a:xfrm>
            <a:off x="7976125" y="4269269"/>
            <a:ext cx="2489200" cy="2049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44279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2703" y="134605"/>
            <a:ext cx="3698800"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Design and Technology - RM</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graphicFrame>
        <p:nvGraphicFramePr>
          <p:cNvPr id="7" name="Table 6"/>
          <p:cNvGraphicFramePr>
            <a:graphicFrameLocks noGrp="1"/>
          </p:cNvGraphicFramePr>
          <p:nvPr/>
        </p:nvGraphicFramePr>
        <p:xfrm>
          <a:off x="122703" y="706357"/>
          <a:ext cx="6088316" cy="6030727"/>
        </p:xfrm>
        <a:graphic>
          <a:graphicData uri="http://schemas.openxmlformats.org/drawingml/2006/table">
            <a:tbl>
              <a:tblPr firstRow="1" bandRow="1">
                <a:tableStyleId>{5940675A-B579-460E-94D1-54222C63F5DA}</a:tableStyleId>
              </a:tblPr>
              <a:tblGrid>
                <a:gridCol w="1339352">
                  <a:extLst>
                    <a:ext uri="{9D8B030D-6E8A-4147-A177-3AD203B41FA5}">
                      <a16:colId xmlns:a16="http://schemas.microsoft.com/office/drawing/2014/main" val="20000"/>
                    </a:ext>
                  </a:extLst>
                </a:gridCol>
                <a:gridCol w="4748964">
                  <a:extLst>
                    <a:ext uri="{9D8B030D-6E8A-4147-A177-3AD203B41FA5}">
                      <a16:colId xmlns:a16="http://schemas.microsoft.com/office/drawing/2014/main" val="20001"/>
                    </a:ext>
                  </a:extLst>
                </a:gridCol>
              </a:tblGrid>
              <a:tr h="297048">
                <a:tc>
                  <a:txBody>
                    <a:bodyPr/>
                    <a:lstStyle/>
                    <a:p>
                      <a:pPr algn="ctr"/>
                      <a:r>
                        <a:rPr lang="en-GB" sz="1200" b="1" dirty="0">
                          <a:latin typeface="Gill Sans MT" panose="020B0502020104020203" pitchFamily="34" charset="0"/>
                        </a:rPr>
                        <a:t>Key Words</a:t>
                      </a:r>
                    </a:p>
                  </a:txBody>
                  <a:tcPr anchor="ctr">
                    <a:solidFill>
                      <a:schemeClr val="accent6">
                        <a:lumMod val="20000"/>
                        <a:lumOff val="80000"/>
                      </a:schemeClr>
                    </a:solidFill>
                  </a:tcPr>
                </a:tc>
                <a:tc>
                  <a:txBody>
                    <a:bodyPr/>
                    <a:lstStyle/>
                    <a:p>
                      <a:pPr algn="ctr"/>
                      <a:r>
                        <a:rPr lang="en-GB" sz="1200" b="1" dirty="0">
                          <a:latin typeface="Gill Sans MT" panose="020B0502020104020203" pitchFamily="34" charset="0"/>
                        </a:rPr>
                        <a:t>Definition</a:t>
                      </a:r>
                    </a:p>
                  </a:txBody>
                  <a:tcPr anchor="ctr">
                    <a:solidFill>
                      <a:schemeClr val="accent6">
                        <a:lumMod val="20000"/>
                        <a:lumOff val="80000"/>
                      </a:schemeClr>
                    </a:solidFill>
                  </a:tcPr>
                </a:tc>
                <a:extLst>
                  <a:ext uri="{0D108BD9-81ED-4DB2-BD59-A6C34878D82A}">
                    <a16:rowId xmlns:a16="http://schemas.microsoft.com/office/drawing/2014/main" val="10000"/>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Aesthetic</a:t>
                      </a:r>
                    </a:p>
                  </a:txBody>
                  <a:tcPr marL="36576" marR="36576" marT="36576" marB="36576" anchor="ctr"/>
                </a:tc>
                <a:tc>
                  <a:txBody>
                    <a:bodyPr/>
                    <a:lstStyle/>
                    <a:p>
                      <a:pPr marL="0" marR="0" lvl="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ea typeface="+mn-ea"/>
                          <a:cs typeface="+mn-cs"/>
                        </a:rPr>
                        <a:t>How something looks e.g. this product is aesthetically pleasing.</a:t>
                      </a:r>
                    </a:p>
                  </a:txBody>
                  <a:tcPr marL="36576" marR="36576" marT="36576" marB="36576" anchor="ctr"/>
                </a:tc>
                <a:extLst>
                  <a:ext uri="{0D108BD9-81ED-4DB2-BD59-A6C34878D82A}">
                    <a16:rowId xmlns:a16="http://schemas.microsoft.com/office/drawing/2014/main" val="10001"/>
                  </a:ext>
                </a:extLst>
              </a:tr>
              <a:tr h="259349">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Analysis</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Learn and evaluate designs to identify features that could be improved.</a:t>
                      </a:r>
                    </a:p>
                  </a:txBody>
                  <a:tcPr marL="36576" marR="36576" marT="36576" marB="36576" anchor="ctr"/>
                </a:tc>
                <a:extLst>
                  <a:ext uri="{0D108BD9-81ED-4DB2-BD59-A6C34878D82A}">
                    <a16:rowId xmlns:a16="http://schemas.microsoft.com/office/drawing/2014/main" val="10002"/>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Anthropometrics</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the practice of taking measurements of the human body and providing data that can be used by designers.</a:t>
                      </a:r>
                    </a:p>
                  </a:txBody>
                  <a:tcPr marL="36576" marR="36576" marT="36576" marB="36576" anchor="ctr"/>
                </a:tc>
                <a:extLst>
                  <a:ext uri="{0D108BD9-81ED-4DB2-BD59-A6C34878D82A}">
                    <a16:rowId xmlns:a16="http://schemas.microsoft.com/office/drawing/2014/main" val="10004"/>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Alloy</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A mixture of two or more elements, at least one of which is a metal.</a:t>
                      </a:r>
                    </a:p>
                  </a:txBody>
                  <a:tcPr marL="36576" marR="36576" marT="36576" marB="36576" anchor="ctr"/>
                </a:tc>
                <a:extLst>
                  <a:ext uri="{0D108BD9-81ED-4DB2-BD59-A6C34878D82A}">
                    <a16:rowId xmlns:a16="http://schemas.microsoft.com/office/drawing/2014/main" val="2271958771"/>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Conductivity</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The ability of a material to hold heat in or out (thermal) or the ability of electrical current to flow through a material (electrical).</a:t>
                      </a:r>
                    </a:p>
                  </a:txBody>
                  <a:tcPr marL="36576" marR="36576" marT="36576" marB="36576" anchor="ctr"/>
                </a:tc>
                <a:extLst>
                  <a:ext uri="{0D108BD9-81ED-4DB2-BD59-A6C34878D82A}">
                    <a16:rowId xmlns:a16="http://schemas.microsoft.com/office/drawing/2014/main" val="4149408354"/>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Ductile</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The ability of a material to deform by bending, twisting or stretching.</a:t>
                      </a:r>
                    </a:p>
                  </a:txBody>
                  <a:tcPr marL="36576" marR="36576" marT="36576" marB="36576" anchor="ctr"/>
                </a:tc>
                <a:extLst>
                  <a:ext uri="{0D108BD9-81ED-4DB2-BD59-A6C34878D82A}">
                    <a16:rowId xmlns:a16="http://schemas.microsoft.com/office/drawing/2014/main" val="3748769057"/>
                  </a:ext>
                </a:extLst>
              </a:tr>
              <a:tr h="314858">
                <a:tc>
                  <a:txBody>
                    <a:bodyPr/>
                    <a:lstStyle/>
                    <a:p>
                      <a:pPr marL="0" marR="0" lvl="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ea typeface="+mn-ea"/>
                          <a:cs typeface="+mn-cs"/>
                        </a:rPr>
                        <a:t>Environmental Challenges</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Challenges raw materials cause - deforestation, pollution and global warming</a:t>
                      </a:r>
                    </a:p>
                  </a:txBody>
                  <a:tcPr marL="36576" marR="36576" marT="36576" marB="36576" anchor="ctr"/>
                </a:tc>
                <a:extLst>
                  <a:ext uri="{0D108BD9-81ED-4DB2-BD59-A6C34878D82A}">
                    <a16:rowId xmlns:a16="http://schemas.microsoft.com/office/drawing/2014/main" val="926076416"/>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Design Brief</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A short statement which outlines the problem to be solved and a set of instructions given to a designer by a client.</a:t>
                      </a:r>
                    </a:p>
                  </a:txBody>
                  <a:tcPr marL="36576" marR="36576" marT="36576" marB="36576" anchor="ctr"/>
                </a:tc>
                <a:extLst>
                  <a:ext uri="{0D108BD9-81ED-4DB2-BD59-A6C34878D82A}">
                    <a16:rowId xmlns:a16="http://schemas.microsoft.com/office/drawing/2014/main" val="1875491268"/>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Ergonomics</a:t>
                      </a:r>
                    </a:p>
                  </a:txBody>
                  <a:tcPr marL="36576" marR="36576" marT="36576" marB="36576" anchor="ctr"/>
                </a:tc>
                <a:tc>
                  <a:txBody>
                    <a:bodyPr/>
                    <a:lstStyle/>
                    <a:p>
                      <a:pPr marL="0" marR="0" lvl="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ea typeface="+mn-ea"/>
                          <a:cs typeface="+mn-cs"/>
                        </a:rPr>
                        <a:t>The study of people in their working environment</a:t>
                      </a:r>
                    </a:p>
                  </a:txBody>
                  <a:tcPr marL="36576" marR="36576" marT="36576" marB="36576" anchor="ctr"/>
                </a:tc>
                <a:extLst>
                  <a:ext uri="{0D108BD9-81ED-4DB2-BD59-A6C34878D82A}">
                    <a16:rowId xmlns:a16="http://schemas.microsoft.com/office/drawing/2014/main" val="2188937690"/>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Ferrous</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A type of metal containing iron, are magnetic and prone to rust, so will require a protective finish.</a:t>
                      </a:r>
                    </a:p>
                  </a:txBody>
                  <a:tcPr marL="36576" marR="36576" marT="36576" marB="36576" anchor="ctr"/>
                </a:tc>
                <a:extLst>
                  <a:ext uri="{0D108BD9-81ED-4DB2-BD59-A6C34878D82A}">
                    <a16:rowId xmlns:a16="http://schemas.microsoft.com/office/drawing/2014/main" val="3573544483"/>
                  </a:ext>
                </a:extLst>
              </a:tr>
              <a:tr h="314858">
                <a:tc>
                  <a:txBody>
                    <a:bodyPr/>
                    <a:lstStyle/>
                    <a:p>
                      <a:pPr marL="0" marR="0" lvl="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ea typeface="+mn-ea"/>
                          <a:cs typeface="+mn-cs"/>
                        </a:rPr>
                        <a:t>Fossil Fuels</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A finite resource, which means they cannot be replaced once used.</a:t>
                      </a:r>
                    </a:p>
                  </a:txBody>
                  <a:tcPr marL="36576" marR="36576" marT="36576" marB="36576" anchor="ctr"/>
                </a:tc>
                <a:extLst>
                  <a:ext uri="{0D108BD9-81ED-4DB2-BD59-A6C34878D82A}">
                    <a16:rowId xmlns:a16="http://schemas.microsoft.com/office/drawing/2014/main" val="1783986820"/>
                  </a:ext>
                </a:extLst>
              </a:tr>
              <a:tr h="314858">
                <a:tc>
                  <a:txBody>
                    <a:bodyPr/>
                    <a:lstStyle/>
                    <a:p>
                      <a:r>
                        <a:rPr lang="en-GB" sz="1200" kern="1400" dirty="0">
                          <a:ln>
                            <a:noFill/>
                          </a:ln>
                          <a:solidFill>
                            <a:srgbClr val="000000"/>
                          </a:solidFill>
                          <a:effectLst/>
                          <a:latin typeface="Gill Sans MT" panose="020B0502020104020203" pitchFamily="34" charset="0"/>
                          <a:ea typeface="+mn-ea"/>
                          <a:cs typeface="+mn-cs"/>
                        </a:rPr>
                        <a:t>Hazardous</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dangerous and involving risk, especially to someone's health.</a:t>
                      </a:r>
                    </a:p>
                  </a:txBody>
                  <a:tcPr marL="36576" marR="36576" marT="36576" marB="36576" anchor="ctr"/>
                </a:tc>
                <a:extLst>
                  <a:ext uri="{0D108BD9-81ED-4DB2-BD59-A6C34878D82A}">
                    <a16:rowId xmlns:a16="http://schemas.microsoft.com/office/drawing/2014/main" val="3954893999"/>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Mailability</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The ability of a material to deform without cracking.</a:t>
                      </a:r>
                    </a:p>
                  </a:txBody>
                  <a:tcPr marL="36576" marR="36576" marT="36576" marB="36576" anchor="ctr"/>
                </a:tc>
                <a:extLst>
                  <a:ext uri="{0D108BD9-81ED-4DB2-BD59-A6C34878D82A}">
                    <a16:rowId xmlns:a16="http://schemas.microsoft.com/office/drawing/2014/main" val="3009767375"/>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Mining</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When natural resources are extracted from the ground.</a:t>
                      </a:r>
                    </a:p>
                  </a:txBody>
                  <a:tcPr marL="36576" marR="36576" marT="36576" marB="36576" anchor="ctr"/>
                </a:tc>
                <a:extLst>
                  <a:ext uri="{0D108BD9-81ED-4DB2-BD59-A6C34878D82A}">
                    <a16:rowId xmlns:a16="http://schemas.microsoft.com/office/drawing/2014/main" val="2568339912"/>
                  </a:ext>
                </a:extLst>
              </a:tr>
              <a:tr h="314858">
                <a:tc>
                  <a:txBody>
                    <a:bodyPr/>
                    <a:lstStyle/>
                    <a:p>
                      <a:r>
                        <a:rPr lang="en-GB" sz="1200" kern="1400" dirty="0">
                          <a:ln>
                            <a:noFill/>
                          </a:ln>
                          <a:solidFill>
                            <a:srgbClr val="000000"/>
                          </a:solidFill>
                          <a:effectLst/>
                          <a:latin typeface="Gill Sans MT" panose="020B0502020104020203" pitchFamily="34" charset="0"/>
                          <a:ea typeface="+mn-ea"/>
                          <a:cs typeface="+mn-cs"/>
                        </a:rPr>
                        <a:t>Life Cycle Assessment</a:t>
                      </a:r>
                    </a:p>
                  </a:txBody>
                  <a:tcPr marL="36576" marR="36576" marT="36576" marB="36576" anchor="ctr"/>
                </a:tc>
                <a:tc>
                  <a:txBody>
                    <a:bodyPr/>
                    <a:lstStyle/>
                    <a:p>
                      <a:pPr marL="0" marR="0" lvl="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ea typeface="+mn-ea"/>
                          <a:cs typeface="+mn-cs"/>
                        </a:rPr>
                        <a:t>A 'cradle-to-grave' analysis of the impact of a manufactured product on the environment.</a:t>
                      </a:r>
                    </a:p>
                  </a:txBody>
                  <a:tcPr marL="36576" marR="36576" marT="36576" marB="36576" anchor="ctr"/>
                </a:tc>
                <a:extLst>
                  <a:ext uri="{0D108BD9-81ED-4DB2-BD59-A6C34878D82A}">
                    <a16:rowId xmlns:a16="http://schemas.microsoft.com/office/drawing/2014/main" val="648030343"/>
                  </a:ext>
                </a:extLst>
              </a:tr>
            </a:tbl>
          </a:graphicData>
        </a:graphic>
      </p:graphicFrame>
      <p:sp>
        <p:nvSpPr>
          <p:cNvPr id="5" name="TextBox 4"/>
          <p:cNvSpPr txBox="1"/>
          <p:nvPr/>
        </p:nvSpPr>
        <p:spPr>
          <a:xfrm>
            <a:off x="3924583" y="134605"/>
            <a:ext cx="1193479" cy="461665"/>
          </a:xfrm>
          <a:prstGeom prst="rect">
            <a:avLst/>
          </a:prstGeom>
          <a:solidFill>
            <a:schemeClr val="bg1">
              <a:lumMod val="5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Year 8</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graphicFrame>
        <p:nvGraphicFramePr>
          <p:cNvPr id="6" name="Table 5">
            <a:extLst>
              <a:ext uri="{FF2B5EF4-FFF2-40B4-BE49-F238E27FC236}">
                <a16:creationId xmlns:a16="http://schemas.microsoft.com/office/drawing/2014/main" id="{E7008033-3265-44D9-9D43-9B8904605CE1}"/>
              </a:ext>
            </a:extLst>
          </p:cNvPr>
          <p:cNvGraphicFramePr>
            <a:graphicFrameLocks noGrp="1"/>
          </p:cNvGraphicFramePr>
          <p:nvPr/>
        </p:nvGraphicFramePr>
        <p:xfrm>
          <a:off x="6296098" y="706357"/>
          <a:ext cx="5755198" cy="2940391"/>
        </p:xfrm>
        <a:graphic>
          <a:graphicData uri="http://schemas.openxmlformats.org/drawingml/2006/table">
            <a:tbl>
              <a:tblPr firstRow="1" bandRow="1">
                <a:tableStyleId>{5940675A-B579-460E-94D1-54222C63F5DA}</a:tableStyleId>
              </a:tblPr>
              <a:tblGrid>
                <a:gridCol w="1345768">
                  <a:extLst>
                    <a:ext uri="{9D8B030D-6E8A-4147-A177-3AD203B41FA5}">
                      <a16:colId xmlns:a16="http://schemas.microsoft.com/office/drawing/2014/main" val="20000"/>
                    </a:ext>
                  </a:extLst>
                </a:gridCol>
                <a:gridCol w="4409430">
                  <a:extLst>
                    <a:ext uri="{9D8B030D-6E8A-4147-A177-3AD203B41FA5}">
                      <a16:colId xmlns:a16="http://schemas.microsoft.com/office/drawing/2014/main" val="20001"/>
                    </a:ext>
                  </a:extLst>
                </a:gridCol>
              </a:tblGrid>
              <a:tr h="508567">
                <a:tc>
                  <a:txBody>
                    <a:bodyPr/>
                    <a:lstStyle/>
                    <a:p>
                      <a:pPr algn="ctr"/>
                      <a:r>
                        <a:rPr lang="en-GB" sz="1200" b="1" dirty="0">
                          <a:latin typeface="Gill Sans MT" panose="020B0502020104020203" pitchFamily="34" charset="0"/>
                        </a:rPr>
                        <a:t>Key Words</a:t>
                      </a:r>
                    </a:p>
                  </a:txBody>
                  <a:tcPr anchor="ctr">
                    <a:solidFill>
                      <a:schemeClr val="accent6">
                        <a:lumMod val="20000"/>
                        <a:lumOff val="80000"/>
                      </a:schemeClr>
                    </a:solidFill>
                  </a:tcPr>
                </a:tc>
                <a:tc>
                  <a:txBody>
                    <a:bodyPr/>
                    <a:lstStyle/>
                    <a:p>
                      <a:pPr algn="ctr"/>
                      <a:r>
                        <a:rPr lang="en-GB" sz="1200" b="1" dirty="0">
                          <a:latin typeface="Gill Sans MT" panose="020B0502020104020203" pitchFamily="34" charset="0"/>
                        </a:rPr>
                        <a:t>Definition</a:t>
                      </a:r>
                    </a:p>
                  </a:txBody>
                  <a:tcPr anchor="ctr">
                    <a:solidFill>
                      <a:schemeClr val="accent6">
                        <a:lumMod val="20000"/>
                        <a:lumOff val="80000"/>
                      </a:schemeClr>
                    </a:solidFill>
                  </a:tcPr>
                </a:tc>
                <a:extLst>
                  <a:ext uri="{0D108BD9-81ED-4DB2-BD59-A6C34878D82A}">
                    <a16:rowId xmlns:a16="http://schemas.microsoft.com/office/drawing/2014/main" val="10000"/>
                  </a:ext>
                </a:extLst>
              </a:tr>
              <a:tr h="252991">
                <a:tc>
                  <a:txBody>
                    <a:bodyPr/>
                    <a:lstStyle/>
                    <a:p>
                      <a:r>
                        <a:rPr lang="en-GB" sz="1200" kern="1400" dirty="0">
                          <a:ln>
                            <a:noFill/>
                          </a:ln>
                          <a:solidFill>
                            <a:srgbClr val="000000"/>
                          </a:solidFill>
                          <a:effectLst/>
                          <a:latin typeface="Gill Sans MT" panose="020B0502020104020203" pitchFamily="34" charset="0"/>
                          <a:ea typeface="+mn-ea"/>
                          <a:cs typeface="+mn-cs"/>
                        </a:rPr>
                        <a:t>Non-Ferrous</a:t>
                      </a:r>
                    </a:p>
                  </a:txBody>
                  <a:tcPr marL="36576" marR="36576" marT="36576" marB="36576" anchor="ctr"/>
                </a:tc>
                <a:tc>
                  <a:txBody>
                    <a:bodyPr/>
                    <a:lstStyle/>
                    <a:p>
                      <a:pPr marL="0" marR="0" lvl="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ea typeface="+mn-ea"/>
                          <a:cs typeface="+mn-cs"/>
                        </a:rPr>
                        <a:t>Metal that does not contain iron, is not magnetic and does not rust.</a:t>
                      </a:r>
                    </a:p>
                  </a:txBody>
                  <a:tcPr marL="36576" marR="36576" marT="36576" marB="36576" anchor="ctr"/>
                </a:tc>
                <a:extLst>
                  <a:ext uri="{0D108BD9-81ED-4DB2-BD59-A6C34878D82A}">
                    <a16:rowId xmlns:a16="http://schemas.microsoft.com/office/drawing/2014/main" val="3569145681"/>
                  </a:ext>
                </a:extLst>
              </a:tr>
              <a:tr h="239194">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Specification</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Containing detail of a product's requirement or characteristic - processes, materials and information needed to design the product.</a:t>
                      </a:r>
                    </a:p>
                  </a:txBody>
                  <a:tcPr marL="36576" marR="36576" marT="36576" marB="36576" anchor="ctr"/>
                </a:tc>
                <a:extLst>
                  <a:ext uri="{0D108BD9-81ED-4DB2-BD59-A6C34878D82A}">
                    <a16:rowId xmlns:a16="http://schemas.microsoft.com/office/drawing/2014/main" val="10002"/>
                  </a:ext>
                </a:extLst>
              </a:tr>
              <a:tr h="0">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Sustainability</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Something that does not damage the environment e.g. plant based plastic</a:t>
                      </a:r>
                    </a:p>
                  </a:txBody>
                  <a:tcPr marL="36576" marR="36576" marT="36576" marB="36576" anchor="ctr"/>
                </a:tc>
                <a:extLst>
                  <a:ext uri="{0D108BD9-81ED-4DB2-BD59-A6C34878D82A}">
                    <a16:rowId xmlns:a16="http://schemas.microsoft.com/office/drawing/2014/main" val="3256385259"/>
                  </a:ext>
                </a:extLst>
              </a:tr>
              <a:tr h="1180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400" dirty="0">
                          <a:ln>
                            <a:noFill/>
                          </a:ln>
                          <a:solidFill>
                            <a:srgbClr val="000000"/>
                          </a:solidFill>
                          <a:effectLst/>
                          <a:latin typeface="Gill Sans MT" panose="020B0502020104020203" pitchFamily="34" charset="0"/>
                          <a:ea typeface="+mn-ea"/>
                          <a:cs typeface="+mn-cs"/>
                        </a:rPr>
                        <a:t>The 6 Rs</a:t>
                      </a:r>
                    </a:p>
                  </a:txBody>
                  <a:tcPr marL="36576" marR="36576" marT="36576" marB="36576" anchor="ctr"/>
                </a:tc>
                <a:tc>
                  <a:txBody>
                    <a:bodyPr/>
                    <a:lstStyle/>
                    <a:p>
                      <a:pPr marL="0" marR="0" lvl="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ea typeface="+mn-ea"/>
                          <a:cs typeface="+mn-cs"/>
                        </a:rPr>
                        <a:t>Rethink, Refuse, Reduce, Reuse, Recycle, Repair</a:t>
                      </a:r>
                    </a:p>
                  </a:txBody>
                  <a:tcPr marL="36576" marR="36576" marT="36576" marB="36576" anchor="ctr"/>
                </a:tc>
                <a:extLst>
                  <a:ext uri="{0D108BD9-81ED-4DB2-BD59-A6C34878D82A}">
                    <a16:rowId xmlns:a16="http://schemas.microsoft.com/office/drawing/2014/main" val="10004"/>
                  </a:ext>
                </a:extLst>
              </a:tr>
              <a:tr h="28269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Properties</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The qualities a material possesses which suit its specific purpose.</a:t>
                      </a:r>
                    </a:p>
                  </a:txBody>
                  <a:tcPr marL="36576" marR="36576" marT="36576" marB="36576" anchor="ctr"/>
                </a:tc>
                <a:extLst>
                  <a:ext uri="{0D108BD9-81ED-4DB2-BD59-A6C34878D82A}">
                    <a16:rowId xmlns:a16="http://schemas.microsoft.com/office/drawing/2014/main" val="3925240874"/>
                  </a:ext>
                </a:extLst>
              </a:tr>
              <a:tr h="0">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Physical Properties</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The traits a material has before it is used</a:t>
                      </a:r>
                    </a:p>
                  </a:txBody>
                  <a:tcPr marL="36576" marR="36576" marT="36576" marB="36576" anchor="ctr"/>
                </a:tc>
                <a:extLst>
                  <a:ext uri="{0D108BD9-81ED-4DB2-BD59-A6C34878D82A}">
                    <a16:rowId xmlns:a16="http://schemas.microsoft.com/office/drawing/2014/main" val="3041935017"/>
                  </a:ext>
                </a:extLst>
              </a:tr>
              <a:tr h="350233">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Working Properties</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The material behaves when it is manipulated. </a:t>
                      </a:r>
                    </a:p>
                  </a:txBody>
                  <a:tcPr marL="36576" marR="36576" marT="36576" marB="36576" anchor="ctr"/>
                </a:tc>
                <a:extLst>
                  <a:ext uri="{0D108BD9-81ED-4DB2-BD59-A6C34878D82A}">
                    <a16:rowId xmlns:a16="http://schemas.microsoft.com/office/drawing/2014/main" val="3141519547"/>
                  </a:ext>
                </a:extLst>
              </a:tr>
            </a:tbl>
          </a:graphicData>
        </a:graphic>
      </p:graphicFrame>
      <p:pic>
        <p:nvPicPr>
          <p:cNvPr id="2050" name="Picture 2" descr="The 6 Rs, reduce, reuse, recycle, rethink, refuse and repair illustrated around a rubbish bin.">
            <a:extLst>
              <a:ext uri="{FF2B5EF4-FFF2-40B4-BE49-F238E27FC236}">
                <a16:creationId xmlns:a16="http://schemas.microsoft.com/office/drawing/2014/main" id="{E5FE30C3-E0F7-25A5-C9F6-AD0318BDADC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8119"/>
          <a:stretch/>
        </p:blipFill>
        <p:spPr bwMode="auto">
          <a:xfrm>
            <a:off x="9590597" y="3721720"/>
            <a:ext cx="2460699" cy="300519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What life cycle assessments can (and can't) do - IFCO Systems">
            <a:extLst>
              <a:ext uri="{FF2B5EF4-FFF2-40B4-BE49-F238E27FC236}">
                <a16:creationId xmlns:a16="http://schemas.microsoft.com/office/drawing/2014/main" id="{0722D799-8E75-4112-1195-D17C106486E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30025" y="3796693"/>
            <a:ext cx="2940391" cy="294039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FD576D4-52D3-366A-D748-13A70F26F594}"/>
              </a:ext>
            </a:extLst>
          </p:cNvPr>
          <p:cNvSpPr txBox="1"/>
          <p:nvPr/>
        </p:nvSpPr>
        <p:spPr>
          <a:xfrm>
            <a:off x="11721737" y="6499438"/>
            <a:ext cx="470263"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17</a:t>
            </a:r>
          </a:p>
        </p:txBody>
      </p:sp>
    </p:spTree>
    <p:extLst>
      <p:ext uri="{BB962C8B-B14F-4D97-AF65-F5344CB8AC3E}">
        <p14:creationId xmlns:p14="http://schemas.microsoft.com/office/powerpoint/2010/main" val="3904420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053" y="285008"/>
            <a:ext cx="10515600" cy="1046440"/>
          </a:xfrm>
        </p:spPr>
        <p:txBody>
          <a:bodyPr/>
          <a:lstStyle/>
          <a:p>
            <a:pPr algn="ctr"/>
            <a:r>
              <a:rPr lang="en-GB" dirty="0">
                <a:latin typeface="Gill Sans MT" panose="020B0502020104020203" pitchFamily="34" charset="0"/>
              </a:rPr>
              <a:t>Contents Page</a:t>
            </a:r>
          </a:p>
        </p:txBody>
      </p:sp>
      <p:graphicFrame>
        <p:nvGraphicFramePr>
          <p:cNvPr id="3" name="Table 2"/>
          <p:cNvGraphicFramePr>
            <a:graphicFrameLocks noGrp="1"/>
          </p:cNvGraphicFramePr>
          <p:nvPr>
            <p:extLst>
              <p:ext uri="{D42A27DB-BD31-4B8C-83A1-F6EECF244321}">
                <p14:modId xmlns:p14="http://schemas.microsoft.com/office/powerpoint/2010/main" val="153404569"/>
              </p:ext>
            </p:extLst>
          </p:nvPr>
        </p:nvGraphicFramePr>
        <p:xfrm>
          <a:off x="4239159" y="1146623"/>
          <a:ext cx="3741387" cy="5181600"/>
        </p:xfrm>
        <a:graphic>
          <a:graphicData uri="http://schemas.openxmlformats.org/drawingml/2006/table">
            <a:tbl>
              <a:tblPr firstRow="1" bandRow="1">
                <a:tableStyleId>{5940675A-B579-460E-94D1-54222C63F5DA}</a:tableStyleId>
              </a:tblPr>
              <a:tblGrid>
                <a:gridCol w="2744872">
                  <a:extLst>
                    <a:ext uri="{9D8B030D-6E8A-4147-A177-3AD203B41FA5}">
                      <a16:colId xmlns:a16="http://schemas.microsoft.com/office/drawing/2014/main" val="90344715"/>
                    </a:ext>
                  </a:extLst>
                </a:gridCol>
                <a:gridCol w="996515">
                  <a:extLst>
                    <a:ext uri="{9D8B030D-6E8A-4147-A177-3AD203B41FA5}">
                      <a16:colId xmlns:a16="http://schemas.microsoft.com/office/drawing/2014/main" val="3044920856"/>
                    </a:ext>
                  </a:extLst>
                </a:gridCol>
              </a:tblGrid>
              <a:tr h="284777">
                <a:tc>
                  <a:txBody>
                    <a:bodyPr/>
                    <a:lstStyle/>
                    <a:p>
                      <a:pPr algn="ctr"/>
                      <a:r>
                        <a:rPr lang="en-GB" sz="1400" b="1" dirty="0">
                          <a:latin typeface="Gill Sans MT" panose="020B0502020104020203" pitchFamily="34" charset="0"/>
                        </a:rPr>
                        <a:t>Subject</a:t>
                      </a:r>
                    </a:p>
                  </a:txBody>
                  <a:tcPr/>
                </a:tc>
                <a:tc>
                  <a:txBody>
                    <a:bodyPr/>
                    <a:lstStyle/>
                    <a:p>
                      <a:pPr algn="ctr"/>
                      <a:r>
                        <a:rPr lang="en-GB" sz="1400" b="1" dirty="0">
                          <a:latin typeface="Gill Sans MT" panose="020B0502020104020203" pitchFamily="34" charset="0"/>
                        </a:rPr>
                        <a:t>Page</a:t>
                      </a:r>
                    </a:p>
                  </a:txBody>
                  <a:tcPr/>
                </a:tc>
                <a:extLst>
                  <a:ext uri="{0D108BD9-81ED-4DB2-BD59-A6C34878D82A}">
                    <a16:rowId xmlns:a16="http://schemas.microsoft.com/office/drawing/2014/main" val="680685889"/>
                  </a:ext>
                </a:extLst>
              </a:tr>
              <a:tr h="284777">
                <a:tc>
                  <a:txBody>
                    <a:bodyPr/>
                    <a:lstStyle/>
                    <a:p>
                      <a:r>
                        <a:rPr lang="en-GB" sz="1400" dirty="0">
                          <a:latin typeface="Gill Sans MT" panose="020B0502020104020203" pitchFamily="34" charset="0"/>
                        </a:rPr>
                        <a:t>English</a:t>
                      </a:r>
                    </a:p>
                  </a:txBody>
                  <a:tcPr/>
                </a:tc>
                <a:tc>
                  <a:txBody>
                    <a:bodyPr/>
                    <a:lstStyle/>
                    <a:p>
                      <a:pPr algn="ctr"/>
                      <a:r>
                        <a:rPr lang="en-GB" sz="1400" dirty="0">
                          <a:latin typeface="Gill Sans MT" panose="020B0502020104020203" pitchFamily="34" charset="0"/>
                        </a:rPr>
                        <a:t>1</a:t>
                      </a:r>
                    </a:p>
                  </a:txBody>
                  <a:tcPr/>
                </a:tc>
                <a:extLst>
                  <a:ext uri="{0D108BD9-81ED-4DB2-BD59-A6C34878D82A}">
                    <a16:rowId xmlns:a16="http://schemas.microsoft.com/office/drawing/2014/main" val="1173644405"/>
                  </a:ext>
                </a:extLst>
              </a:tr>
              <a:tr h="284777">
                <a:tc>
                  <a:txBody>
                    <a:bodyPr/>
                    <a:lstStyle/>
                    <a:p>
                      <a:r>
                        <a:rPr lang="en-GB" sz="1400" dirty="0">
                          <a:latin typeface="Gill Sans MT" panose="020B0502020104020203" pitchFamily="34" charset="0"/>
                        </a:rPr>
                        <a:t>Maths</a:t>
                      </a:r>
                    </a:p>
                  </a:txBody>
                  <a:tcPr/>
                </a:tc>
                <a:tc>
                  <a:txBody>
                    <a:bodyPr/>
                    <a:lstStyle/>
                    <a:p>
                      <a:pPr algn="ctr"/>
                      <a:r>
                        <a:rPr lang="en-GB" sz="1400" dirty="0">
                          <a:latin typeface="Gill Sans MT" panose="020B0502020104020203" pitchFamily="34" charset="0"/>
                        </a:rPr>
                        <a:t>2</a:t>
                      </a:r>
                    </a:p>
                  </a:txBody>
                  <a:tcPr/>
                </a:tc>
                <a:extLst>
                  <a:ext uri="{0D108BD9-81ED-4DB2-BD59-A6C34878D82A}">
                    <a16:rowId xmlns:a16="http://schemas.microsoft.com/office/drawing/2014/main" val="3458786320"/>
                  </a:ext>
                </a:extLst>
              </a:tr>
              <a:tr h="284777">
                <a:tc>
                  <a:txBody>
                    <a:bodyPr/>
                    <a:lstStyle/>
                    <a:p>
                      <a:r>
                        <a:rPr lang="en-GB" sz="1400" dirty="0">
                          <a:latin typeface="Gill Sans MT" panose="020B0502020104020203" pitchFamily="34" charset="0"/>
                        </a:rPr>
                        <a:t>Science</a:t>
                      </a:r>
                    </a:p>
                  </a:txBody>
                  <a:tcPr/>
                </a:tc>
                <a:tc>
                  <a:txBody>
                    <a:bodyPr/>
                    <a:lstStyle/>
                    <a:p>
                      <a:pPr algn="ctr"/>
                      <a:r>
                        <a:rPr lang="en-GB" sz="1400" dirty="0">
                          <a:latin typeface="Gill Sans MT" panose="020B0502020104020203" pitchFamily="34" charset="0"/>
                        </a:rPr>
                        <a:t>3</a:t>
                      </a:r>
                    </a:p>
                  </a:txBody>
                  <a:tcPr/>
                </a:tc>
                <a:extLst>
                  <a:ext uri="{0D108BD9-81ED-4DB2-BD59-A6C34878D82A}">
                    <a16:rowId xmlns:a16="http://schemas.microsoft.com/office/drawing/2014/main" val="3468103291"/>
                  </a:ext>
                </a:extLst>
              </a:tr>
              <a:tr h="284777">
                <a:tc>
                  <a:txBody>
                    <a:bodyPr/>
                    <a:lstStyle/>
                    <a:p>
                      <a:r>
                        <a:rPr lang="en-GB" sz="1400" dirty="0">
                          <a:latin typeface="Gill Sans MT" panose="020B0502020104020203" pitchFamily="34" charset="0"/>
                        </a:rPr>
                        <a:t>Spanish</a:t>
                      </a:r>
                    </a:p>
                  </a:txBody>
                  <a:tcPr/>
                </a:tc>
                <a:tc>
                  <a:txBody>
                    <a:bodyPr/>
                    <a:lstStyle/>
                    <a:p>
                      <a:pPr algn="ctr"/>
                      <a:r>
                        <a:rPr lang="en-GB" sz="1400" dirty="0">
                          <a:latin typeface="Gill Sans MT" panose="020B0502020104020203" pitchFamily="34" charset="0"/>
                        </a:rPr>
                        <a:t>4</a:t>
                      </a:r>
                    </a:p>
                  </a:txBody>
                  <a:tcPr/>
                </a:tc>
                <a:extLst>
                  <a:ext uri="{0D108BD9-81ED-4DB2-BD59-A6C34878D82A}">
                    <a16:rowId xmlns:a16="http://schemas.microsoft.com/office/drawing/2014/main" val="3468091249"/>
                  </a:ext>
                </a:extLst>
              </a:tr>
              <a:tr h="284777">
                <a:tc>
                  <a:txBody>
                    <a:bodyPr/>
                    <a:lstStyle/>
                    <a:p>
                      <a:r>
                        <a:rPr lang="en-GB" sz="1400" dirty="0">
                          <a:latin typeface="Gill Sans MT" panose="020B0502020104020203" pitchFamily="34" charset="0"/>
                        </a:rPr>
                        <a:t>History</a:t>
                      </a:r>
                    </a:p>
                  </a:txBody>
                  <a:tcPr/>
                </a:tc>
                <a:tc>
                  <a:txBody>
                    <a:bodyPr/>
                    <a:lstStyle/>
                    <a:p>
                      <a:pPr algn="ctr"/>
                      <a:r>
                        <a:rPr lang="en-GB" sz="1400" dirty="0">
                          <a:latin typeface="Gill Sans MT" panose="020B0502020104020203" pitchFamily="34" charset="0"/>
                        </a:rPr>
                        <a:t>5</a:t>
                      </a:r>
                    </a:p>
                  </a:txBody>
                  <a:tcPr/>
                </a:tc>
                <a:extLst>
                  <a:ext uri="{0D108BD9-81ED-4DB2-BD59-A6C34878D82A}">
                    <a16:rowId xmlns:a16="http://schemas.microsoft.com/office/drawing/2014/main" val="3672402999"/>
                  </a:ext>
                </a:extLst>
              </a:tr>
              <a:tr h="284777">
                <a:tc>
                  <a:txBody>
                    <a:bodyPr/>
                    <a:lstStyle/>
                    <a:p>
                      <a:r>
                        <a:rPr lang="en-GB" sz="1400" dirty="0">
                          <a:latin typeface="Gill Sans MT" panose="020B0502020104020203" pitchFamily="34" charset="0"/>
                        </a:rPr>
                        <a:t>Geography</a:t>
                      </a:r>
                    </a:p>
                  </a:txBody>
                  <a:tcPr/>
                </a:tc>
                <a:tc>
                  <a:txBody>
                    <a:bodyPr/>
                    <a:lstStyle/>
                    <a:p>
                      <a:pPr algn="ctr"/>
                      <a:r>
                        <a:rPr lang="en-GB" sz="1400" dirty="0">
                          <a:latin typeface="Gill Sans MT" panose="020B0502020104020203" pitchFamily="34" charset="0"/>
                        </a:rPr>
                        <a:t>6</a:t>
                      </a:r>
                    </a:p>
                  </a:txBody>
                  <a:tcPr/>
                </a:tc>
                <a:extLst>
                  <a:ext uri="{0D108BD9-81ED-4DB2-BD59-A6C34878D82A}">
                    <a16:rowId xmlns:a16="http://schemas.microsoft.com/office/drawing/2014/main" val="3919237099"/>
                  </a:ext>
                </a:extLst>
              </a:tr>
              <a:tr h="284777">
                <a:tc>
                  <a:txBody>
                    <a:bodyPr/>
                    <a:lstStyle/>
                    <a:p>
                      <a:r>
                        <a:rPr lang="en-GB" sz="1400" dirty="0">
                          <a:latin typeface="Gill Sans MT" panose="020B0502020104020203" pitchFamily="34" charset="0"/>
                        </a:rPr>
                        <a:t>PE</a:t>
                      </a:r>
                    </a:p>
                  </a:txBody>
                  <a:tcPr/>
                </a:tc>
                <a:tc>
                  <a:txBody>
                    <a:bodyPr/>
                    <a:lstStyle/>
                    <a:p>
                      <a:pPr algn="ctr"/>
                      <a:r>
                        <a:rPr lang="en-GB" sz="1400" dirty="0">
                          <a:latin typeface="Gill Sans MT" panose="020B0502020104020203" pitchFamily="34" charset="0"/>
                        </a:rPr>
                        <a:t>8</a:t>
                      </a:r>
                    </a:p>
                  </a:txBody>
                  <a:tcPr/>
                </a:tc>
                <a:extLst>
                  <a:ext uri="{0D108BD9-81ED-4DB2-BD59-A6C34878D82A}">
                    <a16:rowId xmlns:a16="http://schemas.microsoft.com/office/drawing/2014/main" val="725833876"/>
                  </a:ext>
                </a:extLst>
              </a:tr>
              <a:tr h="284777">
                <a:tc>
                  <a:txBody>
                    <a:bodyPr/>
                    <a:lstStyle/>
                    <a:p>
                      <a:r>
                        <a:rPr lang="en-GB" sz="1400" dirty="0">
                          <a:latin typeface="Gill Sans MT" panose="020B0502020104020203" pitchFamily="34" charset="0"/>
                        </a:rPr>
                        <a:t>Computing</a:t>
                      </a:r>
                    </a:p>
                  </a:txBody>
                  <a:tcPr/>
                </a:tc>
                <a:tc>
                  <a:txBody>
                    <a:bodyPr/>
                    <a:lstStyle/>
                    <a:p>
                      <a:pPr algn="ctr"/>
                      <a:r>
                        <a:rPr lang="en-GB" sz="1400" dirty="0">
                          <a:latin typeface="Gill Sans MT" panose="020B0502020104020203" pitchFamily="34" charset="0"/>
                        </a:rPr>
                        <a:t>12</a:t>
                      </a:r>
                    </a:p>
                  </a:txBody>
                  <a:tcPr/>
                </a:tc>
                <a:extLst>
                  <a:ext uri="{0D108BD9-81ED-4DB2-BD59-A6C34878D82A}">
                    <a16:rowId xmlns:a16="http://schemas.microsoft.com/office/drawing/2014/main" val="2619633513"/>
                  </a:ext>
                </a:extLst>
              </a:tr>
              <a:tr h="284777">
                <a:tc>
                  <a:txBody>
                    <a:bodyPr/>
                    <a:lstStyle/>
                    <a:p>
                      <a:r>
                        <a:rPr lang="en-GB" sz="1400" dirty="0">
                          <a:latin typeface="Gill Sans MT" panose="020B0502020104020203" pitchFamily="34" charset="0"/>
                        </a:rPr>
                        <a:t>Art</a:t>
                      </a:r>
                    </a:p>
                  </a:txBody>
                  <a:tcPr/>
                </a:tc>
                <a:tc>
                  <a:txBody>
                    <a:bodyPr/>
                    <a:lstStyle/>
                    <a:p>
                      <a:pPr algn="ctr"/>
                      <a:r>
                        <a:rPr lang="en-GB" sz="1400" dirty="0">
                          <a:latin typeface="Gill Sans MT" panose="020B0502020104020203" pitchFamily="34" charset="0"/>
                        </a:rPr>
                        <a:t>13</a:t>
                      </a:r>
                    </a:p>
                  </a:txBody>
                  <a:tcPr/>
                </a:tc>
                <a:extLst>
                  <a:ext uri="{0D108BD9-81ED-4DB2-BD59-A6C34878D82A}">
                    <a16:rowId xmlns:a16="http://schemas.microsoft.com/office/drawing/2014/main" val="170731617"/>
                  </a:ext>
                </a:extLst>
              </a:tr>
              <a:tr h="284777">
                <a:tc>
                  <a:txBody>
                    <a:bodyPr/>
                    <a:lstStyle/>
                    <a:p>
                      <a:r>
                        <a:rPr lang="en-GB" sz="1400" dirty="0">
                          <a:latin typeface="Gill Sans MT" panose="020B0502020104020203" pitchFamily="34" charset="0"/>
                        </a:rPr>
                        <a:t>Cooking and Nutrition</a:t>
                      </a:r>
                    </a:p>
                  </a:txBody>
                  <a:tcPr/>
                </a:tc>
                <a:tc>
                  <a:txBody>
                    <a:bodyPr/>
                    <a:lstStyle/>
                    <a:p>
                      <a:pPr algn="ctr"/>
                      <a:r>
                        <a:rPr lang="en-GB" sz="1400" dirty="0">
                          <a:latin typeface="Gill Sans MT" panose="020B0502020104020203" pitchFamily="34" charset="0"/>
                        </a:rPr>
                        <a:t>14</a:t>
                      </a:r>
                    </a:p>
                  </a:txBody>
                  <a:tcPr/>
                </a:tc>
                <a:extLst>
                  <a:ext uri="{0D108BD9-81ED-4DB2-BD59-A6C34878D82A}">
                    <a16:rowId xmlns:a16="http://schemas.microsoft.com/office/drawing/2014/main" val="3511824151"/>
                  </a:ext>
                </a:extLst>
              </a:tr>
              <a:tr h="284777">
                <a:tc>
                  <a:txBody>
                    <a:bodyPr/>
                    <a:lstStyle/>
                    <a:p>
                      <a:r>
                        <a:rPr lang="en-GB" sz="1400" dirty="0">
                          <a:latin typeface="Gill Sans MT" panose="020B0502020104020203" pitchFamily="34" charset="0"/>
                        </a:rPr>
                        <a:t>Music</a:t>
                      </a:r>
                    </a:p>
                  </a:txBody>
                  <a:tcPr/>
                </a:tc>
                <a:tc>
                  <a:txBody>
                    <a:bodyPr/>
                    <a:lstStyle/>
                    <a:p>
                      <a:pPr algn="ctr"/>
                      <a:r>
                        <a:rPr lang="en-GB" sz="1400" dirty="0">
                          <a:latin typeface="Gill Sans MT" panose="020B0502020104020203" pitchFamily="34" charset="0"/>
                        </a:rPr>
                        <a:t>15</a:t>
                      </a:r>
                    </a:p>
                  </a:txBody>
                  <a:tcPr/>
                </a:tc>
                <a:extLst>
                  <a:ext uri="{0D108BD9-81ED-4DB2-BD59-A6C34878D82A}">
                    <a16:rowId xmlns:a16="http://schemas.microsoft.com/office/drawing/2014/main" val="2666411844"/>
                  </a:ext>
                </a:extLst>
              </a:tr>
              <a:tr h="284777">
                <a:tc>
                  <a:txBody>
                    <a:bodyPr/>
                    <a:lstStyle/>
                    <a:p>
                      <a:r>
                        <a:rPr lang="en-GB" sz="1400" dirty="0">
                          <a:latin typeface="Gill Sans MT" panose="020B0502020104020203" pitchFamily="34" charset="0"/>
                        </a:rPr>
                        <a:t>Drama</a:t>
                      </a:r>
                    </a:p>
                  </a:txBody>
                  <a:tcPr/>
                </a:tc>
                <a:tc>
                  <a:txBody>
                    <a:bodyPr/>
                    <a:lstStyle/>
                    <a:p>
                      <a:pPr algn="ctr"/>
                      <a:r>
                        <a:rPr lang="en-GB" sz="1400" dirty="0">
                          <a:latin typeface="Gill Sans MT" panose="020B0502020104020203" pitchFamily="34" charset="0"/>
                        </a:rPr>
                        <a:t>16</a:t>
                      </a:r>
                    </a:p>
                  </a:txBody>
                  <a:tcPr/>
                </a:tc>
                <a:extLst>
                  <a:ext uri="{0D108BD9-81ED-4DB2-BD59-A6C34878D82A}">
                    <a16:rowId xmlns:a16="http://schemas.microsoft.com/office/drawing/2014/main" val="2468797545"/>
                  </a:ext>
                </a:extLst>
              </a:tr>
              <a:tr h="284777">
                <a:tc>
                  <a:txBody>
                    <a:bodyPr/>
                    <a:lstStyle/>
                    <a:p>
                      <a:r>
                        <a:rPr lang="en-GB" sz="1400" dirty="0">
                          <a:latin typeface="Gill Sans MT" panose="020B0502020104020203" pitchFamily="34" charset="0"/>
                        </a:rPr>
                        <a:t>DT</a:t>
                      </a:r>
                    </a:p>
                  </a:txBody>
                  <a:tcPr/>
                </a:tc>
                <a:tc>
                  <a:txBody>
                    <a:bodyPr/>
                    <a:lstStyle/>
                    <a:p>
                      <a:pPr algn="ctr"/>
                      <a:r>
                        <a:rPr lang="en-GB" sz="1400" dirty="0">
                          <a:latin typeface="Gill Sans MT" panose="020B0502020104020203" pitchFamily="34" charset="0"/>
                        </a:rPr>
                        <a:t>17</a:t>
                      </a:r>
                    </a:p>
                  </a:txBody>
                  <a:tcPr/>
                </a:tc>
                <a:extLst>
                  <a:ext uri="{0D108BD9-81ED-4DB2-BD59-A6C34878D82A}">
                    <a16:rowId xmlns:a16="http://schemas.microsoft.com/office/drawing/2014/main" val="2199883482"/>
                  </a:ext>
                </a:extLst>
              </a:tr>
              <a:tr h="284777">
                <a:tc>
                  <a:txBody>
                    <a:bodyPr/>
                    <a:lstStyle/>
                    <a:p>
                      <a:r>
                        <a:rPr lang="en-GB" sz="1400" dirty="0">
                          <a:latin typeface="Gill Sans MT" panose="020B0502020104020203" pitchFamily="34" charset="0"/>
                        </a:rPr>
                        <a:t>‘Resilience’ reflection log</a:t>
                      </a:r>
                    </a:p>
                  </a:txBody>
                  <a:tcPr>
                    <a:noFill/>
                  </a:tcPr>
                </a:tc>
                <a:tc>
                  <a:txBody>
                    <a:bodyPr/>
                    <a:lstStyle/>
                    <a:p>
                      <a:pPr algn="ctr"/>
                      <a:r>
                        <a:rPr lang="en-GB" sz="1400" dirty="0">
                          <a:latin typeface="Gill Sans MT" panose="020B0502020104020203" pitchFamily="34" charset="0"/>
                        </a:rPr>
                        <a:t>18</a:t>
                      </a:r>
                    </a:p>
                  </a:txBody>
                  <a:tcPr>
                    <a:noFill/>
                  </a:tcPr>
                </a:tc>
                <a:extLst>
                  <a:ext uri="{0D108BD9-81ED-4DB2-BD59-A6C34878D82A}">
                    <a16:rowId xmlns:a16="http://schemas.microsoft.com/office/drawing/2014/main" val="2619912143"/>
                  </a:ext>
                </a:extLst>
              </a:tr>
              <a:tr h="284777">
                <a:tc>
                  <a:txBody>
                    <a:bodyPr/>
                    <a:lstStyle/>
                    <a:p>
                      <a:r>
                        <a:rPr lang="en-GB" sz="1400" dirty="0">
                          <a:latin typeface="Gill Sans MT" panose="020B0502020104020203" pitchFamily="34" charset="0"/>
                        </a:rPr>
                        <a:t>Reading log</a:t>
                      </a:r>
                    </a:p>
                  </a:txBody>
                  <a:tcPr>
                    <a:noFill/>
                  </a:tcPr>
                </a:tc>
                <a:tc>
                  <a:txBody>
                    <a:bodyPr/>
                    <a:lstStyle/>
                    <a:p>
                      <a:pPr algn="ctr"/>
                      <a:r>
                        <a:rPr lang="en-GB" sz="1400" dirty="0">
                          <a:latin typeface="Gill Sans MT" panose="020B0502020104020203" pitchFamily="34" charset="0"/>
                        </a:rPr>
                        <a:t>23</a:t>
                      </a:r>
                    </a:p>
                  </a:txBody>
                  <a:tcPr>
                    <a:noFill/>
                  </a:tcPr>
                </a:tc>
                <a:extLst>
                  <a:ext uri="{0D108BD9-81ED-4DB2-BD59-A6C34878D82A}">
                    <a16:rowId xmlns:a16="http://schemas.microsoft.com/office/drawing/2014/main" val="4237184239"/>
                  </a:ext>
                </a:extLst>
              </a:tr>
              <a:tr h="284777">
                <a:tc>
                  <a:txBody>
                    <a:bodyPr/>
                    <a:lstStyle/>
                    <a:p>
                      <a:r>
                        <a:rPr lang="en-GB" sz="1400" dirty="0">
                          <a:latin typeface="Gill Sans MT" panose="020B0502020104020203" pitchFamily="34" charset="0"/>
                        </a:rPr>
                        <a:t>Cursive Handwriting Practice</a:t>
                      </a:r>
                    </a:p>
                  </a:txBody>
                  <a:tcPr>
                    <a:noFill/>
                  </a:tcPr>
                </a:tc>
                <a:tc>
                  <a:txBody>
                    <a:bodyPr/>
                    <a:lstStyle/>
                    <a:p>
                      <a:pPr algn="ctr"/>
                      <a:r>
                        <a:rPr lang="en-GB" sz="1400" dirty="0">
                          <a:latin typeface="Gill Sans MT" panose="020B0502020104020203" pitchFamily="34" charset="0"/>
                        </a:rPr>
                        <a:t>28</a:t>
                      </a:r>
                    </a:p>
                  </a:txBody>
                  <a:tcPr>
                    <a:noFill/>
                  </a:tcPr>
                </a:tc>
                <a:extLst>
                  <a:ext uri="{0D108BD9-81ED-4DB2-BD59-A6C34878D82A}">
                    <a16:rowId xmlns:a16="http://schemas.microsoft.com/office/drawing/2014/main" val="2840063429"/>
                  </a:ext>
                </a:extLst>
              </a:tr>
            </a:tbl>
          </a:graphicData>
        </a:graphic>
      </p:graphicFrame>
      <p:sp>
        <p:nvSpPr>
          <p:cNvPr id="6" name="Rounded Rectangle 5"/>
          <p:cNvSpPr/>
          <p:nvPr/>
        </p:nvSpPr>
        <p:spPr>
          <a:xfrm>
            <a:off x="296883" y="285008"/>
            <a:ext cx="11625943" cy="6246421"/>
          </a:xfrm>
          <a:prstGeom prst="roundRect">
            <a:avLst/>
          </a:prstGeom>
          <a:noFill/>
          <a:ln w="571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845447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15074" y="179959"/>
          <a:ext cx="11532233" cy="6439399"/>
        </p:xfrm>
        <a:graphic>
          <a:graphicData uri="http://schemas.openxmlformats.org/drawingml/2006/table">
            <a:tbl>
              <a:tblPr firstRow="1" bandRow="1">
                <a:tableStyleId>{2D5ABB26-0587-4C30-8999-92F81FD0307C}</a:tableStyleId>
              </a:tblPr>
              <a:tblGrid>
                <a:gridCol w="2881630">
                  <a:extLst>
                    <a:ext uri="{9D8B030D-6E8A-4147-A177-3AD203B41FA5}">
                      <a16:colId xmlns:a16="http://schemas.microsoft.com/office/drawing/2014/main" val="20000"/>
                    </a:ext>
                  </a:extLst>
                </a:gridCol>
                <a:gridCol w="2880995">
                  <a:extLst>
                    <a:ext uri="{9D8B030D-6E8A-4147-A177-3AD203B41FA5}">
                      <a16:colId xmlns:a16="http://schemas.microsoft.com/office/drawing/2014/main" val="20001"/>
                    </a:ext>
                  </a:extLst>
                </a:gridCol>
                <a:gridCol w="2884804">
                  <a:extLst>
                    <a:ext uri="{9D8B030D-6E8A-4147-A177-3AD203B41FA5}">
                      <a16:colId xmlns:a16="http://schemas.microsoft.com/office/drawing/2014/main" val="20002"/>
                    </a:ext>
                  </a:extLst>
                </a:gridCol>
                <a:gridCol w="2884804">
                  <a:extLst>
                    <a:ext uri="{9D8B030D-6E8A-4147-A177-3AD203B41FA5}">
                      <a16:colId xmlns:a16="http://schemas.microsoft.com/office/drawing/2014/main" val="20003"/>
                    </a:ext>
                  </a:extLst>
                </a:gridCol>
              </a:tblGrid>
              <a:tr h="462407">
                <a:tc gridSpan="4">
                  <a:txBody>
                    <a:bodyPr/>
                    <a:lstStyle/>
                    <a:p>
                      <a:pPr marL="48260" marR="0" indent="0" algn="l" defTabSz="914400" eaLnBrk="1" fontAlgn="auto" latinLnBrk="0" hangingPunct="1">
                        <a:lnSpc>
                          <a:spcPts val="2090"/>
                        </a:lnSpc>
                        <a:spcBef>
                          <a:spcPts val="0"/>
                        </a:spcBef>
                        <a:spcAft>
                          <a:spcPts val="0"/>
                        </a:spcAft>
                        <a:buClrTx/>
                        <a:buSzTx/>
                        <a:buFontTx/>
                        <a:buNone/>
                        <a:tabLst/>
                        <a:defRPr/>
                      </a:pPr>
                      <a:r>
                        <a:rPr lang="en-GB" sz="1200" b="1" spc="-10" dirty="0">
                          <a:latin typeface="Gill Sans MT" panose="020B0502020104020203" pitchFamily="34" charset="0"/>
                          <a:cs typeface="Calibri"/>
                        </a:rPr>
                        <a:t>Resilience </a:t>
                      </a:r>
                      <a:r>
                        <a:rPr lang="en-GB" sz="1200" b="1" spc="-35" dirty="0">
                          <a:latin typeface="Gill Sans MT" panose="020B0502020104020203" pitchFamily="34" charset="0"/>
                          <a:cs typeface="Calibri"/>
                        </a:rPr>
                        <a:t> </a:t>
                      </a:r>
                      <a:r>
                        <a:rPr lang="en-GB" sz="1200" b="1" spc="-10" dirty="0">
                          <a:latin typeface="Gill Sans MT" panose="020B0502020104020203" pitchFamily="34" charset="0"/>
                          <a:cs typeface="Calibri"/>
                        </a:rPr>
                        <a:t>definition:</a:t>
                      </a:r>
                      <a:r>
                        <a:rPr lang="en-GB" sz="1200" b="1" spc="-15" dirty="0">
                          <a:latin typeface="Gill Sans MT" panose="020B0502020104020203" pitchFamily="34" charset="0"/>
                          <a:cs typeface="Calibri"/>
                        </a:rPr>
                        <a:t> </a:t>
                      </a:r>
                      <a:r>
                        <a:rPr lang="en-GB" sz="1200" i="1" dirty="0">
                          <a:latin typeface="Gill Sans MT" panose="020B0502020104020203" pitchFamily="34" charset="0"/>
                        </a:rPr>
                        <a:t>Grappling to get unstick </a:t>
                      </a:r>
                      <a:endParaRPr lang="en-GB" sz="12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89451">
                <a:tc rowSpan="2">
                  <a:txBody>
                    <a:bodyPr/>
                    <a:lstStyle/>
                    <a:p>
                      <a:pPr>
                        <a:lnSpc>
                          <a:spcPct val="100000"/>
                        </a:lnSpc>
                        <a:spcBef>
                          <a:spcPts val="25"/>
                        </a:spcBef>
                      </a:pPr>
                      <a:r>
                        <a:rPr lang="en-GB" sz="1200" dirty="0">
                          <a:solidFill>
                            <a:srgbClr val="FF0000"/>
                          </a:solidFill>
                          <a:latin typeface="Gill Sans MT" panose="020B0502020104020203" pitchFamily="34" charset="0"/>
                          <a:cs typeface="Calibri"/>
                        </a:rPr>
                        <a:t>Reflecting</a:t>
                      </a:r>
                      <a:r>
                        <a:rPr lang="en-GB" sz="1200" baseline="0" dirty="0">
                          <a:solidFill>
                            <a:srgbClr val="FF0000"/>
                          </a:solidFill>
                          <a:latin typeface="Gill Sans MT" panose="020B0502020104020203" pitchFamily="34" charset="0"/>
                          <a:cs typeface="Calibri"/>
                        </a:rPr>
                        <a:t> on learning behaviours for thinking…</a:t>
                      </a:r>
                      <a:endParaRPr sz="1200" dirty="0">
                        <a:solidFill>
                          <a:srgbClr val="FF0000"/>
                        </a:solidFill>
                        <a:latin typeface="Gill Sans MT" panose="020B0502020104020203" pitchFamily="34" charset="0"/>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333248">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200" i="1" spc="-5" dirty="0">
                          <a:latin typeface="Gill Sans MT" panose="020B0502020104020203" pitchFamily="34" charset="0"/>
                          <a:cs typeface="Calibri"/>
                        </a:rPr>
                        <a:t>An example where you could have done better on reflection</a:t>
                      </a:r>
                      <a:endParaRPr sz="120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288541">
                <a:tc>
                  <a:txBody>
                    <a:bodyPr/>
                    <a:lstStyle/>
                    <a:p>
                      <a:pPr marL="48260">
                        <a:lnSpc>
                          <a:spcPts val="1860"/>
                        </a:lnSpc>
                      </a:pPr>
                      <a:r>
                        <a:rPr sz="1200" b="1" spc="-5" dirty="0">
                          <a:latin typeface="Gill Sans MT" panose="020B0502020104020203" pitchFamily="34" charset="0"/>
                          <a:cs typeface="Calibri"/>
                        </a:rPr>
                        <a:t>I </a:t>
                      </a:r>
                      <a:r>
                        <a:rPr lang="en-GB" sz="1200" b="1" spc="-5" dirty="0">
                          <a:latin typeface="Gill Sans MT" panose="020B0502020104020203" pitchFamily="34" charset="0"/>
                          <a:cs typeface="Calibri"/>
                        </a:rPr>
                        <a:t>gave an idea and reasoned/justified.</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288542">
                <a:tc>
                  <a:txBody>
                    <a:bodyPr/>
                    <a:lstStyle/>
                    <a:p>
                      <a:pPr marL="48260">
                        <a:lnSpc>
                          <a:spcPts val="1400"/>
                        </a:lnSpc>
                      </a:pPr>
                      <a:r>
                        <a:rPr lang="en-GB" sz="1200" dirty="0">
                          <a:latin typeface="Gill Sans MT" panose="020B0502020104020203" pitchFamily="34" charset="0"/>
                          <a:cs typeface="Calibri"/>
                        </a:rPr>
                        <a:t>I reflected on</a:t>
                      </a:r>
                      <a:r>
                        <a:rPr lang="en-GB" sz="1200" baseline="0" dirty="0">
                          <a:latin typeface="Gill Sans MT" panose="020B0502020104020203" pitchFamily="34" charset="0"/>
                          <a:cs typeface="Calibri"/>
                        </a:rPr>
                        <a:t> my idea and made it better after discussing with others</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tc>
                  <a:txBody>
                    <a:bodyPr/>
                    <a:lstStyle/>
                    <a:p>
                      <a:pPr>
                        <a:lnSpc>
                          <a:spcPct val="100000"/>
                        </a:lnSpc>
                      </a:pPr>
                      <a:endParaRPr sz="12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tc>
                  <a:txBody>
                    <a:bodyPr/>
                    <a:lstStyle/>
                    <a:p>
                      <a:pPr>
                        <a:lnSpc>
                          <a:spcPct val="100000"/>
                        </a:lnSpc>
                      </a:pPr>
                      <a:endParaRPr sz="12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tc>
                  <a:txBody>
                    <a:bodyPr/>
                    <a:lstStyle/>
                    <a:p>
                      <a:pPr>
                        <a:lnSpc>
                          <a:spcPct val="100000"/>
                        </a:lnSpc>
                      </a:pPr>
                      <a:endParaRPr sz="12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extLst>
                  <a:ext uri="{0D108BD9-81ED-4DB2-BD59-A6C34878D82A}">
                    <a16:rowId xmlns:a16="http://schemas.microsoft.com/office/drawing/2014/main" val="10004"/>
                  </a:ext>
                </a:extLst>
              </a:tr>
              <a:tr h="1288542">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dirty="0">
                          <a:latin typeface="Gill Sans MT" panose="020B0502020104020203" pitchFamily="34" charset="0"/>
                          <a:cs typeface="Calibri"/>
                        </a:rPr>
                        <a:t>I</a:t>
                      </a:r>
                      <a:r>
                        <a:rPr lang="en-GB" sz="1200" spc="-5" dirty="0">
                          <a:latin typeface="Gill Sans MT" panose="020B0502020104020203" pitchFamily="34" charset="0"/>
                          <a:cs typeface="Calibri"/>
                        </a:rPr>
                        <a:t> </a:t>
                      </a:r>
                      <a:r>
                        <a:rPr lang="en-GB" sz="1200" spc="-10" dirty="0">
                          <a:latin typeface="Gill Sans MT" panose="020B0502020104020203" pitchFamily="34" charset="0"/>
                          <a:cs typeface="Calibri"/>
                        </a:rPr>
                        <a:t>used a revision strategy to help make</a:t>
                      </a:r>
                      <a:r>
                        <a:rPr lang="en-GB" sz="1200" spc="-10" baseline="0" dirty="0">
                          <a:latin typeface="Gill Sans MT" panose="020B0502020104020203" pitchFamily="34" charset="0"/>
                          <a:cs typeface="Calibri"/>
                        </a:rPr>
                        <a:t> the learning stick.</a:t>
                      </a:r>
                      <a:endParaRPr lang="en-GB" sz="1200" dirty="0">
                        <a:latin typeface="Gill Sans MT" panose="020B0502020104020203" pitchFamily="34" charset="0"/>
                        <a:cs typeface="Calibri"/>
                      </a:endParaRPr>
                    </a:p>
                    <a:p>
                      <a:pPr marL="48260">
                        <a:lnSpc>
                          <a:spcPts val="1400"/>
                        </a:lnSpc>
                      </a:pP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tc>
                  <a:txBody>
                    <a:bodyPr/>
                    <a:lstStyle/>
                    <a:p>
                      <a:pPr>
                        <a:lnSpc>
                          <a:spcPct val="100000"/>
                        </a:lnSpc>
                      </a:pPr>
                      <a:endParaRPr sz="12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tc>
                  <a:txBody>
                    <a:bodyPr/>
                    <a:lstStyle/>
                    <a:p>
                      <a:pPr>
                        <a:lnSpc>
                          <a:spcPct val="100000"/>
                        </a:lnSpc>
                      </a:pPr>
                      <a:endParaRPr sz="12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tc>
                  <a:txBody>
                    <a:bodyPr/>
                    <a:lstStyle/>
                    <a:p>
                      <a:pPr>
                        <a:lnSpc>
                          <a:spcPct val="100000"/>
                        </a:lnSpc>
                      </a:pPr>
                      <a:endParaRPr sz="12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extLst>
                  <a:ext uri="{0D108BD9-81ED-4DB2-BD59-A6C34878D82A}">
                    <a16:rowId xmlns:a16="http://schemas.microsoft.com/office/drawing/2014/main" val="10005"/>
                  </a:ext>
                </a:extLst>
              </a:tr>
              <a:tr h="1288516">
                <a:tc>
                  <a:txBody>
                    <a:bodyPr/>
                    <a:lstStyle/>
                    <a:p>
                      <a:pPr marL="48260">
                        <a:lnSpc>
                          <a:spcPts val="1405"/>
                        </a:lnSpc>
                      </a:pPr>
                      <a:r>
                        <a:rPr sz="1200" dirty="0">
                          <a:latin typeface="Gill Sans MT" panose="020B0502020104020203" pitchFamily="34" charset="0"/>
                          <a:cs typeface="Calibri"/>
                        </a:rPr>
                        <a:t>I</a:t>
                      </a:r>
                      <a:r>
                        <a:rPr sz="1200" spc="-5" dirty="0">
                          <a:latin typeface="Gill Sans MT" panose="020B0502020104020203" pitchFamily="34" charset="0"/>
                          <a:cs typeface="Calibri"/>
                        </a:rPr>
                        <a:t> </a:t>
                      </a:r>
                      <a:r>
                        <a:rPr lang="en-GB" sz="1200" spc="-5" dirty="0">
                          <a:latin typeface="Gill Sans MT" panose="020B0502020104020203" pitchFamily="34" charset="0"/>
                          <a:cs typeface="Calibri"/>
                        </a:rPr>
                        <a:t>made connections between</a:t>
                      </a:r>
                      <a:r>
                        <a:rPr lang="en-GB" sz="1200" spc="-5" baseline="0" dirty="0">
                          <a:latin typeface="Gill Sans MT" panose="020B0502020104020203" pitchFamily="34" charset="0"/>
                          <a:cs typeface="Calibri"/>
                        </a:rPr>
                        <a:t> what I am learning and the outside world. </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tc>
                  <a:txBody>
                    <a:bodyPr/>
                    <a:lstStyle/>
                    <a:p>
                      <a:pPr>
                        <a:lnSpc>
                          <a:spcPct val="100000"/>
                        </a:lnSpc>
                      </a:pPr>
                      <a:endParaRPr sz="12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tc>
                  <a:txBody>
                    <a:bodyPr/>
                    <a:lstStyle/>
                    <a:p>
                      <a:pPr>
                        <a:lnSpc>
                          <a:spcPct val="100000"/>
                        </a:lnSpc>
                      </a:pPr>
                      <a:endParaRPr sz="12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extLst>
                  <a:ext uri="{0D108BD9-81ED-4DB2-BD59-A6C34878D82A}">
                    <a16:rowId xmlns:a16="http://schemas.microsoft.com/office/drawing/2014/main" val="10006"/>
                  </a:ext>
                </a:extLst>
              </a:tr>
            </a:tbl>
          </a:graphicData>
        </a:graphic>
      </p:graphicFrame>
      <p:sp>
        <p:nvSpPr>
          <p:cNvPr id="13" name="TextBox 12"/>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18</a:t>
            </a:r>
          </a:p>
        </p:txBody>
      </p:sp>
    </p:spTree>
    <p:extLst>
      <p:ext uri="{BB962C8B-B14F-4D97-AF65-F5344CB8AC3E}">
        <p14:creationId xmlns:p14="http://schemas.microsoft.com/office/powerpoint/2010/main" val="18006629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15074" y="179959"/>
          <a:ext cx="11532233" cy="6439399"/>
        </p:xfrm>
        <a:graphic>
          <a:graphicData uri="http://schemas.openxmlformats.org/drawingml/2006/table">
            <a:tbl>
              <a:tblPr firstRow="1" bandRow="1">
                <a:tableStyleId>{2D5ABB26-0587-4C30-8999-92F81FD0307C}</a:tableStyleId>
              </a:tblPr>
              <a:tblGrid>
                <a:gridCol w="2881630">
                  <a:extLst>
                    <a:ext uri="{9D8B030D-6E8A-4147-A177-3AD203B41FA5}">
                      <a16:colId xmlns:a16="http://schemas.microsoft.com/office/drawing/2014/main" val="20000"/>
                    </a:ext>
                  </a:extLst>
                </a:gridCol>
                <a:gridCol w="2880995">
                  <a:extLst>
                    <a:ext uri="{9D8B030D-6E8A-4147-A177-3AD203B41FA5}">
                      <a16:colId xmlns:a16="http://schemas.microsoft.com/office/drawing/2014/main" val="20001"/>
                    </a:ext>
                  </a:extLst>
                </a:gridCol>
                <a:gridCol w="2884804">
                  <a:extLst>
                    <a:ext uri="{9D8B030D-6E8A-4147-A177-3AD203B41FA5}">
                      <a16:colId xmlns:a16="http://schemas.microsoft.com/office/drawing/2014/main" val="20002"/>
                    </a:ext>
                  </a:extLst>
                </a:gridCol>
                <a:gridCol w="2884804">
                  <a:extLst>
                    <a:ext uri="{9D8B030D-6E8A-4147-A177-3AD203B41FA5}">
                      <a16:colId xmlns:a16="http://schemas.microsoft.com/office/drawing/2014/main" val="20003"/>
                    </a:ext>
                  </a:extLst>
                </a:gridCol>
              </a:tblGrid>
              <a:tr h="462407">
                <a:tc gridSpan="4">
                  <a:txBody>
                    <a:bodyPr/>
                    <a:lstStyle/>
                    <a:p>
                      <a:pPr marL="48260" marR="0" indent="0" algn="l" defTabSz="914400" eaLnBrk="1" fontAlgn="auto" latinLnBrk="0" hangingPunct="1">
                        <a:lnSpc>
                          <a:spcPts val="2090"/>
                        </a:lnSpc>
                        <a:spcBef>
                          <a:spcPts val="0"/>
                        </a:spcBef>
                        <a:spcAft>
                          <a:spcPts val="0"/>
                        </a:spcAft>
                        <a:buClrTx/>
                        <a:buSzTx/>
                        <a:buFontTx/>
                        <a:buNone/>
                        <a:tabLst/>
                        <a:defRPr/>
                      </a:pPr>
                      <a:r>
                        <a:rPr lang="en-GB" sz="1200" b="1" spc="-10" dirty="0">
                          <a:latin typeface="Gill Sans MT" panose="020B0502020104020203" pitchFamily="34" charset="0"/>
                          <a:cs typeface="Calibri"/>
                        </a:rPr>
                        <a:t>Resilience </a:t>
                      </a:r>
                      <a:r>
                        <a:rPr lang="en-GB" sz="1200" b="1" spc="-35" dirty="0">
                          <a:latin typeface="Gill Sans MT" panose="020B0502020104020203" pitchFamily="34" charset="0"/>
                          <a:cs typeface="Calibri"/>
                        </a:rPr>
                        <a:t> </a:t>
                      </a:r>
                      <a:r>
                        <a:rPr lang="en-GB" sz="1200" b="1" spc="-10" dirty="0">
                          <a:latin typeface="Gill Sans MT" panose="020B0502020104020203" pitchFamily="34" charset="0"/>
                          <a:cs typeface="Calibri"/>
                        </a:rPr>
                        <a:t>definition:</a:t>
                      </a:r>
                      <a:r>
                        <a:rPr lang="en-GB" sz="1200" b="1" spc="-15" dirty="0">
                          <a:latin typeface="Gill Sans MT" panose="020B0502020104020203" pitchFamily="34" charset="0"/>
                          <a:cs typeface="Calibri"/>
                        </a:rPr>
                        <a:t> </a:t>
                      </a:r>
                      <a:r>
                        <a:rPr lang="en-GB" sz="1200" i="1" dirty="0">
                          <a:latin typeface="Gill Sans MT" panose="020B0502020104020203" pitchFamily="34" charset="0"/>
                        </a:rPr>
                        <a:t>Grappling to get unstick </a:t>
                      </a:r>
                      <a:endParaRPr lang="en-GB" sz="12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89451">
                <a:tc rowSpan="2">
                  <a:txBody>
                    <a:bodyPr/>
                    <a:lstStyle/>
                    <a:p>
                      <a:pPr>
                        <a:lnSpc>
                          <a:spcPct val="100000"/>
                        </a:lnSpc>
                        <a:spcBef>
                          <a:spcPts val="25"/>
                        </a:spcBef>
                      </a:pPr>
                      <a:r>
                        <a:rPr lang="en-GB" sz="1200" dirty="0">
                          <a:solidFill>
                            <a:srgbClr val="FF0000"/>
                          </a:solidFill>
                          <a:latin typeface="Gill Sans MT" panose="020B0502020104020203" pitchFamily="34" charset="0"/>
                          <a:cs typeface="Calibri"/>
                        </a:rPr>
                        <a:t>Reflecting</a:t>
                      </a:r>
                      <a:r>
                        <a:rPr lang="en-GB" sz="1200" baseline="0" dirty="0">
                          <a:solidFill>
                            <a:srgbClr val="FF0000"/>
                          </a:solidFill>
                          <a:latin typeface="Gill Sans MT" panose="020B0502020104020203" pitchFamily="34" charset="0"/>
                          <a:cs typeface="Calibri"/>
                        </a:rPr>
                        <a:t> on learning behaviours for thinking…</a:t>
                      </a:r>
                      <a:endParaRPr sz="1200" dirty="0">
                        <a:solidFill>
                          <a:srgbClr val="FF0000"/>
                        </a:solidFill>
                        <a:latin typeface="Gill Sans MT" panose="020B0502020104020203" pitchFamily="34" charset="0"/>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333248">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200" i="1" spc="-5" dirty="0">
                          <a:latin typeface="Gill Sans MT" panose="020B0502020104020203" pitchFamily="34" charset="0"/>
                          <a:cs typeface="Calibri"/>
                        </a:rPr>
                        <a:t>An example where you could have done better on reflection</a:t>
                      </a:r>
                      <a:endParaRPr sz="120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288541">
                <a:tc>
                  <a:txBody>
                    <a:bodyPr/>
                    <a:lstStyle/>
                    <a:p>
                      <a:pPr marL="48260">
                        <a:lnSpc>
                          <a:spcPts val="1860"/>
                        </a:lnSpc>
                      </a:pPr>
                      <a:r>
                        <a:rPr sz="1200" b="0" spc="-5" dirty="0">
                          <a:latin typeface="Gill Sans MT" panose="020B0502020104020203" pitchFamily="34" charset="0"/>
                          <a:cs typeface="Calibri"/>
                        </a:rPr>
                        <a:t>I </a:t>
                      </a:r>
                      <a:r>
                        <a:rPr lang="en-GB" sz="1200" b="0" spc="-5" dirty="0">
                          <a:latin typeface="Gill Sans MT" panose="020B0502020104020203" pitchFamily="34" charset="0"/>
                          <a:cs typeface="Calibri"/>
                        </a:rPr>
                        <a:t>gave an idea and reasoned/justified.</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extLst>
                  <a:ext uri="{0D108BD9-81ED-4DB2-BD59-A6C34878D82A}">
                    <a16:rowId xmlns:a16="http://schemas.microsoft.com/office/drawing/2014/main" val="10003"/>
                  </a:ext>
                </a:extLst>
              </a:tr>
              <a:tr h="1288542">
                <a:tc>
                  <a:txBody>
                    <a:bodyPr/>
                    <a:lstStyle/>
                    <a:p>
                      <a:pPr marL="48260">
                        <a:lnSpc>
                          <a:spcPts val="1400"/>
                        </a:lnSpc>
                      </a:pPr>
                      <a:r>
                        <a:rPr lang="en-GB" sz="1200" b="1" dirty="0">
                          <a:latin typeface="Gill Sans MT" panose="020B0502020104020203" pitchFamily="34" charset="0"/>
                          <a:cs typeface="Calibri"/>
                        </a:rPr>
                        <a:t>I reflected on</a:t>
                      </a:r>
                      <a:r>
                        <a:rPr lang="en-GB" sz="1200" b="1" baseline="0" dirty="0">
                          <a:latin typeface="Gill Sans MT" panose="020B0502020104020203" pitchFamily="34" charset="0"/>
                          <a:cs typeface="Calibri"/>
                        </a:rPr>
                        <a:t> my idea and made it better after discussing with others</a:t>
                      </a:r>
                      <a:endParaRPr sz="1200" b="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4"/>
                  </a:ext>
                </a:extLst>
              </a:tr>
              <a:tr h="1288542">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dirty="0">
                          <a:latin typeface="Gill Sans MT" panose="020B0502020104020203" pitchFamily="34" charset="0"/>
                          <a:cs typeface="Calibri"/>
                        </a:rPr>
                        <a:t>I</a:t>
                      </a:r>
                      <a:r>
                        <a:rPr lang="en-GB" sz="1200" spc="-5" dirty="0">
                          <a:latin typeface="Gill Sans MT" panose="020B0502020104020203" pitchFamily="34" charset="0"/>
                          <a:cs typeface="Calibri"/>
                        </a:rPr>
                        <a:t> </a:t>
                      </a:r>
                      <a:r>
                        <a:rPr lang="en-GB" sz="1200" spc="-10" dirty="0">
                          <a:latin typeface="Gill Sans MT" panose="020B0502020104020203" pitchFamily="34" charset="0"/>
                          <a:cs typeface="Calibri"/>
                        </a:rPr>
                        <a:t>used a revision strategy to help make</a:t>
                      </a:r>
                      <a:r>
                        <a:rPr lang="en-GB" sz="1200" spc="-10" baseline="0" dirty="0">
                          <a:latin typeface="Gill Sans MT" panose="020B0502020104020203" pitchFamily="34" charset="0"/>
                          <a:cs typeface="Calibri"/>
                        </a:rPr>
                        <a:t> the learning stick.</a:t>
                      </a:r>
                      <a:endParaRPr lang="en-GB" sz="1200" dirty="0">
                        <a:latin typeface="Gill Sans MT" panose="020B0502020104020203" pitchFamily="34" charset="0"/>
                        <a:cs typeface="Calibri"/>
                      </a:endParaRPr>
                    </a:p>
                    <a:p>
                      <a:pPr marL="48260">
                        <a:lnSpc>
                          <a:spcPts val="1400"/>
                        </a:lnSpc>
                      </a:pP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tc>
                  <a:txBody>
                    <a:bodyPr/>
                    <a:lstStyle/>
                    <a:p>
                      <a:pPr>
                        <a:lnSpc>
                          <a:spcPct val="100000"/>
                        </a:lnSpc>
                      </a:pPr>
                      <a:endParaRPr sz="12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tc>
                  <a:txBody>
                    <a:bodyPr/>
                    <a:lstStyle/>
                    <a:p>
                      <a:pPr>
                        <a:lnSpc>
                          <a:spcPct val="100000"/>
                        </a:lnSpc>
                      </a:pPr>
                      <a:endParaRPr sz="12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extLst>
                  <a:ext uri="{0D108BD9-81ED-4DB2-BD59-A6C34878D82A}">
                    <a16:rowId xmlns:a16="http://schemas.microsoft.com/office/drawing/2014/main" val="10005"/>
                  </a:ext>
                </a:extLst>
              </a:tr>
              <a:tr h="1288516">
                <a:tc>
                  <a:txBody>
                    <a:bodyPr/>
                    <a:lstStyle/>
                    <a:p>
                      <a:pPr marL="48260">
                        <a:lnSpc>
                          <a:spcPts val="1405"/>
                        </a:lnSpc>
                      </a:pPr>
                      <a:r>
                        <a:rPr sz="1200" dirty="0">
                          <a:latin typeface="Gill Sans MT" panose="020B0502020104020203" pitchFamily="34" charset="0"/>
                          <a:cs typeface="Calibri"/>
                        </a:rPr>
                        <a:t>I</a:t>
                      </a:r>
                      <a:r>
                        <a:rPr sz="1200" spc="-5" dirty="0">
                          <a:latin typeface="Gill Sans MT" panose="020B0502020104020203" pitchFamily="34" charset="0"/>
                          <a:cs typeface="Calibri"/>
                        </a:rPr>
                        <a:t> </a:t>
                      </a:r>
                      <a:r>
                        <a:rPr lang="en-GB" sz="1200" spc="-5" dirty="0">
                          <a:latin typeface="Gill Sans MT" panose="020B0502020104020203" pitchFamily="34" charset="0"/>
                          <a:cs typeface="Calibri"/>
                        </a:rPr>
                        <a:t>made connections between</a:t>
                      </a:r>
                      <a:r>
                        <a:rPr lang="en-GB" sz="1200" spc="-5" baseline="0" dirty="0">
                          <a:latin typeface="Gill Sans MT" panose="020B0502020104020203" pitchFamily="34" charset="0"/>
                          <a:cs typeface="Calibri"/>
                        </a:rPr>
                        <a:t> what I am learning and the outside world. </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tc>
                  <a:txBody>
                    <a:bodyPr/>
                    <a:lstStyle/>
                    <a:p>
                      <a:pPr>
                        <a:lnSpc>
                          <a:spcPct val="100000"/>
                        </a:lnSpc>
                      </a:pPr>
                      <a:endParaRPr sz="12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tc>
                  <a:txBody>
                    <a:bodyPr/>
                    <a:lstStyle/>
                    <a:p>
                      <a:pPr>
                        <a:lnSpc>
                          <a:spcPct val="100000"/>
                        </a:lnSpc>
                      </a:pPr>
                      <a:endParaRPr sz="12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extLst>
                  <a:ext uri="{0D108BD9-81ED-4DB2-BD59-A6C34878D82A}">
                    <a16:rowId xmlns:a16="http://schemas.microsoft.com/office/drawing/2014/main" val="10006"/>
                  </a:ext>
                </a:extLst>
              </a:tr>
            </a:tbl>
          </a:graphicData>
        </a:graphic>
      </p:graphicFrame>
      <p:sp>
        <p:nvSpPr>
          <p:cNvPr id="3" name="TextBox 2"/>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19</a:t>
            </a:r>
          </a:p>
        </p:txBody>
      </p:sp>
    </p:spTree>
    <p:extLst>
      <p:ext uri="{BB962C8B-B14F-4D97-AF65-F5344CB8AC3E}">
        <p14:creationId xmlns:p14="http://schemas.microsoft.com/office/powerpoint/2010/main" val="20401142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15074" y="179959"/>
          <a:ext cx="11532233" cy="6439399"/>
        </p:xfrm>
        <a:graphic>
          <a:graphicData uri="http://schemas.openxmlformats.org/drawingml/2006/table">
            <a:tbl>
              <a:tblPr firstRow="1" bandRow="1">
                <a:tableStyleId>{2D5ABB26-0587-4C30-8999-92F81FD0307C}</a:tableStyleId>
              </a:tblPr>
              <a:tblGrid>
                <a:gridCol w="2881630">
                  <a:extLst>
                    <a:ext uri="{9D8B030D-6E8A-4147-A177-3AD203B41FA5}">
                      <a16:colId xmlns:a16="http://schemas.microsoft.com/office/drawing/2014/main" val="20000"/>
                    </a:ext>
                  </a:extLst>
                </a:gridCol>
                <a:gridCol w="2880995">
                  <a:extLst>
                    <a:ext uri="{9D8B030D-6E8A-4147-A177-3AD203B41FA5}">
                      <a16:colId xmlns:a16="http://schemas.microsoft.com/office/drawing/2014/main" val="20001"/>
                    </a:ext>
                  </a:extLst>
                </a:gridCol>
                <a:gridCol w="2884804">
                  <a:extLst>
                    <a:ext uri="{9D8B030D-6E8A-4147-A177-3AD203B41FA5}">
                      <a16:colId xmlns:a16="http://schemas.microsoft.com/office/drawing/2014/main" val="20002"/>
                    </a:ext>
                  </a:extLst>
                </a:gridCol>
                <a:gridCol w="2884804">
                  <a:extLst>
                    <a:ext uri="{9D8B030D-6E8A-4147-A177-3AD203B41FA5}">
                      <a16:colId xmlns:a16="http://schemas.microsoft.com/office/drawing/2014/main" val="20003"/>
                    </a:ext>
                  </a:extLst>
                </a:gridCol>
              </a:tblGrid>
              <a:tr h="462407">
                <a:tc gridSpan="4">
                  <a:txBody>
                    <a:bodyPr/>
                    <a:lstStyle/>
                    <a:p>
                      <a:pPr marL="48260" marR="0" indent="0" algn="l" defTabSz="914400" eaLnBrk="1" fontAlgn="auto" latinLnBrk="0" hangingPunct="1">
                        <a:lnSpc>
                          <a:spcPts val="2090"/>
                        </a:lnSpc>
                        <a:spcBef>
                          <a:spcPts val="0"/>
                        </a:spcBef>
                        <a:spcAft>
                          <a:spcPts val="0"/>
                        </a:spcAft>
                        <a:buClrTx/>
                        <a:buSzTx/>
                        <a:buFontTx/>
                        <a:buNone/>
                        <a:tabLst/>
                        <a:defRPr/>
                      </a:pPr>
                      <a:r>
                        <a:rPr lang="en-GB" sz="1200" b="1" spc="-10" dirty="0">
                          <a:latin typeface="Gill Sans MT" panose="020B0502020104020203" pitchFamily="34" charset="0"/>
                          <a:cs typeface="Calibri"/>
                        </a:rPr>
                        <a:t>Resilience </a:t>
                      </a:r>
                      <a:r>
                        <a:rPr lang="en-GB" sz="1200" b="1" spc="-35" dirty="0">
                          <a:latin typeface="Gill Sans MT" panose="020B0502020104020203" pitchFamily="34" charset="0"/>
                          <a:cs typeface="Calibri"/>
                        </a:rPr>
                        <a:t> </a:t>
                      </a:r>
                      <a:r>
                        <a:rPr lang="en-GB" sz="1200" b="1" spc="-10" dirty="0">
                          <a:latin typeface="Gill Sans MT" panose="020B0502020104020203" pitchFamily="34" charset="0"/>
                          <a:cs typeface="Calibri"/>
                        </a:rPr>
                        <a:t>definition:</a:t>
                      </a:r>
                      <a:r>
                        <a:rPr lang="en-GB" sz="1200" b="1" spc="-15" dirty="0">
                          <a:latin typeface="Gill Sans MT" panose="020B0502020104020203" pitchFamily="34" charset="0"/>
                          <a:cs typeface="Calibri"/>
                        </a:rPr>
                        <a:t> </a:t>
                      </a:r>
                      <a:r>
                        <a:rPr lang="en-GB" sz="1200" i="1" dirty="0">
                          <a:latin typeface="Gill Sans MT" panose="020B0502020104020203" pitchFamily="34" charset="0"/>
                        </a:rPr>
                        <a:t>Grappling to get unstick </a:t>
                      </a:r>
                      <a:endParaRPr lang="en-GB" sz="12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89451">
                <a:tc rowSpan="2">
                  <a:txBody>
                    <a:bodyPr/>
                    <a:lstStyle/>
                    <a:p>
                      <a:pPr>
                        <a:lnSpc>
                          <a:spcPct val="100000"/>
                        </a:lnSpc>
                        <a:spcBef>
                          <a:spcPts val="25"/>
                        </a:spcBef>
                      </a:pPr>
                      <a:r>
                        <a:rPr lang="en-GB" sz="1200" dirty="0">
                          <a:solidFill>
                            <a:srgbClr val="FF0000"/>
                          </a:solidFill>
                          <a:latin typeface="Gill Sans MT" panose="020B0502020104020203" pitchFamily="34" charset="0"/>
                          <a:cs typeface="Calibri"/>
                        </a:rPr>
                        <a:t>Reflecting</a:t>
                      </a:r>
                      <a:r>
                        <a:rPr lang="en-GB" sz="1200" baseline="0" dirty="0">
                          <a:solidFill>
                            <a:srgbClr val="FF0000"/>
                          </a:solidFill>
                          <a:latin typeface="Gill Sans MT" panose="020B0502020104020203" pitchFamily="34" charset="0"/>
                          <a:cs typeface="Calibri"/>
                        </a:rPr>
                        <a:t> on learning behaviours for thinking…</a:t>
                      </a:r>
                      <a:endParaRPr sz="1200" dirty="0">
                        <a:solidFill>
                          <a:srgbClr val="FF0000"/>
                        </a:solidFill>
                        <a:latin typeface="Gill Sans MT" panose="020B0502020104020203" pitchFamily="34" charset="0"/>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333248">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200" i="1" spc="-5" dirty="0">
                          <a:latin typeface="Gill Sans MT" panose="020B0502020104020203" pitchFamily="34" charset="0"/>
                          <a:cs typeface="Calibri"/>
                        </a:rPr>
                        <a:t>An example where you could have done better on reflection</a:t>
                      </a:r>
                      <a:endParaRPr sz="120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288541">
                <a:tc>
                  <a:txBody>
                    <a:bodyPr/>
                    <a:lstStyle/>
                    <a:p>
                      <a:pPr marL="48260">
                        <a:lnSpc>
                          <a:spcPts val="1860"/>
                        </a:lnSpc>
                      </a:pPr>
                      <a:r>
                        <a:rPr sz="1200" b="0" spc="-5" dirty="0">
                          <a:latin typeface="Gill Sans MT" panose="020B0502020104020203" pitchFamily="34" charset="0"/>
                          <a:cs typeface="Calibri"/>
                        </a:rPr>
                        <a:t>I </a:t>
                      </a:r>
                      <a:r>
                        <a:rPr lang="en-GB" sz="1200" b="0" spc="-5" dirty="0">
                          <a:latin typeface="Gill Sans MT" panose="020B0502020104020203" pitchFamily="34" charset="0"/>
                          <a:cs typeface="Calibri"/>
                        </a:rPr>
                        <a:t>gave an idea and reasoned/justified.</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extLst>
                  <a:ext uri="{0D108BD9-81ED-4DB2-BD59-A6C34878D82A}">
                    <a16:rowId xmlns:a16="http://schemas.microsoft.com/office/drawing/2014/main" val="10003"/>
                  </a:ext>
                </a:extLst>
              </a:tr>
              <a:tr h="1288542">
                <a:tc>
                  <a:txBody>
                    <a:bodyPr/>
                    <a:lstStyle/>
                    <a:p>
                      <a:pPr marL="48260">
                        <a:lnSpc>
                          <a:spcPts val="1400"/>
                        </a:lnSpc>
                      </a:pPr>
                      <a:r>
                        <a:rPr lang="en-GB" sz="1200" b="0" dirty="0">
                          <a:latin typeface="Gill Sans MT" panose="020B0502020104020203" pitchFamily="34" charset="0"/>
                          <a:cs typeface="Calibri"/>
                        </a:rPr>
                        <a:t>I reflected on</a:t>
                      </a:r>
                      <a:r>
                        <a:rPr lang="en-GB" sz="1200" b="0" baseline="0" dirty="0">
                          <a:latin typeface="Gill Sans MT" panose="020B0502020104020203" pitchFamily="34" charset="0"/>
                          <a:cs typeface="Calibri"/>
                        </a:rPr>
                        <a:t> my idea and made it better after discussing with others</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b="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b="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b="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extLst>
                  <a:ext uri="{0D108BD9-81ED-4DB2-BD59-A6C34878D82A}">
                    <a16:rowId xmlns:a16="http://schemas.microsoft.com/office/drawing/2014/main" val="10004"/>
                  </a:ext>
                </a:extLst>
              </a:tr>
              <a:tr h="1288542">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b="1" dirty="0">
                          <a:latin typeface="Gill Sans MT" panose="020B0502020104020203" pitchFamily="34" charset="0"/>
                          <a:cs typeface="Calibri"/>
                        </a:rPr>
                        <a:t>I</a:t>
                      </a:r>
                      <a:r>
                        <a:rPr lang="en-GB" sz="1200" b="1" spc="-5" dirty="0">
                          <a:latin typeface="Gill Sans MT" panose="020B0502020104020203" pitchFamily="34" charset="0"/>
                          <a:cs typeface="Calibri"/>
                        </a:rPr>
                        <a:t> </a:t>
                      </a:r>
                      <a:r>
                        <a:rPr lang="en-GB" sz="1200" b="1" spc="-10" dirty="0">
                          <a:latin typeface="Gill Sans MT" panose="020B0502020104020203" pitchFamily="34" charset="0"/>
                          <a:cs typeface="Calibri"/>
                        </a:rPr>
                        <a:t>used a revision strategy to help make</a:t>
                      </a:r>
                      <a:r>
                        <a:rPr lang="en-GB" sz="1200" b="1" spc="-10" baseline="0" dirty="0">
                          <a:latin typeface="Gill Sans MT" panose="020B0502020104020203" pitchFamily="34" charset="0"/>
                          <a:cs typeface="Calibri"/>
                        </a:rPr>
                        <a:t> the learning stick.</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5"/>
                  </a:ext>
                </a:extLst>
              </a:tr>
              <a:tr h="1288516">
                <a:tc>
                  <a:txBody>
                    <a:bodyPr/>
                    <a:lstStyle/>
                    <a:p>
                      <a:pPr marL="48260">
                        <a:lnSpc>
                          <a:spcPts val="1405"/>
                        </a:lnSpc>
                      </a:pPr>
                      <a:r>
                        <a:rPr sz="1200" dirty="0">
                          <a:latin typeface="Gill Sans MT" panose="020B0502020104020203" pitchFamily="34" charset="0"/>
                          <a:cs typeface="Calibri"/>
                        </a:rPr>
                        <a:t>I</a:t>
                      </a:r>
                      <a:r>
                        <a:rPr sz="1200" spc="-5" dirty="0">
                          <a:latin typeface="Gill Sans MT" panose="020B0502020104020203" pitchFamily="34" charset="0"/>
                          <a:cs typeface="Calibri"/>
                        </a:rPr>
                        <a:t> </a:t>
                      </a:r>
                      <a:r>
                        <a:rPr lang="en-GB" sz="1200" spc="-5" dirty="0">
                          <a:latin typeface="Gill Sans MT" panose="020B0502020104020203" pitchFamily="34" charset="0"/>
                          <a:cs typeface="Calibri"/>
                        </a:rPr>
                        <a:t>made connections between</a:t>
                      </a:r>
                      <a:r>
                        <a:rPr lang="en-GB" sz="1200" spc="-5" baseline="0" dirty="0">
                          <a:latin typeface="Gill Sans MT" panose="020B0502020104020203" pitchFamily="34" charset="0"/>
                          <a:cs typeface="Calibri"/>
                        </a:rPr>
                        <a:t> what I am learning and the outside world. </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tc>
                  <a:txBody>
                    <a:bodyPr/>
                    <a:lstStyle/>
                    <a:p>
                      <a:pPr>
                        <a:lnSpc>
                          <a:spcPct val="100000"/>
                        </a:lnSpc>
                      </a:pPr>
                      <a:endParaRPr sz="12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tc>
                  <a:txBody>
                    <a:bodyPr/>
                    <a:lstStyle/>
                    <a:p>
                      <a:pPr>
                        <a:lnSpc>
                          <a:spcPct val="100000"/>
                        </a:lnSpc>
                      </a:pPr>
                      <a:endParaRPr sz="12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extLst>
                  <a:ext uri="{0D108BD9-81ED-4DB2-BD59-A6C34878D82A}">
                    <a16:rowId xmlns:a16="http://schemas.microsoft.com/office/drawing/2014/main" val="10006"/>
                  </a:ext>
                </a:extLst>
              </a:tr>
            </a:tbl>
          </a:graphicData>
        </a:graphic>
      </p:graphicFrame>
      <p:sp>
        <p:nvSpPr>
          <p:cNvPr id="3" name="TextBox 2"/>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20</a:t>
            </a:r>
          </a:p>
        </p:txBody>
      </p:sp>
    </p:spTree>
    <p:extLst>
      <p:ext uri="{BB962C8B-B14F-4D97-AF65-F5344CB8AC3E}">
        <p14:creationId xmlns:p14="http://schemas.microsoft.com/office/powerpoint/2010/main" val="20297150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15074" y="179959"/>
          <a:ext cx="11532233" cy="6439399"/>
        </p:xfrm>
        <a:graphic>
          <a:graphicData uri="http://schemas.openxmlformats.org/drawingml/2006/table">
            <a:tbl>
              <a:tblPr firstRow="1" bandRow="1">
                <a:tableStyleId>{2D5ABB26-0587-4C30-8999-92F81FD0307C}</a:tableStyleId>
              </a:tblPr>
              <a:tblGrid>
                <a:gridCol w="2881630">
                  <a:extLst>
                    <a:ext uri="{9D8B030D-6E8A-4147-A177-3AD203B41FA5}">
                      <a16:colId xmlns:a16="http://schemas.microsoft.com/office/drawing/2014/main" val="20000"/>
                    </a:ext>
                  </a:extLst>
                </a:gridCol>
                <a:gridCol w="2880995">
                  <a:extLst>
                    <a:ext uri="{9D8B030D-6E8A-4147-A177-3AD203B41FA5}">
                      <a16:colId xmlns:a16="http://schemas.microsoft.com/office/drawing/2014/main" val="20001"/>
                    </a:ext>
                  </a:extLst>
                </a:gridCol>
                <a:gridCol w="2884804">
                  <a:extLst>
                    <a:ext uri="{9D8B030D-6E8A-4147-A177-3AD203B41FA5}">
                      <a16:colId xmlns:a16="http://schemas.microsoft.com/office/drawing/2014/main" val="20002"/>
                    </a:ext>
                  </a:extLst>
                </a:gridCol>
                <a:gridCol w="2884804">
                  <a:extLst>
                    <a:ext uri="{9D8B030D-6E8A-4147-A177-3AD203B41FA5}">
                      <a16:colId xmlns:a16="http://schemas.microsoft.com/office/drawing/2014/main" val="20003"/>
                    </a:ext>
                  </a:extLst>
                </a:gridCol>
              </a:tblGrid>
              <a:tr h="462407">
                <a:tc gridSpan="4">
                  <a:txBody>
                    <a:bodyPr/>
                    <a:lstStyle/>
                    <a:p>
                      <a:pPr marL="48260" marR="0" indent="0" algn="l" defTabSz="914400" eaLnBrk="1" fontAlgn="auto" latinLnBrk="0" hangingPunct="1">
                        <a:lnSpc>
                          <a:spcPts val="2090"/>
                        </a:lnSpc>
                        <a:spcBef>
                          <a:spcPts val="0"/>
                        </a:spcBef>
                        <a:spcAft>
                          <a:spcPts val="0"/>
                        </a:spcAft>
                        <a:buClrTx/>
                        <a:buSzTx/>
                        <a:buFontTx/>
                        <a:buNone/>
                        <a:tabLst/>
                        <a:defRPr/>
                      </a:pPr>
                      <a:r>
                        <a:rPr lang="en-GB" sz="1200" b="1" spc="-10" dirty="0">
                          <a:latin typeface="Gill Sans MT" panose="020B0502020104020203" pitchFamily="34" charset="0"/>
                          <a:cs typeface="Calibri"/>
                        </a:rPr>
                        <a:t>Resilience </a:t>
                      </a:r>
                      <a:r>
                        <a:rPr lang="en-GB" sz="1200" b="1" spc="-35" dirty="0">
                          <a:latin typeface="Gill Sans MT" panose="020B0502020104020203" pitchFamily="34" charset="0"/>
                          <a:cs typeface="Calibri"/>
                        </a:rPr>
                        <a:t> </a:t>
                      </a:r>
                      <a:r>
                        <a:rPr lang="en-GB" sz="1200" b="1" spc="-10" dirty="0">
                          <a:latin typeface="Gill Sans MT" panose="020B0502020104020203" pitchFamily="34" charset="0"/>
                          <a:cs typeface="Calibri"/>
                        </a:rPr>
                        <a:t>definition:</a:t>
                      </a:r>
                      <a:r>
                        <a:rPr lang="en-GB" sz="1200" b="1" spc="-15" dirty="0">
                          <a:latin typeface="Gill Sans MT" panose="020B0502020104020203" pitchFamily="34" charset="0"/>
                          <a:cs typeface="Calibri"/>
                        </a:rPr>
                        <a:t> </a:t>
                      </a:r>
                      <a:r>
                        <a:rPr lang="en-GB" sz="1200" i="1" dirty="0">
                          <a:latin typeface="Gill Sans MT" panose="020B0502020104020203" pitchFamily="34" charset="0"/>
                        </a:rPr>
                        <a:t>Grappling to get unstick </a:t>
                      </a:r>
                      <a:endParaRPr lang="en-GB" sz="12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89451">
                <a:tc rowSpan="2">
                  <a:txBody>
                    <a:bodyPr/>
                    <a:lstStyle/>
                    <a:p>
                      <a:pPr>
                        <a:lnSpc>
                          <a:spcPct val="100000"/>
                        </a:lnSpc>
                        <a:spcBef>
                          <a:spcPts val="25"/>
                        </a:spcBef>
                      </a:pPr>
                      <a:r>
                        <a:rPr lang="en-GB" sz="1200" dirty="0">
                          <a:solidFill>
                            <a:srgbClr val="FF0000"/>
                          </a:solidFill>
                          <a:latin typeface="Gill Sans MT" panose="020B0502020104020203" pitchFamily="34" charset="0"/>
                          <a:cs typeface="Calibri"/>
                        </a:rPr>
                        <a:t>Reflecting</a:t>
                      </a:r>
                      <a:r>
                        <a:rPr lang="en-GB" sz="1200" baseline="0" dirty="0">
                          <a:solidFill>
                            <a:srgbClr val="FF0000"/>
                          </a:solidFill>
                          <a:latin typeface="Gill Sans MT" panose="020B0502020104020203" pitchFamily="34" charset="0"/>
                          <a:cs typeface="Calibri"/>
                        </a:rPr>
                        <a:t> on learning behaviours for thinking…</a:t>
                      </a:r>
                      <a:endParaRPr sz="1200" dirty="0">
                        <a:solidFill>
                          <a:srgbClr val="FF0000"/>
                        </a:solidFill>
                        <a:latin typeface="Gill Sans MT" panose="020B0502020104020203" pitchFamily="34" charset="0"/>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333248">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200" i="1" spc="-5" dirty="0">
                          <a:latin typeface="Gill Sans MT" panose="020B0502020104020203" pitchFamily="34" charset="0"/>
                          <a:cs typeface="Calibri"/>
                        </a:rPr>
                        <a:t>An example where you could have done better on reflection</a:t>
                      </a:r>
                      <a:endParaRPr sz="120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288541">
                <a:tc>
                  <a:txBody>
                    <a:bodyPr/>
                    <a:lstStyle/>
                    <a:p>
                      <a:pPr marL="48260">
                        <a:lnSpc>
                          <a:spcPts val="1860"/>
                        </a:lnSpc>
                      </a:pPr>
                      <a:r>
                        <a:rPr sz="1200" b="0" spc="-5" dirty="0">
                          <a:latin typeface="Gill Sans MT" panose="020B0502020104020203" pitchFamily="34" charset="0"/>
                          <a:cs typeface="Calibri"/>
                        </a:rPr>
                        <a:t>I </a:t>
                      </a:r>
                      <a:r>
                        <a:rPr lang="en-GB" sz="1200" b="0" spc="-5" dirty="0">
                          <a:latin typeface="Gill Sans MT" panose="020B0502020104020203" pitchFamily="34" charset="0"/>
                          <a:cs typeface="Calibri"/>
                        </a:rPr>
                        <a:t>gave an idea and reasoned/justified.</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extLst>
                  <a:ext uri="{0D108BD9-81ED-4DB2-BD59-A6C34878D82A}">
                    <a16:rowId xmlns:a16="http://schemas.microsoft.com/office/drawing/2014/main" val="10003"/>
                  </a:ext>
                </a:extLst>
              </a:tr>
              <a:tr h="1288542">
                <a:tc>
                  <a:txBody>
                    <a:bodyPr/>
                    <a:lstStyle/>
                    <a:p>
                      <a:pPr marL="48260">
                        <a:lnSpc>
                          <a:spcPts val="1400"/>
                        </a:lnSpc>
                      </a:pPr>
                      <a:r>
                        <a:rPr lang="en-GB" sz="1200" b="0" dirty="0">
                          <a:latin typeface="Gill Sans MT" panose="020B0502020104020203" pitchFamily="34" charset="0"/>
                          <a:cs typeface="Calibri"/>
                        </a:rPr>
                        <a:t>I reflected on</a:t>
                      </a:r>
                      <a:r>
                        <a:rPr lang="en-GB" sz="1200" b="0" baseline="0" dirty="0">
                          <a:latin typeface="Gill Sans MT" panose="020B0502020104020203" pitchFamily="34" charset="0"/>
                          <a:cs typeface="Calibri"/>
                        </a:rPr>
                        <a:t> my idea and made it better after discussing with others</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b="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b="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b="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extLst>
                  <a:ext uri="{0D108BD9-81ED-4DB2-BD59-A6C34878D82A}">
                    <a16:rowId xmlns:a16="http://schemas.microsoft.com/office/drawing/2014/main" val="10004"/>
                  </a:ext>
                </a:extLst>
              </a:tr>
              <a:tr h="1288542">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b="0" dirty="0">
                          <a:latin typeface="Gill Sans MT" panose="020B0502020104020203" pitchFamily="34" charset="0"/>
                          <a:cs typeface="Calibri"/>
                        </a:rPr>
                        <a:t>I</a:t>
                      </a:r>
                      <a:r>
                        <a:rPr lang="en-GB" sz="1200" b="0" spc="-5" dirty="0">
                          <a:latin typeface="Gill Sans MT" panose="020B0502020104020203" pitchFamily="34" charset="0"/>
                          <a:cs typeface="Calibri"/>
                        </a:rPr>
                        <a:t> </a:t>
                      </a:r>
                      <a:r>
                        <a:rPr lang="en-GB" sz="1200" b="0" spc="-10" dirty="0">
                          <a:latin typeface="Gill Sans MT" panose="020B0502020104020203" pitchFamily="34" charset="0"/>
                          <a:cs typeface="Calibri"/>
                        </a:rPr>
                        <a:t>used a revision strategy to help make</a:t>
                      </a:r>
                      <a:r>
                        <a:rPr lang="en-GB" sz="1200" b="0" spc="-10" baseline="0" dirty="0">
                          <a:latin typeface="Gill Sans MT" panose="020B0502020104020203" pitchFamily="34" charset="0"/>
                          <a:cs typeface="Calibri"/>
                        </a:rPr>
                        <a:t> the learning stick.</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b="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b="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b="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extLst>
                  <a:ext uri="{0D108BD9-81ED-4DB2-BD59-A6C34878D82A}">
                    <a16:rowId xmlns:a16="http://schemas.microsoft.com/office/drawing/2014/main" val="10005"/>
                  </a:ext>
                </a:extLst>
              </a:tr>
              <a:tr h="1288516">
                <a:tc>
                  <a:txBody>
                    <a:bodyPr/>
                    <a:lstStyle/>
                    <a:p>
                      <a:pPr marL="48260">
                        <a:lnSpc>
                          <a:spcPts val="1405"/>
                        </a:lnSpc>
                      </a:pPr>
                      <a:r>
                        <a:rPr sz="1200" b="1" dirty="0">
                          <a:latin typeface="Gill Sans MT" panose="020B0502020104020203" pitchFamily="34" charset="0"/>
                          <a:cs typeface="Calibri"/>
                        </a:rPr>
                        <a:t>I</a:t>
                      </a:r>
                      <a:r>
                        <a:rPr sz="1200" b="1" spc="-5" dirty="0">
                          <a:latin typeface="Gill Sans MT" panose="020B0502020104020203" pitchFamily="34" charset="0"/>
                          <a:cs typeface="Calibri"/>
                        </a:rPr>
                        <a:t> </a:t>
                      </a:r>
                      <a:r>
                        <a:rPr lang="en-GB" sz="1200" b="1" spc="-5" dirty="0">
                          <a:latin typeface="Gill Sans MT" panose="020B0502020104020203" pitchFamily="34" charset="0"/>
                          <a:cs typeface="Calibri"/>
                        </a:rPr>
                        <a:t>made connections between</a:t>
                      </a:r>
                      <a:r>
                        <a:rPr lang="en-GB" sz="1200" b="1" spc="-5" baseline="0" dirty="0">
                          <a:latin typeface="Gill Sans MT" panose="020B0502020104020203" pitchFamily="34" charset="0"/>
                          <a:cs typeface="Calibri"/>
                        </a:rPr>
                        <a:t> what I am learning and the outside world. </a:t>
                      </a:r>
                      <a:endParaRPr sz="1200" b="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6"/>
                  </a:ext>
                </a:extLst>
              </a:tr>
            </a:tbl>
          </a:graphicData>
        </a:graphic>
      </p:graphicFrame>
      <p:sp>
        <p:nvSpPr>
          <p:cNvPr id="3" name="TextBox 2"/>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21</a:t>
            </a:r>
          </a:p>
        </p:txBody>
      </p:sp>
    </p:spTree>
    <p:extLst>
      <p:ext uri="{BB962C8B-B14F-4D97-AF65-F5344CB8AC3E}">
        <p14:creationId xmlns:p14="http://schemas.microsoft.com/office/powerpoint/2010/main" val="33088097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9E9691-C187-0564-970A-C8061205A0B7}"/>
            </a:ext>
          </a:extLst>
        </p:cNvPr>
        <p:cNvGrpSpPr/>
        <p:nvPr/>
      </p:nvGrpSpPr>
      <p:grpSpPr>
        <a:xfrm>
          <a:off x="0" y="0"/>
          <a:ext cx="0" cy="0"/>
          <a:chOff x="0" y="0"/>
          <a:chExt cx="0" cy="0"/>
        </a:xfrm>
      </p:grpSpPr>
      <p:graphicFrame>
        <p:nvGraphicFramePr>
          <p:cNvPr id="2" name="object 2">
            <a:extLst>
              <a:ext uri="{FF2B5EF4-FFF2-40B4-BE49-F238E27FC236}">
                <a16:creationId xmlns:a16="http://schemas.microsoft.com/office/drawing/2014/main" id="{4D8B2653-4175-4F7E-81D3-F744A6F79F07}"/>
              </a:ext>
            </a:extLst>
          </p:cNvPr>
          <p:cNvGraphicFramePr>
            <a:graphicFrameLocks noGrp="1"/>
          </p:cNvGraphicFramePr>
          <p:nvPr/>
        </p:nvGraphicFramePr>
        <p:xfrm>
          <a:off x="315074" y="179959"/>
          <a:ext cx="11532233" cy="6439399"/>
        </p:xfrm>
        <a:graphic>
          <a:graphicData uri="http://schemas.openxmlformats.org/drawingml/2006/table">
            <a:tbl>
              <a:tblPr firstRow="1" bandRow="1">
                <a:tableStyleId>{2D5ABB26-0587-4C30-8999-92F81FD0307C}</a:tableStyleId>
              </a:tblPr>
              <a:tblGrid>
                <a:gridCol w="2881630">
                  <a:extLst>
                    <a:ext uri="{9D8B030D-6E8A-4147-A177-3AD203B41FA5}">
                      <a16:colId xmlns:a16="http://schemas.microsoft.com/office/drawing/2014/main" val="20000"/>
                    </a:ext>
                  </a:extLst>
                </a:gridCol>
                <a:gridCol w="2880995">
                  <a:extLst>
                    <a:ext uri="{9D8B030D-6E8A-4147-A177-3AD203B41FA5}">
                      <a16:colId xmlns:a16="http://schemas.microsoft.com/office/drawing/2014/main" val="20001"/>
                    </a:ext>
                  </a:extLst>
                </a:gridCol>
                <a:gridCol w="2884804">
                  <a:extLst>
                    <a:ext uri="{9D8B030D-6E8A-4147-A177-3AD203B41FA5}">
                      <a16:colId xmlns:a16="http://schemas.microsoft.com/office/drawing/2014/main" val="20002"/>
                    </a:ext>
                  </a:extLst>
                </a:gridCol>
                <a:gridCol w="2884804">
                  <a:extLst>
                    <a:ext uri="{9D8B030D-6E8A-4147-A177-3AD203B41FA5}">
                      <a16:colId xmlns:a16="http://schemas.microsoft.com/office/drawing/2014/main" val="20003"/>
                    </a:ext>
                  </a:extLst>
                </a:gridCol>
              </a:tblGrid>
              <a:tr h="462407">
                <a:tc gridSpan="4">
                  <a:txBody>
                    <a:bodyPr/>
                    <a:lstStyle/>
                    <a:p>
                      <a:pPr marL="48260" marR="0" indent="0" algn="l" defTabSz="914400" eaLnBrk="1" fontAlgn="auto" latinLnBrk="0" hangingPunct="1">
                        <a:lnSpc>
                          <a:spcPts val="2090"/>
                        </a:lnSpc>
                        <a:spcBef>
                          <a:spcPts val="0"/>
                        </a:spcBef>
                        <a:spcAft>
                          <a:spcPts val="0"/>
                        </a:spcAft>
                        <a:buClrTx/>
                        <a:buSzTx/>
                        <a:buFontTx/>
                        <a:buNone/>
                        <a:tabLst/>
                        <a:defRPr/>
                      </a:pPr>
                      <a:r>
                        <a:rPr lang="en-GB" sz="1200" b="1" spc="-10" dirty="0">
                          <a:latin typeface="Gill Sans MT" panose="020B0502020104020203" pitchFamily="34" charset="0"/>
                          <a:cs typeface="Calibri"/>
                        </a:rPr>
                        <a:t>Resilience </a:t>
                      </a:r>
                      <a:r>
                        <a:rPr lang="en-GB" sz="1200" b="1" spc="-35" dirty="0">
                          <a:latin typeface="Gill Sans MT" panose="020B0502020104020203" pitchFamily="34" charset="0"/>
                          <a:cs typeface="Calibri"/>
                        </a:rPr>
                        <a:t> </a:t>
                      </a:r>
                      <a:r>
                        <a:rPr lang="en-GB" sz="1200" b="1" spc="-10" dirty="0">
                          <a:latin typeface="Gill Sans MT" panose="020B0502020104020203" pitchFamily="34" charset="0"/>
                          <a:cs typeface="Calibri"/>
                        </a:rPr>
                        <a:t>definition:</a:t>
                      </a:r>
                      <a:r>
                        <a:rPr lang="en-GB" sz="1200" b="1" spc="-15" dirty="0">
                          <a:latin typeface="Gill Sans MT" panose="020B0502020104020203" pitchFamily="34" charset="0"/>
                          <a:cs typeface="Calibri"/>
                        </a:rPr>
                        <a:t> </a:t>
                      </a:r>
                      <a:r>
                        <a:rPr lang="en-GB" sz="1200" i="1" dirty="0">
                          <a:latin typeface="Gill Sans MT" panose="020B0502020104020203" pitchFamily="34" charset="0"/>
                        </a:rPr>
                        <a:t>Grappling to get unstick </a:t>
                      </a:r>
                      <a:endParaRPr lang="en-GB" sz="12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89451">
                <a:tc rowSpan="2">
                  <a:txBody>
                    <a:bodyPr/>
                    <a:lstStyle/>
                    <a:p>
                      <a:pPr>
                        <a:lnSpc>
                          <a:spcPct val="100000"/>
                        </a:lnSpc>
                        <a:spcBef>
                          <a:spcPts val="25"/>
                        </a:spcBef>
                      </a:pPr>
                      <a:r>
                        <a:rPr lang="en-GB" sz="1200" dirty="0">
                          <a:solidFill>
                            <a:srgbClr val="FF0000"/>
                          </a:solidFill>
                          <a:latin typeface="Gill Sans MT" panose="020B0502020104020203" pitchFamily="34" charset="0"/>
                          <a:cs typeface="Calibri"/>
                        </a:rPr>
                        <a:t>Reflecting</a:t>
                      </a:r>
                      <a:r>
                        <a:rPr lang="en-GB" sz="1200" baseline="0" dirty="0">
                          <a:solidFill>
                            <a:srgbClr val="FF0000"/>
                          </a:solidFill>
                          <a:latin typeface="Gill Sans MT" panose="020B0502020104020203" pitchFamily="34" charset="0"/>
                          <a:cs typeface="Calibri"/>
                        </a:rPr>
                        <a:t> on learning behaviours for thinking…</a:t>
                      </a:r>
                      <a:endParaRPr sz="1200" dirty="0">
                        <a:solidFill>
                          <a:srgbClr val="FF0000"/>
                        </a:solidFill>
                        <a:latin typeface="Gill Sans MT" panose="020B0502020104020203" pitchFamily="34" charset="0"/>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333248">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200" i="1" spc="-5" dirty="0">
                          <a:latin typeface="Gill Sans MT" panose="020B0502020104020203" pitchFamily="34" charset="0"/>
                          <a:cs typeface="Calibri"/>
                        </a:rPr>
                        <a:t>An example where you could have done better on reflection</a:t>
                      </a:r>
                      <a:endParaRPr sz="120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288541">
                <a:tc>
                  <a:txBody>
                    <a:bodyPr/>
                    <a:lstStyle/>
                    <a:p>
                      <a:pPr marL="48260">
                        <a:lnSpc>
                          <a:spcPts val="1860"/>
                        </a:lnSpc>
                      </a:pPr>
                      <a:r>
                        <a:rPr sz="1200" b="0" spc="-5" dirty="0">
                          <a:latin typeface="Gill Sans MT" panose="020B0502020104020203" pitchFamily="34" charset="0"/>
                          <a:cs typeface="Calibri"/>
                        </a:rPr>
                        <a:t>I </a:t>
                      </a:r>
                      <a:r>
                        <a:rPr lang="en-GB" sz="1200" b="0" spc="-5" dirty="0">
                          <a:latin typeface="Gill Sans MT" panose="020B0502020104020203" pitchFamily="34" charset="0"/>
                          <a:cs typeface="Calibri"/>
                        </a:rPr>
                        <a:t>gave an idea and reasoned/justified.</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extLst>
                  <a:ext uri="{0D108BD9-81ED-4DB2-BD59-A6C34878D82A}">
                    <a16:rowId xmlns:a16="http://schemas.microsoft.com/office/drawing/2014/main" val="10003"/>
                  </a:ext>
                </a:extLst>
              </a:tr>
              <a:tr h="1288542">
                <a:tc>
                  <a:txBody>
                    <a:bodyPr/>
                    <a:lstStyle/>
                    <a:p>
                      <a:pPr marL="48260">
                        <a:lnSpc>
                          <a:spcPts val="1400"/>
                        </a:lnSpc>
                      </a:pPr>
                      <a:r>
                        <a:rPr lang="en-GB" sz="1200" b="0" dirty="0">
                          <a:latin typeface="Gill Sans MT" panose="020B0502020104020203" pitchFamily="34" charset="0"/>
                          <a:cs typeface="Calibri"/>
                        </a:rPr>
                        <a:t>I reflected on</a:t>
                      </a:r>
                      <a:r>
                        <a:rPr lang="en-GB" sz="1200" b="0" baseline="0" dirty="0">
                          <a:latin typeface="Gill Sans MT" panose="020B0502020104020203" pitchFamily="34" charset="0"/>
                          <a:cs typeface="Calibri"/>
                        </a:rPr>
                        <a:t> my idea and made it better after discussing with others</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b="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b="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b="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extLst>
                  <a:ext uri="{0D108BD9-81ED-4DB2-BD59-A6C34878D82A}">
                    <a16:rowId xmlns:a16="http://schemas.microsoft.com/office/drawing/2014/main" val="10004"/>
                  </a:ext>
                </a:extLst>
              </a:tr>
              <a:tr h="1288542">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b="0" dirty="0">
                          <a:latin typeface="Gill Sans MT" panose="020B0502020104020203" pitchFamily="34" charset="0"/>
                          <a:cs typeface="Calibri"/>
                        </a:rPr>
                        <a:t>I</a:t>
                      </a:r>
                      <a:r>
                        <a:rPr lang="en-GB" sz="1200" b="0" spc="-5" dirty="0">
                          <a:latin typeface="Gill Sans MT" panose="020B0502020104020203" pitchFamily="34" charset="0"/>
                          <a:cs typeface="Calibri"/>
                        </a:rPr>
                        <a:t> </a:t>
                      </a:r>
                      <a:r>
                        <a:rPr lang="en-GB" sz="1200" b="0" spc="-10" dirty="0">
                          <a:latin typeface="Gill Sans MT" panose="020B0502020104020203" pitchFamily="34" charset="0"/>
                          <a:cs typeface="Calibri"/>
                        </a:rPr>
                        <a:t>used a revision strategy to help make</a:t>
                      </a:r>
                      <a:r>
                        <a:rPr lang="en-GB" sz="1200" b="0" spc="-10" baseline="0" dirty="0">
                          <a:latin typeface="Gill Sans MT" panose="020B0502020104020203" pitchFamily="34" charset="0"/>
                          <a:cs typeface="Calibri"/>
                        </a:rPr>
                        <a:t> the learning stick.</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b="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b="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b="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extLst>
                  <a:ext uri="{0D108BD9-81ED-4DB2-BD59-A6C34878D82A}">
                    <a16:rowId xmlns:a16="http://schemas.microsoft.com/office/drawing/2014/main" val="10005"/>
                  </a:ext>
                </a:extLst>
              </a:tr>
              <a:tr h="1288516">
                <a:tc>
                  <a:txBody>
                    <a:bodyPr/>
                    <a:lstStyle/>
                    <a:p>
                      <a:pPr marL="48260">
                        <a:lnSpc>
                          <a:spcPts val="1405"/>
                        </a:lnSpc>
                      </a:pPr>
                      <a:r>
                        <a:rPr sz="1200" b="1" dirty="0">
                          <a:latin typeface="Gill Sans MT" panose="020B0502020104020203" pitchFamily="34" charset="0"/>
                          <a:cs typeface="Calibri"/>
                        </a:rPr>
                        <a:t>I</a:t>
                      </a:r>
                      <a:r>
                        <a:rPr sz="1200" b="1" spc="-5" dirty="0">
                          <a:latin typeface="Gill Sans MT" panose="020B0502020104020203" pitchFamily="34" charset="0"/>
                          <a:cs typeface="Calibri"/>
                        </a:rPr>
                        <a:t> </a:t>
                      </a:r>
                      <a:r>
                        <a:rPr lang="en-GB" sz="1200" b="1" spc="-5" dirty="0">
                          <a:latin typeface="Gill Sans MT" panose="020B0502020104020203" pitchFamily="34" charset="0"/>
                          <a:cs typeface="Calibri"/>
                        </a:rPr>
                        <a:t>made connections between</a:t>
                      </a:r>
                      <a:r>
                        <a:rPr lang="en-GB" sz="1200" b="1" spc="-5" baseline="0" dirty="0">
                          <a:latin typeface="Gill Sans MT" panose="020B0502020104020203" pitchFamily="34" charset="0"/>
                          <a:cs typeface="Calibri"/>
                        </a:rPr>
                        <a:t> what I am learning and the outside world. </a:t>
                      </a:r>
                      <a:endParaRPr sz="1200" b="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6"/>
                  </a:ext>
                </a:extLst>
              </a:tr>
            </a:tbl>
          </a:graphicData>
        </a:graphic>
      </p:graphicFrame>
      <p:sp>
        <p:nvSpPr>
          <p:cNvPr id="3" name="TextBox 2">
            <a:extLst>
              <a:ext uri="{FF2B5EF4-FFF2-40B4-BE49-F238E27FC236}">
                <a16:creationId xmlns:a16="http://schemas.microsoft.com/office/drawing/2014/main" id="{5D343272-77FE-1145-F3E8-4DF914A744C3}"/>
              </a:ext>
            </a:extLst>
          </p:cNvPr>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22</a:t>
            </a:r>
          </a:p>
        </p:txBody>
      </p:sp>
    </p:spTree>
    <p:extLst>
      <p:ext uri="{BB962C8B-B14F-4D97-AF65-F5344CB8AC3E}">
        <p14:creationId xmlns:p14="http://schemas.microsoft.com/office/powerpoint/2010/main" val="32613013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200" spc="-10" dirty="0">
                          <a:latin typeface="Gill Sans MT" panose="020B0502020104020203" pitchFamily="34" charset="0"/>
                        </a:rPr>
                        <a:t>Reading </a:t>
                      </a:r>
                      <a:r>
                        <a:rPr sz="1200" dirty="0">
                          <a:latin typeface="Gill Sans MT" panose="020B0502020104020203" pitchFamily="34" charset="0"/>
                        </a:rPr>
                        <a:t>Log</a:t>
                      </a:r>
                      <a:r>
                        <a:rPr sz="1200" spc="-5" dirty="0">
                          <a:latin typeface="Gill Sans MT" panose="020B0502020104020203" pitchFamily="34" charset="0"/>
                        </a:rPr>
                        <a:t> </a:t>
                      </a:r>
                      <a:r>
                        <a:rPr sz="1200" spc="-20" dirty="0">
                          <a:latin typeface="Gill Sans MT" panose="020B0502020104020203" pitchFamily="34" charset="0"/>
                        </a:rPr>
                        <a:t>w/c</a:t>
                      </a:r>
                      <a:r>
                        <a:rPr sz="1200" dirty="0">
                          <a:latin typeface="Gill Sans MT" panose="020B0502020104020203" pitchFamily="34" charset="0"/>
                        </a:rPr>
                        <a:t> </a:t>
                      </a:r>
                      <a:r>
                        <a:rPr lang="en-GB" sz="1200" spc="10" dirty="0">
                          <a:latin typeface="Gill Sans MT" panose="020B0502020104020203" pitchFamily="34" charset="0"/>
                        </a:rPr>
                        <a:t>23</a:t>
                      </a:r>
                      <a:r>
                        <a:rPr lang="en-GB" sz="1200" spc="10" baseline="30000" dirty="0">
                          <a:latin typeface="Gill Sans MT" panose="020B0502020104020203" pitchFamily="34" charset="0"/>
                        </a:rPr>
                        <a:t>rd</a:t>
                      </a:r>
                      <a:r>
                        <a:rPr lang="en-GB" sz="1200" spc="10" dirty="0">
                          <a:latin typeface="Gill Sans MT" panose="020B0502020104020203" pitchFamily="34" charset="0"/>
                        </a:rPr>
                        <a:t>  February</a:t>
                      </a:r>
                      <a:r>
                        <a:rPr lang="en-GB" sz="1200" spc="10" baseline="0" dirty="0">
                          <a:latin typeface="Gill Sans MT" panose="020B0502020104020203" pitchFamily="34" charset="0"/>
                        </a:rPr>
                        <a:t> </a:t>
                      </a:r>
                      <a:r>
                        <a:rPr sz="1200" dirty="0">
                          <a:latin typeface="Gill Sans MT" panose="020B0502020104020203" pitchFamily="34" charset="0"/>
                        </a:rPr>
                        <a:t>(20</a:t>
                      </a:r>
                      <a:r>
                        <a:rPr sz="1200" spc="-10" dirty="0">
                          <a:latin typeface="Gill Sans MT" panose="020B0502020104020203" pitchFamily="34" charset="0"/>
                        </a:rPr>
                        <a:t> </a:t>
                      </a:r>
                      <a:r>
                        <a:rPr sz="1200" spc="-5" dirty="0">
                          <a:latin typeface="Gill Sans MT" panose="020B0502020104020203" pitchFamily="34" charset="0"/>
                        </a:rPr>
                        <a:t>mins </a:t>
                      </a:r>
                      <a:r>
                        <a:rPr sz="1200" spc="-10" dirty="0">
                          <a:latin typeface="Gill Sans MT" panose="020B0502020104020203" pitchFamily="34" charset="0"/>
                        </a:rPr>
                        <a:t>reading</a:t>
                      </a:r>
                      <a:r>
                        <a:rPr sz="1200" dirty="0">
                          <a:latin typeface="Gill Sans MT" panose="020B0502020104020203" pitchFamily="34" charset="0"/>
                        </a:rPr>
                        <a:t> per</a:t>
                      </a:r>
                      <a:r>
                        <a:rPr sz="1200" spc="5" dirty="0">
                          <a:latin typeface="Gill Sans MT" panose="020B0502020104020203" pitchFamily="34" charset="0"/>
                        </a:rPr>
                        <a:t> </a:t>
                      </a:r>
                      <a:r>
                        <a:rPr sz="1200" spc="-15" dirty="0">
                          <a:latin typeface="Gill Sans MT" panose="020B0502020104020203" pitchFamily="34" charset="0"/>
                        </a:rPr>
                        <a:t>day</a:t>
                      </a:r>
                      <a:r>
                        <a:rPr sz="1200" spc="5" dirty="0">
                          <a:latin typeface="Gill Sans MT" panose="020B0502020104020203" pitchFamily="34" charset="0"/>
                        </a:rPr>
                        <a:t> </a:t>
                      </a:r>
                      <a:r>
                        <a:rPr sz="1200" dirty="0">
                          <a:latin typeface="Gill Sans MT" panose="020B0502020104020203" pitchFamily="34" charset="0"/>
                        </a:rPr>
                        <a:t>–</a:t>
                      </a:r>
                      <a:r>
                        <a:rPr sz="1200" spc="5" dirty="0">
                          <a:latin typeface="Gill Sans MT" panose="020B0502020104020203" pitchFamily="34" charset="0"/>
                        </a:rPr>
                        <a:t> </a:t>
                      </a:r>
                      <a:r>
                        <a:rPr sz="1200" spc="-5" dirty="0">
                          <a:latin typeface="Gill Sans MT" panose="020B0502020104020203" pitchFamily="34" charset="0"/>
                        </a:rPr>
                        <a:t>all </a:t>
                      </a:r>
                      <a:r>
                        <a:rPr sz="1200" spc="-10" dirty="0">
                          <a:latin typeface="Gill Sans MT" panose="020B0502020104020203" pitchFamily="34" charset="0"/>
                        </a:rPr>
                        <a:t>five</a:t>
                      </a:r>
                      <a:r>
                        <a:rPr sz="1200" dirty="0">
                          <a:latin typeface="Gill Sans MT" panose="020B0502020104020203" pitchFamily="34" charset="0"/>
                        </a:rPr>
                        <a:t> logs </a:t>
                      </a:r>
                      <a:r>
                        <a:rPr sz="1200" spc="-5" dirty="0">
                          <a:latin typeface="Gill Sans MT" panose="020B0502020104020203" pitchFamily="34" charset="0"/>
                        </a:rPr>
                        <a:t>MUST</a:t>
                      </a:r>
                      <a:r>
                        <a:rPr sz="1200" spc="-15" dirty="0">
                          <a:latin typeface="Gill Sans MT" panose="020B0502020104020203" pitchFamily="34" charset="0"/>
                        </a:rPr>
                        <a:t> </a:t>
                      </a:r>
                      <a:r>
                        <a:rPr sz="1200" dirty="0">
                          <a:latin typeface="Gill Sans MT" panose="020B0502020104020203" pitchFamily="34" charset="0"/>
                        </a:rPr>
                        <a:t>be</a:t>
                      </a:r>
                      <a:r>
                        <a:rPr sz="1200" spc="10" dirty="0">
                          <a:latin typeface="Gill Sans MT" panose="020B0502020104020203" pitchFamily="34" charset="0"/>
                        </a:rPr>
                        <a:t> </a:t>
                      </a:r>
                      <a:r>
                        <a:rPr sz="1200" spc="-5" dirty="0">
                          <a:latin typeface="Gill Sans MT" panose="020B0502020104020203" pitchFamily="34" charset="0"/>
                        </a:rPr>
                        <a:t>completed)</a:t>
                      </a:r>
                      <a:endParaRPr sz="12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200" b="1" spc="-10" dirty="0">
                          <a:latin typeface="Gill Sans MT" panose="020B0502020104020203" pitchFamily="34" charset="0"/>
                        </a:rPr>
                        <a:t>Date</a:t>
                      </a:r>
                      <a:endParaRPr sz="12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200" b="1" spc="-5" dirty="0">
                          <a:latin typeface="Gill Sans MT" panose="020B0502020104020203" pitchFamily="34" charset="0"/>
                        </a:rPr>
                        <a:t>Title</a:t>
                      </a:r>
                      <a:r>
                        <a:rPr sz="1200" b="1" spc="-30" dirty="0">
                          <a:latin typeface="Gill Sans MT" panose="020B0502020104020203" pitchFamily="34" charset="0"/>
                        </a:rPr>
                        <a:t> </a:t>
                      </a:r>
                      <a:r>
                        <a:rPr sz="1200" b="1" dirty="0">
                          <a:latin typeface="Gill Sans MT" panose="020B0502020104020203" pitchFamily="34" charset="0"/>
                        </a:rPr>
                        <a:t>of</a:t>
                      </a:r>
                      <a:r>
                        <a:rPr sz="1200" b="1" spc="-35" dirty="0">
                          <a:latin typeface="Gill Sans MT" panose="020B0502020104020203" pitchFamily="34" charset="0"/>
                        </a:rPr>
                        <a:t> </a:t>
                      </a:r>
                      <a:r>
                        <a:rPr sz="1200" b="1" spc="-5" dirty="0">
                          <a:latin typeface="Gill Sans MT" panose="020B0502020104020203" pitchFamily="34" charset="0"/>
                        </a:rPr>
                        <a:t>novel</a:t>
                      </a:r>
                      <a:endParaRPr sz="1200" b="1">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200" b="1" spc="-5" dirty="0">
                          <a:latin typeface="Gill Sans MT" panose="020B0502020104020203" pitchFamily="34" charset="0"/>
                        </a:rPr>
                        <a:t>Number</a:t>
                      </a:r>
                      <a:r>
                        <a:rPr sz="1200" b="1" spc="-75" dirty="0">
                          <a:latin typeface="Gill Sans MT" panose="020B0502020104020203" pitchFamily="34" charset="0"/>
                        </a:rPr>
                        <a:t> </a:t>
                      </a:r>
                      <a:r>
                        <a:rPr sz="1200" b="1" spc="-5" dirty="0">
                          <a:latin typeface="Gill Sans MT" panose="020B0502020104020203" pitchFamily="34" charset="0"/>
                        </a:rPr>
                        <a:t>of </a:t>
                      </a:r>
                      <a:r>
                        <a:rPr sz="1200" b="1" spc="-300" dirty="0">
                          <a:latin typeface="Gill Sans MT" panose="020B0502020104020203" pitchFamily="34" charset="0"/>
                        </a:rPr>
                        <a:t> </a:t>
                      </a:r>
                      <a:r>
                        <a:rPr sz="1200" b="1" spc="-10" dirty="0">
                          <a:latin typeface="Gill Sans MT" panose="020B0502020104020203" pitchFamily="34" charset="0"/>
                        </a:rPr>
                        <a:t>p</a:t>
                      </a:r>
                      <a:r>
                        <a:rPr sz="1200" b="1" dirty="0">
                          <a:latin typeface="Gill Sans MT" panose="020B0502020104020203" pitchFamily="34" charset="0"/>
                        </a:rPr>
                        <a:t>a</a:t>
                      </a:r>
                      <a:r>
                        <a:rPr sz="1200" b="1" spc="-15" dirty="0">
                          <a:latin typeface="Gill Sans MT" panose="020B0502020104020203" pitchFamily="34" charset="0"/>
                        </a:rPr>
                        <a:t>g</a:t>
                      </a:r>
                      <a:r>
                        <a:rPr sz="1200" b="1" dirty="0">
                          <a:latin typeface="Gill Sans MT" panose="020B0502020104020203" pitchFamily="34" charset="0"/>
                        </a:rPr>
                        <a:t>es</a:t>
                      </a:r>
                      <a:r>
                        <a:rPr sz="1200" b="1" spc="5" dirty="0">
                          <a:latin typeface="Gill Sans MT" panose="020B0502020104020203" pitchFamily="34" charset="0"/>
                        </a:rPr>
                        <a:t> </a:t>
                      </a:r>
                      <a:r>
                        <a:rPr sz="1200" b="1" spc="-25" dirty="0">
                          <a:latin typeface="Gill Sans MT" panose="020B0502020104020203" pitchFamily="34" charset="0"/>
                        </a:rPr>
                        <a:t>r</a:t>
                      </a:r>
                      <a:r>
                        <a:rPr sz="1200" b="1" dirty="0">
                          <a:latin typeface="Gill Sans MT" panose="020B0502020104020203" pitchFamily="34" charset="0"/>
                        </a:rPr>
                        <a:t>ead</a:t>
                      </a:r>
                      <a:endParaRPr sz="12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200" b="1" spc="-5" dirty="0">
                          <a:latin typeface="Gill Sans MT" panose="020B0502020104020203" pitchFamily="34" charset="0"/>
                        </a:rPr>
                        <a:t>Summary</a:t>
                      </a:r>
                      <a:r>
                        <a:rPr sz="1200" b="1" spc="-20" dirty="0">
                          <a:latin typeface="Gill Sans MT" panose="020B0502020104020203" pitchFamily="34" charset="0"/>
                        </a:rPr>
                        <a:t> </a:t>
                      </a:r>
                      <a:r>
                        <a:rPr sz="1200" b="1" spc="-5" dirty="0">
                          <a:latin typeface="Gill Sans MT" panose="020B0502020104020203" pitchFamily="34" charset="0"/>
                        </a:rPr>
                        <a:t>about</a:t>
                      </a:r>
                      <a:r>
                        <a:rPr sz="1200" b="1" spc="-10" dirty="0">
                          <a:latin typeface="Gill Sans MT" panose="020B0502020104020203" pitchFamily="34" charset="0"/>
                        </a:rPr>
                        <a:t> </a:t>
                      </a:r>
                      <a:r>
                        <a:rPr sz="1200" b="1" spc="-5" dirty="0">
                          <a:latin typeface="Gill Sans MT" panose="020B0502020104020203" pitchFamily="34" charset="0"/>
                        </a:rPr>
                        <a:t>what</a:t>
                      </a:r>
                      <a:r>
                        <a:rPr sz="1200" b="1" spc="-10" dirty="0">
                          <a:latin typeface="Gill Sans MT" panose="020B0502020104020203" pitchFamily="34" charset="0"/>
                        </a:rPr>
                        <a:t> </a:t>
                      </a:r>
                      <a:r>
                        <a:rPr sz="1200" b="1" dirty="0">
                          <a:latin typeface="Gill Sans MT" panose="020B0502020104020203" pitchFamily="34" charset="0"/>
                        </a:rPr>
                        <a:t>I</a:t>
                      </a:r>
                      <a:r>
                        <a:rPr sz="1200" b="1" spc="-5" dirty="0">
                          <a:latin typeface="Gill Sans MT" panose="020B0502020104020203" pitchFamily="34" charset="0"/>
                        </a:rPr>
                        <a:t> </a:t>
                      </a:r>
                      <a:r>
                        <a:rPr sz="1200" b="1" spc="-15" dirty="0">
                          <a:latin typeface="Gill Sans MT" panose="020B0502020104020203" pitchFamily="34" charset="0"/>
                        </a:rPr>
                        <a:t>have</a:t>
                      </a:r>
                      <a:r>
                        <a:rPr sz="1200" b="1" spc="-5" dirty="0">
                          <a:latin typeface="Gill Sans MT" panose="020B0502020104020203" pitchFamily="34" charset="0"/>
                        </a:rPr>
                        <a:t> read</a:t>
                      </a:r>
                      <a:endParaRPr sz="12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dirty="0">
                        <a:latin typeface="Gill Sans MT" panose="020B0502020104020203" pitchFamily="34" charset="0"/>
                        <a:cs typeface="Times New Roman"/>
                      </a:endParaRPr>
                    </a:p>
                  </a:txBody>
                  <a:tcPr marL="0" marR="0" marT="0" marB="0"/>
                </a:tc>
                <a:tc>
                  <a:txBody>
                    <a:bodyPr/>
                    <a:lstStyle/>
                    <a:p>
                      <a:pPr>
                        <a:lnSpc>
                          <a:spcPct val="100000"/>
                        </a:lnSpc>
                      </a:pPr>
                      <a:endParaRPr sz="1200" dirty="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200" dirty="0">
                          <a:latin typeface="Gill Sans MT" panose="020B0502020104020203" pitchFamily="34" charset="0"/>
                        </a:rPr>
                        <a:t>•</a:t>
                      </a:r>
                    </a:p>
                    <a:p>
                      <a:pPr marL="92075">
                        <a:lnSpc>
                          <a:spcPct val="100000"/>
                        </a:lnSpc>
                        <a:spcBef>
                          <a:spcPts val="15"/>
                        </a:spcBef>
                      </a:pPr>
                      <a:r>
                        <a:rPr sz="1200" dirty="0">
                          <a:latin typeface="Gill Sans MT" panose="020B0502020104020203" pitchFamily="34" charset="0"/>
                        </a:rPr>
                        <a:t>•</a:t>
                      </a:r>
                    </a:p>
                    <a:p>
                      <a:pPr marL="92075">
                        <a:lnSpc>
                          <a:spcPct val="100000"/>
                        </a:lnSpc>
                      </a:pPr>
                      <a:r>
                        <a:rPr sz="1200" dirty="0">
                          <a:latin typeface="Gill Sans MT" panose="020B0502020104020203" pitchFamily="34" charset="0"/>
                        </a:rPr>
                        <a:t>•</a:t>
                      </a:r>
                      <a:endParaRPr sz="12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200" dirty="0">
                          <a:latin typeface="Gill Sans MT" panose="020B0502020104020203" pitchFamily="34" charset="0"/>
                        </a:rPr>
                        <a:t>•</a:t>
                      </a:r>
                    </a:p>
                    <a:p>
                      <a:pPr marL="92075">
                        <a:lnSpc>
                          <a:spcPct val="100000"/>
                        </a:lnSpc>
                        <a:spcBef>
                          <a:spcPts val="10"/>
                        </a:spcBef>
                      </a:pPr>
                      <a:r>
                        <a:rPr sz="1200" dirty="0">
                          <a:latin typeface="Gill Sans MT" panose="020B0502020104020203" pitchFamily="34" charset="0"/>
                        </a:rPr>
                        <a:t>•</a:t>
                      </a:r>
                    </a:p>
                    <a:p>
                      <a:pPr marL="92075">
                        <a:lnSpc>
                          <a:spcPct val="100000"/>
                        </a:lnSpc>
                      </a:pPr>
                      <a:r>
                        <a:rPr sz="1200" dirty="0">
                          <a:latin typeface="Gill Sans MT" panose="020B0502020104020203" pitchFamily="34" charset="0"/>
                        </a:rPr>
                        <a:t>•</a:t>
                      </a:r>
                      <a:endParaRPr sz="12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dirty="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200" dirty="0">
                          <a:latin typeface="Gill Sans MT" panose="020B0502020104020203" pitchFamily="34" charset="0"/>
                        </a:rPr>
                        <a:t>•</a:t>
                      </a:r>
                      <a:endParaRPr sz="1200">
                        <a:latin typeface="Gill Sans MT" panose="020B0502020104020203" pitchFamily="34" charset="0"/>
                      </a:endParaRPr>
                    </a:p>
                    <a:p>
                      <a:pPr marL="92075">
                        <a:lnSpc>
                          <a:spcPct val="100000"/>
                        </a:lnSpc>
                        <a:spcBef>
                          <a:spcPts val="15"/>
                        </a:spcBef>
                      </a:pPr>
                      <a:r>
                        <a:rPr sz="1200" dirty="0">
                          <a:latin typeface="Gill Sans MT" panose="020B0502020104020203" pitchFamily="34" charset="0"/>
                        </a:rPr>
                        <a:t>•</a:t>
                      </a:r>
                      <a:endParaRPr sz="1200">
                        <a:latin typeface="Gill Sans MT" panose="020B0502020104020203" pitchFamily="34" charset="0"/>
                      </a:endParaRPr>
                    </a:p>
                    <a:p>
                      <a:pPr marL="92075">
                        <a:lnSpc>
                          <a:spcPct val="100000"/>
                        </a:lnSpc>
                      </a:pPr>
                      <a:r>
                        <a:rPr sz="1200" dirty="0">
                          <a:latin typeface="Gill Sans MT" panose="020B0502020104020203" pitchFamily="34" charset="0"/>
                        </a:rPr>
                        <a:t>•</a:t>
                      </a:r>
                      <a:endParaRPr sz="120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200" dirty="0">
                          <a:latin typeface="Gill Sans MT" panose="020B0502020104020203" pitchFamily="34" charset="0"/>
                        </a:rPr>
                        <a:t>•</a:t>
                      </a:r>
                      <a:endParaRPr sz="1200">
                        <a:latin typeface="Gill Sans MT" panose="020B0502020104020203" pitchFamily="34" charset="0"/>
                      </a:endParaRPr>
                    </a:p>
                    <a:p>
                      <a:pPr marL="92075">
                        <a:lnSpc>
                          <a:spcPct val="100000"/>
                        </a:lnSpc>
                        <a:spcBef>
                          <a:spcPts val="10"/>
                        </a:spcBef>
                      </a:pPr>
                      <a:r>
                        <a:rPr sz="1200" dirty="0">
                          <a:latin typeface="Gill Sans MT" panose="020B0502020104020203" pitchFamily="34" charset="0"/>
                        </a:rPr>
                        <a:t>•</a:t>
                      </a:r>
                      <a:endParaRPr sz="1200">
                        <a:latin typeface="Gill Sans MT" panose="020B0502020104020203" pitchFamily="34" charset="0"/>
                      </a:endParaRPr>
                    </a:p>
                    <a:p>
                      <a:pPr marL="92075">
                        <a:lnSpc>
                          <a:spcPct val="100000"/>
                        </a:lnSpc>
                      </a:pPr>
                      <a:r>
                        <a:rPr sz="1200" dirty="0">
                          <a:latin typeface="Gill Sans MT" panose="020B0502020104020203" pitchFamily="34" charset="0"/>
                        </a:rPr>
                        <a:t>•</a:t>
                      </a:r>
                      <a:endParaRPr sz="12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200" dirty="0">
                          <a:latin typeface="Gill Sans MT" panose="020B0502020104020203" pitchFamily="34" charset="0"/>
                        </a:rPr>
                        <a:t>•</a:t>
                      </a:r>
                    </a:p>
                    <a:p>
                      <a:pPr marL="92075">
                        <a:lnSpc>
                          <a:spcPct val="100000"/>
                        </a:lnSpc>
                        <a:spcBef>
                          <a:spcPts val="10"/>
                        </a:spcBef>
                      </a:pPr>
                      <a:r>
                        <a:rPr sz="1200" dirty="0">
                          <a:latin typeface="Gill Sans MT" panose="020B0502020104020203" pitchFamily="34" charset="0"/>
                        </a:rPr>
                        <a:t>•</a:t>
                      </a:r>
                    </a:p>
                    <a:p>
                      <a:pPr marL="92075">
                        <a:lnSpc>
                          <a:spcPct val="100000"/>
                        </a:lnSpc>
                      </a:pPr>
                      <a:r>
                        <a:rPr sz="1200" dirty="0">
                          <a:latin typeface="Gill Sans MT" panose="020B0502020104020203" pitchFamily="34" charset="0"/>
                        </a:rPr>
                        <a:t>•</a:t>
                      </a:r>
                      <a:endParaRPr sz="12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3" name="object 3"/>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4" name="object 4"/>
          <p:cNvSpPr txBox="1"/>
          <p:nvPr/>
        </p:nvSpPr>
        <p:spPr>
          <a:xfrm>
            <a:off x="9779729" y="5764250"/>
            <a:ext cx="984067" cy="382156"/>
          </a:xfrm>
          <a:prstGeom prst="rect">
            <a:avLst/>
          </a:prstGeom>
        </p:spPr>
        <p:txBody>
          <a:bodyPr vert="horz" wrap="square" lIns="0" tIns="12700" rIns="0" bIns="0" rtlCol="0">
            <a:spAutoFit/>
          </a:bodyPr>
          <a:lstStyle/>
          <a:p>
            <a:pPr marL="12700" marR="5080">
              <a:lnSpc>
                <a:spcPct val="100000"/>
              </a:lnSpc>
              <a:spcBef>
                <a:spcPts val="100"/>
              </a:spcBef>
            </a:pPr>
            <a:r>
              <a:rPr sz="1200" spc="-15" dirty="0">
                <a:latin typeface="Gill Sans MT" panose="020B0502020104020203" pitchFamily="34" charset="0"/>
                <a:cs typeface="Calibri"/>
              </a:rPr>
              <a:t>Checked</a:t>
            </a:r>
            <a:r>
              <a:rPr sz="1200" spc="-55" dirty="0">
                <a:latin typeface="Gill Sans MT" panose="020B0502020104020203" pitchFamily="34" charset="0"/>
                <a:cs typeface="Calibri"/>
              </a:rPr>
              <a:t> </a:t>
            </a:r>
            <a:r>
              <a:rPr sz="1200" spc="-5" dirty="0">
                <a:latin typeface="Gill Sans MT" panose="020B0502020104020203" pitchFamily="34" charset="0"/>
                <a:cs typeface="Calibri"/>
              </a:rPr>
              <a:t>by </a:t>
            </a:r>
            <a:r>
              <a:rPr sz="1200" spc="-395" dirty="0">
                <a:latin typeface="Gill Sans MT" panose="020B0502020104020203" pitchFamily="34" charset="0"/>
                <a:cs typeface="Calibri"/>
              </a:rPr>
              <a:t> </a:t>
            </a:r>
            <a:r>
              <a:rPr sz="1200" spc="-15" dirty="0">
                <a:latin typeface="Gill Sans MT" panose="020B0502020104020203" pitchFamily="34" charset="0"/>
                <a:cs typeface="Calibri"/>
              </a:rPr>
              <a:t>form</a:t>
            </a:r>
            <a:r>
              <a:rPr sz="1200" spc="-45" dirty="0">
                <a:latin typeface="Gill Sans MT" panose="020B0502020104020203" pitchFamily="34" charset="0"/>
                <a:cs typeface="Calibri"/>
              </a:rPr>
              <a:t> </a:t>
            </a:r>
            <a:r>
              <a:rPr sz="1200" spc="-10" dirty="0">
                <a:latin typeface="Gill Sans MT" panose="020B0502020104020203" pitchFamily="34" charset="0"/>
                <a:cs typeface="Calibri"/>
              </a:rPr>
              <a:t>tutor:</a:t>
            </a:r>
            <a:endParaRPr sz="1200" dirty="0">
              <a:latin typeface="Gill Sans MT" panose="020B0502020104020203" pitchFamily="34" charset="0"/>
              <a:cs typeface="Calibri"/>
            </a:endParaRPr>
          </a:p>
        </p:txBody>
      </p:sp>
      <p:sp>
        <p:nvSpPr>
          <p:cNvPr id="5" name="TextBox 4"/>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23</a:t>
            </a:r>
          </a:p>
        </p:txBody>
      </p:sp>
    </p:spTree>
    <p:extLst>
      <p:ext uri="{BB962C8B-B14F-4D97-AF65-F5344CB8AC3E}">
        <p14:creationId xmlns:p14="http://schemas.microsoft.com/office/powerpoint/2010/main" val="9478647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200" spc="-10" dirty="0">
                          <a:latin typeface="Gill Sans MT" panose="020B0502020104020203" pitchFamily="34" charset="0"/>
                        </a:rPr>
                        <a:t>Reading </a:t>
                      </a:r>
                      <a:r>
                        <a:rPr sz="1200" dirty="0">
                          <a:latin typeface="Gill Sans MT" panose="020B0502020104020203" pitchFamily="34" charset="0"/>
                        </a:rPr>
                        <a:t>Log</a:t>
                      </a:r>
                      <a:r>
                        <a:rPr sz="1200" spc="-5" dirty="0">
                          <a:latin typeface="Gill Sans MT" panose="020B0502020104020203" pitchFamily="34" charset="0"/>
                        </a:rPr>
                        <a:t> </a:t>
                      </a:r>
                      <a:r>
                        <a:rPr sz="1200" spc="-20" dirty="0">
                          <a:latin typeface="Gill Sans MT" panose="020B0502020104020203" pitchFamily="34" charset="0"/>
                        </a:rPr>
                        <a:t>w/c</a:t>
                      </a:r>
                      <a:r>
                        <a:rPr sz="1200" dirty="0">
                          <a:latin typeface="Gill Sans MT" panose="020B0502020104020203" pitchFamily="34" charset="0"/>
                        </a:rPr>
                        <a:t> </a:t>
                      </a:r>
                      <a:r>
                        <a:rPr lang="en-GB" sz="1200" dirty="0">
                          <a:latin typeface="Gill Sans MT" panose="020B0502020104020203" pitchFamily="34" charset="0"/>
                        </a:rPr>
                        <a:t>2</a:t>
                      </a:r>
                      <a:r>
                        <a:rPr lang="en-GB" sz="1200" spc="10" baseline="30000" dirty="0">
                          <a:latin typeface="Gill Sans MT" panose="020B0502020104020203" pitchFamily="34" charset="0"/>
                        </a:rPr>
                        <a:t>rd</a:t>
                      </a:r>
                      <a:r>
                        <a:rPr lang="en-GB" sz="1200" spc="10" dirty="0">
                          <a:latin typeface="Gill Sans MT" panose="020B0502020104020203" pitchFamily="34" charset="0"/>
                        </a:rPr>
                        <a:t> March </a:t>
                      </a:r>
                      <a:r>
                        <a:rPr sz="1200" dirty="0">
                          <a:latin typeface="Gill Sans MT" panose="020B0502020104020203" pitchFamily="34" charset="0"/>
                        </a:rPr>
                        <a:t>(20</a:t>
                      </a:r>
                      <a:r>
                        <a:rPr sz="1200" spc="-10" dirty="0">
                          <a:latin typeface="Gill Sans MT" panose="020B0502020104020203" pitchFamily="34" charset="0"/>
                        </a:rPr>
                        <a:t> </a:t>
                      </a:r>
                      <a:r>
                        <a:rPr sz="1200" spc="-5" dirty="0">
                          <a:latin typeface="Gill Sans MT" panose="020B0502020104020203" pitchFamily="34" charset="0"/>
                        </a:rPr>
                        <a:t>mins </a:t>
                      </a:r>
                      <a:r>
                        <a:rPr sz="1200" spc="-10" dirty="0">
                          <a:latin typeface="Gill Sans MT" panose="020B0502020104020203" pitchFamily="34" charset="0"/>
                        </a:rPr>
                        <a:t>reading</a:t>
                      </a:r>
                      <a:r>
                        <a:rPr sz="1200" dirty="0">
                          <a:latin typeface="Gill Sans MT" panose="020B0502020104020203" pitchFamily="34" charset="0"/>
                        </a:rPr>
                        <a:t> per</a:t>
                      </a:r>
                      <a:r>
                        <a:rPr sz="1200" spc="5" dirty="0">
                          <a:latin typeface="Gill Sans MT" panose="020B0502020104020203" pitchFamily="34" charset="0"/>
                        </a:rPr>
                        <a:t> </a:t>
                      </a:r>
                      <a:r>
                        <a:rPr sz="1200" spc="-15" dirty="0">
                          <a:latin typeface="Gill Sans MT" panose="020B0502020104020203" pitchFamily="34" charset="0"/>
                        </a:rPr>
                        <a:t>day</a:t>
                      </a:r>
                      <a:r>
                        <a:rPr sz="1200" spc="5" dirty="0">
                          <a:latin typeface="Gill Sans MT" panose="020B0502020104020203" pitchFamily="34" charset="0"/>
                        </a:rPr>
                        <a:t> </a:t>
                      </a:r>
                      <a:r>
                        <a:rPr sz="1200" dirty="0">
                          <a:latin typeface="Gill Sans MT" panose="020B0502020104020203" pitchFamily="34" charset="0"/>
                        </a:rPr>
                        <a:t>–</a:t>
                      </a:r>
                      <a:r>
                        <a:rPr sz="1200" spc="5" dirty="0">
                          <a:latin typeface="Gill Sans MT" panose="020B0502020104020203" pitchFamily="34" charset="0"/>
                        </a:rPr>
                        <a:t> </a:t>
                      </a:r>
                      <a:r>
                        <a:rPr sz="1200" spc="-5" dirty="0">
                          <a:latin typeface="Gill Sans MT" panose="020B0502020104020203" pitchFamily="34" charset="0"/>
                        </a:rPr>
                        <a:t>all </a:t>
                      </a:r>
                      <a:r>
                        <a:rPr sz="1200" spc="-10" dirty="0">
                          <a:latin typeface="Gill Sans MT" panose="020B0502020104020203" pitchFamily="34" charset="0"/>
                        </a:rPr>
                        <a:t>five</a:t>
                      </a:r>
                      <a:r>
                        <a:rPr sz="1200" dirty="0">
                          <a:latin typeface="Gill Sans MT" panose="020B0502020104020203" pitchFamily="34" charset="0"/>
                        </a:rPr>
                        <a:t> logs </a:t>
                      </a:r>
                      <a:r>
                        <a:rPr sz="1200" spc="-5" dirty="0">
                          <a:latin typeface="Gill Sans MT" panose="020B0502020104020203" pitchFamily="34" charset="0"/>
                        </a:rPr>
                        <a:t>MUST</a:t>
                      </a:r>
                      <a:r>
                        <a:rPr sz="1200" spc="-15" dirty="0">
                          <a:latin typeface="Gill Sans MT" panose="020B0502020104020203" pitchFamily="34" charset="0"/>
                        </a:rPr>
                        <a:t> </a:t>
                      </a:r>
                      <a:r>
                        <a:rPr sz="1200" dirty="0">
                          <a:latin typeface="Gill Sans MT" panose="020B0502020104020203" pitchFamily="34" charset="0"/>
                        </a:rPr>
                        <a:t>be</a:t>
                      </a:r>
                      <a:r>
                        <a:rPr sz="1200" spc="10" dirty="0">
                          <a:latin typeface="Gill Sans MT" panose="020B0502020104020203" pitchFamily="34" charset="0"/>
                        </a:rPr>
                        <a:t> </a:t>
                      </a:r>
                      <a:r>
                        <a:rPr sz="1200" spc="-5" dirty="0">
                          <a:latin typeface="Gill Sans MT" panose="020B0502020104020203" pitchFamily="34" charset="0"/>
                        </a:rPr>
                        <a:t>completed)</a:t>
                      </a:r>
                      <a:endParaRPr sz="12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200" b="1" spc="-10" dirty="0">
                          <a:latin typeface="Gill Sans MT" panose="020B0502020104020203" pitchFamily="34" charset="0"/>
                        </a:rPr>
                        <a:t>Date</a:t>
                      </a:r>
                      <a:endParaRPr sz="12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200" b="1" spc="-5" dirty="0">
                          <a:latin typeface="Gill Sans MT" panose="020B0502020104020203" pitchFamily="34" charset="0"/>
                        </a:rPr>
                        <a:t>Title</a:t>
                      </a:r>
                      <a:r>
                        <a:rPr sz="1200" b="1" spc="-30" dirty="0">
                          <a:latin typeface="Gill Sans MT" panose="020B0502020104020203" pitchFamily="34" charset="0"/>
                        </a:rPr>
                        <a:t> </a:t>
                      </a:r>
                      <a:r>
                        <a:rPr sz="1200" b="1" dirty="0">
                          <a:latin typeface="Gill Sans MT" panose="020B0502020104020203" pitchFamily="34" charset="0"/>
                        </a:rPr>
                        <a:t>of</a:t>
                      </a:r>
                      <a:r>
                        <a:rPr sz="1200" b="1" spc="-35" dirty="0">
                          <a:latin typeface="Gill Sans MT" panose="020B0502020104020203" pitchFamily="34" charset="0"/>
                        </a:rPr>
                        <a:t> </a:t>
                      </a:r>
                      <a:r>
                        <a:rPr sz="1200" b="1" spc="-5" dirty="0">
                          <a:latin typeface="Gill Sans MT" panose="020B0502020104020203" pitchFamily="34" charset="0"/>
                        </a:rPr>
                        <a:t>novel</a:t>
                      </a:r>
                      <a:endParaRPr sz="1200" b="1">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200" b="1" spc="-5" dirty="0">
                          <a:latin typeface="Gill Sans MT" panose="020B0502020104020203" pitchFamily="34" charset="0"/>
                        </a:rPr>
                        <a:t>Number</a:t>
                      </a:r>
                      <a:r>
                        <a:rPr sz="1200" b="1" spc="-75" dirty="0">
                          <a:latin typeface="Gill Sans MT" panose="020B0502020104020203" pitchFamily="34" charset="0"/>
                        </a:rPr>
                        <a:t> </a:t>
                      </a:r>
                      <a:r>
                        <a:rPr sz="1200" b="1" spc="-5" dirty="0">
                          <a:latin typeface="Gill Sans MT" panose="020B0502020104020203" pitchFamily="34" charset="0"/>
                        </a:rPr>
                        <a:t>of </a:t>
                      </a:r>
                      <a:r>
                        <a:rPr sz="1200" b="1" spc="-300" dirty="0">
                          <a:latin typeface="Gill Sans MT" panose="020B0502020104020203" pitchFamily="34" charset="0"/>
                        </a:rPr>
                        <a:t> </a:t>
                      </a:r>
                      <a:r>
                        <a:rPr sz="1200" b="1" spc="-10" dirty="0">
                          <a:latin typeface="Gill Sans MT" panose="020B0502020104020203" pitchFamily="34" charset="0"/>
                        </a:rPr>
                        <a:t>p</a:t>
                      </a:r>
                      <a:r>
                        <a:rPr sz="1200" b="1" dirty="0">
                          <a:latin typeface="Gill Sans MT" panose="020B0502020104020203" pitchFamily="34" charset="0"/>
                        </a:rPr>
                        <a:t>a</a:t>
                      </a:r>
                      <a:r>
                        <a:rPr sz="1200" b="1" spc="-15" dirty="0">
                          <a:latin typeface="Gill Sans MT" panose="020B0502020104020203" pitchFamily="34" charset="0"/>
                        </a:rPr>
                        <a:t>g</a:t>
                      </a:r>
                      <a:r>
                        <a:rPr sz="1200" b="1" dirty="0">
                          <a:latin typeface="Gill Sans MT" panose="020B0502020104020203" pitchFamily="34" charset="0"/>
                        </a:rPr>
                        <a:t>es</a:t>
                      </a:r>
                      <a:r>
                        <a:rPr sz="1200" b="1" spc="5" dirty="0">
                          <a:latin typeface="Gill Sans MT" panose="020B0502020104020203" pitchFamily="34" charset="0"/>
                        </a:rPr>
                        <a:t> </a:t>
                      </a:r>
                      <a:r>
                        <a:rPr sz="1200" b="1" spc="-25" dirty="0">
                          <a:latin typeface="Gill Sans MT" panose="020B0502020104020203" pitchFamily="34" charset="0"/>
                        </a:rPr>
                        <a:t>r</a:t>
                      </a:r>
                      <a:r>
                        <a:rPr sz="1200" b="1" dirty="0">
                          <a:latin typeface="Gill Sans MT" panose="020B0502020104020203" pitchFamily="34" charset="0"/>
                        </a:rPr>
                        <a:t>ead</a:t>
                      </a:r>
                      <a:endParaRPr sz="12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200" b="1" spc="-5" dirty="0">
                          <a:latin typeface="Gill Sans MT" panose="020B0502020104020203" pitchFamily="34" charset="0"/>
                        </a:rPr>
                        <a:t>Summary</a:t>
                      </a:r>
                      <a:r>
                        <a:rPr sz="1200" b="1" spc="-20" dirty="0">
                          <a:latin typeface="Gill Sans MT" panose="020B0502020104020203" pitchFamily="34" charset="0"/>
                        </a:rPr>
                        <a:t> </a:t>
                      </a:r>
                      <a:r>
                        <a:rPr sz="1200" b="1" spc="-5" dirty="0">
                          <a:latin typeface="Gill Sans MT" panose="020B0502020104020203" pitchFamily="34" charset="0"/>
                        </a:rPr>
                        <a:t>about</a:t>
                      </a:r>
                      <a:r>
                        <a:rPr sz="1200" b="1" spc="-10" dirty="0">
                          <a:latin typeface="Gill Sans MT" panose="020B0502020104020203" pitchFamily="34" charset="0"/>
                        </a:rPr>
                        <a:t> </a:t>
                      </a:r>
                      <a:r>
                        <a:rPr sz="1200" b="1" spc="-5" dirty="0">
                          <a:latin typeface="Gill Sans MT" panose="020B0502020104020203" pitchFamily="34" charset="0"/>
                        </a:rPr>
                        <a:t>what</a:t>
                      </a:r>
                      <a:r>
                        <a:rPr sz="1200" b="1" spc="-10" dirty="0">
                          <a:latin typeface="Gill Sans MT" panose="020B0502020104020203" pitchFamily="34" charset="0"/>
                        </a:rPr>
                        <a:t> </a:t>
                      </a:r>
                      <a:r>
                        <a:rPr sz="1200" b="1" dirty="0">
                          <a:latin typeface="Gill Sans MT" panose="020B0502020104020203" pitchFamily="34" charset="0"/>
                        </a:rPr>
                        <a:t>I</a:t>
                      </a:r>
                      <a:r>
                        <a:rPr sz="1200" b="1" spc="-5" dirty="0">
                          <a:latin typeface="Gill Sans MT" panose="020B0502020104020203" pitchFamily="34" charset="0"/>
                        </a:rPr>
                        <a:t> </a:t>
                      </a:r>
                      <a:r>
                        <a:rPr sz="1200" b="1" spc="-15" dirty="0">
                          <a:latin typeface="Gill Sans MT" panose="020B0502020104020203" pitchFamily="34" charset="0"/>
                        </a:rPr>
                        <a:t>have</a:t>
                      </a:r>
                      <a:r>
                        <a:rPr sz="1200" b="1" spc="-5" dirty="0">
                          <a:latin typeface="Gill Sans MT" panose="020B0502020104020203" pitchFamily="34" charset="0"/>
                        </a:rPr>
                        <a:t> read</a:t>
                      </a:r>
                      <a:endParaRPr sz="12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200" dirty="0">
                          <a:latin typeface="Gill Sans MT" panose="020B0502020104020203" pitchFamily="34" charset="0"/>
                        </a:rPr>
                        <a:t>•</a:t>
                      </a:r>
                    </a:p>
                    <a:p>
                      <a:pPr marL="92075">
                        <a:lnSpc>
                          <a:spcPct val="100000"/>
                        </a:lnSpc>
                        <a:spcBef>
                          <a:spcPts val="15"/>
                        </a:spcBef>
                      </a:pPr>
                      <a:r>
                        <a:rPr sz="1200" dirty="0">
                          <a:latin typeface="Gill Sans MT" panose="020B0502020104020203" pitchFamily="34" charset="0"/>
                        </a:rPr>
                        <a:t>•</a:t>
                      </a:r>
                    </a:p>
                    <a:p>
                      <a:pPr marL="92075">
                        <a:lnSpc>
                          <a:spcPct val="100000"/>
                        </a:lnSpc>
                      </a:pPr>
                      <a:r>
                        <a:rPr sz="1200" dirty="0">
                          <a:latin typeface="Gill Sans MT" panose="020B0502020104020203" pitchFamily="34" charset="0"/>
                        </a:rPr>
                        <a:t>•</a:t>
                      </a:r>
                      <a:endParaRPr sz="12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dirty="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200" dirty="0">
                          <a:latin typeface="Gill Sans MT" panose="020B0502020104020203" pitchFamily="34" charset="0"/>
                        </a:rPr>
                        <a:t>•</a:t>
                      </a:r>
                    </a:p>
                    <a:p>
                      <a:pPr marL="92075">
                        <a:lnSpc>
                          <a:spcPct val="100000"/>
                        </a:lnSpc>
                        <a:spcBef>
                          <a:spcPts val="10"/>
                        </a:spcBef>
                      </a:pPr>
                      <a:r>
                        <a:rPr sz="1200" dirty="0">
                          <a:latin typeface="Gill Sans MT" panose="020B0502020104020203" pitchFamily="34" charset="0"/>
                        </a:rPr>
                        <a:t>•</a:t>
                      </a:r>
                    </a:p>
                    <a:p>
                      <a:pPr marL="92075">
                        <a:lnSpc>
                          <a:spcPct val="100000"/>
                        </a:lnSpc>
                      </a:pPr>
                      <a:r>
                        <a:rPr sz="1200" dirty="0">
                          <a:latin typeface="Gill Sans MT" panose="020B0502020104020203" pitchFamily="34" charset="0"/>
                        </a:rPr>
                        <a:t>•</a:t>
                      </a:r>
                      <a:endParaRPr sz="12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dirty="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200" dirty="0">
                          <a:latin typeface="Gill Sans MT" panose="020B0502020104020203" pitchFamily="34" charset="0"/>
                        </a:rPr>
                        <a:t>•</a:t>
                      </a:r>
                      <a:endParaRPr sz="1200">
                        <a:latin typeface="Gill Sans MT" panose="020B0502020104020203" pitchFamily="34" charset="0"/>
                      </a:endParaRPr>
                    </a:p>
                    <a:p>
                      <a:pPr marL="92075">
                        <a:lnSpc>
                          <a:spcPct val="100000"/>
                        </a:lnSpc>
                        <a:spcBef>
                          <a:spcPts val="15"/>
                        </a:spcBef>
                      </a:pPr>
                      <a:r>
                        <a:rPr sz="1200" dirty="0">
                          <a:latin typeface="Gill Sans MT" panose="020B0502020104020203" pitchFamily="34" charset="0"/>
                        </a:rPr>
                        <a:t>•</a:t>
                      </a:r>
                      <a:endParaRPr sz="1200">
                        <a:latin typeface="Gill Sans MT" panose="020B0502020104020203" pitchFamily="34" charset="0"/>
                      </a:endParaRPr>
                    </a:p>
                    <a:p>
                      <a:pPr marL="92075">
                        <a:lnSpc>
                          <a:spcPct val="100000"/>
                        </a:lnSpc>
                      </a:pPr>
                      <a:r>
                        <a:rPr sz="1200" dirty="0">
                          <a:latin typeface="Gill Sans MT" panose="020B0502020104020203" pitchFamily="34" charset="0"/>
                        </a:rPr>
                        <a:t>•</a:t>
                      </a:r>
                      <a:endParaRPr sz="120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200" dirty="0">
                          <a:latin typeface="Gill Sans MT" panose="020B0502020104020203" pitchFamily="34" charset="0"/>
                        </a:rPr>
                        <a:t>•</a:t>
                      </a:r>
                      <a:endParaRPr sz="1200">
                        <a:latin typeface="Gill Sans MT" panose="020B0502020104020203" pitchFamily="34" charset="0"/>
                      </a:endParaRPr>
                    </a:p>
                    <a:p>
                      <a:pPr marL="92075">
                        <a:lnSpc>
                          <a:spcPct val="100000"/>
                        </a:lnSpc>
                        <a:spcBef>
                          <a:spcPts val="10"/>
                        </a:spcBef>
                      </a:pPr>
                      <a:r>
                        <a:rPr sz="1200" dirty="0">
                          <a:latin typeface="Gill Sans MT" panose="020B0502020104020203" pitchFamily="34" charset="0"/>
                        </a:rPr>
                        <a:t>•</a:t>
                      </a:r>
                      <a:endParaRPr sz="1200">
                        <a:latin typeface="Gill Sans MT" panose="020B0502020104020203" pitchFamily="34" charset="0"/>
                      </a:endParaRPr>
                    </a:p>
                    <a:p>
                      <a:pPr marL="92075">
                        <a:lnSpc>
                          <a:spcPct val="100000"/>
                        </a:lnSpc>
                      </a:pPr>
                      <a:r>
                        <a:rPr sz="1200" dirty="0">
                          <a:latin typeface="Gill Sans MT" panose="020B0502020104020203" pitchFamily="34" charset="0"/>
                        </a:rPr>
                        <a:t>•</a:t>
                      </a:r>
                      <a:endParaRPr sz="12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200" dirty="0">
                          <a:latin typeface="Gill Sans MT" panose="020B0502020104020203" pitchFamily="34" charset="0"/>
                        </a:rPr>
                        <a:t>•</a:t>
                      </a:r>
                    </a:p>
                    <a:p>
                      <a:pPr marL="92075">
                        <a:lnSpc>
                          <a:spcPct val="100000"/>
                        </a:lnSpc>
                        <a:spcBef>
                          <a:spcPts val="10"/>
                        </a:spcBef>
                      </a:pPr>
                      <a:r>
                        <a:rPr sz="1200" dirty="0">
                          <a:latin typeface="Gill Sans MT" panose="020B0502020104020203" pitchFamily="34" charset="0"/>
                        </a:rPr>
                        <a:t>•</a:t>
                      </a:r>
                    </a:p>
                    <a:p>
                      <a:pPr marL="92075">
                        <a:lnSpc>
                          <a:spcPct val="100000"/>
                        </a:lnSpc>
                      </a:pPr>
                      <a:r>
                        <a:rPr sz="1200" dirty="0">
                          <a:latin typeface="Gill Sans MT" panose="020B0502020104020203" pitchFamily="34" charset="0"/>
                        </a:rPr>
                        <a:t>•</a:t>
                      </a:r>
                      <a:endParaRPr sz="12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7" name="TextBox 6"/>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24</a:t>
            </a:r>
          </a:p>
        </p:txBody>
      </p:sp>
      <p:sp>
        <p:nvSpPr>
          <p:cNvPr id="3" name="object 3">
            <a:extLst>
              <a:ext uri="{FF2B5EF4-FFF2-40B4-BE49-F238E27FC236}">
                <a16:creationId xmlns:a16="http://schemas.microsoft.com/office/drawing/2014/main" id="{5CB4E82D-FB5E-2991-9D49-E5E809121646}"/>
              </a:ext>
            </a:extLst>
          </p:cNvPr>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4" name="object 4">
            <a:extLst>
              <a:ext uri="{FF2B5EF4-FFF2-40B4-BE49-F238E27FC236}">
                <a16:creationId xmlns:a16="http://schemas.microsoft.com/office/drawing/2014/main" id="{A95FEE5F-F288-6093-04E6-F72E1D261E9C}"/>
              </a:ext>
            </a:extLst>
          </p:cNvPr>
          <p:cNvSpPr txBox="1"/>
          <p:nvPr/>
        </p:nvSpPr>
        <p:spPr>
          <a:xfrm>
            <a:off x="9779729" y="5764250"/>
            <a:ext cx="984067" cy="382156"/>
          </a:xfrm>
          <a:prstGeom prst="rect">
            <a:avLst/>
          </a:prstGeom>
        </p:spPr>
        <p:txBody>
          <a:bodyPr vert="horz" wrap="square" lIns="0" tIns="12700" rIns="0" bIns="0" rtlCol="0">
            <a:spAutoFit/>
          </a:bodyPr>
          <a:lstStyle/>
          <a:p>
            <a:pPr marL="12700" marR="5080">
              <a:lnSpc>
                <a:spcPct val="100000"/>
              </a:lnSpc>
              <a:spcBef>
                <a:spcPts val="100"/>
              </a:spcBef>
            </a:pPr>
            <a:r>
              <a:rPr sz="1200" spc="-15" dirty="0">
                <a:latin typeface="Gill Sans MT" panose="020B0502020104020203" pitchFamily="34" charset="0"/>
                <a:cs typeface="Calibri"/>
              </a:rPr>
              <a:t>Checked</a:t>
            </a:r>
            <a:r>
              <a:rPr sz="1200" spc="-55" dirty="0">
                <a:latin typeface="Gill Sans MT" panose="020B0502020104020203" pitchFamily="34" charset="0"/>
                <a:cs typeface="Calibri"/>
              </a:rPr>
              <a:t> </a:t>
            </a:r>
            <a:r>
              <a:rPr sz="1200" spc="-5" dirty="0">
                <a:latin typeface="Gill Sans MT" panose="020B0502020104020203" pitchFamily="34" charset="0"/>
                <a:cs typeface="Calibri"/>
              </a:rPr>
              <a:t>by </a:t>
            </a:r>
            <a:r>
              <a:rPr sz="1200" spc="-395" dirty="0">
                <a:latin typeface="Gill Sans MT" panose="020B0502020104020203" pitchFamily="34" charset="0"/>
                <a:cs typeface="Calibri"/>
              </a:rPr>
              <a:t> </a:t>
            </a:r>
            <a:r>
              <a:rPr sz="1200" spc="-15" dirty="0">
                <a:latin typeface="Gill Sans MT" panose="020B0502020104020203" pitchFamily="34" charset="0"/>
                <a:cs typeface="Calibri"/>
              </a:rPr>
              <a:t>form</a:t>
            </a:r>
            <a:r>
              <a:rPr sz="1200" spc="-45" dirty="0">
                <a:latin typeface="Gill Sans MT" panose="020B0502020104020203" pitchFamily="34" charset="0"/>
                <a:cs typeface="Calibri"/>
              </a:rPr>
              <a:t> </a:t>
            </a:r>
            <a:r>
              <a:rPr sz="1200" spc="-10" dirty="0">
                <a:latin typeface="Gill Sans MT" panose="020B0502020104020203" pitchFamily="34" charset="0"/>
                <a:cs typeface="Calibri"/>
              </a:rPr>
              <a:t>tutor:</a:t>
            </a:r>
            <a:endParaRPr sz="1200" dirty="0">
              <a:latin typeface="Gill Sans MT" panose="020B0502020104020203" pitchFamily="34" charset="0"/>
              <a:cs typeface="Calibri"/>
            </a:endParaRPr>
          </a:p>
        </p:txBody>
      </p:sp>
    </p:spTree>
    <p:extLst>
      <p:ext uri="{BB962C8B-B14F-4D97-AF65-F5344CB8AC3E}">
        <p14:creationId xmlns:p14="http://schemas.microsoft.com/office/powerpoint/2010/main" val="19213502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200" spc="-10" dirty="0">
                          <a:latin typeface="Gill Sans MT" panose="020B0502020104020203" pitchFamily="34" charset="0"/>
                        </a:rPr>
                        <a:t>Reading </a:t>
                      </a:r>
                      <a:r>
                        <a:rPr sz="1200" dirty="0">
                          <a:latin typeface="Gill Sans MT" panose="020B0502020104020203" pitchFamily="34" charset="0"/>
                        </a:rPr>
                        <a:t>Log</a:t>
                      </a:r>
                      <a:r>
                        <a:rPr sz="1200" spc="-5" dirty="0">
                          <a:latin typeface="Gill Sans MT" panose="020B0502020104020203" pitchFamily="34" charset="0"/>
                        </a:rPr>
                        <a:t> </a:t>
                      </a:r>
                      <a:r>
                        <a:rPr sz="1200" spc="-20" dirty="0">
                          <a:latin typeface="Gill Sans MT" panose="020B0502020104020203" pitchFamily="34" charset="0"/>
                        </a:rPr>
                        <a:t>w/c</a:t>
                      </a:r>
                      <a:r>
                        <a:rPr sz="1200" dirty="0">
                          <a:latin typeface="Gill Sans MT" panose="020B0502020104020203" pitchFamily="34" charset="0"/>
                        </a:rPr>
                        <a:t> </a:t>
                      </a:r>
                      <a:r>
                        <a:rPr lang="en-GB" sz="1200" spc="10" dirty="0">
                          <a:latin typeface="Gill Sans MT" panose="020B0502020104020203" pitchFamily="34" charset="0"/>
                        </a:rPr>
                        <a:t>9</a:t>
                      </a:r>
                      <a:r>
                        <a:rPr lang="en-GB" sz="1200" spc="10" baseline="30000" dirty="0">
                          <a:latin typeface="Gill Sans MT" panose="020B0502020104020203" pitchFamily="34" charset="0"/>
                        </a:rPr>
                        <a:t>th</a:t>
                      </a:r>
                      <a:r>
                        <a:rPr lang="en-GB" sz="1200" spc="10" dirty="0">
                          <a:latin typeface="Gill Sans MT" panose="020B0502020104020203" pitchFamily="34" charset="0"/>
                        </a:rPr>
                        <a:t> March </a:t>
                      </a:r>
                      <a:r>
                        <a:rPr sz="1200" dirty="0">
                          <a:latin typeface="Gill Sans MT" panose="020B0502020104020203" pitchFamily="34" charset="0"/>
                        </a:rPr>
                        <a:t>(20</a:t>
                      </a:r>
                      <a:r>
                        <a:rPr sz="1200" spc="-10" dirty="0">
                          <a:latin typeface="Gill Sans MT" panose="020B0502020104020203" pitchFamily="34" charset="0"/>
                        </a:rPr>
                        <a:t> </a:t>
                      </a:r>
                      <a:r>
                        <a:rPr sz="1200" spc="-5" dirty="0">
                          <a:latin typeface="Gill Sans MT" panose="020B0502020104020203" pitchFamily="34" charset="0"/>
                        </a:rPr>
                        <a:t>mins </a:t>
                      </a:r>
                      <a:r>
                        <a:rPr sz="1200" spc="-10" dirty="0">
                          <a:latin typeface="Gill Sans MT" panose="020B0502020104020203" pitchFamily="34" charset="0"/>
                        </a:rPr>
                        <a:t>reading</a:t>
                      </a:r>
                      <a:r>
                        <a:rPr sz="1200" dirty="0">
                          <a:latin typeface="Gill Sans MT" panose="020B0502020104020203" pitchFamily="34" charset="0"/>
                        </a:rPr>
                        <a:t> per</a:t>
                      </a:r>
                      <a:r>
                        <a:rPr sz="1200" spc="5" dirty="0">
                          <a:latin typeface="Gill Sans MT" panose="020B0502020104020203" pitchFamily="34" charset="0"/>
                        </a:rPr>
                        <a:t> </a:t>
                      </a:r>
                      <a:r>
                        <a:rPr sz="1200" spc="-15" dirty="0">
                          <a:latin typeface="Gill Sans MT" panose="020B0502020104020203" pitchFamily="34" charset="0"/>
                        </a:rPr>
                        <a:t>day</a:t>
                      </a:r>
                      <a:r>
                        <a:rPr sz="1200" spc="5" dirty="0">
                          <a:latin typeface="Gill Sans MT" panose="020B0502020104020203" pitchFamily="34" charset="0"/>
                        </a:rPr>
                        <a:t> </a:t>
                      </a:r>
                      <a:r>
                        <a:rPr sz="1200" dirty="0">
                          <a:latin typeface="Gill Sans MT" panose="020B0502020104020203" pitchFamily="34" charset="0"/>
                        </a:rPr>
                        <a:t>–</a:t>
                      </a:r>
                      <a:r>
                        <a:rPr sz="1200" spc="5" dirty="0">
                          <a:latin typeface="Gill Sans MT" panose="020B0502020104020203" pitchFamily="34" charset="0"/>
                        </a:rPr>
                        <a:t> </a:t>
                      </a:r>
                      <a:r>
                        <a:rPr sz="1200" spc="-5" dirty="0">
                          <a:latin typeface="Gill Sans MT" panose="020B0502020104020203" pitchFamily="34" charset="0"/>
                        </a:rPr>
                        <a:t>all </a:t>
                      </a:r>
                      <a:r>
                        <a:rPr sz="1200" spc="-10" dirty="0">
                          <a:latin typeface="Gill Sans MT" panose="020B0502020104020203" pitchFamily="34" charset="0"/>
                        </a:rPr>
                        <a:t>five</a:t>
                      </a:r>
                      <a:r>
                        <a:rPr sz="1200" dirty="0">
                          <a:latin typeface="Gill Sans MT" panose="020B0502020104020203" pitchFamily="34" charset="0"/>
                        </a:rPr>
                        <a:t> logs </a:t>
                      </a:r>
                      <a:r>
                        <a:rPr sz="1200" spc="-5" dirty="0">
                          <a:latin typeface="Gill Sans MT" panose="020B0502020104020203" pitchFamily="34" charset="0"/>
                        </a:rPr>
                        <a:t>MUST</a:t>
                      </a:r>
                      <a:r>
                        <a:rPr sz="1200" spc="-15" dirty="0">
                          <a:latin typeface="Gill Sans MT" panose="020B0502020104020203" pitchFamily="34" charset="0"/>
                        </a:rPr>
                        <a:t> </a:t>
                      </a:r>
                      <a:r>
                        <a:rPr sz="1200" dirty="0">
                          <a:latin typeface="Gill Sans MT" panose="020B0502020104020203" pitchFamily="34" charset="0"/>
                        </a:rPr>
                        <a:t>be</a:t>
                      </a:r>
                      <a:r>
                        <a:rPr sz="1200" spc="10" dirty="0">
                          <a:latin typeface="Gill Sans MT" panose="020B0502020104020203" pitchFamily="34" charset="0"/>
                        </a:rPr>
                        <a:t> </a:t>
                      </a:r>
                      <a:r>
                        <a:rPr sz="1200" spc="-5" dirty="0">
                          <a:latin typeface="Gill Sans MT" panose="020B0502020104020203" pitchFamily="34" charset="0"/>
                        </a:rPr>
                        <a:t>completed)</a:t>
                      </a:r>
                      <a:endParaRPr sz="12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200" b="1" spc="-10" dirty="0">
                          <a:latin typeface="Gill Sans MT" panose="020B0502020104020203" pitchFamily="34" charset="0"/>
                        </a:rPr>
                        <a:t>Date</a:t>
                      </a:r>
                      <a:endParaRPr sz="12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200" b="1" spc="-5" dirty="0">
                          <a:latin typeface="Gill Sans MT" panose="020B0502020104020203" pitchFamily="34" charset="0"/>
                        </a:rPr>
                        <a:t>Title</a:t>
                      </a:r>
                      <a:r>
                        <a:rPr sz="1200" b="1" spc="-30" dirty="0">
                          <a:latin typeface="Gill Sans MT" panose="020B0502020104020203" pitchFamily="34" charset="0"/>
                        </a:rPr>
                        <a:t> </a:t>
                      </a:r>
                      <a:r>
                        <a:rPr sz="1200" b="1" dirty="0">
                          <a:latin typeface="Gill Sans MT" panose="020B0502020104020203" pitchFamily="34" charset="0"/>
                        </a:rPr>
                        <a:t>of</a:t>
                      </a:r>
                      <a:r>
                        <a:rPr sz="1200" b="1" spc="-35" dirty="0">
                          <a:latin typeface="Gill Sans MT" panose="020B0502020104020203" pitchFamily="34" charset="0"/>
                        </a:rPr>
                        <a:t> </a:t>
                      </a:r>
                      <a:r>
                        <a:rPr sz="1200" b="1" spc="-5" dirty="0">
                          <a:latin typeface="Gill Sans MT" panose="020B0502020104020203" pitchFamily="34" charset="0"/>
                        </a:rPr>
                        <a:t>novel</a:t>
                      </a:r>
                      <a:endParaRPr sz="1200" b="1">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200" b="1" spc="-5" dirty="0">
                          <a:latin typeface="Gill Sans MT" panose="020B0502020104020203" pitchFamily="34" charset="0"/>
                        </a:rPr>
                        <a:t>Number</a:t>
                      </a:r>
                      <a:r>
                        <a:rPr sz="1200" b="1" spc="-75" dirty="0">
                          <a:latin typeface="Gill Sans MT" panose="020B0502020104020203" pitchFamily="34" charset="0"/>
                        </a:rPr>
                        <a:t> </a:t>
                      </a:r>
                      <a:r>
                        <a:rPr sz="1200" b="1" spc="-5" dirty="0">
                          <a:latin typeface="Gill Sans MT" panose="020B0502020104020203" pitchFamily="34" charset="0"/>
                        </a:rPr>
                        <a:t>of </a:t>
                      </a:r>
                      <a:r>
                        <a:rPr sz="1200" b="1" spc="-300" dirty="0">
                          <a:latin typeface="Gill Sans MT" panose="020B0502020104020203" pitchFamily="34" charset="0"/>
                        </a:rPr>
                        <a:t> </a:t>
                      </a:r>
                      <a:r>
                        <a:rPr sz="1200" b="1" spc="-10" dirty="0">
                          <a:latin typeface="Gill Sans MT" panose="020B0502020104020203" pitchFamily="34" charset="0"/>
                        </a:rPr>
                        <a:t>p</a:t>
                      </a:r>
                      <a:r>
                        <a:rPr sz="1200" b="1" dirty="0">
                          <a:latin typeface="Gill Sans MT" panose="020B0502020104020203" pitchFamily="34" charset="0"/>
                        </a:rPr>
                        <a:t>a</a:t>
                      </a:r>
                      <a:r>
                        <a:rPr sz="1200" b="1" spc="-15" dirty="0">
                          <a:latin typeface="Gill Sans MT" panose="020B0502020104020203" pitchFamily="34" charset="0"/>
                        </a:rPr>
                        <a:t>g</a:t>
                      </a:r>
                      <a:r>
                        <a:rPr sz="1200" b="1" dirty="0">
                          <a:latin typeface="Gill Sans MT" panose="020B0502020104020203" pitchFamily="34" charset="0"/>
                        </a:rPr>
                        <a:t>es</a:t>
                      </a:r>
                      <a:r>
                        <a:rPr sz="1200" b="1" spc="5" dirty="0">
                          <a:latin typeface="Gill Sans MT" panose="020B0502020104020203" pitchFamily="34" charset="0"/>
                        </a:rPr>
                        <a:t> </a:t>
                      </a:r>
                      <a:r>
                        <a:rPr sz="1200" b="1" spc="-25" dirty="0">
                          <a:latin typeface="Gill Sans MT" panose="020B0502020104020203" pitchFamily="34" charset="0"/>
                        </a:rPr>
                        <a:t>r</a:t>
                      </a:r>
                      <a:r>
                        <a:rPr sz="1200" b="1" dirty="0">
                          <a:latin typeface="Gill Sans MT" panose="020B0502020104020203" pitchFamily="34" charset="0"/>
                        </a:rPr>
                        <a:t>ead</a:t>
                      </a:r>
                      <a:endParaRPr sz="12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200" b="1" spc="-5" dirty="0">
                          <a:latin typeface="Gill Sans MT" panose="020B0502020104020203" pitchFamily="34" charset="0"/>
                        </a:rPr>
                        <a:t>Summary</a:t>
                      </a:r>
                      <a:r>
                        <a:rPr sz="1200" b="1" spc="-20" dirty="0">
                          <a:latin typeface="Gill Sans MT" panose="020B0502020104020203" pitchFamily="34" charset="0"/>
                        </a:rPr>
                        <a:t> </a:t>
                      </a:r>
                      <a:r>
                        <a:rPr sz="1200" b="1" spc="-5" dirty="0">
                          <a:latin typeface="Gill Sans MT" panose="020B0502020104020203" pitchFamily="34" charset="0"/>
                        </a:rPr>
                        <a:t>about</a:t>
                      </a:r>
                      <a:r>
                        <a:rPr sz="1200" b="1" spc="-10" dirty="0">
                          <a:latin typeface="Gill Sans MT" panose="020B0502020104020203" pitchFamily="34" charset="0"/>
                        </a:rPr>
                        <a:t> </a:t>
                      </a:r>
                      <a:r>
                        <a:rPr sz="1200" b="1" spc="-5" dirty="0">
                          <a:latin typeface="Gill Sans MT" panose="020B0502020104020203" pitchFamily="34" charset="0"/>
                        </a:rPr>
                        <a:t>what</a:t>
                      </a:r>
                      <a:r>
                        <a:rPr sz="1200" b="1" spc="-10" dirty="0">
                          <a:latin typeface="Gill Sans MT" panose="020B0502020104020203" pitchFamily="34" charset="0"/>
                        </a:rPr>
                        <a:t> </a:t>
                      </a:r>
                      <a:r>
                        <a:rPr sz="1200" b="1" dirty="0">
                          <a:latin typeface="Gill Sans MT" panose="020B0502020104020203" pitchFamily="34" charset="0"/>
                        </a:rPr>
                        <a:t>I</a:t>
                      </a:r>
                      <a:r>
                        <a:rPr sz="1200" b="1" spc="-5" dirty="0">
                          <a:latin typeface="Gill Sans MT" panose="020B0502020104020203" pitchFamily="34" charset="0"/>
                        </a:rPr>
                        <a:t> </a:t>
                      </a:r>
                      <a:r>
                        <a:rPr sz="1200" b="1" spc="-15" dirty="0">
                          <a:latin typeface="Gill Sans MT" panose="020B0502020104020203" pitchFamily="34" charset="0"/>
                        </a:rPr>
                        <a:t>have</a:t>
                      </a:r>
                      <a:r>
                        <a:rPr sz="1200" b="1" spc="-5" dirty="0">
                          <a:latin typeface="Gill Sans MT" panose="020B0502020104020203" pitchFamily="34" charset="0"/>
                        </a:rPr>
                        <a:t> read</a:t>
                      </a:r>
                      <a:endParaRPr sz="12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200" dirty="0">
                          <a:latin typeface="Gill Sans MT" panose="020B0502020104020203" pitchFamily="34" charset="0"/>
                        </a:rPr>
                        <a:t>•</a:t>
                      </a:r>
                    </a:p>
                    <a:p>
                      <a:pPr marL="92075">
                        <a:lnSpc>
                          <a:spcPct val="100000"/>
                        </a:lnSpc>
                        <a:spcBef>
                          <a:spcPts val="15"/>
                        </a:spcBef>
                      </a:pPr>
                      <a:r>
                        <a:rPr sz="1200" dirty="0">
                          <a:latin typeface="Gill Sans MT" panose="020B0502020104020203" pitchFamily="34" charset="0"/>
                        </a:rPr>
                        <a:t>•</a:t>
                      </a:r>
                    </a:p>
                    <a:p>
                      <a:pPr marL="92075">
                        <a:lnSpc>
                          <a:spcPct val="100000"/>
                        </a:lnSpc>
                      </a:pPr>
                      <a:r>
                        <a:rPr sz="1200" dirty="0">
                          <a:latin typeface="Gill Sans MT" panose="020B0502020104020203" pitchFamily="34" charset="0"/>
                        </a:rPr>
                        <a:t>•</a:t>
                      </a:r>
                      <a:endParaRPr sz="12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200" dirty="0">
                          <a:latin typeface="Gill Sans MT" panose="020B0502020104020203" pitchFamily="34" charset="0"/>
                        </a:rPr>
                        <a:t>•</a:t>
                      </a:r>
                    </a:p>
                    <a:p>
                      <a:pPr marL="92075">
                        <a:lnSpc>
                          <a:spcPct val="100000"/>
                        </a:lnSpc>
                        <a:spcBef>
                          <a:spcPts val="10"/>
                        </a:spcBef>
                      </a:pPr>
                      <a:r>
                        <a:rPr sz="1200" dirty="0">
                          <a:latin typeface="Gill Sans MT" panose="020B0502020104020203" pitchFamily="34" charset="0"/>
                        </a:rPr>
                        <a:t>•</a:t>
                      </a:r>
                    </a:p>
                    <a:p>
                      <a:pPr marL="92075">
                        <a:lnSpc>
                          <a:spcPct val="100000"/>
                        </a:lnSpc>
                      </a:pPr>
                      <a:r>
                        <a:rPr sz="1200" dirty="0">
                          <a:latin typeface="Gill Sans MT" panose="020B0502020104020203" pitchFamily="34" charset="0"/>
                        </a:rPr>
                        <a:t>•</a:t>
                      </a:r>
                      <a:endParaRPr sz="12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dirty="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200" dirty="0">
                          <a:latin typeface="Gill Sans MT" panose="020B0502020104020203" pitchFamily="34" charset="0"/>
                        </a:rPr>
                        <a:t>•</a:t>
                      </a:r>
                      <a:endParaRPr sz="1200">
                        <a:latin typeface="Gill Sans MT" panose="020B0502020104020203" pitchFamily="34" charset="0"/>
                      </a:endParaRPr>
                    </a:p>
                    <a:p>
                      <a:pPr marL="92075">
                        <a:lnSpc>
                          <a:spcPct val="100000"/>
                        </a:lnSpc>
                        <a:spcBef>
                          <a:spcPts val="15"/>
                        </a:spcBef>
                      </a:pPr>
                      <a:r>
                        <a:rPr sz="1200" dirty="0">
                          <a:latin typeface="Gill Sans MT" panose="020B0502020104020203" pitchFamily="34" charset="0"/>
                        </a:rPr>
                        <a:t>•</a:t>
                      </a:r>
                      <a:endParaRPr sz="1200">
                        <a:latin typeface="Gill Sans MT" panose="020B0502020104020203" pitchFamily="34" charset="0"/>
                      </a:endParaRPr>
                    </a:p>
                    <a:p>
                      <a:pPr marL="92075">
                        <a:lnSpc>
                          <a:spcPct val="100000"/>
                        </a:lnSpc>
                      </a:pPr>
                      <a:r>
                        <a:rPr sz="1200" dirty="0">
                          <a:latin typeface="Gill Sans MT" panose="020B0502020104020203" pitchFamily="34" charset="0"/>
                        </a:rPr>
                        <a:t>•</a:t>
                      </a:r>
                      <a:endParaRPr sz="120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dirty="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200" dirty="0">
                          <a:latin typeface="Gill Sans MT" panose="020B0502020104020203" pitchFamily="34" charset="0"/>
                        </a:rPr>
                        <a:t>•</a:t>
                      </a:r>
                      <a:endParaRPr sz="1200">
                        <a:latin typeface="Gill Sans MT" panose="020B0502020104020203" pitchFamily="34" charset="0"/>
                      </a:endParaRPr>
                    </a:p>
                    <a:p>
                      <a:pPr marL="92075">
                        <a:lnSpc>
                          <a:spcPct val="100000"/>
                        </a:lnSpc>
                        <a:spcBef>
                          <a:spcPts val="10"/>
                        </a:spcBef>
                      </a:pPr>
                      <a:r>
                        <a:rPr sz="1200" dirty="0">
                          <a:latin typeface="Gill Sans MT" panose="020B0502020104020203" pitchFamily="34" charset="0"/>
                        </a:rPr>
                        <a:t>•</a:t>
                      </a:r>
                      <a:endParaRPr sz="1200">
                        <a:latin typeface="Gill Sans MT" panose="020B0502020104020203" pitchFamily="34" charset="0"/>
                      </a:endParaRPr>
                    </a:p>
                    <a:p>
                      <a:pPr marL="92075">
                        <a:lnSpc>
                          <a:spcPct val="100000"/>
                        </a:lnSpc>
                      </a:pPr>
                      <a:r>
                        <a:rPr sz="1200" dirty="0">
                          <a:latin typeface="Gill Sans MT" panose="020B0502020104020203" pitchFamily="34" charset="0"/>
                        </a:rPr>
                        <a:t>•</a:t>
                      </a:r>
                      <a:endParaRPr sz="12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200" dirty="0">
                          <a:latin typeface="Gill Sans MT" panose="020B0502020104020203" pitchFamily="34" charset="0"/>
                        </a:rPr>
                        <a:t>•</a:t>
                      </a:r>
                    </a:p>
                    <a:p>
                      <a:pPr marL="92075">
                        <a:lnSpc>
                          <a:spcPct val="100000"/>
                        </a:lnSpc>
                        <a:spcBef>
                          <a:spcPts val="10"/>
                        </a:spcBef>
                      </a:pPr>
                      <a:r>
                        <a:rPr sz="1200" dirty="0">
                          <a:latin typeface="Gill Sans MT" panose="020B0502020104020203" pitchFamily="34" charset="0"/>
                        </a:rPr>
                        <a:t>•</a:t>
                      </a:r>
                    </a:p>
                    <a:p>
                      <a:pPr marL="92075">
                        <a:lnSpc>
                          <a:spcPct val="100000"/>
                        </a:lnSpc>
                      </a:pPr>
                      <a:r>
                        <a:rPr sz="1200" dirty="0">
                          <a:latin typeface="Gill Sans MT" panose="020B0502020104020203" pitchFamily="34" charset="0"/>
                        </a:rPr>
                        <a:t>•</a:t>
                      </a:r>
                      <a:endParaRPr sz="12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7" name="TextBox 6"/>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25</a:t>
            </a:r>
          </a:p>
        </p:txBody>
      </p:sp>
      <p:sp>
        <p:nvSpPr>
          <p:cNvPr id="3" name="object 3">
            <a:extLst>
              <a:ext uri="{FF2B5EF4-FFF2-40B4-BE49-F238E27FC236}">
                <a16:creationId xmlns:a16="http://schemas.microsoft.com/office/drawing/2014/main" id="{5ACC2AC6-30D9-792C-FCE2-DDA8F621FA3A}"/>
              </a:ext>
            </a:extLst>
          </p:cNvPr>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4" name="object 4">
            <a:extLst>
              <a:ext uri="{FF2B5EF4-FFF2-40B4-BE49-F238E27FC236}">
                <a16:creationId xmlns:a16="http://schemas.microsoft.com/office/drawing/2014/main" id="{7F8F2FF8-DCAA-5F2D-4E63-6B37B07C722A}"/>
              </a:ext>
            </a:extLst>
          </p:cNvPr>
          <p:cNvSpPr txBox="1"/>
          <p:nvPr/>
        </p:nvSpPr>
        <p:spPr>
          <a:xfrm>
            <a:off x="9779729" y="5764250"/>
            <a:ext cx="984067" cy="382156"/>
          </a:xfrm>
          <a:prstGeom prst="rect">
            <a:avLst/>
          </a:prstGeom>
        </p:spPr>
        <p:txBody>
          <a:bodyPr vert="horz" wrap="square" lIns="0" tIns="12700" rIns="0" bIns="0" rtlCol="0">
            <a:spAutoFit/>
          </a:bodyPr>
          <a:lstStyle/>
          <a:p>
            <a:pPr marL="12700" marR="5080">
              <a:lnSpc>
                <a:spcPct val="100000"/>
              </a:lnSpc>
              <a:spcBef>
                <a:spcPts val="100"/>
              </a:spcBef>
            </a:pPr>
            <a:r>
              <a:rPr sz="1200" spc="-15" dirty="0">
                <a:latin typeface="Gill Sans MT" panose="020B0502020104020203" pitchFamily="34" charset="0"/>
                <a:cs typeface="Calibri"/>
              </a:rPr>
              <a:t>Checked</a:t>
            </a:r>
            <a:r>
              <a:rPr sz="1200" spc="-55" dirty="0">
                <a:latin typeface="Gill Sans MT" panose="020B0502020104020203" pitchFamily="34" charset="0"/>
                <a:cs typeface="Calibri"/>
              </a:rPr>
              <a:t> </a:t>
            </a:r>
            <a:r>
              <a:rPr sz="1200" spc="-5" dirty="0">
                <a:latin typeface="Gill Sans MT" panose="020B0502020104020203" pitchFamily="34" charset="0"/>
                <a:cs typeface="Calibri"/>
              </a:rPr>
              <a:t>by </a:t>
            </a:r>
            <a:r>
              <a:rPr sz="1200" spc="-395" dirty="0">
                <a:latin typeface="Gill Sans MT" panose="020B0502020104020203" pitchFamily="34" charset="0"/>
                <a:cs typeface="Calibri"/>
              </a:rPr>
              <a:t> </a:t>
            </a:r>
            <a:r>
              <a:rPr sz="1200" spc="-15" dirty="0">
                <a:latin typeface="Gill Sans MT" panose="020B0502020104020203" pitchFamily="34" charset="0"/>
                <a:cs typeface="Calibri"/>
              </a:rPr>
              <a:t>form</a:t>
            </a:r>
            <a:r>
              <a:rPr sz="1200" spc="-45" dirty="0">
                <a:latin typeface="Gill Sans MT" panose="020B0502020104020203" pitchFamily="34" charset="0"/>
                <a:cs typeface="Calibri"/>
              </a:rPr>
              <a:t> </a:t>
            </a:r>
            <a:r>
              <a:rPr sz="1200" spc="-10" dirty="0">
                <a:latin typeface="Gill Sans MT" panose="020B0502020104020203" pitchFamily="34" charset="0"/>
                <a:cs typeface="Calibri"/>
              </a:rPr>
              <a:t>tutor:</a:t>
            </a:r>
            <a:endParaRPr sz="1200" dirty="0">
              <a:latin typeface="Gill Sans MT" panose="020B0502020104020203" pitchFamily="34" charset="0"/>
              <a:cs typeface="Calibri"/>
            </a:endParaRPr>
          </a:p>
        </p:txBody>
      </p:sp>
    </p:spTree>
    <p:extLst>
      <p:ext uri="{BB962C8B-B14F-4D97-AF65-F5344CB8AC3E}">
        <p14:creationId xmlns:p14="http://schemas.microsoft.com/office/powerpoint/2010/main" val="20463589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200" spc="-10" dirty="0">
                          <a:latin typeface="Gill Sans MT" panose="020B0502020104020203" pitchFamily="34" charset="0"/>
                        </a:rPr>
                        <a:t>Reading </a:t>
                      </a:r>
                      <a:r>
                        <a:rPr sz="1200" dirty="0">
                          <a:latin typeface="Gill Sans MT" panose="020B0502020104020203" pitchFamily="34" charset="0"/>
                        </a:rPr>
                        <a:t>Log</a:t>
                      </a:r>
                      <a:r>
                        <a:rPr sz="1200" spc="-5" dirty="0">
                          <a:latin typeface="Gill Sans MT" panose="020B0502020104020203" pitchFamily="34" charset="0"/>
                        </a:rPr>
                        <a:t> </a:t>
                      </a:r>
                      <a:r>
                        <a:rPr sz="1200" spc="-20" dirty="0">
                          <a:latin typeface="Gill Sans MT" panose="020B0502020104020203" pitchFamily="34" charset="0"/>
                        </a:rPr>
                        <a:t>w/c</a:t>
                      </a:r>
                      <a:r>
                        <a:rPr sz="1200" dirty="0">
                          <a:latin typeface="Gill Sans MT" panose="020B0502020104020203" pitchFamily="34" charset="0"/>
                        </a:rPr>
                        <a:t> </a:t>
                      </a:r>
                      <a:r>
                        <a:rPr lang="en-GB" sz="1200" spc="10" dirty="0">
                          <a:latin typeface="Gill Sans MT" panose="020B0502020104020203" pitchFamily="34" charset="0"/>
                        </a:rPr>
                        <a:t>16</a:t>
                      </a:r>
                      <a:r>
                        <a:rPr lang="en-GB" sz="1200" spc="10" baseline="30000" dirty="0">
                          <a:latin typeface="Gill Sans MT" panose="020B0502020104020203" pitchFamily="34" charset="0"/>
                        </a:rPr>
                        <a:t>th</a:t>
                      </a:r>
                      <a:r>
                        <a:rPr lang="en-GB" sz="1200" spc="10" dirty="0">
                          <a:latin typeface="Gill Sans MT" panose="020B0502020104020203" pitchFamily="34" charset="0"/>
                        </a:rPr>
                        <a:t> March </a:t>
                      </a:r>
                      <a:r>
                        <a:rPr sz="1200" dirty="0">
                          <a:latin typeface="Gill Sans MT" panose="020B0502020104020203" pitchFamily="34" charset="0"/>
                        </a:rPr>
                        <a:t>(20</a:t>
                      </a:r>
                      <a:r>
                        <a:rPr sz="1200" spc="-10" dirty="0">
                          <a:latin typeface="Gill Sans MT" panose="020B0502020104020203" pitchFamily="34" charset="0"/>
                        </a:rPr>
                        <a:t> </a:t>
                      </a:r>
                      <a:r>
                        <a:rPr sz="1200" spc="-5" dirty="0">
                          <a:latin typeface="Gill Sans MT" panose="020B0502020104020203" pitchFamily="34" charset="0"/>
                        </a:rPr>
                        <a:t>mins </a:t>
                      </a:r>
                      <a:r>
                        <a:rPr sz="1200" spc="-10" dirty="0">
                          <a:latin typeface="Gill Sans MT" panose="020B0502020104020203" pitchFamily="34" charset="0"/>
                        </a:rPr>
                        <a:t>reading</a:t>
                      </a:r>
                      <a:r>
                        <a:rPr sz="1200" dirty="0">
                          <a:latin typeface="Gill Sans MT" panose="020B0502020104020203" pitchFamily="34" charset="0"/>
                        </a:rPr>
                        <a:t> per</a:t>
                      </a:r>
                      <a:r>
                        <a:rPr sz="1200" spc="5" dirty="0">
                          <a:latin typeface="Gill Sans MT" panose="020B0502020104020203" pitchFamily="34" charset="0"/>
                        </a:rPr>
                        <a:t> </a:t>
                      </a:r>
                      <a:r>
                        <a:rPr sz="1200" spc="-15" dirty="0">
                          <a:latin typeface="Gill Sans MT" panose="020B0502020104020203" pitchFamily="34" charset="0"/>
                        </a:rPr>
                        <a:t>day</a:t>
                      </a:r>
                      <a:r>
                        <a:rPr sz="1200" spc="5" dirty="0">
                          <a:latin typeface="Gill Sans MT" panose="020B0502020104020203" pitchFamily="34" charset="0"/>
                        </a:rPr>
                        <a:t> </a:t>
                      </a:r>
                      <a:r>
                        <a:rPr sz="1200" dirty="0">
                          <a:latin typeface="Gill Sans MT" panose="020B0502020104020203" pitchFamily="34" charset="0"/>
                        </a:rPr>
                        <a:t>–</a:t>
                      </a:r>
                      <a:r>
                        <a:rPr sz="1200" spc="5" dirty="0">
                          <a:latin typeface="Gill Sans MT" panose="020B0502020104020203" pitchFamily="34" charset="0"/>
                        </a:rPr>
                        <a:t> </a:t>
                      </a:r>
                      <a:r>
                        <a:rPr sz="1200" spc="-5" dirty="0">
                          <a:latin typeface="Gill Sans MT" panose="020B0502020104020203" pitchFamily="34" charset="0"/>
                        </a:rPr>
                        <a:t>all </a:t>
                      </a:r>
                      <a:r>
                        <a:rPr sz="1200" spc="-10" dirty="0">
                          <a:latin typeface="Gill Sans MT" panose="020B0502020104020203" pitchFamily="34" charset="0"/>
                        </a:rPr>
                        <a:t>five</a:t>
                      </a:r>
                      <a:r>
                        <a:rPr sz="1200" dirty="0">
                          <a:latin typeface="Gill Sans MT" panose="020B0502020104020203" pitchFamily="34" charset="0"/>
                        </a:rPr>
                        <a:t> logs </a:t>
                      </a:r>
                      <a:r>
                        <a:rPr sz="1200" spc="-5" dirty="0">
                          <a:latin typeface="Gill Sans MT" panose="020B0502020104020203" pitchFamily="34" charset="0"/>
                        </a:rPr>
                        <a:t>MUST</a:t>
                      </a:r>
                      <a:r>
                        <a:rPr sz="1200" spc="-15" dirty="0">
                          <a:latin typeface="Gill Sans MT" panose="020B0502020104020203" pitchFamily="34" charset="0"/>
                        </a:rPr>
                        <a:t> </a:t>
                      </a:r>
                      <a:r>
                        <a:rPr sz="1200" dirty="0">
                          <a:latin typeface="Gill Sans MT" panose="020B0502020104020203" pitchFamily="34" charset="0"/>
                        </a:rPr>
                        <a:t>be</a:t>
                      </a:r>
                      <a:r>
                        <a:rPr sz="1200" spc="10" dirty="0">
                          <a:latin typeface="Gill Sans MT" panose="020B0502020104020203" pitchFamily="34" charset="0"/>
                        </a:rPr>
                        <a:t> </a:t>
                      </a:r>
                      <a:r>
                        <a:rPr sz="1200" spc="-5" dirty="0">
                          <a:latin typeface="Gill Sans MT" panose="020B0502020104020203" pitchFamily="34" charset="0"/>
                        </a:rPr>
                        <a:t>completed)</a:t>
                      </a:r>
                      <a:endParaRPr sz="12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200" b="1" spc="-10" dirty="0">
                          <a:latin typeface="Gill Sans MT" panose="020B0502020104020203" pitchFamily="34" charset="0"/>
                        </a:rPr>
                        <a:t>Date</a:t>
                      </a:r>
                      <a:endParaRPr sz="12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200" b="1" spc="-5" dirty="0">
                          <a:latin typeface="Gill Sans MT" panose="020B0502020104020203" pitchFamily="34" charset="0"/>
                        </a:rPr>
                        <a:t>Title</a:t>
                      </a:r>
                      <a:r>
                        <a:rPr sz="1200" b="1" spc="-30" dirty="0">
                          <a:latin typeface="Gill Sans MT" panose="020B0502020104020203" pitchFamily="34" charset="0"/>
                        </a:rPr>
                        <a:t> </a:t>
                      </a:r>
                      <a:r>
                        <a:rPr sz="1200" b="1" dirty="0">
                          <a:latin typeface="Gill Sans MT" panose="020B0502020104020203" pitchFamily="34" charset="0"/>
                        </a:rPr>
                        <a:t>of</a:t>
                      </a:r>
                      <a:r>
                        <a:rPr sz="1200" b="1" spc="-35" dirty="0">
                          <a:latin typeface="Gill Sans MT" panose="020B0502020104020203" pitchFamily="34" charset="0"/>
                        </a:rPr>
                        <a:t> </a:t>
                      </a:r>
                      <a:r>
                        <a:rPr sz="1200" b="1" spc="-5" dirty="0">
                          <a:latin typeface="Gill Sans MT" panose="020B0502020104020203" pitchFamily="34" charset="0"/>
                        </a:rPr>
                        <a:t>novel</a:t>
                      </a:r>
                      <a:endParaRPr sz="1200" b="1">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200" b="1" spc="-5" dirty="0">
                          <a:latin typeface="Gill Sans MT" panose="020B0502020104020203" pitchFamily="34" charset="0"/>
                        </a:rPr>
                        <a:t>Number</a:t>
                      </a:r>
                      <a:r>
                        <a:rPr sz="1200" b="1" spc="-75" dirty="0">
                          <a:latin typeface="Gill Sans MT" panose="020B0502020104020203" pitchFamily="34" charset="0"/>
                        </a:rPr>
                        <a:t> </a:t>
                      </a:r>
                      <a:r>
                        <a:rPr sz="1200" b="1" spc="-5" dirty="0">
                          <a:latin typeface="Gill Sans MT" panose="020B0502020104020203" pitchFamily="34" charset="0"/>
                        </a:rPr>
                        <a:t>of </a:t>
                      </a:r>
                      <a:r>
                        <a:rPr sz="1200" b="1" spc="-300" dirty="0">
                          <a:latin typeface="Gill Sans MT" panose="020B0502020104020203" pitchFamily="34" charset="0"/>
                        </a:rPr>
                        <a:t> </a:t>
                      </a:r>
                      <a:r>
                        <a:rPr sz="1200" b="1" spc="-10" dirty="0">
                          <a:latin typeface="Gill Sans MT" panose="020B0502020104020203" pitchFamily="34" charset="0"/>
                        </a:rPr>
                        <a:t>p</a:t>
                      </a:r>
                      <a:r>
                        <a:rPr sz="1200" b="1" dirty="0">
                          <a:latin typeface="Gill Sans MT" panose="020B0502020104020203" pitchFamily="34" charset="0"/>
                        </a:rPr>
                        <a:t>a</a:t>
                      </a:r>
                      <a:r>
                        <a:rPr sz="1200" b="1" spc="-15" dirty="0">
                          <a:latin typeface="Gill Sans MT" panose="020B0502020104020203" pitchFamily="34" charset="0"/>
                        </a:rPr>
                        <a:t>g</a:t>
                      </a:r>
                      <a:r>
                        <a:rPr sz="1200" b="1" dirty="0">
                          <a:latin typeface="Gill Sans MT" panose="020B0502020104020203" pitchFamily="34" charset="0"/>
                        </a:rPr>
                        <a:t>es</a:t>
                      </a:r>
                      <a:r>
                        <a:rPr sz="1200" b="1" spc="5" dirty="0">
                          <a:latin typeface="Gill Sans MT" panose="020B0502020104020203" pitchFamily="34" charset="0"/>
                        </a:rPr>
                        <a:t> </a:t>
                      </a:r>
                      <a:r>
                        <a:rPr sz="1200" b="1" spc="-25" dirty="0">
                          <a:latin typeface="Gill Sans MT" panose="020B0502020104020203" pitchFamily="34" charset="0"/>
                        </a:rPr>
                        <a:t>r</a:t>
                      </a:r>
                      <a:r>
                        <a:rPr sz="1200" b="1" dirty="0">
                          <a:latin typeface="Gill Sans MT" panose="020B0502020104020203" pitchFamily="34" charset="0"/>
                        </a:rPr>
                        <a:t>ead</a:t>
                      </a:r>
                      <a:endParaRPr sz="12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200" b="1" spc="-5" dirty="0">
                          <a:latin typeface="Gill Sans MT" panose="020B0502020104020203" pitchFamily="34" charset="0"/>
                        </a:rPr>
                        <a:t>Summary</a:t>
                      </a:r>
                      <a:r>
                        <a:rPr sz="1200" b="1" spc="-20" dirty="0">
                          <a:latin typeface="Gill Sans MT" panose="020B0502020104020203" pitchFamily="34" charset="0"/>
                        </a:rPr>
                        <a:t> </a:t>
                      </a:r>
                      <a:r>
                        <a:rPr sz="1200" b="1" spc="-5" dirty="0">
                          <a:latin typeface="Gill Sans MT" panose="020B0502020104020203" pitchFamily="34" charset="0"/>
                        </a:rPr>
                        <a:t>about</a:t>
                      </a:r>
                      <a:r>
                        <a:rPr sz="1200" b="1" spc="-10" dirty="0">
                          <a:latin typeface="Gill Sans MT" panose="020B0502020104020203" pitchFamily="34" charset="0"/>
                        </a:rPr>
                        <a:t> </a:t>
                      </a:r>
                      <a:r>
                        <a:rPr sz="1200" b="1" spc="-5" dirty="0">
                          <a:latin typeface="Gill Sans MT" panose="020B0502020104020203" pitchFamily="34" charset="0"/>
                        </a:rPr>
                        <a:t>what</a:t>
                      </a:r>
                      <a:r>
                        <a:rPr sz="1200" b="1" spc="-10" dirty="0">
                          <a:latin typeface="Gill Sans MT" panose="020B0502020104020203" pitchFamily="34" charset="0"/>
                        </a:rPr>
                        <a:t> </a:t>
                      </a:r>
                      <a:r>
                        <a:rPr sz="1200" b="1" dirty="0">
                          <a:latin typeface="Gill Sans MT" panose="020B0502020104020203" pitchFamily="34" charset="0"/>
                        </a:rPr>
                        <a:t>I</a:t>
                      </a:r>
                      <a:r>
                        <a:rPr sz="1200" b="1" spc="-5" dirty="0">
                          <a:latin typeface="Gill Sans MT" panose="020B0502020104020203" pitchFamily="34" charset="0"/>
                        </a:rPr>
                        <a:t> </a:t>
                      </a:r>
                      <a:r>
                        <a:rPr sz="1200" b="1" spc="-15" dirty="0">
                          <a:latin typeface="Gill Sans MT" panose="020B0502020104020203" pitchFamily="34" charset="0"/>
                        </a:rPr>
                        <a:t>have</a:t>
                      </a:r>
                      <a:r>
                        <a:rPr sz="1200" b="1" spc="-5" dirty="0">
                          <a:latin typeface="Gill Sans MT" panose="020B0502020104020203" pitchFamily="34" charset="0"/>
                        </a:rPr>
                        <a:t> read</a:t>
                      </a:r>
                      <a:endParaRPr sz="12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200" dirty="0">
                          <a:latin typeface="Gill Sans MT" panose="020B0502020104020203" pitchFamily="34" charset="0"/>
                        </a:rPr>
                        <a:t>•</a:t>
                      </a:r>
                    </a:p>
                    <a:p>
                      <a:pPr marL="92075">
                        <a:lnSpc>
                          <a:spcPct val="100000"/>
                        </a:lnSpc>
                        <a:spcBef>
                          <a:spcPts val="15"/>
                        </a:spcBef>
                      </a:pPr>
                      <a:r>
                        <a:rPr sz="1200" dirty="0">
                          <a:latin typeface="Gill Sans MT" panose="020B0502020104020203" pitchFamily="34" charset="0"/>
                        </a:rPr>
                        <a:t>•</a:t>
                      </a:r>
                    </a:p>
                    <a:p>
                      <a:pPr marL="92075">
                        <a:lnSpc>
                          <a:spcPct val="100000"/>
                        </a:lnSpc>
                      </a:pPr>
                      <a:r>
                        <a:rPr sz="1200" dirty="0">
                          <a:latin typeface="Gill Sans MT" panose="020B0502020104020203" pitchFamily="34" charset="0"/>
                        </a:rPr>
                        <a:t>•</a:t>
                      </a:r>
                      <a:endParaRPr sz="12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dirty="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200" dirty="0">
                          <a:latin typeface="Gill Sans MT" panose="020B0502020104020203" pitchFamily="34" charset="0"/>
                        </a:rPr>
                        <a:t>•</a:t>
                      </a:r>
                    </a:p>
                    <a:p>
                      <a:pPr marL="92075">
                        <a:lnSpc>
                          <a:spcPct val="100000"/>
                        </a:lnSpc>
                        <a:spcBef>
                          <a:spcPts val="10"/>
                        </a:spcBef>
                      </a:pPr>
                      <a:r>
                        <a:rPr sz="1200" dirty="0">
                          <a:latin typeface="Gill Sans MT" panose="020B0502020104020203" pitchFamily="34" charset="0"/>
                        </a:rPr>
                        <a:t>•</a:t>
                      </a:r>
                    </a:p>
                    <a:p>
                      <a:pPr marL="92075">
                        <a:lnSpc>
                          <a:spcPct val="100000"/>
                        </a:lnSpc>
                      </a:pPr>
                      <a:r>
                        <a:rPr sz="1200" dirty="0">
                          <a:latin typeface="Gill Sans MT" panose="020B0502020104020203" pitchFamily="34" charset="0"/>
                        </a:rPr>
                        <a:t>•</a:t>
                      </a:r>
                      <a:endParaRPr sz="12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dirty="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200" dirty="0">
                          <a:latin typeface="Gill Sans MT" panose="020B0502020104020203" pitchFamily="34" charset="0"/>
                        </a:rPr>
                        <a:t>•</a:t>
                      </a:r>
                      <a:endParaRPr sz="1200">
                        <a:latin typeface="Gill Sans MT" panose="020B0502020104020203" pitchFamily="34" charset="0"/>
                      </a:endParaRPr>
                    </a:p>
                    <a:p>
                      <a:pPr marL="92075">
                        <a:lnSpc>
                          <a:spcPct val="100000"/>
                        </a:lnSpc>
                        <a:spcBef>
                          <a:spcPts val="15"/>
                        </a:spcBef>
                      </a:pPr>
                      <a:r>
                        <a:rPr sz="1200" dirty="0">
                          <a:latin typeface="Gill Sans MT" panose="020B0502020104020203" pitchFamily="34" charset="0"/>
                        </a:rPr>
                        <a:t>•</a:t>
                      </a:r>
                      <a:endParaRPr sz="1200">
                        <a:latin typeface="Gill Sans MT" panose="020B0502020104020203" pitchFamily="34" charset="0"/>
                      </a:endParaRPr>
                    </a:p>
                    <a:p>
                      <a:pPr marL="92075">
                        <a:lnSpc>
                          <a:spcPct val="100000"/>
                        </a:lnSpc>
                      </a:pPr>
                      <a:r>
                        <a:rPr sz="1200" dirty="0">
                          <a:latin typeface="Gill Sans MT" panose="020B0502020104020203" pitchFamily="34" charset="0"/>
                        </a:rPr>
                        <a:t>•</a:t>
                      </a:r>
                      <a:endParaRPr sz="120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200" dirty="0">
                          <a:latin typeface="Gill Sans MT" panose="020B0502020104020203" pitchFamily="34" charset="0"/>
                        </a:rPr>
                        <a:t>•</a:t>
                      </a:r>
                      <a:endParaRPr sz="1200">
                        <a:latin typeface="Gill Sans MT" panose="020B0502020104020203" pitchFamily="34" charset="0"/>
                      </a:endParaRPr>
                    </a:p>
                    <a:p>
                      <a:pPr marL="92075">
                        <a:lnSpc>
                          <a:spcPct val="100000"/>
                        </a:lnSpc>
                        <a:spcBef>
                          <a:spcPts val="10"/>
                        </a:spcBef>
                      </a:pPr>
                      <a:r>
                        <a:rPr sz="1200" dirty="0">
                          <a:latin typeface="Gill Sans MT" panose="020B0502020104020203" pitchFamily="34" charset="0"/>
                        </a:rPr>
                        <a:t>•</a:t>
                      </a:r>
                      <a:endParaRPr sz="1200">
                        <a:latin typeface="Gill Sans MT" panose="020B0502020104020203" pitchFamily="34" charset="0"/>
                      </a:endParaRPr>
                    </a:p>
                    <a:p>
                      <a:pPr marL="92075">
                        <a:lnSpc>
                          <a:spcPct val="100000"/>
                        </a:lnSpc>
                      </a:pPr>
                      <a:r>
                        <a:rPr sz="1200" dirty="0">
                          <a:latin typeface="Gill Sans MT" panose="020B0502020104020203" pitchFamily="34" charset="0"/>
                        </a:rPr>
                        <a:t>•</a:t>
                      </a:r>
                      <a:endParaRPr sz="12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200" dirty="0">
                          <a:latin typeface="Gill Sans MT" panose="020B0502020104020203" pitchFamily="34" charset="0"/>
                        </a:rPr>
                        <a:t>•</a:t>
                      </a:r>
                    </a:p>
                    <a:p>
                      <a:pPr marL="92075">
                        <a:lnSpc>
                          <a:spcPct val="100000"/>
                        </a:lnSpc>
                        <a:spcBef>
                          <a:spcPts val="10"/>
                        </a:spcBef>
                      </a:pPr>
                      <a:r>
                        <a:rPr sz="1200" dirty="0">
                          <a:latin typeface="Gill Sans MT" panose="020B0502020104020203" pitchFamily="34" charset="0"/>
                        </a:rPr>
                        <a:t>•</a:t>
                      </a:r>
                    </a:p>
                    <a:p>
                      <a:pPr marL="92075">
                        <a:lnSpc>
                          <a:spcPct val="100000"/>
                        </a:lnSpc>
                      </a:pPr>
                      <a:r>
                        <a:rPr sz="1200" dirty="0">
                          <a:latin typeface="Gill Sans MT" panose="020B0502020104020203" pitchFamily="34" charset="0"/>
                        </a:rPr>
                        <a:t>•</a:t>
                      </a:r>
                      <a:endParaRPr sz="12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7" name="TextBox 6"/>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26</a:t>
            </a:r>
          </a:p>
        </p:txBody>
      </p:sp>
      <p:sp>
        <p:nvSpPr>
          <p:cNvPr id="3" name="object 3">
            <a:extLst>
              <a:ext uri="{FF2B5EF4-FFF2-40B4-BE49-F238E27FC236}">
                <a16:creationId xmlns:a16="http://schemas.microsoft.com/office/drawing/2014/main" id="{AF88DE3C-6772-937D-728D-94D1345029F6}"/>
              </a:ext>
            </a:extLst>
          </p:cNvPr>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4" name="object 4">
            <a:extLst>
              <a:ext uri="{FF2B5EF4-FFF2-40B4-BE49-F238E27FC236}">
                <a16:creationId xmlns:a16="http://schemas.microsoft.com/office/drawing/2014/main" id="{4D53BF6B-2569-6409-43F6-4482760BF326}"/>
              </a:ext>
            </a:extLst>
          </p:cNvPr>
          <p:cNvSpPr txBox="1"/>
          <p:nvPr/>
        </p:nvSpPr>
        <p:spPr>
          <a:xfrm>
            <a:off x="9779729" y="5764250"/>
            <a:ext cx="984067" cy="382156"/>
          </a:xfrm>
          <a:prstGeom prst="rect">
            <a:avLst/>
          </a:prstGeom>
        </p:spPr>
        <p:txBody>
          <a:bodyPr vert="horz" wrap="square" lIns="0" tIns="12700" rIns="0" bIns="0" rtlCol="0">
            <a:spAutoFit/>
          </a:bodyPr>
          <a:lstStyle/>
          <a:p>
            <a:pPr marL="12700" marR="5080">
              <a:lnSpc>
                <a:spcPct val="100000"/>
              </a:lnSpc>
              <a:spcBef>
                <a:spcPts val="100"/>
              </a:spcBef>
            </a:pPr>
            <a:r>
              <a:rPr sz="1200" spc="-15" dirty="0">
                <a:latin typeface="Gill Sans MT" panose="020B0502020104020203" pitchFamily="34" charset="0"/>
                <a:cs typeface="Calibri"/>
              </a:rPr>
              <a:t>Checked</a:t>
            </a:r>
            <a:r>
              <a:rPr sz="1200" spc="-55" dirty="0">
                <a:latin typeface="Gill Sans MT" panose="020B0502020104020203" pitchFamily="34" charset="0"/>
                <a:cs typeface="Calibri"/>
              </a:rPr>
              <a:t> </a:t>
            </a:r>
            <a:r>
              <a:rPr sz="1200" spc="-5" dirty="0">
                <a:latin typeface="Gill Sans MT" panose="020B0502020104020203" pitchFamily="34" charset="0"/>
                <a:cs typeface="Calibri"/>
              </a:rPr>
              <a:t>by </a:t>
            </a:r>
            <a:r>
              <a:rPr sz="1200" spc="-395" dirty="0">
                <a:latin typeface="Gill Sans MT" panose="020B0502020104020203" pitchFamily="34" charset="0"/>
                <a:cs typeface="Calibri"/>
              </a:rPr>
              <a:t> </a:t>
            </a:r>
            <a:r>
              <a:rPr sz="1200" spc="-15" dirty="0">
                <a:latin typeface="Gill Sans MT" panose="020B0502020104020203" pitchFamily="34" charset="0"/>
                <a:cs typeface="Calibri"/>
              </a:rPr>
              <a:t>form</a:t>
            </a:r>
            <a:r>
              <a:rPr sz="1200" spc="-45" dirty="0">
                <a:latin typeface="Gill Sans MT" panose="020B0502020104020203" pitchFamily="34" charset="0"/>
                <a:cs typeface="Calibri"/>
              </a:rPr>
              <a:t> </a:t>
            </a:r>
            <a:r>
              <a:rPr sz="1200" spc="-10" dirty="0">
                <a:latin typeface="Gill Sans MT" panose="020B0502020104020203" pitchFamily="34" charset="0"/>
                <a:cs typeface="Calibri"/>
              </a:rPr>
              <a:t>tutor:</a:t>
            </a:r>
            <a:endParaRPr sz="1200" dirty="0">
              <a:latin typeface="Gill Sans MT" panose="020B0502020104020203" pitchFamily="34" charset="0"/>
              <a:cs typeface="Calibri"/>
            </a:endParaRPr>
          </a:p>
        </p:txBody>
      </p:sp>
    </p:spTree>
    <p:extLst>
      <p:ext uri="{BB962C8B-B14F-4D97-AF65-F5344CB8AC3E}">
        <p14:creationId xmlns:p14="http://schemas.microsoft.com/office/powerpoint/2010/main" val="29215246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200" spc="-10" dirty="0">
                          <a:latin typeface="Gill Sans MT" panose="020B0502020104020203" pitchFamily="34" charset="0"/>
                        </a:rPr>
                        <a:t>Reading </a:t>
                      </a:r>
                      <a:r>
                        <a:rPr sz="1200" dirty="0">
                          <a:latin typeface="Gill Sans MT" panose="020B0502020104020203" pitchFamily="34" charset="0"/>
                        </a:rPr>
                        <a:t>Log</a:t>
                      </a:r>
                      <a:r>
                        <a:rPr sz="1200" spc="-5" dirty="0">
                          <a:latin typeface="Gill Sans MT" panose="020B0502020104020203" pitchFamily="34" charset="0"/>
                        </a:rPr>
                        <a:t> </a:t>
                      </a:r>
                      <a:r>
                        <a:rPr sz="1200" spc="-20" dirty="0">
                          <a:latin typeface="Gill Sans MT" panose="020B0502020104020203" pitchFamily="34" charset="0"/>
                        </a:rPr>
                        <a:t>w/c</a:t>
                      </a:r>
                      <a:r>
                        <a:rPr sz="1200" dirty="0">
                          <a:latin typeface="Gill Sans MT" panose="020B0502020104020203" pitchFamily="34" charset="0"/>
                        </a:rPr>
                        <a:t> </a:t>
                      </a:r>
                      <a:r>
                        <a:rPr lang="en-GB" sz="1200" spc="10" dirty="0">
                          <a:latin typeface="Gill Sans MT" panose="020B0502020104020203" pitchFamily="34" charset="0"/>
                        </a:rPr>
                        <a:t>23rd March </a:t>
                      </a:r>
                      <a:r>
                        <a:rPr sz="1200" dirty="0">
                          <a:latin typeface="Gill Sans MT" panose="020B0502020104020203" pitchFamily="34" charset="0"/>
                        </a:rPr>
                        <a:t>(20</a:t>
                      </a:r>
                      <a:r>
                        <a:rPr sz="1200" spc="-10" dirty="0">
                          <a:latin typeface="Gill Sans MT" panose="020B0502020104020203" pitchFamily="34" charset="0"/>
                        </a:rPr>
                        <a:t> </a:t>
                      </a:r>
                      <a:r>
                        <a:rPr sz="1200" spc="-5" dirty="0">
                          <a:latin typeface="Gill Sans MT" panose="020B0502020104020203" pitchFamily="34" charset="0"/>
                        </a:rPr>
                        <a:t>mins </a:t>
                      </a:r>
                      <a:r>
                        <a:rPr sz="1200" spc="-10" dirty="0">
                          <a:latin typeface="Gill Sans MT" panose="020B0502020104020203" pitchFamily="34" charset="0"/>
                        </a:rPr>
                        <a:t>reading</a:t>
                      </a:r>
                      <a:r>
                        <a:rPr sz="1200" dirty="0">
                          <a:latin typeface="Gill Sans MT" panose="020B0502020104020203" pitchFamily="34" charset="0"/>
                        </a:rPr>
                        <a:t> per</a:t>
                      </a:r>
                      <a:r>
                        <a:rPr sz="1200" spc="5" dirty="0">
                          <a:latin typeface="Gill Sans MT" panose="020B0502020104020203" pitchFamily="34" charset="0"/>
                        </a:rPr>
                        <a:t> </a:t>
                      </a:r>
                      <a:r>
                        <a:rPr sz="1200" spc="-15" dirty="0">
                          <a:latin typeface="Gill Sans MT" panose="020B0502020104020203" pitchFamily="34" charset="0"/>
                        </a:rPr>
                        <a:t>day</a:t>
                      </a:r>
                      <a:r>
                        <a:rPr sz="1200" spc="5" dirty="0">
                          <a:latin typeface="Gill Sans MT" panose="020B0502020104020203" pitchFamily="34" charset="0"/>
                        </a:rPr>
                        <a:t> </a:t>
                      </a:r>
                      <a:r>
                        <a:rPr sz="1200" dirty="0">
                          <a:latin typeface="Gill Sans MT" panose="020B0502020104020203" pitchFamily="34" charset="0"/>
                        </a:rPr>
                        <a:t>–</a:t>
                      </a:r>
                      <a:r>
                        <a:rPr sz="1200" spc="5" dirty="0">
                          <a:latin typeface="Gill Sans MT" panose="020B0502020104020203" pitchFamily="34" charset="0"/>
                        </a:rPr>
                        <a:t> </a:t>
                      </a:r>
                      <a:r>
                        <a:rPr sz="1200" spc="-5" dirty="0">
                          <a:latin typeface="Gill Sans MT" panose="020B0502020104020203" pitchFamily="34" charset="0"/>
                        </a:rPr>
                        <a:t>all </a:t>
                      </a:r>
                      <a:r>
                        <a:rPr sz="1200" spc="-10" dirty="0">
                          <a:latin typeface="Gill Sans MT" panose="020B0502020104020203" pitchFamily="34" charset="0"/>
                        </a:rPr>
                        <a:t>five</a:t>
                      </a:r>
                      <a:r>
                        <a:rPr sz="1200" dirty="0">
                          <a:latin typeface="Gill Sans MT" panose="020B0502020104020203" pitchFamily="34" charset="0"/>
                        </a:rPr>
                        <a:t> logs </a:t>
                      </a:r>
                      <a:r>
                        <a:rPr sz="1200" spc="-5" dirty="0">
                          <a:latin typeface="Gill Sans MT" panose="020B0502020104020203" pitchFamily="34" charset="0"/>
                        </a:rPr>
                        <a:t>MUST</a:t>
                      </a:r>
                      <a:r>
                        <a:rPr sz="1200" spc="-15" dirty="0">
                          <a:latin typeface="Gill Sans MT" panose="020B0502020104020203" pitchFamily="34" charset="0"/>
                        </a:rPr>
                        <a:t> </a:t>
                      </a:r>
                      <a:r>
                        <a:rPr sz="1200" dirty="0">
                          <a:latin typeface="Gill Sans MT" panose="020B0502020104020203" pitchFamily="34" charset="0"/>
                        </a:rPr>
                        <a:t>be</a:t>
                      </a:r>
                      <a:r>
                        <a:rPr sz="1200" spc="10" dirty="0">
                          <a:latin typeface="Gill Sans MT" panose="020B0502020104020203" pitchFamily="34" charset="0"/>
                        </a:rPr>
                        <a:t> </a:t>
                      </a:r>
                      <a:r>
                        <a:rPr sz="1200" spc="-5" dirty="0">
                          <a:latin typeface="Gill Sans MT" panose="020B0502020104020203" pitchFamily="34" charset="0"/>
                        </a:rPr>
                        <a:t>completed)</a:t>
                      </a:r>
                      <a:endParaRPr sz="12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200" b="1" spc="-10" dirty="0">
                          <a:latin typeface="Gill Sans MT" panose="020B0502020104020203" pitchFamily="34" charset="0"/>
                        </a:rPr>
                        <a:t>Date</a:t>
                      </a:r>
                      <a:endParaRPr sz="12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200" b="1" spc="-5" dirty="0">
                          <a:latin typeface="Gill Sans MT" panose="020B0502020104020203" pitchFamily="34" charset="0"/>
                        </a:rPr>
                        <a:t>Title</a:t>
                      </a:r>
                      <a:r>
                        <a:rPr sz="1200" b="1" spc="-30" dirty="0">
                          <a:latin typeface="Gill Sans MT" panose="020B0502020104020203" pitchFamily="34" charset="0"/>
                        </a:rPr>
                        <a:t> </a:t>
                      </a:r>
                      <a:r>
                        <a:rPr sz="1200" b="1" dirty="0">
                          <a:latin typeface="Gill Sans MT" panose="020B0502020104020203" pitchFamily="34" charset="0"/>
                        </a:rPr>
                        <a:t>of</a:t>
                      </a:r>
                      <a:r>
                        <a:rPr sz="1200" b="1" spc="-35" dirty="0">
                          <a:latin typeface="Gill Sans MT" panose="020B0502020104020203" pitchFamily="34" charset="0"/>
                        </a:rPr>
                        <a:t> </a:t>
                      </a:r>
                      <a:r>
                        <a:rPr sz="1200" b="1" spc="-5" dirty="0">
                          <a:latin typeface="Gill Sans MT" panose="020B0502020104020203" pitchFamily="34" charset="0"/>
                        </a:rPr>
                        <a:t>novel</a:t>
                      </a:r>
                      <a:endParaRPr sz="1200" b="1">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200" b="1" spc="-5" dirty="0">
                          <a:latin typeface="Gill Sans MT" panose="020B0502020104020203" pitchFamily="34" charset="0"/>
                        </a:rPr>
                        <a:t>Number</a:t>
                      </a:r>
                      <a:r>
                        <a:rPr sz="1200" b="1" spc="-75" dirty="0">
                          <a:latin typeface="Gill Sans MT" panose="020B0502020104020203" pitchFamily="34" charset="0"/>
                        </a:rPr>
                        <a:t> </a:t>
                      </a:r>
                      <a:r>
                        <a:rPr sz="1200" b="1" spc="-5" dirty="0">
                          <a:latin typeface="Gill Sans MT" panose="020B0502020104020203" pitchFamily="34" charset="0"/>
                        </a:rPr>
                        <a:t>of </a:t>
                      </a:r>
                      <a:r>
                        <a:rPr sz="1200" b="1" spc="-300" dirty="0">
                          <a:latin typeface="Gill Sans MT" panose="020B0502020104020203" pitchFamily="34" charset="0"/>
                        </a:rPr>
                        <a:t> </a:t>
                      </a:r>
                      <a:r>
                        <a:rPr sz="1200" b="1" spc="-10" dirty="0">
                          <a:latin typeface="Gill Sans MT" panose="020B0502020104020203" pitchFamily="34" charset="0"/>
                        </a:rPr>
                        <a:t>p</a:t>
                      </a:r>
                      <a:r>
                        <a:rPr sz="1200" b="1" dirty="0">
                          <a:latin typeface="Gill Sans MT" panose="020B0502020104020203" pitchFamily="34" charset="0"/>
                        </a:rPr>
                        <a:t>a</a:t>
                      </a:r>
                      <a:r>
                        <a:rPr sz="1200" b="1" spc="-15" dirty="0">
                          <a:latin typeface="Gill Sans MT" panose="020B0502020104020203" pitchFamily="34" charset="0"/>
                        </a:rPr>
                        <a:t>g</a:t>
                      </a:r>
                      <a:r>
                        <a:rPr sz="1200" b="1" dirty="0">
                          <a:latin typeface="Gill Sans MT" panose="020B0502020104020203" pitchFamily="34" charset="0"/>
                        </a:rPr>
                        <a:t>es</a:t>
                      </a:r>
                      <a:r>
                        <a:rPr sz="1200" b="1" spc="5" dirty="0">
                          <a:latin typeface="Gill Sans MT" panose="020B0502020104020203" pitchFamily="34" charset="0"/>
                        </a:rPr>
                        <a:t> </a:t>
                      </a:r>
                      <a:r>
                        <a:rPr sz="1200" b="1" spc="-25" dirty="0">
                          <a:latin typeface="Gill Sans MT" panose="020B0502020104020203" pitchFamily="34" charset="0"/>
                        </a:rPr>
                        <a:t>r</a:t>
                      </a:r>
                      <a:r>
                        <a:rPr sz="1200" b="1" dirty="0">
                          <a:latin typeface="Gill Sans MT" panose="020B0502020104020203" pitchFamily="34" charset="0"/>
                        </a:rPr>
                        <a:t>ead</a:t>
                      </a:r>
                      <a:endParaRPr sz="12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200" b="1" spc="-5" dirty="0">
                          <a:latin typeface="Gill Sans MT" panose="020B0502020104020203" pitchFamily="34" charset="0"/>
                        </a:rPr>
                        <a:t>Summary</a:t>
                      </a:r>
                      <a:r>
                        <a:rPr sz="1200" b="1" spc="-20" dirty="0">
                          <a:latin typeface="Gill Sans MT" panose="020B0502020104020203" pitchFamily="34" charset="0"/>
                        </a:rPr>
                        <a:t> </a:t>
                      </a:r>
                      <a:r>
                        <a:rPr sz="1200" b="1" spc="-5" dirty="0">
                          <a:latin typeface="Gill Sans MT" panose="020B0502020104020203" pitchFamily="34" charset="0"/>
                        </a:rPr>
                        <a:t>about</a:t>
                      </a:r>
                      <a:r>
                        <a:rPr sz="1200" b="1" spc="-10" dirty="0">
                          <a:latin typeface="Gill Sans MT" panose="020B0502020104020203" pitchFamily="34" charset="0"/>
                        </a:rPr>
                        <a:t> </a:t>
                      </a:r>
                      <a:r>
                        <a:rPr sz="1200" b="1" spc="-5" dirty="0">
                          <a:latin typeface="Gill Sans MT" panose="020B0502020104020203" pitchFamily="34" charset="0"/>
                        </a:rPr>
                        <a:t>what</a:t>
                      </a:r>
                      <a:r>
                        <a:rPr sz="1200" b="1" spc="-10" dirty="0">
                          <a:latin typeface="Gill Sans MT" panose="020B0502020104020203" pitchFamily="34" charset="0"/>
                        </a:rPr>
                        <a:t> </a:t>
                      </a:r>
                      <a:r>
                        <a:rPr sz="1200" b="1" dirty="0">
                          <a:latin typeface="Gill Sans MT" panose="020B0502020104020203" pitchFamily="34" charset="0"/>
                        </a:rPr>
                        <a:t>I</a:t>
                      </a:r>
                      <a:r>
                        <a:rPr sz="1200" b="1" spc="-5" dirty="0">
                          <a:latin typeface="Gill Sans MT" panose="020B0502020104020203" pitchFamily="34" charset="0"/>
                        </a:rPr>
                        <a:t> </a:t>
                      </a:r>
                      <a:r>
                        <a:rPr sz="1200" b="1" spc="-15" dirty="0">
                          <a:latin typeface="Gill Sans MT" panose="020B0502020104020203" pitchFamily="34" charset="0"/>
                        </a:rPr>
                        <a:t>have</a:t>
                      </a:r>
                      <a:r>
                        <a:rPr sz="1200" b="1" spc="-5" dirty="0">
                          <a:latin typeface="Gill Sans MT" panose="020B0502020104020203" pitchFamily="34" charset="0"/>
                        </a:rPr>
                        <a:t> read</a:t>
                      </a:r>
                      <a:endParaRPr sz="12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dirty="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200" dirty="0">
                          <a:latin typeface="Gill Sans MT" panose="020B0502020104020203" pitchFamily="34" charset="0"/>
                        </a:rPr>
                        <a:t>•</a:t>
                      </a:r>
                    </a:p>
                    <a:p>
                      <a:pPr marL="92075">
                        <a:lnSpc>
                          <a:spcPct val="100000"/>
                        </a:lnSpc>
                        <a:spcBef>
                          <a:spcPts val="15"/>
                        </a:spcBef>
                      </a:pPr>
                      <a:r>
                        <a:rPr sz="1200" dirty="0">
                          <a:latin typeface="Gill Sans MT" panose="020B0502020104020203" pitchFamily="34" charset="0"/>
                        </a:rPr>
                        <a:t>•</a:t>
                      </a:r>
                    </a:p>
                    <a:p>
                      <a:pPr marL="92075">
                        <a:lnSpc>
                          <a:spcPct val="100000"/>
                        </a:lnSpc>
                      </a:pPr>
                      <a:r>
                        <a:rPr sz="1200" dirty="0">
                          <a:latin typeface="Gill Sans MT" panose="020B0502020104020203" pitchFamily="34" charset="0"/>
                        </a:rPr>
                        <a:t>•</a:t>
                      </a:r>
                      <a:endParaRPr sz="12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200" dirty="0">
                          <a:latin typeface="Gill Sans MT" panose="020B0502020104020203" pitchFamily="34" charset="0"/>
                        </a:rPr>
                        <a:t>•</a:t>
                      </a:r>
                    </a:p>
                    <a:p>
                      <a:pPr marL="92075">
                        <a:lnSpc>
                          <a:spcPct val="100000"/>
                        </a:lnSpc>
                        <a:spcBef>
                          <a:spcPts val="10"/>
                        </a:spcBef>
                      </a:pPr>
                      <a:r>
                        <a:rPr sz="1200" dirty="0">
                          <a:latin typeface="Gill Sans MT" panose="020B0502020104020203" pitchFamily="34" charset="0"/>
                        </a:rPr>
                        <a:t>•</a:t>
                      </a:r>
                    </a:p>
                    <a:p>
                      <a:pPr marL="92075">
                        <a:lnSpc>
                          <a:spcPct val="100000"/>
                        </a:lnSpc>
                      </a:pPr>
                      <a:r>
                        <a:rPr sz="1200" dirty="0">
                          <a:latin typeface="Gill Sans MT" panose="020B0502020104020203" pitchFamily="34" charset="0"/>
                        </a:rPr>
                        <a:t>•</a:t>
                      </a:r>
                      <a:endParaRPr sz="12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dirty="0">
                        <a:latin typeface="Gill Sans MT" panose="020B0502020104020203" pitchFamily="34" charset="0"/>
                        <a:cs typeface="Times New Roman"/>
                      </a:endParaRPr>
                    </a:p>
                  </a:txBody>
                  <a:tcPr marL="0" marR="0" marT="0" marB="0"/>
                </a:tc>
                <a:tc>
                  <a:txBody>
                    <a:bodyPr/>
                    <a:lstStyle/>
                    <a:p>
                      <a:pPr>
                        <a:lnSpc>
                          <a:spcPct val="100000"/>
                        </a:lnSpc>
                      </a:pPr>
                      <a:endParaRPr sz="1200" dirty="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200" dirty="0">
                          <a:latin typeface="Gill Sans MT" panose="020B0502020104020203" pitchFamily="34" charset="0"/>
                        </a:rPr>
                        <a:t>•</a:t>
                      </a:r>
                    </a:p>
                    <a:p>
                      <a:pPr marL="92075">
                        <a:lnSpc>
                          <a:spcPct val="100000"/>
                        </a:lnSpc>
                        <a:spcBef>
                          <a:spcPts val="15"/>
                        </a:spcBef>
                      </a:pPr>
                      <a:r>
                        <a:rPr sz="1200" dirty="0">
                          <a:latin typeface="Gill Sans MT" panose="020B0502020104020203" pitchFamily="34" charset="0"/>
                        </a:rPr>
                        <a:t>•</a:t>
                      </a:r>
                    </a:p>
                    <a:p>
                      <a:pPr marL="92075">
                        <a:lnSpc>
                          <a:spcPct val="100000"/>
                        </a:lnSpc>
                      </a:pPr>
                      <a:r>
                        <a:rPr sz="1200" dirty="0">
                          <a:latin typeface="Gill Sans MT" panose="020B0502020104020203" pitchFamily="34" charset="0"/>
                        </a:rPr>
                        <a:t>•</a:t>
                      </a:r>
                      <a:endParaRPr sz="1200" dirty="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200" dirty="0">
                          <a:latin typeface="Gill Sans MT" panose="020B0502020104020203" pitchFamily="34" charset="0"/>
                        </a:rPr>
                        <a:t>•</a:t>
                      </a:r>
                      <a:endParaRPr sz="1200">
                        <a:latin typeface="Gill Sans MT" panose="020B0502020104020203" pitchFamily="34" charset="0"/>
                      </a:endParaRPr>
                    </a:p>
                    <a:p>
                      <a:pPr marL="92075">
                        <a:lnSpc>
                          <a:spcPct val="100000"/>
                        </a:lnSpc>
                        <a:spcBef>
                          <a:spcPts val="10"/>
                        </a:spcBef>
                      </a:pPr>
                      <a:r>
                        <a:rPr sz="1200" dirty="0">
                          <a:latin typeface="Gill Sans MT" panose="020B0502020104020203" pitchFamily="34" charset="0"/>
                        </a:rPr>
                        <a:t>•</a:t>
                      </a:r>
                      <a:endParaRPr sz="1200">
                        <a:latin typeface="Gill Sans MT" panose="020B0502020104020203" pitchFamily="34" charset="0"/>
                      </a:endParaRPr>
                    </a:p>
                    <a:p>
                      <a:pPr marL="92075">
                        <a:lnSpc>
                          <a:spcPct val="100000"/>
                        </a:lnSpc>
                      </a:pPr>
                      <a:r>
                        <a:rPr sz="1200" dirty="0">
                          <a:latin typeface="Gill Sans MT" panose="020B0502020104020203" pitchFamily="34" charset="0"/>
                        </a:rPr>
                        <a:t>•</a:t>
                      </a:r>
                      <a:endParaRPr sz="12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200" dirty="0">
                          <a:latin typeface="Gill Sans MT" panose="020B0502020104020203" pitchFamily="34" charset="0"/>
                        </a:rPr>
                        <a:t>•</a:t>
                      </a:r>
                    </a:p>
                    <a:p>
                      <a:pPr marL="92075">
                        <a:lnSpc>
                          <a:spcPct val="100000"/>
                        </a:lnSpc>
                        <a:spcBef>
                          <a:spcPts val="10"/>
                        </a:spcBef>
                      </a:pPr>
                      <a:r>
                        <a:rPr sz="1200" dirty="0">
                          <a:latin typeface="Gill Sans MT" panose="020B0502020104020203" pitchFamily="34" charset="0"/>
                        </a:rPr>
                        <a:t>•</a:t>
                      </a:r>
                    </a:p>
                    <a:p>
                      <a:pPr marL="92075">
                        <a:lnSpc>
                          <a:spcPct val="100000"/>
                        </a:lnSpc>
                      </a:pPr>
                      <a:r>
                        <a:rPr sz="1200" dirty="0">
                          <a:latin typeface="Gill Sans MT" panose="020B0502020104020203" pitchFamily="34" charset="0"/>
                        </a:rPr>
                        <a:t>•</a:t>
                      </a:r>
                      <a:endParaRPr sz="12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7" name="TextBox 6"/>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27</a:t>
            </a:r>
          </a:p>
        </p:txBody>
      </p:sp>
      <p:sp>
        <p:nvSpPr>
          <p:cNvPr id="3" name="object 3">
            <a:extLst>
              <a:ext uri="{FF2B5EF4-FFF2-40B4-BE49-F238E27FC236}">
                <a16:creationId xmlns:a16="http://schemas.microsoft.com/office/drawing/2014/main" id="{25AE7A70-094B-5595-5365-CD9EB7FC0419}"/>
              </a:ext>
            </a:extLst>
          </p:cNvPr>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4" name="object 4">
            <a:extLst>
              <a:ext uri="{FF2B5EF4-FFF2-40B4-BE49-F238E27FC236}">
                <a16:creationId xmlns:a16="http://schemas.microsoft.com/office/drawing/2014/main" id="{738C0CAE-5155-BB59-4D4F-27E9B55850FE}"/>
              </a:ext>
            </a:extLst>
          </p:cNvPr>
          <p:cNvSpPr txBox="1"/>
          <p:nvPr/>
        </p:nvSpPr>
        <p:spPr>
          <a:xfrm>
            <a:off x="9779729" y="5764250"/>
            <a:ext cx="984067" cy="382156"/>
          </a:xfrm>
          <a:prstGeom prst="rect">
            <a:avLst/>
          </a:prstGeom>
        </p:spPr>
        <p:txBody>
          <a:bodyPr vert="horz" wrap="square" lIns="0" tIns="12700" rIns="0" bIns="0" rtlCol="0">
            <a:spAutoFit/>
          </a:bodyPr>
          <a:lstStyle/>
          <a:p>
            <a:pPr marL="12700" marR="5080">
              <a:lnSpc>
                <a:spcPct val="100000"/>
              </a:lnSpc>
              <a:spcBef>
                <a:spcPts val="100"/>
              </a:spcBef>
            </a:pPr>
            <a:r>
              <a:rPr sz="1200" spc="-15" dirty="0">
                <a:latin typeface="Gill Sans MT" panose="020B0502020104020203" pitchFamily="34" charset="0"/>
                <a:cs typeface="Calibri"/>
              </a:rPr>
              <a:t>Checked</a:t>
            </a:r>
            <a:r>
              <a:rPr sz="1200" spc="-55" dirty="0">
                <a:latin typeface="Gill Sans MT" panose="020B0502020104020203" pitchFamily="34" charset="0"/>
                <a:cs typeface="Calibri"/>
              </a:rPr>
              <a:t> </a:t>
            </a:r>
            <a:r>
              <a:rPr sz="1200" spc="-5" dirty="0">
                <a:latin typeface="Gill Sans MT" panose="020B0502020104020203" pitchFamily="34" charset="0"/>
                <a:cs typeface="Calibri"/>
              </a:rPr>
              <a:t>by </a:t>
            </a:r>
            <a:r>
              <a:rPr sz="1200" spc="-395" dirty="0">
                <a:latin typeface="Gill Sans MT" panose="020B0502020104020203" pitchFamily="34" charset="0"/>
                <a:cs typeface="Calibri"/>
              </a:rPr>
              <a:t> </a:t>
            </a:r>
            <a:r>
              <a:rPr sz="1200" spc="-15" dirty="0">
                <a:latin typeface="Gill Sans MT" panose="020B0502020104020203" pitchFamily="34" charset="0"/>
                <a:cs typeface="Calibri"/>
              </a:rPr>
              <a:t>form</a:t>
            </a:r>
            <a:r>
              <a:rPr sz="1200" spc="-45" dirty="0">
                <a:latin typeface="Gill Sans MT" panose="020B0502020104020203" pitchFamily="34" charset="0"/>
                <a:cs typeface="Calibri"/>
              </a:rPr>
              <a:t> </a:t>
            </a:r>
            <a:r>
              <a:rPr sz="1200" spc="-10" dirty="0">
                <a:latin typeface="Gill Sans MT" panose="020B0502020104020203" pitchFamily="34" charset="0"/>
                <a:cs typeface="Calibri"/>
              </a:rPr>
              <a:t>tutor:</a:t>
            </a:r>
            <a:endParaRPr sz="1200" dirty="0">
              <a:latin typeface="Gill Sans MT" panose="020B0502020104020203" pitchFamily="34" charset="0"/>
              <a:cs typeface="Calibri"/>
            </a:endParaRPr>
          </a:p>
        </p:txBody>
      </p:sp>
    </p:spTree>
    <p:extLst>
      <p:ext uri="{BB962C8B-B14F-4D97-AF65-F5344CB8AC3E}">
        <p14:creationId xmlns:p14="http://schemas.microsoft.com/office/powerpoint/2010/main" val="4150347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0728" y="112200"/>
            <a:ext cx="1305046"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rPr>
              <a:t>English</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endParaRPr>
          </a:p>
        </p:txBody>
      </p:sp>
      <p:graphicFrame>
        <p:nvGraphicFramePr>
          <p:cNvPr id="5" name="Table 4"/>
          <p:cNvGraphicFramePr>
            <a:graphicFrameLocks noGrp="1"/>
          </p:cNvGraphicFramePr>
          <p:nvPr/>
        </p:nvGraphicFramePr>
        <p:xfrm>
          <a:off x="5124731" y="3429000"/>
          <a:ext cx="2741133" cy="3236316"/>
        </p:xfrm>
        <a:graphic>
          <a:graphicData uri="http://schemas.openxmlformats.org/drawingml/2006/table">
            <a:tbl>
              <a:tblPr firstRow="1" bandRow="1">
                <a:tableStyleId>{5940675A-B579-460E-94D1-54222C63F5DA}</a:tableStyleId>
              </a:tblPr>
              <a:tblGrid>
                <a:gridCol w="1145095">
                  <a:extLst>
                    <a:ext uri="{9D8B030D-6E8A-4147-A177-3AD203B41FA5}">
                      <a16:colId xmlns:a16="http://schemas.microsoft.com/office/drawing/2014/main" val="20000"/>
                    </a:ext>
                  </a:extLst>
                </a:gridCol>
                <a:gridCol w="1596038">
                  <a:extLst>
                    <a:ext uri="{9D8B030D-6E8A-4147-A177-3AD203B41FA5}">
                      <a16:colId xmlns:a16="http://schemas.microsoft.com/office/drawing/2014/main" val="20001"/>
                    </a:ext>
                  </a:extLst>
                </a:gridCol>
              </a:tblGrid>
              <a:tr h="340786">
                <a:tc gridSpan="2">
                  <a:txBody>
                    <a:bodyPr/>
                    <a:lstStyle/>
                    <a:p>
                      <a:pPr algn="ctr"/>
                      <a:r>
                        <a:rPr lang="en-GB" sz="1200" b="1" baseline="0" dirty="0">
                          <a:latin typeface="Gill Sans MT" panose="020B0502020104020203" pitchFamily="34" charset="0"/>
                        </a:rPr>
                        <a:t>Week 4 – Key Terms 2</a:t>
                      </a:r>
                      <a:endParaRPr lang="en-GB" sz="1200" b="1" dirty="0">
                        <a:latin typeface="Gill Sans MT" panose="020B0502020104020203" pitchFamily="34" charset="0"/>
                      </a:endParaRPr>
                    </a:p>
                  </a:txBody>
                  <a:tcPr anchor="ctr">
                    <a:solidFill>
                      <a:schemeClr val="accent4">
                        <a:lumMod val="20000"/>
                        <a:lumOff val="80000"/>
                      </a:schemeClr>
                    </a:solidFill>
                  </a:tcPr>
                </a:tc>
                <a:tc hMerge="1">
                  <a:txBody>
                    <a:bodyPr/>
                    <a:lstStyle/>
                    <a:p>
                      <a:endParaRPr lang="en-GB" dirty="0"/>
                    </a:p>
                  </a:txBody>
                  <a:tcPr/>
                </a:tc>
                <a:extLst>
                  <a:ext uri="{0D108BD9-81ED-4DB2-BD59-A6C34878D82A}">
                    <a16:rowId xmlns:a16="http://schemas.microsoft.com/office/drawing/2014/main" val="10000"/>
                  </a:ext>
                </a:extLst>
              </a:tr>
              <a:tr h="519202">
                <a:tc>
                  <a:txBody>
                    <a:bodyPr/>
                    <a:lstStyle/>
                    <a:p>
                      <a:r>
                        <a:rPr lang="en-GB" sz="1200" b="1" baseline="0" dirty="0">
                          <a:latin typeface="Gill Sans MT" panose="020B0502020104020203" pitchFamily="34" charset="0"/>
                        </a:rPr>
                        <a:t>Caesura</a:t>
                      </a:r>
                    </a:p>
                  </a:txBody>
                  <a:tcPr anchor="ctr"/>
                </a:tc>
                <a:tc>
                  <a:txBody>
                    <a:bodyPr/>
                    <a:lstStyle/>
                    <a:p>
                      <a:r>
                        <a:rPr lang="en-GB" sz="1200" dirty="0">
                          <a:latin typeface="Gill Sans MT" panose="020B0502020104020203" pitchFamily="34" charset="0"/>
                        </a:rPr>
                        <a:t>A pause or break within</a:t>
                      </a:r>
                      <a:r>
                        <a:rPr lang="en-GB" sz="1200" baseline="0" dirty="0">
                          <a:latin typeface="Gill Sans MT" panose="020B0502020104020203" pitchFamily="34" charset="0"/>
                        </a:rPr>
                        <a:t> a line. </a:t>
                      </a:r>
                      <a:endParaRPr lang="en-GB" sz="1200" dirty="0">
                        <a:latin typeface="Gill Sans MT" panose="020B0502020104020203" pitchFamily="34" charset="0"/>
                      </a:endParaRPr>
                    </a:p>
                  </a:txBody>
                  <a:tcPr anchor="ctr"/>
                </a:tc>
                <a:extLst>
                  <a:ext uri="{0D108BD9-81ED-4DB2-BD59-A6C34878D82A}">
                    <a16:rowId xmlns:a16="http://schemas.microsoft.com/office/drawing/2014/main" val="10001"/>
                  </a:ext>
                </a:extLst>
              </a:tr>
              <a:tr h="507200">
                <a:tc>
                  <a:txBody>
                    <a:bodyPr/>
                    <a:lstStyle/>
                    <a:p>
                      <a:r>
                        <a:rPr lang="en-GB" sz="1200" b="1" dirty="0">
                          <a:latin typeface="Gill Sans MT" panose="020B0502020104020203" pitchFamily="34" charset="0"/>
                        </a:rPr>
                        <a:t>Stanza</a:t>
                      </a:r>
                      <a:r>
                        <a:rPr lang="en-GB" sz="1200" b="1" baseline="0" dirty="0">
                          <a:latin typeface="Gill Sans MT" panose="020B0502020104020203" pitchFamily="34" charset="0"/>
                        </a:rPr>
                        <a:t> </a:t>
                      </a:r>
                      <a:endParaRPr lang="en-GB" sz="1200" b="1" dirty="0">
                        <a:latin typeface="Gill Sans MT" panose="020B0502020104020203" pitchFamily="34" charset="0"/>
                      </a:endParaRPr>
                    </a:p>
                  </a:txBody>
                  <a:tcPr anchor="ctr"/>
                </a:tc>
                <a:tc>
                  <a:txBody>
                    <a:bodyPr/>
                    <a:lstStyle/>
                    <a:p>
                      <a:r>
                        <a:rPr lang="en-GB" sz="1200" dirty="0">
                          <a:latin typeface="Gill Sans MT" panose="020B0502020104020203" pitchFamily="34" charset="0"/>
                        </a:rPr>
                        <a:t>A set of</a:t>
                      </a:r>
                      <a:r>
                        <a:rPr lang="en-GB" sz="1200" baseline="0" dirty="0">
                          <a:latin typeface="Gill Sans MT" panose="020B0502020104020203" pitchFamily="34" charset="0"/>
                        </a:rPr>
                        <a:t> lines in a poem</a:t>
                      </a:r>
                      <a:endParaRPr lang="en-GB" sz="1200" dirty="0">
                        <a:latin typeface="Gill Sans MT" panose="020B0502020104020203" pitchFamily="34" charset="0"/>
                      </a:endParaRPr>
                    </a:p>
                  </a:txBody>
                  <a:tcPr anchor="ctr"/>
                </a:tc>
                <a:extLst>
                  <a:ext uri="{0D108BD9-81ED-4DB2-BD59-A6C34878D82A}">
                    <a16:rowId xmlns:a16="http://schemas.microsoft.com/office/drawing/2014/main" val="10002"/>
                  </a:ext>
                </a:extLst>
              </a:tr>
              <a:tr h="934564">
                <a:tc>
                  <a:txBody>
                    <a:bodyPr/>
                    <a:lstStyle/>
                    <a:p>
                      <a:r>
                        <a:rPr lang="en-GB" sz="1200" b="1" dirty="0">
                          <a:latin typeface="Gill Sans MT" panose="020B0502020104020203" pitchFamily="34" charset="0"/>
                        </a:rPr>
                        <a:t>Iambic</a:t>
                      </a:r>
                      <a:r>
                        <a:rPr lang="en-GB" sz="1200" b="1" baseline="0" dirty="0">
                          <a:latin typeface="Gill Sans MT" panose="020B0502020104020203" pitchFamily="34" charset="0"/>
                        </a:rPr>
                        <a:t> pentameter</a:t>
                      </a:r>
                      <a:endParaRPr lang="en-GB" sz="1200" b="1" dirty="0">
                        <a:latin typeface="Gill Sans MT" panose="020B0502020104020203" pitchFamily="34" charset="0"/>
                      </a:endParaRPr>
                    </a:p>
                  </a:txBody>
                  <a:tcPr anchor="ctr"/>
                </a:tc>
                <a:tc>
                  <a:txBody>
                    <a:bodyPr/>
                    <a:lstStyle/>
                    <a:p>
                      <a:r>
                        <a:rPr lang="en-GB" sz="1200" dirty="0">
                          <a:latin typeface="Gill Sans MT" panose="020B0502020104020203" pitchFamily="34" charset="0"/>
                        </a:rPr>
                        <a:t>A rhythm</a:t>
                      </a:r>
                      <a:r>
                        <a:rPr lang="en-GB" sz="1200" baseline="0" dirty="0">
                          <a:latin typeface="Gill Sans MT" panose="020B0502020104020203" pitchFamily="34" charset="0"/>
                        </a:rPr>
                        <a:t> n poetry consisting of 10 syllables. 5 stressed and 5 unstressed. </a:t>
                      </a:r>
                      <a:endParaRPr lang="en-GB" sz="1200" dirty="0">
                        <a:latin typeface="Gill Sans MT" panose="020B0502020104020203" pitchFamily="34" charset="0"/>
                      </a:endParaRPr>
                    </a:p>
                  </a:txBody>
                  <a:tcPr anchor="ctr"/>
                </a:tc>
                <a:extLst>
                  <a:ext uri="{0D108BD9-81ED-4DB2-BD59-A6C34878D82A}">
                    <a16:rowId xmlns:a16="http://schemas.microsoft.com/office/drawing/2014/main" val="10003"/>
                  </a:ext>
                </a:extLst>
              </a:tr>
              <a:tr h="934564">
                <a:tc>
                  <a:txBody>
                    <a:bodyPr/>
                    <a:lstStyle/>
                    <a:p>
                      <a:r>
                        <a:rPr lang="en-GB" sz="1200" b="1" dirty="0">
                          <a:latin typeface="Gill Sans MT" panose="020B0502020104020203" pitchFamily="34" charset="0"/>
                        </a:rPr>
                        <a:t>Symbolism</a:t>
                      </a:r>
                    </a:p>
                  </a:txBody>
                  <a:tcPr anchor="ctr"/>
                </a:tc>
                <a:tc>
                  <a:txBody>
                    <a:bodyPr/>
                    <a:lstStyle/>
                    <a:p>
                      <a:r>
                        <a:rPr lang="en-GB" sz="1200" dirty="0">
                          <a:latin typeface="Gill Sans MT" panose="020B0502020104020203" pitchFamily="34" charset="0"/>
                        </a:rPr>
                        <a:t>The</a:t>
                      </a:r>
                      <a:r>
                        <a:rPr lang="en-GB" sz="1200" baseline="0" dirty="0">
                          <a:latin typeface="Gill Sans MT" panose="020B0502020104020203" pitchFamily="34" charset="0"/>
                        </a:rPr>
                        <a:t> use of imagery or recognisable symbols to represent a wider idea or quality. </a:t>
                      </a:r>
                      <a:endParaRPr lang="en-GB" sz="1200" dirty="0">
                        <a:latin typeface="Gill Sans MT" panose="020B0502020104020203" pitchFamily="34" charset="0"/>
                      </a:endParaRPr>
                    </a:p>
                  </a:txBody>
                  <a:tcPr anchor="ctr"/>
                </a:tc>
                <a:extLst>
                  <a:ext uri="{0D108BD9-81ED-4DB2-BD59-A6C34878D82A}">
                    <a16:rowId xmlns:a16="http://schemas.microsoft.com/office/drawing/2014/main" val="10004"/>
                  </a:ext>
                </a:extLst>
              </a:tr>
            </a:tbl>
          </a:graphicData>
        </a:graphic>
      </p:graphicFrame>
      <p:graphicFrame>
        <p:nvGraphicFramePr>
          <p:cNvPr id="6" name="Content Placeholder 3"/>
          <p:cNvGraphicFramePr>
            <a:graphicFrameLocks/>
          </p:cNvGraphicFramePr>
          <p:nvPr/>
        </p:nvGraphicFramePr>
        <p:xfrm>
          <a:off x="5197158" y="481750"/>
          <a:ext cx="5540251" cy="2754726"/>
        </p:xfrm>
        <a:graphic>
          <a:graphicData uri="http://schemas.openxmlformats.org/drawingml/2006/table">
            <a:tbl>
              <a:tblPr firstRow="1" bandRow="1">
                <a:tableStyleId>{5940675A-B579-460E-94D1-54222C63F5DA}</a:tableStyleId>
              </a:tblPr>
              <a:tblGrid>
                <a:gridCol w="2213594">
                  <a:extLst>
                    <a:ext uri="{9D8B030D-6E8A-4147-A177-3AD203B41FA5}">
                      <a16:colId xmlns:a16="http://schemas.microsoft.com/office/drawing/2014/main" val="20000"/>
                    </a:ext>
                  </a:extLst>
                </a:gridCol>
                <a:gridCol w="3326657">
                  <a:extLst>
                    <a:ext uri="{9D8B030D-6E8A-4147-A177-3AD203B41FA5}">
                      <a16:colId xmlns:a16="http://schemas.microsoft.com/office/drawing/2014/main" val="20001"/>
                    </a:ext>
                  </a:extLst>
                </a:gridCol>
              </a:tblGrid>
              <a:tr h="257995">
                <a:tc gridSpan="2">
                  <a:txBody>
                    <a:bodyPr/>
                    <a:lstStyle/>
                    <a:p>
                      <a:pPr algn="ctr"/>
                      <a:r>
                        <a:rPr lang="en-US" sz="1200" b="1" baseline="0" dirty="0">
                          <a:latin typeface="Gill Sans MT" panose="020B0502020104020203" pitchFamily="34" charset="0"/>
                        </a:rPr>
                        <a:t>Week 3 – Key Terms 1</a:t>
                      </a:r>
                      <a:endParaRPr lang="en-US" sz="1200" b="1" dirty="0">
                        <a:latin typeface="Gill Sans MT" panose="020B0502020104020203" pitchFamily="34" charset="0"/>
                      </a:endParaRPr>
                    </a:p>
                  </a:txBody>
                  <a:tcPr anchor="ctr">
                    <a:solidFill>
                      <a:schemeClr val="accent6">
                        <a:lumMod val="20000"/>
                        <a:lumOff val="8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Gill Sans"/>
                      </a:endParaRPr>
                    </a:p>
                  </a:txBody>
                  <a:tcPr/>
                </a:tc>
                <a:extLst>
                  <a:ext uri="{0D108BD9-81ED-4DB2-BD59-A6C34878D82A}">
                    <a16:rowId xmlns:a16="http://schemas.microsoft.com/office/drawing/2014/main" val="10000"/>
                  </a:ext>
                </a:extLst>
              </a:tr>
              <a:tr h="464371">
                <a:tc>
                  <a:txBody>
                    <a:bodyPr/>
                    <a:lstStyle/>
                    <a:p>
                      <a:r>
                        <a:rPr lang="en-US" sz="1200" b="0" dirty="0">
                          <a:latin typeface="Gill Sans MT" panose="020B0502020104020203" pitchFamily="34" charset="0"/>
                        </a:rPr>
                        <a:t>Simile</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latin typeface="Gill Sans MT" panose="020B0502020104020203" pitchFamily="34" charset="0"/>
                        </a:rPr>
                        <a:t>A comparison</a:t>
                      </a:r>
                      <a:r>
                        <a:rPr lang="en-US" sz="1200" b="0" baseline="0" dirty="0">
                          <a:latin typeface="Gill Sans MT" panose="020B0502020104020203" pitchFamily="34" charset="0"/>
                        </a:rPr>
                        <a:t> using like or as</a:t>
                      </a:r>
                      <a:endParaRPr lang="en-US" sz="1200" b="0" dirty="0">
                        <a:latin typeface="Gill Sans MT" panose="020B0502020104020203" pitchFamily="34" charset="0"/>
                      </a:endParaRPr>
                    </a:p>
                  </a:txBody>
                  <a:tcPr anchor="ctr"/>
                </a:tc>
                <a:extLst>
                  <a:ext uri="{0D108BD9-81ED-4DB2-BD59-A6C34878D82A}">
                    <a16:rowId xmlns:a16="http://schemas.microsoft.com/office/drawing/2014/main" val="1576756058"/>
                  </a:ext>
                </a:extLst>
              </a:tr>
              <a:tr h="564421">
                <a:tc>
                  <a:txBody>
                    <a:bodyPr/>
                    <a:lstStyle/>
                    <a:p>
                      <a:r>
                        <a:rPr lang="en-US" sz="1200" b="0" dirty="0">
                          <a:latin typeface="Gill Sans MT" panose="020B0502020104020203" pitchFamily="34" charset="0"/>
                        </a:rPr>
                        <a:t>Metaphor</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latin typeface="Gill Sans MT" panose="020B0502020104020203" pitchFamily="34" charset="0"/>
                        </a:rPr>
                        <a:t>A direct comparison between two ideas or objects</a:t>
                      </a:r>
                    </a:p>
                  </a:txBody>
                  <a:tcPr anchor="ctr"/>
                </a:tc>
                <a:extLst>
                  <a:ext uri="{0D108BD9-81ED-4DB2-BD59-A6C34878D82A}">
                    <a16:rowId xmlns:a16="http://schemas.microsoft.com/office/drawing/2014/main" val="10002"/>
                  </a:ext>
                </a:extLst>
              </a:tr>
              <a:tr h="429993">
                <a:tc>
                  <a:txBody>
                    <a:bodyPr/>
                    <a:lstStyle/>
                    <a:p>
                      <a:r>
                        <a:rPr lang="en-US" sz="1200" b="0" dirty="0">
                          <a:latin typeface="Gill Sans MT" panose="020B0502020104020203" pitchFamily="34" charset="0"/>
                        </a:rPr>
                        <a:t>Enjambment</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latin typeface="Gill Sans MT" panose="020B0502020104020203" pitchFamily="34" charset="0"/>
                        </a:rPr>
                        <a:t>A line that ends with no punctuation.</a:t>
                      </a:r>
                    </a:p>
                  </a:txBody>
                  <a:tcPr anchor="ctr"/>
                </a:tc>
                <a:extLst>
                  <a:ext uri="{0D108BD9-81ED-4DB2-BD59-A6C34878D82A}">
                    <a16:rowId xmlns:a16="http://schemas.microsoft.com/office/drawing/2014/main" val="10003"/>
                  </a:ext>
                </a:extLst>
              </a:tr>
              <a:tr h="564421">
                <a:tc>
                  <a:txBody>
                    <a:bodyPr/>
                    <a:lstStyle/>
                    <a:p>
                      <a:r>
                        <a:rPr lang="en-US" sz="1200" b="0" dirty="0">
                          <a:latin typeface="Gill Sans MT" panose="020B0502020104020203" pitchFamily="34" charset="0"/>
                        </a:rPr>
                        <a:t>Imagery</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latin typeface="Gill Sans MT" panose="020B0502020104020203" pitchFamily="34" charset="0"/>
                        </a:rPr>
                        <a:t>Visually descriptive language.</a:t>
                      </a:r>
                    </a:p>
                  </a:txBody>
                  <a:tcPr anchor="ctr"/>
                </a:tc>
                <a:extLst>
                  <a:ext uri="{0D108BD9-81ED-4DB2-BD59-A6C34878D82A}">
                    <a16:rowId xmlns:a16="http://schemas.microsoft.com/office/drawing/2014/main" val="10004"/>
                  </a:ext>
                </a:extLst>
              </a:tr>
              <a:tr h="429993">
                <a:tc>
                  <a:txBody>
                    <a:bodyPr/>
                    <a:lstStyle/>
                    <a:p>
                      <a:r>
                        <a:rPr lang="en-US" sz="1200" b="0" dirty="0">
                          <a:latin typeface="Gill Sans MT" panose="020B0502020104020203" pitchFamily="34" charset="0"/>
                        </a:rPr>
                        <a:t>Personification</a:t>
                      </a:r>
                    </a:p>
                  </a:txBody>
                  <a:tcPr anchor="ctr"/>
                </a:tc>
                <a:tc>
                  <a:txBody>
                    <a:bodyPr/>
                    <a:lstStyle/>
                    <a:p>
                      <a:r>
                        <a:rPr lang="en-US" sz="1200" b="0" dirty="0">
                          <a:latin typeface="Gill Sans MT" panose="020B0502020104020203" pitchFamily="34" charset="0"/>
                        </a:rPr>
                        <a:t>Giving</a:t>
                      </a:r>
                      <a:r>
                        <a:rPr lang="en-US" sz="1200" b="0" baseline="0" dirty="0">
                          <a:latin typeface="Gill Sans MT" panose="020B0502020104020203" pitchFamily="34" charset="0"/>
                        </a:rPr>
                        <a:t> human feelings or objects to an inanimate object. </a:t>
                      </a:r>
                      <a:endParaRPr lang="en-US" sz="1200" b="0" dirty="0">
                        <a:latin typeface="Gill Sans MT" panose="020B0502020104020203" pitchFamily="34" charset="0"/>
                      </a:endParaRPr>
                    </a:p>
                  </a:txBody>
                  <a:tcPr anchor="ctr"/>
                </a:tc>
                <a:extLst>
                  <a:ext uri="{0D108BD9-81ED-4DB2-BD59-A6C34878D82A}">
                    <a16:rowId xmlns:a16="http://schemas.microsoft.com/office/drawing/2014/main" val="10005"/>
                  </a:ext>
                </a:extLst>
              </a:tr>
            </a:tbl>
          </a:graphicData>
        </a:graphic>
      </p:graphicFrame>
      <p:graphicFrame>
        <p:nvGraphicFramePr>
          <p:cNvPr id="8" name="Table 7"/>
          <p:cNvGraphicFramePr>
            <a:graphicFrameLocks noGrp="1"/>
          </p:cNvGraphicFramePr>
          <p:nvPr/>
        </p:nvGraphicFramePr>
        <p:xfrm>
          <a:off x="117045" y="4518222"/>
          <a:ext cx="4846841" cy="2147094"/>
        </p:xfrm>
        <a:graphic>
          <a:graphicData uri="http://schemas.openxmlformats.org/drawingml/2006/table">
            <a:tbl>
              <a:tblPr firstRow="1" bandRow="1">
                <a:tableStyleId>{5940675A-B579-460E-94D1-54222C63F5DA}</a:tableStyleId>
              </a:tblPr>
              <a:tblGrid>
                <a:gridCol w="1215366">
                  <a:extLst>
                    <a:ext uri="{9D8B030D-6E8A-4147-A177-3AD203B41FA5}">
                      <a16:colId xmlns:a16="http://schemas.microsoft.com/office/drawing/2014/main" val="20000"/>
                    </a:ext>
                  </a:extLst>
                </a:gridCol>
                <a:gridCol w="3631475">
                  <a:extLst>
                    <a:ext uri="{9D8B030D-6E8A-4147-A177-3AD203B41FA5}">
                      <a16:colId xmlns:a16="http://schemas.microsoft.com/office/drawing/2014/main" val="20001"/>
                    </a:ext>
                  </a:extLst>
                </a:gridCol>
              </a:tblGrid>
              <a:tr h="274811">
                <a:tc gridSpan="2">
                  <a:txBody>
                    <a:bodyPr/>
                    <a:lstStyle/>
                    <a:p>
                      <a:pPr algn="ctr"/>
                      <a:r>
                        <a:rPr lang="en-GB" sz="1200" b="1" dirty="0">
                          <a:latin typeface="Gill Sans MT" panose="020B0502020104020203" pitchFamily="34" charset="0"/>
                        </a:rPr>
                        <a:t>Week</a:t>
                      </a:r>
                      <a:r>
                        <a:rPr lang="en-GB" sz="1200" b="1" baseline="0" dirty="0">
                          <a:latin typeface="Gill Sans MT" panose="020B0502020104020203" pitchFamily="34" charset="0"/>
                        </a:rPr>
                        <a:t> 2 – Key Vocabulary</a:t>
                      </a:r>
                      <a:endParaRPr lang="en-GB" sz="1200" b="1" dirty="0">
                        <a:latin typeface="Gill Sans MT" panose="020B0502020104020203" pitchFamily="34" charset="0"/>
                      </a:endParaRPr>
                    </a:p>
                  </a:txBody>
                  <a:tcPr anchor="ctr">
                    <a:solidFill>
                      <a:schemeClr val="accent2">
                        <a:lumMod val="20000"/>
                        <a:lumOff val="80000"/>
                      </a:schemeClr>
                    </a:solidFill>
                  </a:tcPr>
                </a:tc>
                <a:tc hMerge="1">
                  <a:txBody>
                    <a:bodyPr/>
                    <a:lstStyle/>
                    <a:p>
                      <a:endParaRPr lang="en-GB" sz="1200" dirty="0">
                        <a:latin typeface="Gill Sans"/>
                      </a:endParaRPr>
                    </a:p>
                  </a:txBody>
                  <a:tcPr/>
                </a:tc>
                <a:extLst>
                  <a:ext uri="{0D108BD9-81ED-4DB2-BD59-A6C34878D82A}">
                    <a16:rowId xmlns:a16="http://schemas.microsoft.com/office/drawing/2014/main" val="10000"/>
                  </a:ext>
                </a:extLst>
              </a:tr>
              <a:tr h="458019">
                <a:tc>
                  <a:txBody>
                    <a:bodyPr/>
                    <a:lstStyle/>
                    <a:p>
                      <a:r>
                        <a:rPr lang="en-GB" sz="1200" b="1" dirty="0">
                          <a:latin typeface="Gill Sans MT" panose="020B0502020104020203" pitchFamily="34" charset="0"/>
                        </a:rPr>
                        <a:t>Patriotic</a:t>
                      </a:r>
                    </a:p>
                  </a:txBody>
                  <a:tcPr anchor="ctr"/>
                </a:tc>
                <a:tc>
                  <a:txBody>
                    <a:bodyPr/>
                    <a:lstStyle/>
                    <a:p>
                      <a:r>
                        <a:rPr lang="en-GB" sz="1200" b="0" dirty="0">
                          <a:latin typeface="Gill Sans MT" panose="020B0502020104020203" pitchFamily="34" charset="0"/>
                        </a:rPr>
                        <a:t>Having or</a:t>
                      </a:r>
                      <a:r>
                        <a:rPr lang="en-GB" sz="1200" b="0" baseline="0" dirty="0">
                          <a:latin typeface="Gill Sans MT" panose="020B0502020104020203" pitchFamily="34" charset="0"/>
                        </a:rPr>
                        <a:t> expressing devotion and vigorous support for your country. </a:t>
                      </a:r>
                      <a:endParaRPr lang="en-GB" sz="1200" b="0" dirty="0">
                        <a:latin typeface="Gill Sans MT" panose="020B0502020104020203" pitchFamily="34" charset="0"/>
                      </a:endParaRPr>
                    </a:p>
                  </a:txBody>
                  <a:tcPr anchor="ctr"/>
                </a:tc>
                <a:extLst>
                  <a:ext uri="{0D108BD9-81ED-4DB2-BD59-A6C34878D82A}">
                    <a16:rowId xmlns:a16="http://schemas.microsoft.com/office/drawing/2014/main" val="10001"/>
                  </a:ext>
                </a:extLst>
              </a:tr>
              <a:tr h="274811">
                <a:tc>
                  <a:txBody>
                    <a:bodyPr/>
                    <a:lstStyle/>
                    <a:p>
                      <a:r>
                        <a:rPr lang="en-GB" sz="1200" b="1" dirty="0">
                          <a:latin typeface="Gill Sans MT" panose="020B0502020104020203" pitchFamily="34" charset="0"/>
                        </a:rPr>
                        <a:t>Armistice</a:t>
                      </a:r>
                    </a:p>
                  </a:txBody>
                  <a:tcPr anchor="ctr"/>
                </a:tc>
                <a:tc>
                  <a:txBody>
                    <a:bodyPr/>
                    <a:lstStyle/>
                    <a:p>
                      <a:r>
                        <a:rPr lang="en-GB" sz="1200" dirty="0">
                          <a:latin typeface="Gill Sans MT" panose="020B0502020104020203" pitchFamily="34" charset="0"/>
                        </a:rPr>
                        <a:t>The laying down of arms that ended WWI</a:t>
                      </a:r>
                      <a:r>
                        <a:rPr lang="en-GB" sz="1200" baseline="0" dirty="0">
                          <a:latin typeface="Gill Sans MT" panose="020B0502020104020203" pitchFamily="34" charset="0"/>
                        </a:rPr>
                        <a:t>.</a:t>
                      </a:r>
                      <a:endParaRPr lang="en-GB" sz="1200" dirty="0">
                        <a:latin typeface="Gill Sans MT" panose="020B0502020104020203" pitchFamily="34" charset="0"/>
                      </a:endParaRPr>
                    </a:p>
                  </a:txBody>
                  <a:tcPr anchor="ctr"/>
                </a:tc>
                <a:extLst>
                  <a:ext uri="{0D108BD9-81ED-4DB2-BD59-A6C34878D82A}">
                    <a16:rowId xmlns:a16="http://schemas.microsoft.com/office/drawing/2014/main" val="10002"/>
                  </a:ext>
                </a:extLst>
              </a:tr>
              <a:tr h="641226">
                <a:tc>
                  <a:txBody>
                    <a:bodyPr/>
                    <a:lstStyle/>
                    <a:p>
                      <a:r>
                        <a:rPr lang="en-GB" sz="1200" b="1" dirty="0">
                          <a:latin typeface="Gill Sans MT" panose="020B0502020104020203" pitchFamily="34" charset="0"/>
                        </a:rPr>
                        <a:t>Propaganda</a:t>
                      </a:r>
                    </a:p>
                  </a:txBody>
                  <a:tcPr anchor="ctr"/>
                </a:tc>
                <a:tc>
                  <a:txBody>
                    <a:bodyPr/>
                    <a:lstStyle/>
                    <a:p>
                      <a:r>
                        <a:rPr lang="en-GB" sz="1200" baseline="0" dirty="0">
                          <a:latin typeface="Gill Sans MT" panose="020B0502020104020203" pitchFamily="34" charset="0"/>
                        </a:rPr>
                        <a:t>Information that is used to promote a political cause that is usually biased or misleading.</a:t>
                      </a:r>
                      <a:endParaRPr lang="en-GB" sz="1200" dirty="0">
                        <a:latin typeface="Gill Sans MT" panose="020B0502020104020203" pitchFamily="34" charset="0"/>
                      </a:endParaRPr>
                    </a:p>
                  </a:txBody>
                  <a:tcPr anchor="ctr"/>
                </a:tc>
                <a:extLst>
                  <a:ext uri="{0D108BD9-81ED-4DB2-BD59-A6C34878D82A}">
                    <a16:rowId xmlns:a16="http://schemas.microsoft.com/office/drawing/2014/main" val="10003"/>
                  </a:ext>
                </a:extLst>
              </a:tr>
              <a:tr h="498227">
                <a:tc>
                  <a:txBody>
                    <a:bodyPr/>
                    <a:lstStyle/>
                    <a:p>
                      <a:r>
                        <a:rPr lang="en-GB" sz="1200" b="1" dirty="0">
                          <a:latin typeface="Gill Sans MT" panose="020B0502020104020203" pitchFamily="34" charset="0"/>
                        </a:rPr>
                        <a:t>Conscription</a:t>
                      </a:r>
                    </a:p>
                  </a:txBody>
                  <a:tcPr anchor="ctr"/>
                </a:tc>
                <a:tc>
                  <a:txBody>
                    <a:bodyPr/>
                    <a:lstStyle/>
                    <a:p>
                      <a:r>
                        <a:rPr lang="en-GB" sz="1200" dirty="0">
                          <a:latin typeface="Gill Sans MT" panose="020B0502020104020203" pitchFamily="34" charset="0"/>
                        </a:rPr>
                        <a:t>Compulsory</a:t>
                      </a:r>
                      <a:r>
                        <a:rPr lang="en-GB" sz="1200" baseline="0" dirty="0">
                          <a:latin typeface="Gill Sans MT" panose="020B0502020104020203" pitchFamily="34" charset="0"/>
                        </a:rPr>
                        <a:t> enlistment to serve in the war, usually as a soldier. </a:t>
                      </a:r>
                      <a:endParaRPr lang="en-GB" sz="1200" dirty="0">
                        <a:latin typeface="Gill Sans MT" panose="020B0502020104020203" pitchFamily="34" charset="0"/>
                      </a:endParaRPr>
                    </a:p>
                  </a:txBody>
                  <a:tcPr anchor="ctr"/>
                </a:tc>
                <a:extLst>
                  <a:ext uri="{0D108BD9-81ED-4DB2-BD59-A6C34878D82A}">
                    <a16:rowId xmlns:a16="http://schemas.microsoft.com/office/drawing/2014/main" val="10004"/>
                  </a:ext>
                </a:extLst>
              </a:tr>
            </a:tbl>
          </a:graphicData>
        </a:graphic>
      </p:graphicFrame>
      <p:graphicFrame>
        <p:nvGraphicFramePr>
          <p:cNvPr id="9" name="Table 8"/>
          <p:cNvGraphicFramePr>
            <a:graphicFrameLocks noGrp="1"/>
          </p:cNvGraphicFramePr>
          <p:nvPr/>
        </p:nvGraphicFramePr>
        <p:xfrm>
          <a:off x="130728" y="657847"/>
          <a:ext cx="4833158" cy="3695094"/>
        </p:xfrm>
        <a:graphic>
          <a:graphicData uri="http://schemas.openxmlformats.org/drawingml/2006/table">
            <a:tbl>
              <a:tblPr firstRow="1" bandRow="1">
                <a:tableStyleId>{5940675A-B579-460E-94D1-54222C63F5DA}</a:tableStyleId>
              </a:tblPr>
              <a:tblGrid>
                <a:gridCol w="1034988">
                  <a:extLst>
                    <a:ext uri="{9D8B030D-6E8A-4147-A177-3AD203B41FA5}">
                      <a16:colId xmlns:a16="http://schemas.microsoft.com/office/drawing/2014/main" val="20000"/>
                    </a:ext>
                  </a:extLst>
                </a:gridCol>
                <a:gridCol w="3798170">
                  <a:extLst>
                    <a:ext uri="{9D8B030D-6E8A-4147-A177-3AD203B41FA5}">
                      <a16:colId xmlns:a16="http://schemas.microsoft.com/office/drawing/2014/main" val="20001"/>
                    </a:ext>
                  </a:extLst>
                </a:gridCol>
              </a:tblGrid>
              <a:tr h="284032">
                <a:tc gridSpan="2">
                  <a:txBody>
                    <a:bodyPr/>
                    <a:lstStyle/>
                    <a:p>
                      <a:pPr algn="ctr"/>
                      <a:r>
                        <a:rPr lang="en-GB" sz="1200" b="1" dirty="0">
                          <a:latin typeface="Gill Sans MT" panose="020B0502020104020203" pitchFamily="34" charset="0"/>
                        </a:rPr>
                        <a:t>Week 1 - Context</a:t>
                      </a:r>
                    </a:p>
                  </a:txBody>
                  <a:tcPr anchor="ctr">
                    <a:solidFill>
                      <a:schemeClr val="accent1">
                        <a:lumMod val="20000"/>
                        <a:lumOff val="80000"/>
                      </a:schemeClr>
                    </a:solidFill>
                  </a:tcPr>
                </a:tc>
                <a:tc hMerge="1">
                  <a:txBody>
                    <a:bodyPr/>
                    <a:lstStyle/>
                    <a:p>
                      <a:endParaRPr lang="en-GB" dirty="0"/>
                    </a:p>
                  </a:txBody>
                  <a:tcPr/>
                </a:tc>
                <a:extLst>
                  <a:ext uri="{0D108BD9-81ED-4DB2-BD59-A6C34878D82A}">
                    <a16:rowId xmlns:a16="http://schemas.microsoft.com/office/drawing/2014/main" val="10000"/>
                  </a:ext>
                </a:extLst>
              </a:tr>
              <a:tr h="921755">
                <a:tc>
                  <a:txBody>
                    <a:bodyPr/>
                    <a:lstStyle/>
                    <a:p>
                      <a:r>
                        <a:rPr lang="en-GB" sz="1100" b="1" dirty="0">
                          <a:latin typeface="Gill Sans MT" panose="020B0502020104020203" pitchFamily="34" charset="0"/>
                        </a:rPr>
                        <a:t>WWI</a:t>
                      </a:r>
                    </a:p>
                  </a:txBody>
                  <a:tcPr anchor="ctr"/>
                </a:tc>
                <a:tc>
                  <a:txBody>
                    <a:bodyPr/>
                    <a:lstStyle/>
                    <a:p>
                      <a:r>
                        <a:rPr lang="en-GB" sz="1200" b="0" dirty="0">
                          <a:latin typeface="Gill Sans MT" panose="020B0502020104020203" pitchFamily="34" charset="0"/>
                        </a:rPr>
                        <a:t>An</a:t>
                      </a:r>
                      <a:r>
                        <a:rPr lang="en-GB" sz="1200" b="0" baseline="0" dirty="0">
                          <a:latin typeface="Gill Sans MT" panose="020B0502020104020203" pitchFamily="34" charset="0"/>
                        </a:rPr>
                        <a:t> international conflict that ran from 19-14-1918. Involved most countries in Europe and the US, Middle East and other regions. It was one of the most deadly conflicts ever seen. </a:t>
                      </a:r>
                      <a:endParaRPr lang="en-GB" sz="1200" b="0" dirty="0">
                        <a:latin typeface="Gill Sans MT" panose="020B0502020104020203" pitchFamily="34" charset="0"/>
                      </a:endParaRPr>
                    </a:p>
                  </a:txBody>
                  <a:tcPr anchor="ctr"/>
                </a:tc>
                <a:extLst>
                  <a:ext uri="{0D108BD9-81ED-4DB2-BD59-A6C34878D82A}">
                    <a16:rowId xmlns:a16="http://schemas.microsoft.com/office/drawing/2014/main" val="10001"/>
                  </a:ext>
                </a:extLst>
              </a:tr>
              <a:tr h="827315">
                <a:tc>
                  <a:txBody>
                    <a:bodyPr/>
                    <a:lstStyle/>
                    <a:p>
                      <a:r>
                        <a:rPr lang="en-GB" sz="1100" b="1" dirty="0">
                          <a:latin typeface="Gill Sans MT" panose="020B0502020104020203" pitchFamily="34" charset="0"/>
                        </a:rPr>
                        <a:t>Propaganda</a:t>
                      </a:r>
                    </a:p>
                  </a:txBody>
                  <a:tcPr anchor="ctr"/>
                </a:tc>
                <a:tc>
                  <a:txBody>
                    <a:bodyPr/>
                    <a:lstStyle/>
                    <a:p>
                      <a:r>
                        <a:rPr lang="en-GB" sz="1200" b="0" i="0" dirty="0">
                          <a:latin typeface="Gill Sans MT" panose="020B0502020104020203" pitchFamily="34" charset="0"/>
                        </a:rPr>
                        <a:t>Information, often inaccurate information, which a political organization publishes or broadcasts in order to influence people.</a:t>
                      </a:r>
                    </a:p>
                  </a:txBody>
                  <a:tcPr anchor="ctr"/>
                </a:tc>
                <a:extLst>
                  <a:ext uri="{0D108BD9-81ED-4DB2-BD59-A6C34878D82A}">
                    <a16:rowId xmlns:a16="http://schemas.microsoft.com/office/drawing/2014/main" val="10002"/>
                  </a:ext>
                </a:extLst>
              </a:tr>
              <a:tr h="809897">
                <a:tc>
                  <a:txBody>
                    <a:bodyPr/>
                    <a:lstStyle/>
                    <a:p>
                      <a:r>
                        <a:rPr lang="en-GB" sz="1100" b="1" dirty="0">
                          <a:latin typeface="Gill Sans MT" panose="020B0502020104020203" pitchFamily="34" charset="0"/>
                        </a:rPr>
                        <a:t>Conscription</a:t>
                      </a:r>
                    </a:p>
                  </a:txBody>
                  <a:tcPr anchor="ctr"/>
                </a:tc>
                <a:tc>
                  <a:txBody>
                    <a:bodyPr/>
                    <a:lstStyle/>
                    <a:p>
                      <a:r>
                        <a:rPr lang="en-GB" sz="1200" b="0" dirty="0">
                          <a:latin typeface="Gill Sans MT" panose="020B0502020104020203" pitchFamily="34" charset="0"/>
                        </a:rPr>
                        <a:t>Officially making people in a particular country join the armed forces.</a:t>
                      </a:r>
                    </a:p>
                  </a:txBody>
                  <a:tcPr anchor="ctr"/>
                </a:tc>
                <a:extLst>
                  <a:ext uri="{0D108BD9-81ED-4DB2-BD59-A6C34878D82A}">
                    <a16:rowId xmlns:a16="http://schemas.microsoft.com/office/drawing/2014/main" val="10003"/>
                  </a:ext>
                </a:extLst>
              </a:tr>
              <a:tr h="852095">
                <a:tc>
                  <a:txBody>
                    <a:bodyPr/>
                    <a:lstStyle/>
                    <a:p>
                      <a:r>
                        <a:rPr lang="en-GB" sz="1100" b="1" dirty="0">
                          <a:latin typeface="Gill Sans MT" panose="020B0502020104020203" pitchFamily="34" charset="0"/>
                        </a:rPr>
                        <a:t>Trench Warfare</a:t>
                      </a:r>
                    </a:p>
                  </a:txBody>
                  <a:tcPr anchor="ctr"/>
                </a:tc>
                <a:tc>
                  <a:txBody>
                    <a:bodyPr/>
                    <a:lstStyle/>
                    <a:p>
                      <a:r>
                        <a:rPr lang="en-GB" sz="1200" b="0" dirty="0">
                          <a:latin typeface="Gill Sans MT" panose="020B0502020104020203" pitchFamily="34" charset="0"/>
                        </a:rPr>
                        <a:t>Much of WWI took place in trenches</a:t>
                      </a:r>
                      <a:r>
                        <a:rPr lang="en-GB" sz="1200" b="0" baseline="0" dirty="0">
                          <a:latin typeface="Gill Sans MT" panose="020B0502020104020203" pitchFamily="34" charset="0"/>
                        </a:rPr>
                        <a:t>. Conditions were cramped and dirty and many died as a result of exposure to the cold or disease. </a:t>
                      </a:r>
                      <a:endParaRPr lang="en-GB" sz="1200" b="0" dirty="0">
                        <a:latin typeface="Gill Sans MT" panose="020B0502020104020203" pitchFamily="34" charset="0"/>
                      </a:endParaRPr>
                    </a:p>
                  </a:txBody>
                  <a:tcPr anchor="ctr"/>
                </a:tc>
                <a:extLst>
                  <a:ext uri="{0D108BD9-81ED-4DB2-BD59-A6C34878D82A}">
                    <a16:rowId xmlns:a16="http://schemas.microsoft.com/office/drawing/2014/main" val="758723933"/>
                  </a:ext>
                </a:extLst>
              </a:tr>
            </a:tbl>
          </a:graphicData>
        </a:graphic>
      </p:graphicFrame>
      <p:graphicFrame>
        <p:nvGraphicFramePr>
          <p:cNvPr id="10" name="Table 9"/>
          <p:cNvGraphicFramePr>
            <a:graphicFrameLocks noGrp="1"/>
          </p:cNvGraphicFramePr>
          <p:nvPr/>
        </p:nvGraphicFramePr>
        <p:xfrm>
          <a:off x="8139065" y="3428999"/>
          <a:ext cx="4052935" cy="3236317"/>
        </p:xfrm>
        <a:graphic>
          <a:graphicData uri="http://schemas.openxmlformats.org/drawingml/2006/table">
            <a:tbl>
              <a:tblPr firstRow="1" bandRow="1">
                <a:tableStyleId>{5940675A-B579-460E-94D1-54222C63F5DA}</a:tableStyleId>
              </a:tblPr>
              <a:tblGrid>
                <a:gridCol w="839314">
                  <a:extLst>
                    <a:ext uri="{9D8B030D-6E8A-4147-A177-3AD203B41FA5}">
                      <a16:colId xmlns:a16="http://schemas.microsoft.com/office/drawing/2014/main" val="20000"/>
                    </a:ext>
                  </a:extLst>
                </a:gridCol>
                <a:gridCol w="3213621">
                  <a:extLst>
                    <a:ext uri="{9D8B030D-6E8A-4147-A177-3AD203B41FA5}">
                      <a16:colId xmlns:a16="http://schemas.microsoft.com/office/drawing/2014/main" val="20001"/>
                    </a:ext>
                  </a:extLst>
                </a:gridCol>
              </a:tblGrid>
              <a:tr h="347146">
                <a:tc gridSpan="2">
                  <a:txBody>
                    <a:bodyPr/>
                    <a:lstStyle/>
                    <a:p>
                      <a:pPr algn="ctr"/>
                      <a:r>
                        <a:rPr lang="en-US" sz="1200" b="1" dirty="0">
                          <a:latin typeface="Gill Sans MT" panose="020B0502020104020203" pitchFamily="34" charset="0"/>
                          <a:cs typeface="Gill Sans"/>
                        </a:rPr>
                        <a:t>Week 5 - SALSA</a:t>
                      </a:r>
                    </a:p>
                  </a:txBody>
                  <a:tcPr anchor="ctr">
                    <a:solidFill>
                      <a:srgbClr val="FFCCCC"/>
                    </a:solidFill>
                  </a:tcPr>
                </a:tc>
                <a:tc hMerge="1">
                  <a:txBody>
                    <a:bodyPr/>
                    <a:lstStyle/>
                    <a:p>
                      <a:endParaRPr lang="en-US" dirty="0"/>
                    </a:p>
                  </a:txBody>
                  <a:tcPr/>
                </a:tc>
                <a:extLst>
                  <a:ext uri="{0D108BD9-81ED-4DB2-BD59-A6C34878D82A}">
                    <a16:rowId xmlns:a16="http://schemas.microsoft.com/office/drawing/2014/main" val="10000"/>
                  </a:ext>
                </a:extLst>
              </a:tr>
              <a:tr h="57764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latin typeface="Gill Sans MT" panose="020B0502020104020203" pitchFamily="34" charset="0"/>
                          <a:cs typeface="Gill Sans"/>
                        </a:rPr>
                        <a:t>Subject</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cs typeface="Gill Sans"/>
                        </a:rPr>
                        <a:t>What does the title of the poem mean?</a:t>
                      </a:r>
                    </a:p>
                  </a:txBody>
                  <a:tcPr anchor="ctr"/>
                </a:tc>
                <a:extLst>
                  <a:ext uri="{0D108BD9-81ED-4DB2-BD59-A6C34878D82A}">
                    <a16:rowId xmlns:a16="http://schemas.microsoft.com/office/drawing/2014/main" val="10001"/>
                  </a:ext>
                </a:extLst>
              </a:tr>
              <a:tr h="57764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dirty="0">
                          <a:effectLst/>
                          <a:latin typeface="Gill Sans MT" panose="020B0502020104020203" pitchFamily="34" charset="0"/>
                          <a:ea typeface="Calibri" panose="020F0502020204030204" pitchFamily="34" charset="0"/>
                          <a:cs typeface="Gill Sans"/>
                        </a:rPr>
                        <a:t>Attitude</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dirty="0">
                          <a:effectLst/>
                          <a:latin typeface="Gill Sans MT" panose="020B0502020104020203" pitchFamily="34" charset="0"/>
                          <a:ea typeface="Calibri" panose="020F0502020204030204" pitchFamily="34" charset="0"/>
                          <a:cs typeface="Gill Sans"/>
                        </a:rPr>
                        <a:t>What is the poet’s attitude towards war? </a:t>
                      </a:r>
                    </a:p>
                  </a:txBody>
                  <a:tcPr anchor="ctr"/>
                </a:tc>
                <a:extLst>
                  <a:ext uri="{0D108BD9-81ED-4DB2-BD59-A6C34878D82A}">
                    <a16:rowId xmlns:a16="http://schemas.microsoft.com/office/drawing/2014/main" val="10002"/>
                  </a:ext>
                </a:extLst>
              </a:tr>
              <a:tr h="7060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Gill Sans MT" panose="020B0502020104020203" pitchFamily="34" charset="0"/>
                          <a:cs typeface="Gill Sans"/>
                        </a:rPr>
                        <a:t>Language</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Gill Sans MT" panose="020B0502020104020203" pitchFamily="34" charset="0"/>
                          <a:cs typeface="Gill Sans"/>
                        </a:rPr>
                        <a:t>What language devices are being used?</a:t>
                      </a:r>
                    </a:p>
                  </a:txBody>
                  <a:tcPr anchor="ctr"/>
                </a:tc>
                <a:extLst>
                  <a:ext uri="{0D108BD9-81ED-4DB2-BD59-A6C34878D82A}">
                    <a16:rowId xmlns:a16="http://schemas.microsoft.com/office/drawing/2014/main" val="10003"/>
                  </a:ext>
                </a:extLst>
              </a:tr>
              <a:tr h="4492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Gill Sans MT" panose="020B0502020104020203" pitchFamily="34" charset="0"/>
                          <a:cs typeface="Gill Sans"/>
                        </a:rPr>
                        <a:t>Structure</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Gill Sans MT" panose="020B0502020104020203" pitchFamily="34" charset="0"/>
                          <a:cs typeface="Gill Sans"/>
                        </a:rPr>
                        <a:t>What structural techniques</a:t>
                      </a:r>
                      <a:r>
                        <a:rPr lang="en-US" sz="1200" baseline="0" dirty="0">
                          <a:latin typeface="Gill Sans MT" panose="020B0502020104020203" pitchFamily="34" charset="0"/>
                          <a:cs typeface="Gill Sans"/>
                        </a:rPr>
                        <a:t> are being used?</a:t>
                      </a:r>
                      <a:endParaRPr lang="en-US" sz="1200" dirty="0">
                        <a:latin typeface="Gill Sans MT" panose="020B0502020104020203" pitchFamily="34" charset="0"/>
                        <a:cs typeface="Gill Sans"/>
                      </a:endParaRPr>
                    </a:p>
                  </a:txBody>
                  <a:tcPr anchor="ctr"/>
                </a:tc>
                <a:extLst>
                  <a:ext uri="{0D108BD9-81ED-4DB2-BD59-A6C34878D82A}">
                    <a16:rowId xmlns:a16="http://schemas.microsoft.com/office/drawing/2014/main" val="10004"/>
                  </a:ext>
                </a:extLst>
              </a:tr>
              <a:tr h="5785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Gill Sans MT" panose="020B0502020104020203" pitchFamily="34" charset="0"/>
                          <a:cs typeface="Gill Sans"/>
                        </a:rPr>
                        <a:t>Ambiguity</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cs typeface="Gill Sans"/>
                        </a:rPr>
                        <a:t>What questions does this poem want you to ask?</a:t>
                      </a:r>
                    </a:p>
                  </a:txBody>
                  <a:tcPr anchor="ctr"/>
                </a:tc>
                <a:extLst>
                  <a:ext uri="{0D108BD9-81ED-4DB2-BD59-A6C34878D82A}">
                    <a16:rowId xmlns:a16="http://schemas.microsoft.com/office/drawing/2014/main" val="1644396183"/>
                  </a:ext>
                </a:extLst>
              </a:tr>
            </a:tbl>
          </a:graphicData>
        </a:graphic>
      </p:graphicFrame>
      <p:sp>
        <p:nvSpPr>
          <p:cNvPr id="2" name="TextBox 1">
            <a:extLst>
              <a:ext uri="{FF2B5EF4-FFF2-40B4-BE49-F238E27FC236}">
                <a16:creationId xmlns:a16="http://schemas.microsoft.com/office/drawing/2014/main" id="{AC8EB765-78CC-6CFC-3331-D40E9C6B76A2}"/>
              </a:ext>
            </a:extLst>
          </p:cNvPr>
          <p:cNvSpPr txBox="1"/>
          <p:nvPr/>
        </p:nvSpPr>
        <p:spPr>
          <a:xfrm>
            <a:off x="11828418" y="6489391"/>
            <a:ext cx="363582"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a:t>
            </a:r>
          </a:p>
        </p:txBody>
      </p:sp>
    </p:spTree>
    <p:extLst>
      <p:ext uri="{BB962C8B-B14F-4D97-AF65-F5344CB8AC3E}">
        <p14:creationId xmlns:p14="http://schemas.microsoft.com/office/powerpoint/2010/main" val="35576800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0833" t="12469" r="30903" b="10617"/>
          <a:stretch/>
        </p:blipFill>
        <p:spPr>
          <a:xfrm rot="5400000">
            <a:off x="2707082" y="-448714"/>
            <a:ext cx="6867821" cy="7765249"/>
          </a:xfrm>
          <a:prstGeom prst="rect">
            <a:avLst/>
          </a:prstGeom>
        </p:spPr>
      </p:pic>
      <p:sp>
        <p:nvSpPr>
          <p:cNvPr id="3" name="TextBox 2"/>
          <p:cNvSpPr txBox="1"/>
          <p:nvPr/>
        </p:nvSpPr>
        <p:spPr>
          <a:xfrm rot="5400000">
            <a:off x="7429502" y="3530602"/>
            <a:ext cx="6731000" cy="461665"/>
          </a:xfrm>
          <a:prstGeom prst="rect">
            <a:avLst/>
          </a:prstGeom>
          <a:noFill/>
        </p:spPr>
        <p:txBody>
          <a:bodyPr wrap="square" rtlCol="0">
            <a:spAutoFit/>
          </a:bodyPr>
          <a:lstStyle/>
          <a:p>
            <a:r>
              <a:rPr lang="en-GB" sz="2400" b="1" u="sng" dirty="0">
                <a:latin typeface="Gill Sans MT" panose="020B0502020104020203" pitchFamily="34" charset="0"/>
              </a:rPr>
              <a:t>Cursive Handwriting Practice – Week 1</a:t>
            </a:r>
          </a:p>
        </p:txBody>
      </p:sp>
      <p:sp>
        <p:nvSpPr>
          <p:cNvPr id="4" name="TextBox 3"/>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28</a:t>
            </a:r>
          </a:p>
        </p:txBody>
      </p:sp>
    </p:spTree>
    <p:extLst>
      <p:ext uri="{BB962C8B-B14F-4D97-AF65-F5344CB8AC3E}">
        <p14:creationId xmlns:p14="http://schemas.microsoft.com/office/powerpoint/2010/main" val="39461587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rot="5400000">
            <a:off x="7429502" y="3530602"/>
            <a:ext cx="6731000" cy="461665"/>
          </a:xfrm>
          <a:prstGeom prst="rect">
            <a:avLst/>
          </a:prstGeom>
          <a:noFill/>
        </p:spPr>
        <p:txBody>
          <a:bodyPr wrap="square" rtlCol="0">
            <a:spAutoFit/>
          </a:bodyPr>
          <a:lstStyle/>
          <a:p>
            <a:r>
              <a:rPr lang="en-GB" sz="2400" b="1" u="sng" dirty="0">
                <a:latin typeface="Gill Sans MT" panose="020B0502020104020203" pitchFamily="34" charset="0"/>
              </a:rPr>
              <a:t>Cursive Handwriting Practice – Week 2</a:t>
            </a:r>
          </a:p>
        </p:txBody>
      </p:sp>
      <p:pic>
        <p:nvPicPr>
          <p:cNvPr id="4" name="Picture 3"/>
          <p:cNvPicPr>
            <a:picLocks noChangeAspect="1"/>
          </p:cNvPicPr>
          <p:nvPr/>
        </p:nvPicPr>
        <p:blipFill rotWithShape="1">
          <a:blip r:embed="rId2"/>
          <a:srcRect l="33542" t="13333" r="33542" b="9629"/>
          <a:stretch/>
        </p:blipFill>
        <p:spPr>
          <a:xfrm rot="5400000">
            <a:off x="2442674" y="-1083774"/>
            <a:ext cx="6849452" cy="9017000"/>
          </a:xfrm>
          <a:prstGeom prst="rect">
            <a:avLst/>
          </a:prstGeom>
        </p:spPr>
      </p:pic>
      <p:sp>
        <p:nvSpPr>
          <p:cNvPr id="5" name="TextBox 4"/>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29</a:t>
            </a:r>
          </a:p>
        </p:txBody>
      </p:sp>
    </p:spTree>
    <p:extLst>
      <p:ext uri="{BB962C8B-B14F-4D97-AF65-F5344CB8AC3E}">
        <p14:creationId xmlns:p14="http://schemas.microsoft.com/office/powerpoint/2010/main" val="11788196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3611" t="12963" r="33472" b="9753"/>
          <a:stretch/>
        </p:blipFill>
        <p:spPr>
          <a:xfrm rot="5400000">
            <a:off x="2501332" y="-1091632"/>
            <a:ext cx="6808339" cy="8991603"/>
          </a:xfrm>
          <a:prstGeom prst="rect">
            <a:avLst/>
          </a:prstGeom>
        </p:spPr>
      </p:pic>
      <p:sp>
        <p:nvSpPr>
          <p:cNvPr id="5" name="TextBox 4"/>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30</a:t>
            </a:r>
          </a:p>
        </p:txBody>
      </p:sp>
    </p:spTree>
    <p:extLst>
      <p:ext uri="{BB962C8B-B14F-4D97-AF65-F5344CB8AC3E}">
        <p14:creationId xmlns:p14="http://schemas.microsoft.com/office/powerpoint/2010/main" val="31127583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3403" t="11975" r="33472" b="11111"/>
          <a:stretch/>
        </p:blipFill>
        <p:spPr>
          <a:xfrm rot="5400000">
            <a:off x="2482738" y="-1035162"/>
            <a:ext cx="6845524" cy="8940800"/>
          </a:xfrm>
          <a:prstGeom prst="rect">
            <a:avLst/>
          </a:prstGeom>
        </p:spPr>
      </p:pic>
      <p:sp>
        <p:nvSpPr>
          <p:cNvPr id="3" name="TextBox 2"/>
          <p:cNvSpPr txBox="1"/>
          <p:nvPr/>
        </p:nvSpPr>
        <p:spPr>
          <a:xfrm rot="5400000">
            <a:off x="7429502" y="3530602"/>
            <a:ext cx="6731000" cy="461665"/>
          </a:xfrm>
          <a:prstGeom prst="rect">
            <a:avLst/>
          </a:prstGeom>
          <a:noFill/>
        </p:spPr>
        <p:txBody>
          <a:bodyPr wrap="square" rtlCol="0">
            <a:spAutoFit/>
          </a:bodyPr>
          <a:lstStyle/>
          <a:p>
            <a:r>
              <a:rPr lang="en-GB" sz="2400" b="1" u="sng" dirty="0">
                <a:latin typeface="Gill Sans MT" panose="020B0502020104020203" pitchFamily="34" charset="0"/>
              </a:rPr>
              <a:t>Cursive Handwriting Practice – Week 3</a:t>
            </a:r>
          </a:p>
        </p:txBody>
      </p:sp>
      <p:sp>
        <p:nvSpPr>
          <p:cNvPr id="4" name="TextBox 3"/>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31</a:t>
            </a:r>
          </a:p>
        </p:txBody>
      </p:sp>
    </p:spTree>
    <p:extLst>
      <p:ext uri="{BB962C8B-B14F-4D97-AF65-F5344CB8AC3E}">
        <p14:creationId xmlns:p14="http://schemas.microsoft.com/office/powerpoint/2010/main" val="31128066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3333" t="11358" r="33541" b="9876"/>
          <a:stretch/>
        </p:blipFill>
        <p:spPr>
          <a:xfrm rot="5400000">
            <a:off x="2491195" y="-1151346"/>
            <a:ext cx="6822259" cy="9124950"/>
          </a:xfrm>
          <a:prstGeom prst="rect">
            <a:avLst/>
          </a:prstGeom>
        </p:spPr>
      </p:pic>
      <p:sp>
        <p:nvSpPr>
          <p:cNvPr id="3" name="TextBox 2"/>
          <p:cNvSpPr txBox="1"/>
          <p:nvPr/>
        </p:nvSpPr>
        <p:spPr>
          <a:xfrm rot="5400000">
            <a:off x="7429502" y="3530602"/>
            <a:ext cx="6731000" cy="461665"/>
          </a:xfrm>
          <a:prstGeom prst="rect">
            <a:avLst/>
          </a:prstGeom>
          <a:noFill/>
        </p:spPr>
        <p:txBody>
          <a:bodyPr wrap="square" rtlCol="0">
            <a:spAutoFit/>
          </a:bodyPr>
          <a:lstStyle/>
          <a:p>
            <a:r>
              <a:rPr lang="en-GB" sz="2400" b="1" u="sng" dirty="0">
                <a:latin typeface="Gill Sans MT" panose="020B0502020104020203" pitchFamily="34" charset="0"/>
              </a:rPr>
              <a:t>Cursive Handwriting Practice – Week 4</a:t>
            </a:r>
          </a:p>
        </p:txBody>
      </p:sp>
      <p:sp>
        <p:nvSpPr>
          <p:cNvPr id="4" name="TextBox 3"/>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32</a:t>
            </a:r>
          </a:p>
        </p:txBody>
      </p:sp>
    </p:spTree>
    <p:extLst>
      <p:ext uri="{BB962C8B-B14F-4D97-AF65-F5344CB8AC3E}">
        <p14:creationId xmlns:p14="http://schemas.microsoft.com/office/powerpoint/2010/main" val="26147501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3611" t="12098" r="33541" b="9630"/>
          <a:stretch/>
        </p:blipFill>
        <p:spPr>
          <a:xfrm rot="5400000">
            <a:off x="2507015" y="-1167165"/>
            <a:ext cx="6858000" cy="9192330"/>
          </a:xfrm>
          <a:prstGeom prst="rect">
            <a:avLst/>
          </a:prstGeom>
        </p:spPr>
      </p:pic>
      <p:sp>
        <p:nvSpPr>
          <p:cNvPr id="5" name="TextBox 4"/>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33</a:t>
            </a:r>
          </a:p>
        </p:txBody>
      </p:sp>
    </p:spTree>
    <p:extLst>
      <p:ext uri="{BB962C8B-B14F-4D97-AF65-F5344CB8AC3E}">
        <p14:creationId xmlns:p14="http://schemas.microsoft.com/office/powerpoint/2010/main" val="2085726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9218" y="243225"/>
            <a:ext cx="1374119"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white"/>
                </a:solidFill>
                <a:effectLst/>
                <a:uLnTx/>
                <a:uFillTx/>
                <a:latin typeface="Gill Sans MT" panose="020B0502020104020203" pitchFamily="34" charset="0"/>
                <a:ea typeface="+mn-ea"/>
                <a:cs typeface="+mn-cs"/>
              </a:rPr>
              <a:t>Maths</a:t>
            </a: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rPr>
              <a:t> </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endParaRPr>
          </a:p>
        </p:txBody>
      </p:sp>
      <p:sp>
        <p:nvSpPr>
          <p:cNvPr id="11" name="TextBox 10"/>
          <p:cNvSpPr txBox="1"/>
          <p:nvPr/>
        </p:nvSpPr>
        <p:spPr>
          <a:xfrm>
            <a:off x="11828418" y="6489391"/>
            <a:ext cx="363582"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a:t>
            </a:r>
          </a:p>
        </p:txBody>
      </p:sp>
      <p:graphicFrame>
        <p:nvGraphicFramePr>
          <p:cNvPr id="12" name="Table 11"/>
          <p:cNvGraphicFramePr>
            <a:graphicFrameLocks noGrp="1"/>
          </p:cNvGraphicFramePr>
          <p:nvPr>
            <p:extLst>
              <p:ext uri="{D42A27DB-BD31-4B8C-83A1-F6EECF244321}">
                <p14:modId xmlns:p14="http://schemas.microsoft.com/office/powerpoint/2010/main" val="2423638130"/>
              </p:ext>
            </p:extLst>
          </p:nvPr>
        </p:nvGraphicFramePr>
        <p:xfrm>
          <a:off x="88232" y="842057"/>
          <a:ext cx="11740186" cy="5832000"/>
        </p:xfrm>
        <a:graphic>
          <a:graphicData uri="http://schemas.openxmlformats.org/drawingml/2006/table">
            <a:tbl>
              <a:tblPr firstRow="1" bandRow="1">
                <a:tableStyleId>{5940675A-B579-460E-94D1-54222C63F5DA}</a:tableStyleId>
              </a:tblPr>
              <a:tblGrid>
                <a:gridCol w="1738909">
                  <a:extLst>
                    <a:ext uri="{9D8B030D-6E8A-4147-A177-3AD203B41FA5}">
                      <a16:colId xmlns:a16="http://schemas.microsoft.com/office/drawing/2014/main" val="20000"/>
                    </a:ext>
                  </a:extLst>
                </a:gridCol>
                <a:gridCol w="10001277">
                  <a:extLst>
                    <a:ext uri="{9D8B030D-6E8A-4147-A177-3AD203B41FA5}">
                      <a16:colId xmlns:a16="http://schemas.microsoft.com/office/drawing/2014/main" val="1090734603"/>
                    </a:ext>
                  </a:extLst>
                </a:gridCol>
              </a:tblGrid>
              <a:tr h="324000">
                <a:tc gridSpan="2">
                  <a:txBody>
                    <a:bodyPr/>
                    <a:lstStyle/>
                    <a:p>
                      <a:pPr algn="ctr"/>
                      <a:r>
                        <a:rPr lang="en-GB" sz="1200" b="1" dirty="0">
                          <a:latin typeface="Gill Sans MT" panose="020B0502020104020203" pitchFamily="34" charset="0"/>
                        </a:rPr>
                        <a:t>Representing Data</a:t>
                      </a:r>
                    </a:p>
                  </a:txBody>
                  <a:tcPr anchor="ctr">
                    <a:solidFill>
                      <a:schemeClr val="accent5">
                        <a:lumMod val="20000"/>
                        <a:lumOff val="80000"/>
                      </a:schemeClr>
                    </a:solidFill>
                  </a:tcPr>
                </a:tc>
                <a:tc hMerge="1">
                  <a:txBody>
                    <a:bodyPr/>
                    <a:lstStyle/>
                    <a:p>
                      <a:endParaRPr lang="en-GB"/>
                    </a:p>
                  </a:txBody>
                  <a:tcPr/>
                </a:tc>
                <a:extLst>
                  <a:ext uri="{0D108BD9-81ED-4DB2-BD59-A6C34878D82A}">
                    <a16:rowId xmlns:a16="http://schemas.microsoft.com/office/drawing/2014/main" val="10000"/>
                  </a:ext>
                </a:extLst>
              </a:tr>
              <a:tr h="324000">
                <a:tc>
                  <a:txBody>
                    <a:bodyPr/>
                    <a:lstStyle/>
                    <a:p>
                      <a:pPr algn="l"/>
                      <a:r>
                        <a:rPr lang="en-GB" sz="1200" b="1" dirty="0">
                          <a:latin typeface="Gill Sans MT" panose="020B0502020104020203" pitchFamily="34" charset="0"/>
                        </a:rPr>
                        <a:t>Key Word</a:t>
                      </a:r>
                    </a:p>
                  </a:txBody>
                  <a:tcPr anchor="ctr">
                    <a:solidFill>
                      <a:schemeClr val="accent5">
                        <a:lumMod val="20000"/>
                        <a:lumOff val="80000"/>
                      </a:schemeClr>
                    </a:solidFill>
                  </a:tcPr>
                </a:tc>
                <a:tc>
                  <a:txBody>
                    <a:bodyPr/>
                    <a:lstStyle/>
                    <a:p>
                      <a:pPr algn="l"/>
                      <a:r>
                        <a:rPr lang="en-GB" sz="1200" b="1" dirty="0">
                          <a:latin typeface="Gill Sans MT" panose="020B0502020104020203" pitchFamily="34" charset="0"/>
                        </a:rPr>
                        <a:t>Definition</a:t>
                      </a:r>
                    </a:p>
                  </a:txBody>
                  <a:tcPr anchor="ctr">
                    <a:solidFill>
                      <a:schemeClr val="accent5">
                        <a:lumMod val="20000"/>
                        <a:lumOff val="80000"/>
                      </a:schemeClr>
                    </a:solidFill>
                  </a:tcPr>
                </a:tc>
                <a:extLst>
                  <a:ext uri="{0D108BD9-81ED-4DB2-BD59-A6C34878D82A}">
                    <a16:rowId xmlns:a16="http://schemas.microsoft.com/office/drawing/2014/main" val="1859251429"/>
                  </a:ext>
                </a:extLst>
              </a:tr>
              <a:tr h="324000">
                <a:tc>
                  <a:txBody>
                    <a:bodyPr/>
                    <a:lstStyle/>
                    <a:p>
                      <a:pPr marR="0" indent="0" algn="l" rtl="0">
                        <a:lnSpc>
                          <a:spcPct val="119000"/>
                        </a:lnSpc>
                        <a:spcBef>
                          <a:spcPts val="0"/>
                        </a:spcBef>
                        <a:spcAft>
                          <a:spcPts val="1400"/>
                        </a:spcAft>
                      </a:pPr>
                      <a:r>
                        <a:rPr lang="en-GB" sz="1200" dirty="0">
                          <a:latin typeface="Gill Sans MT" panose="020B0502020104020203" pitchFamily="34" charset="0"/>
                        </a:rPr>
                        <a:t>Discrete data</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0"/>
                        </a:spcAft>
                      </a:pPr>
                      <a:r>
                        <a:rPr lang="en-GB" sz="1200" kern="1400" dirty="0">
                          <a:ln>
                            <a:noFill/>
                          </a:ln>
                          <a:solidFill>
                            <a:srgbClr val="000000"/>
                          </a:solidFill>
                          <a:effectLst/>
                          <a:latin typeface="Gill Sans MT" panose="020B0502020104020203" pitchFamily="34" charset="0"/>
                        </a:rPr>
                        <a:t>Data that can only take certain</a:t>
                      </a:r>
                      <a:r>
                        <a:rPr lang="en-GB" sz="1200" kern="1400" baseline="0" dirty="0">
                          <a:ln>
                            <a:noFill/>
                          </a:ln>
                          <a:solidFill>
                            <a:srgbClr val="000000"/>
                          </a:solidFill>
                          <a:effectLst/>
                          <a:latin typeface="Gill Sans MT" panose="020B0502020104020203" pitchFamily="34" charset="0"/>
                        </a:rPr>
                        <a:t> values. These values do not have to be whole numbers, but they are fixed values. e.g. shoe size, number of goals</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283080463"/>
                  </a:ext>
                </a:extLst>
              </a:tr>
              <a:tr h="324000">
                <a:tc>
                  <a:txBody>
                    <a:bodyPr/>
                    <a:lstStyle/>
                    <a:p>
                      <a:pPr marR="0" indent="0" algn="l" rtl="0">
                        <a:lnSpc>
                          <a:spcPct val="119000"/>
                        </a:lnSpc>
                        <a:spcBef>
                          <a:spcPts val="0"/>
                        </a:spcBef>
                        <a:spcAft>
                          <a:spcPts val="1400"/>
                        </a:spcAft>
                      </a:pPr>
                      <a:r>
                        <a:rPr lang="en-GB" sz="1200" dirty="0">
                          <a:latin typeface="Gill Sans MT" panose="020B0502020104020203" pitchFamily="34" charset="0"/>
                        </a:rPr>
                        <a:t>Continuous data</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1400"/>
                        </a:spcAft>
                        <a:buClrTx/>
                        <a:buSzTx/>
                        <a:buFontTx/>
                        <a:buNone/>
                        <a:tabLst/>
                        <a:defRPr/>
                      </a:pPr>
                      <a:r>
                        <a:rPr lang="en-GB" sz="1200" dirty="0">
                          <a:latin typeface="Gill Sans MT" panose="020B0502020104020203" pitchFamily="34" charset="0"/>
                        </a:rPr>
                        <a:t>Data that is measured and can take any value e.g. Height, time, temperature </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489290701"/>
                  </a:ext>
                </a:extLst>
              </a:tr>
              <a:tr h="324000">
                <a:tc>
                  <a:txBody>
                    <a:bodyPr/>
                    <a:lstStyle/>
                    <a:p>
                      <a:pPr marR="0" indent="0" algn="l" rtl="0">
                        <a:lnSpc>
                          <a:spcPct val="119000"/>
                        </a:lnSpc>
                        <a:spcBef>
                          <a:spcPts val="0"/>
                        </a:spcBef>
                        <a:spcAft>
                          <a:spcPts val="1400"/>
                        </a:spcAft>
                      </a:pPr>
                      <a:r>
                        <a:rPr lang="en-GB" sz="1200" dirty="0">
                          <a:latin typeface="Gill Sans MT" panose="020B0502020104020203" pitchFamily="34" charset="0"/>
                        </a:rPr>
                        <a:t>Frequency</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1400"/>
                        </a:spcAft>
                      </a:pPr>
                      <a:r>
                        <a:rPr lang="en-GB" sz="1200" dirty="0">
                          <a:latin typeface="Gill Sans MT" panose="020B0502020104020203" pitchFamily="34" charset="0"/>
                        </a:rPr>
                        <a:t>How many times an event occurs</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270688304"/>
                  </a:ext>
                </a:extLst>
              </a:tr>
              <a:tr h="324000">
                <a:tc>
                  <a:txBody>
                    <a:bodyPr/>
                    <a:lstStyle/>
                    <a:p>
                      <a:pPr marR="0" indent="0" algn="l" rtl="0">
                        <a:lnSpc>
                          <a:spcPct val="119000"/>
                        </a:lnSpc>
                        <a:spcBef>
                          <a:spcPts val="0"/>
                        </a:spcBef>
                        <a:spcAft>
                          <a:spcPts val="1400"/>
                        </a:spcAft>
                      </a:pPr>
                      <a:r>
                        <a:rPr lang="en-US" sz="1200" kern="1400" dirty="0">
                          <a:ln>
                            <a:noFill/>
                          </a:ln>
                          <a:solidFill>
                            <a:srgbClr val="000000"/>
                          </a:solidFill>
                          <a:effectLst/>
                          <a:latin typeface="Gill Sans MT" panose="020B0502020104020203" pitchFamily="34" charset="0"/>
                        </a:rPr>
                        <a:t>Stem</a:t>
                      </a:r>
                      <a:r>
                        <a:rPr lang="en-US" sz="1200" kern="1400" baseline="0" dirty="0">
                          <a:ln>
                            <a:noFill/>
                          </a:ln>
                          <a:solidFill>
                            <a:srgbClr val="000000"/>
                          </a:solidFill>
                          <a:effectLst/>
                          <a:latin typeface="Gill Sans MT" panose="020B0502020104020203" pitchFamily="34" charset="0"/>
                        </a:rPr>
                        <a:t> and leaf diagram</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r>
                        <a:rPr lang="en-US" sz="1200" dirty="0">
                          <a:latin typeface="Gill Sans MT" panose="020B0502020104020203" pitchFamily="34" charset="0"/>
                        </a:rPr>
                        <a:t>Is a table where the data is split into 'stems' and 'leaves'	</a:t>
                      </a:r>
                      <a:endParaRPr lang="en-GB" sz="1200" dirty="0">
                        <a:latin typeface="Gill Sans MT" panose="020B0502020104020203" pitchFamily="34" charset="0"/>
                      </a:endParaRPr>
                    </a:p>
                  </a:txBody>
                  <a:tcPr marL="36576" marR="36576" marT="36576" marB="36576" anchor="ctr"/>
                </a:tc>
                <a:extLst>
                  <a:ext uri="{0D108BD9-81ED-4DB2-BD59-A6C34878D82A}">
                    <a16:rowId xmlns:a16="http://schemas.microsoft.com/office/drawing/2014/main" val="824993371"/>
                  </a:ext>
                </a:extLst>
              </a:tr>
              <a:tr h="324000">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Scatter graph </a:t>
                      </a:r>
                    </a:p>
                  </a:txBody>
                  <a:tcPr marL="36576" marR="36576" marT="36576" marB="36576" anchor="ctr"/>
                </a:tc>
                <a:tc>
                  <a:txBody>
                    <a:bodyPr/>
                    <a:lstStyle/>
                    <a:p>
                      <a:pPr marR="0" indent="0" algn="l" rtl="0">
                        <a:lnSpc>
                          <a:spcPct val="119000"/>
                        </a:lnSpc>
                        <a:spcBef>
                          <a:spcPts val="0"/>
                        </a:spcBef>
                        <a:spcAft>
                          <a:spcPts val="1400"/>
                        </a:spcAft>
                      </a:pPr>
                      <a:r>
                        <a:rPr lang="en-GB" sz="1200" b="0" i="0" kern="1200" dirty="0">
                          <a:solidFill>
                            <a:schemeClr val="tx1"/>
                          </a:solidFill>
                          <a:effectLst/>
                          <a:latin typeface="Gill Sans MT" panose="020B0502020104020203" pitchFamily="34" charset="0"/>
                          <a:ea typeface="+mn-ea"/>
                          <a:cs typeface="+mn-cs"/>
                        </a:rPr>
                        <a:t> </a:t>
                      </a:r>
                      <a:r>
                        <a:rPr lang="en-US" sz="1200" b="0" i="0" kern="1200" dirty="0">
                          <a:solidFill>
                            <a:schemeClr val="tx1"/>
                          </a:solidFill>
                          <a:effectLst/>
                          <a:latin typeface="Gill Sans MT" panose="020B0502020104020203" pitchFamily="34" charset="0"/>
                          <a:ea typeface="+mn-ea"/>
                          <a:cs typeface="+mn-cs"/>
                        </a:rPr>
                        <a:t>A graph to show to compare two variables	</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877377860"/>
                  </a:ext>
                </a:extLst>
              </a:tr>
              <a:tr h="324000">
                <a:tc>
                  <a:txBody>
                    <a:bodyPr/>
                    <a:lstStyle/>
                    <a:p>
                      <a:pPr algn="l" fontAlgn="ctr"/>
                      <a:r>
                        <a:rPr lang="en-GB" sz="1200" b="0" i="0" u="none" strike="noStrike">
                          <a:solidFill>
                            <a:srgbClr val="000000"/>
                          </a:solidFill>
                          <a:effectLst/>
                          <a:latin typeface="Gill Sans MT" panose="020B0502020104020203" pitchFamily="34" charset="0"/>
                        </a:rPr>
                        <a:t>Outlier</a:t>
                      </a:r>
                    </a:p>
                  </a:txBody>
                  <a:tcPr marL="9525" marR="9525" marT="9525" marB="0" anchor="ctr"/>
                </a:tc>
                <a:tc>
                  <a:txBody>
                    <a:bodyPr/>
                    <a:lstStyle/>
                    <a:p>
                      <a:pPr algn="l" fontAlgn="ctr"/>
                      <a:r>
                        <a:rPr lang="en-US" sz="1200" b="0" i="0" u="none" strike="noStrike" dirty="0">
                          <a:solidFill>
                            <a:srgbClr val="000000"/>
                          </a:solidFill>
                          <a:effectLst/>
                          <a:latin typeface="Gill Sans MT" panose="020B0502020104020203" pitchFamily="34" charset="0"/>
                        </a:rPr>
                        <a:t>Is a point that does not fit the data set</a:t>
                      </a:r>
                    </a:p>
                  </a:txBody>
                  <a:tcPr marL="9525" marR="9525" marT="9525" marB="0" anchor="ctr"/>
                </a:tc>
                <a:extLst>
                  <a:ext uri="{0D108BD9-81ED-4DB2-BD59-A6C34878D82A}">
                    <a16:rowId xmlns:a16="http://schemas.microsoft.com/office/drawing/2014/main" val="10001"/>
                  </a:ext>
                </a:extLst>
              </a:tr>
              <a:tr h="324000">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Line of</a:t>
                      </a:r>
                      <a:r>
                        <a:rPr lang="en-GB" sz="1200" kern="1400" baseline="0" dirty="0">
                          <a:ln>
                            <a:noFill/>
                          </a:ln>
                          <a:solidFill>
                            <a:srgbClr val="000000"/>
                          </a:solidFill>
                          <a:effectLst/>
                          <a:latin typeface="Gill Sans MT" panose="020B0502020104020203" pitchFamily="34" charset="0"/>
                        </a:rPr>
                        <a:t> best fit </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A</a:t>
                      </a:r>
                      <a:r>
                        <a:rPr lang="en-GB" sz="1200" kern="1400" baseline="0" dirty="0">
                          <a:ln>
                            <a:noFill/>
                          </a:ln>
                          <a:solidFill>
                            <a:srgbClr val="000000"/>
                          </a:solidFill>
                          <a:effectLst/>
                          <a:latin typeface="Gill Sans MT" panose="020B0502020104020203" pitchFamily="34" charset="0"/>
                        </a:rPr>
                        <a:t> straight line </a:t>
                      </a:r>
                      <a:r>
                        <a:rPr lang="en-GB" sz="1200" b="0" i="0" kern="1200" dirty="0">
                          <a:solidFill>
                            <a:schemeClr val="tx1"/>
                          </a:solidFill>
                          <a:effectLst/>
                          <a:latin typeface="Gill Sans MT" panose="020B0502020104020203" pitchFamily="34" charset="0"/>
                          <a:ea typeface="+mn-ea"/>
                          <a:cs typeface="+mn-cs"/>
                        </a:rPr>
                        <a:t>that minimizes the distance between it and some data.</a:t>
                      </a:r>
                      <a:r>
                        <a:rPr lang="en-GB" sz="1200" kern="1400" baseline="0" dirty="0">
                          <a:ln>
                            <a:noFill/>
                          </a:ln>
                          <a:solidFill>
                            <a:srgbClr val="000000"/>
                          </a:solidFill>
                          <a:effectLst/>
                          <a:latin typeface="Gill Sans MT" panose="020B0502020104020203" pitchFamily="34" charset="0"/>
                        </a:rPr>
                        <a:t> </a:t>
                      </a:r>
                      <a:r>
                        <a:rPr lang="en-GB" sz="1200" b="0" i="0" kern="1200" dirty="0">
                          <a:solidFill>
                            <a:schemeClr val="tx1"/>
                          </a:solidFill>
                          <a:effectLst/>
                          <a:latin typeface="Gill Sans MT" panose="020B0502020104020203" pitchFamily="34" charset="0"/>
                          <a:ea typeface="+mn-ea"/>
                          <a:cs typeface="+mn-cs"/>
                        </a:rPr>
                        <a:t>It is also known as a trend line. </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2"/>
                  </a:ext>
                </a:extLst>
              </a:tr>
              <a:tr h="324000">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Pie chart</a:t>
                      </a:r>
                    </a:p>
                  </a:txBody>
                  <a:tcPr marL="36576" marR="36576" marT="36576" marB="36576" anchor="ctr"/>
                </a:tc>
                <a:tc>
                  <a:txBody>
                    <a:bodyPr/>
                    <a:lstStyle/>
                    <a:p>
                      <a:pPr marR="0" indent="0" algn="l" rtl="0">
                        <a:lnSpc>
                          <a:spcPct val="119000"/>
                        </a:lnSpc>
                        <a:spcBef>
                          <a:spcPts val="0"/>
                        </a:spcBef>
                        <a:spcAft>
                          <a:spcPts val="1400"/>
                        </a:spcAft>
                      </a:pPr>
                      <a:r>
                        <a:rPr lang="en-GB" sz="1200" b="0" i="0" kern="1200" dirty="0">
                          <a:solidFill>
                            <a:schemeClr val="tx1"/>
                          </a:solidFill>
                          <a:effectLst/>
                          <a:latin typeface="Gill Sans MT" panose="020B0502020104020203" pitchFamily="34" charset="0"/>
                          <a:ea typeface="+mn-ea"/>
                          <a:cs typeface="+mn-cs"/>
                        </a:rPr>
                        <a:t>A pie chart is a type of graph representing data in a circular form, with each slice of the circle representing a fraction or proportionate part of the whole. </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3"/>
                  </a:ext>
                </a:extLst>
              </a:tr>
              <a:tr h="324000">
                <a:tc>
                  <a:txBody>
                    <a:bodyPr/>
                    <a:lstStyle/>
                    <a:p>
                      <a:pPr algn="l" fontAlgn="ctr"/>
                      <a:r>
                        <a:rPr lang="en-GB" sz="1200" b="0" i="0" u="none" strike="noStrike">
                          <a:solidFill>
                            <a:srgbClr val="000000"/>
                          </a:solidFill>
                          <a:effectLst/>
                          <a:latin typeface="Gill Sans MT" panose="020B0502020104020203" pitchFamily="34" charset="0"/>
                        </a:rPr>
                        <a:t>Venn Diagram</a:t>
                      </a:r>
                    </a:p>
                  </a:txBody>
                  <a:tcPr marL="9525" marR="9525" marT="9525" marB="0" anchor="ctr"/>
                </a:tc>
                <a:tc>
                  <a:txBody>
                    <a:bodyPr/>
                    <a:lstStyle/>
                    <a:p>
                      <a:pPr algn="l" fontAlgn="ctr"/>
                      <a:r>
                        <a:rPr lang="en-US" sz="1200" b="0" i="0" u="none" strike="noStrike" dirty="0">
                          <a:solidFill>
                            <a:srgbClr val="000000"/>
                          </a:solidFill>
                          <a:effectLst/>
                          <a:latin typeface="Gill Sans MT" panose="020B0502020104020203" pitchFamily="34" charset="0"/>
                        </a:rPr>
                        <a:t>Are made up of two or more circles and are a way of grouping information</a:t>
                      </a:r>
                    </a:p>
                  </a:txBody>
                  <a:tcPr marL="9525" marR="9525" marT="9525" marB="0" anchor="ctr"/>
                </a:tc>
                <a:extLst>
                  <a:ext uri="{0D108BD9-81ED-4DB2-BD59-A6C34878D82A}">
                    <a16:rowId xmlns:a16="http://schemas.microsoft.com/office/drawing/2014/main" val="2685772166"/>
                  </a:ext>
                </a:extLst>
              </a:tr>
              <a:tr h="324000">
                <a:tc gridSpan="2">
                  <a:txBody>
                    <a:bodyPr/>
                    <a:lstStyle/>
                    <a:p>
                      <a:pPr algn="ctr"/>
                      <a:r>
                        <a:rPr lang="en-GB" sz="1200" b="1" u="none" dirty="0">
                          <a:latin typeface="Gill Sans MT" panose="020B0502020104020203" pitchFamily="34" charset="0"/>
                        </a:rPr>
                        <a:t>Probability</a:t>
                      </a:r>
                    </a:p>
                  </a:txBody>
                  <a:tcPr anchor="ctr">
                    <a:solidFill>
                      <a:srgbClr val="FFCCFF"/>
                    </a:solidFill>
                  </a:tcPr>
                </a:tc>
                <a:tc hMerge="1">
                  <a:txBody>
                    <a:bodyPr/>
                    <a:lstStyle/>
                    <a:p>
                      <a:endParaRPr lang="en-GB"/>
                    </a:p>
                  </a:txBody>
                  <a:tcPr/>
                </a:tc>
                <a:extLst>
                  <a:ext uri="{0D108BD9-81ED-4DB2-BD59-A6C34878D82A}">
                    <a16:rowId xmlns:a16="http://schemas.microsoft.com/office/drawing/2014/main" val="2669371281"/>
                  </a:ext>
                </a:extLst>
              </a:tr>
              <a:tr h="324000">
                <a:tc>
                  <a:txBody>
                    <a:bodyPr/>
                    <a:lstStyle/>
                    <a:p>
                      <a:pPr algn="l"/>
                      <a:r>
                        <a:rPr lang="en-GB" sz="1200" b="1" dirty="0">
                          <a:latin typeface="Gill Sans MT" panose="020B0502020104020203" pitchFamily="34" charset="0"/>
                        </a:rPr>
                        <a:t>Key Word</a:t>
                      </a:r>
                    </a:p>
                  </a:txBody>
                  <a:tcPr anchor="ctr">
                    <a:solidFill>
                      <a:srgbClr val="FFCCFF"/>
                    </a:solidFill>
                  </a:tcPr>
                </a:tc>
                <a:tc>
                  <a:txBody>
                    <a:bodyPr/>
                    <a:lstStyle/>
                    <a:p>
                      <a:pPr algn="l"/>
                      <a:r>
                        <a:rPr lang="en-GB" sz="1200" b="1" dirty="0">
                          <a:latin typeface="Gill Sans MT" panose="020B0502020104020203" pitchFamily="34" charset="0"/>
                        </a:rPr>
                        <a:t>Definition</a:t>
                      </a:r>
                    </a:p>
                  </a:txBody>
                  <a:tcPr anchor="ctr">
                    <a:solidFill>
                      <a:srgbClr val="FFCCFF"/>
                    </a:solidFill>
                  </a:tcPr>
                </a:tc>
                <a:extLst>
                  <a:ext uri="{0D108BD9-81ED-4DB2-BD59-A6C34878D82A}">
                    <a16:rowId xmlns:a16="http://schemas.microsoft.com/office/drawing/2014/main" val="3772078255"/>
                  </a:ext>
                </a:extLst>
              </a:tr>
              <a:tr h="324000">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Event</a:t>
                      </a:r>
                    </a:p>
                  </a:txBody>
                  <a:tcPr marL="36576" marR="36576" marT="36576" marB="36576" anchor="ctr"/>
                </a:tc>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An event is something that happens that is recorded. For example throwing a coin is an event.</a:t>
                      </a:r>
                    </a:p>
                  </a:txBody>
                  <a:tcPr marL="36576" marR="36576" marT="36576" marB="36576" anchor="ctr"/>
                </a:tc>
                <a:extLst>
                  <a:ext uri="{0D108BD9-81ED-4DB2-BD59-A6C34878D82A}">
                    <a16:rowId xmlns:a16="http://schemas.microsoft.com/office/drawing/2014/main" val="1433124766"/>
                  </a:ext>
                </a:extLst>
              </a:tr>
              <a:tr h="324000">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Outcome</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1400"/>
                        </a:spcAft>
                        <a:buClrTx/>
                        <a:buSzTx/>
                        <a:buFontTx/>
                        <a:buNone/>
                        <a:tabLst/>
                        <a:defRPr/>
                      </a:pPr>
                      <a:r>
                        <a:rPr lang="en-GB" sz="1200" kern="1400" dirty="0">
                          <a:ln>
                            <a:noFill/>
                          </a:ln>
                          <a:solidFill>
                            <a:srgbClr val="000000"/>
                          </a:solidFill>
                          <a:effectLst/>
                          <a:latin typeface="Gill Sans MT" panose="020B0502020104020203" pitchFamily="34" charset="0"/>
                        </a:rPr>
                        <a:t>An outcome is the result of an event.</a:t>
                      </a:r>
                    </a:p>
                  </a:txBody>
                  <a:tcPr marL="36576" marR="36576" marT="36576" marB="36576" anchor="ctr"/>
                </a:tc>
                <a:extLst>
                  <a:ext uri="{0D108BD9-81ED-4DB2-BD59-A6C34878D82A}">
                    <a16:rowId xmlns:a16="http://schemas.microsoft.com/office/drawing/2014/main" val="161154612"/>
                  </a:ext>
                </a:extLst>
              </a:tr>
              <a:tr h="324000">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Experimental probability</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1400"/>
                        </a:spcAft>
                        <a:buClrTx/>
                        <a:buSzTx/>
                        <a:buFontTx/>
                        <a:buNone/>
                        <a:tabLst/>
                        <a:defRPr/>
                      </a:pPr>
                      <a:r>
                        <a:rPr lang="en-GB" sz="1200" kern="1400" dirty="0">
                          <a:ln>
                            <a:noFill/>
                          </a:ln>
                          <a:solidFill>
                            <a:srgbClr val="000000"/>
                          </a:solidFill>
                          <a:effectLst/>
                          <a:latin typeface="Gill Sans MT" panose="020B0502020104020203" pitchFamily="34" charset="0"/>
                        </a:rPr>
                        <a:t>This is the probability calculated from an experiment</a:t>
                      </a:r>
                    </a:p>
                  </a:txBody>
                  <a:tcPr marL="36576" marR="36576" marT="36576" marB="36576" anchor="ctr"/>
                </a:tc>
                <a:extLst>
                  <a:ext uri="{0D108BD9-81ED-4DB2-BD59-A6C34878D82A}">
                    <a16:rowId xmlns:a16="http://schemas.microsoft.com/office/drawing/2014/main" val="2014419700"/>
                  </a:ext>
                </a:extLst>
              </a:tr>
              <a:tr h="324000">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Mutually exclusive</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1400"/>
                        </a:spcAft>
                        <a:buClrTx/>
                        <a:buSzTx/>
                        <a:buFontTx/>
                        <a:buNone/>
                        <a:tabLst/>
                        <a:defRPr/>
                      </a:pPr>
                      <a:r>
                        <a:rPr lang="en-GB" sz="1200" kern="1400" dirty="0">
                          <a:ln>
                            <a:noFill/>
                          </a:ln>
                          <a:solidFill>
                            <a:srgbClr val="000000"/>
                          </a:solidFill>
                          <a:effectLst/>
                          <a:latin typeface="Gill Sans MT" panose="020B0502020104020203" pitchFamily="34" charset="0"/>
                        </a:rPr>
                        <a:t>an event that has two or more outcomes that cannot be true at the same time</a:t>
                      </a:r>
                    </a:p>
                  </a:txBody>
                  <a:tcPr marL="36576" marR="36576" marT="36576" marB="36576" anchor="ctr"/>
                </a:tc>
                <a:extLst>
                  <a:ext uri="{0D108BD9-81ED-4DB2-BD59-A6C34878D82A}">
                    <a16:rowId xmlns:a16="http://schemas.microsoft.com/office/drawing/2014/main" val="197200933"/>
                  </a:ext>
                </a:extLst>
              </a:tr>
              <a:tr h="324000">
                <a:tc>
                  <a:txBody>
                    <a:bodyPr/>
                    <a:lstStyle/>
                    <a:p>
                      <a:pPr marR="0" indent="0" algn="l" rtl="0">
                        <a:lnSpc>
                          <a:spcPct val="119000"/>
                        </a:lnSpc>
                        <a:spcBef>
                          <a:spcPts val="0"/>
                        </a:spcBef>
                        <a:spcAft>
                          <a:spcPts val="1400"/>
                        </a:spcAft>
                      </a:pPr>
                      <a:r>
                        <a:rPr lang="en-US" sz="1200" kern="1400" dirty="0">
                          <a:ln>
                            <a:noFill/>
                          </a:ln>
                          <a:solidFill>
                            <a:srgbClr val="000000"/>
                          </a:solidFill>
                          <a:effectLst/>
                          <a:latin typeface="Gill Sans MT" panose="020B0502020104020203" pitchFamily="34" charset="0"/>
                        </a:rPr>
                        <a:t>Tree diagram</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r>
                        <a:rPr lang="en-US" sz="1200" dirty="0">
                          <a:latin typeface="Gill Sans MT" panose="020B0502020104020203" pitchFamily="34" charset="0"/>
                        </a:rPr>
                        <a:t>Shows the possible outcomes across the branches	</a:t>
                      </a:r>
                      <a:endParaRPr lang="en-GB" sz="1200" dirty="0">
                        <a:latin typeface="Gill Sans MT" panose="020B0502020104020203" pitchFamily="34" charset="0"/>
                      </a:endParaRPr>
                    </a:p>
                  </a:txBody>
                  <a:tcPr marL="36576" marR="36576" marT="36576" marB="36576" anchor="ctr"/>
                </a:tc>
                <a:extLst>
                  <a:ext uri="{0D108BD9-81ED-4DB2-BD59-A6C34878D82A}">
                    <a16:rowId xmlns:a16="http://schemas.microsoft.com/office/drawing/2014/main" val="3502406547"/>
                  </a:ext>
                </a:extLst>
              </a:tr>
            </a:tbl>
          </a:graphicData>
        </a:graphic>
      </p:graphicFrame>
    </p:spTree>
    <p:extLst>
      <p:ext uri="{BB962C8B-B14F-4D97-AF65-F5344CB8AC3E}">
        <p14:creationId xmlns:p14="http://schemas.microsoft.com/office/powerpoint/2010/main" val="625623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2703" y="134605"/>
            <a:ext cx="1810600"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Science</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19" name="TextBox 18"/>
          <p:cNvSpPr txBox="1"/>
          <p:nvPr/>
        </p:nvSpPr>
        <p:spPr>
          <a:xfrm>
            <a:off x="11828418" y="6489391"/>
            <a:ext cx="363582"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a:t>
            </a:r>
          </a:p>
        </p:txBody>
      </p:sp>
      <p:graphicFrame>
        <p:nvGraphicFramePr>
          <p:cNvPr id="20" name="Table 19">
            <a:extLst>
              <a:ext uri="{FF2B5EF4-FFF2-40B4-BE49-F238E27FC236}">
                <a16:creationId xmlns:a16="http://schemas.microsoft.com/office/drawing/2014/main" id="{7370EFFF-10D4-41D1-866A-1517CDC044E9}"/>
              </a:ext>
            </a:extLst>
          </p:cNvPr>
          <p:cNvGraphicFramePr>
            <a:graphicFrameLocks noGrp="1"/>
          </p:cNvGraphicFramePr>
          <p:nvPr>
            <p:extLst>
              <p:ext uri="{D42A27DB-BD31-4B8C-83A1-F6EECF244321}">
                <p14:modId xmlns:p14="http://schemas.microsoft.com/office/powerpoint/2010/main" val="2911365523"/>
              </p:ext>
            </p:extLst>
          </p:nvPr>
        </p:nvGraphicFramePr>
        <p:xfrm>
          <a:off x="358814" y="830821"/>
          <a:ext cx="5737185" cy="5202421"/>
        </p:xfrm>
        <a:graphic>
          <a:graphicData uri="http://schemas.openxmlformats.org/drawingml/2006/table">
            <a:tbl>
              <a:tblPr firstRow="1" bandRow="1">
                <a:tableStyleId>{5940675A-B579-460E-94D1-54222C63F5DA}</a:tableStyleId>
              </a:tblPr>
              <a:tblGrid>
                <a:gridCol w="1684270">
                  <a:extLst>
                    <a:ext uri="{9D8B030D-6E8A-4147-A177-3AD203B41FA5}">
                      <a16:colId xmlns:a16="http://schemas.microsoft.com/office/drawing/2014/main" val="20000"/>
                    </a:ext>
                  </a:extLst>
                </a:gridCol>
                <a:gridCol w="4052915">
                  <a:extLst>
                    <a:ext uri="{9D8B030D-6E8A-4147-A177-3AD203B41FA5}">
                      <a16:colId xmlns:a16="http://schemas.microsoft.com/office/drawing/2014/main" val="20001"/>
                    </a:ext>
                  </a:extLst>
                </a:gridCol>
              </a:tblGrid>
              <a:tr h="465716">
                <a:tc>
                  <a:txBody>
                    <a:bodyPr/>
                    <a:lstStyle/>
                    <a:p>
                      <a:pPr algn="l"/>
                      <a:r>
                        <a:rPr lang="en-GB" sz="1200" b="1" dirty="0">
                          <a:latin typeface="Gill Sans MT" panose="020B0502020104020203" pitchFamily="34" charset="0"/>
                        </a:rPr>
                        <a:t>Key Word</a:t>
                      </a:r>
                    </a:p>
                    <a:p>
                      <a:pPr algn="l"/>
                      <a:r>
                        <a:rPr lang="en-GB" sz="1200" b="1" dirty="0">
                          <a:latin typeface="Gill Sans MT" panose="020B0502020104020203" pitchFamily="34" charset="0"/>
                        </a:rPr>
                        <a:t>Chemical Reactions</a:t>
                      </a:r>
                    </a:p>
                  </a:txBody>
                  <a:tcPr anchor="ctr">
                    <a:solidFill>
                      <a:schemeClr val="accent6">
                        <a:lumMod val="20000"/>
                        <a:lumOff val="80000"/>
                      </a:schemeClr>
                    </a:solidFill>
                  </a:tcPr>
                </a:tc>
                <a:tc>
                  <a:txBody>
                    <a:bodyPr/>
                    <a:lstStyle/>
                    <a:p>
                      <a:pPr algn="l"/>
                      <a:r>
                        <a:rPr lang="en-GB" sz="1200" b="1" dirty="0">
                          <a:latin typeface="Gill Sans MT" panose="020B0502020104020203" pitchFamily="34" charset="0"/>
                        </a:rPr>
                        <a:t>Definition</a:t>
                      </a:r>
                    </a:p>
                  </a:txBody>
                  <a:tcPr anchor="ctr">
                    <a:solidFill>
                      <a:schemeClr val="accent6">
                        <a:lumMod val="20000"/>
                        <a:lumOff val="80000"/>
                      </a:schemeClr>
                    </a:solidFill>
                  </a:tcPr>
                </a:tc>
                <a:extLst>
                  <a:ext uri="{0D108BD9-81ED-4DB2-BD59-A6C34878D82A}">
                    <a16:rowId xmlns:a16="http://schemas.microsoft.com/office/drawing/2014/main" val="10000"/>
                  </a:ext>
                </a:extLst>
              </a:tr>
              <a:tr h="326701">
                <a:tc>
                  <a:txBody>
                    <a:bodyPr/>
                    <a:lstStyle/>
                    <a:p>
                      <a:pPr>
                        <a:lnSpc>
                          <a:spcPct val="107000"/>
                        </a:lnSpc>
                      </a:pPr>
                      <a:r>
                        <a:rPr lang="en-GB" sz="1200" b="1" dirty="0">
                          <a:effectLst/>
                          <a:latin typeface="Gill Sans MT" panose="020B0502020104020203" pitchFamily="34" charset="0"/>
                          <a:ea typeface="Times New Roman" panose="02020603050405020304" pitchFamily="18" charset="0"/>
                          <a:cs typeface="Times New Roman" panose="02020603050405020304" pitchFamily="18" charset="0"/>
                        </a:rPr>
                        <a:t>Combustion</a:t>
                      </a:r>
                      <a:endParaRPr lang="en-GB" sz="13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07000"/>
                        </a:lnSpc>
                      </a:pPr>
                      <a:r>
                        <a:rPr lang="en-GB" sz="1100" dirty="0">
                          <a:effectLst/>
                          <a:latin typeface="Gill Sans MT" panose="020B0502020104020203" pitchFamily="34" charset="0"/>
                          <a:ea typeface="Times New Roman" panose="02020603050405020304" pitchFamily="18" charset="0"/>
                          <a:cs typeface="Times New Roman" panose="02020603050405020304" pitchFamily="18" charset="0"/>
                        </a:rPr>
                        <a:t>an oxidation reaction in which energy is released.</a:t>
                      </a:r>
                      <a:endParaRPr lang="en-GB" sz="13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370651">
                <a:tc>
                  <a:txBody>
                    <a:bodyPr/>
                    <a:lstStyle/>
                    <a:p>
                      <a:pPr>
                        <a:lnSpc>
                          <a:spcPct val="107000"/>
                        </a:lnSpc>
                      </a:pPr>
                      <a:r>
                        <a:rPr lang="en-GB" sz="1200" b="1" dirty="0">
                          <a:effectLst/>
                          <a:latin typeface="Gill Sans MT" panose="020B0502020104020203" pitchFamily="34" charset="0"/>
                          <a:ea typeface="Times New Roman" panose="02020603050405020304" pitchFamily="18" charset="0"/>
                          <a:cs typeface="Times New Roman" panose="02020603050405020304" pitchFamily="18" charset="0"/>
                        </a:rPr>
                        <a:t>Corrosion</a:t>
                      </a:r>
                      <a:endParaRPr lang="en-GB" sz="13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07000"/>
                        </a:lnSpc>
                      </a:pPr>
                      <a:r>
                        <a:rPr lang="en-GB" sz="1100" dirty="0">
                          <a:effectLst/>
                          <a:latin typeface="Gill Sans MT" panose="020B0502020104020203" pitchFamily="34" charset="0"/>
                          <a:ea typeface="Times New Roman" panose="02020603050405020304" pitchFamily="18" charset="0"/>
                          <a:cs typeface="Times New Roman" panose="02020603050405020304" pitchFamily="18" charset="0"/>
                        </a:rPr>
                        <a:t>the apparent wearing away of a metal by air and water. Rust is formed when iron corrodes.</a:t>
                      </a:r>
                      <a:endParaRPr lang="en-GB" sz="13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90033915"/>
                  </a:ext>
                </a:extLst>
              </a:tr>
              <a:tr h="401054">
                <a:tc>
                  <a:txBody>
                    <a:bodyPr/>
                    <a:lstStyle/>
                    <a:p>
                      <a:pPr>
                        <a:lnSpc>
                          <a:spcPct val="107000"/>
                        </a:lnSpc>
                      </a:pPr>
                      <a:r>
                        <a:rPr lang="en-GB" sz="1200" b="1" dirty="0">
                          <a:effectLst/>
                          <a:latin typeface="Gill Sans MT" panose="020B0502020104020203" pitchFamily="34" charset="0"/>
                          <a:ea typeface="Times New Roman" panose="02020603050405020304" pitchFamily="18" charset="0"/>
                          <a:cs typeface="Times New Roman" panose="02020603050405020304" pitchFamily="18" charset="0"/>
                        </a:rPr>
                        <a:t>Displacement</a:t>
                      </a:r>
                      <a:endParaRPr lang="en-GB" sz="13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07000"/>
                        </a:lnSpc>
                      </a:pPr>
                      <a:r>
                        <a:rPr lang="en-GB" sz="1100" dirty="0">
                          <a:effectLst/>
                          <a:latin typeface="Gill Sans MT" panose="020B0502020104020203" pitchFamily="34" charset="0"/>
                          <a:ea typeface="Times New Roman" panose="02020603050405020304" pitchFamily="18" charset="0"/>
                          <a:cs typeface="Times New Roman" panose="02020603050405020304" pitchFamily="18" charset="0"/>
                        </a:rPr>
                        <a:t>a reaction in which an element is displaced from a compound by a more reactive element.</a:t>
                      </a:r>
                      <a:endParaRPr lang="en-GB" sz="13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404333">
                <a:tc>
                  <a:txBody>
                    <a:bodyPr/>
                    <a:lstStyle/>
                    <a:p>
                      <a:pPr>
                        <a:lnSpc>
                          <a:spcPct val="107000"/>
                        </a:lnSpc>
                      </a:pPr>
                      <a:r>
                        <a:rPr lang="en-GB" sz="1200" b="1" dirty="0">
                          <a:effectLst/>
                          <a:latin typeface="Gill Sans MT" panose="020B0502020104020203" pitchFamily="34" charset="0"/>
                          <a:ea typeface="Times New Roman" panose="02020603050405020304" pitchFamily="18" charset="0"/>
                          <a:cs typeface="Times New Roman" panose="02020603050405020304" pitchFamily="18" charset="0"/>
                        </a:rPr>
                        <a:t>Equation (word equation)</a:t>
                      </a:r>
                      <a:endParaRPr lang="en-GB" sz="13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07000"/>
                        </a:lnSpc>
                      </a:pPr>
                      <a:r>
                        <a:rPr lang="en-GB" sz="1100" dirty="0">
                          <a:effectLst/>
                          <a:latin typeface="Gill Sans MT" panose="020B0502020104020203" pitchFamily="34" charset="0"/>
                          <a:ea typeface="Times New Roman" panose="02020603050405020304" pitchFamily="18" charset="0"/>
                          <a:cs typeface="Times New Roman" panose="02020603050405020304" pitchFamily="18" charset="0"/>
                        </a:rPr>
                        <a:t>a way of describing a chemical reaction, giving all the names of all the chemicals taking part.</a:t>
                      </a:r>
                      <a:endParaRPr lang="en-GB" sz="13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753303">
                <a:tc>
                  <a:txBody>
                    <a:bodyPr/>
                    <a:lstStyle/>
                    <a:p>
                      <a:pPr>
                        <a:lnSpc>
                          <a:spcPct val="107000"/>
                        </a:lnSpc>
                      </a:pPr>
                      <a:r>
                        <a:rPr lang="en-GB" sz="1200" b="1" dirty="0">
                          <a:effectLst/>
                          <a:latin typeface="Gill Sans MT" panose="020B0502020104020203" pitchFamily="34" charset="0"/>
                          <a:ea typeface="Times New Roman" panose="02020603050405020304" pitchFamily="18" charset="0"/>
                          <a:cs typeface="Times New Roman" panose="02020603050405020304" pitchFamily="18" charset="0"/>
                        </a:rPr>
                        <a:t>Exothermic</a:t>
                      </a:r>
                      <a:endParaRPr lang="en-GB" sz="13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07000"/>
                        </a:lnSpc>
                      </a:pPr>
                      <a:r>
                        <a:rPr lang="en-GB" sz="1100" dirty="0">
                          <a:effectLst/>
                          <a:latin typeface="Gill Sans MT" panose="020B0502020104020203" pitchFamily="34" charset="0"/>
                          <a:ea typeface="Times New Roman" panose="02020603050405020304" pitchFamily="18" charset="0"/>
                          <a:cs typeface="Times New Roman" panose="02020603050405020304" pitchFamily="18" charset="0"/>
                        </a:rPr>
                        <a:t>a chemical reaction that gives out heat. The surroundings become warmer.</a:t>
                      </a:r>
                      <a:endParaRPr lang="en-GB" sz="13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370651">
                <a:tc>
                  <a:txBody>
                    <a:bodyPr/>
                    <a:lstStyle/>
                    <a:p>
                      <a:pPr>
                        <a:lnSpc>
                          <a:spcPct val="107000"/>
                        </a:lnSpc>
                      </a:pPr>
                      <a:r>
                        <a:rPr lang="en-GB" sz="1200" b="1" dirty="0">
                          <a:effectLst/>
                          <a:latin typeface="Gill Sans MT" panose="020B0502020104020203" pitchFamily="34" charset="0"/>
                          <a:ea typeface="Times New Roman" panose="02020603050405020304" pitchFamily="18" charset="0"/>
                          <a:cs typeface="Times New Roman" panose="02020603050405020304" pitchFamily="18" charset="0"/>
                        </a:rPr>
                        <a:t>Endothermic</a:t>
                      </a:r>
                      <a:endParaRPr lang="en-GB" sz="13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07000"/>
                        </a:lnSpc>
                      </a:pPr>
                      <a:r>
                        <a:rPr lang="en-GB" sz="1100" dirty="0">
                          <a:effectLst/>
                          <a:latin typeface="Gill Sans MT" panose="020B0502020104020203" pitchFamily="34" charset="0"/>
                          <a:ea typeface="Times New Roman" panose="02020603050405020304" pitchFamily="18" charset="0"/>
                          <a:cs typeface="Times New Roman" panose="02020603050405020304" pitchFamily="18" charset="0"/>
                        </a:rPr>
                        <a:t>a chemical reaction that takes up heat. The surroundings become colder.</a:t>
                      </a:r>
                      <a:endParaRPr lang="en-GB" sz="13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925240874"/>
                  </a:ext>
                </a:extLst>
              </a:tr>
              <a:tr h="527503">
                <a:tc>
                  <a:txBody>
                    <a:bodyPr/>
                    <a:lstStyle/>
                    <a:p>
                      <a:pPr>
                        <a:lnSpc>
                          <a:spcPct val="107000"/>
                        </a:lnSpc>
                      </a:pPr>
                      <a:r>
                        <a:rPr lang="en-GB" sz="1200" b="1" dirty="0">
                          <a:effectLst/>
                          <a:latin typeface="Gill Sans MT" panose="020B0502020104020203" pitchFamily="34" charset="0"/>
                          <a:ea typeface="Times New Roman" panose="02020603050405020304" pitchFamily="18" charset="0"/>
                          <a:cs typeface="Times New Roman" panose="02020603050405020304" pitchFamily="18" charset="0"/>
                        </a:rPr>
                        <a:t>Fossil fuels</a:t>
                      </a:r>
                      <a:endParaRPr lang="en-GB" sz="13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07000"/>
                        </a:lnSpc>
                      </a:pPr>
                      <a:r>
                        <a:rPr lang="en-GB" sz="1100" dirty="0">
                          <a:effectLst/>
                          <a:latin typeface="Gill Sans MT" panose="020B0502020104020203" pitchFamily="34" charset="0"/>
                          <a:ea typeface="Times New Roman" panose="02020603050405020304" pitchFamily="18" charset="0"/>
                          <a:cs typeface="Times New Roman" panose="02020603050405020304" pitchFamily="18" charset="0"/>
                        </a:rPr>
                        <a:t>fuels preserved over millions of years; e.g. coal, oil. and natural gas.</a:t>
                      </a:r>
                      <a:endParaRPr lang="en-GB" sz="13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898196280"/>
                  </a:ext>
                </a:extLst>
              </a:tr>
              <a:tr h="527503">
                <a:tc>
                  <a:txBody>
                    <a:bodyPr/>
                    <a:lstStyle/>
                    <a:p>
                      <a:pPr>
                        <a:lnSpc>
                          <a:spcPct val="107000"/>
                        </a:lnSpc>
                      </a:pPr>
                      <a:r>
                        <a:rPr lang="en-GB" sz="1200" b="1" dirty="0">
                          <a:effectLst/>
                          <a:latin typeface="Gill Sans MT" panose="020B0502020104020203" pitchFamily="34" charset="0"/>
                          <a:ea typeface="Times New Roman" panose="02020603050405020304" pitchFamily="18" charset="0"/>
                          <a:cs typeface="Times New Roman" panose="02020603050405020304" pitchFamily="18" charset="0"/>
                        </a:rPr>
                        <a:t>Neutralisation</a:t>
                      </a:r>
                      <a:endParaRPr lang="en-GB" sz="13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07000"/>
                        </a:lnSpc>
                      </a:pPr>
                      <a:r>
                        <a:rPr lang="en-GB" sz="1100" dirty="0">
                          <a:effectLst/>
                          <a:latin typeface="Gill Sans MT" panose="020B0502020104020203" pitchFamily="34" charset="0"/>
                          <a:ea typeface="Times New Roman" panose="02020603050405020304" pitchFamily="18" charset="0"/>
                          <a:cs typeface="Times New Roman" panose="02020603050405020304" pitchFamily="18" charset="0"/>
                        </a:rPr>
                        <a:t>the reaction of an acid with a base.</a:t>
                      </a:r>
                      <a:endParaRPr lang="en-GB" sz="13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290630076"/>
                  </a:ext>
                </a:extLst>
              </a:tr>
              <a:tr h="527503">
                <a:tc>
                  <a:txBody>
                    <a:bodyPr/>
                    <a:lstStyle/>
                    <a:p>
                      <a:pPr>
                        <a:lnSpc>
                          <a:spcPct val="107000"/>
                        </a:lnSpc>
                      </a:pPr>
                      <a:r>
                        <a:rPr lang="en-GB" sz="1200" b="1" dirty="0">
                          <a:effectLst/>
                          <a:latin typeface="Gill Sans MT" panose="020B0502020104020203" pitchFamily="34" charset="0"/>
                          <a:ea typeface="Times New Roman" panose="02020603050405020304" pitchFamily="18" charset="0"/>
                          <a:cs typeface="Times New Roman" panose="02020603050405020304" pitchFamily="18" charset="0"/>
                        </a:rPr>
                        <a:t>Oxidation</a:t>
                      </a:r>
                      <a:endParaRPr lang="en-GB" sz="13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07000"/>
                        </a:lnSpc>
                      </a:pPr>
                      <a:r>
                        <a:rPr lang="en-GB" sz="1100" dirty="0">
                          <a:effectLst/>
                          <a:latin typeface="Gill Sans MT" panose="020B0502020104020203" pitchFamily="34" charset="0"/>
                          <a:ea typeface="Times New Roman" panose="02020603050405020304" pitchFamily="18" charset="0"/>
                          <a:cs typeface="Times New Roman" panose="02020603050405020304" pitchFamily="18" charset="0"/>
                        </a:rPr>
                        <a:t>a reaction that gives oxygen to, or takes hydrogen from, a substance.</a:t>
                      </a:r>
                      <a:endParaRPr lang="en-GB" sz="13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768254348"/>
                  </a:ext>
                </a:extLst>
              </a:tr>
              <a:tr h="527503">
                <a:tc>
                  <a:txBody>
                    <a:bodyPr/>
                    <a:lstStyle/>
                    <a:p>
                      <a:pPr>
                        <a:lnSpc>
                          <a:spcPct val="107000"/>
                        </a:lnSpc>
                      </a:pPr>
                      <a:r>
                        <a:rPr lang="en-GB" sz="1200" b="1" dirty="0">
                          <a:effectLst/>
                          <a:latin typeface="Gill Sans MT" panose="020B0502020104020203" pitchFamily="34" charset="0"/>
                          <a:ea typeface="Times New Roman" panose="02020603050405020304" pitchFamily="18" charset="0"/>
                          <a:cs typeface="Times New Roman" panose="02020603050405020304" pitchFamily="18" charset="0"/>
                        </a:rPr>
                        <a:t>Reduction</a:t>
                      </a:r>
                      <a:endParaRPr lang="en-GB" sz="13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07000"/>
                        </a:lnSpc>
                      </a:pPr>
                      <a:r>
                        <a:rPr lang="en-GB" sz="1100" dirty="0">
                          <a:effectLst/>
                          <a:latin typeface="Gill Sans MT" panose="020B0502020104020203" pitchFamily="34" charset="0"/>
                          <a:ea typeface="Times New Roman" panose="02020603050405020304" pitchFamily="18" charset="0"/>
                          <a:cs typeface="Times New Roman" panose="02020603050405020304" pitchFamily="18" charset="0"/>
                        </a:rPr>
                        <a:t>a reaction that takes oxygen from, or gives hydrogen to, a substance.</a:t>
                      </a:r>
                      <a:endParaRPr lang="en-GB" sz="13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816069975"/>
                  </a:ext>
                </a:extLst>
              </a:tr>
            </a:tbl>
          </a:graphicData>
        </a:graphic>
      </p:graphicFrame>
      <p:graphicFrame>
        <p:nvGraphicFramePr>
          <p:cNvPr id="21" name="Table 20">
            <a:extLst>
              <a:ext uri="{FF2B5EF4-FFF2-40B4-BE49-F238E27FC236}">
                <a16:creationId xmlns:a16="http://schemas.microsoft.com/office/drawing/2014/main" id="{440C7C3E-C4FE-4BE2-B974-B185EF08E02F}"/>
              </a:ext>
            </a:extLst>
          </p:cNvPr>
          <p:cNvGraphicFramePr>
            <a:graphicFrameLocks noGrp="1"/>
          </p:cNvGraphicFramePr>
          <p:nvPr>
            <p:extLst>
              <p:ext uri="{D42A27DB-BD31-4B8C-83A1-F6EECF244321}">
                <p14:modId xmlns:p14="http://schemas.microsoft.com/office/powerpoint/2010/main" val="3405420539"/>
              </p:ext>
            </p:extLst>
          </p:nvPr>
        </p:nvGraphicFramePr>
        <p:xfrm>
          <a:off x="6501112" y="830823"/>
          <a:ext cx="5327305" cy="5204010"/>
        </p:xfrm>
        <a:graphic>
          <a:graphicData uri="http://schemas.openxmlformats.org/drawingml/2006/table">
            <a:tbl>
              <a:tblPr firstRow="1" bandRow="1">
                <a:tableStyleId>{5940675A-B579-460E-94D1-54222C63F5DA}</a:tableStyleId>
              </a:tblPr>
              <a:tblGrid>
                <a:gridCol w="1247021">
                  <a:extLst>
                    <a:ext uri="{9D8B030D-6E8A-4147-A177-3AD203B41FA5}">
                      <a16:colId xmlns:a16="http://schemas.microsoft.com/office/drawing/2014/main" val="20000"/>
                    </a:ext>
                  </a:extLst>
                </a:gridCol>
                <a:gridCol w="4080284">
                  <a:extLst>
                    <a:ext uri="{9D8B030D-6E8A-4147-A177-3AD203B41FA5}">
                      <a16:colId xmlns:a16="http://schemas.microsoft.com/office/drawing/2014/main" val="20001"/>
                    </a:ext>
                  </a:extLst>
                </a:gridCol>
              </a:tblGrid>
              <a:tr h="455612">
                <a:tc>
                  <a:txBody>
                    <a:bodyPr/>
                    <a:lstStyle/>
                    <a:p>
                      <a:pPr algn="l"/>
                      <a:r>
                        <a:rPr lang="en-GB" sz="1200" b="1" dirty="0">
                          <a:latin typeface="Gill Sans MT" panose="020B0502020104020203" pitchFamily="34" charset="0"/>
                        </a:rPr>
                        <a:t>Key Word Inheritance</a:t>
                      </a:r>
                    </a:p>
                  </a:txBody>
                  <a:tcPr anchor="ctr">
                    <a:solidFill>
                      <a:schemeClr val="accent6">
                        <a:lumMod val="20000"/>
                        <a:lumOff val="80000"/>
                      </a:schemeClr>
                    </a:solidFill>
                  </a:tcPr>
                </a:tc>
                <a:tc>
                  <a:txBody>
                    <a:bodyPr/>
                    <a:lstStyle/>
                    <a:p>
                      <a:pPr algn="l"/>
                      <a:r>
                        <a:rPr lang="en-GB" sz="1200" b="1" dirty="0">
                          <a:latin typeface="Gill Sans MT" panose="020B0502020104020203" pitchFamily="34" charset="0"/>
                        </a:rPr>
                        <a:t>Definition</a:t>
                      </a:r>
                    </a:p>
                  </a:txBody>
                  <a:tcPr anchor="ctr">
                    <a:solidFill>
                      <a:schemeClr val="accent6">
                        <a:lumMod val="20000"/>
                        <a:lumOff val="80000"/>
                      </a:schemeClr>
                    </a:solidFill>
                  </a:tcPr>
                </a:tc>
                <a:extLst>
                  <a:ext uri="{0D108BD9-81ED-4DB2-BD59-A6C34878D82A}">
                    <a16:rowId xmlns:a16="http://schemas.microsoft.com/office/drawing/2014/main" val="10000"/>
                  </a:ext>
                </a:extLst>
              </a:tr>
              <a:tr h="457257">
                <a:tc>
                  <a:txBody>
                    <a:bodyPr/>
                    <a:lstStyle/>
                    <a:p>
                      <a:pPr marR="0" indent="0" algn="l" rtl="0">
                        <a:lnSpc>
                          <a:spcPct val="119000"/>
                        </a:lnSpc>
                        <a:spcBef>
                          <a:spcPts val="0"/>
                        </a:spcBef>
                        <a:spcAft>
                          <a:spcPts val="600"/>
                        </a:spcAft>
                      </a:pPr>
                      <a:r>
                        <a:rPr lang="en-GB" sz="1100" kern="1400" dirty="0">
                          <a:ln>
                            <a:noFill/>
                          </a:ln>
                          <a:solidFill>
                            <a:srgbClr val="000000"/>
                          </a:solidFill>
                          <a:effectLst/>
                          <a:latin typeface="Gill Sans MT" panose="020B0502020104020203" pitchFamily="34" charset="0"/>
                        </a:rPr>
                        <a:t>Species </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100" kern="1400">
                          <a:ln>
                            <a:noFill/>
                          </a:ln>
                          <a:solidFill>
                            <a:srgbClr val="000000"/>
                          </a:solidFill>
                          <a:effectLst/>
                          <a:latin typeface="Gill Sans MT" panose="020B0502020104020203" pitchFamily="34" charset="0"/>
                        </a:rPr>
                        <a:t>A group of organisms with similar characteristics that can interbreed to have fertile offspring. </a:t>
                      </a:r>
                      <a:endParaRPr lang="en-GB" sz="1000" kern="140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1"/>
                  </a:ext>
                </a:extLst>
              </a:tr>
              <a:tr h="457257">
                <a:tc>
                  <a:txBody>
                    <a:bodyPr/>
                    <a:lstStyle/>
                    <a:p>
                      <a:pPr marR="0" indent="0" algn="l" rtl="0">
                        <a:lnSpc>
                          <a:spcPct val="119000"/>
                        </a:lnSpc>
                        <a:spcBef>
                          <a:spcPts val="0"/>
                        </a:spcBef>
                        <a:spcAft>
                          <a:spcPts val="600"/>
                        </a:spcAft>
                      </a:pPr>
                      <a:r>
                        <a:rPr lang="en-GB" sz="1100" kern="1400">
                          <a:ln>
                            <a:noFill/>
                          </a:ln>
                          <a:solidFill>
                            <a:srgbClr val="000000"/>
                          </a:solidFill>
                          <a:effectLst/>
                          <a:latin typeface="Gill Sans MT" panose="020B0502020104020203" pitchFamily="34" charset="0"/>
                        </a:rPr>
                        <a:t>Variations </a:t>
                      </a:r>
                      <a:endParaRPr lang="en-GB" sz="10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100" kern="1400">
                          <a:ln>
                            <a:noFill/>
                          </a:ln>
                          <a:solidFill>
                            <a:srgbClr val="231F20"/>
                          </a:solidFill>
                          <a:effectLst/>
                          <a:latin typeface="Gill Sans MT" panose="020B0502020104020203" pitchFamily="34" charset="0"/>
                        </a:rPr>
                        <a:t>The differences in characteristics between individuals of the same species</a:t>
                      </a:r>
                      <a:r>
                        <a:rPr lang="en-GB" sz="1100" kern="1400">
                          <a:ln>
                            <a:noFill/>
                          </a:ln>
                          <a:solidFill>
                            <a:srgbClr val="000000"/>
                          </a:solidFill>
                          <a:effectLst/>
                          <a:latin typeface="Gill Sans MT" panose="020B0502020104020203" pitchFamily="34" charset="0"/>
                        </a:rPr>
                        <a:t> </a:t>
                      </a:r>
                      <a:endParaRPr lang="en-GB" sz="1000" kern="140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90033915"/>
                  </a:ext>
                </a:extLst>
              </a:tr>
              <a:tr h="374464">
                <a:tc>
                  <a:txBody>
                    <a:bodyPr/>
                    <a:lstStyle/>
                    <a:p>
                      <a:pPr marR="0" indent="0" algn="l" rtl="0">
                        <a:lnSpc>
                          <a:spcPct val="119000"/>
                        </a:lnSpc>
                        <a:spcBef>
                          <a:spcPts val="0"/>
                        </a:spcBef>
                        <a:spcAft>
                          <a:spcPts val="600"/>
                        </a:spcAft>
                      </a:pPr>
                      <a:r>
                        <a:rPr lang="en-GB" sz="1100" kern="1400" dirty="0">
                          <a:ln>
                            <a:noFill/>
                          </a:ln>
                          <a:solidFill>
                            <a:srgbClr val="000000"/>
                          </a:solidFill>
                          <a:effectLst/>
                          <a:latin typeface="Gill Sans MT" panose="020B0502020104020203" pitchFamily="34" charset="0"/>
                        </a:rPr>
                        <a:t>Genes </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100" kern="1400">
                          <a:ln>
                            <a:noFill/>
                          </a:ln>
                          <a:solidFill>
                            <a:srgbClr val="000000"/>
                          </a:solidFill>
                          <a:effectLst/>
                          <a:latin typeface="Gill Sans MT" panose="020B0502020104020203" pitchFamily="34" charset="0"/>
                        </a:rPr>
                        <a:t>A small section of DNA that gives a characteristic. </a:t>
                      </a:r>
                      <a:endParaRPr lang="en-GB" sz="1000" kern="140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2"/>
                  </a:ext>
                </a:extLst>
              </a:tr>
              <a:tr h="457257">
                <a:tc>
                  <a:txBody>
                    <a:bodyPr/>
                    <a:lstStyle/>
                    <a:p>
                      <a:pPr marR="0" indent="0" algn="l" rtl="0">
                        <a:lnSpc>
                          <a:spcPct val="119000"/>
                        </a:lnSpc>
                        <a:spcBef>
                          <a:spcPts val="0"/>
                        </a:spcBef>
                        <a:spcAft>
                          <a:spcPts val="600"/>
                        </a:spcAft>
                      </a:pPr>
                      <a:r>
                        <a:rPr lang="en-US" sz="1100" kern="1400">
                          <a:ln>
                            <a:noFill/>
                          </a:ln>
                          <a:solidFill>
                            <a:srgbClr val="000000"/>
                          </a:solidFill>
                          <a:effectLst/>
                          <a:latin typeface="Gill Sans MT" panose="020B0502020104020203" pitchFamily="34" charset="0"/>
                        </a:rPr>
                        <a:t>Inheritance </a:t>
                      </a:r>
                      <a:endParaRPr lang="en-US" sz="10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100" kern="1400">
                          <a:ln>
                            <a:noFill/>
                          </a:ln>
                          <a:solidFill>
                            <a:srgbClr val="000000"/>
                          </a:solidFill>
                          <a:effectLst/>
                          <a:latin typeface="Gill Sans MT" panose="020B0502020104020203" pitchFamily="34" charset="0"/>
                        </a:rPr>
                        <a:t>The passing of characteristics determined by genes from parents to offspring. </a:t>
                      </a:r>
                      <a:endParaRPr lang="en-GB" sz="1000" kern="140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3"/>
                  </a:ext>
                </a:extLst>
              </a:tr>
              <a:tr h="703357">
                <a:tc>
                  <a:txBody>
                    <a:bodyPr/>
                    <a:lstStyle/>
                    <a:p>
                      <a:pPr marR="0" indent="0" algn="l" rtl="0">
                        <a:lnSpc>
                          <a:spcPct val="119000"/>
                        </a:lnSpc>
                        <a:spcBef>
                          <a:spcPts val="0"/>
                        </a:spcBef>
                        <a:spcAft>
                          <a:spcPts val="600"/>
                        </a:spcAft>
                      </a:pPr>
                      <a:r>
                        <a:rPr lang="en-US" sz="1100" kern="1400">
                          <a:ln>
                            <a:noFill/>
                          </a:ln>
                          <a:solidFill>
                            <a:srgbClr val="000000"/>
                          </a:solidFill>
                          <a:effectLst/>
                          <a:latin typeface="Gill Sans MT" panose="020B0502020104020203" pitchFamily="34" charset="0"/>
                        </a:rPr>
                        <a:t>Environmental variation. </a:t>
                      </a:r>
                      <a:endParaRPr lang="en-US" sz="10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100" kern="1400">
                          <a:ln>
                            <a:noFill/>
                          </a:ln>
                          <a:solidFill>
                            <a:srgbClr val="000000"/>
                          </a:solidFill>
                          <a:effectLst/>
                          <a:latin typeface="Gill Sans MT" panose="020B0502020104020203" pitchFamily="34" charset="0"/>
                        </a:rPr>
                        <a:t>variation is the result of differences in the surroundings, or what an individual does </a:t>
                      </a:r>
                      <a:endParaRPr lang="en-GB" sz="1000" kern="140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4"/>
                  </a:ext>
                </a:extLst>
              </a:tr>
              <a:tr h="656081">
                <a:tc>
                  <a:txBody>
                    <a:bodyPr/>
                    <a:lstStyle/>
                    <a:p>
                      <a:pPr marR="0" indent="0" algn="l" rtl="0">
                        <a:lnSpc>
                          <a:spcPct val="119000"/>
                        </a:lnSpc>
                        <a:spcBef>
                          <a:spcPts val="0"/>
                        </a:spcBef>
                        <a:spcAft>
                          <a:spcPts val="600"/>
                        </a:spcAft>
                      </a:pPr>
                      <a:r>
                        <a:rPr lang="en-US" sz="1100" kern="1400">
                          <a:ln>
                            <a:noFill/>
                          </a:ln>
                          <a:solidFill>
                            <a:srgbClr val="000000"/>
                          </a:solidFill>
                          <a:effectLst/>
                          <a:latin typeface="Gill Sans MT" panose="020B0502020104020203" pitchFamily="34" charset="0"/>
                        </a:rPr>
                        <a:t>Genetic variation  </a:t>
                      </a:r>
                      <a:endParaRPr lang="en-US" sz="10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100" kern="1400">
                          <a:ln>
                            <a:noFill/>
                          </a:ln>
                          <a:solidFill>
                            <a:srgbClr val="000000"/>
                          </a:solidFill>
                          <a:effectLst/>
                          <a:latin typeface="Gill Sans MT" panose="020B0502020104020203" pitchFamily="34" charset="0"/>
                        </a:rPr>
                        <a:t>The differences between individuals that are inherited from parents, such as the colour of your eyes, hair and skin. </a:t>
                      </a:r>
                      <a:endParaRPr lang="en-GB" sz="1000" kern="140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925240874"/>
                  </a:ext>
                </a:extLst>
              </a:tr>
              <a:tr h="492528">
                <a:tc>
                  <a:txBody>
                    <a:bodyPr/>
                    <a:lstStyle/>
                    <a:p>
                      <a:pPr marR="0" indent="0" algn="l" rtl="0">
                        <a:lnSpc>
                          <a:spcPct val="119000"/>
                        </a:lnSpc>
                        <a:spcBef>
                          <a:spcPts val="0"/>
                        </a:spcBef>
                        <a:spcAft>
                          <a:spcPts val="600"/>
                        </a:spcAft>
                      </a:pPr>
                      <a:r>
                        <a:rPr lang="en-GB" sz="1100" kern="1400">
                          <a:ln>
                            <a:noFill/>
                          </a:ln>
                          <a:solidFill>
                            <a:srgbClr val="000000"/>
                          </a:solidFill>
                          <a:effectLst/>
                          <a:latin typeface="Gill Sans MT" panose="020B0502020104020203" pitchFamily="34" charset="0"/>
                        </a:rPr>
                        <a:t>Continuous variation </a:t>
                      </a:r>
                      <a:endParaRPr lang="en-GB" sz="10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100" kern="1400">
                          <a:ln>
                            <a:noFill/>
                          </a:ln>
                          <a:solidFill>
                            <a:srgbClr val="000000"/>
                          </a:solidFill>
                          <a:effectLst/>
                          <a:latin typeface="Gill Sans MT" panose="020B0502020104020203" pitchFamily="34" charset="0"/>
                        </a:rPr>
                        <a:t>Variation that shows a wide range of values between two extremes. Examples : height and weight </a:t>
                      </a:r>
                      <a:endParaRPr lang="en-GB" sz="1000" kern="140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898196280"/>
                  </a:ext>
                </a:extLst>
              </a:tr>
              <a:tr h="656081">
                <a:tc>
                  <a:txBody>
                    <a:bodyPr/>
                    <a:lstStyle/>
                    <a:p>
                      <a:pPr marR="0" indent="0" algn="l" rtl="0">
                        <a:lnSpc>
                          <a:spcPct val="119000"/>
                        </a:lnSpc>
                        <a:spcBef>
                          <a:spcPts val="0"/>
                        </a:spcBef>
                        <a:spcAft>
                          <a:spcPts val="600"/>
                        </a:spcAft>
                      </a:pPr>
                      <a:r>
                        <a:rPr lang="en-US" sz="1100" kern="1400">
                          <a:ln>
                            <a:noFill/>
                          </a:ln>
                          <a:solidFill>
                            <a:srgbClr val="000000"/>
                          </a:solidFill>
                          <a:effectLst/>
                          <a:latin typeface="Gill Sans MT" panose="020B0502020104020203" pitchFamily="34" charset="0"/>
                        </a:rPr>
                        <a:t>Discontinuous variation </a:t>
                      </a:r>
                      <a:endParaRPr lang="en-US" sz="10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100" kern="1400">
                          <a:ln>
                            <a:noFill/>
                          </a:ln>
                          <a:solidFill>
                            <a:srgbClr val="000000"/>
                          </a:solidFill>
                          <a:effectLst/>
                          <a:latin typeface="Gill Sans MT" panose="020B0502020104020203" pitchFamily="34" charset="0"/>
                        </a:rPr>
                        <a:t>Differences between individuals in a characteristic that can only be put into different groups. Sometimes called discrete. Examples: blood type, eye colour</a:t>
                      </a:r>
                      <a:endParaRPr lang="en-GB" sz="1000" kern="140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4290630076"/>
                  </a:ext>
                </a:extLst>
              </a:tr>
              <a:tr h="492528">
                <a:tc>
                  <a:txBody>
                    <a:bodyPr/>
                    <a:lstStyle/>
                    <a:p>
                      <a:pPr marR="0" indent="0" algn="l" rtl="0">
                        <a:lnSpc>
                          <a:spcPct val="119000"/>
                        </a:lnSpc>
                        <a:spcBef>
                          <a:spcPts val="0"/>
                        </a:spcBef>
                        <a:spcAft>
                          <a:spcPts val="600"/>
                        </a:spcAft>
                      </a:pPr>
                      <a:r>
                        <a:rPr lang="en-GB" sz="1100" kern="1400">
                          <a:ln>
                            <a:noFill/>
                          </a:ln>
                          <a:solidFill>
                            <a:srgbClr val="000000"/>
                          </a:solidFill>
                          <a:effectLst/>
                          <a:latin typeface="Gill Sans MT" panose="020B0502020104020203" pitchFamily="34" charset="0"/>
                        </a:rPr>
                        <a:t>Evolution </a:t>
                      </a:r>
                      <a:endParaRPr lang="en-GB" sz="10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100" kern="1400" dirty="0">
                          <a:ln>
                            <a:noFill/>
                          </a:ln>
                          <a:solidFill>
                            <a:srgbClr val="000000"/>
                          </a:solidFill>
                          <a:effectLst/>
                          <a:latin typeface="Gill Sans MT" panose="020B0502020104020203" pitchFamily="34" charset="0"/>
                        </a:rPr>
                        <a:t>The process by which small changes in organisms occur over long periods of time </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768254348"/>
                  </a:ext>
                </a:extLst>
              </a:tr>
            </a:tbl>
          </a:graphicData>
        </a:graphic>
      </p:graphicFrame>
    </p:spTree>
    <p:extLst>
      <p:ext uri="{BB962C8B-B14F-4D97-AF65-F5344CB8AC3E}">
        <p14:creationId xmlns:p14="http://schemas.microsoft.com/office/powerpoint/2010/main" val="1555158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2362770" y="134605"/>
          <a:ext cx="4591889" cy="6481010"/>
        </p:xfrm>
        <a:graphic>
          <a:graphicData uri="http://schemas.openxmlformats.org/drawingml/2006/table">
            <a:tbl>
              <a:tblPr firstRow="1" bandRow="1">
                <a:tableStyleId>{5940675A-B579-460E-94D1-54222C63F5DA}</a:tableStyleId>
              </a:tblPr>
              <a:tblGrid>
                <a:gridCol w="2273865">
                  <a:extLst>
                    <a:ext uri="{9D8B030D-6E8A-4147-A177-3AD203B41FA5}">
                      <a16:colId xmlns:a16="http://schemas.microsoft.com/office/drawing/2014/main" val="20000"/>
                    </a:ext>
                  </a:extLst>
                </a:gridCol>
                <a:gridCol w="2318024">
                  <a:extLst>
                    <a:ext uri="{9D8B030D-6E8A-4147-A177-3AD203B41FA5}">
                      <a16:colId xmlns:a16="http://schemas.microsoft.com/office/drawing/2014/main" val="20001"/>
                    </a:ext>
                  </a:extLst>
                </a:gridCol>
              </a:tblGrid>
              <a:tr h="275070">
                <a:tc>
                  <a:txBody>
                    <a:bodyPr/>
                    <a:lstStyle/>
                    <a:p>
                      <a:pPr algn="ctr"/>
                      <a:r>
                        <a:rPr lang="en-GB" sz="1200" b="1" dirty="0">
                          <a:latin typeface="Gill Sans MT" panose="020B0502020104020203" pitchFamily="34" charset="0"/>
                        </a:rPr>
                        <a:t>Spanish</a:t>
                      </a:r>
                    </a:p>
                  </a:txBody>
                  <a:tcPr>
                    <a:solidFill>
                      <a:srgbClr val="FFCCFF"/>
                    </a:solidFill>
                  </a:tcPr>
                </a:tc>
                <a:tc>
                  <a:txBody>
                    <a:bodyPr/>
                    <a:lstStyle/>
                    <a:p>
                      <a:pPr algn="ctr"/>
                      <a:r>
                        <a:rPr lang="en-GB" sz="1200" b="1" dirty="0">
                          <a:latin typeface="Gill Sans MT" panose="020B0502020104020203" pitchFamily="34" charset="0"/>
                        </a:rPr>
                        <a:t>English</a:t>
                      </a:r>
                    </a:p>
                  </a:txBody>
                  <a:tcPr>
                    <a:solidFill>
                      <a:schemeClr val="accent1">
                        <a:lumMod val="20000"/>
                        <a:lumOff val="80000"/>
                      </a:schemeClr>
                    </a:solidFill>
                  </a:tcPr>
                </a:tc>
                <a:extLst>
                  <a:ext uri="{0D108BD9-81ED-4DB2-BD59-A6C34878D82A}">
                    <a16:rowId xmlns:a16="http://schemas.microsoft.com/office/drawing/2014/main" val="10000"/>
                  </a:ext>
                </a:extLst>
              </a:tr>
              <a:tr h="362529">
                <a:tc>
                  <a:txBody>
                    <a:bodyPr/>
                    <a:lstStyle/>
                    <a:p>
                      <a:pPr marR="0" indent="0" algn="l" rtl="0">
                        <a:lnSpc>
                          <a:spcPct val="119000"/>
                        </a:lnSpc>
                        <a:spcBef>
                          <a:spcPts val="0"/>
                        </a:spcBef>
                        <a:spcAft>
                          <a:spcPts val="600"/>
                        </a:spcAft>
                      </a:pPr>
                      <a:r>
                        <a:rPr lang="es-ES_tradnl" sz="1200" kern="1400" dirty="0">
                          <a:ln>
                            <a:noFill/>
                          </a:ln>
                          <a:solidFill>
                            <a:srgbClr val="000000"/>
                          </a:solidFill>
                          <a:effectLst/>
                          <a:latin typeface="Gill Sans MT" panose="020B0502020104020203" pitchFamily="34" charset="0"/>
                        </a:rPr>
                        <a:t>El albañil</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s-ES" sz="1200" kern="1400" dirty="0" err="1">
                          <a:ln>
                            <a:noFill/>
                          </a:ln>
                          <a:solidFill>
                            <a:srgbClr val="000000"/>
                          </a:solidFill>
                          <a:effectLst/>
                          <a:latin typeface="Gill Sans MT" panose="020B0502020104020203" pitchFamily="34" charset="0"/>
                        </a:rPr>
                        <a:t>Builder</a:t>
                      </a:r>
                      <a:r>
                        <a:rPr lang="es-ES" sz="1200" kern="1400" dirty="0">
                          <a:ln>
                            <a:noFill/>
                          </a:ln>
                          <a:solidFill>
                            <a:srgbClr val="000000"/>
                          </a:solidFill>
                          <a:effectLst/>
                          <a:latin typeface="Gill Sans MT" panose="020B0502020104020203" pitchFamily="34" charset="0"/>
                        </a:rPr>
                        <a:t>/</a:t>
                      </a:r>
                      <a:r>
                        <a:rPr lang="es-ES" sz="1200" kern="1400" dirty="0" err="1">
                          <a:ln>
                            <a:noFill/>
                          </a:ln>
                          <a:solidFill>
                            <a:srgbClr val="000000"/>
                          </a:solidFill>
                          <a:effectLst/>
                          <a:latin typeface="Gill Sans MT" panose="020B0502020104020203" pitchFamily="34" charset="0"/>
                        </a:rPr>
                        <a:t>bricklayer</a:t>
                      </a:r>
                      <a:endParaRPr lang="es-ES"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1"/>
                  </a:ext>
                </a:extLst>
              </a:tr>
              <a:tr h="393540">
                <a:tc>
                  <a:txBody>
                    <a:bodyPr/>
                    <a:lstStyle/>
                    <a:p>
                      <a:pPr marR="0" indent="0" algn="l" rtl="0">
                        <a:lnSpc>
                          <a:spcPct val="119000"/>
                        </a:lnSpc>
                        <a:spcBef>
                          <a:spcPts val="0"/>
                        </a:spcBef>
                        <a:spcAft>
                          <a:spcPts val="600"/>
                        </a:spcAft>
                      </a:pPr>
                      <a:r>
                        <a:rPr lang="es-ES_tradnl" sz="1200" kern="1400" dirty="0">
                          <a:ln>
                            <a:noFill/>
                          </a:ln>
                          <a:solidFill>
                            <a:srgbClr val="000000"/>
                          </a:solidFill>
                          <a:effectLst/>
                          <a:latin typeface="Gill Sans MT" panose="020B0502020104020203" pitchFamily="34" charset="0"/>
                        </a:rPr>
                        <a:t>El/la</a:t>
                      </a:r>
                      <a:r>
                        <a:rPr lang="es-ES_tradnl" sz="1200" kern="1400" baseline="0" dirty="0">
                          <a:ln>
                            <a:noFill/>
                          </a:ln>
                          <a:solidFill>
                            <a:srgbClr val="000000"/>
                          </a:solidFill>
                          <a:effectLst/>
                          <a:latin typeface="Gill Sans MT" panose="020B0502020104020203" pitchFamily="34" charset="0"/>
                        </a:rPr>
                        <a:t> camarero/a</a:t>
                      </a:r>
                      <a:endParaRPr lang="es-ES_tradnl"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s-ES" sz="1200" kern="1400" dirty="0" err="1">
                          <a:ln>
                            <a:noFill/>
                          </a:ln>
                          <a:solidFill>
                            <a:srgbClr val="000000"/>
                          </a:solidFill>
                          <a:effectLst/>
                          <a:latin typeface="Gill Sans MT" panose="020B0502020104020203" pitchFamily="34" charset="0"/>
                        </a:rPr>
                        <a:t>Waiter</a:t>
                      </a:r>
                      <a:r>
                        <a:rPr lang="es-ES" sz="1200" kern="1400" dirty="0">
                          <a:ln>
                            <a:noFill/>
                          </a:ln>
                          <a:solidFill>
                            <a:srgbClr val="000000"/>
                          </a:solidFill>
                          <a:effectLst/>
                          <a:latin typeface="Gill Sans MT" panose="020B0502020104020203" pitchFamily="34" charset="0"/>
                        </a:rPr>
                        <a:t>/</a:t>
                      </a:r>
                      <a:r>
                        <a:rPr lang="es-ES" sz="1200" kern="1400" dirty="0" err="1">
                          <a:ln>
                            <a:noFill/>
                          </a:ln>
                          <a:solidFill>
                            <a:srgbClr val="000000"/>
                          </a:solidFill>
                          <a:effectLst/>
                          <a:latin typeface="Gill Sans MT" panose="020B0502020104020203" pitchFamily="34" charset="0"/>
                        </a:rPr>
                        <a:t>waitress</a:t>
                      </a:r>
                      <a:endParaRPr lang="es-ES"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2"/>
                  </a:ext>
                </a:extLst>
              </a:tr>
              <a:tr h="362529">
                <a:tc>
                  <a:txBody>
                    <a:bodyPr/>
                    <a:lstStyle/>
                    <a:p>
                      <a:pPr marR="0" indent="0" algn="l" rtl="0">
                        <a:lnSpc>
                          <a:spcPct val="119000"/>
                        </a:lnSpc>
                        <a:spcBef>
                          <a:spcPts val="0"/>
                        </a:spcBef>
                        <a:spcAft>
                          <a:spcPts val="600"/>
                        </a:spcAft>
                      </a:pPr>
                      <a:r>
                        <a:rPr lang="es-ES_tradnl" sz="1200" kern="1400" dirty="0">
                          <a:ln>
                            <a:noFill/>
                          </a:ln>
                          <a:solidFill>
                            <a:srgbClr val="000000"/>
                          </a:solidFill>
                          <a:effectLst/>
                          <a:latin typeface="Gill Sans MT" panose="020B0502020104020203" pitchFamily="34" charset="0"/>
                        </a:rPr>
                        <a:t>El/la periodista</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Journalist</a:t>
                      </a:r>
                    </a:p>
                  </a:txBody>
                  <a:tcPr marL="36576" marR="36576" marT="36576" marB="36576" anchor="ctr"/>
                </a:tc>
                <a:extLst>
                  <a:ext uri="{0D108BD9-81ED-4DB2-BD59-A6C34878D82A}">
                    <a16:rowId xmlns:a16="http://schemas.microsoft.com/office/drawing/2014/main" val="10003"/>
                  </a:ext>
                </a:extLst>
              </a:tr>
              <a:tr h="361888">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Gill Sans MT" panose="020B0502020104020203" pitchFamily="34" charset="0"/>
                        </a:rPr>
                        <a:t>El/la</a:t>
                      </a:r>
                      <a:r>
                        <a:rPr lang="es-ES" sz="1200" kern="1400" baseline="0" dirty="0">
                          <a:ln>
                            <a:noFill/>
                          </a:ln>
                          <a:solidFill>
                            <a:srgbClr val="000000"/>
                          </a:solidFill>
                          <a:effectLst/>
                          <a:latin typeface="Gill Sans MT" panose="020B0502020104020203" pitchFamily="34" charset="0"/>
                        </a:rPr>
                        <a:t> panadero/a</a:t>
                      </a:r>
                      <a:endParaRPr lang="es-ES"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Baker</a:t>
                      </a:r>
                    </a:p>
                  </a:txBody>
                  <a:tcPr marL="36576" marR="36576" marT="36576" marB="36576" anchor="ctr"/>
                </a:tc>
                <a:extLst>
                  <a:ext uri="{0D108BD9-81ED-4DB2-BD59-A6C34878D82A}">
                    <a16:rowId xmlns:a16="http://schemas.microsoft.com/office/drawing/2014/main" val="10004"/>
                  </a:ext>
                </a:extLst>
              </a:tr>
              <a:tr h="38279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El/la </a:t>
                      </a:r>
                      <a:r>
                        <a:rPr lang="en-GB" sz="1200" kern="1400" dirty="0" err="1">
                          <a:ln>
                            <a:noFill/>
                          </a:ln>
                          <a:solidFill>
                            <a:srgbClr val="000000"/>
                          </a:solidFill>
                          <a:effectLst/>
                          <a:latin typeface="Gill Sans MT" panose="020B0502020104020203" pitchFamily="34" charset="0"/>
                        </a:rPr>
                        <a:t>escritor</a:t>
                      </a:r>
                      <a:r>
                        <a:rPr lang="en-GB" sz="1200" kern="1400" dirty="0">
                          <a:ln>
                            <a:noFill/>
                          </a:ln>
                          <a:solidFill>
                            <a:srgbClr val="000000"/>
                          </a:solidFill>
                          <a:effectLst/>
                          <a:latin typeface="Gill Sans MT" panose="020B0502020104020203" pitchFamily="34" charset="0"/>
                        </a:rPr>
                        <a:t>(a)</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Writer</a:t>
                      </a:r>
                    </a:p>
                  </a:txBody>
                  <a:tcPr marL="36576" marR="36576" marT="36576" marB="36576" anchor="ctr"/>
                </a:tc>
                <a:extLst>
                  <a:ext uri="{0D108BD9-81ED-4DB2-BD59-A6C34878D82A}">
                    <a16:rowId xmlns:a16="http://schemas.microsoft.com/office/drawing/2014/main" val="3925240874"/>
                  </a:ext>
                </a:extLst>
              </a:tr>
              <a:tr h="361888">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el actor</a:t>
                      </a:r>
                      <a:r>
                        <a:rPr lang="en-GB" sz="1200" kern="1400" baseline="0" dirty="0">
                          <a:ln>
                            <a:noFill/>
                          </a:ln>
                          <a:solidFill>
                            <a:srgbClr val="000000"/>
                          </a:solidFill>
                          <a:effectLst/>
                          <a:latin typeface="Gill Sans MT" panose="020B0502020104020203" pitchFamily="34" charset="0"/>
                        </a:rPr>
                        <a:t> / la </a:t>
                      </a:r>
                      <a:r>
                        <a:rPr lang="en-GB" sz="1200" kern="1400" baseline="0" dirty="0" err="1">
                          <a:ln>
                            <a:noFill/>
                          </a:ln>
                          <a:solidFill>
                            <a:srgbClr val="000000"/>
                          </a:solidFill>
                          <a:effectLst/>
                          <a:latin typeface="Gill Sans MT" panose="020B0502020104020203" pitchFamily="34" charset="0"/>
                        </a:rPr>
                        <a:t>actriz</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Actor/actress</a:t>
                      </a:r>
                    </a:p>
                  </a:txBody>
                  <a:tcPr marL="36576" marR="36576" marT="36576" marB="36576" anchor="ctr"/>
                </a:tc>
                <a:extLst>
                  <a:ext uri="{0D108BD9-81ED-4DB2-BD59-A6C34878D82A}">
                    <a16:rowId xmlns:a16="http://schemas.microsoft.com/office/drawing/2014/main" val="3041935017"/>
                  </a:ext>
                </a:extLst>
              </a:tr>
              <a:tr h="361888">
                <a:tc>
                  <a:txBody>
                    <a:bodyPr/>
                    <a:lstStyle/>
                    <a:p>
                      <a:pPr marR="0" indent="0" algn="l" rtl="0">
                        <a:lnSpc>
                          <a:spcPct val="119000"/>
                        </a:lnSpc>
                        <a:spcBef>
                          <a:spcPts val="0"/>
                        </a:spcBef>
                        <a:spcAft>
                          <a:spcPts val="600"/>
                        </a:spcAft>
                        <a:tabLst>
                          <a:tab pos="2879446" algn="l"/>
                          <a:tab pos="2766974" algn="l"/>
                        </a:tabLst>
                      </a:pPr>
                      <a:r>
                        <a:rPr lang="en-US" sz="1200" kern="1400" dirty="0">
                          <a:ln>
                            <a:noFill/>
                          </a:ln>
                          <a:solidFill>
                            <a:srgbClr val="000000"/>
                          </a:solidFill>
                          <a:effectLst/>
                          <a:latin typeface="Gill Sans MT" panose="020B0502020104020203" pitchFamily="34" charset="0"/>
                        </a:rPr>
                        <a:t>El </a:t>
                      </a:r>
                      <a:r>
                        <a:rPr lang="en-US" sz="1200" kern="1400" dirty="0" err="1">
                          <a:ln>
                            <a:noFill/>
                          </a:ln>
                          <a:solidFill>
                            <a:srgbClr val="000000"/>
                          </a:solidFill>
                          <a:effectLst/>
                          <a:latin typeface="Gill Sans MT" panose="020B0502020104020203" pitchFamily="34" charset="0"/>
                        </a:rPr>
                        <a:t>fontanero</a:t>
                      </a:r>
                      <a:r>
                        <a:rPr lang="en-US" sz="1200" kern="1400" dirty="0">
                          <a:ln>
                            <a:noFill/>
                          </a:ln>
                          <a:solidFill>
                            <a:srgbClr val="000000"/>
                          </a:solidFill>
                          <a:effectLst/>
                          <a:latin typeface="Gill Sans MT" panose="020B0502020104020203" pitchFamily="34" charset="0"/>
                        </a:rPr>
                        <a:t>/a</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Plumber</a:t>
                      </a:r>
                    </a:p>
                  </a:txBody>
                  <a:tcPr marL="36576" marR="36576" marT="36576" marB="36576" anchor="ctr"/>
                </a:tc>
                <a:extLst>
                  <a:ext uri="{0D108BD9-81ED-4DB2-BD59-A6C34878D82A}">
                    <a16:rowId xmlns:a16="http://schemas.microsoft.com/office/drawing/2014/main" val="4149408354"/>
                  </a:ext>
                </a:extLst>
              </a:tr>
              <a:tr h="361888">
                <a:tc>
                  <a:txBody>
                    <a:bodyPr/>
                    <a:lstStyle/>
                    <a:p>
                      <a:pPr marR="0" indent="0" algn="l" rtl="0">
                        <a:lnSpc>
                          <a:spcPct val="119000"/>
                        </a:lnSpc>
                        <a:spcBef>
                          <a:spcPts val="0"/>
                        </a:spcBef>
                        <a:spcAft>
                          <a:spcPts val="600"/>
                        </a:spcAft>
                        <a:tabLst>
                          <a:tab pos="2879446" algn="l"/>
                          <a:tab pos="2766974" algn="l"/>
                        </a:tabLst>
                      </a:pPr>
                      <a:r>
                        <a:rPr lang="es-ES" sz="1200" kern="1400" dirty="0">
                          <a:ln>
                            <a:noFill/>
                          </a:ln>
                          <a:solidFill>
                            <a:srgbClr val="000000"/>
                          </a:solidFill>
                          <a:effectLst/>
                          <a:latin typeface="Gill Sans MT" panose="020B0502020104020203" pitchFamily="34" charset="0"/>
                        </a:rPr>
                        <a:t>El/la profesor(a)</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US" sz="1200" kern="1400" dirty="0">
                          <a:ln>
                            <a:noFill/>
                          </a:ln>
                          <a:solidFill>
                            <a:srgbClr val="000000"/>
                          </a:solidFill>
                          <a:effectLst/>
                          <a:latin typeface="Gill Sans MT" panose="020B0502020104020203" pitchFamily="34" charset="0"/>
                        </a:rPr>
                        <a:t>Teacher</a:t>
                      </a:r>
                    </a:p>
                  </a:txBody>
                  <a:tcPr marL="36576" marR="36576" marT="36576" marB="36576" anchor="ctr"/>
                </a:tc>
                <a:extLst>
                  <a:ext uri="{0D108BD9-81ED-4DB2-BD59-A6C34878D82A}">
                    <a16:rowId xmlns:a16="http://schemas.microsoft.com/office/drawing/2014/main" val="1235971345"/>
                  </a:ext>
                </a:extLst>
              </a:tr>
              <a:tr h="361888">
                <a:tc>
                  <a:txBody>
                    <a:bodyPr/>
                    <a:lstStyle/>
                    <a:p>
                      <a:pPr marR="0" indent="0" algn="l" rtl="0">
                        <a:lnSpc>
                          <a:spcPct val="119000"/>
                        </a:lnSpc>
                        <a:spcBef>
                          <a:spcPts val="0"/>
                        </a:spcBef>
                        <a:spcAft>
                          <a:spcPts val="600"/>
                        </a:spcAft>
                        <a:tabLst>
                          <a:tab pos="2879446" algn="l"/>
                          <a:tab pos="2766974" algn="l"/>
                        </a:tabLst>
                      </a:pPr>
                      <a:r>
                        <a:rPr lang="es-ES_tradnl" sz="1200" kern="1400" dirty="0">
                          <a:ln>
                            <a:noFill/>
                          </a:ln>
                          <a:solidFill>
                            <a:srgbClr val="000000"/>
                          </a:solidFill>
                          <a:effectLst/>
                          <a:latin typeface="Gill Sans MT" panose="020B0502020104020203" pitchFamily="34" charset="0"/>
                        </a:rPr>
                        <a:t>El médico</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Doctor</a:t>
                      </a:r>
                    </a:p>
                  </a:txBody>
                  <a:tcPr marL="36576" marR="36576" marT="36576" marB="36576" anchor="ctr"/>
                </a:tc>
                <a:extLst>
                  <a:ext uri="{0D108BD9-81ED-4DB2-BD59-A6C34878D82A}">
                    <a16:rowId xmlns:a16="http://schemas.microsoft.com/office/drawing/2014/main" val="3748769057"/>
                  </a:ext>
                </a:extLst>
              </a:tr>
              <a:tr h="361888">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El/la </a:t>
                      </a:r>
                      <a:r>
                        <a:rPr lang="en-GB" sz="1200" kern="1400" dirty="0" err="1">
                          <a:ln>
                            <a:noFill/>
                          </a:ln>
                          <a:solidFill>
                            <a:srgbClr val="000000"/>
                          </a:solidFill>
                          <a:effectLst/>
                          <a:latin typeface="Gill Sans MT" panose="020B0502020104020203" pitchFamily="34" charset="0"/>
                        </a:rPr>
                        <a:t>enfermero</a:t>
                      </a:r>
                      <a:r>
                        <a:rPr lang="en-GB" sz="1200" kern="1400" dirty="0">
                          <a:ln>
                            <a:noFill/>
                          </a:ln>
                          <a:solidFill>
                            <a:srgbClr val="000000"/>
                          </a:solidFill>
                          <a:effectLst/>
                          <a:latin typeface="Gill Sans MT" panose="020B0502020104020203" pitchFamily="34" charset="0"/>
                        </a:rPr>
                        <a:t>/a</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Nurse</a:t>
                      </a:r>
                    </a:p>
                  </a:txBody>
                  <a:tcPr marL="36576" marR="36576" marT="36576" marB="36576" anchor="ctr"/>
                </a:tc>
                <a:extLst>
                  <a:ext uri="{0D108BD9-81ED-4DB2-BD59-A6C34878D82A}">
                    <a16:rowId xmlns:a16="http://schemas.microsoft.com/office/drawing/2014/main" val="1543258229"/>
                  </a:ext>
                </a:extLst>
              </a:tr>
              <a:tr h="36188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el//la</a:t>
                      </a:r>
                      <a:r>
                        <a:rPr lang="en-GB" sz="1200" kern="1400" baseline="0" dirty="0">
                          <a:ln>
                            <a:noFill/>
                          </a:ln>
                          <a:solidFill>
                            <a:srgbClr val="000000"/>
                          </a:solidFill>
                          <a:effectLst/>
                          <a:latin typeface="Gill Sans MT" panose="020B0502020104020203" pitchFamily="34" charset="0"/>
                        </a:rPr>
                        <a:t> </a:t>
                      </a:r>
                      <a:r>
                        <a:rPr lang="en-GB" sz="1200" kern="1400" baseline="0" dirty="0" err="1">
                          <a:ln>
                            <a:noFill/>
                          </a:ln>
                          <a:solidFill>
                            <a:srgbClr val="000000"/>
                          </a:solidFill>
                          <a:effectLst/>
                          <a:latin typeface="Gill Sans MT" panose="020B0502020104020203" pitchFamily="34" charset="0"/>
                        </a:rPr>
                        <a:t>abogado</a:t>
                      </a:r>
                      <a:r>
                        <a:rPr lang="en-GB" sz="1200" kern="1400" baseline="0" dirty="0">
                          <a:ln>
                            <a:noFill/>
                          </a:ln>
                          <a:solidFill>
                            <a:srgbClr val="000000"/>
                          </a:solidFill>
                          <a:effectLst/>
                          <a:latin typeface="Gill Sans MT" panose="020B0502020104020203" pitchFamily="34" charset="0"/>
                        </a:rPr>
                        <a:t>/a</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s-ES" sz="1200" kern="1400" dirty="0" err="1">
                          <a:ln>
                            <a:noFill/>
                          </a:ln>
                          <a:solidFill>
                            <a:srgbClr val="000000"/>
                          </a:solidFill>
                          <a:effectLst/>
                          <a:latin typeface="Gill Sans MT" panose="020B0502020104020203" pitchFamily="34" charset="0"/>
                        </a:rPr>
                        <a:t>Lawyer</a:t>
                      </a:r>
                      <a:endParaRPr lang="es-ES"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146237369"/>
                  </a:ext>
                </a:extLst>
              </a:tr>
              <a:tr h="361888">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Gill Sans MT" panose="020B0502020104020203" pitchFamily="34" charset="0"/>
                        </a:rPr>
                        <a:t>El/la cocinero/a</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s-ES" sz="1200" kern="1400" dirty="0">
                          <a:ln>
                            <a:noFill/>
                          </a:ln>
                          <a:solidFill>
                            <a:srgbClr val="000000"/>
                          </a:solidFill>
                          <a:effectLst/>
                          <a:latin typeface="Gill Sans MT" panose="020B0502020104020203" pitchFamily="34" charset="0"/>
                        </a:rPr>
                        <a:t>Chef</a:t>
                      </a:r>
                    </a:p>
                  </a:txBody>
                  <a:tcPr marL="36576" marR="36576" marT="36576" marB="36576" anchor="ctr"/>
                </a:tc>
                <a:extLst>
                  <a:ext uri="{0D108BD9-81ED-4DB2-BD59-A6C34878D82A}">
                    <a16:rowId xmlns:a16="http://schemas.microsoft.com/office/drawing/2014/main" val="3264998185"/>
                  </a:ext>
                </a:extLst>
              </a:tr>
              <a:tr h="361888">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Gill Sans MT" panose="020B0502020104020203" pitchFamily="34" charset="0"/>
                        </a:rPr>
                        <a:t>Pienso</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s-ES" sz="1200" kern="1400" dirty="0" err="1">
                          <a:ln>
                            <a:noFill/>
                          </a:ln>
                          <a:solidFill>
                            <a:srgbClr val="000000"/>
                          </a:solidFill>
                          <a:effectLst/>
                          <a:latin typeface="Gill Sans MT" panose="020B0502020104020203" pitchFamily="34" charset="0"/>
                        </a:rPr>
                        <a:t>I’m</a:t>
                      </a:r>
                      <a:r>
                        <a:rPr lang="es-ES" sz="1200" kern="1400" dirty="0">
                          <a:ln>
                            <a:noFill/>
                          </a:ln>
                          <a:solidFill>
                            <a:srgbClr val="000000"/>
                          </a:solidFill>
                          <a:effectLst/>
                          <a:latin typeface="Gill Sans MT" panose="020B0502020104020203" pitchFamily="34" charset="0"/>
                        </a:rPr>
                        <a:t> </a:t>
                      </a:r>
                      <a:r>
                        <a:rPr lang="es-ES" sz="1200" kern="1400" dirty="0" err="1">
                          <a:ln>
                            <a:noFill/>
                          </a:ln>
                          <a:solidFill>
                            <a:srgbClr val="000000"/>
                          </a:solidFill>
                          <a:effectLst/>
                          <a:latin typeface="Gill Sans MT" panose="020B0502020104020203" pitchFamily="34" charset="0"/>
                        </a:rPr>
                        <a:t>thinking</a:t>
                      </a:r>
                      <a:r>
                        <a:rPr lang="es-ES" sz="1200" kern="1400" baseline="0" dirty="0">
                          <a:ln>
                            <a:noFill/>
                          </a:ln>
                          <a:solidFill>
                            <a:srgbClr val="000000"/>
                          </a:solidFill>
                          <a:effectLst/>
                          <a:latin typeface="Gill Sans MT" panose="020B0502020104020203" pitchFamily="34" charset="0"/>
                        </a:rPr>
                        <a:t> of</a:t>
                      </a:r>
                      <a:endParaRPr lang="es-ES"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2139219470"/>
                  </a:ext>
                </a:extLst>
              </a:tr>
              <a:tr h="361888">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Gill Sans MT" panose="020B0502020104020203" pitchFamily="34" charset="0"/>
                        </a:rPr>
                        <a:t>Quiero</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s-ES" sz="1200" kern="1400" dirty="0">
                          <a:ln>
                            <a:noFill/>
                          </a:ln>
                          <a:solidFill>
                            <a:srgbClr val="000000"/>
                          </a:solidFill>
                          <a:effectLst/>
                          <a:latin typeface="Gill Sans MT" panose="020B0502020104020203" pitchFamily="34" charset="0"/>
                        </a:rPr>
                        <a:t>I </a:t>
                      </a:r>
                      <a:r>
                        <a:rPr lang="es-ES" sz="1200" kern="1400" dirty="0" err="1">
                          <a:ln>
                            <a:noFill/>
                          </a:ln>
                          <a:solidFill>
                            <a:srgbClr val="000000"/>
                          </a:solidFill>
                          <a:effectLst/>
                          <a:latin typeface="Gill Sans MT" panose="020B0502020104020203" pitchFamily="34" charset="0"/>
                        </a:rPr>
                        <a:t>want</a:t>
                      </a:r>
                      <a:endParaRPr lang="es-ES"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212544497"/>
                  </a:ext>
                </a:extLst>
              </a:tr>
              <a:tr h="361888">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Gill Sans MT" panose="020B0502020104020203" pitchFamily="34" charset="0"/>
                        </a:rPr>
                        <a:t>Quisiera / me gustaría</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s-ES" sz="1200" kern="1400" dirty="0">
                          <a:ln>
                            <a:noFill/>
                          </a:ln>
                          <a:solidFill>
                            <a:srgbClr val="000000"/>
                          </a:solidFill>
                          <a:effectLst/>
                          <a:latin typeface="Gill Sans MT" panose="020B0502020104020203" pitchFamily="34" charset="0"/>
                        </a:rPr>
                        <a:t>I </a:t>
                      </a:r>
                      <a:r>
                        <a:rPr lang="es-ES" sz="1200" kern="1400" dirty="0" err="1">
                          <a:ln>
                            <a:noFill/>
                          </a:ln>
                          <a:solidFill>
                            <a:srgbClr val="000000"/>
                          </a:solidFill>
                          <a:effectLst/>
                          <a:latin typeface="Gill Sans MT" panose="020B0502020104020203" pitchFamily="34" charset="0"/>
                        </a:rPr>
                        <a:t>would</a:t>
                      </a:r>
                      <a:r>
                        <a:rPr lang="es-ES" sz="1200" kern="1400" dirty="0">
                          <a:ln>
                            <a:noFill/>
                          </a:ln>
                          <a:solidFill>
                            <a:srgbClr val="000000"/>
                          </a:solidFill>
                          <a:effectLst/>
                          <a:latin typeface="Gill Sans MT" panose="020B0502020104020203" pitchFamily="34" charset="0"/>
                        </a:rPr>
                        <a:t> </a:t>
                      </a:r>
                      <a:r>
                        <a:rPr lang="es-ES" sz="1200" kern="1400" dirty="0" err="1">
                          <a:ln>
                            <a:noFill/>
                          </a:ln>
                          <a:solidFill>
                            <a:srgbClr val="000000"/>
                          </a:solidFill>
                          <a:effectLst/>
                          <a:latin typeface="Gill Sans MT" panose="020B0502020104020203" pitchFamily="34" charset="0"/>
                        </a:rPr>
                        <a:t>like</a:t>
                      </a:r>
                      <a:endParaRPr lang="es-ES"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202810902"/>
                  </a:ext>
                </a:extLst>
              </a:tr>
              <a:tr h="361888">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Gill Sans MT" panose="020B0502020104020203" pitchFamily="34" charset="0"/>
                        </a:rPr>
                        <a:t>Tengo la intención de</a:t>
                      </a: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s-ES" sz="1200" kern="1400" dirty="0">
                          <a:ln>
                            <a:noFill/>
                          </a:ln>
                          <a:solidFill>
                            <a:srgbClr val="000000"/>
                          </a:solidFill>
                          <a:effectLst/>
                          <a:latin typeface="Gill Sans MT" panose="020B0502020104020203" pitchFamily="34" charset="0"/>
                        </a:rPr>
                        <a:t>I </a:t>
                      </a:r>
                      <a:r>
                        <a:rPr lang="es-ES" sz="1200" kern="1400" dirty="0" err="1">
                          <a:ln>
                            <a:noFill/>
                          </a:ln>
                          <a:solidFill>
                            <a:srgbClr val="000000"/>
                          </a:solidFill>
                          <a:effectLst/>
                          <a:latin typeface="Gill Sans MT" panose="020B0502020104020203" pitchFamily="34" charset="0"/>
                        </a:rPr>
                        <a:t>have</a:t>
                      </a:r>
                      <a:r>
                        <a:rPr lang="es-ES" sz="1200" kern="1400" dirty="0">
                          <a:ln>
                            <a:noFill/>
                          </a:ln>
                          <a:solidFill>
                            <a:srgbClr val="000000"/>
                          </a:solidFill>
                          <a:effectLst/>
                          <a:latin typeface="Gill Sans MT" panose="020B0502020104020203" pitchFamily="34" charset="0"/>
                        </a:rPr>
                        <a:t> </a:t>
                      </a:r>
                      <a:r>
                        <a:rPr lang="es-ES" sz="1200" kern="1400" dirty="0" err="1">
                          <a:ln>
                            <a:noFill/>
                          </a:ln>
                          <a:solidFill>
                            <a:srgbClr val="000000"/>
                          </a:solidFill>
                          <a:effectLst/>
                          <a:latin typeface="Gill Sans MT" panose="020B0502020104020203" pitchFamily="34" charset="0"/>
                        </a:rPr>
                        <a:t>the</a:t>
                      </a:r>
                      <a:r>
                        <a:rPr lang="es-ES" sz="1200" kern="1400" dirty="0">
                          <a:ln>
                            <a:noFill/>
                          </a:ln>
                          <a:solidFill>
                            <a:srgbClr val="000000"/>
                          </a:solidFill>
                          <a:effectLst/>
                          <a:latin typeface="Gill Sans MT" panose="020B0502020104020203" pitchFamily="34" charset="0"/>
                        </a:rPr>
                        <a:t> </a:t>
                      </a:r>
                      <a:r>
                        <a:rPr lang="es-ES" sz="1200" kern="1400" dirty="0" err="1">
                          <a:ln>
                            <a:noFill/>
                          </a:ln>
                          <a:solidFill>
                            <a:srgbClr val="000000"/>
                          </a:solidFill>
                          <a:effectLst/>
                          <a:latin typeface="Gill Sans MT" panose="020B0502020104020203" pitchFamily="34" charset="0"/>
                        </a:rPr>
                        <a:t>intention</a:t>
                      </a:r>
                      <a:r>
                        <a:rPr lang="es-ES" sz="1200" kern="1400" dirty="0">
                          <a:ln>
                            <a:noFill/>
                          </a:ln>
                          <a:solidFill>
                            <a:srgbClr val="000000"/>
                          </a:solidFill>
                          <a:effectLst/>
                          <a:latin typeface="Gill Sans MT" panose="020B0502020104020203" pitchFamily="34" charset="0"/>
                        </a:rPr>
                        <a:t> of</a:t>
                      </a:r>
                    </a:p>
                  </a:txBody>
                  <a:tcPr marL="36576" marR="36576" marT="36576" marB="36576"/>
                </a:tc>
                <a:extLst>
                  <a:ext uri="{0D108BD9-81ED-4DB2-BD59-A6C34878D82A}">
                    <a16:rowId xmlns:a16="http://schemas.microsoft.com/office/drawing/2014/main" val="1773897719"/>
                  </a:ext>
                </a:extLst>
              </a:tr>
              <a:tr h="361888">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casarme</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s-ES" sz="1200" kern="1400" dirty="0">
                          <a:ln>
                            <a:noFill/>
                          </a:ln>
                          <a:solidFill>
                            <a:srgbClr val="000000"/>
                          </a:solidFill>
                          <a:effectLst/>
                          <a:latin typeface="Gill Sans MT" panose="020B0502020104020203" pitchFamily="34" charset="0"/>
                        </a:rPr>
                        <a:t>To </a:t>
                      </a:r>
                      <a:r>
                        <a:rPr lang="es-ES" sz="1200" kern="1400" dirty="0" err="1">
                          <a:ln>
                            <a:noFill/>
                          </a:ln>
                          <a:solidFill>
                            <a:srgbClr val="000000"/>
                          </a:solidFill>
                          <a:effectLst/>
                          <a:latin typeface="Gill Sans MT" panose="020B0502020104020203" pitchFamily="34" charset="0"/>
                        </a:rPr>
                        <a:t>get</a:t>
                      </a:r>
                      <a:r>
                        <a:rPr lang="es-ES" sz="1200" kern="1400" dirty="0">
                          <a:ln>
                            <a:noFill/>
                          </a:ln>
                          <a:solidFill>
                            <a:srgbClr val="000000"/>
                          </a:solidFill>
                          <a:effectLst/>
                          <a:latin typeface="Gill Sans MT" panose="020B0502020104020203" pitchFamily="34" charset="0"/>
                        </a:rPr>
                        <a:t> </a:t>
                      </a:r>
                      <a:r>
                        <a:rPr lang="es-ES" sz="1200" kern="1400" dirty="0" err="1">
                          <a:ln>
                            <a:noFill/>
                          </a:ln>
                          <a:solidFill>
                            <a:srgbClr val="000000"/>
                          </a:solidFill>
                          <a:effectLst/>
                          <a:latin typeface="Gill Sans MT" panose="020B0502020104020203" pitchFamily="34" charset="0"/>
                        </a:rPr>
                        <a:t>married</a:t>
                      </a:r>
                      <a:endParaRPr lang="es-ES" sz="12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3487442006"/>
                  </a:ext>
                </a:extLst>
              </a:tr>
            </a:tbl>
          </a:graphicData>
        </a:graphic>
      </p:graphicFrame>
      <p:graphicFrame>
        <p:nvGraphicFramePr>
          <p:cNvPr id="4" name="Table 3"/>
          <p:cNvGraphicFramePr>
            <a:graphicFrameLocks noGrp="1"/>
          </p:cNvGraphicFramePr>
          <p:nvPr/>
        </p:nvGraphicFramePr>
        <p:xfrm>
          <a:off x="7322412" y="134605"/>
          <a:ext cx="4591889" cy="6481010"/>
        </p:xfrm>
        <a:graphic>
          <a:graphicData uri="http://schemas.openxmlformats.org/drawingml/2006/table">
            <a:tbl>
              <a:tblPr firstRow="1" bandRow="1">
                <a:tableStyleId>{5940675A-B579-460E-94D1-54222C63F5DA}</a:tableStyleId>
              </a:tblPr>
              <a:tblGrid>
                <a:gridCol w="2273865">
                  <a:extLst>
                    <a:ext uri="{9D8B030D-6E8A-4147-A177-3AD203B41FA5}">
                      <a16:colId xmlns:a16="http://schemas.microsoft.com/office/drawing/2014/main" val="20000"/>
                    </a:ext>
                  </a:extLst>
                </a:gridCol>
                <a:gridCol w="2318024">
                  <a:extLst>
                    <a:ext uri="{9D8B030D-6E8A-4147-A177-3AD203B41FA5}">
                      <a16:colId xmlns:a16="http://schemas.microsoft.com/office/drawing/2014/main" val="20001"/>
                    </a:ext>
                  </a:extLst>
                </a:gridCol>
              </a:tblGrid>
              <a:tr h="275070">
                <a:tc>
                  <a:txBody>
                    <a:bodyPr/>
                    <a:lstStyle/>
                    <a:p>
                      <a:pPr algn="ctr"/>
                      <a:r>
                        <a:rPr lang="en-GB" sz="1200" b="1" dirty="0">
                          <a:latin typeface="Gill Sans MT" panose="020B0502020104020203" pitchFamily="34" charset="0"/>
                        </a:rPr>
                        <a:t>Spanish</a:t>
                      </a:r>
                    </a:p>
                  </a:txBody>
                  <a:tcPr>
                    <a:solidFill>
                      <a:srgbClr val="FFCCFF"/>
                    </a:solidFill>
                  </a:tcPr>
                </a:tc>
                <a:tc>
                  <a:txBody>
                    <a:bodyPr/>
                    <a:lstStyle/>
                    <a:p>
                      <a:pPr algn="ctr"/>
                      <a:r>
                        <a:rPr lang="en-GB" sz="1200" b="1" dirty="0">
                          <a:latin typeface="Gill Sans MT" panose="020B0502020104020203" pitchFamily="34" charset="0"/>
                        </a:rPr>
                        <a:t>English</a:t>
                      </a:r>
                    </a:p>
                  </a:txBody>
                  <a:tcPr>
                    <a:solidFill>
                      <a:schemeClr val="accent1">
                        <a:lumMod val="20000"/>
                        <a:lumOff val="80000"/>
                      </a:schemeClr>
                    </a:solidFill>
                  </a:tcPr>
                </a:tc>
                <a:extLst>
                  <a:ext uri="{0D108BD9-81ED-4DB2-BD59-A6C34878D82A}">
                    <a16:rowId xmlns:a16="http://schemas.microsoft.com/office/drawing/2014/main" val="10000"/>
                  </a:ext>
                </a:extLst>
              </a:tr>
              <a:tr h="362529">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Conseguir</a:t>
                      </a:r>
                      <a:r>
                        <a:rPr lang="en-GB" sz="1200" kern="1400" dirty="0">
                          <a:ln>
                            <a:noFill/>
                          </a:ln>
                          <a:solidFill>
                            <a:srgbClr val="000000"/>
                          </a:solidFill>
                          <a:effectLst/>
                          <a:latin typeface="Gill Sans MT" panose="020B0502020104020203" pitchFamily="34" charset="0"/>
                        </a:rPr>
                        <a:t> un </a:t>
                      </a:r>
                      <a:r>
                        <a:rPr lang="en-GB" sz="1200" kern="1400" dirty="0" err="1">
                          <a:ln>
                            <a:noFill/>
                          </a:ln>
                          <a:solidFill>
                            <a:srgbClr val="000000"/>
                          </a:solidFill>
                          <a:effectLst/>
                          <a:latin typeface="Gill Sans MT" panose="020B0502020104020203" pitchFamily="34" charset="0"/>
                        </a:rPr>
                        <a:t>buen</a:t>
                      </a:r>
                      <a:r>
                        <a:rPr lang="en-GB" sz="1200" kern="1400" dirty="0">
                          <a:ln>
                            <a:noFill/>
                          </a:ln>
                          <a:solidFill>
                            <a:srgbClr val="000000"/>
                          </a:solidFill>
                          <a:effectLst/>
                          <a:latin typeface="Gill Sans MT" panose="020B0502020104020203" pitchFamily="34" charset="0"/>
                        </a:rPr>
                        <a:t> </a:t>
                      </a:r>
                      <a:r>
                        <a:rPr lang="en-GB" sz="1200" kern="1400" dirty="0" err="1">
                          <a:ln>
                            <a:noFill/>
                          </a:ln>
                          <a:solidFill>
                            <a:srgbClr val="000000"/>
                          </a:solidFill>
                          <a:effectLst/>
                          <a:latin typeface="Gill Sans MT" panose="020B0502020104020203" pitchFamily="34" charset="0"/>
                        </a:rPr>
                        <a:t>trabajo</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To get a good job</a:t>
                      </a:r>
                    </a:p>
                  </a:txBody>
                  <a:tcPr marL="36576" marR="36576" marT="36576" marB="36576"/>
                </a:tc>
                <a:extLst>
                  <a:ext uri="{0D108BD9-81ED-4DB2-BD59-A6C34878D82A}">
                    <a16:rowId xmlns:a16="http://schemas.microsoft.com/office/drawing/2014/main" val="10001"/>
                  </a:ext>
                </a:extLst>
              </a:tr>
              <a:tr h="393540">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Tener</a:t>
                      </a:r>
                      <a:r>
                        <a:rPr lang="en-GB" sz="1200" kern="1400" dirty="0">
                          <a:ln>
                            <a:noFill/>
                          </a:ln>
                          <a:solidFill>
                            <a:srgbClr val="000000"/>
                          </a:solidFill>
                          <a:effectLst/>
                          <a:latin typeface="Gill Sans MT" panose="020B0502020104020203" pitchFamily="34" charset="0"/>
                        </a:rPr>
                        <a:t> </a:t>
                      </a:r>
                      <a:r>
                        <a:rPr lang="en-GB" sz="1200" kern="1400" dirty="0" err="1">
                          <a:ln>
                            <a:noFill/>
                          </a:ln>
                          <a:solidFill>
                            <a:srgbClr val="000000"/>
                          </a:solidFill>
                          <a:effectLst/>
                          <a:latin typeface="Gill Sans MT" panose="020B0502020104020203" pitchFamily="34" charset="0"/>
                        </a:rPr>
                        <a:t>hijos</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s-ES" sz="1200" kern="1400" dirty="0">
                          <a:ln>
                            <a:noFill/>
                          </a:ln>
                          <a:solidFill>
                            <a:srgbClr val="000000"/>
                          </a:solidFill>
                          <a:effectLst/>
                          <a:latin typeface="Gill Sans MT" panose="020B0502020104020203" pitchFamily="34" charset="0"/>
                        </a:rPr>
                        <a:t>To </a:t>
                      </a:r>
                      <a:r>
                        <a:rPr lang="es-ES" sz="1200" kern="1400" dirty="0" err="1">
                          <a:ln>
                            <a:noFill/>
                          </a:ln>
                          <a:solidFill>
                            <a:srgbClr val="000000"/>
                          </a:solidFill>
                          <a:effectLst/>
                          <a:latin typeface="Gill Sans MT" panose="020B0502020104020203" pitchFamily="34" charset="0"/>
                        </a:rPr>
                        <a:t>have</a:t>
                      </a:r>
                      <a:r>
                        <a:rPr lang="es-ES" sz="1200" kern="1400" dirty="0">
                          <a:ln>
                            <a:noFill/>
                          </a:ln>
                          <a:solidFill>
                            <a:srgbClr val="000000"/>
                          </a:solidFill>
                          <a:effectLst/>
                          <a:latin typeface="Gill Sans MT" panose="020B0502020104020203" pitchFamily="34" charset="0"/>
                        </a:rPr>
                        <a:t> </a:t>
                      </a:r>
                      <a:r>
                        <a:rPr lang="es-ES" sz="1200" kern="1400" dirty="0" err="1">
                          <a:ln>
                            <a:noFill/>
                          </a:ln>
                          <a:solidFill>
                            <a:srgbClr val="000000"/>
                          </a:solidFill>
                          <a:effectLst/>
                          <a:latin typeface="Gill Sans MT" panose="020B0502020104020203" pitchFamily="34" charset="0"/>
                        </a:rPr>
                        <a:t>kids</a:t>
                      </a:r>
                      <a:endParaRPr lang="es-ES" sz="12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10002"/>
                  </a:ext>
                </a:extLst>
              </a:tr>
              <a:tr h="362529">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Ir</a:t>
                      </a:r>
                      <a:r>
                        <a:rPr lang="en-GB" sz="1200" kern="1400" dirty="0">
                          <a:ln>
                            <a:noFill/>
                          </a:ln>
                          <a:solidFill>
                            <a:srgbClr val="000000"/>
                          </a:solidFill>
                          <a:effectLst/>
                          <a:latin typeface="Gill Sans MT" panose="020B0502020104020203" pitchFamily="34" charset="0"/>
                        </a:rPr>
                        <a:t> a la </a:t>
                      </a:r>
                      <a:r>
                        <a:rPr lang="en-GB" sz="1200" kern="1400" dirty="0" err="1">
                          <a:ln>
                            <a:noFill/>
                          </a:ln>
                          <a:solidFill>
                            <a:srgbClr val="000000"/>
                          </a:solidFill>
                          <a:effectLst/>
                          <a:latin typeface="Gill Sans MT" panose="020B0502020104020203" pitchFamily="34" charset="0"/>
                        </a:rPr>
                        <a:t>universidad</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To go to university</a:t>
                      </a:r>
                    </a:p>
                  </a:txBody>
                  <a:tcPr marL="36576" marR="36576" marT="36576" marB="36576"/>
                </a:tc>
                <a:extLst>
                  <a:ext uri="{0D108BD9-81ED-4DB2-BD59-A6C34878D82A}">
                    <a16:rowId xmlns:a16="http://schemas.microsoft.com/office/drawing/2014/main" val="10003"/>
                  </a:ext>
                </a:extLst>
              </a:tr>
              <a:tr h="361888">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Ganar</a:t>
                      </a:r>
                      <a:r>
                        <a:rPr lang="en-GB" sz="1200" kern="1400" dirty="0">
                          <a:ln>
                            <a:noFill/>
                          </a:ln>
                          <a:solidFill>
                            <a:srgbClr val="000000"/>
                          </a:solidFill>
                          <a:effectLst/>
                          <a:latin typeface="Gill Sans MT" panose="020B0502020104020203" pitchFamily="34" charset="0"/>
                        </a:rPr>
                        <a:t> mucho </a:t>
                      </a:r>
                      <a:r>
                        <a:rPr lang="en-GB" sz="1200" kern="1400" dirty="0" err="1">
                          <a:ln>
                            <a:noFill/>
                          </a:ln>
                          <a:solidFill>
                            <a:srgbClr val="000000"/>
                          </a:solidFill>
                          <a:effectLst/>
                          <a:latin typeface="Gill Sans MT" panose="020B0502020104020203" pitchFamily="34" charset="0"/>
                        </a:rPr>
                        <a:t>dinero</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s-ES" sz="1200" kern="1400" dirty="0">
                          <a:ln>
                            <a:noFill/>
                          </a:ln>
                          <a:solidFill>
                            <a:srgbClr val="000000"/>
                          </a:solidFill>
                          <a:effectLst/>
                          <a:latin typeface="Gill Sans MT" panose="020B0502020104020203" pitchFamily="34" charset="0"/>
                        </a:rPr>
                        <a:t>To </a:t>
                      </a:r>
                      <a:r>
                        <a:rPr lang="es-ES" sz="1200" kern="1400" dirty="0" err="1">
                          <a:ln>
                            <a:noFill/>
                          </a:ln>
                          <a:solidFill>
                            <a:srgbClr val="000000"/>
                          </a:solidFill>
                          <a:effectLst/>
                          <a:latin typeface="Gill Sans MT" panose="020B0502020104020203" pitchFamily="34" charset="0"/>
                        </a:rPr>
                        <a:t>earn</a:t>
                      </a:r>
                      <a:r>
                        <a:rPr lang="es-ES" sz="1200" kern="1400" dirty="0">
                          <a:ln>
                            <a:noFill/>
                          </a:ln>
                          <a:solidFill>
                            <a:srgbClr val="000000"/>
                          </a:solidFill>
                          <a:effectLst/>
                          <a:latin typeface="Gill Sans MT" panose="020B0502020104020203" pitchFamily="34" charset="0"/>
                        </a:rPr>
                        <a:t> </a:t>
                      </a:r>
                      <a:r>
                        <a:rPr lang="es-ES" sz="1200" kern="1400" dirty="0" err="1">
                          <a:ln>
                            <a:noFill/>
                          </a:ln>
                          <a:solidFill>
                            <a:srgbClr val="000000"/>
                          </a:solidFill>
                          <a:effectLst/>
                          <a:latin typeface="Gill Sans MT" panose="020B0502020104020203" pitchFamily="34" charset="0"/>
                        </a:rPr>
                        <a:t>lots</a:t>
                      </a:r>
                      <a:r>
                        <a:rPr lang="es-ES" sz="1200" kern="1400" dirty="0">
                          <a:ln>
                            <a:noFill/>
                          </a:ln>
                          <a:solidFill>
                            <a:srgbClr val="000000"/>
                          </a:solidFill>
                          <a:effectLst/>
                          <a:latin typeface="Gill Sans MT" panose="020B0502020104020203" pitchFamily="34" charset="0"/>
                        </a:rPr>
                        <a:t> of </a:t>
                      </a:r>
                      <a:r>
                        <a:rPr lang="es-ES" sz="1200" kern="1400" dirty="0" err="1">
                          <a:ln>
                            <a:noFill/>
                          </a:ln>
                          <a:solidFill>
                            <a:srgbClr val="000000"/>
                          </a:solidFill>
                          <a:effectLst/>
                          <a:latin typeface="Gill Sans MT" panose="020B0502020104020203" pitchFamily="34" charset="0"/>
                        </a:rPr>
                        <a:t>money</a:t>
                      </a:r>
                      <a:endParaRPr lang="es-ES" sz="12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10004"/>
                  </a:ext>
                </a:extLst>
              </a:tr>
              <a:tr h="382798">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Viajar</a:t>
                      </a:r>
                      <a:r>
                        <a:rPr lang="en-GB" sz="1200" kern="1400" dirty="0">
                          <a:ln>
                            <a:noFill/>
                          </a:ln>
                          <a:solidFill>
                            <a:srgbClr val="000000"/>
                          </a:solidFill>
                          <a:effectLst/>
                          <a:latin typeface="Gill Sans MT" panose="020B0502020104020203" pitchFamily="34" charset="0"/>
                        </a:rPr>
                        <a:t> </a:t>
                      </a:r>
                      <a:r>
                        <a:rPr lang="en-GB" sz="1200" kern="1400" dirty="0" err="1">
                          <a:ln>
                            <a:noFill/>
                          </a:ln>
                          <a:solidFill>
                            <a:srgbClr val="000000"/>
                          </a:solidFill>
                          <a:effectLst/>
                          <a:latin typeface="Gill Sans MT" panose="020B0502020104020203" pitchFamily="34" charset="0"/>
                        </a:rPr>
                        <a:t>por</a:t>
                      </a:r>
                      <a:r>
                        <a:rPr lang="en-GB" sz="1200" kern="1400" dirty="0">
                          <a:ln>
                            <a:noFill/>
                          </a:ln>
                          <a:solidFill>
                            <a:srgbClr val="000000"/>
                          </a:solidFill>
                          <a:effectLst/>
                          <a:latin typeface="Gill Sans MT" panose="020B0502020104020203" pitchFamily="34" charset="0"/>
                        </a:rPr>
                        <a:t> el </a:t>
                      </a:r>
                      <a:r>
                        <a:rPr lang="en-GB" sz="1200" kern="1400" dirty="0" err="1">
                          <a:ln>
                            <a:noFill/>
                          </a:ln>
                          <a:solidFill>
                            <a:srgbClr val="000000"/>
                          </a:solidFill>
                          <a:effectLst/>
                          <a:latin typeface="Gill Sans MT" panose="020B0502020104020203" pitchFamily="34" charset="0"/>
                        </a:rPr>
                        <a:t>mundo</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To travel around the world</a:t>
                      </a:r>
                    </a:p>
                  </a:txBody>
                  <a:tcPr marL="36576" marR="36576" marT="36576" marB="36576"/>
                </a:tc>
                <a:extLst>
                  <a:ext uri="{0D108BD9-81ED-4DB2-BD59-A6C34878D82A}">
                    <a16:rowId xmlns:a16="http://schemas.microsoft.com/office/drawing/2014/main" val="3925240874"/>
                  </a:ext>
                </a:extLst>
              </a:tr>
              <a:tr h="361888">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Tener</a:t>
                      </a:r>
                      <a:r>
                        <a:rPr lang="en-GB" sz="1200" kern="1400" dirty="0">
                          <a:ln>
                            <a:noFill/>
                          </a:ln>
                          <a:solidFill>
                            <a:srgbClr val="000000"/>
                          </a:solidFill>
                          <a:effectLst/>
                          <a:latin typeface="Gill Sans MT" panose="020B0502020104020203" pitchFamily="34" charset="0"/>
                        </a:rPr>
                        <a:t> </a:t>
                      </a:r>
                      <a:r>
                        <a:rPr lang="en-GB" sz="1200" kern="1400" dirty="0" err="1">
                          <a:ln>
                            <a:noFill/>
                          </a:ln>
                          <a:solidFill>
                            <a:srgbClr val="000000"/>
                          </a:solidFill>
                          <a:effectLst/>
                          <a:latin typeface="Gill Sans MT" panose="020B0502020104020203" pitchFamily="34" charset="0"/>
                        </a:rPr>
                        <a:t>éxito</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To be successful</a:t>
                      </a:r>
                    </a:p>
                  </a:txBody>
                  <a:tcPr marL="36576" marR="36576" marT="36576" marB="36576"/>
                </a:tc>
                <a:extLst>
                  <a:ext uri="{0D108BD9-81ED-4DB2-BD59-A6C34878D82A}">
                    <a16:rowId xmlns:a16="http://schemas.microsoft.com/office/drawing/2014/main" val="3041935017"/>
                  </a:ext>
                </a:extLst>
              </a:tr>
              <a:tr h="361888">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Tomarme</a:t>
                      </a:r>
                      <a:r>
                        <a:rPr lang="en-GB" sz="1200" kern="1400" dirty="0">
                          <a:ln>
                            <a:noFill/>
                          </a:ln>
                          <a:solidFill>
                            <a:srgbClr val="000000"/>
                          </a:solidFill>
                          <a:effectLst/>
                          <a:latin typeface="Gill Sans MT" panose="020B0502020104020203" pitchFamily="34" charset="0"/>
                        </a:rPr>
                        <a:t> un </a:t>
                      </a:r>
                      <a:r>
                        <a:rPr lang="en-GB" sz="1200" kern="1400" dirty="0" err="1">
                          <a:ln>
                            <a:noFill/>
                          </a:ln>
                          <a:solidFill>
                            <a:srgbClr val="000000"/>
                          </a:solidFill>
                          <a:effectLst/>
                          <a:latin typeface="Gill Sans MT" panose="020B0502020104020203" pitchFamily="34" charset="0"/>
                        </a:rPr>
                        <a:t>año</a:t>
                      </a:r>
                      <a:r>
                        <a:rPr lang="en-GB" sz="1200" kern="1400" dirty="0">
                          <a:ln>
                            <a:noFill/>
                          </a:ln>
                          <a:solidFill>
                            <a:srgbClr val="000000"/>
                          </a:solidFill>
                          <a:effectLst/>
                          <a:latin typeface="Gill Sans MT" panose="020B0502020104020203" pitchFamily="34" charset="0"/>
                        </a:rPr>
                        <a:t> </a:t>
                      </a:r>
                      <a:r>
                        <a:rPr lang="en-GB" sz="1200" kern="1400" dirty="0" err="1">
                          <a:ln>
                            <a:noFill/>
                          </a:ln>
                          <a:solidFill>
                            <a:srgbClr val="000000"/>
                          </a:solidFill>
                          <a:effectLst/>
                          <a:latin typeface="Gill Sans MT" panose="020B0502020104020203" pitchFamily="34" charset="0"/>
                        </a:rPr>
                        <a:t>sabático</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To take a gap year</a:t>
                      </a:r>
                    </a:p>
                  </a:txBody>
                  <a:tcPr marL="36576" marR="36576" marT="36576" marB="36576"/>
                </a:tc>
                <a:extLst>
                  <a:ext uri="{0D108BD9-81ED-4DB2-BD59-A6C34878D82A}">
                    <a16:rowId xmlns:a16="http://schemas.microsoft.com/office/drawing/2014/main" val="4149408354"/>
                  </a:ext>
                </a:extLst>
              </a:tr>
              <a:tr h="361888">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Quiero</a:t>
                      </a:r>
                      <a:r>
                        <a:rPr lang="en-GB" sz="1200" kern="1400" baseline="0" dirty="0">
                          <a:ln>
                            <a:noFill/>
                          </a:ln>
                          <a:solidFill>
                            <a:srgbClr val="000000"/>
                          </a:solidFill>
                          <a:effectLst/>
                          <a:latin typeface="Gill Sans MT" panose="020B0502020104020203" pitchFamily="34" charset="0"/>
                        </a:rPr>
                        <a:t> </a:t>
                      </a:r>
                      <a:r>
                        <a:rPr lang="en-GB" sz="1200" kern="1400" baseline="0" dirty="0" err="1">
                          <a:ln>
                            <a:noFill/>
                          </a:ln>
                          <a:solidFill>
                            <a:srgbClr val="000000"/>
                          </a:solidFill>
                          <a:effectLst/>
                          <a:latin typeface="Gill Sans MT" panose="020B0502020104020203" pitchFamily="34" charset="0"/>
                        </a:rPr>
                        <a:t>ser</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I want to be</a:t>
                      </a:r>
                    </a:p>
                  </a:txBody>
                  <a:tcPr marL="36576" marR="36576" marT="36576" marB="36576"/>
                </a:tc>
                <a:extLst>
                  <a:ext uri="{0D108BD9-81ED-4DB2-BD59-A6C34878D82A}">
                    <a16:rowId xmlns:a16="http://schemas.microsoft.com/office/drawing/2014/main" val="1235971345"/>
                  </a:ext>
                </a:extLst>
              </a:tr>
              <a:tr h="361888">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En</a:t>
                      </a:r>
                      <a:r>
                        <a:rPr lang="en-GB" sz="1200" kern="1400" dirty="0">
                          <a:ln>
                            <a:noFill/>
                          </a:ln>
                          <a:solidFill>
                            <a:srgbClr val="000000"/>
                          </a:solidFill>
                          <a:effectLst/>
                          <a:latin typeface="Gill Sans MT" panose="020B0502020104020203" pitchFamily="34" charset="0"/>
                        </a:rPr>
                        <a:t> el </a:t>
                      </a:r>
                      <a:r>
                        <a:rPr lang="en-GB" sz="1200" kern="1400" dirty="0" err="1">
                          <a:ln>
                            <a:noFill/>
                          </a:ln>
                          <a:solidFill>
                            <a:srgbClr val="000000"/>
                          </a:solidFill>
                          <a:effectLst/>
                          <a:latin typeface="Gill Sans MT" panose="020B0502020104020203" pitchFamily="34" charset="0"/>
                        </a:rPr>
                        <a:t>futuro</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In the future</a:t>
                      </a:r>
                    </a:p>
                  </a:txBody>
                  <a:tcPr marL="36576" marR="36576" marT="36576" marB="36576"/>
                </a:tc>
                <a:extLst>
                  <a:ext uri="{0D108BD9-81ED-4DB2-BD59-A6C34878D82A}">
                    <a16:rowId xmlns:a16="http://schemas.microsoft.com/office/drawing/2014/main" val="3748769057"/>
                  </a:ext>
                </a:extLst>
              </a:tr>
              <a:tr h="361888">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Cuando</a:t>
                      </a:r>
                      <a:r>
                        <a:rPr lang="en-GB" sz="1200" kern="1400" dirty="0">
                          <a:ln>
                            <a:noFill/>
                          </a:ln>
                          <a:solidFill>
                            <a:srgbClr val="000000"/>
                          </a:solidFill>
                          <a:effectLst/>
                          <a:latin typeface="Gill Sans MT" panose="020B0502020104020203" pitchFamily="34" charset="0"/>
                        </a:rPr>
                        <a:t> sea mayor</a:t>
                      </a: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When I’m older</a:t>
                      </a:r>
                    </a:p>
                  </a:txBody>
                  <a:tcPr marL="36576" marR="36576" marT="36576" marB="36576"/>
                </a:tc>
                <a:extLst>
                  <a:ext uri="{0D108BD9-81ED-4DB2-BD59-A6C34878D82A}">
                    <a16:rowId xmlns:a16="http://schemas.microsoft.com/office/drawing/2014/main" val="1543258229"/>
                  </a:ext>
                </a:extLst>
              </a:tr>
              <a:tr h="36188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Me </a:t>
                      </a:r>
                      <a:r>
                        <a:rPr lang="en-GB" sz="1200" kern="1400" dirty="0" err="1">
                          <a:ln>
                            <a:noFill/>
                          </a:ln>
                          <a:solidFill>
                            <a:srgbClr val="000000"/>
                          </a:solidFill>
                          <a:effectLst/>
                          <a:latin typeface="Gill Sans MT" panose="020B0502020104020203" pitchFamily="34" charset="0"/>
                        </a:rPr>
                        <a:t>gustaría</a:t>
                      </a:r>
                      <a:r>
                        <a:rPr lang="en-GB" sz="1200" kern="1400" baseline="0" dirty="0">
                          <a:ln>
                            <a:noFill/>
                          </a:ln>
                          <a:solidFill>
                            <a:srgbClr val="000000"/>
                          </a:solidFill>
                          <a:effectLst/>
                          <a:latin typeface="Gill Sans MT" panose="020B0502020104020203" pitchFamily="34" charset="0"/>
                        </a:rPr>
                        <a:t> </a:t>
                      </a:r>
                      <a:r>
                        <a:rPr lang="en-GB" sz="1200" kern="1400" baseline="0" dirty="0" err="1">
                          <a:ln>
                            <a:noFill/>
                          </a:ln>
                          <a:solidFill>
                            <a:srgbClr val="000000"/>
                          </a:solidFill>
                          <a:effectLst/>
                          <a:latin typeface="Gill Sans MT" panose="020B0502020104020203" pitchFamily="34" charset="0"/>
                        </a:rPr>
                        <a:t>trabajar</a:t>
                      </a:r>
                      <a:r>
                        <a:rPr lang="en-GB" sz="1200" kern="1400" baseline="0" dirty="0">
                          <a:ln>
                            <a:noFill/>
                          </a:ln>
                          <a:solidFill>
                            <a:srgbClr val="000000"/>
                          </a:solidFill>
                          <a:effectLst/>
                          <a:latin typeface="Gill Sans MT" panose="020B0502020104020203" pitchFamily="34" charset="0"/>
                        </a:rPr>
                        <a:t> </a:t>
                      </a:r>
                      <a:r>
                        <a:rPr lang="en-GB" sz="1200" kern="1400" baseline="0" dirty="0" err="1">
                          <a:ln>
                            <a:noFill/>
                          </a:ln>
                          <a:solidFill>
                            <a:srgbClr val="000000"/>
                          </a:solidFill>
                          <a:effectLst/>
                          <a:latin typeface="Gill Sans MT" panose="020B0502020104020203" pitchFamily="34" charset="0"/>
                        </a:rPr>
                        <a:t>en</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I would like to work</a:t>
                      </a:r>
                      <a:r>
                        <a:rPr lang="en-GB" sz="1200" kern="1400" baseline="0" dirty="0">
                          <a:ln>
                            <a:noFill/>
                          </a:ln>
                          <a:solidFill>
                            <a:srgbClr val="000000"/>
                          </a:solidFill>
                          <a:effectLst/>
                          <a:latin typeface="Gill Sans MT" panose="020B0502020104020203" pitchFamily="34" charset="0"/>
                        </a:rPr>
                        <a:t> in</a:t>
                      </a:r>
                      <a:endParaRPr lang="en-GB" sz="12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3146237369"/>
                  </a:ext>
                </a:extLst>
              </a:tr>
              <a:tr h="36188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Un banco</a:t>
                      </a: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A bank</a:t>
                      </a:r>
                    </a:p>
                  </a:txBody>
                  <a:tcPr marL="36576" marR="36576" marT="36576" marB="36576"/>
                </a:tc>
                <a:extLst>
                  <a:ext uri="{0D108BD9-81ED-4DB2-BD59-A6C34878D82A}">
                    <a16:rowId xmlns:a16="http://schemas.microsoft.com/office/drawing/2014/main" val="3264998185"/>
                  </a:ext>
                </a:extLst>
              </a:tr>
              <a:tr h="361888">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Gill Sans MT" panose="020B0502020104020203" pitchFamily="34" charset="0"/>
                        </a:rPr>
                        <a:t>Una</a:t>
                      </a:r>
                      <a:r>
                        <a:rPr lang="es-ES" sz="1200" kern="1400" baseline="0" dirty="0">
                          <a:ln>
                            <a:noFill/>
                          </a:ln>
                          <a:solidFill>
                            <a:srgbClr val="000000"/>
                          </a:solidFill>
                          <a:effectLst/>
                          <a:latin typeface="Gill Sans MT" panose="020B0502020104020203" pitchFamily="34" charset="0"/>
                        </a:rPr>
                        <a:t> escuela</a:t>
                      </a:r>
                      <a:endParaRPr lang="es-ES"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 school</a:t>
                      </a:r>
                    </a:p>
                  </a:txBody>
                  <a:tcPr marL="36576" marR="36576" marT="36576" marB="36576"/>
                </a:tc>
                <a:extLst>
                  <a:ext uri="{0D108BD9-81ED-4DB2-BD59-A6C34878D82A}">
                    <a16:rowId xmlns:a16="http://schemas.microsoft.com/office/drawing/2014/main" val="2139219470"/>
                  </a:ext>
                </a:extLst>
              </a:tr>
              <a:tr h="361888">
                <a:tc>
                  <a:txBody>
                    <a:bodyPr/>
                    <a:lstStyle/>
                    <a:p>
                      <a:pPr marR="0" indent="0" algn="l" rtl="0">
                        <a:lnSpc>
                          <a:spcPct val="119000"/>
                        </a:lnSpc>
                        <a:spcBef>
                          <a:spcPts val="0"/>
                        </a:spcBef>
                        <a:spcAft>
                          <a:spcPts val="0"/>
                        </a:spcAft>
                      </a:pPr>
                      <a:r>
                        <a:rPr lang="es-ES_tradnl" sz="1200" kern="1400" baseline="0" dirty="0">
                          <a:ln>
                            <a:noFill/>
                          </a:ln>
                          <a:solidFill>
                            <a:srgbClr val="000000"/>
                          </a:solidFill>
                          <a:effectLst/>
                          <a:latin typeface="Gill Sans MT" panose="020B0502020104020203" pitchFamily="34" charset="0"/>
                        </a:rPr>
                        <a:t>Una fábrica</a:t>
                      </a:r>
                      <a:endParaRPr lang="es-ES_tradnl"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0"/>
                        </a:spcAft>
                      </a:pPr>
                      <a:r>
                        <a:rPr lang="es-ES_tradnl" sz="1200" kern="1400" dirty="0">
                          <a:ln>
                            <a:noFill/>
                          </a:ln>
                          <a:solidFill>
                            <a:srgbClr val="000000"/>
                          </a:solidFill>
                          <a:effectLst/>
                          <a:latin typeface="Gill Sans MT" panose="020B0502020104020203" pitchFamily="34" charset="0"/>
                        </a:rPr>
                        <a:t>A Factory</a:t>
                      </a:r>
                    </a:p>
                  </a:txBody>
                  <a:tcPr marL="36576" marR="36576" marT="36576" marB="36576"/>
                </a:tc>
                <a:extLst>
                  <a:ext uri="{0D108BD9-81ED-4DB2-BD59-A6C34878D82A}">
                    <a16:rowId xmlns:a16="http://schemas.microsoft.com/office/drawing/2014/main" val="3212544497"/>
                  </a:ext>
                </a:extLst>
              </a:tr>
              <a:tr h="361888">
                <a:tc>
                  <a:txBody>
                    <a:bodyPr/>
                    <a:lstStyle/>
                    <a:p>
                      <a:pPr marR="0" indent="0" algn="l" rtl="0">
                        <a:lnSpc>
                          <a:spcPct val="119000"/>
                        </a:lnSpc>
                        <a:spcBef>
                          <a:spcPts val="0"/>
                        </a:spcBef>
                        <a:spcAft>
                          <a:spcPts val="0"/>
                        </a:spcAft>
                      </a:pPr>
                      <a:r>
                        <a:rPr lang="en-US" sz="1200" kern="1400" baseline="0" dirty="0" err="1">
                          <a:ln>
                            <a:noFill/>
                          </a:ln>
                          <a:solidFill>
                            <a:srgbClr val="000000"/>
                          </a:solidFill>
                          <a:effectLst/>
                          <a:latin typeface="Gill Sans MT" panose="020B0502020104020203" pitchFamily="34" charset="0"/>
                        </a:rPr>
                        <a:t>Una</a:t>
                      </a:r>
                      <a:r>
                        <a:rPr lang="en-US" sz="1200" kern="1400" baseline="0" dirty="0">
                          <a:ln>
                            <a:noFill/>
                          </a:ln>
                          <a:solidFill>
                            <a:srgbClr val="000000"/>
                          </a:solidFill>
                          <a:effectLst/>
                          <a:latin typeface="Gill Sans MT" panose="020B0502020104020203" pitchFamily="34" charset="0"/>
                        </a:rPr>
                        <a:t> </a:t>
                      </a:r>
                      <a:r>
                        <a:rPr lang="en-US" sz="1200" kern="1400" baseline="0" dirty="0" err="1">
                          <a:ln>
                            <a:noFill/>
                          </a:ln>
                          <a:solidFill>
                            <a:srgbClr val="000000"/>
                          </a:solidFill>
                          <a:effectLst/>
                          <a:latin typeface="Gill Sans MT" panose="020B0502020104020203" pitchFamily="34" charset="0"/>
                        </a:rPr>
                        <a:t>oficina</a:t>
                      </a:r>
                      <a:endParaRPr lang="en-US"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pPr>
                      <a:r>
                        <a:rPr lang="en-US" sz="1200" kern="1400" dirty="0">
                          <a:ln>
                            <a:noFill/>
                          </a:ln>
                          <a:solidFill>
                            <a:srgbClr val="000000"/>
                          </a:solidFill>
                          <a:effectLst/>
                          <a:latin typeface="Gill Sans MT" panose="020B0502020104020203" pitchFamily="34" charset="0"/>
                        </a:rPr>
                        <a:t>An office</a:t>
                      </a:r>
                    </a:p>
                  </a:txBody>
                  <a:tcPr marL="36576" marR="36576" marT="36576" marB="36576"/>
                </a:tc>
                <a:extLst>
                  <a:ext uri="{0D108BD9-81ED-4DB2-BD59-A6C34878D82A}">
                    <a16:rowId xmlns:a16="http://schemas.microsoft.com/office/drawing/2014/main" val="1202810902"/>
                  </a:ext>
                </a:extLst>
              </a:tr>
              <a:tr h="361888">
                <a:tc>
                  <a:txBody>
                    <a:bodyPr/>
                    <a:lstStyle/>
                    <a:p>
                      <a:pPr marR="0" indent="0" algn="l" rtl="0">
                        <a:lnSpc>
                          <a:spcPct val="119000"/>
                        </a:lnSpc>
                        <a:spcBef>
                          <a:spcPts val="0"/>
                        </a:spcBef>
                        <a:spcAft>
                          <a:spcPts val="0"/>
                        </a:spcAft>
                      </a:pPr>
                      <a:r>
                        <a:rPr lang="en-US" sz="1200" kern="1400" dirty="0">
                          <a:ln>
                            <a:noFill/>
                          </a:ln>
                          <a:solidFill>
                            <a:srgbClr val="000000"/>
                          </a:solidFill>
                          <a:effectLst/>
                          <a:latin typeface="Gill Sans MT" panose="020B0502020104020203" pitchFamily="34" charset="0"/>
                        </a:rPr>
                        <a:t>Un</a:t>
                      </a:r>
                      <a:r>
                        <a:rPr lang="en-US" sz="1200" kern="1400" baseline="0" dirty="0">
                          <a:ln>
                            <a:noFill/>
                          </a:ln>
                          <a:solidFill>
                            <a:srgbClr val="000000"/>
                          </a:solidFill>
                          <a:effectLst/>
                          <a:latin typeface="Gill Sans MT" panose="020B0502020104020203" pitchFamily="34" charset="0"/>
                        </a:rPr>
                        <a:t> hospital</a:t>
                      </a:r>
                      <a:endParaRPr lang="en-US"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US" sz="1200" kern="1400" dirty="0">
                          <a:ln>
                            <a:noFill/>
                          </a:ln>
                          <a:solidFill>
                            <a:srgbClr val="000000"/>
                          </a:solidFill>
                          <a:effectLst/>
                          <a:latin typeface="Gill Sans MT" panose="020B0502020104020203" pitchFamily="34" charset="0"/>
                        </a:rPr>
                        <a:t>A hospital</a:t>
                      </a:r>
                    </a:p>
                  </a:txBody>
                  <a:tcPr marL="36576" marR="36576" marT="36576" marB="36576"/>
                </a:tc>
                <a:extLst>
                  <a:ext uri="{0D108BD9-81ED-4DB2-BD59-A6C34878D82A}">
                    <a16:rowId xmlns:a16="http://schemas.microsoft.com/office/drawing/2014/main" val="1773897719"/>
                  </a:ext>
                </a:extLst>
              </a:tr>
              <a:tr h="361888">
                <a:tc>
                  <a:txBody>
                    <a:bodyPr/>
                    <a:lstStyle/>
                    <a:p>
                      <a:pPr marR="0" indent="0" algn="l" rtl="0">
                        <a:lnSpc>
                          <a:spcPct val="119000"/>
                        </a:lnSpc>
                        <a:spcBef>
                          <a:spcPts val="0"/>
                        </a:spcBef>
                        <a:spcAft>
                          <a:spcPts val="600"/>
                        </a:spcAft>
                      </a:pPr>
                      <a:r>
                        <a:rPr lang="es-ES_tradnl" sz="1200" kern="1400" dirty="0">
                          <a:ln>
                            <a:noFill/>
                          </a:ln>
                          <a:solidFill>
                            <a:srgbClr val="000000"/>
                          </a:solidFill>
                          <a:effectLst/>
                          <a:latin typeface="Gill Sans MT" panose="020B0502020104020203" pitchFamily="34" charset="0"/>
                        </a:rPr>
                        <a:t>Un</a:t>
                      </a:r>
                      <a:r>
                        <a:rPr lang="es-ES_tradnl" sz="1200" kern="1400" baseline="0" dirty="0">
                          <a:ln>
                            <a:noFill/>
                          </a:ln>
                          <a:solidFill>
                            <a:srgbClr val="000000"/>
                          </a:solidFill>
                          <a:effectLst/>
                          <a:latin typeface="Gill Sans MT" panose="020B0502020104020203" pitchFamily="34" charset="0"/>
                        </a:rPr>
                        <a:t> restaurante </a:t>
                      </a:r>
                      <a:r>
                        <a:rPr lang="es-ES_tradnl" sz="1200" kern="1400" dirty="0">
                          <a:ln>
                            <a:noFill/>
                          </a:ln>
                          <a:solidFill>
                            <a:srgbClr val="000000"/>
                          </a:solidFill>
                          <a:effectLst/>
                          <a:latin typeface="Gill Sans MT" panose="020B0502020104020203" pitchFamily="34" charset="0"/>
                        </a:rPr>
                        <a:t> </a:t>
                      </a: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US" sz="1200" kern="1400" dirty="0">
                          <a:ln>
                            <a:noFill/>
                          </a:ln>
                          <a:solidFill>
                            <a:srgbClr val="000000"/>
                          </a:solidFill>
                          <a:effectLst/>
                          <a:latin typeface="Gill Sans MT" panose="020B0502020104020203" pitchFamily="34" charset="0"/>
                        </a:rPr>
                        <a:t>A restaurant</a:t>
                      </a:r>
                    </a:p>
                  </a:txBody>
                  <a:tcPr marL="36576" marR="36576" marT="36576" marB="36576"/>
                </a:tc>
                <a:extLst>
                  <a:ext uri="{0D108BD9-81ED-4DB2-BD59-A6C34878D82A}">
                    <a16:rowId xmlns:a16="http://schemas.microsoft.com/office/drawing/2014/main" val="3487442006"/>
                  </a:ext>
                </a:extLst>
              </a:tr>
            </a:tbl>
          </a:graphicData>
        </a:graphic>
      </p:graphicFrame>
      <p:sp>
        <p:nvSpPr>
          <p:cNvPr id="5" name="TextBox 4"/>
          <p:cNvSpPr txBox="1"/>
          <p:nvPr/>
        </p:nvSpPr>
        <p:spPr>
          <a:xfrm>
            <a:off x="208710" y="224590"/>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Spanish</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7" name="TextBox 6"/>
          <p:cNvSpPr txBox="1"/>
          <p:nvPr/>
        </p:nvSpPr>
        <p:spPr>
          <a:xfrm>
            <a:off x="11828418" y="6489391"/>
            <a:ext cx="363582"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4</a:t>
            </a:r>
          </a:p>
        </p:txBody>
      </p:sp>
    </p:spTree>
    <p:extLst>
      <p:ext uri="{BB962C8B-B14F-4D97-AF65-F5344CB8AC3E}">
        <p14:creationId xmlns:p14="http://schemas.microsoft.com/office/powerpoint/2010/main" val="1626193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2703" y="134605"/>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defRPr/>
            </a:pPr>
            <a:r>
              <a:rPr lang="en-US" sz="2400" dirty="0">
                <a:solidFill>
                  <a:prstClr val="white"/>
                </a:solidFill>
                <a:latin typeface="Gill Sans MT" panose="020B0502020104020203" pitchFamily="34" charset="0"/>
              </a:rPr>
              <a:t>History</a:t>
            </a:r>
            <a:endParaRPr lang="en-US" sz="2000" dirty="0">
              <a:solidFill>
                <a:prstClr val="white"/>
              </a:solidFill>
              <a:latin typeface="Gill Sans MT" panose="020B0502020104020203" pitchFamily="34" charset="0"/>
            </a:endParaRPr>
          </a:p>
        </p:txBody>
      </p:sp>
      <p:graphicFrame>
        <p:nvGraphicFramePr>
          <p:cNvPr id="8" name="Content Placeholder 3"/>
          <p:cNvGraphicFramePr>
            <a:graphicFrameLocks/>
          </p:cNvGraphicFramePr>
          <p:nvPr/>
        </p:nvGraphicFramePr>
        <p:xfrm>
          <a:off x="358762" y="1027252"/>
          <a:ext cx="5729457" cy="4692430"/>
        </p:xfrm>
        <a:graphic>
          <a:graphicData uri="http://schemas.openxmlformats.org/drawingml/2006/table">
            <a:tbl>
              <a:tblPr firstRow="1" bandRow="1">
                <a:tableStyleId>{5940675A-B579-460E-94D1-54222C63F5DA}</a:tableStyleId>
              </a:tblPr>
              <a:tblGrid>
                <a:gridCol w="1411517">
                  <a:extLst>
                    <a:ext uri="{9D8B030D-6E8A-4147-A177-3AD203B41FA5}">
                      <a16:colId xmlns:a16="http://schemas.microsoft.com/office/drawing/2014/main" val="20000"/>
                    </a:ext>
                  </a:extLst>
                </a:gridCol>
                <a:gridCol w="4317940">
                  <a:extLst>
                    <a:ext uri="{9D8B030D-6E8A-4147-A177-3AD203B41FA5}">
                      <a16:colId xmlns:a16="http://schemas.microsoft.com/office/drawing/2014/main" val="20001"/>
                    </a:ext>
                  </a:extLst>
                </a:gridCol>
              </a:tblGrid>
              <a:tr h="324000">
                <a:tc gridSpan="2">
                  <a:txBody>
                    <a:bodyPr/>
                    <a:lstStyle/>
                    <a:p>
                      <a:pPr algn="ctr"/>
                      <a:r>
                        <a:rPr lang="en-US" sz="1200" b="1" dirty="0">
                          <a:latin typeface="Gill Sans MT" panose="020B0502020104020203" pitchFamily="34" charset="0"/>
                        </a:rPr>
                        <a:t>WWI Key Concepts</a:t>
                      </a:r>
                    </a:p>
                  </a:txBody>
                  <a:tcPr anchor="ctr">
                    <a:solidFill>
                      <a:schemeClr val="accent6">
                        <a:lumMod val="20000"/>
                        <a:lumOff val="8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Gill Sans"/>
                      </a:endParaRPr>
                    </a:p>
                  </a:txBody>
                  <a:tcPr/>
                </a:tc>
                <a:extLst>
                  <a:ext uri="{0D108BD9-81ED-4DB2-BD59-A6C34878D82A}">
                    <a16:rowId xmlns:a16="http://schemas.microsoft.com/office/drawing/2014/main" val="10000"/>
                  </a:ext>
                </a:extLst>
              </a:tr>
              <a:tr h="468000">
                <a:tc>
                  <a:txBody>
                    <a:bodyPr/>
                    <a:lstStyle/>
                    <a:p>
                      <a:pPr marR="0" indent="0" algn="l" rtl="0">
                        <a:lnSpc>
                          <a:spcPct val="119000"/>
                        </a:lnSpc>
                        <a:spcBef>
                          <a:spcPts val="0"/>
                        </a:spcBef>
                        <a:spcAft>
                          <a:spcPts val="600"/>
                        </a:spcAft>
                      </a:pPr>
                      <a:r>
                        <a:rPr lang="en-GB" sz="1200" b="1" kern="1400" dirty="0">
                          <a:ln>
                            <a:noFill/>
                          </a:ln>
                          <a:solidFill>
                            <a:srgbClr val="000000"/>
                          </a:solidFill>
                          <a:effectLst/>
                          <a:latin typeface="Gill Sans MT" panose="020B0502020104020203" pitchFamily="34" charset="0"/>
                        </a:rPr>
                        <a:t>Militarism </a:t>
                      </a:r>
                      <a:endParaRPr lang="en-GB" sz="1000" b="1"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The desire of nations to build up their armies and navies so as to be militarily dominant. </a:t>
                      </a:r>
                      <a:endParaRPr lang="en-GB" sz="1000" kern="140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10001"/>
                  </a:ext>
                </a:extLst>
              </a:tr>
              <a:tr h="288000">
                <a:tc>
                  <a:txBody>
                    <a:bodyPr/>
                    <a:lstStyle/>
                    <a:p>
                      <a:pPr marR="0" indent="0" algn="l" rtl="0">
                        <a:lnSpc>
                          <a:spcPct val="119000"/>
                        </a:lnSpc>
                        <a:spcBef>
                          <a:spcPts val="0"/>
                        </a:spcBef>
                        <a:spcAft>
                          <a:spcPts val="600"/>
                        </a:spcAft>
                      </a:pPr>
                      <a:r>
                        <a:rPr lang="en-GB" sz="1200" b="1" kern="1400" dirty="0">
                          <a:ln>
                            <a:noFill/>
                          </a:ln>
                          <a:solidFill>
                            <a:srgbClr val="000000"/>
                          </a:solidFill>
                          <a:effectLst/>
                          <a:latin typeface="Gill Sans MT" panose="020B0502020104020203" pitchFamily="34" charset="0"/>
                        </a:rPr>
                        <a:t>Alliances </a:t>
                      </a:r>
                      <a:endParaRPr lang="en-GB" sz="1000" b="1"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Pacts and agreements made between nations, often to support one another in the case of war breaking out. </a:t>
                      </a:r>
                      <a:endParaRPr lang="en-GB" sz="1000" kern="140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878936287"/>
                  </a:ext>
                </a:extLst>
              </a:tr>
              <a:tr h="288000">
                <a:tc>
                  <a:txBody>
                    <a:bodyPr/>
                    <a:lstStyle/>
                    <a:p>
                      <a:pPr marR="0" indent="0" algn="l" rtl="0">
                        <a:lnSpc>
                          <a:spcPct val="119000"/>
                        </a:lnSpc>
                        <a:spcBef>
                          <a:spcPts val="0"/>
                        </a:spcBef>
                        <a:spcAft>
                          <a:spcPts val="600"/>
                        </a:spcAft>
                      </a:pPr>
                      <a:r>
                        <a:rPr lang="en-GB" sz="1200" b="1" kern="1400" dirty="0">
                          <a:ln>
                            <a:noFill/>
                          </a:ln>
                          <a:solidFill>
                            <a:srgbClr val="000000"/>
                          </a:solidFill>
                          <a:effectLst/>
                          <a:latin typeface="Gill Sans MT" panose="020B0502020104020203" pitchFamily="34" charset="0"/>
                        </a:rPr>
                        <a:t>Imperialism </a:t>
                      </a:r>
                      <a:endParaRPr lang="en-GB" sz="1000" b="1"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The rush to conquer as much land as possible so as to grow a nation’s empire as large and powerful as possible. </a:t>
                      </a:r>
                      <a:endParaRPr lang="en-GB" sz="1000" kern="140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228646338"/>
                  </a:ext>
                </a:extLst>
              </a:tr>
              <a:tr h="468000">
                <a:tc>
                  <a:txBody>
                    <a:bodyPr/>
                    <a:lstStyle/>
                    <a:p>
                      <a:pPr marR="0" indent="0" algn="l" rtl="0">
                        <a:lnSpc>
                          <a:spcPct val="119000"/>
                        </a:lnSpc>
                        <a:spcBef>
                          <a:spcPts val="0"/>
                        </a:spcBef>
                        <a:spcAft>
                          <a:spcPts val="600"/>
                        </a:spcAft>
                      </a:pPr>
                      <a:r>
                        <a:rPr lang="en-GB" sz="1200" b="1" kern="1400" dirty="0">
                          <a:ln>
                            <a:noFill/>
                          </a:ln>
                          <a:solidFill>
                            <a:srgbClr val="000000"/>
                          </a:solidFill>
                          <a:effectLst/>
                          <a:latin typeface="Gill Sans MT" panose="020B0502020104020203" pitchFamily="34" charset="0"/>
                        </a:rPr>
                        <a:t>Nationalism </a:t>
                      </a:r>
                      <a:endParaRPr lang="en-GB" sz="1000" b="1"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The belief that one’s nation is superior to others and therefore has the right to be dominant and more influential. </a:t>
                      </a:r>
                      <a:endParaRPr lang="en-GB" sz="1000" kern="140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3424237610"/>
                  </a:ext>
                </a:extLst>
              </a:tr>
              <a:tr h="468000">
                <a:tc>
                  <a:txBody>
                    <a:bodyPr/>
                    <a:lstStyle/>
                    <a:p>
                      <a:pPr marR="0" indent="0" algn="l" rtl="0">
                        <a:lnSpc>
                          <a:spcPct val="119000"/>
                        </a:lnSpc>
                        <a:spcBef>
                          <a:spcPts val="0"/>
                        </a:spcBef>
                        <a:spcAft>
                          <a:spcPts val="600"/>
                        </a:spcAft>
                      </a:pPr>
                      <a:r>
                        <a:rPr lang="en-GB" sz="1200" b="1" kern="1400" dirty="0">
                          <a:ln>
                            <a:noFill/>
                          </a:ln>
                          <a:solidFill>
                            <a:srgbClr val="000000"/>
                          </a:solidFill>
                          <a:effectLst/>
                          <a:latin typeface="Gill Sans MT" panose="020B0502020104020203" pitchFamily="34" charset="0"/>
                        </a:rPr>
                        <a:t>Triple Entente </a:t>
                      </a:r>
                      <a:endParaRPr lang="en-GB" sz="1000" b="1"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The Alliance formed between Britain, France, and Russia.</a:t>
                      </a:r>
                      <a:endParaRPr lang="en-GB" sz="1000" kern="140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4158369582"/>
                  </a:ext>
                </a:extLst>
              </a:tr>
              <a:tr h="252000">
                <a:tc>
                  <a:txBody>
                    <a:bodyPr/>
                    <a:lstStyle/>
                    <a:p>
                      <a:pPr marR="0" indent="0" algn="l" rtl="0">
                        <a:lnSpc>
                          <a:spcPct val="119000"/>
                        </a:lnSpc>
                        <a:spcBef>
                          <a:spcPts val="0"/>
                        </a:spcBef>
                        <a:spcAft>
                          <a:spcPts val="600"/>
                        </a:spcAft>
                      </a:pPr>
                      <a:r>
                        <a:rPr lang="en-GB" sz="1200" b="1" kern="1400" dirty="0">
                          <a:ln>
                            <a:noFill/>
                          </a:ln>
                          <a:solidFill>
                            <a:srgbClr val="000000"/>
                          </a:solidFill>
                          <a:effectLst/>
                          <a:latin typeface="Gill Sans MT" panose="020B0502020104020203" pitchFamily="34" charset="0"/>
                        </a:rPr>
                        <a:t>Triple Alliance </a:t>
                      </a:r>
                      <a:endParaRPr lang="en-GB" sz="1000" b="1"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The Alliance formed between Germany, Italy, and, Austria-Hungry.</a:t>
                      </a:r>
                      <a:endParaRPr lang="en-GB" sz="1000" kern="140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3459673178"/>
                  </a:ext>
                </a:extLst>
              </a:tr>
              <a:tr h="468000">
                <a:tc>
                  <a:txBody>
                    <a:bodyPr/>
                    <a:lstStyle/>
                    <a:p>
                      <a:pPr marR="0" indent="0" algn="l" rtl="0">
                        <a:lnSpc>
                          <a:spcPct val="119000"/>
                        </a:lnSpc>
                        <a:spcBef>
                          <a:spcPts val="0"/>
                        </a:spcBef>
                        <a:spcAft>
                          <a:spcPts val="600"/>
                        </a:spcAft>
                      </a:pPr>
                      <a:r>
                        <a:rPr lang="en-GB" sz="1200" b="1" kern="1400" dirty="0">
                          <a:ln>
                            <a:noFill/>
                          </a:ln>
                          <a:solidFill>
                            <a:srgbClr val="000000"/>
                          </a:solidFill>
                          <a:effectLst/>
                          <a:latin typeface="Gill Sans MT" panose="020B0502020104020203" pitchFamily="34" charset="0"/>
                        </a:rPr>
                        <a:t>Western Front </a:t>
                      </a:r>
                      <a:endParaRPr lang="en-GB" sz="1000" b="1"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Refers to where the German forces fought the British, French, etc. This was in Northern France and Belgium which is to the West of Germany. They were also fighting Russia on the Eastern front.</a:t>
                      </a:r>
                      <a:endParaRPr lang="en-GB" sz="1000" kern="140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10002"/>
                  </a:ext>
                </a:extLst>
              </a:tr>
              <a:tr h="468000">
                <a:tc>
                  <a:txBody>
                    <a:bodyPr/>
                    <a:lstStyle/>
                    <a:p>
                      <a:pPr marR="0" indent="0" algn="l" rtl="0">
                        <a:lnSpc>
                          <a:spcPct val="119000"/>
                        </a:lnSpc>
                        <a:spcBef>
                          <a:spcPts val="0"/>
                        </a:spcBef>
                        <a:spcAft>
                          <a:spcPts val="600"/>
                        </a:spcAft>
                      </a:pPr>
                      <a:r>
                        <a:rPr lang="en-GB" sz="1200" b="1" kern="1400" dirty="0">
                          <a:ln>
                            <a:noFill/>
                          </a:ln>
                          <a:solidFill>
                            <a:srgbClr val="000000"/>
                          </a:solidFill>
                          <a:effectLst/>
                          <a:latin typeface="Gill Sans MT" panose="020B0502020104020203" pitchFamily="34" charset="0"/>
                        </a:rPr>
                        <a:t>Front Line </a:t>
                      </a:r>
                      <a:endParaRPr lang="en-GB" sz="1000" b="1"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Where the actual fighting took place.</a:t>
                      </a:r>
                      <a:endParaRPr lang="en-GB" sz="1000" kern="140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10003"/>
                  </a:ext>
                </a:extLst>
              </a:tr>
              <a:tr h="468000">
                <a:tc>
                  <a:txBody>
                    <a:bodyPr/>
                    <a:lstStyle/>
                    <a:p>
                      <a:pPr marR="0" indent="0" algn="l" rtl="0">
                        <a:lnSpc>
                          <a:spcPct val="119000"/>
                        </a:lnSpc>
                        <a:spcBef>
                          <a:spcPts val="0"/>
                        </a:spcBef>
                        <a:spcAft>
                          <a:spcPts val="600"/>
                        </a:spcAft>
                      </a:pPr>
                      <a:r>
                        <a:rPr lang="en-GB" sz="1200" b="1" kern="1400" dirty="0">
                          <a:ln>
                            <a:noFill/>
                          </a:ln>
                          <a:solidFill>
                            <a:srgbClr val="000000"/>
                          </a:solidFill>
                          <a:effectLst/>
                          <a:latin typeface="Gill Sans MT" panose="020B0502020104020203" pitchFamily="34" charset="0"/>
                        </a:rPr>
                        <a:t>No-Man’s Land </a:t>
                      </a:r>
                      <a:endParaRPr lang="en-GB" sz="1000" b="1"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The stretch of land between the two enemy trenches which belonged to neither side. </a:t>
                      </a:r>
                      <a:endParaRPr lang="en-GB" sz="10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10004"/>
                  </a:ext>
                </a:extLst>
              </a:tr>
            </a:tbl>
          </a:graphicData>
        </a:graphic>
      </p:graphicFrame>
      <p:graphicFrame>
        <p:nvGraphicFramePr>
          <p:cNvPr id="9" name="Content Placeholder 3"/>
          <p:cNvGraphicFramePr>
            <a:graphicFrameLocks/>
          </p:cNvGraphicFramePr>
          <p:nvPr/>
        </p:nvGraphicFramePr>
        <p:xfrm>
          <a:off x="6374674" y="1027252"/>
          <a:ext cx="5590903" cy="5526558"/>
        </p:xfrm>
        <a:graphic>
          <a:graphicData uri="http://schemas.openxmlformats.org/drawingml/2006/table">
            <a:tbl>
              <a:tblPr firstRow="1" bandRow="1">
                <a:tableStyleId>{5940675A-B579-460E-94D1-54222C63F5DA}</a:tableStyleId>
              </a:tblPr>
              <a:tblGrid>
                <a:gridCol w="1566041">
                  <a:extLst>
                    <a:ext uri="{9D8B030D-6E8A-4147-A177-3AD203B41FA5}">
                      <a16:colId xmlns:a16="http://schemas.microsoft.com/office/drawing/2014/main" val="20000"/>
                    </a:ext>
                  </a:extLst>
                </a:gridCol>
                <a:gridCol w="4024862">
                  <a:extLst>
                    <a:ext uri="{9D8B030D-6E8A-4147-A177-3AD203B41FA5}">
                      <a16:colId xmlns:a16="http://schemas.microsoft.com/office/drawing/2014/main" val="20001"/>
                    </a:ext>
                  </a:extLst>
                </a:gridCol>
              </a:tblGrid>
              <a:tr h="358398">
                <a:tc gridSpan="2">
                  <a:txBody>
                    <a:bodyPr/>
                    <a:lstStyle/>
                    <a:p>
                      <a:pPr algn="ctr"/>
                      <a:r>
                        <a:rPr lang="en-US" sz="1200" b="0" dirty="0">
                          <a:latin typeface="Gill Sans MT" panose="020B0502020104020203" pitchFamily="34" charset="0"/>
                        </a:rPr>
                        <a:t>WWI Key Words</a:t>
                      </a:r>
                    </a:p>
                  </a:txBody>
                  <a:tcPr anchor="ctr">
                    <a:solidFill>
                      <a:schemeClr val="accent1">
                        <a:lumMod val="20000"/>
                        <a:lumOff val="8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Gill Sans"/>
                      </a:endParaRPr>
                    </a:p>
                  </a:txBody>
                  <a:tcPr/>
                </a:tc>
                <a:extLst>
                  <a:ext uri="{0D108BD9-81ED-4DB2-BD59-A6C34878D82A}">
                    <a16:rowId xmlns:a16="http://schemas.microsoft.com/office/drawing/2014/main" val="10000"/>
                  </a:ext>
                </a:extLst>
              </a:tr>
              <a:tr h="360000">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US" sz="1200" b="1" baseline="0" dirty="0">
                          <a:latin typeface="Gill Sans MT" panose="020B0502020104020203" pitchFamily="34" charset="0"/>
                        </a:rPr>
                        <a:t>Conscription</a:t>
                      </a:r>
                      <a:endParaRPr lang="en-US" sz="1200" b="1" dirty="0">
                        <a:latin typeface="Gill Sans MT" panose="020B0502020104020203"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latin typeface="Gill Sans MT" panose="020B0502020104020203" pitchFamily="34" charset="0"/>
                        </a:rPr>
                        <a:t>The compulsory requirement to join the armed forces</a:t>
                      </a:r>
                      <a:endParaRPr lang="en-US" sz="1200" b="0" dirty="0">
                        <a:latin typeface="Gill Sans MT" panose="020B0502020104020203" pitchFamily="34" charset="0"/>
                      </a:endParaRPr>
                    </a:p>
                  </a:txBody>
                  <a:tcPr anchor="ctr"/>
                </a:tc>
                <a:extLst>
                  <a:ext uri="{0D108BD9-81ED-4DB2-BD59-A6C34878D82A}">
                    <a16:rowId xmlns:a16="http://schemas.microsoft.com/office/drawing/2014/main" val="10001"/>
                  </a:ext>
                </a:extLst>
              </a:tr>
              <a:tr h="504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latin typeface="Gill Sans MT" panose="020B0502020104020203" pitchFamily="34" charset="0"/>
                        </a:rPr>
                        <a:t>Boy Soldiers</a:t>
                      </a:r>
                    </a:p>
                    <a:p>
                      <a:endParaRPr lang="en-US" sz="1200" b="1" dirty="0">
                        <a:latin typeface="Gill Sans MT" panose="020B0502020104020203"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latin typeface="Gill Sans MT" panose="020B0502020104020203" pitchFamily="34" charset="0"/>
                        </a:rPr>
                        <a:t>A phrase used to describe the boys who lied about their age so as to join the army </a:t>
                      </a:r>
                      <a:endParaRPr lang="en-US" sz="1200" b="0" dirty="0">
                        <a:latin typeface="Gill Sans MT" panose="020B0502020104020203" pitchFamily="34" charset="0"/>
                      </a:endParaRPr>
                    </a:p>
                  </a:txBody>
                  <a:tcPr anchor="ctr"/>
                </a:tc>
                <a:extLst>
                  <a:ext uri="{0D108BD9-81ED-4DB2-BD59-A6C34878D82A}">
                    <a16:rowId xmlns:a16="http://schemas.microsoft.com/office/drawing/2014/main" val="10002"/>
                  </a:ext>
                </a:extLst>
              </a:tr>
              <a:tr h="360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tx1"/>
                          </a:solidFill>
                          <a:latin typeface="Gill Sans MT" panose="020B0502020104020203" pitchFamily="34" charset="0"/>
                        </a:rPr>
                        <a:t>Military Recruitment</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latin typeface="Gill Sans MT" panose="020B0502020104020203" pitchFamily="34" charset="0"/>
                        </a:rPr>
                        <a:t>Attracting people to try to join the army.</a:t>
                      </a:r>
                      <a:endParaRPr lang="en-US" sz="1200" b="0" dirty="0">
                        <a:latin typeface="Gill Sans MT" panose="020B0502020104020203" pitchFamily="34" charset="0"/>
                      </a:endParaRPr>
                    </a:p>
                  </a:txBody>
                  <a:tcPr anchor="ctr"/>
                </a:tc>
                <a:extLst>
                  <a:ext uri="{0D108BD9-81ED-4DB2-BD59-A6C34878D82A}">
                    <a16:rowId xmlns:a16="http://schemas.microsoft.com/office/drawing/2014/main" val="10003"/>
                  </a:ext>
                </a:extLst>
              </a:tr>
              <a:tr h="504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tx1"/>
                          </a:solidFill>
                          <a:latin typeface="Gill Sans MT" panose="020B0502020104020203" pitchFamily="34" charset="0"/>
                        </a:rPr>
                        <a:t>Morale</a:t>
                      </a:r>
                    </a:p>
                    <a:p>
                      <a:endParaRPr lang="en-US" sz="1200" b="1" dirty="0">
                        <a:latin typeface="Gill Sans MT" panose="020B0502020104020203"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latin typeface="Gill Sans MT" panose="020B0502020104020203" pitchFamily="34" charset="0"/>
                        </a:rPr>
                        <a:t>The enthusiasm/confidence of a group of people at a particular time</a:t>
                      </a:r>
                      <a:endParaRPr lang="en-US" sz="1200" b="0" dirty="0">
                        <a:latin typeface="Gill Sans MT" panose="020B0502020104020203" pitchFamily="34" charset="0"/>
                      </a:endParaRPr>
                    </a:p>
                  </a:txBody>
                  <a:tcPr anchor="ctr"/>
                </a:tc>
                <a:extLst>
                  <a:ext uri="{0D108BD9-81ED-4DB2-BD59-A6C34878D82A}">
                    <a16:rowId xmlns:a16="http://schemas.microsoft.com/office/drawing/2014/main" val="10004"/>
                  </a:ext>
                </a:extLst>
              </a:tr>
              <a:tr h="504000">
                <a:tc>
                  <a:txBody>
                    <a:bodyPr/>
                    <a:lstStyle/>
                    <a:p>
                      <a:r>
                        <a:rPr lang="en-US" sz="1200" b="1" dirty="0">
                          <a:solidFill>
                            <a:schemeClr val="tx1"/>
                          </a:solidFill>
                          <a:latin typeface="Gill Sans MT" panose="020B0502020104020203" pitchFamily="34" charset="0"/>
                        </a:rPr>
                        <a:t>Conscientious Objector</a:t>
                      </a:r>
                    </a:p>
                  </a:txBody>
                  <a:tcPr anchor="ctr"/>
                </a:tc>
                <a:tc>
                  <a:txBody>
                    <a:bodyPr/>
                    <a:lstStyle/>
                    <a:p>
                      <a:r>
                        <a:rPr lang="en-GB" sz="1200" b="0" dirty="0">
                          <a:latin typeface="Gill Sans MT" panose="020B0502020104020203" pitchFamily="34" charset="0"/>
                        </a:rPr>
                        <a:t>Men who refused to fight in WWI because of their moral objection to war</a:t>
                      </a:r>
                      <a:endParaRPr lang="en-US" sz="1200" b="0" dirty="0">
                        <a:latin typeface="Gill Sans MT" panose="020B0502020104020203" pitchFamily="34" charset="0"/>
                      </a:endParaRPr>
                    </a:p>
                  </a:txBody>
                  <a:tcPr anchor="ctr"/>
                </a:tc>
                <a:extLst>
                  <a:ext uri="{0D108BD9-81ED-4DB2-BD59-A6C34878D82A}">
                    <a16:rowId xmlns:a16="http://schemas.microsoft.com/office/drawing/2014/main" val="10005"/>
                  </a:ext>
                </a:extLst>
              </a:tr>
              <a:tr h="504000">
                <a:tc>
                  <a:txBody>
                    <a:bodyPr/>
                    <a:lstStyle/>
                    <a:p>
                      <a:r>
                        <a:rPr lang="en-US" sz="1200" b="1" dirty="0">
                          <a:latin typeface="Gill Sans MT" panose="020B0502020104020203" pitchFamily="34" charset="0"/>
                        </a:rPr>
                        <a:t>Trench</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latin typeface="Gill Sans MT" panose="020B0502020104020203" pitchFamily="34" charset="0"/>
                        </a:rPr>
                        <a:t>A long ditch dug into the ground from which soldiers would fight.</a:t>
                      </a:r>
                      <a:endParaRPr lang="en-US" sz="1200" b="0" dirty="0">
                        <a:latin typeface="Gill Sans MT" panose="020B0502020104020203" pitchFamily="34" charset="0"/>
                      </a:endParaRPr>
                    </a:p>
                  </a:txBody>
                  <a:tcPr anchor="ctr"/>
                </a:tc>
                <a:extLst>
                  <a:ext uri="{0D108BD9-81ED-4DB2-BD59-A6C34878D82A}">
                    <a16:rowId xmlns:a16="http://schemas.microsoft.com/office/drawing/2014/main" val="10006"/>
                  </a:ext>
                </a:extLst>
              </a:tr>
              <a:tr h="504000">
                <a:tc>
                  <a:txBody>
                    <a:bodyPr/>
                    <a:lstStyle/>
                    <a:p>
                      <a:r>
                        <a:rPr lang="en-US" sz="1200" b="1" dirty="0">
                          <a:latin typeface="Gill Sans MT" panose="020B0502020104020203" pitchFamily="34" charset="0"/>
                        </a:rPr>
                        <a:t>Artillery</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latin typeface="Gill Sans MT" panose="020B0502020104020203" pitchFamily="34" charset="0"/>
                        </a:rPr>
                        <a:t>Large ranged weapons (like cannons)</a:t>
                      </a:r>
                      <a:endParaRPr lang="en-US" sz="1200" b="0" dirty="0">
                        <a:latin typeface="Gill Sans MT" panose="020B0502020104020203" pitchFamily="34" charset="0"/>
                      </a:endParaRPr>
                    </a:p>
                  </a:txBody>
                  <a:tcPr anchor="ctr"/>
                </a:tc>
                <a:extLst>
                  <a:ext uri="{0D108BD9-81ED-4DB2-BD59-A6C34878D82A}">
                    <a16:rowId xmlns:a16="http://schemas.microsoft.com/office/drawing/2014/main" val="2371267687"/>
                  </a:ext>
                </a:extLst>
              </a:tr>
              <a:tr h="504000">
                <a:tc>
                  <a:txBody>
                    <a:bodyPr/>
                    <a:lstStyle/>
                    <a:p>
                      <a:r>
                        <a:rPr lang="en-US" sz="1200" b="1" dirty="0">
                          <a:latin typeface="Gill Sans MT" panose="020B0502020104020203" pitchFamily="34" charset="0"/>
                        </a:rPr>
                        <a:t>Trench Foot</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latin typeface="Gill Sans MT" panose="020B0502020104020203" pitchFamily="34" charset="0"/>
                        </a:rPr>
                        <a:t>A disease caused by standing in water/mud for long periods of time. It causes the flesh to rot.</a:t>
                      </a:r>
                      <a:endParaRPr lang="en-US" sz="1200" b="0" dirty="0">
                        <a:latin typeface="Gill Sans MT" panose="020B0502020104020203" pitchFamily="34" charset="0"/>
                      </a:endParaRPr>
                    </a:p>
                  </a:txBody>
                  <a:tcPr anchor="ctr"/>
                </a:tc>
                <a:extLst>
                  <a:ext uri="{0D108BD9-81ED-4DB2-BD59-A6C34878D82A}">
                    <a16:rowId xmlns:a16="http://schemas.microsoft.com/office/drawing/2014/main" val="1064670737"/>
                  </a:ext>
                </a:extLst>
              </a:tr>
              <a:tr h="504000">
                <a:tc>
                  <a:txBody>
                    <a:bodyPr/>
                    <a:lstStyle/>
                    <a:p>
                      <a:r>
                        <a:rPr lang="en-US" sz="1200" b="1" dirty="0">
                          <a:latin typeface="Gill Sans MT" panose="020B0502020104020203" pitchFamily="34" charset="0"/>
                        </a:rPr>
                        <a:t>Trench Fever</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latin typeface="Gill Sans MT" panose="020B0502020104020203" pitchFamily="34" charset="0"/>
                        </a:rPr>
                        <a:t>A bacterial infection caught from louse-bites. It caused a fever, nausea, head ache, weakness, and rash.</a:t>
                      </a:r>
                      <a:endParaRPr lang="en-US" sz="1200" b="0" dirty="0">
                        <a:latin typeface="Gill Sans MT" panose="020B0502020104020203" pitchFamily="34" charset="0"/>
                      </a:endParaRPr>
                    </a:p>
                  </a:txBody>
                  <a:tcPr anchor="ctr"/>
                </a:tc>
                <a:extLst>
                  <a:ext uri="{0D108BD9-81ED-4DB2-BD59-A6C34878D82A}">
                    <a16:rowId xmlns:a16="http://schemas.microsoft.com/office/drawing/2014/main" val="2849247072"/>
                  </a:ext>
                </a:extLst>
              </a:tr>
              <a:tr h="504000">
                <a:tc>
                  <a:txBody>
                    <a:bodyPr/>
                    <a:lstStyle/>
                    <a:p>
                      <a:r>
                        <a:rPr lang="en-US" sz="1200" b="1" dirty="0">
                          <a:latin typeface="Gill Sans MT" panose="020B0502020104020203" pitchFamily="34" charset="0"/>
                        </a:rPr>
                        <a:t>Shell Shock</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latin typeface="Gill Sans MT" panose="020B0502020104020203" pitchFamily="34" charset="0"/>
                        </a:rPr>
                        <a:t>A mental health condition caused by witnessing something terrifying/shocking. The effects can be very different from patient to patient but can include panic at loud sounds, insomnia, inability to keep food down, etc.</a:t>
                      </a:r>
                      <a:endParaRPr lang="en-US" sz="1200" b="0" dirty="0">
                        <a:latin typeface="Gill Sans MT" panose="020B0502020104020203" pitchFamily="34" charset="0"/>
                      </a:endParaRPr>
                    </a:p>
                  </a:txBody>
                  <a:tcPr anchor="ctr"/>
                </a:tc>
                <a:extLst>
                  <a:ext uri="{0D108BD9-81ED-4DB2-BD59-A6C34878D82A}">
                    <a16:rowId xmlns:a16="http://schemas.microsoft.com/office/drawing/2014/main" val="406025357"/>
                  </a:ext>
                </a:extLst>
              </a:tr>
            </a:tbl>
          </a:graphicData>
        </a:graphic>
      </p:graphicFrame>
      <p:sp>
        <p:nvSpPr>
          <p:cNvPr id="2" name="TextBox 1">
            <a:extLst>
              <a:ext uri="{FF2B5EF4-FFF2-40B4-BE49-F238E27FC236}">
                <a16:creationId xmlns:a16="http://schemas.microsoft.com/office/drawing/2014/main" id="{2FDC7601-26CE-F7CC-E39F-8ACC0AC87601}"/>
              </a:ext>
            </a:extLst>
          </p:cNvPr>
          <p:cNvSpPr txBox="1"/>
          <p:nvPr/>
        </p:nvSpPr>
        <p:spPr>
          <a:xfrm>
            <a:off x="11828418" y="6489391"/>
            <a:ext cx="363582"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5</a:t>
            </a:r>
          </a:p>
        </p:txBody>
      </p:sp>
    </p:spTree>
    <p:extLst>
      <p:ext uri="{BB962C8B-B14F-4D97-AF65-F5344CB8AC3E}">
        <p14:creationId xmlns:p14="http://schemas.microsoft.com/office/powerpoint/2010/main" val="15957776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583339308"/>
              </p:ext>
            </p:extLst>
          </p:nvPr>
        </p:nvGraphicFramePr>
        <p:xfrm>
          <a:off x="2177142" y="65328"/>
          <a:ext cx="9927771" cy="6618541"/>
        </p:xfrm>
        <a:graphic>
          <a:graphicData uri="http://schemas.openxmlformats.org/drawingml/2006/table">
            <a:tbl>
              <a:tblPr firstRow="1" bandRow="1">
                <a:tableStyleId>{5940675A-B579-460E-94D1-54222C63F5DA}</a:tableStyleId>
              </a:tblPr>
              <a:tblGrid>
                <a:gridCol w="1645921">
                  <a:extLst>
                    <a:ext uri="{9D8B030D-6E8A-4147-A177-3AD203B41FA5}">
                      <a16:colId xmlns:a16="http://schemas.microsoft.com/office/drawing/2014/main" val="20000"/>
                    </a:ext>
                  </a:extLst>
                </a:gridCol>
                <a:gridCol w="8281850">
                  <a:extLst>
                    <a:ext uri="{9D8B030D-6E8A-4147-A177-3AD203B41FA5}">
                      <a16:colId xmlns:a16="http://schemas.microsoft.com/office/drawing/2014/main" val="20001"/>
                    </a:ext>
                  </a:extLst>
                </a:gridCol>
              </a:tblGrid>
              <a:tr h="297048">
                <a:tc>
                  <a:txBody>
                    <a:bodyPr/>
                    <a:lstStyle/>
                    <a:p>
                      <a:pPr algn="l"/>
                      <a:r>
                        <a:rPr lang="en-GB" sz="1200" b="1" dirty="0">
                          <a:latin typeface="Gill Sans MT" panose="020B0502020104020203" pitchFamily="34" charset="0"/>
                        </a:rPr>
                        <a:t>Key Word</a:t>
                      </a:r>
                    </a:p>
                  </a:txBody>
                  <a:tcPr anchor="ctr">
                    <a:solidFill>
                      <a:schemeClr val="accent4">
                        <a:lumMod val="20000"/>
                        <a:lumOff val="80000"/>
                      </a:schemeClr>
                    </a:solidFill>
                  </a:tcPr>
                </a:tc>
                <a:tc>
                  <a:txBody>
                    <a:bodyPr/>
                    <a:lstStyle/>
                    <a:p>
                      <a:pPr algn="l"/>
                      <a:r>
                        <a:rPr lang="en-GB" sz="1200" b="1" dirty="0">
                          <a:latin typeface="Gill Sans MT" panose="020B0502020104020203" pitchFamily="34" charset="0"/>
                        </a:rPr>
                        <a:t>Definition</a:t>
                      </a:r>
                    </a:p>
                  </a:txBody>
                  <a:tcPr anchor="ctr">
                    <a:solidFill>
                      <a:schemeClr val="accent4">
                        <a:lumMod val="20000"/>
                        <a:lumOff val="80000"/>
                      </a:schemeClr>
                    </a:solidFill>
                  </a:tcPr>
                </a:tc>
                <a:extLst>
                  <a:ext uri="{0D108BD9-81ED-4DB2-BD59-A6C34878D82A}">
                    <a16:rowId xmlns:a16="http://schemas.microsoft.com/office/drawing/2014/main" val="10000"/>
                  </a:ext>
                </a:extLst>
              </a:tr>
              <a:tr h="285404">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HIC</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High income country</a:t>
                      </a:r>
                    </a:p>
                  </a:txBody>
                  <a:tcPr marL="36576" marR="36576" marT="36576" marB="36576" anchor="ctr"/>
                </a:tc>
                <a:extLst>
                  <a:ext uri="{0D108BD9-81ED-4DB2-BD59-A6C34878D82A}">
                    <a16:rowId xmlns:a16="http://schemas.microsoft.com/office/drawing/2014/main" val="10001"/>
                  </a:ext>
                </a:extLst>
              </a:tr>
              <a:tr h="241069">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LIC</a:t>
                      </a:r>
                    </a:p>
                  </a:txBody>
                  <a:tcPr marL="36576" marR="36576" marT="36576" marB="36576" anchor="ctr"/>
                </a:tc>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Low income country</a:t>
                      </a:r>
                    </a:p>
                  </a:txBody>
                  <a:tcPr marL="36576" marR="36576" marT="36576" marB="36576" anchor="ctr"/>
                </a:tc>
                <a:extLst>
                  <a:ext uri="{0D108BD9-81ED-4DB2-BD59-A6C34878D82A}">
                    <a16:rowId xmlns:a16="http://schemas.microsoft.com/office/drawing/2014/main" val="1950349974"/>
                  </a:ext>
                </a:extLst>
              </a:tr>
              <a:tr h="247754">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NEE</a:t>
                      </a:r>
                    </a:p>
                  </a:txBody>
                  <a:tcPr marL="36576" marR="36576" marT="36576" marB="36576" anchor="ctr"/>
                </a:tc>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Newly emerging economy</a:t>
                      </a:r>
                    </a:p>
                  </a:txBody>
                  <a:tcPr marL="36576" marR="36576" marT="36576" marB="36576" anchor="ctr"/>
                </a:tc>
                <a:extLst>
                  <a:ext uri="{0D108BD9-81ED-4DB2-BD59-A6C34878D82A}">
                    <a16:rowId xmlns:a16="http://schemas.microsoft.com/office/drawing/2014/main" val="3645381318"/>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Development</a:t>
                      </a:r>
                    </a:p>
                  </a:txBody>
                  <a:tcPr marL="36576" marR="36576" marT="36576" marB="36576" anchor="ctr"/>
                </a:tc>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Refers to a country’s level of growth, opportunity and wealth. </a:t>
                      </a:r>
                    </a:p>
                  </a:txBody>
                  <a:tcPr marL="36576" marR="36576" marT="36576" marB="36576" anchor="ctr"/>
                </a:tc>
                <a:extLst>
                  <a:ext uri="{0D108BD9-81ED-4DB2-BD59-A6C34878D82A}">
                    <a16:rowId xmlns:a16="http://schemas.microsoft.com/office/drawing/2014/main" val="2190891202"/>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Development</a:t>
                      </a:r>
                      <a:r>
                        <a:rPr lang="en-GB" sz="1200" kern="1400" baseline="0" dirty="0">
                          <a:ln>
                            <a:noFill/>
                          </a:ln>
                          <a:solidFill>
                            <a:srgbClr val="000000"/>
                          </a:solidFill>
                          <a:effectLst/>
                          <a:latin typeface="Gill Sans MT" panose="020B0502020104020203" pitchFamily="34" charset="0"/>
                        </a:rPr>
                        <a:t> indicator</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L="0" marR="0" lvl="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rPr>
                        <a:t>Also known</a:t>
                      </a:r>
                      <a:r>
                        <a:rPr lang="en-GB" sz="1200" kern="1400" baseline="0" dirty="0">
                          <a:ln>
                            <a:noFill/>
                          </a:ln>
                          <a:solidFill>
                            <a:srgbClr val="000000"/>
                          </a:solidFill>
                          <a:effectLst/>
                          <a:latin typeface="Gill Sans MT" panose="020B0502020104020203" pitchFamily="34" charset="0"/>
                        </a:rPr>
                        <a:t> as measures of development. </a:t>
                      </a:r>
                      <a:r>
                        <a:rPr lang="en-US" sz="1200" kern="1200" dirty="0">
                          <a:solidFill>
                            <a:schemeClr val="tx1"/>
                          </a:solidFill>
                          <a:effectLst/>
                          <a:latin typeface="Gill Sans MT" panose="020B0502020104020203" pitchFamily="34" charset="0"/>
                          <a:ea typeface="+mn-ea"/>
                          <a:cs typeface="+mn-cs"/>
                        </a:rPr>
                        <a:t>Give a numerical value which we can use to compare countries and measure progress. </a:t>
                      </a:r>
                      <a:endParaRPr lang="en-GB" sz="1200" kern="1200" dirty="0">
                        <a:solidFill>
                          <a:schemeClr val="tx1"/>
                        </a:solidFill>
                        <a:effectLst/>
                        <a:latin typeface="Gill Sans MT" panose="020B0502020104020203" pitchFamily="34" charset="0"/>
                        <a:ea typeface="+mn-ea"/>
                        <a:cs typeface="+mn-cs"/>
                      </a:endParaRPr>
                    </a:p>
                  </a:txBody>
                  <a:tcPr marL="36576" marR="36576" marT="36576" marB="36576" anchor="ctr"/>
                </a:tc>
                <a:extLst>
                  <a:ext uri="{0D108BD9-81ED-4DB2-BD59-A6C34878D82A}">
                    <a16:rowId xmlns:a16="http://schemas.microsoft.com/office/drawing/2014/main" val="4293745074"/>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Quality of life</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The general wellbeing of people which includes income, health, education, employment and the environment.</a:t>
                      </a:r>
                    </a:p>
                  </a:txBody>
                  <a:tcPr marL="36576" marR="36576" marT="36576" marB="36576" anchor="ctr"/>
                </a:tc>
                <a:extLst>
                  <a:ext uri="{0D108BD9-81ED-4DB2-BD59-A6C34878D82A}">
                    <a16:rowId xmlns:a16="http://schemas.microsoft.com/office/drawing/2014/main" val="3734868305"/>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Birth rate</a:t>
                      </a:r>
                    </a:p>
                  </a:txBody>
                  <a:tcPr marL="36576" marR="36576" marT="36576" marB="36576" anchor="ctr"/>
                </a:tc>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The number of babies born per 1,000 of the population.</a:t>
                      </a:r>
                    </a:p>
                  </a:txBody>
                  <a:tcPr marL="36576" marR="36576" marT="36576" marB="36576" anchor="ctr"/>
                </a:tc>
                <a:extLst>
                  <a:ext uri="{0D108BD9-81ED-4DB2-BD59-A6C34878D82A}">
                    <a16:rowId xmlns:a16="http://schemas.microsoft.com/office/drawing/2014/main" val="1004872554"/>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Death rate</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The number of people who die per 1,000 of the population.</a:t>
                      </a:r>
                    </a:p>
                  </a:txBody>
                  <a:tcPr marL="36576" marR="36576" marT="36576" marB="36576" anchor="ctr"/>
                </a:tc>
                <a:extLst>
                  <a:ext uri="{0D108BD9-81ED-4DB2-BD59-A6C34878D82A}">
                    <a16:rowId xmlns:a16="http://schemas.microsoft.com/office/drawing/2014/main" val="2116168150"/>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Infant mortality rate</a:t>
                      </a:r>
                    </a:p>
                  </a:txBody>
                  <a:tcPr marL="36576" marR="36576" marT="36576" marB="36576" anchor="ctr"/>
                </a:tc>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The number of children under the age of 5 that die per 1,000 live births.</a:t>
                      </a:r>
                    </a:p>
                  </a:txBody>
                  <a:tcPr marL="36576" marR="36576" marT="36576" marB="36576" anchor="ctr"/>
                </a:tc>
                <a:extLst>
                  <a:ext uri="{0D108BD9-81ED-4DB2-BD59-A6C34878D82A}">
                    <a16:rowId xmlns:a16="http://schemas.microsoft.com/office/drawing/2014/main" val="3832220442"/>
                  </a:ext>
                </a:extLst>
              </a:tr>
              <a:tr h="314858">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Life expectancy</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The average age a person can expect to live to.</a:t>
                      </a:r>
                    </a:p>
                  </a:txBody>
                  <a:tcPr marL="36576" marR="36576" marT="36576" marB="36576" anchor="ctr"/>
                </a:tc>
                <a:extLst>
                  <a:ext uri="{0D108BD9-81ED-4DB2-BD59-A6C34878D82A}">
                    <a16:rowId xmlns:a16="http://schemas.microsoft.com/office/drawing/2014/main" val="519341162"/>
                  </a:ext>
                </a:extLst>
              </a:tr>
              <a:tr h="314858">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Adult literacy rate</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The percentage of adults who can read and write .</a:t>
                      </a:r>
                    </a:p>
                  </a:txBody>
                  <a:tcPr marL="36576" marR="36576" marT="36576" marB="36576" anchor="ctr"/>
                </a:tc>
                <a:extLst>
                  <a:ext uri="{0D108BD9-81ED-4DB2-BD59-A6C34878D82A}">
                    <a16:rowId xmlns:a16="http://schemas.microsoft.com/office/drawing/2014/main" val="2255776347"/>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Doctors per 100.000</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The number of doctors there are per 1,000 people of the population</a:t>
                      </a:r>
                    </a:p>
                  </a:txBody>
                  <a:tcPr marL="36576" marR="36576" marT="36576" marB="36576" anchor="ctr"/>
                </a:tc>
                <a:extLst>
                  <a:ext uri="{0D108BD9-81ED-4DB2-BD59-A6C34878D82A}">
                    <a16:rowId xmlns:a16="http://schemas.microsoft.com/office/drawing/2014/main" val="2555449906"/>
                  </a:ext>
                </a:extLst>
              </a:tr>
              <a:tr h="314858">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GNI per capita</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(Gross national income) The average amount of money/ income per person in a country or region.</a:t>
                      </a:r>
                    </a:p>
                  </a:txBody>
                  <a:tcPr marL="36576" marR="36576" marT="36576" marB="36576" anchor="ctr"/>
                </a:tc>
                <a:extLst>
                  <a:ext uri="{0D108BD9-81ED-4DB2-BD59-A6C34878D82A}">
                    <a16:rowId xmlns:a16="http://schemas.microsoft.com/office/drawing/2014/main" val="2571515563"/>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Poverty</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Having few possessions or very little income which makes it difficult to live.</a:t>
                      </a:r>
                    </a:p>
                  </a:txBody>
                  <a:tcPr marL="36576" marR="36576" marT="36576" marB="36576" anchor="ctr"/>
                </a:tc>
                <a:extLst>
                  <a:ext uri="{0D108BD9-81ED-4DB2-BD59-A6C34878D82A}">
                    <a16:rowId xmlns:a16="http://schemas.microsoft.com/office/drawing/2014/main" val="10003"/>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Employment sector</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dirty="0">
                          <a:latin typeface="Gill Sans MT" panose="020B0502020104020203" pitchFamily="34" charset="0"/>
                        </a:rPr>
                        <a:t>how the workforce is divided up between the four main employment sectors</a:t>
                      </a:r>
                    </a:p>
                  </a:txBody>
                  <a:tcPr marL="36576" marR="36576" marT="36576" marB="36576" anchor="ctr"/>
                </a:tc>
                <a:extLst>
                  <a:ext uri="{0D108BD9-81ED-4DB2-BD59-A6C34878D82A}">
                    <a16:rowId xmlns:a16="http://schemas.microsoft.com/office/drawing/2014/main" val="4161322462"/>
                  </a:ext>
                </a:extLst>
              </a:tr>
              <a:tr h="314858">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Primary sector</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Extracting raw materials from the ground e.g. farming, mining and fishing</a:t>
                      </a:r>
                    </a:p>
                  </a:txBody>
                  <a:tcPr marL="36576" marR="36576" marT="36576" marB="36576" anchor="ctr"/>
                </a:tc>
                <a:extLst>
                  <a:ext uri="{0D108BD9-81ED-4DB2-BD59-A6C34878D82A}">
                    <a16:rowId xmlns:a16="http://schemas.microsoft.com/office/drawing/2014/main" val="10004"/>
                  </a:ext>
                </a:extLst>
              </a:tr>
              <a:tr h="314858">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Secondary sector</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Refers to the processing and building of raw materials e.g. manufacturing</a:t>
                      </a:r>
                    </a:p>
                  </a:txBody>
                  <a:tcPr marL="36576" marR="36576" marT="36576" marB="36576" anchor="ctr"/>
                </a:tc>
                <a:extLst>
                  <a:ext uri="{0D108BD9-81ED-4DB2-BD59-A6C34878D82A}">
                    <a16:rowId xmlns:a16="http://schemas.microsoft.com/office/drawing/2014/main" val="4149408354"/>
                  </a:ext>
                </a:extLst>
              </a:tr>
              <a:tr h="314858">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Tertiary sector</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The employment sector which provides services e.g. banking, security, insurance </a:t>
                      </a:r>
                    </a:p>
                  </a:txBody>
                  <a:tcPr marL="36576" marR="36576" marT="36576" marB="36576" anchor="ctr"/>
                </a:tc>
                <a:extLst>
                  <a:ext uri="{0D108BD9-81ED-4DB2-BD59-A6C34878D82A}">
                    <a16:rowId xmlns:a16="http://schemas.microsoft.com/office/drawing/2014/main" val="1235971345"/>
                  </a:ext>
                </a:extLst>
              </a:tr>
              <a:tr h="377307">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Informal sector</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Part of the economy which is neither taxed nor monitored by the government. They may work cash in hand, be self employed and have no guaranteed hours or pay. </a:t>
                      </a:r>
                    </a:p>
                  </a:txBody>
                  <a:tcPr marL="36576" marR="36576" marT="36576" marB="36576" anchor="ctr"/>
                </a:tc>
                <a:extLst>
                  <a:ext uri="{0D108BD9-81ED-4DB2-BD59-A6C34878D82A}">
                    <a16:rowId xmlns:a16="http://schemas.microsoft.com/office/drawing/2014/main" val="3189114812"/>
                  </a:ext>
                </a:extLst>
              </a:tr>
              <a:tr h="277406">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Formal sector</a:t>
                      </a:r>
                    </a:p>
                  </a:txBody>
                  <a:tcPr marL="36576" marR="36576" marT="36576" marB="36576" anchor="ctr"/>
                </a:tc>
                <a:tc>
                  <a:txBody>
                    <a:bodyPr/>
                    <a:lstStyle/>
                    <a:p>
                      <a:pPr marR="0" indent="0" algn="l" rtl="0">
                        <a:lnSpc>
                          <a:spcPct val="119000"/>
                        </a:lnSpc>
                        <a:spcBef>
                          <a:spcPts val="0"/>
                        </a:spcBef>
                        <a:spcAft>
                          <a:spcPts val="600"/>
                        </a:spcAft>
                      </a:pPr>
                      <a:r>
                        <a:rPr lang="en-GB" sz="1200" kern="1200" dirty="0">
                          <a:solidFill>
                            <a:schemeClr val="tx1"/>
                          </a:solidFill>
                          <a:effectLst/>
                          <a:latin typeface="Gill Sans MT" panose="020B0502020104020203" pitchFamily="34" charset="0"/>
                          <a:ea typeface="+mn-ea"/>
                          <a:cs typeface="+mn-cs"/>
                        </a:rPr>
                        <a:t>Refers to all economic activities operating within the official legal framework that are paying taxes on all money that is made.</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2532277979"/>
                  </a:ext>
                </a:extLst>
              </a:tr>
            </a:tbl>
          </a:graphicData>
        </a:graphic>
      </p:graphicFrame>
      <p:sp>
        <p:nvSpPr>
          <p:cNvPr id="3" name="TextBox 2"/>
          <p:cNvSpPr txBox="1"/>
          <p:nvPr/>
        </p:nvSpPr>
        <p:spPr>
          <a:xfrm>
            <a:off x="122703" y="134605"/>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Geography</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4" name="TextBox 3"/>
          <p:cNvSpPr txBox="1"/>
          <p:nvPr/>
        </p:nvSpPr>
        <p:spPr>
          <a:xfrm>
            <a:off x="11828418" y="6489391"/>
            <a:ext cx="363582"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6</a:t>
            </a:r>
          </a:p>
        </p:txBody>
      </p:sp>
    </p:spTree>
    <p:extLst>
      <p:ext uri="{BB962C8B-B14F-4D97-AF65-F5344CB8AC3E}">
        <p14:creationId xmlns:p14="http://schemas.microsoft.com/office/powerpoint/2010/main" val="2875835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60146002"/>
              </p:ext>
            </p:extLst>
          </p:nvPr>
        </p:nvGraphicFramePr>
        <p:xfrm>
          <a:off x="1898468" y="105690"/>
          <a:ext cx="10232572" cy="6630328"/>
        </p:xfrm>
        <a:graphic>
          <a:graphicData uri="http://schemas.openxmlformats.org/drawingml/2006/table">
            <a:tbl>
              <a:tblPr firstRow="1" bandRow="1">
                <a:tableStyleId>{5940675A-B579-460E-94D1-54222C63F5DA}</a:tableStyleId>
              </a:tblPr>
              <a:tblGrid>
                <a:gridCol w="1288869">
                  <a:extLst>
                    <a:ext uri="{9D8B030D-6E8A-4147-A177-3AD203B41FA5}">
                      <a16:colId xmlns:a16="http://schemas.microsoft.com/office/drawing/2014/main" val="20000"/>
                    </a:ext>
                  </a:extLst>
                </a:gridCol>
                <a:gridCol w="8943703">
                  <a:extLst>
                    <a:ext uri="{9D8B030D-6E8A-4147-A177-3AD203B41FA5}">
                      <a16:colId xmlns:a16="http://schemas.microsoft.com/office/drawing/2014/main" val="20001"/>
                    </a:ext>
                  </a:extLst>
                </a:gridCol>
              </a:tblGrid>
              <a:tr h="297048">
                <a:tc>
                  <a:txBody>
                    <a:bodyPr/>
                    <a:lstStyle/>
                    <a:p>
                      <a:pPr algn="l"/>
                      <a:r>
                        <a:rPr lang="en-GB" sz="1200" b="1" dirty="0">
                          <a:latin typeface="Gill Sans MT" panose="020B0502020104020203" pitchFamily="34" charset="0"/>
                        </a:rPr>
                        <a:t>Key Word</a:t>
                      </a:r>
                    </a:p>
                  </a:txBody>
                  <a:tcPr anchor="ctr">
                    <a:solidFill>
                      <a:schemeClr val="accent2">
                        <a:lumMod val="20000"/>
                        <a:lumOff val="80000"/>
                      </a:schemeClr>
                    </a:solidFill>
                  </a:tcPr>
                </a:tc>
                <a:tc>
                  <a:txBody>
                    <a:bodyPr/>
                    <a:lstStyle/>
                    <a:p>
                      <a:pPr algn="l"/>
                      <a:r>
                        <a:rPr lang="en-GB" sz="1200" b="1" dirty="0">
                          <a:latin typeface="Gill Sans MT" panose="020B0502020104020203" pitchFamily="34" charset="0"/>
                        </a:rPr>
                        <a:t>Definition</a:t>
                      </a:r>
                    </a:p>
                  </a:txBody>
                  <a:tcPr anchor="ctr">
                    <a:solidFill>
                      <a:schemeClr val="accent2">
                        <a:lumMod val="20000"/>
                        <a:lumOff val="80000"/>
                      </a:schemeClr>
                    </a:solidFill>
                  </a:tcPr>
                </a:tc>
                <a:extLst>
                  <a:ext uri="{0D108BD9-81ED-4DB2-BD59-A6C34878D82A}">
                    <a16:rowId xmlns:a16="http://schemas.microsoft.com/office/drawing/2014/main" val="10000"/>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Pension</a:t>
                      </a:r>
                    </a:p>
                  </a:txBody>
                  <a:tcPr marL="36576" marR="36576" marT="36576" marB="36576" anchor="ctr"/>
                </a:tc>
                <a:tc>
                  <a:txBody>
                    <a:bodyPr/>
                    <a:lstStyle/>
                    <a:p>
                      <a:pPr marR="0" indent="0" algn="l" rtl="0">
                        <a:lnSpc>
                          <a:spcPct val="119000"/>
                        </a:lnSpc>
                        <a:spcBef>
                          <a:spcPts val="0"/>
                        </a:spcBef>
                        <a:spcAft>
                          <a:spcPts val="600"/>
                        </a:spcAft>
                      </a:pPr>
                      <a:r>
                        <a:rPr lang="en-GB" sz="1200" kern="1200" dirty="0">
                          <a:solidFill>
                            <a:schemeClr val="tx1"/>
                          </a:solidFill>
                          <a:effectLst/>
                          <a:latin typeface="Gill Sans MT" panose="020B0502020104020203" pitchFamily="34" charset="0"/>
                          <a:ea typeface="+mn-ea"/>
                          <a:cs typeface="Calibri" panose="020F0502020204030204" pitchFamily="34" charset="0"/>
                        </a:rPr>
                        <a:t>money paid to retired people</a:t>
                      </a:r>
                      <a:endParaRPr lang="en-GB" sz="1200" kern="1400" dirty="0">
                        <a:ln>
                          <a:noFill/>
                        </a:ln>
                        <a:solidFill>
                          <a:srgbClr val="000000"/>
                        </a:solidFill>
                        <a:effectLst/>
                        <a:latin typeface="Gill Sans MT" panose="020B0502020104020203" pitchFamily="34" charset="0"/>
                        <a:cs typeface="Calibri" panose="020F0502020204030204" pitchFamily="34" charset="0"/>
                      </a:endParaRPr>
                    </a:p>
                  </a:txBody>
                  <a:tcPr marL="36576" marR="36576" marT="36576" marB="36576" anchor="ctr"/>
                </a:tc>
                <a:extLst>
                  <a:ext uri="{0D108BD9-81ED-4DB2-BD59-A6C34878D82A}">
                    <a16:rowId xmlns:a16="http://schemas.microsoft.com/office/drawing/2014/main" val="309412397"/>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Tax</a:t>
                      </a:r>
                    </a:p>
                  </a:txBody>
                  <a:tcPr marL="36576" marR="36576" marT="36576" marB="36576" anchor="ctr"/>
                </a:tc>
                <a:tc>
                  <a:txBody>
                    <a:bodyPr/>
                    <a:lstStyle/>
                    <a:p>
                      <a:pPr marR="0" indent="0" algn="l" rtl="0">
                        <a:lnSpc>
                          <a:spcPct val="119000"/>
                        </a:lnSpc>
                        <a:spcBef>
                          <a:spcPts val="0"/>
                        </a:spcBef>
                        <a:spcAft>
                          <a:spcPts val="600"/>
                        </a:spcAft>
                      </a:pPr>
                      <a:r>
                        <a:rPr lang="en-GB" sz="1200" kern="1200" dirty="0">
                          <a:solidFill>
                            <a:schemeClr val="tx1"/>
                          </a:solidFill>
                          <a:effectLst/>
                          <a:latin typeface="Gill Sans MT" panose="020B0502020104020203" pitchFamily="34" charset="0"/>
                          <a:ea typeface="+mn-ea"/>
                          <a:cs typeface="Calibri" panose="020F0502020204030204" pitchFamily="34" charset="0"/>
                        </a:rPr>
                        <a:t>money that must be paid to the government by businesses and workers. Governments use this money to pay for services (schools, hospitals), infrastructure (roads, airports), and welfare payments (benefits, pensions).</a:t>
                      </a:r>
                      <a:endParaRPr lang="en-GB" sz="1200" kern="1400" dirty="0">
                        <a:ln>
                          <a:noFill/>
                        </a:ln>
                        <a:solidFill>
                          <a:srgbClr val="000000"/>
                        </a:solidFill>
                        <a:effectLst/>
                        <a:latin typeface="Gill Sans MT" panose="020B0502020104020203" pitchFamily="34" charset="0"/>
                        <a:cs typeface="Calibri" panose="020F0502020204030204" pitchFamily="34" charset="0"/>
                      </a:endParaRPr>
                    </a:p>
                  </a:txBody>
                  <a:tcPr marL="36576" marR="36576" marT="36576" marB="36576" anchor="ctr"/>
                </a:tc>
                <a:extLst>
                  <a:ext uri="{0D108BD9-81ED-4DB2-BD59-A6C34878D82A}">
                    <a16:rowId xmlns:a16="http://schemas.microsoft.com/office/drawing/2014/main" val="878952634"/>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Famine</a:t>
                      </a:r>
                    </a:p>
                  </a:txBody>
                  <a:tcPr marL="36576" marR="36576" marT="36576" marB="36576" anchor="ctr"/>
                </a:tc>
                <a:tc>
                  <a:txBody>
                    <a:bodyPr/>
                    <a:lstStyle/>
                    <a:p>
                      <a:pPr marR="0" indent="0" algn="l" rtl="0">
                        <a:lnSpc>
                          <a:spcPct val="119000"/>
                        </a:lnSpc>
                        <a:spcBef>
                          <a:spcPts val="0"/>
                        </a:spcBef>
                        <a:spcAft>
                          <a:spcPts val="600"/>
                        </a:spcAft>
                      </a:pPr>
                      <a:r>
                        <a:rPr lang="en-GB" sz="1200" kern="1200" dirty="0">
                          <a:solidFill>
                            <a:schemeClr val="tx1"/>
                          </a:solidFill>
                          <a:effectLst/>
                          <a:latin typeface="Gill Sans MT" panose="020B0502020104020203" pitchFamily="34" charset="0"/>
                          <a:ea typeface="+mn-ea"/>
                          <a:cs typeface="+mn-cs"/>
                        </a:rPr>
                        <a:t>an extreme shortage of food, which can cause illness and death.</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887709434"/>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Food insecurity</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Being without reliable access to enough affordable and nutritious food.</a:t>
                      </a:r>
                    </a:p>
                  </a:txBody>
                  <a:tcPr marL="36576" marR="36576" marT="36576" marB="36576" anchor="ctr"/>
                </a:tc>
                <a:extLst>
                  <a:ext uri="{0D108BD9-81ED-4DB2-BD59-A6C34878D82A}">
                    <a16:rowId xmlns:a16="http://schemas.microsoft.com/office/drawing/2014/main" val="3526085300"/>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Malnourished</a:t>
                      </a:r>
                    </a:p>
                  </a:txBody>
                  <a:tcPr marL="36576" marR="36576" marT="36576" marB="36576" anchor="ctr"/>
                </a:tc>
                <a:tc>
                  <a:txBody>
                    <a:bodyPr/>
                    <a:lstStyle/>
                    <a:p>
                      <a:pPr marR="0" indent="0" algn="l" rtl="0">
                        <a:lnSpc>
                          <a:spcPct val="119000"/>
                        </a:lnSpc>
                        <a:spcBef>
                          <a:spcPts val="0"/>
                        </a:spcBef>
                        <a:spcAft>
                          <a:spcPts val="600"/>
                        </a:spcAft>
                      </a:pPr>
                      <a:r>
                        <a:rPr lang="en-GB" sz="1200" kern="1200" dirty="0">
                          <a:solidFill>
                            <a:schemeClr val="tx1"/>
                          </a:solidFill>
                          <a:effectLst/>
                          <a:latin typeface="Gill Sans MT" panose="020B0502020104020203" pitchFamily="34" charset="0"/>
                          <a:ea typeface="+mn-ea"/>
                          <a:cs typeface="+mn-cs"/>
                        </a:rPr>
                        <a:t>supplied with less than the minimum amount of the nutrients or foods essential for sound health and growth. </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121773538"/>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Drought</a:t>
                      </a:r>
                    </a:p>
                  </a:txBody>
                  <a:tcPr marL="36576" marR="36576" marT="36576" marB="36576" anchor="ctr"/>
                </a:tc>
                <a:tc>
                  <a:txBody>
                    <a:bodyPr/>
                    <a:lstStyle/>
                    <a:p>
                      <a:pPr marR="0" indent="0" algn="l" rtl="0">
                        <a:lnSpc>
                          <a:spcPct val="119000"/>
                        </a:lnSpc>
                        <a:spcBef>
                          <a:spcPts val="0"/>
                        </a:spcBef>
                        <a:spcAft>
                          <a:spcPts val="600"/>
                        </a:spcAft>
                      </a:pPr>
                      <a:r>
                        <a:rPr lang="en-GB" sz="1200" kern="1200" dirty="0">
                          <a:solidFill>
                            <a:schemeClr val="tx1"/>
                          </a:solidFill>
                          <a:effectLst/>
                          <a:latin typeface="Gill Sans MT" panose="020B0502020104020203" pitchFamily="34" charset="0"/>
                          <a:ea typeface="+mn-ea"/>
                          <a:cs typeface="+mn-cs"/>
                        </a:rPr>
                        <a:t>an extended period of limited or no rain, causing a water shortage. </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262013290"/>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Inequality</a:t>
                      </a:r>
                    </a:p>
                  </a:txBody>
                  <a:tcPr marL="36576" marR="36576" marT="36576" marB="36576" anchor="ctr"/>
                </a:tc>
                <a:tc>
                  <a:txBody>
                    <a:bodyPr/>
                    <a:lstStyle/>
                    <a:p>
                      <a:pPr marR="0" indent="0" algn="l" rtl="0">
                        <a:lnSpc>
                          <a:spcPct val="119000"/>
                        </a:lnSpc>
                        <a:spcBef>
                          <a:spcPts val="0"/>
                        </a:spcBef>
                        <a:spcAft>
                          <a:spcPts val="600"/>
                        </a:spcAft>
                      </a:pPr>
                      <a:r>
                        <a:rPr lang="en-GB" sz="1200" dirty="0">
                          <a:latin typeface="Gill Sans MT" panose="020B0502020104020203" pitchFamily="34" charset="0"/>
                        </a:rPr>
                        <a:t>the differences in access and quality of a resource across different populations.</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2305419756"/>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Sanitation</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dirty="0">
                          <a:latin typeface="Gill Sans MT" panose="020B0502020104020203" pitchFamily="34" charset="0"/>
                        </a:rPr>
                        <a:t>conditions of public health </a:t>
                      </a:r>
                      <a:r>
                        <a:rPr lang="en-GB" sz="1200" dirty="0" err="1">
                          <a:latin typeface="Gill Sans MT" panose="020B0502020104020203" pitchFamily="34" charset="0"/>
                        </a:rPr>
                        <a:t>eg</a:t>
                      </a:r>
                      <a:r>
                        <a:rPr lang="en-GB" sz="1200" dirty="0">
                          <a:latin typeface="Gill Sans MT" panose="020B0502020104020203" pitchFamily="34" charset="0"/>
                        </a:rPr>
                        <a:t> clean drinking water, sewage disposal</a:t>
                      </a:r>
                    </a:p>
                  </a:txBody>
                  <a:tcPr marL="36576" marR="36576" marT="36576" marB="36576" anchor="ctr"/>
                </a:tc>
                <a:extLst>
                  <a:ext uri="{0D108BD9-81ED-4DB2-BD59-A6C34878D82A}">
                    <a16:rowId xmlns:a16="http://schemas.microsoft.com/office/drawing/2014/main" val="3345614798"/>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Vaccination</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use of a</a:t>
                      </a:r>
                      <a:r>
                        <a:rPr lang="en-GB" sz="1200" kern="1400" baseline="0" dirty="0">
                          <a:ln>
                            <a:noFill/>
                          </a:ln>
                          <a:solidFill>
                            <a:srgbClr val="000000"/>
                          </a:solidFill>
                          <a:effectLst/>
                          <a:latin typeface="Gill Sans MT" panose="020B0502020104020203" pitchFamily="34" charset="0"/>
                        </a:rPr>
                        <a:t> vaccine to prevent people from becoming sick with diseases</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2611169742"/>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Development</a:t>
                      </a:r>
                      <a:r>
                        <a:rPr lang="en-GB" sz="1200" kern="1400" baseline="0" dirty="0">
                          <a:ln>
                            <a:noFill/>
                          </a:ln>
                          <a:solidFill>
                            <a:srgbClr val="000000"/>
                          </a:solidFill>
                          <a:effectLst/>
                          <a:latin typeface="Gill Sans MT" panose="020B0502020104020203" pitchFamily="34" charset="0"/>
                        </a:rPr>
                        <a:t> gap</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200" dirty="0">
                          <a:solidFill>
                            <a:schemeClr val="tx1"/>
                          </a:solidFill>
                          <a:effectLst/>
                          <a:latin typeface="Gill Sans MT" panose="020B0502020104020203" pitchFamily="34" charset="0"/>
                          <a:ea typeface="+mn-ea"/>
                          <a:cs typeface="+mn-cs"/>
                        </a:rPr>
                        <a:t>the gap between the most developed countries (HICs) and the least developed countries in the world (LICs)</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608769455"/>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Natural hazard</a:t>
                      </a:r>
                    </a:p>
                  </a:txBody>
                  <a:tcPr marL="36576" marR="36576" marT="36576" marB="36576" anchor="ctr"/>
                </a:tc>
                <a:tc>
                  <a:txBody>
                    <a:bodyPr/>
                    <a:lstStyle/>
                    <a:p>
                      <a:pPr marR="0" indent="0" algn="l" rtl="0">
                        <a:lnSpc>
                          <a:spcPct val="119000"/>
                        </a:lnSpc>
                        <a:spcBef>
                          <a:spcPts val="0"/>
                        </a:spcBef>
                        <a:spcAft>
                          <a:spcPts val="600"/>
                        </a:spcAft>
                      </a:pPr>
                      <a:r>
                        <a:rPr lang="en-GB" sz="1200" kern="1200" dirty="0">
                          <a:solidFill>
                            <a:schemeClr val="tx1"/>
                          </a:solidFill>
                          <a:effectLst/>
                          <a:latin typeface="Gill Sans MT" panose="020B0502020104020203" pitchFamily="34" charset="0"/>
                          <a:ea typeface="+mn-ea"/>
                          <a:cs typeface="+mn-cs"/>
                        </a:rPr>
                        <a:t>natural event that can cause loss of life, extreme damage to property and disrupt human lives. </a:t>
                      </a:r>
                      <a:r>
                        <a:rPr lang="en-GB" sz="1200" kern="1200" dirty="0" err="1">
                          <a:solidFill>
                            <a:schemeClr val="tx1"/>
                          </a:solidFill>
                          <a:effectLst/>
                          <a:latin typeface="Gill Sans MT" panose="020B0502020104020203" pitchFamily="34" charset="0"/>
                          <a:ea typeface="+mn-ea"/>
                          <a:cs typeface="+mn-cs"/>
                        </a:rPr>
                        <a:t>Eg</a:t>
                      </a:r>
                      <a:r>
                        <a:rPr lang="en-GB" sz="1200" kern="1200" dirty="0">
                          <a:solidFill>
                            <a:schemeClr val="tx1"/>
                          </a:solidFill>
                          <a:effectLst/>
                          <a:latin typeface="Gill Sans MT" panose="020B0502020104020203" pitchFamily="34" charset="0"/>
                          <a:ea typeface="+mn-ea"/>
                          <a:cs typeface="+mn-cs"/>
                        </a:rPr>
                        <a:t> earthquake, volcanic eruptions, tropical storm.</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482433309"/>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Debt</a:t>
                      </a:r>
                    </a:p>
                  </a:txBody>
                  <a:tcPr marL="36576" marR="36576" marT="36576" marB="36576" anchor="ctr"/>
                </a:tc>
                <a:tc>
                  <a:txBody>
                    <a:bodyPr/>
                    <a:lstStyle/>
                    <a:p>
                      <a:pPr marR="0" indent="0" algn="l" rtl="0">
                        <a:lnSpc>
                          <a:spcPct val="119000"/>
                        </a:lnSpc>
                        <a:spcBef>
                          <a:spcPts val="0"/>
                        </a:spcBef>
                        <a:spcAft>
                          <a:spcPts val="600"/>
                        </a:spcAft>
                      </a:pPr>
                      <a:r>
                        <a:rPr lang="en-GB" sz="1200" kern="1200" dirty="0">
                          <a:solidFill>
                            <a:schemeClr val="tx1"/>
                          </a:solidFill>
                          <a:effectLst/>
                          <a:latin typeface="Gill Sans MT" panose="020B0502020104020203" pitchFamily="34" charset="0"/>
                          <a:ea typeface="+mn-ea"/>
                          <a:cs typeface="+mn-cs"/>
                        </a:rPr>
                        <a:t>money that is owed to someone else</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237265113"/>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Migration</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the movement of people</a:t>
                      </a:r>
                      <a:r>
                        <a:rPr lang="en-GB" sz="1200" kern="1400" baseline="0" dirty="0">
                          <a:ln>
                            <a:noFill/>
                          </a:ln>
                          <a:solidFill>
                            <a:srgbClr val="000000"/>
                          </a:solidFill>
                          <a:effectLst/>
                          <a:latin typeface="Gill Sans MT" panose="020B0502020104020203" pitchFamily="34" charset="0"/>
                        </a:rPr>
                        <a:t> from one place to another</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941595044"/>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Push factor</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forcing</a:t>
                      </a:r>
                      <a:r>
                        <a:rPr lang="en-GB" sz="1200" kern="1400" baseline="0" dirty="0">
                          <a:ln>
                            <a:noFill/>
                          </a:ln>
                          <a:solidFill>
                            <a:srgbClr val="000000"/>
                          </a:solidFill>
                          <a:effectLst/>
                          <a:latin typeface="Gill Sans MT" panose="020B0502020104020203" pitchFamily="34" charset="0"/>
                        </a:rPr>
                        <a:t> people to move away from a place</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2508654693"/>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Pull factor</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attracting people to move to</a:t>
                      </a:r>
                      <a:r>
                        <a:rPr lang="en-GB" sz="1200" kern="1400" baseline="0" dirty="0">
                          <a:ln>
                            <a:noFill/>
                          </a:ln>
                          <a:solidFill>
                            <a:srgbClr val="000000"/>
                          </a:solidFill>
                          <a:effectLst/>
                          <a:latin typeface="Gill Sans MT" panose="020B0502020104020203" pitchFamily="34" charset="0"/>
                        </a:rPr>
                        <a:t> a place</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681281208"/>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Aid</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Assistance given to a country from either other countries or charities in the form of expertise, money or resources e.g. medicine, water.</a:t>
                      </a:r>
                    </a:p>
                  </a:txBody>
                  <a:tcPr marL="36576" marR="36576" marT="36576" marB="36576" anchor="ctr"/>
                </a:tc>
                <a:extLst>
                  <a:ext uri="{0D108BD9-81ED-4DB2-BD59-A6C34878D82A}">
                    <a16:rowId xmlns:a16="http://schemas.microsoft.com/office/drawing/2014/main" val="1600991157"/>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NGO</a:t>
                      </a:r>
                    </a:p>
                  </a:txBody>
                  <a:tcPr marL="36576" marR="36576" marT="36576" marB="36576" anchor="ctr"/>
                </a:tc>
                <a:tc>
                  <a:txBody>
                    <a:bodyPr/>
                    <a:lstStyle/>
                    <a:p>
                      <a:pPr marR="0" indent="0" algn="l" rtl="0">
                        <a:lnSpc>
                          <a:spcPct val="119000"/>
                        </a:lnSpc>
                        <a:spcBef>
                          <a:spcPts val="0"/>
                        </a:spcBef>
                        <a:spcAft>
                          <a:spcPts val="600"/>
                        </a:spcAft>
                      </a:pPr>
                      <a:r>
                        <a:rPr lang="en-GB" altLang="en-US" sz="1200" dirty="0">
                          <a:latin typeface="Gill Sans MT" panose="020B0502020104020203" pitchFamily="34" charset="0"/>
                          <a:ea typeface="MS PGothic" pitchFamily="34" charset="-128"/>
                          <a:cs typeface="Calibri" panose="020F0502020204030204" pitchFamily="34" charset="0"/>
                        </a:rPr>
                        <a:t>An organisation that does not make a profit. Usually NGOs</a:t>
                      </a:r>
                      <a:r>
                        <a:rPr lang="en-GB" altLang="en-US" sz="1200" dirty="0">
                          <a:latin typeface="Gill Sans MT" panose="020B0502020104020203" pitchFamily="34" charset="0"/>
                        </a:rPr>
                        <a:t> spend money collected by charities to help the poor, local communities and/or the environment.</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60099489"/>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Top-down aid</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dirty="0">
                          <a:latin typeface="Gill Sans MT" panose="020B0502020104020203" pitchFamily="34" charset="0"/>
                          <a:ea typeface="Montserrat"/>
                          <a:cs typeface="Montserrat"/>
                          <a:sym typeface="Montserrat"/>
                        </a:rPr>
                        <a:t>when large organisations (</a:t>
                      </a:r>
                      <a:r>
                        <a:rPr lang="en-GB" sz="1200" dirty="0" err="1">
                          <a:latin typeface="Gill Sans MT" panose="020B0502020104020203" pitchFamily="34" charset="0"/>
                          <a:ea typeface="Montserrat"/>
                          <a:cs typeface="Montserrat"/>
                          <a:sym typeface="Montserrat"/>
                        </a:rPr>
                        <a:t>eg</a:t>
                      </a:r>
                      <a:r>
                        <a:rPr lang="en-GB" sz="1200" dirty="0">
                          <a:latin typeface="Gill Sans MT" panose="020B0502020104020203" pitchFamily="34" charset="0"/>
                          <a:ea typeface="Montserrat"/>
                          <a:cs typeface="Montserrat"/>
                          <a:sym typeface="Montserrat"/>
                        </a:rPr>
                        <a:t> World Bank) or governments provide aid directly to a government, who then decide what to do with it.</a:t>
                      </a:r>
                      <a:endParaRPr lang="en-GB" sz="1200" dirty="0">
                        <a:latin typeface="Gill Sans MT" panose="020B0502020104020203" pitchFamily="34" charset="0"/>
                      </a:endParaRPr>
                    </a:p>
                  </a:txBody>
                  <a:tcPr marL="36576" marR="36576" marT="36576" marB="36576" anchor="ctr"/>
                </a:tc>
                <a:extLst>
                  <a:ext uri="{0D108BD9-81ED-4DB2-BD59-A6C34878D82A}">
                    <a16:rowId xmlns:a16="http://schemas.microsoft.com/office/drawing/2014/main" val="2703226615"/>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Bottom-up aid</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dirty="0">
                          <a:latin typeface="Gill Sans MT" panose="020B0502020104020203" pitchFamily="34" charset="0"/>
                          <a:ea typeface="Montserrat"/>
                          <a:cs typeface="Montserrat"/>
                          <a:sym typeface="Montserrat"/>
                        </a:rPr>
                        <a:t>money given by NGOs directly to the people of a country, in order to help develop small scale projects.</a:t>
                      </a:r>
                      <a:r>
                        <a:rPr lang="en-GB" sz="1200" dirty="0">
                          <a:solidFill>
                            <a:schemeClr val="dk2"/>
                          </a:solidFill>
                          <a:latin typeface="Gill Sans MT" panose="020B0502020104020203" pitchFamily="34" charset="0"/>
                          <a:ea typeface="Montserrat"/>
                          <a:cs typeface="Montserrat"/>
                          <a:sym typeface="Montserrat"/>
                        </a:rPr>
                        <a:t> </a:t>
                      </a:r>
                      <a:endParaRPr lang="en-GB" sz="1200" dirty="0">
                        <a:latin typeface="Gill Sans MT" panose="020B0502020104020203" pitchFamily="34" charset="0"/>
                      </a:endParaRPr>
                    </a:p>
                  </a:txBody>
                  <a:tcPr marL="36576" marR="36576" marT="36576" marB="36576" anchor="ctr"/>
                </a:tc>
                <a:extLst>
                  <a:ext uri="{0D108BD9-81ED-4DB2-BD59-A6C34878D82A}">
                    <a16:rowId xmlns:a16="http://schemas.microsoft.com/office/drawing/2014/main" val="2877162576"/>
                  </a:ext>
                </a:extLst>
              </a:tr>
            </a:tbl>
          </a:graphicData>
        </a:graphic>
      </p:graphicFrame>
      <p:sp>
        <p:nvSpPr>
          <p:cNvPr id="3" name="TextBox 2"/>
          <p:cNvSpPr txBox="1"/>
          <p:nvPr/>
        </p:nvSpPr>
        <p:spPr>
          <a:xfrm>
            <a:off x="122703" y="134605"/>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Geography</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4" name="TextBox 3"/>
          <p:cNvSpPr txBox="1"/>
          <p:nvPr/>
        </p:nvSpPr>
        <p:spPr>
          <a:xfrm>
            <a:off x="11828418" y="6489391"/>
            <a:ext cx="363582"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7</a:t>
            </a:r>
          </a:p>
        </p:txBody>
      </p:sp>
    </p:spTree>
    <p:extLst>
      <p:ext uri="{BB962C8B-B14F-4D97-AF65-F5344CB8AC3E}">
        <p14:creationId xmlns:p14="http://schemas.microsoft.com/office/powerpoint/2010/main" val="24934066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TotalTime>
  <Words>5035</Words>
  <Application>Microsoft Office PowerPoint</Application>
  <PresentationFormat>Widescreen</PresentationFormat>
  <Paragraphs>817</Paragraphs>
  <Slides>35</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Calibri Light</vt:lpstr>
      <vt:lpstr>Gill Sans MT</vt:lpstr>
      <vt:lpstr>Wingdings</vt:lpstr>
      <vt:lpstr>Office Theme</vt:lpstr>
      <vt:lpstr>Year 8 Knowledge Organiser HT4</vt:lpstr>
      <vt:lpstr>Contents Page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8 Knowledge Organiser HT4</dc:title>
  <dc:creator>D Moore</dc:creator>
  <cp:lastModifiedBy>MAmin</cp:lastModifiedBy>
  <cp:revision>42</cp:revision>
  <cp:lastPrinted>2026-02-04T13:14:59Z</cp:lastPrinted>
  <dcterms:created xsi:type="dcterms:W3CDTF">2024-02-08T13:34:19Z</dcterms:created>
  <dcterms:modified xsi:type="dcterms:W3CDTF">2026-02-05T09:43:38Z</dcterms:modified>
</cp:coreProperties>
</file>