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7" r:id="rId3"/>
    <p:sldId id="258" r:id="rId4"/>
    <p:sldId id="259" r:id="rId5"/>
    <p:sldId id="330" r:id="rId6"/>
    <p:sldId id="329" r:id="rId7"/>
    <p:sldId id="262" r:id="rId8"/>
    <p:sldId id="263" r:id="rId9"/>
    <p:sldId id="264" r:id="rId10"/>
    <p:sldId id="306" r:id="rId11"/>
    <p:sldId id="307" r:id="rId12"/>
    <p:sldId id="270" r:id="rId13"/>
    <p:sldId id="271" r:id="rId14"/>
    <p:sldId id="272" r:id="rId15"/>
    <p:sldId id="273" r:id="rId16"/>
    <p:sldId id="274" r:id="rId17"/>
    <p:sldId id="267" r:id="rId18"/>
    <p:sldId id="297" r:id="rId19"/>
    <p:sldId id="298" r:id="rId20"/>
    <p:sldId id="299" r:id="rId21"/>
    <p:sldId id="300" r:id="rId22"/>
    <p:sldId id="301" r:id="rId23"/>
    <p:sldId id="305" r:id="rId24"/>
    <p:sldId id="280" r:id="rId25"/>
    <p:sldId id="281" r:id="rId26"/>
    <p:sldId id="282" r:id="rId27"/>
    <p:sldId id="283" r:id="rId28"/>
    <p:sldId id="291" r:id="rId29"/>
    <p:sldId id="331" r:id="rId30"/>
    <p:sldId id="320" r:id="rId31"/>
    <p:sldId id="321" r:id="rId32"/>
    <p:sldId id="322" r:id="rId33"/>
    <p:sldId id="323" r:id="rId34"/>
    <p:sldId id="324" r:id="rId35"/>
    <p:sldId id="325" r:id="rId36"/>
    <p:sldId id="326" r:id="rId37"/>
    <p:sldId id="327" r:id="rId38"/>
    <p:sldId id="328"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88794" autoAdjust="0"/>
  </p:normalViewPr>
  <p:slideViewPr>
    <p:cSldViewPr snapToGrid="0">
      <p:cViewPr varScale="1">
        <p:scale>
          <a:sx n="99" d="100"/>
          <a:sy n="99" d="100"/>
        </p:scale>
        <p:origin x="13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DA3B531-FBB3-4831-A71E-E9D5C9891B7F}" type="datetimeFigureOut">
              <a:rPr lang="en-GB" smtClean="0"/>
              <a:t>11/03/2026</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9A6C65E-9A25-43F9-B118-4DF60837907B}" type="slidenum">
              <a:rPr lang="en-GB" smtClean="0"/>
              <a:t>‹#›</a:t>
            </a:fld>
            <a:endParaRPr lang="en-GB"/>
          </a:p>
        </p:txBody>
      </p:sp>
    </p:spTree>
    <p:extLst>
      <p:ext uri="{BB962C8B-B14F-4D97-AF65-F5344CB8AC3E}">
        <p14:creationId xmlns:p14="http://schemas.microsoft.com/office/powerpoint/2010/main" val="336807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Year 8 HT2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50BA-14A9-46CA-B2A5-052EF74C66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05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2025 HT5</a:t>
            </a:r>
          </a:p>
        </p:txBody>
      </p:sp>
      <p:sp>
        <p:nvSpPr>
          <p:cNvPr id="4" name="Slide Number Placeholder 3"/>
          <p:cNvSpPr>
            <a:spLocks noGrp="1"/>
          </p:cNvSpPr>
          <p:nvPr>
            <p:ph type="sldNum" sz="quarter" idx="10"/>
          </p:nvPr>
        </p:nvSpPr>
        <p:spPr/>
        <p:txBody>
          <a:bodyPr/>
          <a:lstStyle/>
          <a:p>
            <a:fld id="{39A6C65E-9A25-43F9-B118-4DF60837907B}" type="slidenum">
              <a:rPr lang="en-GB" smtClean="0"/>
              <a:t>5</a:t>
            </a:fld>
            <a:endParaRPr lang="en-GB"/>
          </a:p>
        </p:txBody>
      </p:sp>
    </p:spTree>
    <p:extLst>
      <p:ext uri="{BB962C8B-B14F-4D97-AF65-F5344CB8AC3E}">
        <p14:creationId xmlns:p14="http://schemas.microsoft.com/office/powerpoint/2010/main" val="344779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793857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989630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68099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8287-E416-0E17-9645-F97272331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40AEB7-E02A-A474-F8D9-CBA07A8116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E5BE4F-59D6-1FF4-9376-1E6976C9B251}"/>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5" name="Footer Placeholder 4">
            <a:extLst>
              <a:ext uri="{FF2B5EF4-FFF2-40B4-BE49-F238E27FC236}">
                <a16:creationId xmlns:a16="http://schemas.microsoft.com/office/drawing/2014/main" id="{CF8ECD68-DB59-B900-0F9C-0316C5FA7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D8E2C-6E85-BB44-1076-20F02DB63D5D}"/>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1268707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1CFC-DFEC-686F-C576-2EC2414ECF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54CE93-9706-6B6B-C1D0-FFE8361CA5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43074E-EFFE-691A-F35F-D8BE5B024EA6}"/>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5" name="Footer Placeholder 4">
            <a:extLst>
              <a:ext uri="{FF2B5EF4-FFF2-40B4-BE49-F238E27FC236}">
                <a16:creationId xmlns:a16="http://schemas.microsoft.com/office/drawing/2014/main" id="{6920083B-CFCB-EC49-E6B5-C8EAF779A1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3155F6-CC6C-A9B4-E2AF-0EED1729B208}"/>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2319921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40D4-B737-3B60-110E-2918D03A9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54D662-4EFD-313B-238C-8B9C8E85F0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10E700-8538-07B8-90FA-94C32982EB84}"/>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5" name="Footer Placeholder 4">
            <a:extLst>
              <a:ext uri="{FF2B5EF4-FFF2-40B4-BE49-F238E27FC236}">
                <a16:creationId xmlns:a16="http://schemas.microsoft.com/office/drawing/2014/main" id="{0A03F0CE-2B6F-C70F-6FC6-E001D8D109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7F10E-56C1-35D6-B75B-EA2453CA1FB2}"/>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43195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2F19-E605-56EF-BB18-FF72350C6E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E6AF58-902B-3A52-1E19-6DC1F826AD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B36BBC-DE40-DDA2-3CFF-297AAFBA23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850DC7-B5D0-6E68-F709-62DD5C7B4412}"/>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6" name="Footer Placeholder 5">
            <a:extLst>
              <a:ext uri="{FF2B5EF4-FFF2-40B4-BE49-F238E27FC236}">
                <a16:creationId xmlns:a16="http://schemas.microsoft.com/office/drawing/2014/main" id="{F236EFCE-548E-6E7B-E835-87C05BF3FE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5A33A5-E732-F35D-B777-46804561C911}"/>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1724957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3D96B-7B14-2772-7151-6986C5D9E6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F04FE-DB67-6FBB-6EF9-DF055F6A3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E5EE63-4B78-E72E-C5CB-0BE9E8383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D49651-DBE1-44FD-6CFB-3623EE4CA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910E04-9C4A-FFEE-3791-724B5AD469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E98916-A866-4914-65AA-E62101989E95}"/>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8" name="Footer Placeholder 7">
            <a:extLst>
              <a:ext uri="{FF2B5EF4-FFF2-40B4-BE49-F238E27FC236}">
                <a16:creationId xmlns:a16="http://schemas.microsoft.com/office/drawing/2014/main" id="{E627BCC6-2B1B-383A-DC23-8A1CAF70F14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570E5E2-6D1B-748F-BB47-1E7A1899C4A0}"/>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259023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07AC-2334-C6C9-A497-FC20A7EFFB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608111-2C1C-1227-FFE1-BA709015398D}"/>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4" name="Footer Placeholder 3">
            <a:extLst>
              <a:ext uri="{FF2B5EF4-FFF2-40B4-BE49-F238E27FC236}">
                <a16:creationId xmlns:a16="http://schemas.microsoft.com/office/drawing/2014/main" id="{BF781EDF-AF4D-74D2-9819-8C9433B5EE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77F285-C80F-0014-13FF-B8E8C727B737}"/>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2836443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8400D-EE83-D1B1-5C2D-D94CBF94385F}"/>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3" name="Footer Placeholder 2">
            <a:extLst>
              <a:ext uri="{FF2B5EF4-FFF2-40B4-BE49-F238E27FC236}">
                <a16:creationId xmlns:a16="http://schemas.microsoft.com/office/drawing/2014/main" id="{5C3EF30A-B4C3-3FCC-97B5-8F752F0879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CED082-41B1-986D-E4AC-4BF6A49A7763}"/>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65742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76994-9F75-0D09-7998-45A09B697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85DA6BC-AAF3-F8F5-077E-6C7D7CA55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9979D8-D488-7144-C958-83DF6824F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50BD7-F863-4460-C6E5-9F7262A2E79C}"/>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6" name="Footer Placeholder 5">
            <a:extLst>
              <a:ext uri="{FF2B5EF4-FFF2-40B4-BE49-F238E27FC236}">
                <a16:creationId xmlns:a16="http://schemas.microsoft.com/office/drawing/2014/main" id="{D2ACCD68-54D0-18DA-4FD4-39C314A816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2EA856-6CC4-CBF6-6C75-18A9BD28ED46}"/>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40440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38474-D356-434A-A814-6FC02E07DE62}"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72536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ED21-9CAE-99F9-2DDD-38C4A479C3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4F0A23-F6D2-D642-9B1A-24587ABBD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3544DA9-200F-4A10-90EF-41A69F723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57E39-6AE8-775B-BE53-D1C40E0628A8}"/>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6" name="Footer Placeholder 5">
            <a:extLst>
              <a:ext uri="{FF2B5EF4-FFF2-40B4-BE49-F238E27FC236}">
                <a16:creationId xmlns:a16="http://schemas.microsoft.com/office/drawing/2014/main" id="{47761C27-6F20-8F32-DF71-93723D651D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789B33-5261-A5F4-C13A-A185B7FBFC48}"/>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1842070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7D0D-9EF7-C72A-B267-45F5761C90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ED4076-C53F-6B60-EFF8-8123D8F51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4F9765-105A-75F3-6604-CD257CEF7251}"/>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5" name="Footer Placeholder 4">
            <a:extLst>
              <a:ext uri="{FF2B5EF4-FFF2-40B4-BE49-F238E27FC236}">
                <a16:creationId xmlns:a16="http://schemas.microsoft.com/office/drawing/2014/main" id="{6AF1008A-69B9-0857-D737-36D04B6FCA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028708-8BCC-7F30-A727-6E46D45E3637}"/>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4175422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0B5BA4-3FDD-5276-953E-AC344E6AC8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511CBA-47C0-D7D6-D3F9-00D5976F08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FF049-C177-3CDF-FD1A-3ABA511A8D90}"/>
              </a:ext>
            </a:extLst>
          </p:cNvPr>
          <p:cNvSpPr>
            <a:spLocks noGrp="1"/>
          </p:cNvSpPr>
          <p:nvPr>
            <p:ph type="dt" sz="half" idx="10"/>
          </p:nvPr>
        </p:nvSpPr>
        <p:spPr/>
        <p:txBody>
          <a:bodyPr/>
          <a:lstStyle/>
          <a:p>
            <a:fld id="{B7A23BE6-8A33-439A-8339-3CD99746850A}" type="datetimeFigureOut">
              <a:rPr lang="en-GB" smtClean="0"/>
              <a:t>11/03/2026</a:t>
            </a:fld>
            <a:endParaRPr lang="en-GB"/>
          </a:p>
        </p:txBody>
      </p:sp>
      <p:sp>
        <p:nvSpPr>
          <p:cNvPr id="5" name="Footer Placeholder 4">
            <a:extLst>
              <a:ext uri="{FF2B5EF4-FFF2-40B4-BE49-F238E27FC236}">
                <a16:creationId xmlns:a16="http://schemas.microsoft.com/office/drawing/2014/main" id="{4CC82DCF-459F-298B-87F4-6E17BF4CB3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279505-4C13-5C44-7B4D-DCD49FB397F7}"/>
              </a:ext>
            </a:extLst>
          </p:cNvPr>
          <p:cNvSpPr>
            <a:spLocks noGrp="1"/>
          </p:cNvSpPr>
          <p:nvPr>
            <p:ph type="sldNum" sz="quarter" idx="12"/>
          </p:nvPr>
        </p:nvSpPr>
        <p:spPr/>
        <p:txBody>
          <a:bodyPr/>
          <a:lstStyle/>
          <a:p>
            <a:fld id="{4168DA1A-F640-45AF-B9DC-3793276141B0}" type="slidenum">
              <a:rPr lang="en-GB" smtClean="0"/>
              <a:t>‹#›</a:t>
            </a:fld>
            <a:endParaRPr lang="en-GB"/>
          </a:p>
        </p:txBody>
      </p:sp>
    </p:spTree>
    <p:extLst>
      <p:ext uri="{BB962C8B-B14F-4D97-AF65-F5344CB8AC3E}">
        <p14:creationId xmlns:p14="http://schemas.microsoft.com/office/powerpoint/2010/main" val="163301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38474-D356-434A-A814-6FC02E07DE62}" type="datetimeFigureOut">
              <a:rPr lang="en-GB" smtClean="0"/>
              <a:t>11/03/2026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37793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A38474-D356-434A-A814-6FC02E07DE62}"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23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A38474-D356-434A-A814-6FC02E07DE62}" type="datetimeFigureOut">
              <a:rPr lang="en-GB" smtClean="0"/>
              <a:t>11/03/2026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59206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A38474-D356-434A-A814-6FC02E07DE62}" type="datetimeFigureOut">
              <a:rPr lang="en-GB" smtClean="0"/>
              <a:t>11/03/2026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104294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38474-D356-434A-A814-6FC02E07DE62}" type="datetimeFigureOut">
              <a:rPr lang="en-GB" smtClean="0"/>
              <a:t>11/03/2026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384182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28475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A38474-D356-434A-A814-6FC02E07DE62}" type="datetimeFigureOut">
              <a:rPr lang="en-GB" smtClean="0"/>
              <a:t>11/03/2026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854F20-6F4B-46FA-9E97-029CCDB82FDA}" type="slidenum">
              <a:rPr lang="en-GB" smtClean="0"/>
              <a:t>‹#›</a:t>
            </a:fld>
            <a:endParaRPr lang="en-GB"/>
          </a:p>
        </p:txBody>
      </p:sp>
    </p:spTree>
    <p:extLst>
      <p:ext uri="{BB962C8B-B14F-4D97-AF65-F5344CB8AC3E}">
        <p14:creationId xmlns:p14="http://schemas.microsoft.com/office/powerpoint/2010/main" val="4280731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38474-D356-434A-A814-6FC02E07DE62}" type="datetimeFigureOut">
              <a:rPr lang="en-GB" smtClean="0"/>
              <a:t>11/03/2026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54F20-6F4B-46FA-9E97-029CCDB82FDA}" type="slidenum">
              <a:rPr lang="en-GB" smtClean="0"/>
              <a:t>‹#›</a:t>
            </a:fld>
            <a:endParaRPr lang="en-GB"/>
          </a:p>
        </p:txBody>
      </p:sp>
    </p:spTree>
    <p:extLst>
      <p:ext uri="{BB962C8B-B14F-4D97-AF65-F5344CB8AC3E}">
        <p14:creationId xmlns:p14="http://schemas.microsoft.com/office/powerpoint/2010/main" val="339466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2EED54-0AA1-87B8-72FE-1660269BC1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CEB6F8-064F-5F7E-7A77-F0FAD5001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19BC66-5D6C-AE95-EDC8-B558E7ED4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A23BE6-8A33-439A-8339-3CD99746850A}" type="datetimeFigureOut">
              <a:rPr lang="en-GB" smtClean="0"/>
              <a:t>11/03/2026</a:t>
            </a:fld>
            <a:endParaRPr lang="en-GB"/>
          </a:p>
        </p:txBody>
      </p:sp>
      <p:sp>
        <p:nvSpPr>
          <p:cNvPr id="5" name="Footer Placeholder 4">
            <a:extLst>
              <a:ext uri="{FF2B5EF4-FFF2-40B4-BE49-F238E27FC236}">
                <a16:creationId xmlns:a16="http://schemas.microsoft.com/office/drawing/2014/main" id="{065A9D47-EB46-C35B-3D9C-0DCD057E4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272517-D017-AA11-31EE-78F51E6B2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68DA1A-F640-45AF-B9DC-3793276141B0}" type="slidenum">
              <a:rPr lang="en-GB" smtClean="0"/>
              <a:t>‹#›</a:t>
            </a:fld>
            <a:endParaRPr lang="en-GB"/>
          </a:p>
        </p:txBody>
      </p:sp>
    </p:spTree>
    <p:extLst>
      <p:ext uri="{BB962C8B-B14F-4D97-AF65-F5344CB8AC3E}">
        <p14:creationId xmlns:p14="http://schemas.microsoft.com/office/powerpoint/2010/main" val="575242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uk/search?sca_esv=3e9dc9b55742d0c1&amp;sxsrf=ACQVn0_txGNzB7kWjri3Mrog33C45EvX6g:1714115765290&amp;q=imaginative&amp;si=AKbGX_okpkrXRdHQwZu4Fe0iRe3uPpCSd_64D3esFDgMQ59qEHdGiUMoPJOwR5IfpBuxvkid5Ii27yl5kZGc7bIwlX84Nxo5aJUtIW5jp8RNlSzscNcslQo%3D&amp;expnd=1&amp;sa=X&amp;ved=2ahUKEwjx36zqqt-FAxXpVUEAHcGTBkoQyecJegQIGhBI"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p:nvPr>
        </p:nvSpPr>
        <p:spPr>
          <a:xfrm>
            <a:off x="790090" y="3262667"/>
            <a:ext cx="10515600" cy="1325563"/>
          </a:xfrm>
        </p:spPr>
        <p:txBody>
          <a:bodyPr/>
          <a:lstStyle/>
          <a:p>
            <a:pPr algn="ctr"/>
            <a:r>
              <a:rPr lang="en-GB" dirty="0">
                <a:latin typeface="Gill Sans MT" panose="020B0502020104020203" pitchFamily="34" charset="0"/>
              </a:rPr>
              <a:t>Year 8 Knowledge Organiser HT5</a:t>
            </a:r>
          </a:p>
        </p:txBody>
      </p:sp>
      <p:pic>
        <p:nvPicPr>
          <p:cNvPr id="8" name="Picture 7"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9" name="TextBox 8"/>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FF9900"/>
                </a:solidFill>
                <a:latin typeface="Gill Sans MT" panose="020B0502020104020203" pitchFamily="34" charset="0"/>
              </a:rPr>
              <a:t>Knowledge is Power</a:t>
            </a:r>
          </a:p>
        </p:txBody>
      </p:sp>
      <p:sp>
        <p:nvSpPr>
          <p:cNvPr id="10" name="TextBox 9"/>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54309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6835071"/>
              </p:ext>
            </p:extLst>
          </p:nvPr>
        </p:nvGraphicFramePr>
        <p:xfrm>
          <a:off x="278674" y="358790"/>
          <a:ext cx="11667030" cy="613919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mj-lt"/>
                        </a:rPr>
                        <a:t>Health</a:t>
                      </a:r>
                      <a:r>
                        <a:rPr lang="en-GB" sz="1200" b="1" baseline="0" dirty="0">
                          <a:latin typeface="+mj-lt"/>
                        </a:rPr>
                        <a:t> and Fitness</a:t>
                      </a:r>
                      <a:endParaRPr lang="en-GB" sz="1200" b="1" dirty="0">
                        <a:latin typeface="+mj-lt"/>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Muscular Strength</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amount of the force muscles can generate against a resistance</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Muscular Endurance</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to use voluntary muscles, over long periods of time without getting tired</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Flexibility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range of movement at a joint</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Cardiovascular Fitness (Aerobic Endurance)</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of the heart and circulatory system to meet the demands of the body for a long period of time</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Body composition</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percentage of a body that is fat, muscle, bone and water</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Coordination</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to move two or more body parts at the same time</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Reaction Time</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time taken for a response to occur after a stimulus</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Agility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ability to change direction at speed</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Balance</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keep the body steady when in a static position or when moving</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Speed</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The time taken to cover a set distance/complete a movement</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Power</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combine speed and strength</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mj-lt"/>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Progressive Overload</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Working the body harder than normal/gradually increasing the amount of exercise you do</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Reversibility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If training is not regular, adaptations will be reversed.  This can happen when suffering from illness, injury or after an off season</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Specificity</a:t>
                      </a:r>
                      <a:endParaRPr lang="en-GB" sz="10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Training showed be matched to the requirements of the sport or position the performer is in.</a:t>
                      </a:r>
                      <a:r>
                        <a:rPr lang="en-GB" sz="1200" kern="1400">
                          <a:ln>
                            <a:noFill/>
                          </a:ln>
                          <a:solidFill>
                            <a:srgbClr val="000000"/>
                          </a:solidFill>
                          <a:effectLst/>
                          <a:latin typeface="+mj-lt"/>
                        </a:rPr>
                        <a:t>  </a:t>
                      </a:r>
                      <a:r>
                        <a:rPr lang="en-GB" sz="1200" kern="1200">
                          <a:ln>
                            <a:noFill/>
                          </a:ln>
                          <a:solidFill>
                            <a:srgbClr val="000000"/>
                          </a:solidFill>
                          <a:effectLst/>
                          <a:latin typeface="+mj-lt"/>
                        </a:rPr>
                        <a:t>Training must be specifically  designed to develop the right muscles, type of fitness or skills</a:t>
                      </a:r>
                      <a:endParaRPr lang="en-GB" sz="100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Individual needs</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All PEP’s would differ depending on performers goals/target, strengths /weaknesses, age/gender and current health/fitness levels</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Overtraining</a:t>
                      </a:r>
                      <a:endParaRPr lang="en-GB" sz="10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Occurs when you train too hard and do not allow the body enough rest/recovery time Signs include extended muscle soreness, frequent illness &amp; increase injuries</a:t>
                      </a:r>
                      <a:endParaRPr lang="en-GB" sz="10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150378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6256" y="218915"/>
            <a:ext cx="261731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Computing</a:t>
            </a:r>
            <a:endParaRPr lang="en-US" sz="2000" dirty="0">
              <a:solidFill>
                <a:prstClr val="white"/>
              </a:solidFill>
              <a:latin typeface="Gill Sans MT" panose="020B0502020104020203" pitchFamily="34" charset="0"/>
            </a:endParaRPr>
          </a:p>
        </p:txBody>
      </p:sp>
      <p:sp>
        <p:nvSpPr>
          <p:cNvPr id="6" name="TextBox 5"/>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graphicFrame>
        <p:nvGraphicFramePr>
          <p:cNvPr id="4" name="Content Placeholder 3"/>
          <p:cNvGraphicFramePr>
            <a:graphicFrameLocks/>
          </p:cNvGraphicFramePr>
          <p:nvPr>
            <p:extLst>
              <p:ext uri="{D42A27DB-BD31-4B8C-83A1-F6EECF244321}">
                <p14:modId xmlns:p14="http://schemas.microsoft.com/office/powerpoint/2010/main" val="2733449824"/>
              </p:ext>
            </p:extLst>
          </p:nvPr>
        </p:nvGraphicFramePr>
        <p:xfrm>
          <a:off x="406256" y="1063472"/>
          <a:ext cx="5320775" cy="3604284"/>
        </p:xfrm>
        <a:graphic>
          <a:graphicData uri="http://schemas.openxmlformats.org/drawingml/2006/table">
            <a:tbl>
              <a:tblPr firstRow="1" bandRow="1">
                <a:tableStyleId>{5940675A-B579-460E-94D1-54222C63F5DA}</a:tableStyleId>
              </a:tblPr>
              <a:tblGrid>
                <a:gridCol w="1382787">
                  <a:extLst>
                    <a:ext uri="{9D8B030D-6E8A-4147-A177-3AD203B41FA5}">
                      <a16:colId xmlns:a16="http://schemas.microsoft.com/office/drawing/2014/main" val="20000"/>
                    </a:ext>
                  </a:extLst>
                </a:gridCol>
                <a:gridCol w="3937988">
                  <a:extLst>
                    <a:ext uri="{9D8B030D-6E8A-4147-A177-3AD203B41FA5}">
                      <a16:colId xmlns:a16="http://schemas.microsoft.com/office/drawing/2014/main" val="1348711743"/>
                    </a:ext>
                  </a:extLst>
                </a:gridCol>
              </a:tblGrid>
              <a:tr h="486626">
                <a:tc gridSpan="2">
                  <a:txBody>
                    <a:bodyPr/>
                    <a:lstStyle/>
                    <a:p>
                      <a:pPr algn="ctr"/>
                      <a:r>
                        <a:rPr lang="en-US" sz="1200" b="1" dirty="0">
                          <a:latin typeface="Gill Sans MT" panose="020B0502020104020203" pitchFamily="34" charset="0"/>
                        </a:rPr>
                        <a:t>App development</a:t>
                      </a: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Event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An action that causes something to happen</a:t>
                      </a:r>
                    </a:p>
                  </a:txBody>
                  <a:tcPr marL="36576" marR="36576" marT="36576" marB="36576" anchor="ctr"/>
                </a:tc>
                <a:extLst>
                  <a:ext uri="{0D108BD9-81ED-4DB2-BD59-A6C34878D82A}">
                    <a16:rowId xmlns:a16="http://schemas.microsoft.com/office/drawing/2014/main" val="10001"/>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Event-driven program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a:t>
                      </a:r>
                      <a:r>
                        <a:rPr lang="en-GB" sz="1200" kern="1400" baseline="0" dirty="0">
                          <a:ln>
                            <a:noFill/>
                          </a:ln>
                          <a:solidFill>
                            <a:srgbClr val="000000"/>
                          </a:solidFill>
                          <a:effectLst/>
                          <a:latin typeface="Gill Sans MT" panose="020B0502020104020203" pitchFamily="34" charset="0"/>
                        </a:rPr>
                        <a:t> </a:t>
                      </a:r>
                      <a:r>
                        <a:rPr lang="en-GB" sz="1200" kern="1400" dirty="0">
                          <a:ln>
                            <a:noFill/>
                          </a:ln>
                          <a:solidFill>
                            <a:srgbClr val="000000"/>
                          </a:solidFill>
                          <a:effectLst/>
                          <a:latin typeface="Gill Sans MT" panose="020B0502020104020203" pitchFamily="34" charset="0"/>
                        </a:rPr>
                        <a:t>program designed to run or executes a  blocks of code or functions in response to specified events (e.g. a mouse click) </a:t>
                      </a:r>
                    </a:p>
                  </a:txBody>
                  <a:tcPr marL="36576" marR="36576" marT="36576" marB="36576" anchor="ctr"/>
                </a:tc>
                <a:extLst>
                  <a:ext uri="{0D108BD9-81ED-4DB2-BD59-A6C34878D82A}">
                    <a16:rowId xmlns:a16="http://schemas.microsoft.com/office/drawing/2014/main" val="10002"/>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Variable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location that stores data</a:t>
                      </a:r>
                    </a:p>
                  </a:txBody>
                  <a:tcPr marL="36576" marR="36576" marT="36576" marB="36576" anchor="ctr"/>
                </a:tc>
                <a:extLst>
                  <a:ext uri="{0D108BD9-81ED-4DB2-BD59-A6C34878D82A}">
                    <a16:rowId xmlns:a16="http://schemas.microsoft.com/office/drawing/2014/main" val="10003"/>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Interact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Responding to a users input or action </a:t>
                      </a:r>
                      <a:r>
                        <a:rPr lang="en-GB" sz="1200" kern="1400" dirty="0" err="1">
                          <a:ln>
                            <a:noFill/>
                          </a:ln>
                          <a:solidFill>
                            <a:srgbClr val="000000"/>
                          </a:solidFill>
                          <a:effectLst/>
                          <a:latin typeface="Gill Sans MT" panose="020B0502020104020203" pitchFamily="34" charset="0"/>
                        </a:rPr>
                        <a:t>i.e</a:t>
                      </a:r>
                      <a:r>
                        <a:rPr lang="en-GB" sz="1200" kern="1400" dirty="0">
                          <a:ln>
                            <a:noFill/>
                          </a:ln>
                          <a:solidFill>
                            <a:srgbClr val="000000"/>
                          </a:solidFill>
                          <a:effectLst/>
                          <a:latin typeface="Gill Sans MT" panose="020B0502020104020203" pitchFamily="34" charset="0"/>
                        </a:rPr>
                        <a:t> hover on a button, pressing play on a video. </a:t>
                      </a:r>
                    </a:p>
                  </a:txBody>
                  <a:tcPr marL="36576" marR="36576" marT="36576" marB="36576" anchor="ctr"/>
                </a:tc>
                <a:extLst>
                  <a:ext uri="{0D108BD9-81ED-4DB2-BD59-A6C34878D82A}">
                    <a16:rowId xmlns:a16="http://schemas.microsoft.com/office/drawing/2014/main" val="1741238549"/>
                  </a:ext>
                </a:extLst>
              </a:tr>
              <a:tr h="60242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User Interface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visual elements of a program through which a user controls or communicates with the application. Often abbreviated UI.</a:t>
                      </a:r>
                    </a:p>
                  </a:txBody>
                  <a:tcPr marL="36576" marR="36576" marT="36576" marB="36576" anchor="ctr"/>
                </a:tc>
                <a:extLst>
                  <a:ext uri="{0D108BD9-81ED-4DB2-BD59-A6C34878D82A}">
                    <a16:rowId xmlns:a16="http://schemas.microsoft.com/office/drawing/2014/main" val="2933622634"/>
                  </a:ext>
                </a:extLst>
              </a:tr>
            </a:tbl>
          </a:graphicData>
        </a:graphic>
      </p:graphicFrame>
    </p:spTree>
    <p:extLst>
      <p:ext uri="{BB962C8B-B14F-4D97-AF65-F5344CB8AC3E}">
        <p14:creationId xmlns:p14="http://schemas.microsoft.com/office/powerpoint/2010/main" val="128620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57259385"/>
              </p:ext>
            </p:extLst>
          </p:nvPr>
        </p:nvGraphicFramePr>
        <p:xfrm>
          <a:off x="289838" y="648639"/>
          <a:ext cx="11667030" cy="5729201"/>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Gill Sans MT" panose="020B0502020104020203" pitchFamily="34" charset="0"/>
                        </a:rPr>
                        <a:t>Key Word</a:t>
                      </a:r>
                    </a:p>
                  </a:txBody>
                  <a:tcPr anchor="ctr">
                    <a:solidFill>
                      <a:schemeClr val="accent1">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1">
                        <a:lumMod val="20000"/>
                        <a:lumOff val="80000"/>
                      </a:schemeClr>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Gill Sans MT" panose="020B0502020104020203" pitchFamily="34" charset="0"/>
                          <a:ea typeface="+mn-ea"/>
                          <a:cs typeface="+mn-cs"/>
                        </a:rPr>
                        <a:t>Gargoyle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grotesque carved human or animal face or figure projecting from the gutter of a building, typically acting as a spout to carry water clear of a wall. </a:t>
                      </a:r>
                    </a:p>
                  </a:txBody>
                  <a:tcPr marL="36576" marR="36576" marT="36576" marB="36576"/>
                </a:tc>
                <a:extLst>
                  <a:ext uri="{0D108BD9-81ED-4DB2-BD59-A6C34878D82A}">
                    <a16:rowId xmlns:a16="http://schemas.microsoft.com/office/drawing/2014/main" val="10001"/>
                  </a:ext>
                </a:extLst>
              </a:tr>
              <a:tr h="386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rPr>
                        <a:t>Middle Ages</a:t>
                      </a:r>
                    </a:p>
                    <a:p>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Gill Sans MT" panose="020B0502020104020203" pitchFamily="34" charset="0"/>
                          <a:ea typeface="+mn-ea"/>
                          <a:cs typeface="+mn-cs"/>
                        </a:rPr>
                        <a:t>The period of European history from the fall of the Roman Empire in the West (5th century) to the fall of Constantinople (1453) </a:t>
                      </a:r>
                    </a:p>
                    <a:p>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Expression</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look on someone's face that conveys a particular emotion. </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Mood</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Depiction that induces or suggests of a particular feeling or state of mind. </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Grotesque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 very ugly or comically distorted figure or image. </a:t>
                      </a:r>
                    </a:p>
                  </a:txBody>
                  <a:tcPr marL="36576" marR="36576" marT="36576" marB="36576"/>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Gothic</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style of architecture prevalent in western Europe in the 12th–16th centuries (and revived in the mid 18th to early 20th centuries), characterized by pointed arches, rib vaults, and flying buttresses, together with large windows and elaborate tracery. English Gothic architecture is divided into Early English, Decorated, and Perpendicular. </a:t>
                      </a: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Architecture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art or practice of designing and constructing buildings. </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Mythology</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 collection of myths, especially one belonging to a particular religious or cultural tradition. </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Medieval</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Resembling or likened to the Middle Ages, especially in being cruel, uncivilized, or primitive. </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Romanesque</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Relating to a style of architecture which prevailed in Europe c. 900–1200, although sometimes dated back to the end of the Roman Empire </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Representation</a:t>
                      </a: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The description or portrayal of someone or something in a particular way. </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Symbolism</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r>
                        <a:rPr lang="en-GB" sz="1200" kern="1200" dirty="0">
                          <a:solidFill>
                            <a:schemeClr val="tx1"/>
                          </a:solidFill>
                          <a:effectLst/>
                          <a:latin typeface="Gill Sans MT" panose="020B0502020104020203" pitchFamily="34" charset="0"/>
                          <a:ea typeface="+mn-ea"/>
                          <a:cs typeface="+mn-cs"/>
                        </a:rPr>
                        <a:t>An artistic and poetic movement or style using symbolic images and indirect suggestion to express mystical ideas, emotions, and states of mind. </a:t>
                      </a: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Christianity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religion based on the person and teachings of Jesus Christ, or its beliefs and practices. </a:t>
                      </a:r>
                    </a:p>
                  </a:txBody>
                  <a:tcPr marL="36576" marR="36576" marT="36576" marB="36576"/>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Score</a:t>
                      </a:r>
                      <a:r>
                        <a:rPr lang="en-GB" sz="1200" kern="1400" baseline="0" dirty="0">
                          <a:ln>
                            <a:noFill/>
                          </a:ln>
                          <a:solidFill>
                            <a:srgbClr val="000000"/>
                          </a:solidFill>
                          <a:effectLst/>
                          <a:latin typeface="Gill Sans MT" panose="020B0502020104020203" pitchFamily="34" charset="0"/>
                        </a:rPr>
                        <a:t> &amp; Slip Process</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b="0" i="0" kern="1200" dirty="0">
                          <a:solidFill>
                            <a:schemeClr val="tx1"/>
                          </a:solidFill>
                          <a:effectLst/>
                          <a:latin typeface="Gill Sans MT" panose="020B0502020104020203" pitchFamily="34" charset="0"/>
                          <a:ea typeface="+mn-ea"/>
                          <a:cs typeface="+mn-cs"/>
                        </a:rPr>
                        <a:t>slip and score in pottery is a technique used to join two pieces of clay together. To slip and score clay, a potter scratches marks on the surface of the clay (score). The potter then applies a liquid mixture of clay in water (slip) to the scored surface.</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Firing Clay</a:t>
                      </a:r>
                    </a:p>
                  </a:txBody>
                  <a:tcPr marL="36576" marR="36576" marT="36576" marB="36576" anchor="ctr"/>
                </a:tc>
                <a:tc>
                  <a:txBody>
                    <a:bodyPr/>
                    <a:lstStyle/>
                    <a:p>
                      <a:r>
                        <a:rPr lang="en-GB" sz="1200" b="0" i="0" kern="1200" dirty="0">
                          <a:solidFill>
                            <a:schemeClr val="tx1"/>
                          </a:solidFill>
                          <a:effectLst/>
                          <a:latin typeface="Gill Sans MT" panose="020B0502020104020203" pitchFamily="34" charset="0"/>
                          <a:ea typeface="+mn-ea"/>
                          <a:cs typeface="+mn-cs"/>
                        </a:rPr>
                        <a:t>Firing clay changes the structure of the clay, bonding the clay particles together making it stronger, a more permanent ware. In the case of stoneware, the higher firing temperature causes the clay to become impervious to water, a useful quality in dinnerware.</a:t>
                      </a:r>
                      <a:endParaRPr lang="en-GB" sz="1200" kern="1200" dirty="0">
                        <a:solidFill>
                          <a:schemeClr val="tx1"/>
                        </a:solidFill>
                        <a:effectLst/>
                        <a:latin typeface="Gill Sans MT" panose="020B0502020104020203" pitchFamily="34" charset="0"/>
                        <a:ea typeface="+mn-ea"/>
                        <a:cs typeface="+mn-cs"/>
                      </a:endParaRPr>
                    </a:p>
                  </a:txBody>
                  <a:tcPr marL="36576" marR="36576" marT="36576" marB="36576" anchor="ctr"/>
                </a:tc>
                <a:extLst>
                  <a:ext uri="{0D108BD9-81ED-4DB2-BD59-A6C34878D82A}">
                    <a16:rowId xmlns:a16="http://schemas.microsoft.com/office/drawing/2014/main" val="3961565093"/>
                  </a:ext>
                </a:extLst>
              </a:tr>
            </a:tbl>
          </a:graphicData>
        </a:graphic>
      </p:graphicFrame>
      <p:sp>
        <p:nvSpPr>
          <p:cNvPr id="3" name="TextBox 2"/>
          <p:cNvSpPr txBox="1"/>
          <p:nvPr/>
        </p:nvSpPr>
        <p:spPr>
          <a:xfrm>
            <a:off x="200378" y="88286"/>
            <a:ext cx="1100327"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10</a:t>
            </a:r>
          </a:p>
        </p:txBody>
      </p:sp>
    </p:spTree>
    <p:extLst>
      <p:ext uri="{BB962C8B-B14F-4D97-AF65-F5344CB8AC3E}">
        <p14:creationId xmlns:p14="http://schemas.microsoft.com/office/powerpoint/2010/main" val="421965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374656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Gill Sans MT" panose="020B0502020104020203" pitchFamily="34" charset="0"/>
              </a:rPr>
              <a:t>Performing Arts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9" name="TextBox 8"/>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7" name="Content Placeholder 3"/>
          <p:cNvGraphicFramePr>
            <a:graphicFrameLocks/>
          </p:cNvGraphicFramePr>
          <p:nvPr/>
        </p:nvGraphicFramePr>
        <p:xfrm>
          <a:off x="6208296" y="764892"/>
          <a:ext cx="5342020" cy="5605913"/>
        </p:xfrm>
        <a:graphic>
          <a:graphicData uri="http://schemas.openxmlformats.org/drawingml/2006/table">
            <a:tbl>
              <a:tblPr firstRow="1" bandRow="1">
                <a:tableStyleId>{5940675A-B579-460E-94D1-54222C63F5DA}</a:tableStyleId>
              </a:tblPr>
              <a:tblGrid>
                <a:gridCol w="1557478">
                  <a:extLst>
                    <a:ext uri="{9D8B030D-6E8A-4147-A177-3AD203B41FA5}">
                      <a16:colId xmlns:a16="http://schemas.microsoft.com/office/drawing/2014/main" val="20000"/>
                    </a:ext>
                  </a:extLst>
                </a:gridCol>
                <a:gridCol w="37845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Developing Ideas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602424">
                <a:tc>
                  <a:txBody>
                    <a:bodyPr/>
                    <a:lstStyle/>
                    <a:p>
                      <a:pPr marL="0" marR="0" indent="0" algn="ctr" defTabSz="914411" rtl="0" eaLnBrk="1" fontAlgn="auto" latinLnBrk="0" hangingPunct="1">
                        <a:lnSpc>
                          <a:spcPct val="100000"/>
                        </a:lnSpc>
                        <a:spcBef>
                          <a:spcPts val="0"/>
                        </a:spcBef>
                        <a:spcAft>
                          <a:spcPts val="0"/>
                        </a:spcAft>
                        <a:buClrTx/>
                        <a:buSzTx/>
                        <a:buFontTx/>
                        <a:buNone/>
                        <a:tabLst/>
                        <a:defRPr/>
                      </a:pPr>
                      <a:r>
                        <a:rPr lang="en-GB" sz="1200" b="1" dirty="0">
                          <a:latin typeface="Gill Sans MT" panose="020B0502020104020203" pitchFamily="34" charset="0"/>
                        </a:rPr>
                        <a:t>Soundscape</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Gill Sans MT" panose="020B0502020104020203" pitchFamily="34" charset="0"/>
                        </a:rPr>
                        <a:t>The actors used their bodies to create sound effects for the performance</a:t>
                      </a:r>
                    </a:p>
                  </a:txBody>
                  <a:tcPr anchor="ctr"/>
                </a:tc>
                <a:extLst>
                  <a:ext uri="{0D108BD9-81ED-4DB2-BD59-A6C34878D82A}">
                    <a16:rowId xmlns:a16="http://schemas.microsoft.com/office/drawing/2014/main" val="10001"/>
                  </a:ext>
                </a:extLst>
              </a:tr>
              <a:tr h="423591">
                <a:tc>
                  <a:txBody>
                    <a:bodyPr/>
                    <a:lstStyle/>
                    <a:p>
                      <a:pPr algn="ctr"/>
                      <a:r>
                        <a:rPr lang="en-GB" sz="1200" b="1" dirty="0">
                          <a:latin typeface="Gill Sans MT" panose="020B0502020104020203" pitchFamily="34" charset="0"/>
                        </a:rPr>
                        <a:t>Transitions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fluid and focused movement between scenes/images </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10002"/>
                  </a:ext>
                </a:extLst>
              </a:tr>
              <a:tr h="602424">
                <a:tc>
                  <a:txBody>
                    <a:bodyPr/>
                    <a:lstStyle/>
                    <a:p>
                      <a:pPr algn="ctr"/>
                      <a:r>
                        <a:rPr lang="en-GB" sz="1200" b="1" dirty="0">
                          <a:latin typeface="Gill Sans MT" panose="020B0502020104020203" pitchFamily="34" charset="0"/>
                          <a:cs typeface="Calibri Light" panose="020F0302020204030204" pitchFamily="34" charset="0"/>
                        </a:rPr>
                        <a:t>Proxemics</a:t>
                      </a:r>
                      <a:endParaRPr lang="en-GB" sz="1200" b="1" dirty="0">
                        <a:latin typeface="Gill Sans MT" panose="020B0502020104020203" pitchFamily="34" charset="0"/>
                      </a:endParaRPr>
                    </a:p>
                  </a:txBody>
                  <a:tcPr anchor="ctr"/>
                </a:tc>
                <a:tc>
                  <a:txBody>
                    <a:bodyPr/>
                    <a:lstStyle/>
                    <a:p>
                      <a:pPr algn="l"/>
                      <a:r>
                        <a:rPr lang="en-GB" sz="1200" dirty="0">
                          <a:latin typeface="Gill Sans MT" panose="020B0502020104020203" pitchFamily="34" charset="0"/>
                          <a:cs typeface="Calibri Light" panose="020F0302020204030204" pitchFamily="34" charset="0"/>
                        </a:rPr>
                        <a:t>Proxemics is how close or near you are to others on stage. This can help to communicate meaning e.g. if your character is scared of another character you might stand far away.</a:t>
                      </a:r>
                      <a:endParaRPr lang="en-GB" sz="1200" baseline="0" dirty="0">
                        <a:latin typeface="Gill Sans MT" panose="020B0502020104020203"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602424">
                <a:tc>
                  <a:txBody>
                    <a:bodyPr/>
                    <a:lstStyle/>
                    <a:p>
                      <a:pPr algn="ctr"/>
                      <a:r>
                        <a:rPr lang="en-GB" sz="1200" b="1" dirty="0">
                          <a:latin typeface="Gill Sans MT" panose="020B0502020104020203" pitchFamily="34" charset="0"/>
                        </a:rPr>
                        <a:t>Storyboarding</a:t>
                      </a:r>
                    </a:p>
                  </a:txBody>
                  <a:tcPr anchor="ctr"/>
                </a:tc>
                <a:tc>
                  <a:txBody>
                    <a:bodyPr/>
                    <a:lstStyle/>
                    <a:p>
                      <a:pPr algn="l"/>
                      <a:r>
                        <a:rPr lang="en-GB" sz="1200" dirty="0">
                          <a:latin typeface="Gill Sans MT" panose="020B0502020104020203" pitchFamily="34" charset="0"/>
                        </a:rPr>
                        <a:t>Involves</a:t>
                      </a:r>
                      <a:r>
                        <a:rPr lang="en-GB" sz="1200" baseline="0" dirty="0">
                          <a:latin typeface="Gill Sans MT" panose="020B0502020104020203" pitchFamily="34" charset="0"/>
                        </a:rPr>
                        <a:t> creating a </a:t>
                      </a:r>
                      <a:r>
                        <a:rPr lang="en-GB" sz="1200" dirty="0">
                          <a:latin typeface="Gill Sans MT" panose="020B0502020104020203" pitchFamily="34" charset="0"/>
                        </a:rPr>
                        <a:t>series of images and/or text showing the sequence of the action planned for a</a:t>
                      </a:r>
                      <a:r>
                        <a:rPr lang="en-GB" sz="1200" baseline="0" dirty="0">
                          <a:latin typeface="Gill Sans MT" panose="020B0502020104020203" pitchFamily="34" charset="0"/>
                        </a:rPr>
                        <a:t> devised drama.</a:t>
                      </a:r>
                      <a:endParaRPr lang="en-GB" sz="1200" dirty="0">
                        <a:latin typeface="Gill Sans MT" panose="020B0502020104020203" pitchFamily="34" charset="0"/>
                      </a:endParaRPr>
                    </a:p>
                  </a:txBody>
                  <a:tcPr anchor="ctr"/>
                </a:tc>
                <a:extLst>
                  <a:ext uri="{0D108BD9-81ED-4DB2-BD59-A6C34878D82A}">
                    <a16:rowId xmlns:a16="http://schemas.microsoft.com/office/drawing/2014/main" val="1225530206"/>
                  </a:ext>
                </a:extLst>
              </a:tr>
              <a:tr h="602424">
                <a:tc>
                  <a:txBody>
                    <a:bodyPr/>
                    <a:lstStyle/>
                    <a:p>
                      <a:pPr algn="ctr"/>
                      <a:r>
                        <a:rPr lang="en-GB" sz="1200" b="1" dirty="0">
                          <a:latin typeface="Gill Sans MT" panose="020B0502020104020203" pitchFamily="34" charset="0"/>
                        </a:rPr>
                        <a:t>Cue to Cue Rehearsal</a:t>
                      </a:r>
                    </a:p>
                  </a:txBody>
                  <a:tcPr anchor="ctr"/>
                </a:tc>
                <a:tc>
                  <a:txBody>
                    <a:bodyPr/>
                    <a:lstStyle/>
                    <a:p>
                      <a:pPr algn="l"/>
                      <a:r>
                        <a:rPr lang="en-GB" sz="1200" dirty="0">
                          <a:latin typeface="Gill Sans MT" panose="020B0502020104020203" pitchFamily="34" charset="0"/>
                        </a:rPr>
                        <a:t>This involves a rehearsal where</a:t>
                      </a:r>
                      <a:r>
                        <a:rPr lang="en-GB" sz="1200" baseline="0" dirty="0">
                          <a:latin typeface="Gill Sans MT" panose="020B0502020104020203" pitchFamily="34" charset="0"/>
                        </a:rPr>
                        <a:t> the actors remove all of the </a:t>
                      </a:r>
                      <a:r>
                        <a:rPr lang="en-GB" sz="1200" dirty="0">
                          <a:latin typeface="Gill Sans MT" panose="020B0502020104020203" pitchFamily="34" charset="0"/>
                        </a:rPr>
                        <a:t>action and dialogue between cues during a technical rehearsal.</a:t>
                      </a:r>
                    </a:p>
                  </a:txBody>
                  <a:tcPr anchor="ctr"/>
                </a:tc>
                <a:extLst>
                  <a:ext uri="{0D108BD9-81ED-4DB2-BD59-A6C34878D82A}">
                    <a16:rowId xmlns:a16="http://schemas.microsoft.com/office/drawing/2014/main" val="3160735499"/>
                  </a:ext>
                </a:extLst>
              </a:tr>
              <a:tr h="602424">
                <a:tc>
                  <a:txBody>
                    <a:bodyPr/>
                    <a:lstStyle/>
                    <a:p>
                      <a:pPr algn="ctr"/>
                      <a:r>
                        <a:rPr lang="en-GB" sz="1200" b="1" dirty="0">
                          <a:latin typeface="Gill Sans MT" panose="020B0502020104020203" pitchFamily="34" charset="0"/>
                        </a:rPr>
                        <a:t>Narrative</a:t>
                      </a:r>
                    </a:p>
                  </a:txBody>
                  <a:tcPr anchor="ctr"/>
                </a:tc>
                <a:tc>
                  <a:txBody>
                    <a:bodyPr/>
                    <a:lstStyle/>
                    <a:p>
                      <a:pPr algn="l"/>
                      <a:r>
                        <a:rPr lang="en-GB" sz="1200" kern="1200" dirty="0">
                          <a:solidFill>
                            <a:schemeClr val="tx1"/>
                          </a:solidFill>
                          <a:latin typeface="Gill Sans MT" panose="020B0502020104020203" pitchFamily="34" charset="0"/>
                          <a:ea typeface="+mn-ea"/>
                          <a:cs typeface="+mn-cs"/>
                        </a:rPr>
                        <a:t>The narrative is the storyline or plot of a piece of drama. A narrative should be clear for the audience so that the</a:t>
                      </a:r>
                    </a:p>
                    <a:p>
                      <a:pPr algn="l"/>
                      <a:r>
                        <a:rPr lang="en-GB" sz="1200" kern="1200" dirty="0">
                          <a:solidFill>
                            <a:schemeClr val="tx1"/>
                          </a:solidFill>
                          <a:latin typeface="Gill Sans MT" panose="020B0502020104020203" pitchFamily="34" charset="0"/>
                          <a:ea typeface="+mn-ea"/>
                          <a:cs typeface="+mn-cs"/>
                        </a:rPr>
                        <a:t>storytelling makes sense - although there are different ways to structure a narrative which will explore in lessons</a:t>
                      </a:r>
                    </a:p>
                  </a:txBody>
                  <a:tcPr anchor="ctr"/>
                </a:tc>
                <a:extLst>
                  <a:ext uri="{0D108BD9-81ED-4DB2-BD59-A6C34878D82A}">
                    <a16:rowId xmlns:a16="http://schemas.microsoft.com/office/drawing/2014/main" val="1966114263"/>
                  </a:ext>
                </a:extLst>
              </a:tr>
              <a:tr h="602424">
                <a:tc>
                  <a:txBody>
                    <a:bodyPr/>
                    <a:lstStyle/>
                    <a:p>
                      <a:pPr algn="ctr"/>
                      <a:r>
                        <a:rPr lang="en-GB" sz="1200" b="1" dirty="0">
                          <a:latin typeface="Gill Sans MT" panose="020B0502020104020203" pitchFamily="34" charset="0"/>
                        </a:rPr>
                        <a:t>Semiotics</a:t>
                      </a:r>
                    </a:p>
                  </a:txBody>
                  <a:tcPr anchor="ctr"/>
                </a:tc>
                <a:tc>
                  <a:txBody>
                    <a:bodyPr/>
                    <a:lstStyle/>
                    <a:p>
                      <a:pPr algn="l"/>
                      <a:r>
                        <a:rPr lang="en-GB" sz="1200" dirty="0">
                          <a:latin typeface="Gill Sans MT" panose="020B0502020104020203" pitchFamily="34" charset="0"/>
                        </a:rPr>
                        <a:t>This refers to how meaning is created and communicated through the systems of signs and</a:t>
                      </a:r>
                      <a:r>
                        <a:rPr lang="en-GB" sz="1200" baseline="0" dirty="0">
                          <a:latin typeface="Gill Sans MT" panose="020B0502020104020203" pitchFamily="34" charset="0"/>
                        </a:rPr>
                        <a:t> </a:t>
                      </a:r>
                      <a:r>
                        <a:rPr lang="en-GB" sz="1200" dirty="0">
                          <a:latin typeface="Gill Sans MT" panose="020B0502020104020203" pitchFamily="34" charset="0"/>
                        </a:rPr>
                        <a:t>symbols of drama. </a:t>
                      </a:r>
                    </a:p>
                  </a:txBody>
                  <a:tcPr anchor="ctr"/>
                </a:tc>
                <a:extLst>
                  <a:ext uri="{0D108BD9-81ED-4DB2-BD59-A6C34878D82A}">
                    <a16:rowId xmlns:a16="http://schemas.microsoft.com/office/drawing/2014/main" val="4085609080"/>
                  </a:ext>
                </a:extLst>
              </a:tr>
              <a:tr h="602424">
                <a:tc>
                  <a:txBody>
                    <a:bodyPr/>
                    <a:lstStyle/>
                    <a:p>
                      <a:pPr algn="ctr"/>
                      <a:r>
                        <a:rPr lang="en-GB" sz="1200" b="1" dirty="0">
                          <a:latin typeface="Gill Sans MT" panose="020B0502020104020203" pitchFamily="34" charset="0"/>
                        </a:rPr>
                        <a:t>Movement in unison</a:t>
                      </a:r>
                    </a:p>
                  </a:txBody>
                  <a:tcPr anchor="ctr"/>
                </a:tc>
                <a:tc>
                  <a:txBody>
                    <a:bodyPr/>
                    <a:lstStyle/>
                    <a:p>
                      <a:pPr algn="l"/>
                      <a:r>
                        <a:rPr lang="en-GB" sz="1200" dirty="0">
                          <a:latin typeface="Gill Sans MT" panose="020B0502020104020203" pitchFamily="34" charset="0"/>
                        </a:rPr>
                        <a:t>All actors moves in the same way, at the same time.</a:t>
                      </a:r>
                    </a:p>
                  </a:txBody>
                  <a:tcPr anchor="ctr"/>
                </a:tc>
                <a:extLst>
                  <a:ext uri="{0D108BD9-81ED-4DB2-BD59-A6C34878D82A}">
                    <a16:rowId xmlns:a16="http://schemas.microsoft.com/office/drawing/2014/main" val="679198043"/>
                  </a:ext>
                </a:extLst>
              </a:tr>
            </a:tbl>
          </a:graphicData>
        </a:graphic>
      </p:graphicFrame>
      <p:graphicFrame>
        <p:nvGraphicFramePr>
          <p:cNvPr id="10" name="Content Placeholder 3"/>
          <p:cNvGraphicFramePr>
            <a:graphicFrameLocks/>
          </p:cNvGraphicFramePr>
          <p:nvPr/>
        </p:nvGraphicFramePr>
        <p:xfrm>
          <a:off x="406256" y="764892"/>
          <a:ext cx="5676492" cy="5582216"/>
        </p:xfrm>
        <a:graphic>
          <a:graphicData uri="http://schemas.openxmlformats.org/drawingml/2006/table">
            <a:tbl>
              <a:tblPr firstRow="1" bandRow="1">
                <a:tableStyleId>{5940675A-B579-460E-94D1-54222C63F5DA}</a:tableStyleId>
              </a:tblPr>
              <a:tblGrid>
                <a:gridCol w="1250266">
                  <a:extLst>
                    <a:ext uri="{9D8B030D-6E8A-4147-A177-3AD203B41FA5}">
                      <a16:colId xmlns:a16="http://schemas.microsoft.com/office/drawing/2014/main" val="20000"/>
                    </a:ext>
                  </a:extLst>
                </a:gridCol>
                <a:gridCol w="4426226">
                  <a:extLst>
                    <a:ext uri="{9D8B030D-6E8A-4147-A177-3AD203B41FA5}">
                      <a16:colId xmlns:a16="http://schemas.microsoft.com/office/drawing/2014/main" val="1348711743"/>
                    </a:ext>
                  </a:extLst>
                </a:gridCol>
              </a:tblGrid>
              <a:tr h="602424">
                <a:tc gridSpan="2">
                  <a:txBody>
                    <a:bodyPr/>
                    <a:lstStyle/>
                    <a:p>
                      <a:pPr algn="ctr"/>
                      <a:r>
                        <a:rPr lang="en-US" sz="1200" b="1" dirty="0">
                          <a:latin typeface="Gill Sans MT" panose="020B0502020104020203" pitchFamily="34" charset="0"/>
                        </a:rPr>
                        <a:t>Devising</a:t>
                      </a:r>
                      <a:r>
                        <a:rPr lang="en-US" sz="1200" b="1" baseline="0" dirty="0">
                          <a:latin typeface="Gill Sans MT" panose="020B0502020104020203" pitchFamily="34" charset="0"/>
                        </a:rPr>
                        <a:t> Drama – Key Words</a:t>
                      </a:r>
                      <a:endParaRPr lang="en-US" sz="1200" b="1" dirty="0">
                        <a:latin typeface="Gill Sans MT" panose="020B0502020104020203" pitchFamily="34" charset="0"/>
                      </a:endParaRPr>
                    </a:p>
                  </a:txBody>
                  <a:tcPr anchor="ctr">
                    <a:solidFill>
                      <a:srgbClr val="E2F0D9"/>
                    </a:solidFill>
                  </a:tcPr>
                </a:tc>
                <a:tc hMerge="1">
                  <a:txBody>
                    <a:bodyPr/>
                    <a:lstStyle/>
                    <a:p>
                      <a:endParaRPr lang="en-GB"/>
                    </a:p>
                  </a:txBody>
                  <a:tcPr/>
                </a:tc>
                <a:extLst>
                  <a:ext uri="{0D108BD9-81ED-4DB2-BD59-A6C34878D82A}">
                    <a16:rowId xmlns:a16="http://schemas.microsoft.com/office/drawing/2014/main" val="10004"/>
                  </a:ext>
                </a:extLst>
              </a:tr>
              <a:tr h="602424">
                <a:tc>
                  <a:txBody>
                    <a:bodyPr/>
                    <a:lstStyle/>
                    <a:p>
                      <a:pPr algn="ctr"/>
                      <a:r>
                        <a:rPr lang="en-GB" sz="1200" b="1" dirty="0">
                          <a:solidFill>
                            <a:schemeClr val="tx1"/>
                          </a:solidFill>
                          <a:latin typeface="Gill Sans MT" panose="020B0502020104020203" pitchFamily="34" charset="0"/>
                        </a:rPr>
                        <a:t>Stimulus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resourced used as</a:t>
                      </a:r>
                      <a:r>
                        <a:rPr lang="en-GB" sz="1200" b="0" baseline="0" dirty="0">
                          <a:solidFill>
                            <a:schemeClr val="tx1"/>
                          </a:solidFill>
                          <a:latin typeface="Gill Sans MT" panose="020B0502020104020203" pitchFamily="34" charset="0"/>
                        </a:rPr>
                        <a:t> a starting point to generate ideas for a piece of drama. This may be a poem, story, piece of music, historical event, a painting, a piece of artwork, a quote and more. </a:t>
                      </a:r>
                      <a:endParaRPr lang="en-GB" sz="1200" b="0" dirty="0">
                        <a:solidFill>
                          <a:schemeClr val="tx1"/>
                        </a:solidFill>
                        <a:latin typeface="Gill Sans MT" panose="020B0502020104020203" pitchFamily="34" charset="0"/>
                      </a:endParaRPr>
                    </a:p>
                  </a:txBody>
                  <a:tcPr anchor="ctr"/>
                </a:tc>
                <a:extLst>
                  <a:ext uri="{0D108BD9-81ED-4DB2-BD59-A6C34878D82A}">
                    <a16:rowId xmlns:a16="http://schemas.microsoft.com/office/drawing/2014/main" val="10005"/>
                  </a:ext>
                </a:extLst>
              </a:tr>
              <a:tr h="431004">
                <a:tc>
                  <a:txBody>
                    <a:bodyPr/>
                    <a:lstStyle/>
                    <a:p>
                      <a:pPr algn="ctr"/>
                      <a:r>
                        <a:rPr lang="en-GB" sz="1200" b="1" dirty="0">
                          <a:latin typeface="Gill Sans MT" panose="020B0502020104020203" pitchFamily="34" charset="0"/>
                        </a:rPr>
                        <a:t>Direct Address</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When an actor speaks directly to the</a:t>
                      </a:r>
                      <a:r>
                        <a:rPr lang="en-GB" sz="1200" baseline="0" dirty="0">
                          <a:latin typeface="Gill Sans MT" panose="020B0502020104020203" pitchFamily="34" charset="0"/>
                        </a:rPr>
                        <a:t> </a:t>
                      </a:r>
                      <a:r>
                        <a:rPr lang="en-GB" sz="1200" dirty="0">
                          <a:latin typeface="Gill Sans MT" panose="020B0502020104020203" pitchFamily="34" charset="0"/>
                        </a:rPr>
                        <a:t>audience, e.g. in pantomime.</a:t>
                      </a:r>
                    </a:p>
                  </a:txBody>
                  <a:tcPr anchor="ctr"/>
                </a:tc>
                <a:extLst>
                  <a:ext uri="{0D108BD9-81ED-4DB2-BD59-A6C34878D82A}">
                    <a16:rowId xmlns:a16="http://schemas.microsoft.com/office/drawing/2014/main" val="10006"/>
                  </a:ext>
                </a:extLst>
              </a:tr>
              <a:tr h="455113">
                <a:tc>
                  <a:txBody>
                    <a:bodyPr/>
                    <a:lstStyle/>
                    <a:p>
                      <a:pPr algn="ctr"/>
                      <a:r>
                        <a:rPr lang="en-US" sz="1200" b="1" dirty="0">
                          <a:latin typeface="Gill Sans MT" panose="020B0502020104020203" pitchFamily="34" charset="0"/>
                        </a:rPr>
                        <a:t>Tableaux</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A ‘frozen picture’ that tells a story. Costume</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and props are needed, and physicality used</a:t>
                      </a:r>
                      <a:r>
                        <a:rPr lang="en-GB" sz="1200" b="0" baseline="0" dirty="0">
                          <a:solidFill>
                            <a:schemeClr val="tx1"/>
                          </a:solidFill>
                          <a:latin typeface="Gill Sans MT" panose="020B0502020104020203" pitchFamily="34" charset="0"/>
                        </a:rPr>
                        <a:t> </a:t>
                      </a:r>
                      <a:r>
                        <a:rPr lang="en-GB" sz="1200" b="0" dirty="0">
                          <a:solidFill>
                            <a:schemeClr val="tx1"/>
                          </a:solidFill>
                          <a:latin typeface="Gill Sans MT" panose="020B0502020104020203" pitchFamily="34" charset="0"/>
                        </a:rPr>
                        <a:t>to show emotion.</a:t>
                      </a:r>
                    </a:p>
                  </a:txBody>
                  <a:tcPr anchor="ctr"/>
                </a:tc>
                <a:extLst>
                  <a:ext uri="{0D108BD9-81ED-4DB2-BD59-A6C34878D82A}">
                    <a16:rowId xmlns:a16="http://schemas.microsoft.com/office/drawing/2014/main" val="535829074"/>
                  </a:ext>
                </a:extLst>
              </a:tr>
              <a:tr h="546956">
                <a:tc>
                  <a:txBody>
                    <a:bodyPr/>
                    <a:lstStyle/>
                    <a:p>
                      <a:pPr algn="ctr"/>
                      <a:r>
                        <a:rPr lang="en-GB" sz="1200" b="1" dirty="0">
                          <a:latin typeface="Gill Sans MT" panose="020B0502020104020203" pitchFamily="34" charset="0"/>
                        </a:rPr>
                        <a:t>Blocking</a:t>
                      </a:r>
                      <a:endParaRPr lang="en-US" sz="1200" b="1"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The staging</a:t>
                      </a:r>
                      <a:r>
                        <a:rPr lang="en-GB" sz="1200" baseline="0" dirty="0">
                          <a:latin typeface="Gill Sans MT" panose="020B0502020104020203" pitchFamily="34" charset="0"/>
                        </a:rPr>
                        <a:t> and use of the space in drama, This may refer to the location of actors on the stage and the movements they make. </a:t>
                      </a:r>
                      <a:endParaRPr lang="en-US" sz="1200" dirty="0">
                        <a:latin typeface="Gill Sans MT" panose="020B0502020104020203" pitchFamily="34" charset="0"/>
                      </a:endParaRPr>
                    </a:p>
                  </a:txBody>
                  <a:tcPr anchor="ctr"/>
                </a:tc>
                <a:extLst>
                  <a:ext uri="{0D108BD9-81ED-4DB2-BD59-A6C34878D82A}">
                    <a16:rowId xmlns:a16="http://schemas.microsoft.com/office/drawing/2014/main" val="2432269375"/>
                  </a:ext>
                </a:extLst>
              </a:tr>
              <a:tr h="602424">
                <a:tc>
                  <a:txBody>
                    <a:bodyPr/>
                    <a:lstStyle/>
                    <a:p>
                      <a:pPr algn="ctr"/>
                      <a:r>
                        <a:rPr lang="en-US" sz="1200" b="1" dirty="0">
                          <a:latin typeface="Gill Sans MT" panose="020B0502020104020203" pitchFamily="34" charset="0"/>
                        </a:rPr>
                        <a:t>Multi-role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Gill Sans MT" panose="020B0502020104020203" pitchFamily="34" charset="0"/>
                          <a:ea typeface="+mn-ea"/>
                          <a:cs typeface="+mn-cs"/>
                        </a:rPr>
                        <a:t>When an actor plays more than one role.</a:t>
                      </a:r>
                    </a:p>
                  </a:txBody>
                  <a:tcPr anchor="ctr"/>
                </a:tc>
                <a:extLst>
                  <a:ext uri="{0D108BD9-81ED-4DB2-BD59-A6C34878D82A}">
                    <a16:rowId xmlns:a16="http://schemas.microsoft.com/office/drawing/2014/main" val="3604064273"/>
                  </a:ext>
                </a:extLst>
              </a:tr>
              <a:tr h="373123">
                <a:tc>
                  <a:txBody>
                    <a:bodyPr/>
                    <a:lstStyle/>
                    <a:p>
                      <a:pPr algn="ctr"/>
                      <a:r>
                        <a:rPr lang="en-US" sz="1200" b="1" dirty="0">
                          <a:latin typeface="Gill Sans MT" panose="020B0502020104020203" pitchFamily="34" charset="0"/>
                        </a:rPr>
                        <a:t>Exits and Entrances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Where a character enters and exits their</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scene.</a:t>
                      </a:r>
                    </a:p>
                  </a:txBody>
                  <a:tcPr anchor="ctr"/>
                </a:tc>
                <a:extLst>
                  <a:ext uri="{0D108BD9-81ED-4DB2-BD59-A6C34878D82A}">
                    <a16:rowId xmlns:a16="http://schemas.microsoft.com/office/drawing/2014/main" val="1056763582"/>
                  </a:ext>
                </a:extLst>
              </a:tr>
              <a:tr h="245533">
                <a:tc>
                  <a:txBody>
                    <a:bodyPr/>
                    <a:lstStyle/>
                    <a:p>
                      <a:pPr algn="ctr"/>
                      <a:r>
                        <a:rPr lang="en-US" sz="1200" b="1" dirty="0">
                          <a:latin typeface="Gill Sans MT" panose="020B0502020104020203" pitchFamily="34" charset="0"/>
                        </a:rPr>
                        <a:t>Thought Tracking</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An exercise that allows the inner thoughts</a:t>
                      </a:r>
                      <a:r>
                        <a:rPr lang="en-GB" sz="1200" baseline="0" dirty="0">
                          <a:latin typeface="Gill Sans MT" panose="020B0502020104020203" pitchFamily="34" charset="0"/>
                        </a:rPr>
                        <a:t> </a:t>
                      </a:r>
                      <a:r>
                        <a:rPr lang="en-GB" sz="1200" dirty="0">
                          <a:latin typeface="Gill Sans MT" panose="020B0502020104020203" pitchFamily="34" charset="0"/>
                        </a:rPr>
                        <a:t>of a character or role to be heard out loud.</a:t>
                      </a:r>
                      <a:r>
                        <a:rPr lang="en-GB" sz="1200" baseline="0" dirty="0">
                          <a:latin typeface="Gill Sans MT" panose="020B0502020104020203" pitchFamily="34" charset="0"/>
                        </a:rPr>
                        <a:t> </a:t>
                      </a:r>
                      <a:r>
                        <a:rPr lang="en-GB" sz="1200" dirty="0">
                          <a:latin typeface="Gill Sans MT" panose="020B0502020104020203" pitchFamily="34" charset="0"/>
                        </a:rPr>
                        <a:t>The participant is asked to say their</a:t>
                      </a:r>
                      <a:r>
                        <a:rPr lang="en-GB" sz="1200" baseline="0" dirty="0">
                          <a:latin typeface="Gill Sans MT" panose="020B0502020104020203" pitchFamily="34" charset="0"/>
                        </a:rPr>
                        <a:t> </a:t>
                      </a:r>
                      <a:r>
                        <a:rPr lang="en-GB" sz="1200" dirty="0">
                          <a:latin typeface="Gill Sans MT" panose="020B0502020104020203" pitchFamily="34" charset="0"/>
                        </a:rPr>
                        <a:t>characters thoughts and feelings at specific</a:t>
                      </a:r>
                      <a:r>
                        <a:rPr lang="en-GB" sz="1200" baseline="0" dirty="0">
                          <a:latin typeface="Gill Sans MT" panose="020B0502020104020203" pitchFamily="34" charset="0"/>
                        </a:rPr>
                        <a:t> </a:t>
                      </a:r>
                      <a:r>
                        <a:rPr lang="en-GB" sz="1200" dirty="0">
                          <a:latin typeface="Gill Sans MT" panose="020B0502020104020203" pitchFamily="34" charset="0"/>
                        </a:rPr>
                        <a:t>points during their acting.</a:t>
                      </a:r>
                      <a:endParaRPr lang="en-GB" sz="1200" kern="1200" dirty="0">
                        <a:solidFill>
                          <a:schemeClr val="tx1"/>
                        </a:solidFill>
                        <a:latin typeface="Gill Sans MT" panose="020B0502020104020203" pitchFamily="34" charset="0"/>
                        <a:ea typeface="+mn-ea"/>
                        <a:cs typeface="+mn-cs"/>
                      </a:endParaRPr>
                    </a:p>
                  </a:txBody>
                  <a:tcPr anchor="ctr"/>
                </a:tc>
                <a:extLst>
                  <a:ext uri="{0D108BD9-81ED-4DB2-BD59-A6C34878D82A}">
                    <a16:rowId xmlns:a16="http://schemas.microsoft.com/office/drawing/2014/main" val="3055672749"/>
                  </a:ext>
                </a:extLst>
              </a:tr>
              <a:tr h="602424">
                <a:tc>
                  <a:txBody>
                    <a:bodyPr/>
                    <a:lstStyle/>
                    <a:p>
                      <a:pPr algn="ctr"/>
                      <a:r>
                        <a:rPr lang="en-US" sz="1200" b="1" dirty="0">
                          <a:latin typeface="Gill Sans MT" panose="020B0502020104020203" pitchFamily="34" charset="0"/>
                        </a:rPr>
                        <a:t>Technical Rehearsal</a:t>
                      </a:r>
                    </a:p>
                  </a:txBody>
                  <a:tcPr anchor="ctr"/>
                </a:tc>
                <a:tc>
                  <a:txBody>
                    <a:bodyPr/>
                    <a:lstStyle/>
                    <a:p>
                      <a:pPr algn="l"/>
                      <a:r>
                        <a:rPr lang="en-GB" sz="1200" dirty="0">
                          <a:latin typeface="Gill Sans MT" panose="020B0502020104020203" pitchFamily="34" charset="0"/>
                        </a:rPr>
                        <a:t>Technical equipment and systems for example sound, lighting and computer generated effects. </a:t>
                      </a:r>
                      <a:endParaRPr lang="en-US" sz="1200" b="1" dirty="0">
                        <a:latin typeface="Gill Sans MT" panose="020B0502020104020203" pitchFamily="34" charset="0"/>
                      </a:endParaRPr>
                    </a:p>
                  </a:txBody>
                  <a:tcPr anchor="ctr"/>
                </a:tc>
                <a:extLst>
                  <a:ext uri="{0D108BD9-81ED-4DB2-BD59-A6C34878D82A}">
                    <a16:rowId xmlns:a16="http://schemas.microsoft.com/office/drawing/2014/main" val="4248493502"/>
                  </a:ext>
                </a:extLst>
              </a:tr>
              <a:tr h="602424">
                <a:tc>
                  <a:txBody>
                    <a:bodyPr/>
                    <a:lstStyle/>
                    <a:p>
                      <a:pPr algn="ctr"/>
                      <a:r>
                        <a:rPr lang="en-US" sz="1200" b="1" dirty="0">
                          <a:latin typeface="Gill Sans MT" panose="020B0502020104020203" pitchFamily="34" charset="0"/>
                        </a:rPr>
                        <a:t>Rehearsal</a:t>
                      </a:r>
                    </a:p>
                  </a:txBody>
                  <a:tcPr anchor="ctr"/>
                </a:tc>
                <a:tc>
                  <a:txBody>
                    <a:bodyPr/>
                    <a:lstStyle/>
                    <a:p>
                      <a:pPr algn="l"/>
                      <a:r>
                        <a:rPr lang="en-GB" sz="1200" b="0" dirty="0">
                          <a:latin typeface="Gill Sans MT" panose="020B0502020104020203" pitchFamily="34" charset="0"/>
                        </a:rPr>
                        <a:t>A practice or trial performance of a play.</a:t>
                      </a:r>
                      <a:endParaRPr lang="en-US" sz="1200" b="0" dirty="0">
                        <a:latin typeface="Gill Sans MT" panose="020B0502020104020203" pitchFamily="34" charset="0"/>
                      </a:endParaRPr>
                    </a:p>
                  </a:txBody>
                  <a:tcPr anchor="ctr"/>
                </a:tc>
                <a:extLst>
                  <a:ext uri="{0D108BD9-81ED-4DB2-BD59-A6C34878D82A}">
                    <a16:rowId xmlns:a16="http://schemas.microsoft.com/office/drawing/2014/main" val="2292877978"/>
                  </a:ext>
                </a:extLst>
              </a:tr>
            </a:tbl>
          </a:graphicData>
        </a:graphic>
      </p:graphicFrame>
    </p:spTree>
    <p:extLst>
      <p:ext uri="{BB962C8B-B14F-4D97-AF65-F5344CB8AC3E}">
        <p14:creationId xmlns:p14="http://schemas.microsoft.com/office/powerpoint/2010/main" val="246110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graphicFrame>
        <p:nvGraphicFramePr>
          <p:cNvPr id="6" name="Table 5"/>
          <p:cNvGraphicFramePr>
            <a:graphicFrameLocks noGrp="1"/>
          </p:cNvGraphicFramePr>
          <p:nvPr>
            <p:extLst>
              <p:ext uri="{D42A27DB-BD31-4B8C-83A1-F6EECF244321}">
                <p14:modId xmlns:p14="http://schemas.microsoft.com/office/powerpoint/2010/main" val="4032869511"/>
              </p:ext>
            </p:extLst>
          </p:nvPr>
        </p:nvGraphicFramePr>
        <p:xfrm>
          <a:off x="176627" y="773330"/>
          <a:ext cx="11667030" cy="570004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mn-lt"/>
                        </a:rPr>
                        <a:t>Key Word</a:t>
                      </a:r>
                    </a:p>
                  </a:txBody>
                  <a:tcPr anchor="ctr">
                    <a:solidFill>
                      <a:srgbClr val="FFCCFF"/>
                    </a:solidFill>
                  </a:tcPr>
                </a:tc>
                <a:tc>
                  <a:txBody>
                    <a:bodyPr/>
                    <a:lstStyle/>
                    <a:p>
                      <a:pPr algn="l"/>
                      <a:r>
                        <a:rPr lang="en-GB" sz="1200" b="1" dirty="0">
                          <a:latin typeface="+mn-lt"/>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r>
                        <a:rPr lang="en-GB" sz="1200" kern="1200" dirty="0">
                          <a:solidFill>
                            <a:schemeClr val="tx1"/>
                          </a:solidFill>
                          <a:effectLst/>
                          <a:latin typeface="+mn-lt"/>
                          <a:ea typeface="+mn-ea"/>
                          <a:cs typeface="+mn-cs"/>
                        </a:rPr>
                        <a:t>Nutrition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study of what people eat and how all the nutrients in foods work together in the body</a:t>
                      </a:r>
                    </a:p>
                  </a:txBody>
                  <a:tcPr marL="36576" marR="36576" marT="36576" marB="36576"/>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a:t>
                      </a:r>
                    </a:p>
                  </a:txBody>
                  <a:tcPr marL="36576" marR="36576" marT="36576" marB="36576" anchor="ctr"/>
                </a:tc>
                <a:tc>
                  <a:txBody>
                    <a:bodyPr/>
                    <a:lstStyle/>
                    <a:p>
                      <a:r>
                        <a:rPr lang="en-GB" sz="1200" kern="1200" dirty="0">
                          <a:solidFill>
                            <a:schemeClr val="tx1"/>
                          </a:solidFill>
                          <a:effectLst/>
                          <a:latin typeface="+mn-lt"/>
                          <a:ea typeface="+mn-ea"/>
                          <a:cs typeface="+mn-cs"/>
                        </a:rPr>
                        <a:t>Natural chemical substances in foods that are essential for body growth, function and health</a:t>
                      </a: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Macro</a:t>
                      </a:r>
                      <a:r>
                        <a:rPr lang="en-GB" sz="1200" kern="1400" baseline="0" dirty="0">
                          <a:ln>
                            <a:noFill/>
                          </a:ln>
                          <a:solidFill>
                            <a:srgbClr val="000000"/>
                          </a:solidFill>
                          <a:effectLst/>
                          <a:latin typeface="+mn-lt"/>
                        </a:rPr>
                        <a:t> Nutrients</a:t>
                      </a:r>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Nutrients needed by the body in large a mounts</a:t>
                      </a: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Micro-Nutrients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Nutrients needed in the body in smaller amounts</a:t>
                      </a: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Amino acids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Building blocks of protein</a:t>
                      </a:r>
                    </a:p>
                  </a:txBody>
                  <a:tcPr marL="36576" marR="36576" marT="36576" marB="36576" anchor="ctr"/>
                </a:tc>
                <a:extLst>
                  <a:ext uri="{0D108BD9-81ED-4DB2-BD59-A6C34878D82A}">
                    <a16:rowId xmlns:a16="http://schemas.microsoft.com/office/drawing/2014/main" val="3925240874"/>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Essential amino acids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essential amino acids that the body cannot make</a:t>
                      </a:r>
                    </a:p>
                  </a:txBody>
                  <a:tcPr marL="36576" marR="36576" marT="36576" marB="36576" anchor="ctr"/>
                </a:tc>
                <a:extLst>
                  <a:ext uri="{0D108BD9-81ED-4DB2-BD59-A6C34878D82A}">
                    <a16:rowId xmlns:a16="http://schemas.microsoft.com/office/drawing/2014/main" val="3041935017"/>
                  </a:ext>
                </a:extLst>
              </a:tr>
              <a:tr h="314858">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Protein complementation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n-lt"/>
                        </a:rPr>
                        <a:t>Eating a combination of LBV proteins to ensure  the body gets all the essential amino acids</a:t>
                      </a: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Cooks Knife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large knife with a deep blade used for cutting, chopping, slicing and dicing</a:t>
                      </a: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Paring knife/vegetable knife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small knife mainly used for slicing and dicing</a:t>
                      </a:r>
                    </a:p>
                  </a:txBody>
                  <a:tcPr marL="36576" marR="36576" marT="36576" marB="36576" anchor="ctr"/>
                </a:tc>
                <a:extLst>
                  <a:ext uri="{0D108BD9-81ED-4DB2-BD59-A6C34878D82A}">
                    <a16:rowId xmlns:a16="http://schemas.microsoft.com/office/drawing/2014/main" val="374876905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Bread knife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large serrated knife-edged knife used to slice bread , cakes and pastry</a:t>
                      </a: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Dough</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 mixture of dry ingredients and liquid, that is mixed, kneaded, shaped and then baked.</a:t>
                      </a: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Yeast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A</a:t>
                      </a:r>
                      <a:r>
                        <a:rPr lang="en-GB" sz="1200" kern="1400" baseline="0" dirty="0">
                          <a:ln>
                            <a:noFill/>
                          </a:ln>
                          <a:solidFill>
                            <a:srgbClr val="000000"/>
                          </a:solidFill>
                          <a:effectLst/>
                          <a:latin typeface="+mn-lt"/>
                        </a:rPr>
                        <a:t> single-celled plant fungus and a raising agent which needs time, food, warmth and liquid to ferment</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Fermentation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process in which yeast produces the gas carbon dioxide</a:t>
                      </a: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Knead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process of working a dough mixture to make it smooth and elastic</a:t>
                      </a: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gluten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protein in flour that is </a:t>
                      </a:r>
                      <a:r>
                        <a:rPr lang="en-GB" sz="1200" kern="1400" baseline="0" dirty="0">
                          <a:ln>
                            <a:noFill/>
                          </a:ln>
                          <a:solidFill>
                            <a:srgbClr val="000000"/>
                          </a:solidFill>
                          <a:effectLst/>
                          <a:latin typeface="+mn-lt"/>
                        </a:rPr>
                        <a:t> developed when water is added to flour and mixed.</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prove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Leaving the dough to rise</a:t>
                      </a: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steaming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Cooking in the steam that comes from boiling water</a:t>
                      </a: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16009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latin typeface="Gill Sans MT" panose="020B0502020104020203" pitchFamily="34" charset="0"/>
                <a:cs typeface="Calibri"/>
              </a:rPr>
              <a:t>Music</a:t>
            </a:r>
            <a:endPar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endParaRPr>
          </a:p>
        </p:txBody>
      </p:sp>
      <p:graphicFrame>
        <p:nvGraphicFramePr>
          <p:cNvPr id="3" name="Table 2">
            <a:extLst>
              <a:ext uri="{FF2B5EF4-FFF2-40B4-BE49-F238E27FC236}">
                <a16:creationId xmlns:a16="http://schemas.microsoft.com/office/drawing/2014/main" id="{F49A3975-AD98-59DB-0FDA-6CDAF881BF26}"/>
              </a:ext>
            </a:extLst>
          </p:cNvPr>
          <p:cNvGraphicFramePr>
            <a:graphicFrameLocks noGrp="1"/>
          </p:cNvGraphicFramePr>
          <p:nvPr>
            <p:extLst>
              <p:ext uri="{D42A27DB-BD31-4B8C-83A1-F6EECF244321}">
                <p14:modId xmlns:p14="http://schemas.microsoft.com/office/powerpoint/2010/main" val="373324479"/>
              </p:ext>
            </p:extLst>
          </p:nvPr>
        </p:nvGraphicFramePr>
        <p:xfrm>
          <a:off x="173935" y="653207"/>
          <a:ext cx="11658600" cy="379095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1468787449"/>
                    </a:ext>
                  </a:extLst>
                </a:gridCol>
                <a:gridCol w="9410700">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GB" sz="1200" b="0" i="0" u="none" strike="noStrike" noProof="0" dirty="0">
                          <a:solidFill>
                            <a:srgbClr val="000000"/>
                          </a:solidFill>
                          <a:effectLst/>
                          <a:latin typeface="Gill Sans MT" panose="020B0502020104020203" pitchFamily="34" charset="0"/>
                        </a:rPr>
                        <a:t>Timbre/sonority</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i="0" u="none" strike="noStrike" noProof="0" dirty="0">
                          <a:solidFill>
                            <a:srgbClr val="000000"/>
                          </a:solidFill>
                          <a:effectLst/>
                          <a:latin typeface="Gill Sans MT" panose="020B0502020104020203" pitchFamily="34" charset="0"/>
                        </a:rPr>
                        <a:t>Each instrument own unique ‘tone quality’ and the voice as an instrument had different Timbre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lvl="0" algn="l">
                        <a:buNone/>
                      </a:pPr>
                      <a:r>
                        <a:rPr lang="en-US" sz="1200" b="0" i="0" u="none" strike="noStrike" noProof="0" dirty="0">
                          <a:solidFill>
                            <a:srgbClr val="000000"/>
                          </a:solidFill>
                          <a:effectLst/>
                          <a:latin typeface="Gill Sans MT" panose="020B0502020104020203" pitchFamily="34" charset="0"/>
                        </a:rPr>
                        <a:t>improvisation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212121"/>
                          </a:solidFill>
                          <a:effectLst/>
                          <a:latin typeface="Gill Sans MT" panose="020B0502020104020203" pitchFamily="34" charset="0"/>
                        </a:rPr>
                        <a:t>Music made up on the spot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Harmony</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F0F0F"/>
                          </a:solidFill>
                          <a:effectLst/>
                          <a:latin typeface="Gill Sans MT" panose="020B0502020104020203" pitchFamily="34" charset="0"/>
                        </a:rPr>
                        <a:t>is the combination of different musical notes played simultaneously.</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Time signature</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It </a:t>
                      </a:r>
                      <a:r>
                        <a:rPr lang="en-US" sz="1200" b="0" i="0" u="none" strike="noStrike" dirty="0">
                          <a:solidFill>
                            <a:srgbClr val="0F0F0F"/>
                          </a:solidFill>
                          <a:effectLst/>
                          <a:latin typeface="Gill Sans MT" panose="020B0502020104020203" pitchFamily="34" charset="0"/>
                        </a:rPr>
                        <a:t>tells how many beats are in each measure and which note gets one beat, helping you keep track of the rhythm while playing or singing.</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l" fontAlgn="base"/>
                      <a:r>
                        <a:rPr lang="en-GB" sz="1200" b="0" i="0" dirty="0">
                          <a:solidFill>
                            <a:srgbClr val="000000"/>
                          </a:solidFill>
                          <a:effectLst/>
                          <a:latin typeface="Gill Sans MT" panose="020B0502020104020203" pitchFamily="34" charset="0"/>
                        </a:rPr>
                        <a:t>Dynamic</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The volume of a sound or piece of music – loud/soft</a:t>
                      </a:r>
                      <a:endParaRPr lang="en-US"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algn="l" fontAlgn="base"/>
                      <a:r>
                        <a:rPr lang="en-GB" sz="1200" b="0" i="0" dirty="0">
                          <a:solidFill>
                            <a:srgbClr val="000000"/>
                          </a:solidFill>
                          <a:effectLst/>
                          <a:latin typeface="Gill Sans MT" panose="020B0502020104020203" pitchFamily="34" charset="0"/>
                        </a:rPr>
                        <a:t>Beat</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a regular, repeating pulse that underlies a musical pattern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GB" sz="1200" b="0" i="0" u="none" strike="noStrike" noProof="0" dirty="0">
                          <a:solidFill>
                            <a:srgbClr val="000000"/>
                          </a:solidFill>
                          <a:effectLst/>
                          <a:latin typeface="Gill Sans MT" panose="020B0502020104020203" pitchFamily="34" charset="0"/>
                        </a:rPr>
                        <a:t>Rhythm</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GB" sz="1200" b="0" i="0" u="none" strike="noStrike" noProof="0" dirty="0">
                          <a:solidFill>
                            <a:srgbClr val="000000"/>
                          </a:solidFill>
                          <a:effectLst/>
                          <a:latin typeface="Gill Sans MT" panose="020B0502020104020203" pitchFamily="34" charset="0"/>
                        </a:rPr>
                        <a:t>Rhythm is the pattern of sounds and beats in music that creates a sense of movement and flow.</a:t>
                      </a:r>
                      <a:endParaRPr lang="en-US" sz="1200" b="0" i="0" u="none" strike="noStrike" noProof="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i="0" u="none" strike="noStrike" dirty="0">
                          <a:solidFill>
                            <a:srgbClr val="000000"/>
                          </a:solidFill>
                          <a:effectLst/>
                          <a:latin typeface="Gill Sans MT" panose="020B0502020104020203" pitchFamily="34" charset="0"/>
                        </a:rPr>
                        <a:t>leitmotif</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baseline="0" noProof="0" dirty="0">
                          <a:solidFill>
                            <a:srgbClr val="000000"/>
                          </a:solidFill>
                          <a:effectLst/>
                          <a:latin typeface="Gill Sans MT" panose="020B0502020104020203" pitchFamily="34" charset="0"/>
                        </a:rPr>
                        <a:t>A recurring musical idea linked to a character, object or place.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algn="l" fontAlgn="base"/>
                      <a:r>
                        <a:rPr lang="en-GB" sz="1200" b="0" i="0" dirty="0">
                          <a:solidFill>
                            <a:srgbClr val="000000"/>
                          </a:solidFill>
                          <a:effectLst/>
                          <a:latin typeface="Gill Sans MT" panose="020B0502020104020203" pitchFamily="34" charset="0"/>
                        </a:rPr>
                        <a:t>Texture</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i="0" u="none" strike="noStrike" dirty="0">
                          <a:solidFill>
                            <a:srgbClr val="000000"/>
                          </a:solidFill>
                          <a:effectLst/>
                          <a:latin typeface="Gill Sans MT" panose="020B0502020104020203" pitchFamily="34" charset="0"/>
                        </a:rPr>
                        <a:t>How many layers the piece has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r h="314325">
                <a:tc>
                  <a:txBody>
                    <a:bodyPr/>
                    <a:lstStyle/>
                    <a:p>
                      <a:pPr lvl="0" algn="l">
                        <a:buNone/>
                      </a:pPr>
                      <a:r>
                        <a:rPr lang="en-US" sz="1200" b="0" i="0" u="none" strike="noStrike" noProof="0" dirty="0">
                          <a:solidFill>
                            <a:srgbClr val="212121"/>
                          </a:solidFill>
                          <a:effectLst/>
                          <a:latin typeface="Gill Sans MT" panose="020B0502020104020203" pitchFamily="34" charset="0"/>
                        </a:rPr>
                        <a:t>Structure </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i="0" u="none" strike="noStrike" noProof="0" dirty="0">
                          <a:solidFill>
                            <a:srgbClr val="212121"/>
                          </a:solidFill>
                          <a:effectLst/>
                          <a:latin typeface="Gill Sans MT" panose="020B0502020104020203" pitchFamily="34" charset="0"/>
                        </a:rPr>
                        <a:t>the order the different sections of a song or piece of music are played in.</a:t>
                      </a:r>
                      <a:endParaRPr lang="en-US" b="0" dirty="0">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557168"/>
                  </a:ext>
                </a:extLst>
              </a:tr>
              <a:tr h="314325">
                <a:tc>
                  <a:txBody>
                    <a:bodyPr/>
                    <a:lstStyle/>
                    <a:p>
                      <a:pPr algn="l" fontAlgn="base"/>
                      <a:r>
                        <a:rPr lang="en-GB" sz="1200" b="0" i="0" dirty="0">
                          <a:solidFill>
                            <a:srgbClr val="000000"/>
                          </a:solidFill>
                          <a:effectLst/>
                          <a:latin typeface="Gill Sans MT" panose="020B0502020104020203" pitchFamily="34" charset="0"/>
                        </a:rPr>
                        <a:t>Tempo</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GB" sz="1200" b="0" i="0" u="none" strike="noStrike" dirty="0">
                          <a:solidFill>
                            <a:srgbClr val="000000"/>
                          </a:solidFill>
                          <a:effectLst/>
                          <a:latin typeface="Gill Sans MT" panose="020B0502020104020203" pitchFamily="34" charset="0"/>
                        </a:rPr>
                        <a:t>Tempo refers to the speed of music. It's how fast or slow a song sounds.</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8563479"/>
                  </a:ext>
                </a:extLst>
              </a:tr>
            </a:tbl>
          </a:graphicData>
        </a:graphic>
      </p:graphicFrame>
      <p:pic>
        <p:nvPicPr>
          <p:cNvPr id="6" name="Picture 5" descr="A close-up of a music notation&#10;&#10;Description automatically generated">
            <a:extLst>
              <a:ext uri="{FF2B5EF4-FFF2-40B4-BE49-F238E27FC236}">
                <a16:creationId xmlns:a16="http://schemas.microsoft.com/office/drawing/2014/main" id="{29F41FF1-913E-991E-DC51-C35C33F7F72A}"/>
              </a:ext>
            </a:extLst>
          </p:cNvPr>
          <p:cNvPicPr>
            <a:picLocks noChangeAspect="1"/>
          </p:cNvPicPr>
          <p:nvPr/>
        </p:nvPicPr>
        <p:blipFill rotWithShape="1">
          <a:blip r:embed="rId2"/>
          <a:srcRect l="1080" t="22554" r="1889" b="5978"/>
          <a:stretch/>
        </p:blipFill>
        <p:spPr>
          <a:xfrm>
            <a:off x="122938" y="4461429"/>
            <a:ext cx="6453652" cy="2399586"/>
          </a:xfrm>
          <a:prstGeom prst="rect">
            <a:avLst/>
          </a:prstGeom>
        </p:spPr>
      </p:pic>
      <p:pic>
        <p:nvPicPr>
          <p:cNvPr id="9" name="Picture 8" descr="A black line on a white background&#10;&#10;Description automatically generated">
            <a:extLst>
              <a:ext uri="{FF2B5EF4-FFF2-40B4-BE49-F238E27FC236}">
                <a16:creationId xmlns:a16="http://schemas.microsoft.com/office/drawing/2014/main" id="{99E76C96-5BB1-F460-3F22-69B5591DC2FB}"/>
              </a:ext>
            </a:extLst>
          </p:cNvPr>
          <p:cNvPicPr>
            <a:picLocks noChangeAspect="1"/>
          </p:cNvPicPr>
          <p:nvPr/>
        </p:nvPicPr>
        <p:blipFill>
          <a:blip r:embed="rId3"/>
          <a:stretch>
            <a:fillRect/>
          </a:stretch>
        </p:blipFill>
        <p:spPr>
          <a:xfrm>
            <a:off x="6713688" y="4876440"/>
            <a:ext cx="5349457" cy="1439893"/>
          </a:xfrm>
          <a:prstGeom prst="rect">
            <a:avLst/>
          </a:prstGeom>
        </p:spPr>
      </p:pic>
      <p:sp>
        <p:nvSpPr>
          <p:cNvPr id="8" name="TextBox 7"/>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spTree>
    <p:extLst>
      <p:ext uri="{BB962C8B-B14F-4D97-AF65-F5344CB8AC3E}">
        <p14:creationId xmlns:p14="http://schemas.microsoft.com/office/powerpoint/2010/main" val="78580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Design and Technology - RM</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graphicFrame>
        <p:nvGraphicFramePr>
          <p:cNvPr id="7" name="Table 6"/>
          <p:cNvGraphicFramePr>
            <a:graphicFrameLocks noGrp="1"/>
          </p:cNvGraphicFramePr>
          <p:nvPr/>
        </p:nvGraphicFramePr>
        <p:xfrm>
          <a:off x="122703" y="706357"/>
          <a:ext cx="6118299" cy="6059808"/>
        </p:xfrm>
        <a:graphic>
          <a:graphicData uri="http://schemas.openxmlformats.org/drawingml/2006/table">
            <a:tbl>
              <a:tblPr firstRow="1" bandRow="1">
                <a:tableStyleId>{5940675A-B579-460E-94D1-54222C63F5DA}</a:tableStyleId>
              </a:tblPr>
              <a:tblGrid>
                <a:gridCol w="1137926">
                  <a:extLst>
                    <a:ext uri="{9D8B030D-6E8A-4147-A177-3AD203B41FA5}">
                      <a16:colId xmlns:a16="http://schemas.microsoft.com/office/drawing/2014/main" val="20000"/>
                    </a:ext>
                  </a:extLst>
                </a:gridCol>
                <a:gridCol w="4980373">
                  <a:extLst>
                    <a:ext uri="{9D8B030D-6E8A-4147-A177-3AD203B41FA5}">
                      <a16:colId xmlns:a16="http://schemas.microsoft.com/office/drawing/2014/main" val="20001"/>
                    </a:ext>
                  </a:extLst>
                </a:gridCol>
              </a:tblGrid>
              <a:tr h="154777">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Allowances</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The amount by which a measurement can vary without affecting the ability of the product to be manufactured accurately.</a:t>
                      </a:r>
                    </a:p>
                  </a:txBody>
                  <a:tcPr marL="36576" marR="36576" marT="36576" marB="36576" anchor="ctr"/>
                </a:tc>
                <a:extLst>
                  <a:ext uri="{0D108BD9-81ED-4DB2-BD59-A6C34878D82A}">
                    <a16:rowId xmlns:a16="http://schemas.microsoft.com/office/drawing/2014/main" val="10001"/>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Annotation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Labelling of a diagram in detail – with sentences</a:t>
                      </a:r>
                    </a:p>
                  </a:txBody>
                  <a:tcPr marL="36576" marR="36576" marT="36576" marB="36576" anchor="ctr"/>
                </a:tc>
                <a:extLst>
                  <a:ext uri="{0D108BD9-81ED-4DB2-BD59-A6C34878D82A}">
                    <a16:rowId xmlns:a16="http://schemas.microsoft.com/office/drawing/2014/main" val="10003"/>
                  </a:ext>
                </a:extLst>
              </a:tr>
              <a:tr h="17772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Belt System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Transfers movement from one rotating pulley to another rotating pulley.</a:t>
                      </a:r>
                    </a:p>
                  </a:txBody>
                  <a:tcPr marL="36576" marR="36576" marT="36576" marB="36576" anchor="ctr"/>
                </a:tc>
                <a:extLst>
                  <a:ext uri="{0D108BD9-81ED-4DB2-BD59-A6C34878D82A}">
                    <a16:rowId xmlns:a16="http://schemas.microsoft.com/office/drawing/2014/main" val="10004"/>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Computer Aided Design - use of computer software to design in 3D/2D</a:t>
                      </a:r>
                    </a:p>
                  </a:txBody>
                  <a:tcPr marL="36576" marR="36576" marT="36576" marB="36576" anchor="ctr"/>
                </a:tc>
                <a:extLst>
                  <a:ext uri="{0D108BD9-81ED-4DB2-BD59-A6C34878D82A}">
                    <a16:rowId xmlns:a16="http://schemas.microsoft.com/office/drawing/2014/main" val="3925240874"/>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CAM</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Computer Aided Manufacturing - use of software and computer-controlled machinery to automate a manufacturing process.</a:t>
                      </a:r>
                    </a:p>
                  </a:txBody>
                  <a:tcPr marL="36576" marR="36576" marT="36576" marB="36576" anchor="ctr"/>
                </a:tc>
                <a:extLst>
                  <a:ext uri="{0D108BD9-81ED-4DB2-BD59-A6C34878D82A}">
                    <a16:rowId xmlns:a16="http://schemas.microsoft.com/office/drawing/2014/main" val="3041935017"/>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Cams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 wheel attached to a crankshaft.</a:t>
                      </a:r>
                    </a:p>
                  </a:txBody>
                  <a:tcPr marL="36576" marR="36576" marT="36576" marB="36576" anchor="ctr"/>
                </a:tc>
                <a:extLst>
                  <a:ext uri="{0D108BD9-81ED-4DB2-BD59-A6C34878D82A}">
                    <a16:rowId xmlns:a16="http://schemas.microsoft.com/office/drawing/2014/main" val="227195877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Design Fixation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When a designer finds it difficult, to produce a range of innovative solutions, to a design problem.</a:t>
                      </a:r>
                    </a:p>
                  </a:txBody>
                  <a:tcPr marL="36576" marR="36576" marT="36576" marB="36576" anchor="ctr"/>
                </a:tc>
                <a:extLst>
                  <a:ext uri="{0D108BD9-81ED-4DB2-BD59-A6C34878D82A}">
                    <a16:rowId xmlns:a16="http://schemas.microsoft.com/office/drawing/2014/main" val="4149408354"/>
                  </a:ext>
                </a:extLst>
              </a:tr>
              <a:tr h="0">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Environmental Challenges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challenges raw materials cause – deforestation, pollution and global warming</a:t>
                      </a:r>
                    </a:p>
                  </a:txBody>
                  <a:tcPr marL="36576" marR="36576" marT="36576" marB="36576" anchor="ctr"/>
                </a:tc>
                <a:extLst>
                  <a:ext uri="{0D108BD9-81ED-4DB2-BD59-A6C34878D82A}">
                    <a16:rowId xmlns:a16="http://schemas.microsoft.com/office/drawing/2014/main" val="1235971345"/>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Gears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 wheel with teeth that can change the speed of a mechanism.</a:t>
                      </a:r>
                    </a:p>
                  </a:txBody>
                  <a:tcPr marL="36576" marR="36576" marT="36576" marB="36576" anchor="ctr"/>
                </a:tc>
                <a:extLst>
                  <a:ext uri="{0D108BD9-81ED-4DB2-BD59-A6C34878D82A}">
                    <a16:rowId xmlns:a16="http://schemas.microsoft.com/office/drawing/2014/main" val="737488570"/>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Followers</a:t>
                      </a:r>
                    </a:p>
                  </a:txBody>
                  <a:tcPr marL="36576" marR="36576" marT="36576" marB="36576" anchor="ctr"/>
                </a:tc>
                <a:tc>
                  <a:txBody>
                    <a:bodyPr/>
                    <a:lstStyle/>
                    <a:p>
                      <a:r>
                        <a:rPr lang="en-GB" sz="1200" kern="1400" dirty="0">
                          <a:ln>
                            <a:noFill/>
                          </a:ln>
                          <a:solidFill>
                            <a:srgbClr val="000000"/>
                          </a:solidFill>
                          <a:effectLst/>
                          <a:latin typeface="Gill Sans MT" panose="020B0502020104020203" pitchFamily="34" charset="0"/>
                          <a:ea typeface="+mn-ea"/>
                          <a:cs typeface="+mn-cs"/>
                        </a:rPr>
                        <a:t>A bar that follows a cam around its circumference.</a:t>
                      </a:r>
                    </a:p>
                  </a:txBody>
                  <a:tcPr marL="36576" marR="36576" marT="36576" marB="36576" anchor="ctr"/>
                </a:tc>
                <a:extLst>
                  <a:ext uri="{0D108BD9-81ED-4DB2-BD59-A6C34878D82A}">
                    <a16:rowId xmlns:a16="http://schemas.microsoft.com/office/drawing/2014/main" val="1543258229"/>
                  </a:ext>
                </a:extLst>
              </a:tr>
              <a:tr h="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Innovative</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New and creative in approach.</a:t>
                      </a:r>
                    </a:p>
                  </a:txBody>
                  <a:tcPr marL="36576" marR="36576" marT="36576" marB="36576" anchor="ctr"/>
                </a:tc>
                <a:extLst>
                  <a:ext uri="{0D108BD9-81ED-4DB2-BD59-A6C34878D82A}">
                    <a16:rowId xmlns:a16="http://schemas.microsoft.com/office/drawing/2014/main" val="3146237369"/>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Iterative Process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cyclic design process of modelling and testing to achieve gradual improvements to the design.</a:t>
                      </a:r>
                    </a:p>
                  </a:txBody>
                  <a:tcPr marL="36576" marR="36576" marT="36576" marB="36576" anchor="ctr"/>
                </a:tc>
                <a:extLst>
                  <a:ext uri="{0D108BD9-81ED-4DB2-BD59-A6C34878D82A}">
                    <a16:rowId xmlns:a16="http://schemas.microsoft.com/office/drawing/2014/main" val="2121935201"/>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Levers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bar featuring a pivot that can pushed/pulled to make moving of a load easier.</a:t>
                      </a:r>
                    </a:p>
                  </a:txBody>
                  <a:tcPr marL="36576" marR="36576" marT="36576" marB="36576" anchor="ctr"/>
                </a:tc>
                <a:extLst>
                  <a:ext uri="{0D108BD9-81ED-4DB2-BD59-A6C34878D82A}">
                    <a16:rowId xmlns:a16="http://schemas.microsoft.com/office/drawing/2014/main" val="375665208"/>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Marking Out</a:t>
                      </a:r>
                    </a:p>
                  </a:txBody>
                  <a:tcPr marL="36576" marR="36576" marT="36576" marB="36576" anchor="ctr"/>
                </a:tc>
                <a:tc>
                  <a:txBody>
                    <a:bodyPr/>
                    <a:lstStyle/>
                    <a:p>
                      <a:pPr marL="0" marR="0" lvl="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ea typeface="+mn-ea"/>
                          <a:cs typeface="+mn-cs"/>
                        </a:rPr>
                        <a:t>Marks made on an item before cutting or forming.</a:t>
                      </a:r>
                    </a:p>
                  </a:txBody>
                  <a:tcPr marL="36576" marR="36576" marT="36576" marB="36576" anchor="ctr"/>
                </a:tc>
                <a:extLst>
                  <a:ext uri="{0D108BD9-81ED-4DB2-BD59-A6C34878D82A}">
                    <a16:rowId xmlns:a16="http://schemas.microsoft.com/office/drawing/2014/main" val="2496320567"/>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Prototyping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first working model of a design used for testing, development and evaluation.</a:t>
                      </a:r>
                    </a:p>
                  </a:txBody>
                  <a:tcPr marL="36576" marR="36576" marT="36576" marB="36576" anchor="ctr"/>
                </a:tc>
                <a:extLst>
                  <a:ext uri="{0D108BD9-81ED-4DB2-BD59-A6C34878D82A}">
                    <a16:rowId xmlns:a16="http://schemas.microsoft.com/office/drawing/2014/main" val="2128387311"/>
                  </a:ext>
                </a:extLst>
              </a:tr>
              <a:tr h="0">
                <a:tc>
                  <a:txBody>
                    <a:bodyPr/>
                    <a:lstStyle/>
                    <a:p>
                      <a:r>
                        <a:rPr lang="en-GB" sz="1200" kern="1400" dirty="0">
                          <a:ln>
                            <a:noFill/>
                          </a:ln>
                          <a:solidFill>
                            <a:srgbClr val="000000"/>
                          </a:solidFill>
                          <a:effectLst/>
                          <a:latin typeface="Gill Sans MT" panose="020B0502020104020203" pitchFamily="34" charset="0"/>
                          <a:ea typeface="+mn-ea"/>
                          <a:cs typeface="+mn-cs"/>
                        </a:rPr>
                        <a:t>Perspective Drawing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Shows an object in 3D getting smaller in the distance.</a:t>
                      </a:r>
                    </a:p>
                  </a:txBody>
                  <a:tcPr marL="36576" marR="36576" marT="36576" marB="36576" anchor="ctr"/>
                </a:tc>
                <a:extLst>
                  <a:ext uri="{0D108BD9-81ED-4DB2-BD59-A6C34878D82A}">
                    <a16:rowId xmlns:a16="http://schemas.microsoft.com/office/drawing/2014/main" val="1278623240"/>
                  </a:ext>
                </a:extLst>
              </a:tr>
            </a:tbl>
          </a:graphicData>
        </a:graphic>
      </p:graphicFrame>
      <p:graphicFrame>
        <p:nvGraphicFramePr>
          <p:cNvPr id="6" name="Table 5">
            <a:extLst>
              <a:ext uri="{FF2B5EF4-FFF2-40B4-BE49-F238E27FC236}">
                <a16:creationId xmlns:a16="http://schemas.microsoft.com/office/drawing/2014/main" id="{E7008033-3265-44D9-9D43-9B8904605CE1}"/>
              </a:ext>
            </a:extLst>
          </p:cNvPr>
          <p:cNvGraphicFramePr>
            <a:graphicFrameLocks noGrp="1"/>
          </p:cNvGraphicFramePr>
          <p:nvPr/>
        </p:nvGraphicFramePr>
        <p:xfrm>
          <a:off x="6314099" y="706357"/>
          <a:ext cx="5755198" cy="959337"/>
        </p:xfrm>
        <a:graphic>
          <a:graphicData uri="http://schemas.openxmlformats.org/drawingml/2006/table">
            <a:tbl>
              <a:tblPr firstRow="1" bandRow="1">
                <a:tableStyleId>{5940675A-B579-460E-94D1-54222C63F5DA}</a:tableStyleId>
              </a:tblPr>
              <a:tblGrid>
                <a:gridCol w="1345768">
                  <a:extLst>
                    <a:ext uri="{9D8B030D-6E8A-4147-A177-3AD203B41FA5}">
                      <a16:colId xmlns:a16="http://schemas.microsoft.com/office/drawing/2014/main" val="20000"/>
                    </a:ext>
                  </a:extLst>
                </a:gridCol>
                <a:gridCol w="4409430">
                  <a:extLst>
                    <a:ext uri="{9D8B030D-6E8A-4147-A177-3AD203B41FA5}">
                      <a16:colId xmlns:a16="http://schemas.microsoft.com/office/drawing/2014/main" val="20001"/>
                    </a:ext>
                  </a:extLst>
                </a:gridCol>
              </a:tblGrid>
              <a:tr h="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3478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Pulley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wheel with a grooved edge that a cord passes around.</a:t>
                      </a:r>
                    </a:p>
                  </a:txBody>
                  <a:tcPr marL="36576" marR="36576" marT="36576" marB="36576" anchor="ctr"/>
                </a:tc>
                <a:extLst>
                  <a:ext uri="{0D108BD9-81ED-4DB2-BD59-A6C34878D82A}">
                    <a16:rowId xmlns:a16="http://schemas.microsoft.com/office/drawing/2014/main" val="3925240874"/>
                  </a:ext>
                </a:extLst>
              </a:tr>
              <a:tr h="350233">
                <a:tc>
                  <a:txBody>
                    <a:bodyPr/>
                    <a:lstStyle/>
                    <a:p>
                      <a:r>
                        <a:rPr lang="en-GB" sz="1200" kern="1400" dirty="0">
                          <a:ln>
                            <a:noFill/>
                          </a:ln>
                          <a:solidFill>
                            <a:srgbClr val="000000"/>
                          </a:solidFill>
                          <a:effectLst/>
                          <a:latin typeface="Gill Sans MT" panose="020B0502020104020203" pitchFamily="34" charset="0"/>
                          <a:ea typeface="+mn-ea"/>
                          <a:cs typeface="+mn-cs"/>
                        </a:rPr>
                        <a:t>Tolerance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amount of error you will allow a part to have.</a:t>
                      </a:r>
                    </a:p>
                  </a:txBody>
                  <a:tcPr marL="36576" marR="36576" marT="36576" marB="36576" anchor="ctr"/>
                </a:tc>
                <a:extLst>
                  <a:ext uri="{0D108BD9-81ED-4DB2-BD59-A6C34878D82A}">
                    <a16:rowId xmlns:a16="http://schemas.microsoft.com/office/drawing/2014/main" val="1875491268"/>
                  </a:ext>
                </a:extLst>
              </a:tr>
            </a:tbl>
          </a:graphicData>
        </a:graphic>
      </p:graphicFrame>
      <p:pic>
        <p:nvPicPr>
          <p:cNvPr id="1026" name="Picture 2" descr="A straight arrow to demonstrate linear motion sat alongside a photograph of a train.">
            <a:extLst>
              <a:ext uri="{FF2B5EF4-FFF2-40B4-BE49-F238E27FC236}">
                <a16:creationId xmlns:a16="http://schemas.microsoft.com/office/drawing/2014/main" id="{61356C68-F0E3-C057-54C3-0F61AA518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099" y="2315235"/>
            <a:ext cx="1903520" cy="7138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5F9A9EA-A2AC-E0DA-C939-B0CC4A1771FB}"/>
              </a:ext>
            </a:extLst>
          </p:cNvPr>
          <p:cNvSpPr txBox="1"/>
          <p:nvPr/>
        </p:nvSpPr>
        <p:spPr>
          <a:xfrm>
            <a:off x="6235460" y="1600758"/>
            <a:ext cx="1683422" cy="3231654"/>
          </a:xfrm>
          <a:prstGeom prst="rect">
            <a:avLst/>
          </a:prstGeom>
          <a:noFill/>
        </p:spPr>
        <p:txBody>
          <a:bodyPr wrap="square">
            <a:spAutoFit/>
          </a:bodyPr>
          <a:lstStyle/>
          <a:p>
            <a:pPr fontAlgn="base"/>
            <a:r>
              <a:rPr lang="en-GB" sz="1200" b="1" kern="1400" dirty="0">
                <a:solidFill>
                  <a:srgbClr val="000000"/>
                </a:solidFill>
                <a:latin typeface="Gill Sans MT" panose="020B0502020104020203" pitchFamily="34" charset="0"/>
              </a:rPr>
              <a:t>Types</a:t>
            </a:r>
            <a:r>
              <a:rPr lang="en-GB" b="1" dirty="0"/>
              <a:t> </a:t>
            </a:r>
            <a:r>
              <a:rPr lang="en-GB" sz="1200" b="1" kern="1400" dirty="0">
                <a:solidFill>
                  <a:srgbClr val="000000"/>
                </a:solidFill>
                <a:latin typeface="Gill Sans MT" panose="020B0502020104020203" pitchFamily="34" charset="0"/>
              </a:rPr>
              <a:t>of Movements</a:t>
            </a:r>
          </a:p>
          <a:p>
            <a:pPr fontAlgn="base"/>
            <a:endParaRPr lang="en-GB" sz="1200" kern="1400" dirty="0">
              <a:solidFill>
                <a:srgbClr val="000000"/>
              </a:solidFill>
              <a:latin typeface="Gill Sans MT" panose="020B0502020104020203" pitchFamily="34" charset="0"/>
            </a:endParaRPr>
          </a:p>
          <a:p>
            <a:pPr fontAlgn="base"/>
            <a:r>
              <a:rPr lang="en-GB" sz="1200" kern="1400" dirty="0">
                <a:solidFill>
                  <a:srgbClr val="000000"/>
                </a:solidFill>
                <a:latin typeface="Gill Sans MT" panose="020B0502020104020203" pitchFamily="34" charset="0"/>
              </a:rPr>
              <a:t>Linear</a:t>
            </a: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r>
              <a:rPr lang="en-GB" sz="1200" kern="1400" dirty="0">
                <a:solidFill>
                  <a:srgbClr val="000000"/>
                </a:solidFill>
                <a:latin typeface="Gill Sans MT" panose="020B0502020104020203" pitchFamily="34" charset="0"/>
              </a:rPr>
              <a:t>Rotary</a:t>
            </a: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r>
              <a:rPr lang="en-GB" sz="1200" kern="1400" dirty="0">
                <a:solidFill>
                  <a:srgbClr val="000000"/>
                </a:solidFill>
                <a:latin typeface="Gill Sans MT" panose="020B0502020104020203" pitchFamily="34" charset="0"/>
              </a:rPr>
              <a:t>Oscillating</a:t>
            </a:r>
          </a:p>
          <a:p>
            <a:pPr fontAlgn="base"/>
            <a:endParaRPr lang="en-GB" sz="1800" b="0" i="0" kern="1200" dirty="0">
              <a:solidFill>
                <a:schemeClr val="tx1"/>
              </a:solidFill>
              <a:effectLst/>
              <a:latin typeface="+mn-lt"/>
              <a:ea typeface="+mn-ea"/>
              <a:cs typeface="+mn-cs"/>
            </a:endParaRPr>
          </a:p>
        </p:txBody>
      </p:sp>
      <p:pic>
        <p:nvPicPr>
          <p:cNvPr id="1028" name="Picture 4" descr="A circular arrow demonstrating rotary motion sat alongside a photograph of wheels on a bike.">
            <a:extLst>
              <a:ext uri="{FF2B5EF4-FFF2-40B4-BE49-F238E27FC236}">
                <a16:creationId xmlns:a16="http://schemas.microsoft.com/office/drawing/2014/main" id="{A91DEFB6-B63F-7D2B-17F1-DE85EEA04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750" y="3417296"/>
            <a:ext cx="1903520" cy="707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o arrows to demonstrate reciprocating motion of an up-and-down and back-and-forth motions sat above a photograph of a water pump">
            <a:extLst>
              <a:ext uri="{FF2B5EF4-FFF2-40B4-BE49-F238E27FC236}">
                <a16:creationId xmlns:a16="http://schemas.microsoft.com/office/drawing/2014/main" id="{39307238-3BAC-0DC2-99D1-8F1525FE45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0734" y="5601265"/>
            <a:ext cx="728662" cy="1164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rved arrow to show the backward-and-forward swinging movement of an oscillating motion alongside a photograph of a pendulum clock.">
            <a:extLst>
              <a:ext uri="{FF2B5EF4-FFF2-40B4-BE49-F238E27FC236}">
                <a16:creationId xmlns:a16="http://schemas.microsoft.com/office/drawing/2014/main" id="{B12A3AED-9538-26AD-E967-329161498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4099" y="4511345"/>
            <a:ext cx="1886822" cy="707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7F4222A-FAFF-9441-0FBF-58E6B0AE1452}"/>
              </a:ext>
            </a:extLst>
          </p:cNvPr>
          <p:cNvSpPr txBox="1"/>
          <p:nvPr/>
        </p:nvSpPr>
        <p:spPr>
          <a:xfrm>
            <a:off x="6235460" y="5320975"/>
            <a:ext cx="1512554"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Reciprocating</a:t>
            </a:r>
          </a:p>
        </p:txBody>
      </p:sp>
      <p:pic>
        <p:nvPicPr>
          <p:cNvPr id="1034" name="Picture 10" descr="Person pulling a crowbar and demonstrating effort as a nail is pulled from a plank. Shows the fulcrum near to the pulled nail.">
            <a:extLst>
              <a:ext uri="{FF2B5EF4-FFF2-40B4-BE49-F238E27FC236}">
                <a16:creationId xmlns:a16="http://schemas.microsoft.com/office/drawing/2014/main" id="{2485498F-26F7-7791-313E-C2F4AA79E3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3412" y="2268421"/>
            <a:ext cx="1417829" cy="14691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wheelbarrow showing the fulcrum at the wheel and the effort focused at the handle, with the load in between within the wheelbarrow itself.">
            <a:extLst>
              <a:ext uri="{FF2B5EF4-FFF2-40B4-BE49-F238E27FC236}">
                <a16:creationId xmlns:a16="http://schemas.microsoft.com/office/drawing/2014/main" id="{147A8A0A-77CB-5C5E-4889-A6E289897B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4536" y="4212594"/>
            <a:ext cx="1472841" cy="119668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eezers showing the fulcrum at the closed end of the tweezers and load at the open end with the effort focused around a third of the distance from the load.">
            <a:extLst>
              <a:ext uri="{FF2B5EF4-FFF2-40B4-BE49-F238E27FC236}">
                <a16:creationId xmlns:a16="http://schemas.microsoft.com/office/drawing/2014/main" id="{C9C95E41-B317-6415-BFE2-2F87A25D4A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0730" y="5774038"/>
            <a:ext cx="1447769" cy="9858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C9EB9D0-6E7C-A232-7F63-E180475CC1EE}"/>
              </a:ext>
            </a:extLst>
          </p:cNvPr>
          <p:cNvSpPr txBox="1"/>
          <p:nvPr/>
        </p:nvSpPr>
        <p:spPr>
          <a:xfrm>
            <a:off x="8444500" y="1594670"/>
            <a:ext cx="1596145" cy="4708981"/>
          </a:xfrm>
          <a:prstGeom prst="rect">
            <a:avLst/>
          </a:prstGeom>
          <a:noFill/>
        </p:spPr>
        <p:txBody>
          <a:bodyPr wrap="square">
            <a:spAutoFit/>
          </a:bodyPr>
          <a:lstStyle/>
          <a:p>
            <a:pPr fontAlgn="base"/>
            <a:r>
              <a:rPr lang="en-GB" sz="1200" b="1" kern="1400" dirty="0">
                <a:solidFill>
                  <a:srgbClr val="000000"/>
                </a:solidFill>
                <a:latin typeface="Gill Sans MT" panose="020B0502020104020203" pitchFamily="34" charset="0"/>
              </a:rPr>
              <a:t>Types</a:t>
            </a:r>
            <a:r>
              <a:rPr lang="en-GB" b="1" dirty="0"/>
              <a:t> </a:t>
            </a:r>
            <a:r>
              <a:rPr lang="en-GB" sz="1200" b="1" kern="1400" dirty="0">
                <a:solidFill>
                  <a:srgbClr val="000000"/>
                </a:solidFill>
                <a:latin typeface="Gill Sans MT" panose="020B0502020104020203" pitchFamily="34" charset="0"/>
              </a:rPr>
              <a:t>of Levers</a:t>
            </a:r>
          </a:p>
          <a:p>
            <a:pPr fontAlgn="base"/>
            <a:endParaRPr lang="en-GB" sz="1200" kern="1400" dirty="0">
              <a:solidFill>
                <a:srgbClr val="000000"/>
              </a:solidFill>
              <a:latin typeface="Gill Sans MT" panose="020B0502020104020203" pitchFamily="34" charset="0"/>
            </a:endParaRPr>
          </a:p>
          <a:p>
            <a:pPr fontAlgn="base"/>
            <a:r>
              <a:rPr lang="en-GB" sz="1200" kern="1400" dirty="0">
                <a:solidFill>
                  <a:srgbClr val="000000"/>
                </a:solidFill>
                <a:latin typeface="Gill Sans MT" panose="020B0502020104020203" pitchFamily="34" charset="0"/>
              </a:rPr>
              <a:t>First Order Levers</a:t>
            </a: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r>
              <a:rPr lang="en-GB" sz="1200" kern="1400" dirty="0">
                <a:solidFill>
                  <a:srgbClr val="000000"/>
                </a:solidFill>
                <a:latin typeface="Gill Sans MT" panose="020B0502020104020203" pitchFamily="34" charset="0"/>
              </a:rPr>
              <a:t>Second Order Levers</a:t>
            </a: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endParaRPr lang="en-GB" sz="1200" kern="1400" dirty="0">
              <a:solidFill>
                <a:srgbClr val="000000"/>
              </a:solidFill>
              <a:latin typeface="Gill Sans MT" panose="020B0502020104020203" pitchFamily="34" charset="0"/>
            </a:endParaRPr>
          </a:p>
          <a:p>
            <a:pPr fontAlgn="base"/>
            <a:r>
              <a:rPr lang="en-GB" sz="1200" kern="1400" dirty="0">
                <a:solidFill>
                  <a:srgbClr val="000000"/>
                </a:solidFill>
                <a:latin typeface="Gill Sans MT" panose="020B0502020104020203" pitchFamily="34" charset="0"/>
              </a:rPr>
              <a:t>Third Order Levers</a:t>
            </a:r>
          </a:p>
          <a:p>
            <a:pPr fontAlgn="base"/>
            <a:endParaRPr lang="en-GB" sz="1200" kern="1400" dirty="0">
              <a:solidFill>
                <a:srgbClr val="000000"/>
              </a:solidFill>
              <a:latin typeface="Gill Sans MT" panose="020B0502020104020203" pitchFamily="34" charset="0"/>
            </a:endParaRPr>
          </a:p>
          <a:p>
            <a:pPr fontAlgn="base"/>
            <a:endParaRPr lang="en-GB" sz="1800" b="0" i="0" kern="1200" dirty="0">
              <a:solidFill>
                <a:schemeClr val="tx1"/>
              </a:solidFill>
              <a:effectLst/>
              <a:latin typeface="+mn-lt"/>
              <a:ea typeface="+mn-ea"/>
              <a:cs typeface="+mn-cs"/>
            </a:endParaRPr>
          </a:p>
        </p:txBody>
      </p:sp>
      <p:pic>
        <p:nvPicPr>
          <p:cNvPr id="1040" name="Picture 16" descr="A cam mechanism showing directional arrows to demonstrate a camshaft which rotates and a follower which moves up and down.">
            <a:extLst>
              <a:ext uri="{FF2B5EF4-FFF2-40B4-BE49-F238E27FC236}">
                <a16:creationId xmlns:a16="http://schemas.microsoft.com/office/drawing/2014/main" id="{F6A91705-E34F-3EF3-69BB-21358A6545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2057"/>
          <a:stretch/>
        </p:blipFill>
        <p:spPr bwMode="auto">
          <a:xfrm>
            <a:off x="10596812" y="1746860"/>
            <a:ext cx="1498181" cy="17035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howing a rope over a single pulley system and an arrow to show the downward direction of effort to pull a load.">
            <a:extLst>
              <a:ext uri="{FF2B5EF4-FFF2-40B4-BE49-F238E27FC236}">
                <a16:creationId xmlns:a16="http://schemas.microsoft.com/office/drawing/2014/main" id="{3B6D0E8D-42BE-093E-328F-2AA244E9D064}"/>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5989"/>
          <a:stretch/>
        </p:blipFill>
        <p:spPr bwMode="auto">
          <a:xfrm>
            <a:off x="10826665" y="3640122"/>
            <a:ext cx="1251510" cy="17957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driver pulley with a diameter or 40 mm and an input speed of 100 rpm driving a driven pulley with a diameter of 120 mm through a belt.">
            <a:extLst>
              <a:ext uri="{FF2B5EF4-FFF2-40B4-BE49-F238E27FC236}">
                <a16:creationId xmlns:a16="http://schemas.microsoft.com/office/drawing/2014/main" id="{8993198F-C631-D8F6-05BA-D80B063121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95906" y="5730250"/>
            <a:ext cx="1673391" cy="10733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381244-DB17-D160-CE42-DA395312DEC1}"/>
              </a:ext>
            </a:extLst>
          </p:cNvPr>
          <p:cNvSpPr txBox="1"/>
          <p:nvPr/>
        </p:nvSpPr>
        <p:spPr>
          <a:xfrm>
            <a:off x="10166412" y="1695298"/>
            <a:ext cx="1338180" cy="461665"/>
          </a:xfrm>
          <a:prstGeom prst="rect">
            <a:avLst/>
          </a:prstGeom>
          <a:noFill/>
        </p:spPr>
        <p:txBody>
          <a:bodyPr wrap="square">
            <a:spAutoFit/>
          </a:bodyPr>
          <a:lstStyle/>
          <a:p>
            <a:r>
              <a:rPr lang="en-GB" sz="1200" b="1" kern="1400" dirty="0">
                <a:solidFill>
                  <a:srgbClr val="000000"/>
                </a:solidFill>
                <a:latin typeface="Gill Sans MT" panose="020B0502020104020203" pitchFamily="34" charset="0"/>
              </a:rPr>
              <a:t>Cam Mechanism</a:t>
            </a:r>
            <a:endParaRPr lang="en-GB" sz="1200" dirty="0"/>
          </a:p>
        </p:txBody>
      </p:sp>
      <p:sp>
        <p:nvSpPr>
          <p:cNvPr id="11" name="TextBox 10">
            <a:extLst>
              <a:ext uri="{FF2B5EF4-FFF2-40B4-BE49-F238E27FC236}">
                <a16:creationId xmlns:a16="http://schemas.microsoft.com/office/drawing/2014/main" id="{C4C09601-0311-E321-3815-9FEE4813AF38}"/>
              </a:ext>
            </a:extLst>
          </p:cNvPr>
          <p:cNvSpPr txBox="1"/>
          <p:nvPr/>
        </p:nvSpPr>
        <p:spPr>
          <a:xfrm>
            <a:off x="10176668" y="3629838"/>
            <a:ext cx="1338179" cy="276999"/>
          </a:xfrm>
          <a:prstGeom prst="rect">
            <a:avLst/>
          </a:prstGeom>
          <a:noFill/>
        </p:spPr>
        <p:txBody>
          <a:bodyPr wrap="square">
            <a:spAutoFit/>
          </a:bodyPr>
          <a:lstStyle/>
          <a:p>
            <a:r>
              <a:rPr lang="en-GB" sz="1200" b="1" kern="1400" dirty="0">
                <a:solidFill>
                  <a:srgbClr val="000000"/>
                </a:solidFill>
                <a:latin typeface="Gill Sans MT" panose="020B0502020104020203" pitchFamily="34" charset="0"/>
              </a:rPr>
              <a:t>Pulley System</a:t>
            </a:r>
            <a:endParaRPr lang="en-GB" sz="1200" dirty="0"/>
          </a:p>
        </p:txBody>
      </p:sp>
      <p:sp>
        <p:nvSpPr>
          <p:cNvPr id="12" name="TextBox 11">
            <a:extLst>
              <a:ext uri="{FF2B5EF4-FFF2-40B4-BE49-F238E27FC236}">
                <a16:creationId xmlns:a16="http://schemas.microsoft.com/office/drawing/2014/main" id="{279D0A7B-C896-93B0-77CE-D9B0FAC5A106}"/>
              </a:ext>
            </a:extLst>
          </p:cNvPr>
          <p:cNvSpPr txBox="1"/>
          <p:nvPr/>
        </p:nvSpPr>
        <p:spPr>
          <a:xfrm>
            <a:off x="10651019" y="5490836"/>
            <a:ext cx="1103018" cy="276999"/>
          </a:xfrm>
          <a:prstGeom prst="rect">
            <a:avLst/>
          </a:prstGeom>
          <a:noFill/>
        </p:spPr>
        <p:txBody>
          <a:bodyPr wrap="square">
            <a:spAutoFit/>
          </a:bodyPr>
          <a:lstStyle/>
          <a:p>
            <a:r>
              <a:rPr lang="en-GB" sz="1200" b="1" kern="1400" dirty="0">
                <a:solidFill>
                  <a:srgbClr val="000000"/>
                </a:solidFill>
                <a:latin typeface="Gill Sans MT" panose="020B0502020104020203" pitchFamily="34" charset="0"/>
              </a:rPr>
              <a:t>Belt System</a:t>
            </a:r>
            <a:endParaRPr lang="en-GB" sz="1200" dirty="0"/>
          </a:p>
        </p:txBody>
      </p:sp>
      <p:cxnSp>
        <p:nvCxnSpPr>
          <p:cNvPr id="14" name="Straight Connector 13">
            <a:extLst>
              <a:ext uri="{FF2B5EF4-FFF2-40B4-BE49-F238E27FC236}">
                <a16:creationId xmlns:a16="http://schemas.microsoft.com/office/drawing/2014/main" id="{8CCD39DD-7A11-D752-522D-E0D4AE8306E0}"/>
              </a:ext>
            </a:extLst>
          </p:cNvPr>
          <p:cNvCxnSpPr>
            <a:cxnSpLocks/>
          </p:cNvCxnSpPr>
          <p:nvPr/>
        </p:nvCxnSpPr>
        <p:spPr>
          <a:xfrm>
            <a:off x="8327255" y="1748901"/>
            <a:ext cx="0" cy="50547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0A92EC-B6E0-3D26-EAFB-7887B1BE3361}"/>
              </a:ext>
            </a:extLst>
          </p:cNvPr>
          <p:cNvCxnSpPr>
            <a:cxnSpLocks/>
          </p:cNvCxnSpPr>
          <p:nvPr/>
        </p:nvCxnSpPr>
        <p:spPr>
          <a:xfrm>
            <a:off x="10166412" y="1748901"/>
            <a:ext cx="0" cy="50547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2325684-3DCA-72E2-A815-0FE430A6EB1D}"/>
              </a:ext>
            </a:extLst>
          </p:cNvPr>
          <p:cNvCxnSpPr>
            <a:cxnSpLocks/>
          </p:cNvCxnSpPr>
          <p:nvPr/>
        </p:nvCxnSpPr>
        <p:spPr>
          <a:xfrm flipH="1">
            <a:off x="10229936" y="5486785"/>
            <a:ext cx="1873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B05CAA-3900-5DEB-3DA2-F9D60A1AD01D}"/>
              </a:ext>
            </a:extLst>
          </p:cNvPr>
          <p:cNvCxnSpPr>
            <a:cxnSpLocks/>
          </p:cNvCxnSpPr>
          <p:nvPr/>
        </p:nvCxnSpPr>
        <p:spPr>
          <a:xfrm flipH="1">
            <a:off x="10229936" y="3541058"/>
            <a:ext cx="18731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93312B8-7725-C660-3B2E-FD9A06B2155A}"/>
              </a:ext>
            </a:extLst>
          </p:cNvPr>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142136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13th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3702262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75246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April</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3359197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285008"/>
            <a:ext cx="10515600" cy="1046440"/>
          </a:xfrm>
        </p:spPr>
        <p:txBody>
          <a:bodyPr/>
          <a:lstStyle/>
          <a:p>
            <a:pPr algn="ctr"/>
            <a:r>
              <a:rPr lang="en-GB" dirty="0">
                <a:latin typeface="Gill Sans MT" panose="020B0502020104020203" pitchFamily="34" charset="0"/>
              </a:rPr>
              <a:t>Contents Page</a:t>
            </a:r>
          </a:p>
        </p:txBody>
      </p:sp>
      <p:graphicFrame>
        <p:nvGraphicFramePr>
          <p:cNvPr id="3" name="Table 2"/>
          <p:cNvGraphicFramePr>
            <a:graphicFrameLocks noGrp="1"/>
          </p:cNvGraphicFramePr>
          <p:nvPr>
            <p:extLst>
              <p:ext uri="{D42A27DB-BD31-4B8C-83A1-F6EECF244321}">
                <p14:modId xmlns:p14="http://schemas.microsoft.com/office/powerpoint/2010/main" val="164641362"/>
              </p:ext>
            </p:extLst>
          </p:nvPr>
        </p:nvGraphicFramePr>
        <p:xfrm>
          <a:off x="4385084" y="1158194"/>
          <a:ext cx="3741387" cy="5181600"/>
        </p:xfrm>
        <a:graphic>
          <a:graphicData uri="http://schemas.openxmlformats.org/drawingml/2006/table">
            <a:tbl>
              <a:tblPr firstRow="1" bandRow="1">
                <a:tableStyleId>{5940675A-B579-460E-94D1-54222C63F5DA}</a:tableStyleId>
              </a:tblPr>
              <a:tblGrid>
                <a:gridCol w="2744872">
                  <a:extLst>
                    <a:ext uri="{9D8B030D-6E8A-4147-A177-3AD203B41FA5}">
                      <a16:colId xmlns:a16="http://schemas.microsoft.com/office/drawing/2014/main" val="90344715"/>
                    </a:ext>
                  </a:extLst>
                </a:gridCol>
                <a:gridCol w="996515">
                  <a:extLst>
                    <a:ext uri="{9D8B030D-6E8A-4147-A177-3AD203B41FA5}">
                      <a16:colId xmlns:a16="http://schemas.microsoft.com/office/drawing/2014/main" val="3044920856"/>
                    </a:ext>
                  </a:extLst>
                </a:gridCol>
              </a:tblGrid>
              <a:tr h="284777">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284777">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284777">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284777">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284777">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3468091249"/>
                  </a:ext>
                </a:extLst>
              </a:tr>
              <a:tr h="284777">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672402999"/>
                  </a:ext>
                </a:extLst>
              </a:tr>
              <a:tr h="284777">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919237099"/>
                  </a:ext>
                </a:extLst>
              </a:tr>
              <a:tr h="284777">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725833876"/>
                  </a:ext>
                </a:extLst>
              </a:tr>
              <a:tr h="284777">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2619633513"/>
                  </a:ext>
                </a:extLst>
              </a:tr>
              <a:tr h="284777">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170731617"/>
                  </a:ext>
                </a:extLst>
              </a:tr>
              <a:tr h="284777">
                <a:tc>
                  <a:txBody>
                    <a:bodyPr/>
                    <a:lstStyle/>
                    <a:p>
                      <a:r>
                        <a:rPr lang="en-GB" sz="1400" dirty="0">
                          <a:latin typeface="Gill Sans MT" panose="020B0502020104020203" pitchFamily="34" charset="0"/>
                        </a:rPr>
                        <a:t>Performing</a:t>
                      </a:r>
                      <a:r>
                        <a:rPr lang="en-GB" sz="1400" baseline="0" dirty="0">
                          <a:latin typeface="Gill Sans MT" panose="020B0502020104020203" pitchFamily="34" charset="0"/>
                        </a:rPr>
                        <a:t> Arts</a:t>
                      </a:r>
                      <a:endParaRPr lang="en-GB" sz="1400" dirty="0">
                        <a:latin typeface="Gill Sans MT" panose="020B0502020104020203" pitchFamily="34" charset="0"/>
                      </a:endParaRP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2510733732"/>
                  </a:ext>
                </a:extLst>
              </a:tr>
              <a:tr h="284777">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3511824151"/>
                  </a:ext>
                </a:extLst>
              </a:tr>
              <a:tr h="284777">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13</a:t>
                      </a:r>
                    </a:p>
                  </a:txBody>
                  <a:tcPr/>
                </a:tc>
                <a:extLst>
                  <a:ext uri="{0D108BD9-81ED-4DB2-BD59-A6C34878D82A}">
                    <a16:rowId xmlns:a16="http://schemas.microsoft.com/office/drawing/2014/main" val="2666411844"/>
                  </a:ext>
                </a:extLst>
              </a:tr>
              <a:tr h="284777">
                <a:tc>
                  <a:txBody>
                    <a:bodyPr/>
                    <a:lstStyle/>
                    <a:p>
                      <a:r>
                        <a:rPr lang="en-GB" sz="1400" dirty="0">
                          <a:latin typeface="Gill Sans MT" panose="020B0502020104020203" pitchFamily="34" charset="0"/>
                        </a:rPr>
                        <a:t>DT</a:t>
                      </a:r>
                    </a:p>
                  </a:txBody>
                  <a:tcPr/>
                </a:tc>
                <a:tc>
                  <a:txBody>
                    <a:bodyPr/>
                    <a:lstStyle/>
                    <a:p>
                      <a:pPr algn="ctr"/>
                      <a:r>
                        <a:rPr lang="en-GB" sz="1400" dirty="0">
                          <a:latin typeface="Gill Sans MT" panose="020B0502020104020203" pitchFamily="34" charset="0"/>
                        </a:rPr>
                        <a:t>14</a:t>
                      </a:r>
                    </a:p>
                  </a:txBody>
                  <a:tcPr/>
                </a:tc>
                <a:extLst>
                  <a:ext uri="{0D108BD9-81ED-4DB2-BD59-A6C34878D82A}">
                    <a16:rowId xmlns:a16="http://schemas.microsoft.com/office/drawing/2014/main" val="1464661024"/>
                  </a:ext>
                </a:extLst>
              </a:tr>
              <a:tr h="284777">
                <a:tc>
                  <a:txBody>
                    <a:bodyPr/>
                    <a:lstStyle/>
                    <a:p>
                      <a:r>
                        <a:rPr lang="en-GB" sz="1400" dirty="0">
                          <a:latin typeface="Gill Sans MT" panose="020B0502020104020203" pitchFamily="34" charset="0"/>
                        </a:rPr>
                        <a:t>‘</a:t>
                      </a:r>
                      <a:r>
                        <a:rPr lang="en-GB" sz="1400" dirty="0" err="1">
                          <a:latin typeface="Gill Sans MT" panose="020B0502020104020203" pitchFamily="34" charset="0"/>
                        </a:rPr>
                        <a:t>Resilence</a:t>
                      </a:r>
                      <a:r>
                        <a:rPr lang="en-GB" sz="1400" dirty="0">
                          <a:latin typeface="Gill Sans MT" panose="020B0502020104020203" pitchFamily="34" charset="0"/>
                        </a:rPr>
                        <a:t>’ reflection log</a:t>
                      </a:r>
                    </a:p>
                  </a:txBody>
                  <a:tcPr>
                    <a:solidFill>
                      <a:schemeClr val="bg1"/>
                    </a:solidFill>
                  </a:tcPr>
                </a:tc>
                <a:tc>
                  <a:txBody>
                    <a:bodyPr/>
                    <a:lstStyle/>
                    <a:p>
                      <a:pPr algn="ctr"/>
                      <a:r>
                        <a:rPr lang="en-GB" sz="1400" dirty="0">
                          <a:latin typeface="Gill Sans MT" panose="020B0502020104020203" pitchFamily="34" charset="0"/>
                        </a:rPr>
                        <a:t>15</a:t>
                      </a:r>
                    </a:p>
                  </a:txBody>
                  <a:tcPr>
                    <a:solidFill>
                      <a:schemeClr val="bg1"/>
                    </a:solidFill>
                  </a:tcPr>
                </a:tc>
                <a:extLst>
                  <a:ext uri="{0D108BD9-81ED-4DB2-BD59-A6C34878D82A}">
                    <a16:rowId xmlns:a16="http://schemas.microsoft.com/office/drawing/2014/main" val="2619912143"/>
                  </a:ext>
                </a:extLst>
              </a:tr>
              <a:tr h="284777">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21</a:t>
                      </a:r>
                    </a:p>
                  </a:txBody>
                  <a:tcPr>
                    <a:solidFill>
                      <a:schemeClr val="bg1"/>
                    </a:solidFill>
                  </a:tcPr>
                </a:tc>
                <a:extLst>
                  <a:ext uri="{0D108BD9-81ED-4DB2-BD59-A6C34878D82A}">
                    <a16:rowId xmlns:a16="http://schemas.microsoft.com/office/drawing/2014/main" val="4237184239"/>
                  </a:ext>
                </a:extLst>
              </a:tr>
              <a:tr h="284777">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25</a:t>
                      </a:r>
                    </a:p>
                  </a:txBody>
                  <a:tcPr>
                    <a:solidFill>
                      <a:schemeClr val="bg1"/>
                    </a:solidFill>
                  </a:tcPr>
                </a:tc>
                <a:extLst>
                  <a:ext uri="{0D108BD9-81ED-4DB2-BD59-A6C34878D82A}">
                    <a16:rowId xmlns:a16="http://schemas.microsoft.com/office/drawing/2014/main" val="2840063429"/>
                  </a:ext>
                </a:extLst>
              </a:tr>
            </a:tbl>
          </a:graphicData>
        </a:graphic>
      </p:graphicFrame>
      <p:sp>
        <p:nvSpPr>
          <p:cNvPr id="6" name="Rounded Rectangle 5"/>
          <p:cNvSpPr/>
          <p:nvPr/>
        </p:nvSpPr>
        <p:spPr>
          <a:xfrm>
            <a:off x="296883" y="285008"/>
            <a:ext cx="11625943" cy="6246421"/>
          </a:xfrm>
          <a:prstGeom prst="round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4544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2201362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11</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124522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1C96B-FBD3-037F-58B8-0D45CBE3CFB6}"/>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65F96DAD-DC5B-746A-BB1D-FCB98E5F16E6}"/>
              </a:ext>
            </a:extLst>
          </p:cNvPr>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May</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resilience …</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a:extLst>
              <a:ext uri="{FF2B5EF4-FFF2-40B4-BE49-F238E27FC236}">
                <a16:creationId xmlns:a16="http://schemas.microsoft.com/office/drawing/2014/main" id="{5190ADD9-FED1-7AE4-0DC6-32D8EC099B3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3422772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13</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dirty="0">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2313262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20</a:t>
                      </a:r>
                      <a:r>
                        <a:rPr lang="en-GB" sz="1600" spc="10" baseline="30000" dirty="0">
                          <a:latin typeface="Gill Sans MT" panose="020B0502020104020203" pitchFamily="34" charset="0"/>
                        </a:rPr>
                        <a:t>th</a:t>
                      </a:r>
                      <a:r>
                        <a:rPr lang="en-GB" sz="1600" spc="10" dirty="0">
                          <a:latin typeface="Gill Sans MT" panose="020B0502020104020203" pitchFamily="34" charset="0"/>
                        </a:rPr>
                        <a:t> April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2161463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27</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579875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4</a:t>
                      </a:r>
                      <a:r>
                        <a:rPr lang="en-GB" sz="1600" spc="10" baseline="30000" dirty="0">
                          <a:latin typeface="Gill Sans MT" panose="020B0502020104020203" pitchFamily="34" charset="0"/>
                        </a:rPr>
                        <a:t>th</a:t>
                      </a:r>
                      <a:r>
                        <a:rPr lang="en-GB" sz="1600" spc="10" dirty="0">
                          <a:latin typeface="Gill Sans MT" panose="020B0502020104020203" pitchFamily="34" charset="0"/>
                        </a:rPr>
                        <a:t> May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42482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11</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448102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DC1A0-E57C-CB7A-B9C7-3EF4493C13E1}"/>
            </a:ext>
          </a:extLst>
        </p:cNvPr>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B7585C97-32AE-22E4-F12C-0B1D16EE72B6}"/>
              </a:ext>
            </a:extLst>
          </p:cNvPr>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18</a:t>
                      </a:r>
                      <a:r>
                        <a:rPr lang="en-GB" sz="1600" spc="10" baseline="30000" dirty="0">
                          <a:latin typeface="Gill Sans MT" panose="020B0502020104020203" pitchFamily="34" charset="0"/>
                        </a:rPr>
                        <a:t>th</a:t>
                      </a:r>
                      <a:r>
                        <a:rPr lang="en-GB" sz="1600" spc="10" dirty="0">
                          <a:latin typeface="Gill Sans MT" panose="020B0502020104020203" pitchFamily="34" charset="0"/>
                        </a:rPr>
                        <a:t> May</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a:extLst>
              <a:ext uri="{FF2B5EF4-FFF2-40B4-BE49-F238E27FC236}">
                <a16:creationId xmlns:a16="http://schemas.microsoft.com/office/drawing/2014/main" id="{B1F6A2AC-B048-D9D9-8D1E-BF70A8160B74}"/>
              </a:ext>
            </a:extLst>
          </p:cNvPr>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a:extLst>
              <a:ext uri="{FF2B5EF4-FFF2-40B4-BE49-F238E27FC236}">
                <a16:creationId xmlns:a16="http://schemas.microsoft.com/office/drawing/2014/main" id="{8B10D3DC-4C0E-5771-ECCA-FD1346BF371C}"/>
              </a:ext>
            </a:extLst>
          </p:cNvPr>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a:extLst>
              <a:ext uri="{FF2B5EF4-FFF2-40B4-BE49-F238E27FC236}">
                <a16:creationId xmlns:a16="http://schemas.microsoft.com/office/drawing/2014/main" id="{71617692-5E48-05B6-B69C-32725AAB7FA8}"/>
              </a:ext>
            </a:extLst>
          </p:cNvPr>
          <p:cNvSpPr txBox="1"/>
          <p:nvPr/>
        </p:nvSpPr>
        <p:spPr>
          <a:xfrm>
            <a:off x="11747863" y="6472443"/>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125028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pic>
        <p:nvPicPr>
          <p:cNvPr id="5" name="Picture 4"/>
          <p:cNvPicPr>
            <a:picLocks noChangeAspect="1"/>
          </p:cNvPicPr>
          <p:nvPr/>
        </p:nvPicPr>
        <p:blipFill rotWithShape="1">
          <a:blip r:embed="rId2"/>
          <a:srcRect l="33056" t="12222" r="33194" b="10000"/>
          <a:stretch/>
        </p:blipFill>
        <p:spPr>
          <a:xfrm rot="5400000">
            <a:off x="2468880" y="-995680"/>
            <a:ext cx="6720840" cy="8712200"/>
          </a:xfrm>
          <a:prstGeom prst="rect">
            <a:avLst/>
          </a:prstGeom>
        </p:spPr>
      </p:pic>
    </p:spTree>
    <p:extLst>
      <p:ext uri="{BB962C8B-B14F-4D97-AF65-F5344CB8AC3E}">
        <p14:creationId xmlns:p14="http://schemas.microsoft.com/office/powerpoint/2010/main" val="82214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728" y="112200"/>
            <a:ext cx="1305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a:ln>
                <a:noFill/>
              </a:ln>
              <a:solidFill>
                <a:prstClr val="white"/>
              </a:solidFill>
              <a:effectLst/>
              <a:uLnTx/>
              <a:uFillTx/>
              <a:latin typeface="Gill Sans MT" panose="020B0502020104020203" pitchFamily="34" charset="0"/>
              <a:ea typeface="+mn-ea"/>
              <a:cs typeface="+mn-cs"/>
            </a:endParaRPr>
          </a:p>
        </p:txBody>
      </p:sp>
      <p:sp>
        <p:nvSpPr>
          <p:cNvPr id="10" name="TextBox 9"/>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Gill Sans MT" panose="020B0502020104020203" pitchFamily="34" charset="0"/>
                <a:ea typeface="+mn-ea"/>
                <a:cs typeface="+mn-cs"/>
              </a:rPr>
              <a:t>1</a:t>
            </a:r>
          </a:p>
        </p:txBody>
      </p:sp>
      <p:graphicFrame>
        <p:nvGraphicFramePr>
          <p:cNvPr id="11" name="Table 10"/>
          <p:cNvGraphicFramePr>
            <a:graphicFrameLocks noGrp="1"/>
          </p:cNvGraphicFramePr>
          <p:nvPr/>
        </p:nvGraphicFramePr>
        <p:xfrm>
          <a:off x="4417648" y="3954003"/>
          <a:ext cx="3827450" cy="2614180"/>
        </p:xfrm>
        <a:graphic>
          <a:graphicData uri="http://schemas.openxmlformats.org/drawingml/2006/table">
            <a:tbl>
              <a:tblPr firstRow="1" bandRow="1">
                <a:tableStyleId>{5940675A-B579-460E-94D1-54222C63F5DA}</a:tableStyleId>
              </a:tblPr>
              <a:tblGrid>
                <a:gridCol w="1514449">
                  <a:extLst>
                    <a:ext uri="{9D8B030D-6E8A-4147-A177-3AD203B41FA5}">
                      <a16:colId xmlns:a16="http://schemas.microsoft.com/office/drawing/2014/main" val="20000"/>
                    </a:ext>
                  </a:extLst>
                </a:gridCol>
                <a:gridCol w="2313001">
                  <a:extLst>
                    <a:ext uri="{9D8B030D-6E8A-4147-A177-3AD203B41FA5}">
                      <a16:colId xmlns:a16="http://schemas.microsoft.com/office/drawing/2014/main" val="20001"/>
                    </a:ext>
                  </a:extLst>
                </a:gridCol>
              </a:tblGrid>
              <a:tr h="257469">
                <a:tc gridSpan="2">
                  <a:txBody>
                    <a:bodyPr/>
                    <a:lstStyle/>
                    <a:p>
                      <a:pPr algn="ctr"/>
                      <a:r>
                        <a:rPr lang="en-GB" sz="1200" b="1" baseline="0">
                          <a:latin typeface="+mj-lt"/>
                        </a:rPr>
                        <a:t>Week 4 – Key Terms </a:t>
                      </a:r>
                      <a:endParaRPr lang="en-GB" sz="1200" b="1">
                        <a:latin typeface="+mj-lt"/>
                      </a:endParaRPr>
                    </a:p>
                  </a:txBody>
                  <a:tcPr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392265">
                <a:tc>
                  <a:txBody>
                    <a:bodyPr/>
                    <a:lstStyle/>
                    <a:p>
                      <a:r>
                        <a:rPr lang="en-US" sz="1200" b="1">
                          <a:latin typeface="+mj-lt"/>
                          <a:cs typeface="Gill Sans"/>
                        </a:rPr>
                        <a:t>Show, Not Tell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a:latin typeface="+mj-lt"/>
                          <a:cs typeface="Gill Sans"/>
                        </a:rPr>
                        <a:t>Description through actions, senses, thoughts and feelings rather than explicit description</a:t>
                      </a:r>
                    </a:p>
                  </a:txBody>
                  <a:tcPr/>
                </a:tc>
                <a:extLst>
                  <a:ext uri="{0D108BD9-81ED-4DB2-BD59-A6C34878D82A}">
                    <a16:rowId xmlns:a16="http://schemas.microsoft.com/office/drawing/2014/main" val="10001"/>
                  </a:ext>
                </a:extLst>
              </a:tr>
              <a:tr h="351093">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a:latin typeface="+mj-lt"/>
                        </a:rPr>
                        <a:t>Shift</a:t>
                      </a:r>
                      <a:r>
                        <a:rPr lang="en-US" sz="1200" b="1" baseline="0">
                          <a:latin typeface="+mj-lt"/>
                        </a:rPr>
                        <a:t> in Focus </a:t>
                      </a:r>
                      <a:endParaRPr lang="en-US" sz="1200" b="1">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a:latin typeface="+mj-lt"/>
                          <a:cs typeface="+mn-cs"/>
                        </a:rPr>
                        <a:t>When a writer changes the focus of the description</a:t>
                      </a:r>
                      <a:endParaRPr lang="en-US" sz="1200">
                        <a:latin typeface="+mj-lt"/>
                        <a:cs typeface="Gill Sans"/>
                      </a:endParaRPr>
                    </a:p>
                  </a:txBody>
                  <a:tcPr/>
                </a:tc>
                <a:extLst>
                  <a:ext uri="{0D108BD9-81ED-4DB2-BD59-A6C34878D82A}">
                    <a16:rowId xmlns:a16="http://schemas.microsoft.com/office/drawing/2014/main" val="10002"/>
                  </a:ext>
                </a:extLst>
              </a:tr>
              <a:tr h="536502">
                <a:tc>
                  <a:txBody>
                    <a:bodyPr/>
                    <a:lstStyle/>
                    <a:p>
                      <a:r>
                        <a:rPr lang="en-US" sz="1200" b="1">
                          <a:latin typeface="+mj-lt"/>
                          <a:cs typeface="Gill Sans"/>
                        </a:rPr>
                        <a:t>Zooming</a:t>
                      </a:r>
                      <a:r>
                        <a:rPr lang="en-US" sz="1200" b="1" baseline="0">
                          <a:latin typeface="+mj-lt"/>
                          <a:cs typeface="Gill Sans"/>
                        </a:rPr>
                        <a:t> In</a:t>
                      </a:r>
                      <a:endParaRPr lang="en-US" sz="1200" b="1">
                        <a:latin typeface="+mj-lt"/>
                        <a:cs typeface="Gill San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mj-lt"/>
                          <a:cs typeface="Gill Sans"/>
                        </a:rPr>
                        <a:t>When the writer focuses on a particular area in detail.</a:t>
                      </a:r>
                    </a:p>
                  </a:txBody>
                  <a:tcPr/>
                </a:tc>
                <a:extLst>
                  <a:ext uri="{0D108BD9-81ED-4DB2-BD59-A6C34878D82A}">
                    <a16:rowId xmlns:a16="http://schemas.microsoft.com/office/drawing/2014/main" val="10003"/>
                  </a:ext>
                </a:extLst>
              </a:tr>
              <a:tr h="706078">
                <a:tc>
                  <a:txBody>
                    <a:bodyPr/>
                    <a:lstStyle/>
                    <a:p>
                      <a:r>
                        <a:rPr lang="en-US" sz="1200" b="1">
                          <a:latin typeface="+mj-lt"/>
                          <a:cs typeface="Gill Sans"/>
                        </a:rPr>
                        <a:t>Zooming Out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mj-lt"/>
                          <a:cs typeface="Gill Sans"/>
                        </a:rPr>
                        <a:t>When a writer moves back from a detailed description to describe</a:t>
                      </a:r>
                      <a:r>
                        <a:rPr lang="en-US" sz="1200" baseline="0">
                          <a:latin typeface="+mj-lt"/>
                          <a:cs typeface="Gill Sans"/>
                        </a:rPr>
                        <a:t> the wider scene.</a:t>
                      </a:r>
                      <a:endParaRPr lang="en-US" sz="1200">
                        <a:latin typeface="+mj-lt"/>
                        <a:cs typeface="Gill Sans"/>
                      </a:endParaRPr>
                    </a:p>
                  </a:txBody>
                  <a:tcPr/>
                </a:tc>
                <a:extLst>
                  <a:ext uri="{0D108BD9-81ED-4DB2-BD59-A6C34878D82A}">
                    <a16:rowId xmlns:a16="http://schemas.microsoft.com/office/drawing/2014/main" val="10004"/>
                  </a:ext>
                </a:extLst>
              </a:tr>
            </a:tbl>
          </a:graphicData>
        </a:graphic>
      </p:graphicFrame>
      <p:graphicFrame>
        <p:nvGraphicFramePr>
          <p:cNvPr id="12" name="Content Placeholder 3"/>
          <p:cNvGraphicFramePr>
            <a:graphicFrameLocks/>
          </p:cNvGraphicFramePr>
          <p:nvPr/>
        </p:nvGraphicFramePr>
        <p:xfrm>
          <a:off x="4417648" y="736931"/>
          <a:ext cx="3827450" cy="3095639"/>
        </p:xfrm>
        <a:graphic>
          <a:graphicData uri="http://schemas.openxmlformats.org/drawingml/2006/table">
            <a:tbl>
              <a:tblPr firstRow="1" bandRow="1">
                <a:tableStyleId>{5940675A-B579-460E-94D1-54222C63F5DA}</a:tableStyleId>
              </a:tblPr>
              <a:tblGrid>
                <a:gridCol w="1529249">
                  <a:extLst>
                    <a:ext uri="{9D8B030D-6E8A-4147-A177-3AD203B41FA5}">
                      <a16:colId xmlns:a16="http://schemas.microsoft.com/office/drawing/2014/main" val="20000"/>
                    </a:ext>
                  </a:extLst>
                </a:gridCol>
                <a:gridCol w="2298201">
                  <a:extLst>
                    <a:ext uri="{9D8B030D-6E8A-4147-A177-3AD203B41FA5}">
                      <a16:colId xmlns:a16="http://schemas.microsoft.com/office/drawing/2014/main" val="20001"/>
                    </a:ext>
                  </a:extLst>
                </a:gridCol>
              </a:tblGrid>
              <a:tr h="257995">
                <a:tc gridSpan="2">
                  <a:txBody>
                    <a:bodyPr/>
                    <a:lstStyle/>
                    <a:p>
                      <a:pPr algn="ctr"/>
                      <a:r>
                        <a:rPr lang="en-US" sz="1200" b="1" baseline="0">
                          <a:latin typeface="+mj-lt"/>
                        </a:rPr>
                        <a:t>Week 3 – Descriptive Devices</a:t>
                      </a:r>
                      <a:endParaRPr lang="en-US" sz="1200" b="1">
                        <a:latin typeface="+mj-lt"/>
                      </a:endParaRP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a:latin typeface="Gill Sans"/>
                      </a:endParaRPr>
                    </a:p>
                  </a:txBody>
                  <a:tcPr/>
                </a:tc>
                <a:extLst>
                  <a:ext uri="{0D108BD9-81ED-4DB2-BD59-A6C34878D82A}">
                    <a16:rowId xmlns:a16="http://schemas.microsoft.com/office/drawing/2014/main" val="10000"/>
                  </a:ext>
                </a:extLst>
              </a:tr>
              <a:tr h="32087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a:latin typeface="+mj-lt"/>
                        </a:rPr>
                        <a:t>Device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latin typeface="+mj-lt"/>
                        </a:rPr>
                        <a:t>Definition</a:t>
                      </a:r>
                      <a:endParaRPr lang="en-US" sz="1200">
                        <a:latin typeface="+mj-lt"/>
                      </a:endParaRPr>
                    </a:p>
                  </a:txBody>
                  <a:tcPr/>
                </a:tc>
                <a:extLst>
                  <a:ext uri="{0D108BD9-81ED-4DB2-BD59-A6C34878D82A}">
                    <a16:rowId xmlns:a16="http://schemas.microsoft.com/office/drawing/2014/main" val="1576756058"/>
                  </a:ext>
                </a:extLst>
              </a:tr>
              <a:tr h="564421">
                <a:tc>
                  <a:txBody>
                    <a:bodyPr/>
                    <a:lstStyle/>
                    <a:p>
                      <a:r>
                        <a:rPr lang="en-US" sz="1200" b="1">
                          <a:latin typeface="+mj-lt"/>
                        </a:rPr>
                        <a:t>Personification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mj-lt"/>
                        </a:rPr>
                        <a:t>Giving human characteristics</a:t>
                      </a:r>
                      <a:r>
                        <a:rPr lang="en-US" sz="1200" baseline="0">
                          <a:latin typeface="+mj-lt"/>
                        </a:rPr>
                        <a:t> to a non human object. </a:t>
                      </a:r>
                      <a:endParaRPr lang="en-US" sz="1200">
                        <a:latin typeface="+mj-lt"/>
                      </a:endParaRPr>
                    </a:p>
                  </a:txBody>
                  <a:tcPr/>
                </a:tc>
                <a:extLst>
                  <a:ext uri="{0D108BD9-81ED-4DB2-BD59-A6C34878D82A}">
                    <a16:rowId xmlns:a16="http://schemas.microsoft.com/office/drawing/2014/main" val="10002"/>
                  </a:ext>
                </a:extLst>
              </a:tr>
              <a:tr h="429993">
                <a:tc>
                  <a:txBody>
                    <a:bodyPr/>
                    <a:lstStyle/>
                    <a:p>
                      <a:r>
                        <a:rPr lang="en-US" sz="1200" b="1">
                          <a:latin typeface="+mj-lt"/>
                        </a:rPr>
                        <a:t>Metaphor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mj-lt"/>
                        </a:rPr>
                        <a:t>Comparing by referring to one thing as another.</a:t>
                      </a:r>
                      <a:r>
                        <a:rPr lang="en-US" sz="1200" baseline="0">
                          <a:latin typeface="+mj-lt"/>
                        </a:rPr>
                        <a:t> </a:t>
                      </a:r>
                      <a:endParaRPr lang="en-US" sz="1200">
                        <a:latin typeface="+mj-lt"/>
                      </a:endParaRPr>
                    </a:p>
                  </a:txBody>
                  <a:tcPr/>
                </a:tc>
                <a:extLst>
                  <a:ext uri="{0D108BD9-81ED-4DB2-BD59-A6C34878D82A}">
                    <a16:rowId xmlns:a16="http://schemas.microsoft.com/office/drawing/2014/main" val="10003"/>
                  </a:ext>
                </a:extLst>
              </a:tr>
              <a:tr h="564421">
                <a:tc>
                  <a:txBody>
                    <a:bodyPr/>
                    <a:lstStyle/>
                    <a:p>
                      <a:r>
                        <a:rPr lang="en-US" sz="1200" b="1">
                          <a:latin typeface="+mj-lt"/>
                        </a:rPr>
                        <a:t>Simile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latin typeface="+mj-lt"/>
                        </a:rPr>
                        <a:t>A comparison of two different objects using </a:t>
                      </a:r>
                      <a:r>
                        <a:rPr lang="en-US" sz="1200" b="1">
                          <a:latin typeface="+mj-lt"/>
                        </a:rPr>
                        <a:t>like</a:t>
                      </a:r>
                      <a:r>
                        <a:rPr lang="en-US" sz="1200">
                          <a:latin typeface="+mj-lt"/>
                        </a:rPr>
                        <a:t> or </a:t>
                      </a:r>
                      <a:r>
                        <a:rPr lang="en-US" sz="1200" b="1">
                          <a:latin typeface="+mj-lt"/>
                        </a:rPr>
                        <a:t>as</a:t>
                      </a:r>
                      <a:r>
                        <a:rPr lang="en-US" sz="1200">
                          <a:latin typeface="+mj-lt"/>
                        </a:rPr>
                        <a:t>.</a:t>
                      </a:r>
                    </a:p>
                  </a:txBody>
                  <a:tcPr/>
                </a:tc>
                <a:extLst>
                  <a:ext uri="{0D108BD9-81ED-4DB2-BD59-A6C34878D82A}">
                    <a16:rowId xmlns:a16="http://schemas.microsoft.com/office/drawing/2014/main" val="10004"/>
                  </a:ext>
                </a:extLst>
              </a:tr>
              <a:tr h="429993">
                <a:tc>
                  <a:txBody>
                    <a:bodyPr/>
                    <a:lstStyle/>
                    <a:p>
                      <a:r>
                        <a:rPr lang="en-US" sz="1200" b="1">
                          <a:latin typeface="+mj-lt"/>
                        </a:rPr>
                        <a:t>Sensory Language</a:t>
                      </a:r>
                    </a:p>
                  </a:txBody>
                  <a:tcPr/>
                </a:tc>
                <a:tc>
                  <a:txBody>
                    <a:bodyPr/>
                    <a:lstStyle/>
                    <a:p>
                      <a:r>
                        <a:rPr lang="en-US" sz="1200" b="0">
                          <a:latin typeface="+mj-lt"/>
                        </a:rPr>
                        <a:t>Words and phrases that refer to the five senses</a:t>
                      </a:r>
                    </a:p>
                  </a:txBody>
                  <a:tcPr/>
                </a:tc>
                <a:extLst>
                  <a:ext uri="{0D108BD9-81ED-4DB2-BD59-A6C34878D82A}">
                    <a16:rowId xmlns:a16="http://schemas.microsoft.com/office/drawing/2014/main" val="10005"/>
                  </a:ext>
                </a:extLst>
              </a:tr>
              <a:tr h="429993">
                <a:tc>
                  <a:txBody>
                    <a:bodyPr/>
                    <a:lstStyle/>
                    <a:p>
                      <a:r>
                        <a:rPr lang="en-GB" sz="1200" b="1">
                          <a:latin typeface="+mj-lt"/>
                        </a:rPr>
                        <a:t>Onomatopoeia</a:t>
                      </a:r>
                      <a:r>
                        <a:rPr lang="en-GB" sz="1200" b="1" baseline="0">
                          <a:latin typeface="+mj-lt"/>
                        </a:rPr>
                        <a:t> </a:t>
                      </a:r>
                      <a:endParaRPr lang="en-GB" sz="1200" b="1">
                        <a:latin typeface="+mj-lt"/>
                      </a:endParaRPr>
                    </a:p>
                  </a:txBody>
                  <a:tcPr/>
                </a:tc>
                <a:tc>
                  <a:txBody>
                    <a:bodyPr/>
                    <a:lstStyle/>
                    <a:p>
                      <a:r>
                        <a:rPr lang="en-GB" sz="1200">
                          <a:latin typeface="+mj-lt"/>
                        </a:rPr>
                        <a:t>A word that imitates the sound</a:t>
                      </a:r>
                      <a:r>
                        <a:rPr lang="en-GB" sz="1200" baseline="0">
                          <a:latin typeface="+mj-lt"/>
                        </a:rPr>
                        <a:t> it represents. </a:t>
                      </a:r>
                      <a:endParaRPr lang="en-GB" sz="1200">
                        <a:latin typeface="+mj-lt"/>
                      </a:endParaRPr>
                    </a:p>
                  </a:txBody>
                  <a:tcPr/>
                </a:tc>
                <a:extLst>
                  <a:ext uri="{0D108BD9-81ED-4DB2-BD59-A6C34878D82A}">
                    <a16:rowId xmlns:a16="http://schemas.microsoft.com/office/drawing/2014/main" val="3620164304"/>
                  </a:ext>
                </a:extLst>
              </a:tr>
            </a:tbl>
          </a:graphicData>
        </a:graphic>
      </p:graphicFrame>
      <p:graphicFrame>
        <p:nvGraphicFramePr>
          <p:cNvPr id="13" name="Table 12"/>
          <p:cNvGraphicFramePr>
            <a:graphicFrameLocks noGrp="1"/>
          </p:cNvGraphicFramePr>
          <p:nvPr/>
        </p:nvGraphicFramePr>
        <p:xfrm>
          <a:off x="8431708" y="736931"/>
          <a:ext cx="3594976" cy="2671969"/>
        </p:xfrm>
        <a:graphic>
          <a:graphicData uri="http://schemas.openxmlformats.org/drawingml/2006/table">
            <a:tbl>
              <a:tblPr firstRow="1" bandRow="1">
                <a:tableStyleId>{5940675A-B579-460E-94D1-54222C63F5DA}</a:tableStyleId>
              </a:tblPr>
              <a:tblGrid>
                <a:gridCol w="3594976">
                  <a:extLst>
                    <a:ext uri="{9D8B030D-6E8A-4147-A177-3AD203B41FA5}">
                      <a16:colId xmlns:a16="http://schemas.microsoft.com/office/drawing/2014/main" val="20001"/>
                    </a:ext>
                  </a:extLst>
                </a:gridCol>
              </a:tblGrid>
              <a:tr h="311396">
                <a:tc>
                  <a:txBody>
                    <a:bodyPr/>
                    <a:lstStyle/>
                    <a:p>
                      <a:pPr algn="ctr"/>
                      <a:r>
                        <a:rPr lang="en-US" sz="1200" b="1">
                          <a:latin typeface="+mj-lt"/>
                          <a:cs typeface="Gill Sans"/>
                        </a:rPr>
                        <a:t>Week 5 – Sensory Terms</a:t>
                      </a:r>
                    </a:p>
                  </a:txBody>
                  <a:tcPr anchor="ctr">
                    <a:solidFill>
                      <a:schemeClr val="accent6">
                        <a:lumMod val="20000"/>
                        <a:lumOff val="80000"/>
                      </a:schemeClr>
                    </a:solidFill>
                  </a:tcPr>
                </a:tc>
                <a:extLst>
                  <a:ext uri="{0D108BD9-81ED-4DB2-BD59-A6C34878D82A}">
                    <a16:rowId xmlns:a16="http://schemas.microsoft.com/office/drawing/2014/main" val="10000"/>
                  </a:ext>
                </a:extLst>
              </a:tr>
              <a:tr h="522100">
                <a:tc>
                  <a:txBody>
                    <a:bodyPr/>
                    <a:lstStyle/>
                    <a:p>
                      <a:r>
                        <a:rPr lang="en-US" sz="1200">
                          <a:latin typeface="+mj-lt"/>
                          <a:cs typeface="Gill Sans"/>
                        </a:rPr>
                        <a:t>1. Visual imagery – description</a:t>
                      </a:r>
                      <a:r>
                        <a:rPr lang="en-US" sz="1200" baseline="0">
                          <a:latin typeface="+mj-lt"/>
                          <a:cs typeface="Gill Sans"/>
                        </a:rPr>
                        <a:t> </a:t>
                      </a:r>
                      <a:r>
                        <a:rPr lang="en-US" sz="1200">
                          <a:latin typeface="+mj-lt"/>
                          <a:cs typeface="Gill Sans"/>
                        </a:rPr>
                        <a:t>that refers to what is seen</a:t>
                      </a:r>
                    </a:p>
                  </a:txBody>
                  <a:tcPr anchor="ctr"/>
                </a:tc>
                <a:extLst>
                  <a:ext uri="{0D108BD9-81ED-4DB2-BD59-A6C34878D82A}">
                    <a16:rowId xmlns:a16="http://schemas.microsoft.com/office/drawing/2014/main" val="10001"/>
                  </a:ext>
                </a:extLst>
              </a:tr>
              <a:tr h="472708">
                <a:tc>
                  <a:txBody>
                    <a:bodyPr/>
                    <a:lstStyle/>
                    <a:p>
                      <a:r>
                        <a:rPr lang="en-US" sz="1200">
                          <a:latin typeface="+mj-lt"/>
                          <a:cs typeface="Gill Sans"/>
                        </a:rPr>
                        <a:t>2. Auditory imagery – description that refers to what is heard</a:t>
                      </a:r>
                    </a:p>
                  </a:txBody>
                  <a:tcPr anchor="ctr"/>
                </a:tc>
                <a:extLst>
                  <a:ext uri="{0D108BD9-81ED-4DB2-BD59-A6C34878D82A}">
                    <a16:rowId xmlns:a16="http://schemas.microsoft.com/office/drawing/2014/main" val="10002"/>
                  </a:ext>
                </a:extLst>
              </a:tr>
              <a:tr h="639175">
                <a:tc>
                  <a:txBody>
                    <a:bodyPr/>
                    <a:lstStyle/>
                    <a:p>
                      <a:r>
                        <a:rPr lang="en-US" sz="1200">
                          <a:latin typeface="+mj-lt"/>
                          <a:cs typeface="Gill Sans"/>
                        </a:rPr>
                        <a:t>3. Olfactory</a:t>
                      </a:r>
                      <a:r>
                        <a:rPr lang="en-US" sz="1200" baseline="0">
                          <a:latin typeface="+mj-lt"/>
                          <a:cs typeface="Gill Sans"/>
                        </a:rPr>
                        <a:t> imagery – description that refers to smells</a:t>
                      </a:r>
                      <a:endParaRPr lang="en-US" sz="1200">
                        <a:latin typeface="+mj-lt"/>
                        <a:cs typeface="Gill Sans"/>
                      </a:endParaRPr>
                    </a:p>
                  </a:txBody>
                  <a:tcPr anchor="ctr"/>
                </a:tc>
                <a:extLst>
                  <a:ext uri="{0D108BD9-81ED-4DB2-BD59-A6C34878D82A}">
                    <a16:rowId xmlns:a16="http://schemas.microsoft.com/office/drawing/2014/main" val="10003"/>
                  </a:ext>
                </a:extLst>
              </a:tr>
              <a:tr h="726590">
                <a:tc>
                  <a:txBody>
                    <a:bodyPr/>
                    <a:lstStyle/>
                    <a:p>
                      <a:r>
                        <a:rPr lang="en-US" sz="1200">
                          <a:latin typeface="+mj-lt"/>
                          <a:cs typeface="Gill Sans"/>
                        </a:rPr>
                        <a:t>4. Gustatory imagery – description</a:t>
                      </a:r>
                      <a:r>
                        <a:rPr lang="en-US" sz="1200" baseline="0">
                          <a:latin typeface="+mj-lt"/>
                          <a:cs typeface="Gill Sans"/>
                        </a:rPr>
                        <a:t> that refers to taste and flavors</a:t>
                      </a:r>
                      <a:endParaRPr lang="en-US" sz="1200">
                        <a:latin typeface="+mj-lt"/>
                        <a:cs typeface="Gill Sans"/>
                      </a:endParaRPr>
                    </a:p>
                  </a:txBody>
                  <a:tcPr anchor="ct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nvGraphicFramePr>
        <p:xfrm>
          <a:off x="130730" y="3782300"/>
          <a:ext cx="4100308" cy="2511544"/>
        </p:xfrm>
        <a:graphic>
          <a:graphicData uri="http://schemas.openxmlformats.org/drawingml/2006/table">
            <a:tbl>
              <a:tblPr firstRow="1" bandRow="1">
                <a:tableStyleId>{5940675A-B579-460E-94D1-54222C63F5DA}</a:tableStyleId>
              </a:tblPr>
              <a:tblGrid>
                <a:gridCol w="878860">
                  <a:extLst>
                    <a:ext uri="{9D8B030D-6E8A-4147-A177-3AD203B41FA5}">
                      <a16:colId xmlns:a16="http://schemas.microsoft.com/office/drawing/2014/main" val="20000"/>
                    </a:ext>
                  </a:extLst>
                </a:gridCol>
                <a:gridCol w="3221448">
                  <a:extLst>
                    <a:ext uri="{9D8B030D-6E8A-4147-A177-3AD203B41FA5}">
                      <a16:colId xmlns:a16="http://schemas.microsoft.com/office/drawing/2014/main" val="20001"/>
                    </a:ext>
                  </a:extLst>
                </a:gridCol>
              </a:tblGrid>
              <a:tr h="274811">
                <a:tc gridSpan="2">
                  <a:txBody>
                    <a:bodyPr/>
                    <a:lstStyle/>
                    <a:p>
                      <a:pPr algn="ctr"/>
                      <a:r>
                        <a:rPr lang="en-GB" sz="1200" b="1">
                          <a:latin typeface="+mj-lt"/>
                        </a:rPr>
                        <a:t>Week</a:t>
                      </a:r>
                      <a:r>
                        <a:rPr lang="en-GB" sz="1200" b="1" baseline="0">
                          <a:latin typeface="+mj-lt"/>
                        </a:rPr>
                        <a:t> 2 – Key Terms</a:t>
                      </a:r>
                      <a:endParaRPr lang="en-GB" sz="1200" b="1">
                        <a:latin typeface="+mj-lt"/>
                      </a:endParaRPr>
                    </a:p>
                  </a:txBody>
                  <a:tcPr anchor="ctr">
                    <a:solidFill>
                      <a:schemeClr val="accent2">
                        <a:lumMod val="20000"/>
                        <a:lumOff val="80000"/>
                      </a:schemeClr>
                    </a:solidFill>
                  </a:tcPr>
                </a:tc>
                <a:tc hMerge="1">
                  <a:txBody>
                    <a:bodyPr/>
                    <a:lstStyle/>
                    <a:p>
                      <a:endParaRPr lang="en-GB" sz="1200">
                        <a:latin typeface="Gill Sans"/>
                      </a:endParaRPr>
                    </a:p>
                  </a:txBody>
                  <a:tcPr/>
                </a:tc>
                <a:extLst>
                  <a:ext uri="{0D108BD9-81ED-4DB2-BD59-A6C34878D82A}">
                    <a16:rowId xmlns:a16="http://schemas.microsoft.com/office/drawing/2014/main" val="10000"/>
                  </a:ext>
                </a:extLst>
              </a:tr>
              <a:tr h="458019">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a:latin typeface="+mj-lt"/>
                          <a:cs typeface="Gill Sans"/>
                        </a:rPr>
                        <a:t>Setting </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a:latin typeface="+mj-lt"/>
                          <a:cs typeface="Gill Sans"/>
                        </a:rPr>
                        <a:t>Setting is</a:t>
                      </a:r>
                      <a:r>
                        <a:rPr lang="en-US" sz="1200" baseline="0">
                          <a:latin typeface="+mj-lt"/>
                          <a:cs typeface="Gill Sans"/>
                        </a:rPr>
                        <a:t> </a:t>
                      </a:r>
                      <a:r>
                        <a:rPr lang="en-US" sz="1200">
                          <a:latin typeface="+mj-lt"/>
                          <a:cs typeface="Gill Sans"/>
                        </a:rPr>
                        <a:t>the place or type of surroundings where something is positioned or where an event takes place.</a:t>
                      </a:r>
                      <a:endParaRPr lang="en-GB" sz="1200">
                        <a:latin typeface="+mj-lt"/>
                      </a:endParaRPr>
                    </a:p>
                  </a:txBody>
                  <a:tcPr/>
                </a:tc>
                <a:extLst>
                  <a:ext uri="{0D108BD9-81ED-4DB2-BD59-A6C34878D82A}">
                    <a16:rowId xmlns:a16="http://schemas.microsoft.com/office/drawing/2014/main" val="10001"/>
                  </a:ext>
                </a:extLst>
              </a:tr>
              <a:tr h="274811">
                <a:tc>
                  <a:txBody>
                    <a:bodyPr/>
                    <a:lstStyle/>
                    <a:p>
                      <a:r>
                        <a:rPr lang="en-US" sz="1200" b="1">
                          <a:latin typeface="+mj-lt"/>
                          <a:cs typeface="Gill Sans"/>
                        </a:rPr>
                        <a:t>Structure</a:t>
                      </a:r>
                      <a:endParaRPr lang="en-GB" sz="1200" b="1">
                        <a:latin typeface="+mj-lt"/>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a:effectLst/>
                          <a:latin typeface="+mj-lt"/>
                          <a:ea typeface="Calibri" panose="020F0502020204030204" pitchFamily="34" charset="0"/>
                          <a:cs typeface="Gill Sans"/>
                        </a:rPr>
                        <a:t>Structure refers to the order of ideas in a piece of writing.</a:t>
                      </a:r>
                      <a:endParaRPr lang="en-GB" sz="1200">
                        <a:latin typeface="+mj-lt"/>
                      </a:endParaRPr>
                    </a:p>
                  </a:txBody>
                  <a:tcPr/>
                </a:tc>
                <a:extLst>
                  <a:ext uri="{0D108BD9-81ED-4DB2-BD59-A6C34878D82A}">
                    <a16:rowId xmlns:a16="http://schemas.microsoft.com/office/drawing/2014/main" val="10002"/>
                  </a:ext>
                </a:extLst>
              </a:tr>
              <a:tr h="64122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a:latin typeface="+mj-lt"/>
                          <a:cs typeface="Gill Sans"/>
                        </a:rPr>
                        <a:t>Tone </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a:latin typeface="+mj-lt"/>
                          <a:cs typeface="Gill Sans"/>
                        </a:rPr>
                        <a:t>Tone is the general character or attitude of a place, piece of writing, situation.</a:t>
                      </a:r>
                      <a:r>
                        <a:rPr lang="en-US" sz="1200" baseline="0">
                          <a:latin typeface="+mj-lt"/>
                          <a:cs typeface="Gill Sans"/>
                        </a:rPr>
                        <a:t> </a:t>
                      </a:r>
                      <a:endParaRPr lang="en-GB" sz="1200">
                        <a:latin typeface="+mj-lt"/>
                      </a:endParaRPr>
                    </a:p>
                  </a:txBody>
                  <a:tcPr/>
                </a:tc>
                <a:extLst>
                  <a:ext uri="{0D108BD9-81ED-4DB2-BD59-A6C34878D82A}">
                    <a16:rowId xmlns:a16="http://schemas.microsoft.com/office/drawing/2014/main" val="10003"/>
                  </a:ext>
                </a:extLst>
              </a:tr>
              <a:tr h="498227">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baseline="0">
                          <a:latin typeface="+mj-lt"/>
                        </a:rPr>
                        <a:t>Imagery </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a:latin typeface="+mj-lt"/>
                          <a:cs typeface="Gill Sans"/>
                        </a:rPr>
                        <a:t>Imagery</a:t>
                      </a:r>
                      <a:r>
                        <a:rPr lang="en-US" sz="1200" baseline="0">
                          <a:latin typeface="+mj-lt"/>
                          <a:cs typeface="Gill Sans"/>
                        </a:rPr>
                        <a:t> is v</a:t>
                      </a:r>
                      <a:r>
                        <a:rPr lang="en-US" sz="1200">
                          <a:latin typeface="+mj-lt"/>
                          <a:cs typeface="Gill Sans"/>
                        </a:rPr>
                        <a:t>isually descriptive or figurative language.</a:t>
                      </a:r>
                      <a:endParaRPr lang="en-GB" sz="1200">
                        <a:latin typeface="+mj-lt"/>
                      </a:endParaRPr>
                    </a:p>
                  </a:txBody>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nvGraphicFramePr>
        <p:xfrm>
          <a:off x="130728" y="736931"/>
          <a:ext cx="4100309" cy="2882303"/>
        </p:xfrm>
        <a:graphic>
          <a:graphicData uri="http://schemas.openxmlformats.org/drawingml/2006/table">
            <a:tbl>
              <a:tblPr firstRow="1" bandRow="1">
                <a:tableStyleId>{5940675A-B579-460E-94D1-54222C63F5DA}</a:tableStyleId>
              </a:tblPr>
              <a:tblGrid>
                <a:gridCol w="937793">
                  <a:extLst>
                    <a:ext uri="{9D8B030D-6E8A-4147-A177-3AD203B41FA5}">
                      <a16:colId xmlns:a16="http://schemas.microsoft.com/office/drawing/2014/main" val="20000"/>
                    </a:ext>
                  </a:extLst>
                </a:gridCol>
                <a:gridCol w="3162516">
                  <a:extLst>
                    <a:ext uri="{9D8B030D-6E8A-4147-A177-3AD203B41FA5}">
                      <a16:colId xmlns:a16="http://schemas.microsoft.com/office/drawing/2014/main" val="20001"/>
                    </a:ext>
                  </a:extLst>
                </a:gridCol>
              </a:tblGrid>
              <a:tr h="252286">
                <a:tc gridSpan="2">
                  <a:txBody>
                    <a:bodyPr/>
                    <a:lstStyle/>
                    <a:p>
                      <a:pPr algn="ctr"/>
                      <a:r>
                        <a:rPr lang="en-GB" sz="1200" b="1">
                          <a:latin typeface="+mj-lt"/>
                        </a:rPr>
                        <a:t>Week 1 – Word Classes</a:t>
                      </a:r>
                    </a:p>
                  </a:txBody>
                  <a:tcPr anchor="ctr">
                    <a:solidFill>
                      <a:srgbClr val="FCE4F7"/>
                    </a:solidFill>
                  </a:tcPr>
                </a:tc>
                <a:tc hMerge="1">
                  <a:txBody>
                    <a:bodyPr/>
                    <a:lstStyle/>
                    <a:p>
                      <a:endParaRPr lang="en-GB"/>
                    </a:p>
                  </a:txBody>
                  <a:tcPr/>
                </a:tc>
                <a:extLst>
                  <a:ext uri="{0D108BD9-81ED-4DB2-BD59-A6C34878D82A}">
                    <a16:rowId xmlns:a16="http://schemas.microsoft.com/office/drawing/2014/main" val="10000"/>
                  </a:ext>
                </a:extLst>
              </a:tr>
              <a:tr h="710586">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a:latin typeface="+mj-lt"/>
                          <a:cs typeface="Gill Sans"/>
                        </a:rPr>
                        <a:t>Noun</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a:latin typeface="+mj-lt"/>
                          <a:cs typeface="Gill Sans"/>
                        </a:rPr>
                        <a:t>A word that refers to a name. person (teacher), place (home), thing (ball). idea (justice), quality (softness).</a:t>
                      </a:r>
                      <a:r>
                        <a:rPr lang="en-US" sz="1200" baseline="0">
                          <a:latin typeface="+mj-lt"/>
                          <a:cs typeface="Gill Sans"/>
                        </a:rPr>
                        <a:t> </a:t>
                      </a:r>
                      <a:endParaRPr lang="en-GB" sz="1200">
                        <a:latin typeface="+mj-lt"/>
                      </a:endParaRPr>
                    </a:p>
                  </a:txBody>
                  <a:tcPr/>
                </a:tc>
                <a:extLst>
                  <a:ext uri="{0D108BD9-81ED-4DB2-BD59-A6C34878D82A}">
                    <a16:rowId xmlns:a16="http://schemas.microsoft.com/office/drawing/2014/main" val="10001"/>
                  </a:ext>
                </a:extLst>
              </a:tr>
              <a:tr h="707427">
                <a:tc>
                  <a:txBody>
                    <a:bodyPr/>
                    <a:lstStyle/>
                    <a:p>
                      <a:r>
                        <a:rPr lang="en-US" sz="1200" b="1">
                          <a:latin typeface="+mj-lt"/>
                          <a:cs typeface="Gill Sans"/>
                        </a:rPr>
                        <a:t>Verb</a:t>
                      </a:r>
                      <a:endParaRPr lang="en-GB" sz="1200" b="1">
                        <a:latin typeface="+mj-lt"/>
                      </a:endParaRP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a:effectLst/>
                          <a:latin typeface="+mj-lt"/>
                          <a:ea typeface="Calibri" panose="020F0502020204030204" pitchFamily="34" charset="0"/>
                          <a:cs typeface="Gill Sans"/>
                        </a:rPr>
                        <a:t>A word that refers to an action (</a:t>
                      </a:r>
                      <a:r>
                        <a:rPr lang="en-GB" sz="1200" i="1">
                          <a:effectLst/>
                          <a:latin typeface="+mj-lt"/>
                          <a:ea typeface="Calibri" panose="020F0502020204030204" pitchFamily="34" charset="0"/>
                          <a:cs typeface="Gill Sans"/>
                        </a:rPr>
                        <a:t>to run) or</a:t>
                      </a:r>
                      <a:r>
                        <a:rPr lang="en-GB" sz="1200" i="0">
                          <a:effectLst/>
                          <a:latin typeface="+mj-lt"/>
                          <a:ea typeface="Calibri" panose="020F0502020204030204" pitchFamily="34" charset="0"/>
                          <a:cs typeface="Gill Sans"/>
                        </a:rPr>
                        <a:t> state</a:t>
                      </a:r>
                      <a:r>
                        <a:rPr lang="en-GB" sz="1200" i="0" baseline="0">
                          <a:effectLst/>
                          <a:latin typeface="+mj-lt"/>
                          <a:ea typeface="Calibri" panose="020F0502020204030204" pitchFamily="34" charset="0"/>
                          <a:cs typeface="Gill Sans"/>
                        </a:rPr>
                        <a:t> </a:t>
                      </a:r>
                      <a:r>
                        <a:rPr lang="en-GB" sz="1200" i="1" baseline="0">
                          <a:effectLst/>
                          <a:latin typeface="+mj-lt"/>
                          <a:ea typeface="Calibri" panose="020F0502020204030204" pitchFamily="34" charset="0"/>
                          <a:cs typeface="Gill Sans"/>
                        </a:rPr>
                        <a:t>(to be, to have)</a:t>
                      </a:r>
                      <a:r>
                        <a:rPr lang="en-GB" sz="1200" i="0" baseline="0">
                          <a:effectLst/>
                          <a:latin typeface="+mj-lt"/>
                          <a:ea typeface="Calibri" panose="020F0502020204030204" pitchFamily="34" charset="0"/>
                          <a:cs typeface="Gill Sans"/>
                        </a:rPr>
                        <a:t>. Can always change by adding ‘-</a:t>
                      </a:r>
                      <a:r>
                        <a:rPr lang="en-GB" sz="1200" i="0" baseline="0" err="1">
                          <a:effectLst/>
                          <a:latin typeface="+mj-lt"/>
                          <a:ea typeface="Calibri" panose="020F0502020204030204" pitchFamily="34" charset="0"/>
                          <a:cs typeface="Gill Sans"/>
                        </a:rPr>
                        <a:t>ing</a:t>
                      </a:r>
                      <a:r>
                        <a:rPr lang="en-GB" sz="1200" i="0" baseline="0">
                          <a:effectLst/>
                          <a:latin typeface="+mj-lt"/>
                          <a:ea typeface="Calibri" panose="020F0502020204030204" pitchFamily="34" charset="0"/>
                          <a:cs typeface="Gill Sans"/>
                        </a:rPr>
                        <a:t>’ or being in past tense.</a:t>
                      </a:r>
                      <a:endParaRPr lang="en-GB" sz="1200">
                        <a:latin typeface="+mj-lt"/>
                      </a:endParaRPr>
                    </a:p>
                  </a:txBody>
                  <a:tcPr/>
                </a:tc>
                <a:extLst>
                  <a:ext uri="{0D108BD9-81ED-4DB2-BD59-A6C34878D82A}">
                    <a16:rowId xmlns:a16="http://schemas.microsoft.com/office/drawing/2014/main" val="10002"/>
                  </a:ext>
                </a:extLst>
              </a:tr>
              <a:tr h="461355">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1">
                          <a:latin typeface="+mj-lt"/>
                          <a:cs typeface="Gill Sans"/>
                        </a:rPr>
                        <a:t>Adjective</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a:latin typeface="+mj-lt"/>
                        </a:rPr>
                        <a:t>Describes</a:t>
                      </a:r>
                      <a:r>
                        <a:rPr lang="en-US" sz="1200" baseline="0">
                          <a:latin typeface="+mj-lt"/>
                        </a:rPr>
                        <a:t> a noun. </a:t>
                      </a:r>
                      <a:endParaRPr lang="en-GB" sz="1200">
                        <a:latin typeface="+mj-lt"/>
                      </a:endParaRPr>
                    </a:p>
                  </a:txBody>
                  <a:tcPr/>
                </a:tc>
                <a:extLst>
                  <a:ext uri="{0D108BD9-81ED-4DB2-BD59-A6C34878D82A}">
                    <a16:rowId xmlns:a16="http://schemas.microsoft.com/office/drawing/2014/main" val="10003"/>
                  </a:ext>
                </a:extLst>
              </a:tr>
              <a:tr h="728615">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1" baseline="0">
                          <a:latin typeface="+mj-lt"/>
                        </a:rPr>
                        <a:t>Adverb</a:t>
                      </a:r>
                    </a:p>
                  </a:txBody>
                  <a:tcPr/>
                </a:tc>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a:latin typeface="+mj-lt"/>
                          <a:cs typeface="Gill Sans"/>
                        </a:rPr>
                        <a:t>Typically an –</a:t>
                      </a:r>
                      <a:r>
                        <a:rPr lang="en-US" sz="1200" err="1">
                          <a:latin typeface="+mj-lt"/>
                          <a:cs typeface="Gill Sans"/>
                        </a:rPr>
                        <a:t>ly</a:t>
                      </a:r>
                      <a:r>
                        <a:rPr lang="en-US" sz="1200">
                          <a:latin typeface="+mj-lt"/>
                          <a:cs typeface="Gill Sans"/>
                        </a:rPr>
                        <a:t> word that describes a verb</a:t>
                      </a:r>
                      <a:r>
                        <a:rPr lang="en-US" sz="1200" baseline="0">
                          <a:latin typeface="+mj-lt"/>
                          <a:cs typeface="Gill Sans"/>
                        </a:rPr>
                        <a:t> e.g. slowly, quickly, quietly. </a:t>
                      </a:r>
                      <a:endParaRPr lang="en-GB" sz="1200">
                        <a:latin typeface="+mj-lt"/>
                      </a:endParaRPr>
                    </a:p>
                  </a:txBody>
                  <a:tcPr/>
                </a:tc>
                <a:extLst>
                  <a:ext uri="{0D108BD9-81ED-4DB2-BD59-A6C34878D82A}">
                    <a16:rowId xmlns:a16="http://schemas.microsoft.com/office/drawing/2014/main" val="758723933"/>
                  </a:ext>
                </a:extLst>
              </a:tr>
            </a:tbl>
          </a:graphicData>
        </a:graphic>
      </p:graphicFrame>
      <p:graphicFrame>
        <p:nvGraphicFramePr>
          <p:cNvPr id="2" name="Table 1">
            <a:extLst>
              <a:ext uri="{FF2B5EF4-FFF2-40B4-BE49-F238E27FC236}">
                <a16:creationId xmlns:a16="http://schemas.microsoft.com/office/drawing/2014/main" id="{939A193A-D9D2-3221-248C-DA11E8BB1CAC}"/>
              </a:ext>
            </a:extLst>
          </p:cNvPr>
          <p:cNvGraphicFramePr>
            <a:graphicFrameLocks noGrp="1"/>
          </p:cNvGraphicFramePr>
          <p:nvPr/>
        </p:nvGraphicFramePr>
        <p:xfrm>
          <a:off x="8415233" y="3782300"/>
          <a:ext cx="3594976" cy="2413611"/>
        </p:xfrm>
        <a:graphic>
          <a:graphicData uri="http://schemas.openxmlformats.org/drawingml/2006/table">
            <a:tbl>
              <a:tblPr firstRow="1" bandRow="1">
                <a:tableStyleId>{5940675A-B579-460E-94D1-54222C63F5DA}</a:tableStyleId>
              </a:tblPr>
              <a:tblGrid>
                <a:gridCol w="3594976">
                  <a:extLst>
                    <a:ext uri="{9D8B030D-6E8A-4147-A177-3AD203B41FA5}">
                      <a16:colId xmlns:a16="http://schemas.microsoft.com/office/drawing/2014/main" val="20001"/>
                    </a:ext>
                  </a:extLst>
                </a:gridCol>
              </a:tblGrid>
              <a:tr h="311396">
                <a:tc>
                  <a:txBody>
                    <a:bodyPr/>
                    <a:lstStyle/>
                    <a:p>
                      <a:pPr algn="ctr"/>
                      <a:r>
                        <a:rPr lang="en-US" sz="1200" b="1">
                          <a:latin typeface="+mj-lt"/>
                          <a:cs typeface="Gill Sans"/>
                        </a:rPr>
                        <a:t>Week 6 – Genres</a:t>
                      </a:r>
                    </a:p>
                  </a:txBody>
                  <a:tcPr anchor="ctr">
                    <a:solidFill>
                      <a:schemeClr val="accent5">
                        <a:lumMod val="20000"/>
                        <a:lumOff val="80000"/>
                      </a:schemeClr>
                    </a:solidFill>
                  </a:tcPr>
                </a:tc>
                <a:extLst>
                  <a:ext uri="{0D108BD9-81ED-4DB2-BD59-A6C34878D82A}">
                    <a16:rowId xmlns:a16="http://schemas.microsoft.com/office/drawing/2014/main" val="10000"/>
                  </a:ext>
                </a:extLst>
              </a:tr>
              <a:tr h="522100">
                <a:tc>
                  <a:txBody>
                    <a:bodyPr/>
                    <a:lstStyle/>
                    <a:p>
                      <a:r>
                        <a:rPr lang="en-US" sz="1400" b="1">
                          <a:latin typeface="+mj-lt"/>
                          <a:cs typeface="Gill Sans"/>
                        </a:rPr>
                        <a:t>1. Fantasy: </a:t>
                      </a:r>
                      <a:r>
                        <a:rPr lang="en-GB" sz="1400" b="0" i="0" u="none" strike="noStrike">
                          <a:solidFill>
                            <a:schemeClr val="tx1"/>
                          </a:solidFill>
                          <a:effectLst/>
                          <a:latin typeface="Tw Cen MT" panose="020B0602020104020603" pitchFamily="34" charset="0"/>
                          <a:cs typeface="Gill Sans"/>
                        </a:rPr>
                        <a:t>A g</a:t>
                      </a:r>
                      <a:r>
                        <a:rPr lang="en-GB" sz="1400" b="0" i="0" u="none" strike="noStrike">
                          <a:solidFill>
                            <a:schemeClr val="tx1"/>
                          </a:solidFill>
                          <a:effectLst/>
                          <a:latin typeface="Tw Cen MT" panose="020B0602020104020603" pitchFamily="34" charset="0"/>
                        </a:rPr>
                        <a:t>enre of </a:t>
                      </a:r>
                      <a:r>
                        <a:rPr lang="en-GB" sz="1400" b="0" i="0" u="none" strike="noStrike">
                          <a:solidFill>
                            <a:schemeClr val="tx1"/>
                          </a:solidFill>
                          <a:effectLst/>
                          <a:latin typeface="Tw Cen MT" panose="020B0602020104020603" pitchFamily="34" charset="0"/>
                          <a:hlinkClick r:id="rId3">
                            <a:extLst>
                              <a:ext uri="{A12FA001-AC4F-418D-AE19-62706E023703}">
                                <ahyp:hlinkClr xmlns:ahyp="http://schemas.microsoft.com/office/drawing/2018/hyperlinkcolor" val="tx"/>
                              </a:ext>
                            </a:extLst>
                          </a:hlinkClick>
                        </a:rPr>
                        <a:t>imaginative</a:t>
                      </a:r>
                      <a:r>
                        <a:rPr lang="en-GB" sz="1400" b="0" i="0" u="none" strike="noStrike">
                          <a:solidFill>
                            <a:schemeClr val="tx1"/>
                          </a:solidFill>
                          <a:effectLst/>
                          <a:latin typeface="Tw Cen MT" panose="020B0602020104020603" pitchFamily="34" charset="0"/>
                        </a:rPr>
                        <a:t> fiction involving magic and adventure, especially in a setting other than the real world.</a:t>
                      </a:r>
                      <a:endParaRPr lang="en-US" sz="1400" b="1">
                        <a:solidFill>
                          <a:schemeClr val="tx1"/>
                        </a:solidFill>
                        <a:latin typeface="+mj-lt"/>
                        <a:cs typeface="Gill Sans"/>
                      </a:endParaRPr>
                    </a:p>
                  </a:txBody>
                  <a:tcPr anchor="ctr"/>
                </a:tc>
                <a:extLst>
                  <a:ext uri="{0D108BD9-81ED-4DB2-BD59-A6C34878D82A}">
                    <a16:rowId xmlns:a16="http://schemas.microsoft.com/office/drawing/2014/main" val="10001"/>
                  </a:ext>
                </a:extLst>
              </a:tr>
              <a:tr h="472708">
                <a:tc>
                  <a:txBody>
                    <a:bodyPr/>
                    <a:lstStyle/>
                    <a:p>
                      <a:r>
                        <a:rPr lang="en-US" sz="1400" b="1">
                          <a:latin typeface="+mj-lt"/>
                          <a:cs typeface="Gill Sans"/>
                        </a:rPr>
                        <a:t>2) Science Fiction: </a:t>
                      </a:r>
                      <a:r>
                        <a:rPr lang="en-GB" sz="1400" b="0" i="0" u="none" strike="noStrike">
                          <a:solidFill>
                            <a:srgbClr val="000000"/>
                          </a:solidFill>
                          <a:effectLst/>
                          <a:latin typeface="Tw Cen MT" panose="020B0602020104020603" pitchFamily="34" charset="0"/>
                        </a:rPr>
                        <a:t>A type of fiction which deals with imaginative and futuristic concepts such as advanced science and technology.</a:t>
                      </a:r>
                      <a:endParaRPr lang="en-US" sz="1400" b="1">
                        <a:latin typeface="+mj-lt"/>
                        <a:cs typeface="Gill Sans"/>
                      </a:endParaRPr>
                    </a:p>
                  </a:txBody>
                  <a:tcPr anchor="ctr"/>
                </a:tc>
                <a:extLst>
                  <a:ext uri="{0D108BD9-81ED-4DB2-BD59-A6C34878D82A}">
                    <a16:rowId xmlns:a16="http://schemas.microsoft.com/office/drawing/2014/main" val="10002"/>
                  </a:ext>
                </a:extLst>
              </a:tr>
              <a:tr h="639175">
                <a:tc>
                  <a:txBody>
                    <a:bodyPr/>
                    <a:lstStyle/>
                    <a:p>
                      <a:r>
                        <a:rPr lang="en-US" sz="1400" b="1">
                          <a:latin typeface="+mj-lt"/>
                          <a:cs typeface="Gill Sans"/>
                        </a:rPr>
                        <a:t>3) Dystopian:</a:t>
                      </a:r>
                      <a:r>
                        <a:rPr lang="en-US" sz="1400" b="1">
                          <a:solidFill>
                            <a:schemeClr val="tx1"/>
                          </a:solidFill>
                          <a:latin typeface="+mj-lt"/>
                          <a:cs typeface="Gill Sans"/>
                        </a:rPr>
                        <a:t> </a:t>
                      </a:r>
                      <a:r>
                        <a:rPr lang="en-GB" sz="1400" b="0" i="0" u="none" strike="noStrike">
                          <a:solidFill>
                            <a:schemeClr val="tx1"/>
                          </a:solidFill>
                          <a:effectLst/>
                          <a:latin typeface="Tw Cen MT" panose="020B0602020104020603" pitchFamily="34" charset="0"/>
                          <a:cs typeface="Gill Sans"/>
                        </a:rPr>
                        <a:t>An</a:t>
                      </a:r>
                      <a:r>
                        <a:rPr lang="en-GB" sz="1400" b="0" i="0" u="none" strike="noStrike">
                          <a:solidFill>
                            <a:schemeClr val="tx1"/>
                          </a:solidFill>
                          <a:effectLst/>
                          <a:latin typeface="Tw Cen MT" panose="020B0602020104020603" pitchFamily="34" charset="0"/>
                        </a:rPr>
                        <a:t> imagined state or society where there is great suffering or injustice.</a:t>
                      </a:r>
                      <a:endParaRPr lang="en-US" sz="1400" b="1">
                        <a:solidFill>
                          <a:schemeClr val="tx1"/>
                        </a:solidFill>
                        <a:latin typeface="+mj-lt"/>
                        <a:cs typeface="Gill Sans"/>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2630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pic>
        <p:nvPicPr>
          <p:cNvPr id="2" name="Picture 1"/>
          <p:cNvPicPr>
            <a:picLocks noChangeAspect="1"/>
          </p:cNvPicPr>
          <p:nvPr/>
        </p:nvPicPr>
        <p:blipFill rotWithShape="1">
          <a:blip r:embed="rId2"/>
          <a:srcRect l="33195" t="13704" r="33055" b="8519"/>
          <a:stretch/>
        </p:blipFill>
        <p:spPr>
          <a:xfrm rot="5400000">
            <a:off x="2449285" y="-1001486"/>
            <a:ext cx="6760029" cy="8763000"/>
          </a:xfrm>
          <a:prstGeom prst="rect">
            <a:avLst/>
          </a:prstGeom>
        </p:spPr>
      </p:pic>
      <p:sp>
        <p:nvSpPr>
          <p:cNvPr id="3" name="Rectangle 2"/>
          <p:cNvSpPr/>
          <p:nvPr/>
        </p:nvSpPr>
        <p:spPr>
          <a:xfrm>
            <a:off x="1447799" y="3497179"/>
            <a:ext cx="733927" cy="3262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13311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pic>
        <p:nvPicPr>
          <p:cNvPr id="2" name="Picture 1"/>
          <p:cNvPicPr>
            <a:picLocks noChangeAspect="1"/>
          </p:cNvPicPr>
          <p:nvPr/>
        </p:nvPicPr>
        <p:blipFill rotWithShape="1">
          <a:blip r:embed="rId2"/>
          <a:srcRect l="31806" t="11234" r="31666" b="11976"/>
          <a:stretch/>
        </p:blipFill>
        <p:spPr>
          <a:xfrm rot="5400000">
            <a:off x="2768600" y="-558800"/>
            <a:ext cx="6680200" cy="7899400"/>
          </a:xfrm>
          <a:prstGeom prst="rect">
            <a:avLst/>
          </a:prstGeom>
        </p:spPr>
      </p:pic>
    </p:spTree>
    <p:extLst>
      <p:ext uri="{BB962C8B-B14F-4D97-AF65-F5344CB8AC3E}">
        <p14:creationId xmlns:p14="http://schemas.microsoft.com/office/powerpoint/2010/main" val="352306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pic>
        <p:nvPicPr>
          <p:cNvPr id="3" name="Picture 2"/>
          <p:cNvPicPr>
            <a:picLocks noChangeAspect="1"/>
          </p:cNvPicPr>
          <p:nvPr/>
        </p:nvPicPr>
        <p:blipFill rotWithShape="1">
          <a:blip r:embed="rId2"/>
          <a:srcRect l="31528" t="12470" r="31666" b="10740"/>
          <a:stretch/>
        </p:blipFill>
        <p:spPr>
          <a:xfrm rot="5400000">
            <a:off x="2870200" y="-456477"/>
            <a:ext cx="6731000" cy="7899400"/>
          </a:xfrm>
          <a:prstGeom prst="rect">
            <a:avLst/>
          </a:prstGeom>
        </p:spPr>
      </p:pic>
    </p:spTree>
    <p:extLst>
      <p:ext uri="{BB962C8B-B14F-4D97-AF65-F5344CB8AC3E}">
        <p14:creationId xmlns:p14="http://schemas.microsoft.com/office/powerpoint/2010/main" val="2132944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pic>
        <p:nvPicPr>
          <p:cNvPr id="2" name="Picture 1"/>
          <p:cNvPicPr>
            <a:picLocks noChangeAspect="1"/>
          </p:cNvPicPr>
          <p:nvPr/>
        </p:nvPicPr>
        <p:blipFill rotWithShape="1">
          <a:blip r:embed="rId2"/>
          <a:srcRect l="31806" t="11728" r="31528" b="9136"/>
          <a:stretch/>
        </p:blipFill>
        <p:spPr>
          <a:xfrm rot="5400000">
            <a:off x="3435350" y="-717550"/>
            <a:ext cx="6705600" cy="8140700"/>
          </a:xfrm>
          <a:prstGeom prst="rect">
            <a:avLst/>
          </a:prstGeom>
        </p:spPr>
      </p:pic>
      <p:sp>
        <p:nvSpPr>
          <p:cNvPr id="4" name="Rectangle 3"/>
          <p:cNvSpPr/>
          <p:nvPr/>
        </p:nvSpPr>
        <p:spPr>
          <a:xfrm>
            <a:off x="3657600" y="2590800"/>
            <a:ext cx="787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6147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527" b="66297"/>
          <a:stretch/>
        </p:blipFill>
        <p:spPr>
          <a:xfrm rot="5400000">
            <a:off x="6934200" y="2628900"/>
            <a:ext cx="6731000" cy="1600200"/>
          </a:xfrm>
          <a:prstGeom prst="rect">
            <a:avLst/>
          </a:prstGeom>
        </p:spPr>
      </p:pic>
      <p:pic>
        <p:nvPicPr>
          <p:cNvPr id="3" name="Picture 2"/>
          <p:cNvPicPr>
            <a:picLocks noChangeAspect="1"/>
          </p:cNvPicPr>
          <p:nvPr/>
        </p:nvPicPr>
        <p:blipFill rotWithShape="1">
          <a:blip r:embed="rId3"/>
          <a:srcRect l="31667" t="11975" r="31806" b="10987"/>
          <a:stretch/>
        </p:blipFill>
        <p:spPr>
          <a:xfrm rot="5400000">
            <a:off x="2197100" y="-495300"/>
            <a:ext cx="6680200" cy="7924800"/>
          </a:xfrm>
          <a:prstGeom prst="rect">
            <a:avLst/>
          </a:prstGeom>
        </p:spPr>
      </p:pic>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427833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667" t="18148" r="31806" b="11729"/>
          <a:stretch/>
        </p:blipFill>
        <p:spPr>
          <a:xfrm rot="5400000">
            <a:off x="4470400" y="-266700"/>
            <a:ext cx="6680200" cy="7213600"/>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886093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3194" t="11728" r="33333" b="10988"/>
          <a:stretch/>
        </p:blipFill>
        <p:spPr>
          <a:xfrm rot="5400000">
            <a:off x="3144406" y="-1010807"/>
            <a:ext cx="6766790" cy="8788403"/>
          </a:xfrm>
          <a:prstGeom prst="rect">
            <a:avLst/>
          </a:prstGeom>
        </p:spPr>
      </p:pic>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1250325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pic>
        <p:nvPicPr>
          <p:cNvPr id="5" name="Picture 4"/>
          <p:cNvPicPr>
            <a:picLocks noChangeAspect="1"/>
          </p:cNvPicPr>
          <p:nvPr/>
        </p:nvPicPr>
        <p:blipFill rotWithShape="1">
          <a:blip r:embed="rId2"/>
          <a:srcRect l="33471" t="21358" r="33334" b="21852"/>
          <a:stretch/>
        </p:blipFill>
        <p:spPr>
          <a:xfrm rot="5400000">
            <a:off x="4087936" y="128463"/>
            <a:ext cx="6822827" cy="6565900"/>
          </a:xfrm>
          <a:prstGeom prst="rect">
            <a:avLst/>
          </a:prstGeom>
        </p:spPr>
      </p:pic>
    </p:spTree>
    <p:extLst>
      <p:ext uri="{BB962C8B-B14F-4D97-AF65-F5344CB8AC3E}">
        <p14:creationId xmlns:p14="http://schemas.microsoft.com/office/powerpoint/2010/main" val="238527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218" y="243225"/>
            <a:ext cx="137411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4" name="Table 3"/>
          <p:cNvGraphicFramePr>
            <a:graphicFrameLocks noGrp="1"/>
          </p:cNvGraphicFramePr>
          <p:nvPr>
            <p:extLst>
              <p:ext uri="{D42A27DB-BD31-4B8C-83A1-F6EECF244321}">
                <p14:modId xmlns:p14="http://schemas.microsoft.com/office/powerpoint/2010/main" val="656846579"/>
              </p:ext>
            </p:extLst>
          </p:nvPr>
        </p:nvGraphicFramePr>
        <p:xfrm>
          <a:off x="245676" y="864468"/>
          <a:ext cx="10779375" cy="2567272"/>
        </p:xfrm>
        <a:graphic>
          <a:graphicData uri="http://schemas.openxmlformats.org/drawingml/2006/table">
            <a:tbl>
              <a:tblPr firstRow="1" bandRow="1">
                <a:tableStyleId>{5940675A-B579-460E-94D1-54222C63F5DA}</a:tableStyleId>
              </a:tblPr>
              <a:tblGrid>
                <a:gridCol w="1499980">
                  <a:extLst>
                    <a:ext uri="{9D8B030D-6E8A-4147-A177-3AD203B41FA5}">
                      <a16:colId xmlns:a16="http://schemas.microsoft.com/office/drawing/2014/main" val="2478506530"/>
                    </a:ext>
                  </a:extLst>
                </a:gridCol>
                <a:gridCol w="9279395">
                  <a:extLst>
                    <a:ext uri="{9D8B030D-6E8A-4147-A177-3AD203B41FA5}">
                      <a16:colId xmlns:a16="http://schemas.microsoft.com/office/drawing/2014/main" val="2539424520"/>
                    </a:ext>
                  </a:extLst>
                </a:gridCol>
              </a:tblGrid>
              <a:tr h="320909">
                <a:tc gridSpan="2">
                  <a:txBody>
                    <a:bodyPr/>
                    <a:lstStyle/>
                    <a:p>
                      <a:pPr algn="ctr"/>
                      <a:r>
                        <a:rPr lang="en-GB" sz="1400" b="1" u="none" dirty="0">
                          <a:latin typeface="+mn-lt"/>
                        </a:rPr>
                        <a:t>Algebra</a:t>
                      </a:r>
                      <a:r>
                        <a:rPr lang="en-GB" sz="1200" b="1" u="none" dirty="0">
                          <a:latin typeface="+mn-lt"/>
                        </a:rPr>
                        <a:t> </a:t>
                      </a:r>
                    </a:p>
                  </a:txBody>
                  <a:tcPr anchor="ct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val="3134763326"/>
                  </a:ext>
                </a:extLst>
              </a:tr>
              <a:tr h="320909">
                <a:tc>
                  <a:txBody>
                    <a:bodyPr/>
                    <a:lstStyle/>
                    <a:p>
                      <a:pPr algn="l"/>
                      <a:r>
                        <a:rPr lang="en-GB" sz="1200" b="1" dirty="0">
                          <a:latin typeface="+mn-lt"/>
                        </a:rPr>
                        <a:t>Key Word</a:t>
                      </a:r>
                    </a:p>
                  </a:txBody>
                  <a:tcPr anchor="ctr">
                    <a:solidFill>
                      <a:schemeClr val="accent6">
                        <a:lumMod val="20000"/>
                        <a:lumOff val="80000"/>
                      </a:schemeClr>
                    </a:solidFill>
                  </a:tcPr>
                </a:tc>
                <a:tc>
                  <a:txBody>
                    <a:bodyPr/>
                    <a:lstStyle/>
                    <a:p>
                      <a:pPr algn="l"/>
                      <a:r>
                        <a:rPr lang="en-GB" sz="1200" b="1" dirty="0">
                          <a:latin typeface="+mn-lt"/>
                        </a:rPr>
                        <a:t>Definition</a:t>
                      </a:r>
                    </a:p>
                  </a:txBody>
                  <a:tcPr anchor="ctr">
                    <a:solidFill>
                      <a:schemeClr val="accent6">
                        <a:lumMod val="20000"/>
                        <a:lumOff val="80000"/>
                      </a:schemeClr>
                    </a:solidFill>
                  </a:tcPr>
                </a:tc>
                <a:extLst>
                  <a:ext uri="{0D108BD9-81ED-4DB2-BD59-A6C34878D82A}">
                    <a16:rowId xmlns:a16="http://schemas.microsoft.com/office/drawing/2014/main" val="2776539358"/>
                  </a:ext>
                </a:extLst>
              </a:tr>
              <a:tr h="32090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Variable </a:t>
                      </a:r>
                    </a:p>
                  </a:txBody>
                  <a:tcPr marL="36576" marR="36576" marT="36576" marB="36576" anchor="ctr"/>
                </a:tc>
                <a:tc>
                  <a:txBody>
                    <a:bodyPr/>
                    <a:lstStyle/>
                    <a:p>
                      <a:r>
                        <a:rPr lang="en-GB" sz="1200" b="0" i="0" kern="1200" dirty="0">
                          <a:solidFill>
                            <a:schemeClr val="tx1"/>
                          </a:solidFill>
                          <a:effectLst/>
                          <a:latin typeface="+mn-lt"/>
                          <a:ea typeface="+mn-ea"/>
                          <a:cs typeface="+mn-cs"/>
                        </a:rPr>
                        <a:t>A letter that represents a specific number </a:t>
                      </a:r>
                      <a:endParaRPr lang="en-GB" sz="1200" dirty="0">
                        <a:latin typeface="+mn-lt"/>
                      </a:endParaRPr>
                    </a:p>
                  </a:txBody>
                  <a:tcPr marL="36576" marR="36576" marT="36576" marB="36576" anchor="ctr"/>
                </a:tc>
                <a:extLst>
                  <a:ext uri="{0D108BD9-81ED-4DB2-BD59-A6C34878D82A}">
                    <a16:rowId xmlns:a16="http://schemas.microsoft.com/office/drawing/2014/main" val="213256353"/>
                  </a:ext>
                </a:extLst>
              </a:tr>
              <a:tr h="320909">
                <a:tc>
                  <a:txBody>
                    <a:bodyPr/>
                    <a:lstStyle/>
                    <a:p>
                      <a:pPr marR="0" indent="0" algn="l" rtl="0">
                        <a:lnSpc>
                          <a:spcPct val="119000"/>
                        </a:lnSpc>
                        <a:spcBef>
                          <a:spcPts val="0"/>
                        </a:spcBef>
                        <a:spcAft>
                          <a:spcPts val="1400"/>
                        </a:spcAft>
                      </a:pPr>
                      <a:r>
                        <a:rPr lang="en-GB" sz="1200" dirty="0">
                          <a:latin typeface="+mn-lt"/>
                        </a:rPr>
                        <a:t>Term</a:t>
                      </a:r>
                      <a:endParaRPr lang="en-GB" sz="1200" kern="1400" dirty="0">
                        <a:ln>
                          <a:noFill/>
                        </a:ln>
                        <a:solidFill>
                          <a:srgbClr val="000000"/>
                        </a:solidFill>
                        <a:effectLst/>
                        <a:latin typeface="+mn-lt"/>
                      </a:endParaRPr>
                    </a:p>
                  </a:txBody>
                  <a:tcPr marL="36576" marR="36576" marT="36576" marB="36576" anchor="ctr"/>
                </a:tc>
                <a:tc>
                  <a:txBody>
                    <a:bodyPr/>
                    <a:lstStyle/>
                    <a:p>
                      <a:r>
                        <a:rPr lang="en-GB" sz="1200" dirty="0">
                          <a:latin typeface="+mn-lt"/>
                        </a:rPr>
                        <a:t>A number, letter or combination of both which forms part of an expression</a:t>
                      </a:r>
                    </a:p>
                  </a:txBody>
                  <a:tcPr marL="36576" marR="36576" marT="36576" marB="36576" anchor="ctr"/>
                </a:tc>
                <a:extLst>
                  <a:ext uri="{0D108BD9-81ED-4DB2-BD59-A6C34878D82A}">
                    <a16:rowId xmlns:a16="http://schemas.microsoft.com/office/drawing/2014/main" val="4191264017"/>
                  </a:ext>
                </a:extLst>
              </a:tr>
              <a:tr h="320909">
                <a:tc>
                  <a:txBody>
                    <a:bodyPr/>
                    <a:lstStyle/>
                    <a:p>
                      <a:pPr marR="0" indent="0" algn="l" rtl="0">
                        <a:lnSpc>
                          <a:spcPct val="119000"/>
                        </a:lnSpc>
                        <a:spcBef>
                          <a:spcPts val="0"/>
                        </a:spcBef>
                        <a:spcAft>
                          <a:spcPts val="1400"/>
                        </a:spcAft>
                      </a:pPr>
                      <a:r>
                        <a:rPr lang="en-GB" sz="1200" kern="1200" dirty="0">
                          <a:ln>
                            <a:noFill/>
                          </a:ln>
                          <a:solidFill>
                            <a:schemeClr val="tx1"/>
                          </a:solidFill>
                          <a:effectLst/>
                          <a:latin typeface="+mn-lt"/>
                        </a:rPr>
                        <a:t>Expression</a:t>
                      </a:r>
                      <a:endParaRPr lang="en-GB" sz="1200" kern="1400" dirty="0">
                        <a:ln>
                          <a:noFill/>
                        </a:ln>
                        <a:solidFill>
                          <a:srgbClr val="000000"/>
                        </a:solidFill>
                        <a:effectLst/>
                        <a:latin typeface="+mn-lt"/>
                      </a:endParaRPr>
                    </a:p>
                  </a:txBody>
                  <a:tcPr marL="36576" marR="36576" marT="36576" marB="3657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a:t>
                      </a:r>
                      <a:r>
                        <a:rPr lang="en-GB" sz="1200" baseline="0" dirty="0">
                          <a:latin typeface="+mn-lt"/>
                        </a:rPr>
                        <a:t> </a:t>
                      </a:r>
                      <a:r>
                        <a:rPr lang="en-US" sz="1200" u="none" strike="noStrike" dirty="0">
                          <a:effectLst/>
                          <a:latin typeface="+mn-lt"/>
                        </a:rPr>
                        <a:t>collection of terms which can contain letters and numbers</a:t>
                      </a:r>
                      <a:endParaRPr lang="en-GB" sz="1200" dirty="0">
                        <a:latin typeface="+mn-lt"/>
                      </a:endParaRPr>
                    </a:p>
                  </a:txBody>
                  <a:tcPr marL="36576" marR="36576" marT="36576" marB="36576" anchor="ctr"/>
                </a:tc>
                <a:extLst>
                  <a:ext uri="{0D108BD9-81ED-4DB2-BD59-A6C34878D82A}">
                    <a16:rowId xmlns:a16="http://schemas.microsoft.com/office/drawing/2014/main" val="3040863362"/>
                  </a:ext>
                </a:extLst>
              </a:tr>
              <a:tr h="320909">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Coefficient</a:t>
                      </a:r>
                    </a:p>
                  </a:txBody>
                  <a:tcPr marL="36576" marR="36576" marT="36576" marB="36576" anchor="ctr"/>
                </a:tc>
                <a:tc>
                  <a:txBody>
                    <a:bodyPr/>
                    <a:lstStyle/>
                    <a:p>
                      <a:r>
                        <a:rPr lang="en-GB" sz="1200" dirty="0">
                          <a:latin typeface="+mn-lt"/>
                        </a:rPr>
                        <a:t>The number that multiplies the variable</a:t>
                      </a:r>
                    </a:p>
                  </a:txBody>
                  <a:tcPr marL="36576" marR="36576" marT="36576" marB="36576" anchor="ctr"/>
                </a:tc>
                <a:extLst>
                  <a:ext uri="{0D108BD9-81ED-4DB2-BD59-A6C34878D82A}">
                    <a16:rowId xmlns:a16="http://schemas.microsoft.com/office/drawing/2014/main" val="2344121273"/>
                  </a:ext>
                </a:extLst>
              </a:tr>
              <a:tr h="320909">
                <a:tc>
                  <a:txBody>
                    <a:bodyPr/>
                    <a:lstStyle/>
                    <a:p>
                      <a:pPr marR="0" indent="0" algn="l" rtl="0">
                        <a:lnSpc>
                          <a:spcPct val="119000"/>
                        </a:lnSpc>
                        <a:spcBef>
                          <a:spcPts val="0"/>
                        </a:spcBef>
                        <a:spcAft>
                          <a:spcPts val="1400"/>
                        </a:spcAft>
                      </a:pPr>
                      <a:r>
                        <a:rPr lang="en-GB" sz="1200" dirty="0">
                          <a:latin typeface="+mn-lt"/>
                        </a:rPr>
                        <a:t>Simplify</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1400"/>
                        </a:spcAft>
                      </a:pPr>
                      <a:r>
                        <a:rPr lang="en-GB" sz="1200" kern="1400" dirty="0">
                          <a:ln>
                            <a:noFill/>
                          </a:ln>
                          <a:solidFill>
                            <a:srgbClr val="000000"/>
                          </a:solidFill>
                          <a:effectLst/>
                          <a:latin typeface="+mn-lt"/>
                        </a:rPr>
                        <a:t>Writing an expression in its simplest</a:t>
                      </a:r>
                      <a:r>
                        <a:rPr lang="en-GB" sz="1200" kern="1400" baseline="0" dirty="0">
                          <a:ln>
                            <a:noFill/>
                          </a:ln>
                          <a:solidFill>
                            <a:srgbClr val="000000"/>
                          </a:solidFill>
                          <a:effectLst/>
                          <a:latin typeface="+mn-lt"/>
                        </a:rPr>
                        <a:t> form by collecting like terms</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525763235"/>
                  </a:ext>
                </a:extLst>
              </a:tr>
              <a:tr h="320909">
                <a:tc>
                  <a:txBody>
                    <a:bodyPr/>
                    <a:lstStyle/>
                    <a:p>
                      <a:pPr algn="l" fontAlgn="ctr"/>
                      <a:r>
                        <a:rPr lang="en-GB" sz="1200" b="0" i="0" u="none" strike="noStrike" dirty="0">
                          <a:solidFill>
                            <a:srgbClr val="000000"/>
                          </a:solidFill>
                          <a:effectLst/>
                          <a:latin typeface="+mn-lt"/>
                        </a:rPr>
                        <a:t>Equation</a:t>
                      </a:r>
                    </a:p>
                  </a:txBody>
                  <a:tcPr marL="9525" marR="9525" marT="9525" marB="0" anchor="ctr"/>
                </a:tc>
                <a:tc>
                  <a:txBody>
                    <a:bodyPr/>
                    <a:lstStyle/>
                    <a:p>
                      <a:pPr algn="l" fontAlgn="ctr"/>
                      <a:r>
                        <a:rPr lang="en-US" sz="1200" b="0" i="0" u="none" strike="noStrike" dirty="0">
                          <a:solidFill>
                            <a:srgbClr val="000000"/>
                          </a:solidFill>
                          <a:effectLst/>
                          <a:latin typeface="+mn-lt"/>
                        </a:rPr>
                        <a:t>Two expressions which have the same value, separated by an '=' sign. </a:t>
                      </a:r>
                    </a:p>
                  </a:txBody>
                  <a:tcPr marL="9525" marR="9525" marT="9525" marB="0" anchor="ctr"/>
                </a:tc>
                <a:extLst>
                  <a:ext uri="{0D108BD9-81ED-4DB2-BD59-A6C34878D82A}">
                    <a16:rowId xmlns:a16="http://schemas.microsoft.com/office/drawing/2014/main" val="746134756"/>
                  </a:ext>
                </a:extLst>
              </a:tr>
            </a:tbl>
          </a:graphicData>
        </a:graphic>
      </p:graphicFrame>
      <p:graphicFrame>
        <p:nvGraphicFramePr>
          <p:cNvPr id="2" name="Table 1">
            <a:extLst>
              <a:ext uri="{FF2B5EF4-FFF2-40B4-BE49-F238E27FC236}">
                <a16:creationId xmlns:a16="http://schemas.microsoft.com/office/drawing/2014/main" id="{2738C9CB-CBDB-E3ED-AF09-CEC428097018}"/>
              </a:ext>
            </a:extLst>
          </p:cNvPr>
          <p:cNvGraphicFramePr>
            <a:graphicFrameLocks noGrp="1"/>
          </p:cNvGraphicFramePr>
          <p:nvPr>
            <p:extLst>
              <p:ext uri="{D42A27DB-BD31-4B8C-83A1-F6EECF244321}">
                <p14:modId xmlns:p14="http://schemas.microsoft.com/office/powerpoint/2010/main" val="401929275"/>
              </p:ext>
            </p:extLst>
          </p:nvPr>
        </p:nvGraphicFramePr>
        <p:xfrm>
          <a:off x="289218" y="3651871"/>
          <a:ext cx="6830038" cy="2837520"/>
        </p:xfrm>
        <a:graphic>
          <a:graphicData uri="http://schemas.openxmlformats.org/drawingml/2006/table">
            <a:tbl>
              <a:tblPr firstRow="1" bandRow="1">
                <a:tableStyleId>{5940675A-B579-460E-94D1-54222C63F5DA}</a:tableStyleId>
              </a:tblPr>
              <a:tblGrid>
                <a:gridCol w="1474267">
                  <a:extLst>
                    <a:ext uri="{9D8B030D-6E8A-4147-A177-3AD203B41FA5}">
                      <a16:colId xmlns:a16="http://schemas.microsoft.com/office/drawing/2014/main" val="65683981"/>
                    </a:ext>
                  </a:extLst>
                </a:gridCol>
                <a:gridCol w="5355771">
                  <a:extLst>
                    <a:ext uri="{9D8B030D-6E8A-4147-A177-3AD203B41FA5}">
                      <a16:colId xmlns:a16="http://schemas.microsoft.com/office/drawing/2014/main" val="4063934769"/>
                    </a:ext>
                  </a:extLst>
                </a:gridCol>
              </a:tblGrid>
              <a:tr h="320400">
                <a:tc gridSpan="2">
                  <a:txBody>
                    <a:bodyPr/>
                    <a:lstStyle/>
                    <a:p>
                      <a:pPr algn="ctr"/>
                      <a:r>
                        <a:rPr lang="en-GB" sz="1400" b="1" dirty="0">
                          <a:latin typeface="+mj-lt"/>
                        </a:rPr>
                        <a:t>Angles </a:t>
                      </a:r>
                    </a:p>
                  </a:txBody>
                  <a:tcPr anchor="ct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2546761547"/>
                  </a:ext>
                </a:extLst>
              </a:tr>
              <a:tr h="234473">
                <a:tc>
                  <a:txBody>
                    <a:bodyPr/>
                    <a:lstStyle/>
                    <a:p>
                      <a:pPr algn="l"/>
                      <a:r>
                        <a:rPr lang="en-GB" sz="1200" b="1" dirty="0">
                          <a:latin typeface="+mj-lt"/>
                        </a:rPr>
                        <a:t>Key Word</a:t>
                      </a:r>
                    </a:p>
                  </a:txBody>
                  <a:tcPr anchor="ctr">
                    <a:solidFill>
                      <a:schemeClr val="accent1">
                        <a:lumMod val="20000"/>
                        <a:lumOff val="80000"/>
                      </a:schemeClr>
                    </a:solidFill>
                  </a:tcPr>
                </a:tc>
                <a:tc>
                  <a:txBody>
                    <a:bodyPr/>
                    <a:lstStyle/>
                    <a:p>
                      <a:pPr algn="l"/>
                      <a:r>
                        <a:rPr lang="en-GB" sz="1200" b="1" dirty="0">
                          <a:latin typeface="+mj-lt"/>
                        </a:rPr>
                        <a:t>Definition</a:t>
                      </a:r>
                    </a:p>
                  </a:txBody>
                  <a:tcPr anchor="ctr">
                    <a:solidFill>
                      <a:schemeClr val="accent1">
                        <a:lumMod val="20000"/>
                        <a:lumOff val="80000"/>
                      </a:schemeClr>
                    </a:solidFill>
                  </a:tcPr>
                </a:tc>
                <a:extLst>
                  <a:ext uri="{0D108BD9-81ED-4DB2-BD59-A6C34878D82A}">
                    <a16:rowId xmlns:a16="http://schemas.microsoft.com/office/drawing/2014/main" val="1721295108"/>
                  </a:ext>
                </a:extLst>
              </a:tr>
              <a:tr h="320400">
                <a:tc>
                  <a:txBody>
                    <a:bodyPr/>
                    <a:lstStyle/>
                    <a:p>
                      <a:r>
                        <a:rPr lang="en-GB" sz="1200" kern="1200" dirty="0">
                          <a:solidFill>
                            <a:schemeClr val="tx1"/>
                          </a:solidFill>
                          <a:effectLst/>
                          <a:latin typeface="+mj-lt"/>
                          <a:ea typeface="+mn-ea"/>
                          <a:cs typeface="+mn-cs"/>
                        </a:rPr>
                        <a:t>Straight line</a:t>
                      </a:r>
                    </a:p>
                  </a:txBody>
                  <a:tcPr marL="36576" marR="36576" marT="36576" marB="36576" anchor="ctr"/>
                </a:tc>
                <a:tc>
                  <a:txBody>
                    <a:bodyPr/>
                    <a:lstStyle/>
                    <a:p>
                      <a:r>
                        <a:rPr lang="en-GB" sz="1200" kern="1200" dirty="0">
                          <a:solidFill>
                            <a:schemeClr val="tx1"/>
                          </a:solidFill>
                          <a:effectLst/>
                          <a:latin typeface="+mj-lt"/>
                          <a:ea typeface="+mn-ea"/>
                          <a:cs typeface="+mn-cs"/>
                        </a:rPr>
                        <a:t>Angles on a straight line add up to 180˚</a:t>
                      </a:r>
                    </a:p>
                  </a:txBody>
                  <a:tcPr marL="36576" marR="36576" marT="36576" marB="36576" anchor="ctr"/>
                </a:tc>
                <a:extLst>
                  <a:ext uri="{0D108BD9-81ED-4DB2-BD59-A6C34878D82A}">
                    <a16:rowId xmlns:a16="http://schemas.microsoft.com/office/drawing/2014/main" val="92673442"/>
                  </a:ext>
                </a:extLst>
              </a:tr>
              <a:tr h="320400">
                <a:tc>
                  <a:txBody>
                    <a:bodyPr/>
                    <a:lstStyle/>
                    <a:p>
                      <a:r>
                        <a:rPr lang="en-GB" sz="1200" kern="1200" dirty="0">
                          <a:solidFill>
                            <a:schemeClr val="tx1"/>
                          </a:solidFill>
                          <a:effectLst/>
                          <a:latin typeface="+mj-lt"/>
                          <a:ea typeface="+mn-ea"/>
                          <a:cs typeface="+mn-cs"/>
                        </a:rPr>
                        <a:t>Triangle</a:t>
                      </a:r>
                    </a:p>
                  </a:txBody>
                  <a:tcPr marL="36576" marR="36576" marT="36576" marB="36576" anchor="ctr"/>
                </a:tc>
                <a:tc>
                  <a:txBody>
                    <a:bodyPr/>
                    <a:lstStyle/>
                    <a:p>
                      <a:r>
                        <a:rPr lang="en-GB" sz="1200" kern="1200" dirty="0">
                          <a:solidFill>
                            <a:schemeClr val="tx1"/>
                          </a:solidFill>
                          <a:effectLst/>
                          <a:latin typeface="+mj-lt"/>
                          <a:ea typeface="+mn-ea"/>
                          <a:cs typeface="+mn-cs"/>
                        </a:rPr>
                        <a:t>Angles in a triangle add up to 180˚</a:t>
                      </a:r>
                    </a:p>
                  </a:txBody>
                  <a:tcPr marL="36576" marR="36576" marT="36576" marB="36576" anchor="ctr"/>
                </a:tc>
                <a:extLst>
                  <a:ext uri="{0D108BD9-81ED-4DB2-BD59-A6C34878D82A}">
                    <a16:rowId xmlns:a16="http://schemas.microsoft.com/office/drawing/2014/main" val="2914908847"/>
                  </a:ext>
                </a:extLst>
              </a:tr>
              <a:tr h="320400">
                <a:tc>
                  <a:txBody>
                    <a:bodyPr/>
                    <a:lstStyle/>
                    <a:p>
                      <a:r>
                        <a:rPr lang="en-GB" sz="1200" kern="1200" dirty="0">
                          <a:solidFill>
                            <a:schemeClr val="tx1"/>
                          </a:solidFill>
                          <a:effectLst/>
                          <a:latin typeface="+mj-lt"/>
                          <a:ea typeface="+mn-ea"/>
                          <a:cs typeface="+mn-cs"/>
                        </a:rPr>
                        <a:t>Isosceles Triangle</a:t>
                      </a:r>
                    </a:p>
                  </a:txBody>
                  <a:tcPr marL="36576" marR="36576" marT="36576" marB="36576" anchor="ctr"/>
                </a:tc>
                <a:tc>
                  <a:txBody>
                    <a:bodyPr/>
                    <a:lstStyle/>
                    <a:p>
                      <a:r>
                        <a:rPr lang="en-GB" sz="1200" kern="1200" dirty="0">
                          <a:solidFill>
                            <a:schemeClr val="tx1"/>
                          </a:solidFill>
                          <a:effectLst/>
                          <a:latin typeface="+mj-lt"/>
                          <a:ea typeface="+mn-ea"/>
                          <a:cs typeface="+mn-cs"/>
                        </a:rPr>
                        <a:t>Base angles in an isosceles triangle are equal</a:t>
                      </a:r>
                    </a:p>
                  </a:txBody>
                  <a:tcPr marL="36576" marR="36576" marT="36576" marB="36576" anchor="ctr"/>
                </a:tc>
                <a:extLst>
                  <a:ext uri="{0D108BD9-81ED-4DB2-BD59-A6C34878D82A}">
                    <a16:rowId xmlns:a16="http://schemas.microsoft.com/office/drawing/2014/main" val="2529259661"/>
                  </a:ext>
                </a:extLst>
              </a:tr>
              <a:tr h="320400">
                <a:tc>
                  <a:txBody>
                    <a:bodyPr/>
                    <a:lstStyle/>
                    <a:p>
                      <a:r>
                        <a:rPr lang="en-GB" sz="1200" kern="1200" dirty="0">
                          <a:solidFill>
                            <a:schemeClr val="tx1"/>
                          </a:solidFill>
                          <a:effectLst/>
                          <a:latin typeface="+mj-lt"/>
                          <a:ea typeface="+mn-ea"/>
                          <a:cs typeface="+mn-cs"/>
                        </a:rPr>
                        <a:t>Intersecting lines</a:t>
                      </a:r>
                    </a:p>
                  </a:txBody>
                  <a:tcPr marL="36576" marR="36576" marT="36576" marB="36576" anchor="ctr"/>
                </a:tc>
                <a:tc>
                  <a:txBody>
                    <a:bodyPr/>
                    <a:lstStyle/>
                    <a:p>
                      <a:r>
                        <a:rPr lang="en-GB" sz="1200" kern="1200" dirty="0">
                          <a:solidFill>
                            <a:schemeClr val="tx1"/>
                          </a:solidFill>
                          <a:effectLst/>
                          <a:latin typeface="+mj-lt"/>
                          <a:ea typeface="+mn-ea"/>
                          <a:cs typeface="+mn-cs"/>
                        </a:rPr>
                        <a:t>Vertically opposite angles are equal</a:t>
                      </a:r>
                    </a:p>
                  </a:txBody>
                  <a:tcPr marL="36576" marR="36576" marT="36576" marB="36576" anchor="ctr"/>
                </a:tc>
                <a:extLst>
                  <a:ext uri="{0D108BD9-81ED-4DB2-BD59-A6C34878D82A}">
                    <a16:rowId xmlns:a16="http://schemas.microsoft.com/office/drawing/2014/main" val="3804719898"/>
                  </a:ext>
                </a:extLst>
              </a:tr>
              <a:tr h="320400">
                <a:tc>
                  <a:txBody>
                    <a:bodyPr/>
                    <a:lstStyle/>
                    <a:p>
                      <a:r>
                        <a:rPr lang="en-US" sz="1200" kern="1200" dirty="0">
                          <a:solidFill>
                            <a:schemeClr val="tx1"/>
                          </a:solidFill>
                          <a:effectLst/>
                          <a:latin typeface="+mj-lt"/>
                          <a:ea typeface="+mn-ea"/>
                          <a:cs typeface="+mn-cs"/>
                        </a:rPr>
                        <a:t>Alternate</a:t>
                      </a:r>
                      <a:r>
                        <a:rPr lang="en-US" sz="1200" kern="1200" baseline="0" dirty="0">
                          <a:solidFill>
                            <a:schemeClr val="tx1"/>
                          </a:solidFill>
                          <a:effectLst/>
                          <a:latin typeface="+mj-lt"/>
                          <a:ea typeface="+mn-ea"/>
                          <a:cs typeface="+mn-cs"/>
                        </a:rPr>
                        <a:t> angels</a:t>
                      </a:r>
                      <a:endParaRPr lang="en-GB" sz="1200" kern="1200" dirty="0">
                        <a:solidFill>
                          <a:schemeClr val="tx1"/>
                        </a:solidFill>
                        <a:effectLst/>
                        <a:latin typeface="+mj-lt"/>
                        <a:ea typeface="+mn-ea"/>
                        <a:cs typeface="+mn-cs"/>
                      </a:endParaRPr>
                    </a:p>
                  </a:txBody>
                  <a:tcPr marL="36576" marR="36576" marT="36576" marB="36576" anchor="ctr"/>
                </a:tc>
                <a:tc>
                  <a:txBody>
                    <a:bodyPr/>
                    <a:lstStyle/>
                    <a:p>
                      <a:r>
                        <a:rPr lang="en-US" sz="1200" kern="1200" dirty="0">
                          <a:solidFill>
                            <a:schemeClr val="tx1"/>
                          </a:solidFill>
                          <a:effectLst/>
                          <a:latin typeface="+mj-lt"/>
                          <a:ea typeface="+mn-ea"/>
                          <a:cs typeface="+mn-cs"/>
                        </a:rPr>
                        <a:t>Alternate angles are equal</a:t>
                      </a:r>
                      <a:endParaRPr lang="en-GB" sz="1200" kern="1200" dirty="0">
                        <a:solidFill>
                          <a:schemeClr val="tx1"/>
                        </a:solidFill>
                        <a:effectLst/>
                        <a:latin typeface="+mj-lt"/>
                        <a:ea typeface="+mn-ea"/>
                        <a:cs typeface="+mn-cs"/>
                      </a:endParaRPr>
                    </a:p>
                  </a:txBody>
                  <a:tcPr marL="36576" marR="36576" marT="36576" marB="36576" anchor="ctr"/>
                </a:tc>
                <a:extLst>
                  <a:ext uri="{0D108BD9-81ED-4DB2-BD59-A6C34878D82A}">
                    <a16:rowId xmlns:a16="http://schemas.microsoft.com/office/drawing/2014/main" val="3914027887"/>
                  </a:ext>
                </a:extLst>
              </a:tr>
              <a:tr h="320400">
                <a:tc>
                  <a:txBody>
                    <a:bodyPr/>
                    <a:lstStyle/>
                    <a:p>
                      <a:r>
                        <a:rPr lang="en-US" sz="1200" kern="1200" dirty="0">
                          <a:solidFill>
                            <a:schemeClr val="tx1"/>
                          </a:solidFill>
                          <a:effectLst/>
                          <a:latin typeface="+mj-lt"/>
                          <a:ea typeface="+mn-ea"/>
                          <a:cs typeface="+mn-cs"/>
                        </a:rPr>
                        <a:t>Corresponding</a:t>
                      </a:r>
                      <a:r>
                        <a:rPr lang="en-US" sz="1200" kern="1200" baseline="0" dirty="0">
                          <a:solidFill>
                            <a:schemeClr val="tx1"/>
                          </a:solidFill>
                          <a:effectLst/>
                          <a:latin typeface="+mj-lt"/>
                          <a:ea typeface="+mn-ea"/>
                          <a:cs typeface="+mn-cs"/>
                        </a:rPr>
                        <a:t> angles</a:t>
                      </a:r>
                      <a:endParaRPr lang="en-GB" sz="1200" kern="1200" dirty="0">
                        <a:solidFill>
                          <a:schemeClr val="tx1"/>
                        </a:solidFill>
                        <a:effectLst/>
                        <a:latin typeface="+mj-lt"/>
                        <a:ea typeface="+mn-ea"/>
                        <a:cs typeface="+mn-cs"/>
                      </a:endParaRPr>
                    </a:p>
                  </a:txBody>
                  <a:tcPr marL="36576" marR="36576" marT="36576" marB="36576" anchor="ctr"/>
                </a:tc>
                <a:tc>
                  <a:txBody>
                    <a:bodyPr/>
                    <a:lstStyle/>
                    <a:p>
                      <a:r>
                        <a:rPr lang="en-US" sz="1200" kern="1200" dirty="0">
                          <a:solidFill>
                            <a:schemeClr val="tx1"/>
                          </a:solidFill>
                          <a:effectLst/>
                          <a:latin typeface="+mj-lt"/>
                          <a:ea typeface="+mn-ea"/>
                          <a:cs typeface="+mn-cs"/>
                        </a:rPr>
                        <a:t>Corresponding</a:t>
                      </a:r>
                      <a:r>
                        <a:rPr lang="en-US" sz="1200" kern="1200" baseline="0" dirty="0">
                          <a:solidFill>
                            <a:schemeClr val="tx1"/>
                          </a:solidFill>
                          <a:effectLst/>
                          <a:latin typeface="+mj-lt"/>
                          <a:ea typeface="+mn-ea"/>
                          <a:cs typeface="+mn-cs"/>
                        </a:rPr>
                        <a:t> angles are equal</a:t>
                      </a:r>
                      <a:endParaRPr lang="en-GB" sz="1200" kern="1200" dirty="0">
                        <a:solidFill>
                          <a:schemeClr val="tx1"/>
                        </a:solidFill>
                        <a:effectLst/>
                        <a:latin typeface="+mj-lt"/>
                        <a:ea typeface="+mn-ea"/>
                        <a:cs typeface="+mn-cs"/>
                      </a:endParaRPr>
                    </a:p>
                  </a:txBody>
                  <a:tcPr marL="36576" marR="36576" marT="36576" marB="36576" anchor="ctr"/>
                </a:tc>
                <a:extLst>
                  <a:ext uri="{0D108BD9-81ED-4DB2-BD59-A6C34878D82A}">
                    <a16:rowId xmlns:a16="http://schemas.microsoft.com/office/drawing/2014/main" val="80159948"/>
                  </a:ext>
                </a:extLst>
              </a:tr>
              <a:tr h="320400">
                <a:tc>
                  <a:txBody>
                    <a:bodyPr/>
                    <a:lstStyle/>
                    <a:p>
                      <a:r>
                        <a:rPr lang="en-US" sz="1200" kern="1200" dirty="0">
                          <a:solidFill>
                            <a:schemeClr val="tx1"/>
                          </a:solidFill>
                          <a:effectLst/>
                          <a:latin typeface="+mj-lt"/>
                          <a:ea typeface="+mn-ea"/>
                          <a:cs typeface="+mn-cs"/>
                        </a:rPr>
                        <a:t>Co-interior angles</a:t>
                      </a:r>
                      <a:endParaRPr lang="en-GB" sz="1200" kern="1200" dirty="0">
                        <a:solidFill>
                          <a:schemeClr val="tx1"/>
                        </a:solidFill>
                        <a:effectLst/>
                        <a:latin typeface="+mj-lt"/>
                        <a:ea typeface="+mn-ea"/>
                        <a:cs typeface="+mn-cs"/>
                      </a:endParaRPr>
                    </a:p>
                  </a:txBody>
                  <a:tcPr marL="36576" marR="36576" marT="36576" marB="36576" anchor="ctr"/>
                </a:tc>
                <a:tc>
                  <a:txBody>
                    <a:bodyPr/>
                    <a:lstStyle/>
                    <a:p>
                      <a:r>
                        <a:rPr lang="en-US" sz="1200" kern="1200" dirty="0">
                          <a:solidFill>
                            <a:schemeClr val="tx1"/>
                          </a:solidFill>
                          <a:effectLst/>
                          <a:latin typeface="+mj-lt"/>
                          <a:ea typeface="+mn-ea"/>
                          <a:cs typeface="+mn-cs"/>
                        </a:rPr>
                        <a:t>Co-interior angles add up to 180</a:t>
                      </a:r>
                      <a:r>
                        <a:rPr lang="en-GB" sz="1200" kern="1200" dirty="0">
                          <a:solidFill>
                            <a:schemeClr val="tx1"/>
                          </a:solidFill>
                          <a:effectLst/>
                          <a:latin typeface="+mj-lt"/>
                          <a:ea typeface="+mn-ea"/>
                          <a:cs typeface="+mn-cs"/>
                        </a:rPr>
                        <a:t>˚</a:t>
                      </a:r>
                    </a:p>
                  </a:txBody>
                  <a:tcPr marL="36576" marR="36576" marT="36576" marB="36576" anchor="ctr"/>
                </a:tc>
                <a:extLst>
                  <a:ext uri="{0D108BD9-81ED-4DB2-BD59-A6C34878D82A}">
                    <a16:rowId xmlns:a16="http://schemas.microsoft.com/office/drawing/2014/main" val="3940087539"/>
                  </a:ext>
                </a:extLst>
              </a:tr>
            </a:tbl>
          </a:graphicData>
        </a:graphic>
      </p:graphicFrame>
      <p:grpSp>
        <p:nvGrpSpPr>
          <p:cNvPr id="3" name="Group 2">
            <a:extLst>
              <a:ext uri="{FF2B5EF4-FFF2-40B4-BE49-F238E27FC236}">
                <a16:creationId xmlns:a16="http://schemas.microsoft.com/office/drawing/2014/main" id="{BBA897ED-E1DE-7EC0-9BBA-C591382D8C1F}"/>
              </a:ext>
            </a:extLst>
          </p:cNvPr>
          <p:cNvGrpSpPr/>
          <p:nvPr/>
        </p:nvGrpSpPr>
        <p:grpSpPr>
          <a:xfrm>
            <a:off x="7638319" y="3786995"/>
            <a:ext cx="1372515" cy="2567272"/>
            <a:chOff x="7292090" y="0"/>
            <a:chExt cx="1606058" cy="3795657"/>
          </a:xfrm>
        </p:grpSpPr>
        <p:pic>
          <p:nvPicPr>
            <p:cNvPr id="6" name="Picture 5">
              <a:extLst>
                <a:ext uri="{FF2B5EF4-FFF2-40B4-BE49-F238E27FC236}">
                  <a16:creationId xmlns:a16="http://schemas.microsoft.com/office/drawing/2014/main" id="{7106A435-1F23-FCE3-4265-64B385790F87}"/>
                </a:ext>
              </a:extLst>
            </p:cNvPr>
            <p:cNvPicPr>
              <a:picLocks noChangeAspect="1"/>
            </p:cNvPicPr>
            <p:nvPr/>
          </p:nvPicPr>
          <p:blipFill>
            <a:blip r:embed="rId2"/>
            <a:stretch>
              <a:fillRect/>
            </a:stretch>
          </p:blipFill>
          <p:spPr>
            <a:xfrm>
              <a:off x="7292090" y="0"/>
              <a:ext cx="1606058" cy="1162594"/>
            </a:xfrm>
            <a:prstGeom prst="rect">
              <a:avLst/>
            </a:prstGeom>
          </p:spPr>
        </p:pic>
        <p:pic>
          <p:nvPicPr>
            <p:cNvPr id="7" name="Picture 6">
              <a:extLst>
                <a:ext uri="{FF2B5EF4-FFF2-40B4-BE49-F238E27FC236}">
                  <a16:creationId xmlns:a16="http://schemas.microsoft.com/office/drawing/2014/main" id="{7EEF2D24-8ADD-3CE5-2AD2-906DE7B93A26}"/>
                </a:ext>
              </a:extLst>
            </p:cNvPr>
            <p:cNvPicPr>
              <a:picLocks noChangeAspect="1"/>
            </p:cNvPicPr>
            <p:nvPr/>
          </p:nvPicPr>
          <p:blipFill>
            <a:blip r:embed="rId3"/>
            <a:stretch>
              <a:fillRect/>
            </a:stretch>
          </p:blipFill>
          <p:spPr>
            <a:xfrm>
              <a:off x="7447970" y="1459379"/>
              <a:ext cx="1316188" cy="1017054"/>
            </a:xfrm>
            <a:prstGeom prst="rect">
              <a:avLst/>
            </a:prstGeom>
          </p:spPr>
        </p:pic>
        <p:pic>
          <p:nvPicPr>
            <p:cNvPr id="8" name="Picture 7">
              <a:extLst>
                <a:ext uri="{FF2B5EF4-FFF2-40B4-BE49-F238E27FC236}">
                  <a16:creationId xmlns:a16="http://schemas.microsoft.com/office/drawing/2014/main" id="{EFAA49FA-BCF6-833C-DCA3-C2D8E40B0658}"/>
                </a:ext>
              </a:extLst>
            </p:cNvPr>
            <p:cNvPicPr>
              <a:picLocks noChangeAspect="1"/>
            </p:cNvPicPr>
            <p:nvPr/>
          </p:nvPicPr>
          <p:blipFill>
            <a:blip r:embed="rId4"/>
            <a:stretch>
              <a:fillRect/>
            </a:stretch>
          </p:blipFill>
          <p:spPr>
            <a:xfrm>
              <a:off x="7526689" y="2646944"/>
              <a:ext cx="1307577" cy="1148713"/>
            </a:xfrm>
            <a:prstGeom prst="rect">
              <a:avLst/>
            </a:prstGeom>
          </p:spPr>
        </p:pic>
        <p:sp>
          <p:nvSpPr>
            <p:cNvPr id="9" name="Rectangle 8">
              <a:extLst>
                <a:ext uri="{FF2B5EF4-FFF2-40B4-BE49-F238E27FC236}">
                  <a16:creationId xmlns:a16="http://schemas.microsoft.com/office/drawing/2014/main" id="{6AB3AA67-6C71-ED54-FEDB-5DB3EDA9440B}"/>
                </a:ext>
              </a:extLst>
            </p:cNvPr>
            <p:cNvSpPr/>
            <p:nvPr/>
          </p:nvSpPr>
          <p:spPr>
            <a:xfrm>
              <a:off x="7680960" y="1162594"/>
              <a:ext cx="499518" cy="444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8DED2C7-0828-87DE-2856-2F7055B385DE}"/>
                </a:ext>
              </a:extLst>
            </p:cNvPr>
            <p:cNvSpPr/>
            <p:nvPr/>
          </p:nvSpPr>
          <p:spPr>
            <a:xfrm>
              <a:off x="7680959" y="2555095"/>
              <a:ext cx="499518" cy="305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D54302A-CC05-9D1F-9513-2DC5DC8A9F32}"/>
                </a:ext>
              </a:extLst>
            </p:cNvPr>
            <p:cNvSpPr/>
            <p:nvPr/>
          </p:nvSpPr>
          <p:spPr>
            <a:xfrm>
              <a:off x="8392483" y="3489986"/>
              <a:ext cx="499518" cy="305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DD52541-6109-BBD9-17D5-B699E490205F}"/>
                </a:ext>
              </a:extLst>
            </p:cNvPr>
            <p:cNvSpPr/>
            <p:nvPr/>
          </p:nvSpPr>
          <p:spPr>
            <a:xfrm>
              <a:off x="8142724" y="1004267"/>
              <a:ext cx="499518" cy="3056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1E6D3A47-B119-B848-7B83-24849B889C92}"/>
              </a:ext>
            </a:extLst>
          </p:cNvPr>
          <p:cNvSpPr txBox="1"/>
          <p:nvPr/>
        </p:nvSpPr>
        <p:spPr>
          <a:xfrm>
            <a:off x="9229845" y="3995501"/>
            <a:ext cx="1694695" cy="369332"/>
          </a:xfrm>
          <a:prstGeom prst="rect">
            <a:avLst/>
          </a:prstGeom>
          <a:noFill/>
        </p:spPr>
        <p:txBody>
          <a:bodyPr wrap="none" rtlCol="0">
            <a:spAutoFit/>
          </a:bodyPr>
          <a:lstStyle/>
          <a:p>
            <a:r>
              <a:rPr lang="en-US" dirty="0"/>
              <a:t>Alternate angles</a:t>
            </a:r>
            <a:endParaRPr lang="en-GB" dirty="0"/>
          </a:p>
        </p:txBody>
      </p:sp>
      <p:sp>
        <p:nvSpPr>
          <p:cNvPr id="15" name="TextBox 14">
            <a:extLst>
              <a:ext uri="{FF2B5EF4-FFF2-40B4-BE49-F238E27FC236}">
                <a16:creationId xmlns:a16="http://schemas.microsoft.com/office/drawing/2014/main" id="{B545E430-26FD-2763-F70A-9AA39B40FDAE}"/>
              </a:ext>
            </a:extLst>
          </p:cNvPr>
          <p:cNvSpPr txBox="1"/>
          <p:nvPr/>
        </p:nvSpPr>
        <p:spPr>
          <a:xfrm>
            <a:off x="9201003" y="4873741"/>
            <a:ext cx="2213619" cy="369332"/>
          </a:xfrm>
          <a:prstGeom prst="rect">
            <a:avLst/>
          </a:prstGeom>
          <a:noFill/>
        </p:spPr>
        <p:txBody>
          <a:bodyPr wrap="none" rtlCol="0">
            <a:spAutoFit/>
          </a:bodyPr>
          <a:lstStyle/>
          <a:p>
            <a:r>
              <a:rPr lang="en-US" dirty="0"/>
              <a:t>Corresponding angles</a:t>
            </a:r>
            <a:endParaRPr lang="en-GB" dirty="0"/>
          </a:p>
        </p:txBody>
      </p:sp>
      <p:sp>
        <p:nvSpPr>
          <p:cNvPr id="16" name="TextBox 15">
            <a:extLst>
              <a:ext uri="{FF2B5EF4-FFF2-40B4-BE49-F238E27FC236}">
                <a16:creationId xmlns:a16="http://schemas.microsoft.com/office/drawing/2014/main" id="{0F43248E-AE77-3A8C-C5E0-7B4020F626D2}"/>
              </a:ext>
            </a:extLst>
          </p:cNvPr>
          <p:cNvSpPr txBox="1"/>
          <p:nvPr/>
        </p:nvSpPr>
        <p:spPr>
          <a:xfrm>
            <a:off x="9229845" y="5806834"/>
            <a:ext cx="1890261" cy="369332"/>
          </a:xfrm>
          <a:prstGeom prst="rect">
            <a:avLst/>
          </a:prstGeom>
          <a:noFill/>
        </p:spPr>
        <p:txBody>
          <a:bodyPr wrap="none" rtlCol="0">
            <a:spAutoFit/>
          </a:bodyPr>
          <a:lstStyle/>
          <a:p>
            <a:r>
              <a:rPr lang="en-US" dirty="0"/>
              <a:t>Co-interior angles</a:t>
            </a:r>
            <a:endParaRPr lang="en-GB" dirty="0"/>
          </a:p>
        </p:txBody>
      </p:sp>
    </p:spTree>
    <p:extLst>
      <p:ext uri="{BB962C8B-B14F-4D97-AF65-F5344CB8AC3E}">
        <p14:creationId xmlns:p14="http://schemas.microsoft.com/office/powerpoint/2010/main" val="1374312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8106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9" name="TextBox 1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14" name="Table 13">
            <a:extLst>
              <a:ext uri="{FF2B5EF4-FFF2-40B4-BE49-F238E27FC236}">
                <a16:creationId xmlns:a16="http://schemas.microsoft.com/office/drawing/2014/main" id="{321ED57E-0DA7-4395-9AB1-5F13FB9F5CB3}"/>
              </a:ext>
            </a:extLst>
          </p:cNvPr>
          <p:cNvGraphicFramePr>
            <a:graphicFrameLocks noGrp="1"/>
          </p:cNvGraphicFramePr>
          <p:nvPr/>
        </p:nvGraphicFramePr>
        <p:xfrm>
          <a:off x="122703" y="3436855"/>
          <a:ext cx="6469064" cy="3132978"/>
        </p:xfrm>
        <a:graphic>
          <a:graphicData uri="http://schemas.openxmlformats.org/drawingml/2006/table">
            <a:tbl>
              <a:tblPr firstRow="1" bandRow="1">
                <a:tableStyleId>{5940675A-B579-460E-94D1-54222C63F5DA}</a:tableStyleId>
              </a:tblPr>
              <a:tblGrid>
                <a:gridCol w="1514285">
                  <a:extLst>
                    <a:ext uri="{9D8B030D-6E8A-4147-A177-3AD203B41FA5}">
                      <a16:colId xmlns:a16="http://schemas.microsoft.com/office/drawing/2014/main" val="20000"/>
                    </a:ext>
                  </a:extLst>
                </a:gridCol>
                <a:gridCol w="4954779">
                  <a:extLst>
                    <a:ext uri="{9D8B030D-6E8A-4147-A177-3AD203B41FA5}">
                      <a16:colId xmlns:a16="http://schemas.microsoft.com/office/drawing/2014/main" val="20001"/>
                    </a:ext>
                  </a:extLst>
                </a:gridCol>
              </a:tblGrid>
              <a:tr h="0">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47824">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Permanent magnets </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always magnetic. It has an invisible magnetic field. </a:t>
                      </a:r>
                    </a:p>
                  </a:txBody>
                  <a:tcPr marL="36576" marR="36576" marT="36576" marB="36576"/>
                </a:tc>
                <a:extLst>
                  <a:ext uri="{0D108BD9-81ED-4DB2-BD59-A6C34878D82A}">
                    <a16:rowId xmlns:a16="http://schemas.microsoft.com/office/drawing/2014/main" val="390033915"/>
                  </a:ext>
                </a:extLst>
              </a:tr>
              <a:tr h="276713">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magnetic field </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The region around a magnet where a force will be experienced. </a:t>
                      </a:r>
                    </a:p>
                  </a:txBody>
                  <a:tcPr marL="36576" marR="36576" marT="36576" marB="36576"/>
                </a:tc>
                <a:extLst>
                  <a:ext uri="{0D108BD9-81ED-4DB2-BD59-A6C34878D82A}">
                    <a16:rowId xmlns:a16="http://schemas.microsoft.com/office/drawing/2014/main" val="10002"/>
                  </a:ext>
                </a:extLst>
              </a:tr>
              <a:tr h="455424">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compass </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device with a magnetised needle. The needle turns to line up with a magnetic field. </a:t>
                      </a:r>
                    </a:p>
                  </a:txBody>
                  <a:tcPr marL="36576" marR="36576" marT="36576" marB="36576"/>
                </a:tc>
                <a:extLst>
                  <a:ext uri="{0D108BD9-81ED-4DB2-BD59-A6C34878D82A}">
                    <a16:rowId xmlns:a16="http://schemas.microsoft.com/office/drawing/2014/main" val="10003"/>
                  </a:ext>
                </a:extLst>
              </a:tr>
              <a:tr h="412838">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electromagnet </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magnet formed by an electrical current. An electromagnet can be switched on and off. </a:t>
                      </a:r>
                    </a:p>
                  </a:txBody>
                  <a:tcPr marL="36576" marR="36576" marT="36576" marB="36576"/>
                </a:tc>
                <a:extLst>
                  <a:ext uri="{0D108BD9-81ED-4DB2-BD59-A6C34878D82A}">
                    <a16:rowId xmlns:a16="http://schemas.microsoft.com/office/drawing/2014/main" val="10004"/>
                  </a:ext>
                </a:extLst>
              </a:tr>
              <a:tr h="261811">
                <a:tc>
                  <a:txBody>
                    <a:bodyPr/>
                    <a:lstStyle/>
                    <a:p>
                      <a:pPr marR="0" indent="0" algn="l" rtl="0">
                        <a:lnSpc>
                          <a:spcPct val="119000"/>
                        </a:lnSpc>
                        <a:spcBef>
                          <a:spcPts val="0"/>
                        </a:spcBef>
                        <a:spcAft>
                          <a:spcPts val="600"/>
                        </a:spcAft>
                      </a:pPr>
                      <a:r>
                        <a:rPr lang="en-US" sz="1200" kern="1400">
                          <a:ln>
                            <a:noFill/>
                          </a:ln>
                          <a:solidFill>
                            <a:srgbClr val="000000"/>
                          </a:solidFill>
                          <a:effectLst/>
                          <a:latin typeface="Gill Sans MT" panose="020B0502020104020203" pitchFamily="34" charset="0"/>
                        </a:rPr>
                        <a:t>solenoid </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coil of wire with many turns </a:t>
                      </a:r>
                    </a:p>
                  </a:txBody>
                  <a:tcPr marL="36576" marR="36576" marT="36576" marB="36576"/>
                </a:tc>
                <a:extLst>
                  <a:ext uri="{0D108BD9-81ED-4DB2-BD59-A6C34878D82A}">
                    <a16:rowId xmlns:a16="http://schemas.microsoft.com/office/drawing/2014/main" val="3925240874"/>
                  </a:ext>
                </a:extLst>
              </a:tr>
              <a:tr h="476699">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iron core </a:t>
                      </a:r>
                    </a:p>
                  </a:txBody>
                  <a:tcPr marL="36576" marR="36576" marT="36576" marB="36576"/>
                </a:tc>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A piece of iron that is placed inside a solenoid. It is used to increase the strength of an electromagnet. </a:t>
                      </a:r>
                    </a:p>
                  </a:txBody>
                  <a:tcPr marL="36576" marR="36576" marT="36576" marB="36576"/>
                </a:tc>
                <a:extLst>
                  <a:ext uri="{0D108BD9-81ED-4DB2-BD59-A6C34878D82A}">
                    <a16:rowId xmlns:a16="http://schemas.microsoft.com/office/drawing/2014/main" val="3898196280"/>
                  </a:ext>
                </a:extLst>
              </a:tr>
              <a:tr h="476699">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poles </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ends of a magnet, where the magnetic field is strongest. Poles can be north or south. </a:t>
                      </a:r>
                    </a:p>
                  </a:txBody>
                  <a:tcPr marL="36576" marR="36576" marT="36576" marB="36576"/>
                </a:tc>
                <a:extLst>
                  <a:ext uri="{0D108BD9-81ED-4DB2-BD59-A6C34878D82A}">
                    <a16:rowId xmlns:a16="http://schemas.microsoft.com/office/drawing/2014/main" val="4290630076"/>
                  </a:ext>
                </a:extLst>
              </a:tr>
            </a:tbl>
          </a:graphicData>
        </a:graphic>
      </p:graphicFrame>
      <p:graphicFrame>
        <p:nvGraphicFramePr>
          <p:cNvPr id="15" name="Table 14">
            <a:extLst>
              <a:ext uri="{FF2B5EF4-FFF2-40B4-BE49-F238E27FC236}">
                <a16:creationId xmlns:a16="http://schemas.microsoft.com/office/drawing/2014/main" id="{8A9301F5-533B-4B64-81B4-FB15987606F0}"/>
              </a:ext>
            </a:extLst>
          </p:cNvPr>
          <p:cNvGraphicFramePr>
            <a:graphicFrameLocks noGrp="1"/>
          </p:cNvGraphicFramePr>
          <p:nvPr/>
        </p:nvGraphicFramePr>
        <p:xfrm>
          <a:off x="122703" y="649201"/>
          <a:ext cx="6437373" cy="2666328"/>
        </p:xfrm>
        <a:graphic>
          <a:graphicData uri="http://schemas.openxmlformats.org/drawingml/2006/table">
            <a:tbl>
              <a:tblPr firstRow="1" bandRow="1">
                <a:tableStyleId>{5940675A-B579-460E-94D1-54222C63F5DA}</a:tableStyleId>
              </a:tblPr>
              <a:tblGrid>
                <a:gridCol w="1506868">
                  <a:extLst>
                    <a:ext uri="{9D8B030D-6E8A-4147-A177-3AD203B41FA5}">
                      <a16:colId xmlns:a16="http://schemas.microsoft.com/office/drawing/2014/main" val="20000"/>
                    </a:ext>
                  </a:extLst>
                </a:gridCol>
                <a:gridCol w="4930505">
                  <a:extLst>
                    <a:ext uri="{9D8B030D-6E8A-4147-A177-3AD203B41FA5}">
                      <a16:colId xmlns:a16="http://schemas.microsoft.com/office/drawing/2014/main" val="20001"/>
                    </a:ext>
                  </a:extLst>
                </a:gridCol>
              </a:tblGrid>
              <a:tr h="324126">
                <a:tc>
                  <a:txBody>
                    <a:bodyPr/>
                    <a:lstStyle/>
                    <a:p>
                      <a:pPr algn="l"/>
                      <a:r>
                        <a:rPr lang="en-GB" sz="1200" b="1" dirty="0">
                          <a:latin typeface="Gill Sans MT" panose="020B0502020104020203" pitchFamily="34" charset="0"/>
                        </a:rPr>
                        <a:t>Key Word</a:t>
                      </a:r>
                    </a:p>
                  </a:txBody>
                  <a:tcPr anchor="ctr">
                    <a:solidFill>
                      <a:schemeClr val="accent6">
                        <a:lumMod val="20000"/>
                        <a:lumOff val="80000"/>
                      </a:schemeClr>
                    </a:solidFill>
                  </a:tcPr>
                </a:tc>
                <a:tc>
                  <a:txBody>
                    <a:bodyPr/>
                    <a:lstStyle/>
                    <a:p>
                      <a:pPr algn="l"/>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389069">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Force</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200" dirty="0">
                          <a:effectLst/>
                          <a:latin typeface="Gill Sans MT" panose="020B0502020104020203" pitchFamily="34" charset="0"/>
                          <a:ea typeface="Times New Roman" panose="02020603050405020304" pitchFamily="18" charset="0"/>
                          <a:cs typeface="Times New Roman" panose="02020603050405020304" pitchFamily="18" charset="0"/>
                        </a:rPr>
                        <a:t>a push or a pull. It can alter the position or direction of an object.</a:t>
                      </a:r>
                    </a:p>
                  </a:txBody>
                  <a:tcPr marL="68580" marR="68580" marT="0" marB="0"/>
                </a:tc>
                <a:extLst>
                  <a:ext uri="{0D108BD9-81ED-4DB2-BD59-A6C34878D82A}">
                    <a16:rowId xmlns:a16="http://schemas.microsoft.com/office/drawing/2014/main" val="10001"/>
                  </a:ext>
                </a:extLst>
              </a:tr>
              <a:tr h="590059">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Gravity</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200" dirty="0">
                          <a:effectLst/>
                          <a:latin typeface="Gill Sans MT" panose="020B0502020104020203" pitchFamily="34" charset="0"/>
                          <a:ea typeface="Times New Roman" panose="02020603050405020304" pitchFamily="18" charset="0"/>
                          <a:cs typeface="Times New Roman" panose="02020603050405020304" pitchFamily="18" charset="0"/>
                        </a:rPr>
                        <a:t>the pull of one object on another. This force is only obvious when at least one of the objects is massive e.g. the Earth or the Moon.</a:t>
                      </a:r>
                    </a:p>
                  </a:txBody>
                  <a:tcPr marL="68580" marR="68580" marT="0" marB="0"/>
                </a:tc>
                <a:extLst>
                  <a:ext uri="{0D108BD9-81ED-4DB2-BD59-A6C34878D82A}">
                    <a16:rowId xmlns:a16="http://schemas.microsoft.com/office/drawing/2014/main" val="390033915"/>
                  </a:ext>
                </a:extLst>
              </a:tr>
              <a:tr h="389069">
                <a:tc>
                  <a:txBody>
                    <a:bodyPr/>
                    <a:lstStyle/>
                    <a:p>
                      <a:pPr>
                        <a:lnSpc>
                          <a:spcPct val="107000"/>
                        </a:lnSpc>
                      </a:pPr>
                      <a:r>
                        <a:rPr lang="en-GB" sz="1200" b="1">
                          <a:effectLst/>
                          <a:latin typeface="Gill Sans MT" panose="020B0502020104020203" pitchFamily="34" charset="0"/>
                          <a:ea typeface="Times New Roman" panose="02020603050405020304" pitchFamily="18" charset="0"/>
                          <a:cs typeface="Times New Roman" panose="02020603050405020304" pitchFamily="18" charset="0"/>
                        </a:rPr>
                        <a:t>Gram (g)</a:t>
                      </a:r>
                      <a:endParaRPr lang="en-GB" sz="120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200" dirty="0">
                          <a:effectLst/>
                          <a:latin typeface="Gill Sans MT" panose="020B0502020104020203" pitchFamily="34" charset="0"/>
                          <a:ea typeface="Times New Roman" panose="02020603050405020304" pitchFamily="18" charset="0"/>
                          <a:cs typeface="Times New Roman" panose="02020603050405020304" pitchFamily="18" charset="0"/>
                        </a:rPr>
                        <a:t>a unit for measuring mass. A thousand grams is a kilogram - kg.</a:t>
                      </a:r>
                    </a:p>
                  </a:txBody>
                  <a:tcPr marL="68580" marR="68580" marT="0" marB="0"/>
                </a:tc>
                <a:extLst>
                  <a:ext uri="{0D108BD9-81ED-4DB2-BD59-A6C34878D82A}">
                    <a16:rowId xmlns:a16="http://schemas.microsoft.com/office/drawing/2014/main" val="10002"/>
                  </a:ext>
                </a:extLst>
              </a:tr>
              <a:tr h="389069">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Moment</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200" dirty="0">
                          <a:effectLst/>
                          <a:latin typeface="Gill Sans MT" panose="020B0502020104020203" pitchFamily="34" charset="0"/>
                          <a:ea typeface="Times New Roman" panose="02020603050405020304" pitchFamily="18" charset="0"/>
                          <a:cs typeface="Times New Roman" panose="02020603050405020304" pitchFamily="18" charset="0"/>
                        </a:rPr>
                        <a:t>the tendency of a force to rotate the object to which it is applied.</a:t>
                      </a:r>
                    </a:p>
                  </a:txBody>
                  <a:tcPr marL="68580" marR="68580" marT="0" marB="0"/>
                </a:tc>
                <a:extLst>
                  <a:ext uri="{0D108BD9-81ED-4DB2-BD59-A6C34878D82A}">
                    <a16:rowId xmlns:a16="http://schemas.microsoft.com/office/drawing/2014/main" val="10003"/>
                  </a:ext>
                </a:extLst>
              </a:tr>
              <a:tr h="291784">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Newton (n)</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200" dirty="0">
                          <a:effectLst/>
                          <a:latin typeface="Gill Sans MT" panose="020B0502020104020203" pitchFamily="34" charset="0"/>
                          <a:ea typeface="Times New Roman" panose="02020603050405020304" pitchFamily="18" charset="0"/>
                          <a:cs typeface="Times New Roman" panose="02020603050405020304" pitchFamily="18" charset="0"/>
                        </a:rPr>
                        <a:t>the unit for measuring force.</a:t>
                      </a:r>
                    </a:p>
                  </a:txBody>
                  <a:tcPr marL="68580" marR="68580" marT="0" marB="0"/>
                </a:tc>
                <a:extLst>
                  <a:ext uri="{0D108BD9-81ED-4DB2-BD59-A6C34878D82A}">
                    <a16:rowId xmlns:a16="http://schemas.microsoft.com/office/drawing/2014/main" val="10004"/>
                  </a:ext>
                </a:extLst>
              </a:tr>
              <a:tr h="293152">
                <a:tc>
                  <a:txBody>
                    <a:bodyPr/>
                    <a:lstStyle/>
                    <a:p>
                      <a:pPr>
                        <a:lnSpc>
                          <a:spcPct val="107000"/>
                        </a:lnSpc>
                      </a:pPr>
                      <a:r>
                        <a:rPr lang="en-GB" sz="1200" b="1" dirty="0">
                          <a:effectLst/>
                          <a:latin typeface="Gill Sans MT" panose="020B0502020104020203" pitchFamily="34" charset="0"/>
                          <a:ea typeface="Times New Roman" panose="02020603050405020304" pitchFamily="18" charset="0"/>
                          <a:cs typeface="Times New Roman" panose="02020603050405020304" pitchFamily="18" charset="0"/>
                        </a:rPr>
                        <a:t>Pivot</a:t>
                      </a:r>
                      <a:endParaRPr lang="en-GB" sz="1200" dirty="0">
                        <a:effectLst/>
                        <a:latin typeface="Gill Sans MT" panose="020B0502020104020203"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en-GB" sz="1200" dirty="0">
                          <a:effectLst/>
                          <a:latin typeface="Gill Sans MT" panose="020B0502020104020203" pitchFamily="34" charset="0"/>
                          <a:ea typeface="Times New Roman" panose="02020603050405020304" pitchFamily="18" charset="0"/>
                          <a:cs typeface="Times New Roman" panose="02020603050405020304" pitchFamily="18" charset="0"/>
                        </a:rPr>
                        <a:t>the point around which a lever turns.</a:t>
                      </a:r>
                    </a:p>
                  </a:txBody>
                  <a:tcPr marL="68580" marR="68580" marT="0" marB="0"/>
                </a:tc>
                <a:extLst>
                  <a:ext uri="{0D108BD9-81ED-4DB2-BD59-A6C34878D82A}">
                    <a16:rowId xmlns:a16="http://schemas.microsoft.com/office/drawing/2014/main" val="3925240874"/>
                  </a:ext>
                </a:extLst>
              </a:tr>
            </a:tbl>
          </a:graphicData>
        </a:graphic>
      </p:graphicFrame>
      <p:pic>
        <p:nvPicPr>
          <p:cNvPr id="3" name="Picture 2"/>
          <p:cNvPicPr>
            <a:picLocks noChangeAspect="1"/>
          </p:cNvPicPr>
          <p:nvPr/>
        </p:nvPicPr>
        <p:blipFill>
          <a:blip r:embed="rId3"/>
          <a:stretch>
            <a:fillRect/>
          </a:stretch>
        </p:blipFill>
        <p:spPr>
          <a:xfrm>
            <a:off x="7891915" y="2113160"/>
            <a:ext cx="2636354" cy="1556704"/>
          </a:xfrm>
          <a:prstGeom prst="rect">
            <a:avLst/>
          </a:prstGeom>
        </p:spPr>
      </p:pic>
      <p:sp>
        <p:nvSpPr>
          <p:cNvPr id="5" name="Rectangle 4"/>
          <p:cNvSpPr/>
          <p:nvPr/>
        </p:nvSpPr>
        <p:spPr>
          <a:xfrm>
            <a:off x="6867821" y="401963"/>
            <a:ext cx="485010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solidFill>
                  <a:srgbClr val="FF0000"/>
                </a:solidFill>
                <a:latin typeface="Gill Sans MT" panose="020B0502020104020203" pitchFamily="34" charset="0"/>
              </a:rPr>
              <a:t>Magnetic material is </a:t>
            </a:r>
            <a:r>
              <a:rPr lang="en-GB" sz="1200" kern="1400" dirty="0">
                <a:solidFill>
                  <a:srgbClr val="000000"/>
                </a:solidFill>
                <a:latin typeface="Gill Sans MT" panose="020B0502020104020203" pitchFamily="34" charset="0"/>
              </a:rPr>
              <a:t>a material that feels a force when it’s in a magnetic field</a:t>
            </a:r>
            <a:r>
              <a:rPr lang="en-GB" sz="1200" dirty="0">
                <a:solidFill>
                  <a:srgbClr val="FF0000"/>
                </a:solidFill>
                <a:latin typeface="Gill Sans MT" panose="020B0502020104020203" pitchFamily="34" charset="0"/>
              </a:rPr>
              <a:t>. These are:</a:t>
            </a:r>
          </a:p>
          <a:p>
            <a:r>
              <a:rPr lang="en-GB" sz="1200" dirty="0">
                <a:latin typeface="Gill Sans MT" panose="020B0502020104020203" pitchFamily="34" charset="0"/>
              </a:rPr>
              <a:t>Iron	Steel</a:t>
            </a:r>
          </a:p>
          <a:p>
            <a:r>
              <a:rPr lang="en-GB" sz="1200" dirty="0">
                <a:latin typeface="Gill Sans MT" panose="020B0502020104020203" pitchFamily="34" charset="0"/>
              </a:rPr>
              <a:t>Cobalt	nickel</a:t>
            </a:r>
          </a:p>
        </p:txBody>
      </p:sp>
      <p:sp>
        <p:nvSpPr>
          <p:cNvPr id="7" name="Rectangle 6"/>
          <p:cNvSpPr/>
          <p:nvPr/>
        </p:nvSpPr>
        <p:spPr>
          <a:xfrm>
            <a:off x="7554028" y="1284600"/>
            <a:ext cx="3575659" cy="828560"/>
          </a:xfrm>
          <a:prstGeom prst="rect">
            <a:avLst/>
          </a:prstGeom>
        </p:spPr>
        <p:txBody>
          <a:bodyPr wrap="none">
            <a:spAutoFit/>
          </a:bodyPr>
          <a:lstStyle/>
          <a:p>
            <a:pPr>
              <a:lnSpc>
                <a:spcPct val="119000"/>
              </a:lnSpc>
              <a:spcAft>
                <a:spcPts val="600"/>
              </a:spcAft>
            </a:pPr>
            <a:r>
              <a:rPr lang="en-US" kern="1400" dirty="0">
                <a:solidFill>
                  <a:srgbClr val="000000"/>
                </a:solidFill>
                <a:latin typeface="Gill Sans MT" panose="020B0502020104020203" pitchFamily="34" charset="0"/>
              </a:rPr>
              <a:t>Magnetic field around a bar magnet.</a:t>
            </a:r>
          </a:p>
          <a:p>
            <a:pPr>
              <a:lnSpc>
                <a:spcPct val="119000"/>
              </a:lnSpc>
              <a:spcAft>
                <a:spcPts val="600"/>
              </a:spcAft>
            </a:pPr>
            <a:r>
              <a:rPr lang="en-US" kern="1400" dirty="0">
                <a:solidFill>
                  <a:srgbClr val="000000"/>
                </a:solidFill>
                <a:latin typeface="Gill Sans MT" panose="020B0502020104020203" pitchFamily="34" charset="0"/>
              </a:rPr>
              <a:t>Field line go from north to south </a:t>
            </a:r>
          </a:p>
        </p:txBody>
      </p:sp>
      <p:grpSp>
        <p:nvGrpSpPr>
          <p:cNvPr id="11" name="Group 10"/>
          <p:cNvGrpSpPr/>
          <p:nvPr/>
        </p:nvGrpSpPr>
        <p:grpSpPr>
          <a:xfrm>
            <a:off x="7959670" y="3812872"/>
            <a:ext cx="3170017" cy="2916657"/>
            <a:chOff x="294528" y="3572734"/>
            <a:chExt cx="3170017" cy="2916657"/>
          </a:xfrm>
        </p:grpSpPr>
        <p:pic>
          <p:nvPicPr>
            <p:cNvPr id="8" name="Picture 7">
              <a:extLst>
                <a:ext uri="{FF2B5EF4-FFF2-40B4-BE49-F238E27FC236}">
                  <a16:creationId xmlns:a16="http://schemas.microsoft.com/office/drawing/2014/main" id="{2B60533E-EF39-4B38-8B69-3D8DEDC14683}"/>
                </a:ext>
              </a:extLst>
            </p:cNvPr>
            <p:cNvPicPr>
              <a:picLocks noChangeAspect="1"/>
            </p:cNvPicPr>
            <p:nvPr/>
          </p:nvPicPr>
          <p:blipFill>
            <a:blip r:embed="rId4"/>
            <a:stretch>
              <a:fillRect/>
            </a:stretch>
          </p:blipFill>
          <p:spPr>
            <a:xfrm>
              <a:off x="294528" y="3572734"/>
              <a:ext cx="2500845" cy="2916657"/>
            </a:xfrm>
            <a:prstGeom prst="rect">
              <a:avLst/>
            </a:prstGeom>
          </p:spPr>
        </p:pic>
        <p:sp>
          <p:nvSpPr>
            <p:cNvPr id="9" name="TextBox 8"/>
            <p:cNvSpPr txBox="1"/>
            <p:nvPr/>
          </p:nvSpPr>
          <p:spPr>
            <a:xfrm>
              <a:off x="460086" y="3572734"/>
              <a:ext cx="3004459" cy="369332"/>
            </a:xfrm>
            <a:prstGeom prst="rect">
              <a:avLst/>
            </a:prstGeom>
            <a:solidFill>
              <a:schemeClr val="bg1"/>
            </a:solidFill>
          </p:spPr>
          <p:txBody>
            <a:bodyPr wrap="square" rtlCol="0">
              <a:spAutoFit/>
            </a:bodyPr>
            <a:lstStyle/>
            <a:p>
              <a:r>
                <a:rPr lang="en-GB" dirty="0"/>
                <a:t>Opposite  poles attract</a:t>
              </a:r>
            </a:p>
          </p:txBody>
        </p:sp>
        <p:sp>
          <p:nvSpPr>
            <p:cNvPr id="13" name="TextBox 12"/>
            <p:cNvSpPr txBox="1"/>
            <p:nvPr/>
          </p:nvSpPr>
          <p:spPr>
            <a:xfrm>
              <a:off x="460087" y="4846396"/>
              <a:ext cx="2335286" cy="369332"/>
            </a:xfrm>
            <a:prstGeom prst="rect">
              <a:avLst/>
            </a:prstGeom>
            <a:solidFill>
              <a:schemeClr val="bg1"/>
            </a:solidFill>
          </p:spPr>
          <p:txBody>
            <a:bodyPr wrap="square" rtlCol="0">
              <a:spAutoFit/>
            </a:bodyPr>
            <a:lstStyle/>
            <a:p>
              <a:r>
                <a:rPr lang="en-GB" dirty="0"/>
                <a:t>Same  poles attract</a:t>
              </a:r>
            </a:p>
          </p:txBody>
        </p:sp>
      </p:grpSp>
    </p:spTree>
    <p:extLst>
      <p:ext uri="{BB962C8B-B14F-4D97-AF65-F5344CB8AC3E}">
        <p14:creationId xmlns:p14="http://schemas.microsoft.com/office/powerpoint/2010/main" val="313112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graphicFrame>
        <p:nvGraphicFramePr>
          <p:cNvPr id="6" name="Table 5"/>
          <p:cNvGraphicFramePr>
            <a:graphicFrameLocks noGrp="1"/>
          </p:cNvGraphicFramePr>
          <p:nvPr>
            <p:extLst>
              <p:ext uri="{D42A27DB-BD31-4B8C-83A1-F6EECF244321}">
                <p14:modId xmlns:p14="http://schemas.microsoft.com/office/powerpoint/2010/main" val="270216159"/>
              </p:ext>
            </p:extLst>
          </p:nvPr>
        </p:nvGraphicFramePr>
        <p:xfrm>
          <a:off x="2362770"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La basura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rubbish</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 cambio climático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Climate</a:t>
                      </a:r>
                      <a:r>
                        <a:rPr lang="es-ES" sz="1200" kern="1400" dirty="0">
                          <a:ln>
                            <a:noFill/>
                          </a:ln>
                          <a:solidFill>
                            <a:srgbClr val="000000"/>
                          </a:solidFill>
                          <a:effectLst/>
                          <a:latin typeface="Gill Sans MT" panose="020B0502020104020203" pitchFamily="34" charset="0"/>
                        </a:rPr>
                        <a:t> </a:t>
                      </a:r>
                      <a:r>
                        <a:rPr lang="es-ES" sz="1200" kern="1400" dirty="0" err="1">
                          <a:ln>
                            <a:noFill/>
                          </a:ln>
                          <a:solidFill>
                            <a:srgbClr val="000000"/>
                          </a:solidFill>
                          <a:effectLst/>
                          <a:latin typeface="Gill Sans MT" panose="020B0502020104020203" pitchFamily="34" charset="0"/>
                        </a:rPr>
                        <a:t>change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El daño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Damage</a:t>
                      </a:r>
                    </a:p>
                  </a:txBody>
                  <a:tcPr marL="36576" marR="36576" marT="36576" marB="36576" anchor="ctr"/>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cultivo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Crop</a:t>
                      </a:r>
                    </a:p>
                  </a:txBody>
                  <a:tcPr marL="36576" marR="36576" marT="36576" marB="36576" anchor="ctr"/>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fuego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Fire</a:t>
                      </a:r>
                    </a:p>
                  </a:txBody>
                  <a:tcPr marL="36576" marR="36576" marT="36576" marB="36576" anchor="ctr"/>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La </a:t>
                      </a:r>
                      <a:r>
                        <a:rPr lang="en-GB" sz="1200" kern="1400" dirty="0" err="1">
                          <a:ln>
                            <a:noFill/>
                          </a:ln>
                          <a:solidFill>
                            <a:srgbClr val="000000"/>
                          </a:solidFill>
                          <a:effectLst/>
                          <a:latin typeface="Gill Sans MT" panose="020B0502020104020203" pitchFamily="34" charset="0"/>
                        </a:rPr>
                        <a:t>libertad</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Freedom</a:t>
                      </a:r>
                    </a:p>
                  </a:txBody>
                  <a:tcPr marL="36576" marR="36576" marT="36576" marB="36576" anchor="ctr"/>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El </a:t>
                      </a:r>
                      <a:r>
                        <a:rPr lang="en-US" sz="1200" kern="1400" dirty="0" err="1">
                          <a:ln>
                            <a:noFill/>
                          </a:ln>
                          <a:solidFill>
                            <a:srgbClr val="000000"/>
                          </a:solidFill>
                          <a:effectLst/>
                          <a:latin typeface="Gill Sans MT" panose="020B0502020104020203" pitchFamily="34" charset="0"/>
                        </a:rPr>
                        <a:t>medio</a:t>
                      </a:r>
                      <a:r>
                        <a:rPr lang="en-US" sz="1200" kern="1400" dirty="0">
                          <a:ln>
                            <a:noFill/>
                          </a:ln>
                          <a:solidFill>
                            <a:srgbClr val="000000"/>
                          </a:solidFill>
                          <a:effectLst/>
                          <a:latin typeface="Gill Sans MT" panose="020B0502020104020203" pitchFamily="34" charset="0"/>
                        </a:rPr>
                        <a:t> </a:t>
                      </a:r>
                      <a:r>
                        <a:rPr lang="en-US" sz="1200" kern="1400" dirty="0" err="1">
                          <a:ln>
                            <a:noFill/>
                          </a:ln>
                          <a:solidFill>
                            <a:srgbClr val="000000"/>
                          </a:solidFill>
                          <a:effectLst/>
                          <a:latin typeface="Gill Sans MT" panose="020B0502020104020203" pitchFamily="34" charset="0"/>
                        </a:rPr>
                        <a:t>ambiente</a:t>
                      </a:r>
                      <a:endParaRPr lang="en-US"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Environment</a:t>
                      </a:r>
                    </a:p>
                  </a:txBody>
                  <a:tcPr marL="36576" marR="36576" marT="36576" marB="36576" anchor="ctr"/>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medioambiental</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Environmental</a:t>
                      </a:r>
                    </a:p>
                  </a:txBody>
                  <a:tcPr marL="36576" marR="36576" marT="36576" marB="36576" anchor="ctr"/>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tabLst>
                          <a:tab pos="2879446" algn="l"/>
                          <a:tab pos="2766974" algn="l"/>
                        </a:tabLst>
                      </a:pPr>
                      <a:r>
                        <a:rPr lang="es-ES_tradnl" sz="1200" kern="1400" dirty="0">
                          <a:ln>
                            <a:noFill/>
                          </a:ln>
                          <a:solidFill>
                            <a:srgbClr val="000000"/>
                          </a:solidFill>
                          <a:effectLst/>
                          <a:latin typeface="Gill Sans MT" panose="020B0502020104020203" pitchFamily="34" charset="0"/>
                        </a:rPr>
                        <a:t>Los necesitados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People in need</a:t>
                      </a:r>
                    </a:p>
                  </a:txBody>
                  <a:tcPr marL="36576" marR="36576" marT="36576" marB="36576" anchor="ctr"/>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El </a:t>
                      </a:r>
                      <a:r>
                        <a:rPr lang="en-GB" sz="1200" kern="1400" dirty="0" err="1">
                          <a:ln>
                            <a:noFill/>
                          </a:ln>
                          <a:solidFill>
                            <a:srgbClr val="000000"/>
                          </a:solidFill>
                          <a:effectLst/>
                          <a:latin typeface="Gill Sans MT" panose="020B0502020104020203" pitchFamily="34" charset="0"/>
                        </a:rPr>
                        <a:t>peligro</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Danger</a:t>
                      </a:r>
                    </a:p>
                  </a:txBody>
                  <a:tcPr marL="36576" marR="36576" marT="36576" marB="36576" anchor="ctr"/>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 </a:t>
                      </a:r>
                      <a:r>
                        <a:rPr lang="en-GB" sz="1200" kern="1400" dirty="0" err="1">
                          <a:ln>
                            <a:noFill/>
                          </a:ln>
                          <a:solidFill>
                            <a:srgbClr val="000000"/>
                          </a:solidFill>
                          <a:effectLst/>
                          <a:latin typeface="Gill Sans MT" panose="020B0502020104020203" pitchFamily="34" charset="0"/>
                        </a:rPr>
                        <a:t>pobreza</a:t>
                      </a:r>
                      <a:endParaRPr lang="en-GB" sz="1200" kern="1400" dirty="0">
                        <a:ln>
                          <a:noFill/>
                        </a:ln>
                        <a:solidFill>
                          <a:srgbClr val="000000"/>
                        </a:solidFill>
                        <a:effectLst/>
                        <a:latin typeface="Gill Sans MT" panose="020B0502020104020203" pitchFamily="34" charset="0"/>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Poverty</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Los productos químicos</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Chemicals</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reciclaje</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Recycling</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El robo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Theft</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violencia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Violence</a:t>
                      </a:r>
                      <a:endParaRPr lang="es-ES" sz="12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La enfermedad</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Illness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Las </a:t>
                      </a:r>
                      <a:r>
                        <a:rPr lang="en-GB" sz="1200" kern="1400" dirty="0" err="1">
                          <a:ln>
                            <a:noFill/>
                          </a:ln>
                          <a:solidFill>
                            <a:srgbClr val="000000"/>
                          </a:solidFill>
                          <a:effectLst/>
                          <a:latin typeface="Gill Sans MT" panose="020B0502020104020203" pitchFamily="34" charset="0"/>
                        </a:rPr>
                        <a:t>drogas</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Gill Sans MT" panose="020B0502020104020203" pitchFamily="34" charset="0"/>
                        </a:rPr>
                        <a:t>drugs</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96464584"/>
              </p:ext>
            </p:extLst>
          </p:nvPr>
        </p:nvGraphicFramePr>
        <p:xfrm>
          <a:off x="7322412" y="134605"/>
          <a:ext cx="4591889" cy="6481010"/>
        </p:xfrm>
        <a:graphic>
          <a:graphicData uri="http://schemas.openxmlformats.org/drawingml/2006/table">
            <a:tbl>
              <a:tblPr firstRow="1" bandRow="1">
                <a:tableStyleId>{5940675A-B579-460E-94D1-54222C63F5DA}</a:tableStyleId>
              </a:tblPr>
              <a:tblGrid>
                <a:gridCol w="2273865">
                  <a:extLst>
                    <a:ext uri="{9D8B030D-6E8A-4147-A177-3AD203B41FA5}">
                      <a16:colId xmlns:a16="http://schemas.microsoft.com/office/drawing/2014/main" val="20000"/>
                    </a:ext>
                  </a:extLst>
                </a:gridCol>
                <a:gridCol w="2318024">
                  <a:extLst>
                    <a:ext uri="{9D8B030D-6E8A-4147-A177-3AD203B41FA5}">
                      <a16:colId xmlns:a16="http://schemas.microsoft.com/office/drawing/2014/main" val="20001"/>
                    </a:ext>
                  </a:extLst>
                </a:gridCol>
              </a:tblGrid>
              <a:tr h="275070">
                <a:tc>
                  <a:txBody>
                    <a:bodyPr/>
                    <a:lstStyle/>
                    <a:p>
                      <a:pPr algn="ctr"/>
                      <a:r>
                        <a:rPr lang="en-GB" sz="1200" b="1" dirty="0">
                          <a:latin typeface="Gill Sans MT" panose="020B0502020104020203" pitchFamily="34" charset="0"/>
                        </a:rPr>
                        <a:t>Spanish</a:t>
                      </a:r>
                    </a:p>
                  </a:txBody>
                  <a:tcPr>
                    <a:solidFill>
                      <a:srgbClr val="FFCCFF"/>
                    </a:solidFill>
                  </a:tcPr>
                </a:tc>
                <a:tc>
                  <a:txBody>
                    <a:bodyPr/>
                    <a:lstStyle/>
                    <a:p>
                      <a:pPr algn="ctr"/>
                      <a:r>
                        <a:rPr lang="en-GB" sz="1200" b="1" dirty="0">
                          <a:latin typeface="Gill Sans MT" panose="020B0502020104020203" pitchFamily="34" charset="0"/>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25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aumentar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increase</a:t>
                      </a:r>
                    </a:p>
                  </a:txBody>
                  <a:tcPr marL="36576" marR="36576" marT="36576" marB="36576"/>
                </a:tc>
                <a:extLst>
                  <a:ext uri="{0D108BD9-81ED-4DB2-BD59-A6C34878D82A}">
                    <a16:rowId xmlns:a16="http://schemas.microsoft.com/office/drawing/2014/main" val="10001"/>
                  </a:ext>
                </a:extLst>
              </a:tr>
              <a:tr h="39354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beneficiar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benefit</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2"/>
                  </a:ext>
                </a:extLst>
              </a:tr>
              <a:tr h="362529">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Da</a:t>
                      </a:r>
                      <a:r>
                        <a:rPr lang="es-ES_tradnl" sz="1200" kern="1400" dirty="0" err="1">
                          <a:ln>
                            <a:noFill/>
                          </a:ln>
                          <a:solidFill>
                            <a:srgbClr val="000000"/>
                          </a:solidFill>
                          <a:effectLst/>
                          <a:latin typeface="Gill Sans MT" panose="020B0502020104020203" pitchFamily="34" charset="0"/>
                        </a:rPr>
                        <a:t>ñar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damage</a:t>
                      </a:r>
                    </a:p>
                  </a:txBody>
                  <a:tcPr marL="36576" marR="36576" marT="36576" marB="36576"/>
                </a:tc>
                <a:extLst>
                  <a:ext uri="{0D108BD9-81ED-4DB2-BD59-A6C34878D82A}">
                    <a16:rowId xmlns:a16="http://schemas.microsoft.com/office/drawing/2014/main" val="10003"/>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Ducharse</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Gill Sans MT" panose="020B0502020104020203" pitchFamily="34" charset="0"/>
                        </a:rPr>
                        <a:t>To </a:t>
                      </a:r>
                      <a:r>
                        <a:rPr lang="es-ES" sz="1200" kern="1400" dirty="0" err="1">
                          <a:ln>
                            <a:noFill/>
                          </a:ln>
                          <a:solidFill>
                            <a:srgbClr val="000000"/>
                          </a:solidFill>
                          <a:effectLst/>
                          <a:latin typeface="Gill Sans MT" panose="020B0502020104020203" pitchFamily="34" charset="0"/>
                        </a:rPr>
                        <a:t>have</a:t>
                      </a:r>
                      <a:r>
                        <a:rPr lang="es-ES" sz="1200" kern="1400" dirty="0">
                          <a:ln>
                            <a:noFill/>
                          </a:ln>
                          <a:solidFill>
                            <a:srgbClr val="000000"/>
                          </a:solidFill>
                          <a:effectLst/>
                          <a:latin typeface="Gill Sans MT" panose="020B0502020104020203" pitchFamily="34" charset="0"/>
                        </a:rPr>
                        <a:t> a </a:t>
                      </a:r>
                      <a:r>
                        <a:rPr lang="es-ES" sz="1200" kern="1400" dirty="0" err="1">
                          <a:ln>
                            <a:noFill/>
                          </a:ln>
                          <a:solidFill>
                            <a:srgbClr val="000000"/>
                          </a:solidFill>
                          <a:effectLst/>
                          <a:latin typeface="Gill Sans MT" panose="020B0502020104020203" pitchFamily="34" charset="0"/>
                        </a:rPr>
                        <a:t>shower</a:t>
                      </a:r>
                      <a:endParaRPr lang="es-ES"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10004"/>
                  </a:ext>
                </a:extLst>
              </a:tr>
              <a:tr h="38279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encender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turn on</a:t>
                      </a:r>
                    </a:p>
                  </a:txBody>
                  <a:tcPr marL="36576" marR="36576" marT="36576" marB="36576"/>
                </a:tc>
                <a:extLst>
                  <a:ext uri="{0D108BD9-81ED-4DB2-BD59-A6C34878D82A}">
                    <a16:rowId xmlns:a16="http://schemas.microsoft.com/office/drawing/2014/main" val="392524087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apagar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turn off</a:t>
                      </a:r>
                    </a:p>
                  </a:txBody>
                  <a:tcPr marL="36576" marR="36576" marT="36576" marB="36576"/>
                </a:tc>
                <a:extLst>
                  <a:ext uri="{0D108BD9-81ED-4DB2-BD59-A6C34878D82A}">
                    <a16:rowId xmlns:a16="http://schemas.microsoft.com/office/drawing/2014/main" val="304193501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reciclar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Gill Sans MT" panose="020B0502020104020203" pitchFamily="34" charset="0"/>
                        </a:rPr>
                        <a:t>To recycle</a:t>
                      </a:r>
                      <a:endParaRPr lang="en-GB"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4149408354"/>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malgastar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waste</a:t>
                      </a:r>
                    </a:p>
                  </a:txBody>
                  <a:tcPr marL="36576" marR="36576" marT="36576" marB="36576"/>
                </a:tc>
                <a:extLst>
                  <a:ext uri="{0D108BD9-81ED-4DB2-BD59-A6C34878D82A}">
                    <a16:rowId xmlns:a16="http://schemas.microsoft.com/office/drawing/2014/main" val="1235971345"/>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proteger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protect</a:t>
                      </a:r>
                    </a:p>
                  </a:txBody>
                  <a:tcPr marL="36576" marR="36576" marT="36576" marB="36576"/>
                </a:tc>
                <a:extLst>
                  <a:ext uri="{0D108BD9-81ED-4DB2-BD59-A6C34878D82A}">
                    <a16:rowId xmlns:a16="http://schemas.microsoft.com/office/drawing/2014/main" val="3748769057"/>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reutilizar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re-use</a:t>
                      </a:r>
                    </a:p>
                  </a:txBody>
                  <a:tcPr marL="36576" marR="36576" marT="36576" marB="36576"/>
                </a:tc>
                <a:extLst>
                  <a:ext uri="{0D108BD9-81ED-4DB2-BD59-A6C34878D82A}">
                    <a16:rowId xmlns:a16="http://schemas.microsoft.com/office/drawing/2014/main" val="154325822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utilizar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use</a:t>
                      </a:r>
                    </a:p>
                  </a:txBody>
                  <a:tcPr marL="36576" marR="36576" marT="36576" marB="36576"/>
                </a:tc>
                <a:extLst>
                  <a:ext uri="{0D108BD9-81ED-4DB2-BD59-A6C34878D82A}">
                    <a16:rowId xmlns:a16="http://schemas.microsoft.com/office/drawing/2014/main" val="3146237369"/>
                  </a:ext>
                </a:extLst>
              </a:tr>
              <a:tr h="361888">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Gill Sans MT" panose="020B0502020104020203" pitchFamily="34" charset="0"/>
                        </a:rPr>
                        <a:t>contribuir</a:t>
                      </a:r>
                      <a:endParaRPr lang="en-GB"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Gill Sans MT" panose="020B0502020104020203" pitchFamily="34" charset="0"/>
                        </a:rPr>
                        <a:t>To contribute</a:t>
                      </a:r>
                    </a:p>
                  </a:txBody>
                  <a:tcPr marL="36576" marR="36576" marT="36576" marB="36576"/>
                </a:tc>
                <a:extLst>
                  <a:ext uri="{0D108BD9-81ED-4DB2-BD59-A6C34878D82A}">
                    <a16:rowId xmlns:a16="http://schemas.microsoft.com/office/drawing/2014/main" val="3264998185"/>
                  </a:ext>
                </a:extLst>
              </a:tr>
              <a:tr h="361888">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Gill Sans MT" panose="020B0502020104020203" pitchFamily="34" charset="0"/>
                        </a:rPr>
                        <a:t>drogarse</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To take drugs</a:t>
                      </a:r>
                    </a:p>
                  </a:txBody>
                  <a:tcPr marL="36576" marR="36576" marT="36576" marB="36576"/>
                </a:tc>
                <a:extLst>
                  <a:ext uri="{0D108BD9-81ED-4DB2-BD59-A6C34878D82A}">
                    <a16:rowId xmlns:a16="http://schemas.microsoft.com/office/drawing/2014/main" val="2139219470"/>
                  </a:ext>
                </a:extLst>
              </a:tr>
              <a:tr h="361888">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Gill Sans MT" panose="020B0502020104020203" pitchFamily="34" charset="0"/>
                        </a:rPr>
                        <a:t>Se debe</a:t>
                      </a:r>
                    </a:p>
                  </a:txBody>
                  <a:tcPr marL="36576" marR="36576" marT="36576" marB="36576"/>
                </a:tc>
                <a:tc>
                  <a:txBody>
                    <a:bodyPr/>
                    <a:lstStyle/>
                    <a:p>
                      <a:pPr marR="0" indent="0" algn="l" rtl="0">
                        <a:lnSpc>
                          <a:spcPct val="119000"/>
                        </a:lnSpc>
                        <a:spcBef>
                          <a:spcPts val="0"/>
                        </a:spcBef>
                        <a:spcAft>
                          <a:spcPts val="0"/>
                        </a:spcAft>
                      </a:pPr>
                      <a:r>
                        <a:rPr lang="es-ES_tradnl" sz="1200" kern="1400" dirty="0" err="1">
                          <a:ln>
                            <a:noFill/>
                          </a:ln>
                          <a:solidFill>
                            <a:srgbClr val="000000"/>
                          </a:solidFill>
                          <a:effectLst/>
                          <a:latin typeface="Gill Sans MT" panose="020B0502020104020203" pitchFamily="34" charset="0"/>
                        </a:rPr>
                        <a:t>One</a:t>
                      </a:r>
                      <a:r>
                        <a:rPr lang="es-ES_tradnl" sz="1200" kern="1400" dirty="0">
                          <a:ln>
                            <a:noFill/>
                          </a:ln>
                          <a:solidFill>
                            <a:srgbClr val="000000"/>
                          </a:solidFill>
                          <a:effectLst/>
                          <a:latin typeface="Gill Sans MT" panose="020B0502020104020203" pitchFamily="34" charset="0"/>
                        </a:rPr>
                        <a:t> </a:t>
                      </a:r>
                      <a:r>
                        <a:rPr lang="es-ES_tradnl" sz="1200" kern="1400" dirty="0" err="1">
                          <a:ln>
                            <a:noFill/>
                          </a:ln>
                          <a:solidFill>
                            <a:srgbClr val="000000"/>
                          </a:solidFill>
                          <a:effectLst/>
                          <a:latin typeface="Gill Sans MT" panose="020B0502020104020203" pitchFamily="34" charset="0"/>
                        </a:rPr>
                        <a:t>must</a:t>
                      </a:r>
                      <a:endParaRPr lang="es-ES_tradnl" sz="1200" kern="1400" dirty="0">
                        <a:ln>
                          <a:noFill/>
                        </a:ln>
                        <a:solidFill>
                          <a:srgbClr val="000000"/>
                        </a:solidFill>
                        <a:effectLst/>
                        <a:latin typeface="Gill Sans MT" panose="020B0502020104020203" pitchFamily="34" charset="0"/>
                      </a:endParaRPr>
                    </a:p>
                  </a:txBody>
                  <a:tcPr marL="36576" marR="36576" marT="36576" marB="36576"/>
                </a:tc>
                <a:extLst>
                  <a:ext uri="{0D108BD9-81ED-4DB2-BD59-A6C34878D82A}">
                    <a16:rowId xmlns:a16="http://schemas.microsoft.com/office/drawing/2014/main" val="3212544497"/>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Gill Sans MT" panose="020B0502020104020203" pitchFamily="34" charset="0"/>
                        </a:rPr>
                        <a:t>Se </a:t>
                      </a:r>
                      <a:r>
                        <a:rPr lang="en-US" sz="1200" kern="1400" dirty="0" err="1">
                          <a:ln>
                            <a:noFill/>
                          </a:ln>
                          <a:solidFill>
                            <a:srgbClr val="000000"/>
                          </a:solidFill>
                          <a:effectLst/>
                          <a:latin typeface="Gill Sans MT" panose="020B0502020104020203" pitchFamily="34" charset="0"/>
                        </a:rPr>
                        <a:t>puede</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Gill Sans MT" panose="020B0502020104020203" pitchFamily="34" charset="0"/>
                        </a:rPr>
                        <a:t>One can</a:t>
                      </a:r>
                    </a:p>
                  </a:txBody>
                  <a:tcPr marL="36576" marR="36576" marT="36576" marB="36576"/>
                </a:tc>
                <a:extLst>
                  <a:ext uri="{0D108BD9-81ED-4DB2-BD59-A6C34878D82A}">
                    <a16:rowId xmlns:a16="http://schemas.microsoft.com/office/drawing/2014/main" val="1202810902"/>
                  </a:ext>
                </a:extLst>
              </a:tr>
              <a:tr h="361888">
                <a:tc>
                  <a:txBody>
                    <a:bodyPr/>
                    <a:lstStyle/>
                    <a:p>
                      <a:pPr marR="0" indent="0" algn="l" rtl="0">
                        <a:lnSpc>
                          <a:spcPct val="119000"/>
                        </a:lnSpc>
                        <a:spcBef>
                          <a:spcPts val="0"/>
                        </a:spcBef>
                        <a:spcAft>
                          <a:spcPts val="0"/>
                        </a:spcAft>
                      </a:pPr>
                      <a:r>
                        <a:rPr lang="en-US" sz="1200" kern="1400" dirty="0">
                          <a:ln>
                            <a:noFill/>
                          </a:ln>
                          <a:solidFill>
                            <a:srgbClr val="000000"/>
                          </a:solidFill>
                          <a:effectLst/>
                          <a:latin typeface="Gill Sans MT" panose="020B0502020104020203" pitchFamily="34" charset="0"/>
                        </a:rPr>
                        <a:t>Si</a:t>
                      </a:r>
                      <a:r>
                        <a:rPr lang="en-US" sz="1200" kern="1400" baseline="0" dirty="0">
                          <a:ln>
                            <a:noFill/>
                          </a:ln>
                          <a:solidFill>
                            <a:srgbClr val="000000"/>
                          </a:solidFill>
                          <a:effectLst/>
                          <a:latin typeface="Gill Sans MT" panose="020B0502020104020203" pitchFamily="34" charset="0"/>
                        </a:rPr>
                        <a:t> </a:t>
                      </a:r>
                      <a:r>
                        <a:rPr lang="en-US" sz="1200" kern="1400" baseline="0" dirty="0" err="1">
                          <a:ln>
                            <a:noFill/>
                          </a:ln>
                          <a:solidFill>
                            <a:srgbClr val="000000"/>
                          </a:solidFill>
                          <a:effectLst/>
                          <a:latin typeface="Gill Sans MT" panose="020B0502020104020203" pitchFamily="34" charset="0"/>
                        </a:rPr>
                        <a:t>pudiera</a:t>
                      </a:r>
                      <a:endParaRPr lang="en-US" sz="1200" kern="1400" dirty="0">
                        <a:ln>
                          <a:noFill/>
                        </a:ln>
                        <a:solidFill>
                          <a:srgbClr val="000000"/>
                        </a:solidFill>
                        <a:effectLst/>
                        <a:latin typeface="Gill Sans MT" panose="020B0502020104020203" pitchFamily="34" charset="0"/>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If I could</a:t>
                      </a:r>
                    </a:p>
                  </a:txBody>
                  <a:tcPr marL="36576" marR="36576" marT="36576" marB="36576"/>
                </a:tc>
                <a:extLst>
                  <a:ext uri="{0D108BD9-81ED-4DB2-BD59-A6C34878D82A}">
                    <a16:rowId xmlns:a16="http://schemas.microsoft.com/office/drawing/2014/main" val="1773897719"/>
                  </a:ext>
                </a:extLst>
              </a:tr>
              <a:tr h="361888">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Gill Sans MT" panose="020B0502020104020203" pitchFamily="34" charset="0"/>
                        </a:rPr>
                        <a:t>Me preocupa(n)</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Gill Sans MT" panose="020B0502020104020203" pitchFamily="34" charset="0"/>
                        </a:rPr>
                        <a:t>I am worried about</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162619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6" name="TextBox 5"/>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7" name="Content Placeholder 3"/>
          <p:cNvGraphicFramePr>
            <a:graphicFrameLocks/>
          </p:cNvGraphicFramePr>
          <p:nvPr>
            <p:extLst>
              <p:ext uri="{D42A27DB-BD31-4B8C-83A1-F6EECF244321}">
                <p14:modId xmlns:p14="http://schemas.microsoft.com/office/powerpoint/2010/main" val="1703731591"/>
              </p:ext>
            </p:extLst>
          </p:nvPr>
        </p:nvGraphicFramePr>
        <p:xfrm>
          <a:off x="6208296" y="764892"/>
          <a:ext cx="5342020" cy="5874746"/>
        </p:xfrm>
        <a:graphic>
          <a:graphicData uri="http://schemas.openxmlformats.org/drawingml/2006/table">
            <a:tbl>
              <a:tblPr firstRow="1" bandRow="1">
                <a:tableStyleId>{5940675A-B579-460E-94D1-54222C63F5DA}</a:tableStyleId>
              </a:tblPr>
              <a:tblGrid>
                <a:gridCol w="1855878">
                  <a:extLst>
                    <a:ext uri="{9D8B030D-6E8A-4147-A177-3AD203B41FA5}">
                      <a16:colId xmlns:a16="http://schemas.microsoft.com/office/drawing/2014/main" val="20000"/>
                    </a:ext>
                  </a:extLst>
                </a:gridCol>
                <a:gridCol w="3486142">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Events</a:t>
                      </a:r>
                    </a:p>
                  </a:txBody>
                  <a:tcPr anchor="ctr">
                    <a:solidFill>
                      <a:schemeClr val="accent1">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1798: The Irish Rebellion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was a failed attempt to gain complete independence from British rule in Ireland.</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60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1800: The Acts of Union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law made Ireland a part of the United Kingdom.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1172618"/>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1912: Home Rule Act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law was to give Ireland more control and autonomy. However, it divided Ireland into two sides. The unionists (remain) and the nationalists.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1912: The Ulster Covenant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Signed by 500,000 people in Ulster</a:t>
                      </a:r>
                      <a:r>
                        <a:rPr lang="en-US" sz="1200" b="0" baseline="0" dirty="0">
                          <a:effectLst/>
                          <a:latin typeface="Gill Sans MT" panose="020B0502020104020203" pitchFamily="34" charset="0"/>
                          <a:ea typeface="Calibri" panose="020F0502020204030204" pitchFamily="34" charset="0"/>
                          <a:cs typeface="Times New Roman" panose="02020603050405020304" pitchFamily="18" charset="0"/>
                        </a:rPr>
                        <a:t> and</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created an army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of Ulster volunteers, which threatened to resist the act using violence. </a:t>
                      </a:r>
                    </a:p>
                  </a:txBody>
                  <a:tcPr marL="68580" marR="68580" marT="0" marB="0" anchor="ctr"/>
                </a:tc>
                <a:extLst>
                  <a:ext uri="{0D108BD9-81ED-4DB2-BD59-A6C34878D82A}">
                    <a16:rowId xmlns:a16="http://schemas.microsoft.com/office/drawing/2014/main" val="10003"/>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24</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-29</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April 1916: The Easter Rising</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This was an attempt by Irish nationalist rebels to make Ireland a Republic.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1919-21: The Irish Wars of Independence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Also known as the Anglo-Irish war between the IRA and British forces.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28</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June 1922- 24</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May 1923:  The Irish Civil War</a:t>
                      </a:r>
                      <a:endParaRPr lang="en-US" sz="1200" b="0" dirty="0">
                        <a:latin typeface="Gill Sans MT" panose="020B0502020104020203" pitchFamily="34" charset="0"/>
                      </a:endParaRPr>
                    </a:p>
                  </a:txBody>
                  <a:tcPr anchor="ctr"/>
                </a:tc>
                <a:tc>
                  <a:txBody>
                    <a:bodyPr/>
                    <a:lstStyle/>
                    <a:p>
                      <a:pPr algn="l">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Broke out due to the Anglo-Irish Treaty which gave Ireland independent status but as a colony of the British Empire.</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602424">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1960’s and 1970’s</a:t>
                      </a:r>
                      <a:endParaRPr lang="en-US" sz="1200" b="0" dirty="0">
                        <a:latin typeface="Gill Sans MT" panose="020B0502020104020203" pitchFamily="34" charset="0"/>
                      </a:endParaRPr>
                    </a:p>
                  </a:txBody>
                  <a:tcPr anchor="ctr"/>
                </a:tc>
                <a:tc>
                  <a:txBody>
                    <a:bodyPr/>
                    <a:lstStyle/>
                    <a:p>
                      <a:pPr algn="l">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The Troubles in Northern Ireland. The status of Northern Ireland caused conflict and violence at times.</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35829074"/>
                  </a:ext>
                </a:extLst>
              </a:tr>
              <a:tr h="504000">
                <a:tc>
                  <a:txBody>
                    <a:bodyPr/>
                    <a:lstStyle/>
                    <a:p>
                      <a:r>
                        <a:rPr lang="en-US" sz="1200" b="0" dirty="0">
                          <a:effectLst/>
                          <a:latin typeface="Gill Sans MT" panose="020B0502020104020203" pitchFamily="34" charset="0"/>
                          <a:ea typeface="Calibri" panose="020F0502020204030204" pitchFamily="34" charset="0"/>
                          <a:cs typeface="Times New Roman" panose="02020603050405020304" pitchFamily="18" charset="0"/>
                        </a:rPr>
                        <a:t>30</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January 1972: Bloody Sunday.</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13 Irish men were killed by British forces, all</a:t>
                      </a:r>
                      <a:r>
                        <a:rPr lang="en-US"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aged</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between seventeen and forty-one.</a:t>
                      </a:r>
                    </a:p>
                  </a:txBody>
                  <a:tcPr marL="68580" marR="68580" marT="0" marB="0" anchor="ctr"/>
                </a:tc>
                <a:extLst>
                  <a:ext uri="{0D108BD9-81ED-4DB2-BD59-A6C34878D82A}">
                    <a16:rowId xmlns:a16="http://schemas.microsoft.com/office/drawing/2014/main" val="2432269375"/>
                  </a:ext>
                </a:extLst>
              </a:tr>
              <a:tr h="602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2</a:t>
                      </a:r>
                      <a:r>
                        <a:rPr lang="en-US" sz="1200" b="0" baseline="30000" dirty="0">
                          <a:effectLst/>
                          <a:latin typeface="Gill Sans MT" panose="020B0502020104020203" pitchFamily="34" charset="0"/>
                          <a:ea typeface="Calibri" panose="020F0502020204030204" pitchFamily="34" charset="0"/>
                          <a:cs typeface="Times New Roman" panose="02020603050405020304" pitchFamily="18" charset="0"/>
                        </a:rPr>
                        <a:t>nd</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December 1999: The Good Friday agreement</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Political deal designed to bring an end to the Troubles.</a:t>
                      </a:r>
                    </a:p>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Approved by public votes in Northern Ireland and the Republic of Ireland.</a:t>
                      </a:r>
                    </a:p>
                  </a:txBody>
                  <a:tcPr marL="68580" marR="68580" marT="0" marB="0" anchor="ctr"/>
                </a:tc>
                <a:extLst>
                  <a:ext uri="{0D108BD9-81ED-4DB2-BD59-A6C34878D82A}">
                    <a16:rowId xmlns:a16="http://schemas.microsoft.com/office/drawing/2014/main" val="3395636020"/>
                  </a:ext>
                </a:extLst>
              </a:tr>
            </a:tbl>
          </a:graphicData>
        </a:graphic>
      </p:graphicFrame>
      <p:graphicFrame>
        <p:nvGraphicFramePr>
          <p:cNvPr id="10" name="Content Placeholder 3"/>
          <p:cNvGraphicFramePr>
            <a:graphicFrameLocks/>
          </p:cNvGraphicFramePr>
          <p:nvPr>
            <p:extLst>
              <p:ext uri="{D42A27DB-BD31-4B8C-83A1-F6EECF244321}">
                <p14:modId xmlns:p14="http://schemas.microsoft.com/office/powerpoint/2010/main" val="1213558357"/>
              </p:ext>
            </p:extLst>
          </p:nvPr>
        </p:nvGraphicFramePr>
        <p:xfrm>
          <a:off x="245533" y="764892"/>
          <a:ext cx="5638799" cy="6018374"/>
        </p:xfrm>
        <a:graphic>
          <a:graphicData uri="http://schemas.openxmlformats.org/drawingml/2006/table">
            <a:tbl>
              <a:tblPr firstRow="1" bandRow="1">
                <a:tableStyleId>{5940675A-B579-460E-94D1-54222C63F5DA}</a:tableStyleId>
              </a:tblPr>
              <a:tblGrid>
                <a:gridCol w="1678052">
                  <a:extLst>
                    <a:ext uri="{9D8B030D-6E8A-4147-A177-3AD203B41FA5}">
                      <a16:colId xmlns:a16="http://schemas.microsoft.com/office/drawing/2014/main" val="20000"/>
                    </a:ext>
                  </a:extLst>
                </a:gridCol>
                <a:gridCol w="3960747">
                  <a:extLst>
                    <a:ext uri="{9D8B030D-6E8A-4147-A177-3AD203B41FA5}">
                      <a16:colId xmlns:a16="http://schemas.microsoft.com/office/drawing/2014/main" val="20001"/>
                    </a:ext>
                  </a:extLst>
                </a:gridCol>
              </a:tblGrid>
              <a:tr h="486626">
                <a:tc gridSpan="2">
                  <a:txBody>
                    <a:bodyPr/>
                    <a:lstStyle/>
                    <a:p>
                      <a:pPr algn="ctr"/>
                      <a:r>
                        <a:rPr lang="en-US" sz="1200" b="1" dirty="0">
                          <a:latin typeface="Gill Sans MT" panose="020B0502020104020203" pitchFamily="34" charset="0"/>
                        </a:rPr>
                        <a:t>Key Terms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Emancipation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P</a:t>
                      </a:r>
                      <a:r>
                        <a:rPr lang="en-GB" sz="1200" b="0" dirty="0" err="1">
                          <a:effectLst/>
                          <a:latin typeface="Gill Sans MT" panose="020B0502020104020203" pitchFamily="34" charset="0"/>
                          <a:ea typeface="Calibri" panose="020F0502020204030204" pitchFamily="34" charset="0"/>
                          <a:cs typeface="Times New Roman" panose="02020603050405020304" pitchFamily="18" charset="0"/>
                        </a:rPr>
                        <a:t>rocess</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of being set free from legal, social, or political restrictions (liberation).</a:t>
                      </a:r>
                    </a:p>
                  </a:txBody>
                  <a:tcPr marL="68580" marR="68580" marT="0" marB="0" anchor="ctr"/>
                </a:tc>
                <a:extLst>
                  <a:ext uri="{0D108BD9-81ED-4DB2-BD59-A6C34878D82A}">
                    <a16:rowId xmlns:a16="http://schemas.microsoft.com/office/drawing/2014/main" val="10001"/>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Anglican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church/faith associated with the Church of England (Is Protestant)</a:t>
                      </a:r>
                    </a:p>
                  </a:txBody>
                  <a:tcPr marL="68580" marR="68580" marT="0" marB="0" anchor="ctr"/>
                </a:tc>
                <a:extLst>
                  <a:ext uri="{0D108BD9-81ED-4DB2-BD59-A6C34878D82A}">
                    <a16:rowId xmlns:a16="http://schemas.microsoft.com/office/drawing/2014/main" val="1235024585"/>
                  </a:ext>
                </a:extLst>
              </a:tr>
              <a:tr h="50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Unionism</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political belief that wants to keep Britain and Ireland united politically.</a:t>
                      </a:r>
                    </a:p>
                  </a:txBody>
                  <a:tcPr marL="68580" marR="68580" marT="0" marB="0" anchor="ctr"/>
                </a:tc>
                <a:extLst>
                  <a:ext uri="{0D108BD9-81ED-4DB2-BD59-A6C34878D82A}">
                    <a16:rowId xmlns:a16="http://schemas.microsoft.com/office/drawing/2014/main" val="541373885"/>
                  </a:ext>
                </a:extLst>
              </a:tr>
              <a:tr h="324000">
                <a:tc>
                  <a:txBody>
                    <a:bodyPr/>
                    <a:lstStyle/>
                    <a:p>
                      <a:pPr marL="0" marR="0" indent="0" algn="l" defTabSz="914411" rtl="0" eaLnBrk="1" fontAlgn="auto" latinLnBrk="0" hangingPunct="1">
                        <a:lnSpc>
                          <a:spcPct val="100000"/>
                        </a:lnSpc>
                        <a:spcBef>
                          <a:spcPts val="0"/>
                        </a:spcBef>
                        <a:spcAft>
                          <a:spcPts val="0"/>
                        </a:spcAft>
                        <a:buClrTx/>
                        <a:buSzTx/>
                        <a:buFontTx/>
                        <a:buNone/>
                        <a:tabLst/>
                        <a:defRPr/>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Nationalist</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person who wants political independence for their country.</a:t>
                      </a:r>
                    </a:p>
                  </a:txBody>
                  <a:tcPr marL="68580" marR="68580" marT="0" marB="0" anchor="ctr"/>
                </a:tc>
                <a:extLst>
                  <a:ext uri="{0D108BD9-81ED-4DB2-BD59-A6C34878D82A}">
                    <a16:rowId xmlns:a16="http://schemas.microsoft.com/office/drawing/2014/main" val="2537077572"/>
                  </a:ext>
                </a:extLst>
              </a:tr>
              <a:tr h="32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Autonomy</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right to self-government. </a:t>
                      </a:r>
                    </a:p>
                  </a:txBody>
                  <a:tcPr marL="68580" marR="68580" marT="0" marB="0" anchor="ctr"/>
                </a:tc>
                <a:extLst>
                  <a:ext uri="{0D108BD9-81ED-4DB2-BD59-A6C34878D82A}">
                    <a16:rowId xmlns:a16="http://schemas.microsoft.com/office/drawing/2014/main" val="10002"/>
                  </a:ext>
                </a:extLst>
              </a:tr>
              <a:tr h="32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Ulster</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An area in the North of Ireland. </a:t>
                      </a:r>
                    </a:p>
                  </a:txBody>
                  <a:tcPr marL="68580" marR="68580" marT="0" marB="0" anchor="ctr"/>
                </a:tc>
                <a:extLst>
                  <a:ext uri="{0D108BD9-81ED-4DB2-BD59-A6C34878D82A}">
                    <a16:rowId xmlns:a16="http://schemas.microsoft.com/office/drawing/2014/main" val="10003"/>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Irish Republican Brotherhood (IRB):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secret oath-bound </a:t>
                      </a:r>
                      <a:r>
                        <a:rPr lang="en-US" sz="1200" b="0" dirty="0" err="1">
                          <a:effectLst/>
                          <a:latin typeface="Gill Sans MT" panose="020B0502020104020203" pitchFamily="34" charset="0"/>
                          <a:ea typeface="Calibri" panose="020F0502020204030204" pitchFamily="34" charset="0"/>
                          <a:cs typeface="Times New Roman" panose="02020603050405020304" pitchFamily="18" charset="0"/>
                        </a:rPr>
                        <a:t>organisation</a:t>
                      </a:r>
                      <a:r>
                        <a:rPr lang="en-US" sz="1200" b="0" dirty="0">
                          <a:effectLst/>
                          <a:latin typeface="Gill Sans MT" panose="020B0502020104020203" pitchFamily="34" charset="0"/>
                          <a:ea typeface="Calibri" panose="020F0502020204030204" pitchFamily="34" charset="0"/>
                          <a:cs typeface="Times New Roman" panose="02020603050405020304" pitchFamily="18" charset="0"/>
                        </a:rPr>
                        <a:t> dedicated to creating an Independent Ireland between 1858 and 1924. </a:t>
                      </a:r>
                      <a:endParaRPr lang="en-GB" sz="1200" b="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32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Royal Irish Constabulary (RIC): </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police force in Ireland from the early 19</a:t>
                      </a:r>
                      <a:r>
                        <a:rPr lang="en-GB" sz="1200" b="0" baseline="30000" dirty="0">
                          <a:effectLst/>
                          <a:latin typeface="Gill Sans MT" panose="020B0502020104020203" pitchFamily="34" charset="0"/>
                          <a:ea typeface="Calibri" panose="020F0502020204030204" pitchFamily="34" charset="0"/>
                          <a:cs typeface="Times New Roman" panose="02020603050405020304" pitchFamily="18" charset="0"/>
                        </a:rPr>
                        <a:t>th</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C</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 until 1922. </a:t>
                      </a:r>
                    </a:p>
                  </a:txBody>
                  <a:tcPr marL="68580" marR="68580" marT="0" marB="0" anchor="ctr"/>
                </a:tc>
                <a:extLst>
                  <a:ext uri="{0D108BD9-81ED-4DB2-BD59-A6C34878D82A}">
                    <a16:rowId xmlns:a16="http://schemas.microsoft.com/office/drawing/2014/main" val="10006"/>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Guerrilla warfare</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Type of combat that</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often involves surprise attacks such as ambushes, raids, or sabotage of a vulnerable target. </a:t>
                      </a:r>
                    </a:p>
                  </a:txBody>
                  <a:tcPr marL="68580" marR="68580" marT="0" marB="0" anchor="ctr"/>
                </a:tc>
                <a:extLst>
                  <a:ext uri="{0D108BD9-81ED-4DB2-BD59-A6C34878D82A}">
                    <a16:rowId xmlns:a16="http://schemas.microsoft.com/office/drawing/2014/main" val="535829074"/>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Republic</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state in which power is held by the people and their elected government.</a:t>
                      </a:r>
                    </a:p>
                  </a:txBody>
                  <a:tcPr marL="68580" marR="68580" marT="0" marB="0" anchor="ctr"/>
                </a:tc>
                <a:extLst>
                  <a:ext uri="{0D108BD9-81ED-4DB2-BD59-A6C34878D82A}">
                    <a16:rowId xmlns:a16="http://schemas.microsoft.com/office/drawing/2014/main" val="2432269375"/>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The Irish Republican Army (IRA)</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paramilitary group in Ireland that wanted an independent Ireland and believed political violence was necessary to achieve this.</a:t>
                      </a:r>
                    </a:p>
                  </a:txBody>
                  <a:tcPr marL="68580" marR="68580" marT="0" marB="0"/>
                </a:tc>
                <a:extLst>
                  <a:ext uri="{0D108BD9-81ED-4DB2-BD59-A6C34878D82A}">
                    <a16:rowId xmlns:a16="http://schemas.microsoft.com/office/drawing/2014/main" val="770395911"/>
                  </a:ext>
                </a:extLst>
              </a:tr>
              <a:tr h="504000">
                <a:tc>
                  <a:txBody>
                    <a:bodyPr/>
                    <a:lstStyle/>
                    <a:p>
                      <a:r>
                        <a:rPr lang="en-GB" sz="1200" b="0" dirty="0">
                          <a:effectLst/>
                          <a:latin typeface="Gill Sans MT" panose="020B0502020104020203" pitchFamily="34" charset="0"/>
                          <a:ea typeface="Calibri" panose="020F0502020204030204" pitchFamily="34" charset="0"/>
                          <a:cs typeface="Times New Roman" panose="02020603050405020304" pitchFamily="18" charset="0"/>
                        </a:rPr>
                        <a:t>Sinn Fein</a:t>
                      </a:r>
                      <a:endParaRPr lang="en-US" sz="1200" b="0" dirty="0">
                        <a:latin typeface="Gill Sans MT" panose="020B0502020104020203" pitchFamily="34" charset="0"/>
                      </a:endParaRPr>
                    </a:p>
                  </a:txBody>
                  <a:tcPr anchor="ctr"/>
                </a:tc>
                <a:tc>
                  <a:txBody>
                    <a:bodyPr/>
                    <a:lstStyle/>
                    <a:p>
                      <a:pPr algn="l">
                        <a:lnSpc>
                          <a:spcPct val="107000"/>
                        </a:lnSpc>
                        <a:spcAft>
                          <a:spcPts val="0"/>
                        </a:spcAft>
                      </a:pP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A political slogan by Irish nationalists.</a:t>
                      </a:r>
                      <a:r>
                        <a:rPr lang="en-GB" sz="1200" b="0" baseline="0" dirty="0">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effectLst/>
                          <a:latin typeface="Gill Sans MT" panose="020B0502020104020203" pitchFamily="34" charset="0"/>
                          <a:ea typeface="Calibri" panose="020F0502020204030204" pitchFamily="34" charset="0"/>
                          <a:cs typeface="Times New Roman" panose="02020603050405020304" pitchFamily="18" charset="0"/>
                        </a:rPr>
                        <a:t>Has since become a left-wing political party in Ireland</a:t>
                      </a:r>
                    </a:p>
                  </a:txBody>
                  <a:tcPr marL="68580" marR="68580" marT="0" marB="0"/>
                </a:tc>
                <a:extLst>
                  <a:ext uri="{0D108BD9-81ED-4DB2-BD59-A6C34878D82A}">
                    <a16:rowId xmlns:a16="http://schemas.microsoft.com/office/drawing/2014/main" val="4100917702"/>
                  </a:ext>
                </a:extLst>
              </a:tr>
            </a:tbl>
          </a:graphicData>
        </a:graphic>
      </p:graphicFrame>
    </p:spTree>
    <p:extLst>
      <p:ext uri="{BB962C8B-B14F-4D97-AF65-F5344CB8AC3E}">
        <p14:creationId xmlns:p14="http://schemas.microsoft.com/office/powerpoint/2010/main" val="372835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14262525"/>
              </p:ext>
            </p:extLst>
          </p:nvPr>
        </p:nvGraphicFramePr>
        <p:xfrm>
          <a:off x="161388" y="906023"/>
          <a:ext cx="11667030" cy="5571557"/>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297048">
                <a:tc>
                  <a:txBody>
                    <a:bodyPr/>
                    <a:lstStyle/>
                    <a:p>
                      <a:pPr algn="l"/>
                      <a:r>
                        <a:rPr lang="en-GB" sz="1200" b="1" dirty="0">
                          <a:latin typeface="+mn-lt"/>
                        </a:rPr>
                        <a:t>Key Word</a:t>
                      </a:r>
                    </a:p>
                  </a:txBody>
                  <a:tcPr anchor="ctr">
                    <a:solidFill>
                      <a:srgbClr val="FFCCFF"/>
                    </a:solidFill>
                  </a:tcPr>
                </a:tc>
                <a:tc>
                  <a:txBody>
                    <a:bodyPr/>
                    <a:lstStyle/>
                    <a:p>
                      <a:pPr algn="l"/>
                      <a:r>
                        <a:rPr lang="en-GB" sz="1200" b="1" dirty="0">
                          <a:latin typeface="+mn-lt"/>
                        </a:rPr>
                        <a:t>Definition</a:t>
                      </a:r>
                    </a:p>
                  </a:txBody>
                  <a:tcPr anchor="ctr">
                    <a:solidFill>
                      <a:srgbClr val="FFCCFF"/>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Coniferous</a:t>
                      </a:r>
                    </a:p>
                  </a:txBody>
                  <a:tcPr marL="36576" marR="36576" marT="36576" marB="36576"/>
                </a:tc>
                <a:tc>
                  <a:txBody>
                    <a:bodyPr/>
                    <a:lstStyle/>
                    <a:p>
                      <a:r>
                        <a:rPr lang="en-GB" sz="1200" kern="1200" dirty="0">
                          <a:solidFill>
                            <a:schemeClr val="tx1"/>
                          </a:solidFill>
                          <a:effectLst/>
                          <a:latin typeface="+mn-lt"/>
                          <a:ea typeface="+mn-ea"/>
                          <a:cs typeface="+mn-cs"/>
                        </a:rPr>
                        <a:t>Trees that produce cones</a:t>
                      </a:r>
                      <a:r>
                        <a:rPr lang="en-GB" sz="1200" kern="1200" baseline="0" dirty="0">
                          <a:solidFill>
                            <a:schemeClr val="tx1"/>
                          </a:solidFill>
                          <a:effectLst/>
                          <a:latin typeface="+mn-lt"/>
                          <a:ea typeface="+mn-ea"/>
                          <a:cs typeface="+mn-cs"/>
                        </a:rPr>
                        <a:t> and have needles instead of leaves.</a:t>
                      </a:r>
                      <a:endParaRPr lang="en-GB" sz="1200" kern="1200" dirty="0">
                        <a:solidFill>
                          <a:schemeClr val="tx1"/>
                        </a:solidFill>
                        <a:effectLst/>
                        <a:latin typeface="+mn-lt"/>
                        <a:ea typeface="+mn-ea"/>
                        <a:cs typeface="+mn-cs"/>
                      </a:endParaRPr>
                    </a:p>
                  </a:txBody>
                  <a:tcPr marL="36576" marR="36576" marT="36576" marB="36576"/>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Deforestation</a:t>
                      </a:r>
                    </a:p>
                  </a:txBody>
                  <a:tcPr marL="36576" marR="36576" marT="36576" marB="36576"/>
                </a:tc>
                <a:tc>
                  <a:txBody>
                    <a:bodyPr/>
                    <a:lstStyle/>
                    <a:p>
                      <a:r>
                        <a:rPr lang="en-GB" sz="1200" kern="1200" dirty="0">
                          <a:solidFill>
                            <a:schemeClr val="tx1"/>
                          </a:solidFill>
                          <a:effectLst/>
                          <a:latin typeface="+mn-lt"/>
                          <a:ea typeface="+mn-ea"/>
                          <a:cs typeface="+mn-cs"/>
                        </a:rPr>
                        <a:t>The removal of trees on a large scale.</a:t>
                      </a:r>
                    </a:p>
                  </a:txBody>
                  <a:tcPr marL="36576" marR="36576" marT="36576" marB="36576"/>
                </a:tc>
                <a:extLst>
                  <a:ext uri="{0D108BD9-81ED-4DB2-BD59-A6C34878D82A}">
                    <a16:rowId xmlns:a16="http://schemas.microsoft.com/office/drawing/2014/main" val="258406308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Development</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progress a country makes socially and economically.</a:t>
                      </a:r>
                    </a:p>
                  </a:txBody>
                  <a:tcPr marL="36576" marR="36576" marT="36576" marB="36576"/>
                </a:tc>
                <a:extLst>
                  <a:ext uri="{0D108BD9-81ED-4DB2-BD59-A6C34878D82A}">
                    <a16:rowId xmlns:a16="http://schemas.microsoft.com/office/drawing/2014/main" val="2555449906"/>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Economically</a:t>
                      </a:r>
                      <a:r>
                        <a:rPr lang="en-GB" sz="1200" b="0" kern="1400" baseline="0" dirty="0">
                          <a:ln>
                            <a:noFill/>
                          </a:ln>
                          <a:solidFill>
                            <a:srgbClr val="000000"/>
                          </a:solidFill>
                          <a:effectLst/>
                          <a:latin typeface="+mn-lt"/>
                        </a:rPr>
                        <a:t> active</a:t>
                      </a:r>
                      <a:endParaRPr lang="en-GB" sz="1200" b="0" kern="1400" dirty="0">
                        <a:ln>
                          <a:noFill/>
                        </a:ln>
                        <a:solidFill>
                          <a:srgbClr val="000000"/>
                        </a:solidFill>
                        <a:effectLst/>
                        <a:latin typeface="+mn-lt"/>
                      </a:endParaRPr>
                    </a:p>
                  </a:txBody>
                  <a:tcPr marL="36576" marR="36576" marT="36576" marB="36576"/>
                </a:tc>
                <a:tc>
                  <a:txBody>
                    <a:bodyPr/>
                    <a:lstStyle/>
                    <a:p>
                      <a:r>
                        <a:rPr lang="en-GB" sz="1200" kern="1200" dirty="0">
                          <a:solidFill>
                            <a:schemeClr val="tx1"/>
                          </a:solidFill>
                          <a:effectLst/>
                          <a:latin typeface="+mn-lt"/>
                          <a:ea typeface="+mn-ea"/>
                          <a:cs typeface="+mn-cs"/>
                        </a:rPr>
                        <a:t>The age at which you would be working. </a:t>
                      </a:r>
                    </a:p>
                  </a:txBody>
                  <a:tcPr marL="36576" marR="36576" marT="36576" marB="36576"/>
                </a:tc>
                <a:extLst>
                  <a:ext uri="{0D108BD9-81ED-4DB2-BD59-A6C34878D82A}">
                    <a16:rowId xmlns:a16="http://schemas.microsoft.com/office/drawing/2014/main" val="2571515563"/>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Energy</a:t>
                      </a:r>
                      <a:r>
                        <a:rPr lang="en-GB" sz="1200" b="0" kern="1400" baseline="0" dirty="0">
                          <a:ln>
                            <a:noFill/>
                          </a:ln>
                          <a:solidFill>
                            <a:srgbClr val="000000"/>
                          </a:solidFill>
                          <a:effectLst/>
                          <a:latin typeface="+mn-lt"/>
                        </a:rPr>
                        <a:t> security</a:t>
                      </a:r>
                      <a:endParaRPr lang="en-GB" sz="1200" b="0" kern="1400" dirty="0">
                        <a:ln>
                          <a:noFill/>
                        </a:ln>
                        <a:solidFill>
                          <a:srgbClr val="000000"/>
                        </a:solidFill>
                        <a:effectLst/>
                        <a:latin typeface="+mn-lt"/>
                      </a:endParaRPr>
                    </a:p>
                  </a:txBody>
                  <a:tcPr marL="36576" marR="36576" marT="36576" marB="36576"/>
                </a:tc>
                <a:tc>
                  <a:txBody>
                    <a:bodyPr/>
                    <a:lstStyle/>
                    <a:p>
                      <a:r>
                        <a:rPr lang="en-GB" sz="1200" kern="1200" dirty="0">
                          <a:solidFill>
                            <a:schemeClr val="tx1"/>
                          </a:solidFill>
                          <a:effectLst/>
                          <a:latin typeface="+mn-lt"/>
                          <a:ea typeface="+mn-ea"/>
                          <a:cs typeface="+mn-cs"/>
                        </a:rPr>
                        <a:t>Uninterrupted  availability of energy sources at an affordable price.</a:t>
                      </a:r>
                    </a:p>
                  </a:txBody>
                  <a:tcPr marL="36576" marR="36576" marT="36576" marB="36576"/>
                </a:tc>
                <a:extLst>
                  <a:ext uri="{0D108BD9-81ED-4DB2-BD59-A6C34878D82A}">
                    <a16:rowId xmlns:a16="http://schemas.microsoft.com/office/drawing/2014/main" val="565577198"/>
                  </a:ext>
                </a:extLst>
              </a:tr>
              <a:tr h="3865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Evergreen</a:t>
                      </a:r>
                    </a:p>
                  </a:txBody>
                  <a:tcPr marL="36576" marR="36576" marT="36576" marB="36576"/>
                </a:tc>
                <a:tc>
                  <a:txBody>
                    <a:bodyPr/>
                    <a:lstStyle/>
                    <a:p>
                      <a:r>
                        <a:rPr lang="en-GB" sz="1200" kern="1200" dirty="0">
                          <a:solidFill>
                            <a:schemeClr val="tx1"/>
                          </a:solidFill>
                          <a:effectLst/>
                          <a:latin typeface="+mn-lt"/>
                          <a:ea typeface="+mn-ea"/>
                          <a:cs typeface="+mn-cs"/>
                        </a:rPr>
                        <a:t>Any species of tree which does not lose its</a:t>
                      </a:r>
                      <a:r>
                        <a:rPr lang="en-GB" sz="1200" kern="1200" baseline="0" dirty="0">
                          <a:solidFill>
                            <a:schemeClr val="tx1"/>
                          </a:solidFill>
                          <a:effectLst/>
                          <a:latin typeface="+mn-lt"/>
                          <a:ea typeface="+mn-ea"/>
                          <a:cs typeface="+mn-cs"/>
                        </a:rPr>
                        <a:t> leaves in the autumn, but keeps them all year round.</a:t>
                      </a:r>
                      <a:endParaRPr lang="en-GB" sz="1200" kern="1200" dirty="0">
                        <a:solidFill>
                          <a:schemeClr val="tx1"/>
                        </a:solidFill>
                        <a:effectLst/>
                        <a:latin typeface="+mn-lt"/>
                        <a:ea typeface="+mn-ea"/>
                        <a:cs typeface="+mn-cs"/>
                      </a:endParaRPr>
                    </a:p>
                  </a:txBody>
                  <a:tcPr marL="36576" marR="36576" marT="36576" marB="36576"/>
                </a:tc>
                <a:extLst>
                  <a:ext uri="{0D108BD9-81ED-4DB2-BD59-A6C34878D82A}">
                    <a16:rowId xmlns:a16="http://schemas.microsoft.com/office/drawing/2014/main" val="10002"/>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Inaccessibility</a:t>
                      </a:r>
                    </a:p>
                  </a:txBody>
                  <a:tcPr marL="36576" marR="36576" marT="36576" marB="36576"/>
                </a:tc>
                <a:tc>
                  <a:txBody>
                    <a:bodyPr/>
                    <a:lstStyle/>
                    <a:p>
                      <a:r>
                        <a:rPr lang="en-GB" sz="1200" kern="1200" dirty="0">
                          <a:solidFill>
                            <a:schemeClr val="tx1"/>
                          </a:solidFill>
                          <a:effectLst/>
                          <a:latin typeface="+mn-lt"/>
                          <a:ea typeface="+mn-ea"/>
                          <a:cs typeface="+mn-cs"/>
                        </a:rPr>
                        <a:t>Unable to be reached or entered.</a:t>
                      </a:r>
                    </a:p>
                  </a:txBody>
                  <a:tcPr marL="36576" marR="36576" marT="36576" marB="36576"/>
                </a:tc>
                <a:extLst>
                  <a:ext uri="{0D108BD9-81ED-4DB2-BD59-A6C34878D82A}">
                    <a16:rowId xmlns:a16="http://schemas.microsoft.com/office/drawing/2014/main" val="10003"/>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Industrial development</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The transformation</a:t>
                      </a:r>
                      <a:r>
                        <a:rPr lang="en-GB" sz="1200" kern="1400" baseline="0" dirty="0">
                          <a:ln>
                            <a:noFill/>
                          </a:ln>
                          <a:solidFill>
                            <a:srgbClr val="000000"/>
                          </a:solidFill>
                          <a:effectLst/>
                          <a:latin typeface="+mn-lt"/>
                        </a:rPr>
                        <a:t> from a largely farming based economy to a manufacturing based economy.</a:t>
                      </a:r>
                      <a:endParaRPr lang="en-GB"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4"/>
                  </a:ext>
                </a:extLst>
              </a:tr>
              <a:tr h="293610">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Indigenous</a:t>
                      </a:r>
                      <a:r>
                        <a:rPr lang="en-GB" sz="1200" b="0" kern="1400" baseline="0" dirty="0">
                          <a:ln>
                            <a:noFill/>
                          </a:ln>
                          <a:solidFill>
                            <a:srgbClr val="000000"/>
                          </a:solidFill>
                          <a:effectLst/>
                          <a:latin typeface="+mn-lt"/>
                        </a:rPr>
                        <a:t> people</a:t>
                      </a:r>
                      <a:endParaRPr lang="en-GB" sz="1200" b="0" kern="1400" dirty="0">
                        <a:ln>
                          <a:noFill/>
                        </a:ln>
                        <a:solidFill>
                          <a:srgbClr val="000000"/>
                        </a:solidFill>
                        <a:effectLst/>
                        <a:latin typeface="+mn-lt"/>
                      </a:endParaRPr>
                    </a:p>
                  </a:txBody>
                  <a:tcPr marL="36576" marR="36576" marT="36576" marB="36576"/>
                </a:tc>
                <a:tc>
                  <a:txBody>
                    <a:bodyPr/>
                    <a:lstStyle/>
                    <a:p>
                      <a:r>
                        <a:rPr lang="en-GB" sz="1200" kern="1200" dirty="0">
                          <a:solidFill>
                            <a:schemeClr val="tx1"/>
                          </a:solidFill>
                          <a:effectLst/>
                          <a:latin typeface="+mn-lt"/>
                          <a:ea typeface="+mn-ea"/>
                          <a:cs typeface="+mn-cs"/>
                        </a:rPr>
                        <a:t>The original people of the region.</a:t>
                      </a:r>
                    </a:p>
                  </a:txBody>
                  <a:tcPr marL="36576" marR="36576" marT="36576" marB="36576"/>
                </a:tc>
                <a:extLst>
                  <a:ext uri="{0D108BD9-81ED-4DB2-BD59-A6C34878D82A}">
                    <a16:rowId xmlns:a16="http://schemas.microsoft.com/office/drawing/2014/main" val="3925240874"/>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Mineral extraction</a:t>
                      </a:r>
                    </a:p>
                  </a:txBody>
                  <a:tcPr marL="36576" marR="36576" marT="36576" marB="36576"/>
                </a:tc>
                <a:tc>
                  <a:txBody>
                    <a:bodyPr/>
                    <a:lstStyle/>
                    <a:p>
                      <a:r>
                        <a:rPr lang="en-GB" sz="1200" dirty="0">
                          <a:latin typeface="+mn-lt"/>
                        </a:rPr>
                        <a:t>The</a:t>
                      </a:r>
                      <a:r>
                        <a:rPr lang="en-GB" sz="1200" baseline="0" dirty="0">
                          <a:latin typeface="+mn-lt"/>
                        </a:rPr>
                        <a:t> removal of solid mineral resources from the Earth.</a:t>
                      </a:r>
                      <a:endParaRPr lang="en-GB" sz="1200" dirty="0">
                        <a:latin typeface="+mn-lt"/>
                      </a:endParaRPr>
                    </a:p>
                  </a:txBody>
                  <a:tcPr marL="36576" marR="36576" marT="36576" marB="36576"/>
                </a:tc>
                <a:extLst>
                  <a:ext uri="{0D108BD9-81ED-4DB2-BD59-A6C34878D82A}">
                    <a16:rowId xmlns:a16="http://schemas.microsoft.com/office/drawing/2014/main" val="3041935017"/>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Peninsula</a:t>
                      </a:r>
                    </a:p>
                  </a:txBody>
                  <a:tcPr marL="36576" marR="36576" marT="36576" marB="36576"/>
                </a:tc>
                <a:tc>
                  <a:txBody>
                    <a:bodyPr/>
                    <a:lstStyle/>
                    <a:p>
                      <a:pPr marR="0" indent="0" algn="l" rtl="0">
                        <a:lnSpc>
                          <a:spcPct val="119000"/>
                        </a:lnSpc>
                        <a:spcBef>
                          <a:spcPts val="0"/>
                        </a:spcBef>
                        <a:spcAft>
                          <a:spcPts val="600"/>
                        </a:spcAft>
                      </a:pPr>
                      <a:r>
                        <a:rPr lang="en-GB" sz="1200" dirty="0">
                          <a:latin typeface="+mn-lt"/>
                        </a:rPr>
                        <a:t>A piece</a:t>
                      </a:r>
                      <a:r>
                        <a:rPr lang="en-GB" sz="1200" baseline="0" dirty="0">
                          <a:latin typeface="+mn-lt"/>
                        </a:rPr>
                        <a:t> of land that is almost entirely surrounded by water but is connected to the mainland on one side.</a:t>
                      </a:r>
                      <a:endParaRPr lang="en-GB"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4149408354"/>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Permafrost</a:t>
                      </a:r>
                    </a:p>
                  </a:txBody>
                  <a:tcPr marL="36576" marR="36576" marT="36576" marB="36576"/>
                </a:tc>
                <a:tc>
                  <a:txBody>
                    <a:bodyPr/>
                    <a:lstStyle/>
                    <a:p>
                      <a:r>
                        <a:rPr lang="en-GB" sz="1200" dirty="0">
                          <a:latin typeface="+mn-lt"/>
                        </a:rPr>
                        <a:t>The layer of frozen soil under the Earth’s surface. </a:t>
                      </a:r>
                    </a:p>
                  </a:txBody>
                  <a:tcPr marL="36576" marR="36576" marT="36576" marB="36576"/>
                </a:tc>
                <a:extLst>
                  <a:ext uri="{0D108BD9-81ED-4DB2-BD59-A6C34878D82A}">
                    <a16:rowId xmlns:a16="http://schemas.microsoft.com/office/drawing/2014/main" val="1235971345"/>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n-lt"/>
                        </a:rPr>
                        <a:t>Renewable</a:t>
                      </a:r>
                    </a:p>
                  </a:txBody>
                  <a:tcPr marL="36576" marR="36576" marT="36576" marB="36576"/>
                </a:tc>
                <a:tc>
                  <a:txBody>
                    <a:bodyPr/>
                    <a:lstStyle/>
                    <a:p>
                      <a:r>
                        <a:rPr lang="en-GB" sz="1200" dirty="0">
                          <a:latin typeface="+mn-lt"/>
                        </a:rPr>
                        <a:t>Energy, which</a:t>
                      </a:r>
                      <a:r>
                        <a:rPr lang="en-GB" sz="1200" baseline="0" dirty="0">
                          <a:latin typeface="+mn-lt"/>
                        </a:rPr>
                        <a:t> is infinite, sustainable and easily replenished.</a:t>
                      </a:r>
                      <a:endParaRPr lang="en-GB" sz="1200" dirty="0">
                        <a:latin typeface="+mn-lt"/>
                      </a:endParaRPr>
                    </a:p>
                  </a:txBody>
                  <a:tcPr marL="36576" marR="36576" marT="36576" marB="36576"/>
                </a:tc>
                <a:extLst>
                  <a:ext uri="{0D108BD9-81ED-4DB2-BD59-A6C34878D82A}">
                    <a16:rowId xmlns:a16="http://schemas.microsoft.com/office/drawing/2014/main" val="3189114812"/>
                  </a:ext>
                </a:extLst>
              </a:tr>
              <a:tr h="31274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Steppe biome</a:t>
                      </a:r>
                    </a:p>
                  </a:txBody>
                  <a:tcPr marL="36576" marR="36576" marT="36576" marB="36576"/>
                </a:tc>
                <a:tc>
                  <a:txBody>
                    <a:bodyPr/>
                    <a:lstStyle/>
                    <a:p>
                      <a:r>
                        <a:rPr lang="en-GB" sz="1200" dirty="0">
                          <a:latin typeface="+mn-lt"/>
                        </a:rPr>
                        <a:t>A biome</a:t>
                      </a:r>
                      <a:r>
                        <a:rPr lang="en-GB" sz="1200" baseline="0" dirty="0">
                          <a:latin typeface="+mn-lt"/>
                        </a:rPr>
                        <a:t> characterised by grasslands.</a:t>
                      </a:r>
                      <a:endParaRPr lang="en-GB" sz="1200" dirty="0">
                        <a:latin typeface="+mn-lt"/>
                      </a:endParaRPr>
                    </a:p>
                  </a:txBody>
                  <a:tcPr marL="36576" marR="36576" marT="36576" marB="36576"/>
                </a:tc>
                <a:extLst>
                  <a:ext uri="{0D108BD9-81ED-4DB2-BD59-A6C34878D82A}">
                    <a16:rowId xmlns:a16="http://schemas.microsoft.com/office/drawing/2014/main" val="926076416"/>
                  </a:ext>
                </a:extLst>
              </a:tr>
              <a:tr h="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kern="1400" dirty="0">
                          <a:ln>
                            <a:noFill/>
                          </a:ln>
                          <a:solidFill>
                            <a:srgbClr val="000000"/>
                          </a:solidFill>
                          <a:effectLst/>
                          <a:latin typeface="+mn-lt"/>
                        </a:rPr>
                        <a:t>Taiga forest</a:t>
                      </a:r>
                    </a:p>
                  </a:txBody>
                  <a:tcPr marL="36576" marR="36576" marT="36576" marB="3657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Also known as a boreal forest; a cold</a:t>
                      </a:r>
                      <a:r>
                        <a:rPr lang="en-GB" sz="1200" baseline="0" dirty="0">
                          <a:latin typeface="+mn-lt"/>
                        </a:rPr>
                        <a:t> and dry biome.</a:t>
                      </a:r>
                      <a:endParaRPr lang="en-GB" sz="1200" dirty="0">
                        <a:latin typeface="+mn-lt"/>
                      </a:endParaRPr>
                    </a:p>
                  </a:txBody>
                  <a:tcPr marL="36576" marR="36576" marT="36576" marB="36576"/>
                </a:tc>
                <a:extLst>
                  <a:ext uri="{0D108BD9-81ED-4DB2-BD59-A6C34878D82A}">
                    <a16:rowId xmlns:a16="http://schemas.microsoft.com/office/drawing/2014/main" val="3011500172"/>
                  </a:ext>
                </a:extLst>
              </a:tr>
              <a:tr h="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Tar sands</a:t>
                      </a:r>
                    </a:p>
                  </a:txBody>
                  <a:tcPr marL="36576" marR="36576" marT="36576" marB="36576"/>
                </a:tc>
                <a:tc>
                  <a:txBody>
                    <a:bodyPr/>
                    <a:lstStyle/>
                    <a:p>
                      <a:r>
                        <a:rPr lang="en-GB" sz="1200" dirty="0">
                          <a:latin typeface="+mn-lt"/>
                        </a:rPr>
                        <a:t>Fossil fuel which is thick in consistency and mixed with sands.</a:t>
                      </a:r>
                    </a:p>
                  </a:txBody>
                  <a:tcPr marL="36576" marR="36576" marT="36576" marB="36576"/>
                </a:tc>
                <a:extLst>
                  <a:ext uri="{0D108BD9-81ED-4DB2-BD59-A6C34878D82A}">
                    <a16:rowId xmlns:a16="http://schemas.microsoft.com/office/drawing/2014/main" val="1875491268"/>
                  </a:ext>
                </a:extLst>
              </a:tr>
              <a:tr h="262590">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n-lt"/>
                        </a:rPr>
                        <a:t>Temperate</a:t>
                      </a:r>
                    </a:p>
                  </a:txBody>
                  <a:tcPr marL="36576" marR="36576" marT="36576" marB="36576"/>
                </a:tc>
                <a:tc>
                  <a:txBody>
                    <a:bodyPr/>
                    <a:lstStyle/>
                    <a:p>
                      <a:r>
                        <a:rPr lang="en-GB" sz="1200" dirty="0">
                          <a:latin typeface="+mn-lt"/>
                        </a:rPr>
                        <a:t>Climates which are not too hot or too cold.</a:t>
                      </a:r>
                    </a:p>
                  </a:txBody>
                  <a:tcPr marL="36576" marR="36576" marT="36576" marB="36576"/>
                </a:tc>
                <a:extLst>
                  <a:ext uri="{0D108BD9-81ED-4DB2-BD59-A6C34878D82A}">
                    <a16:rowId xmlns:a16="http://schemas.microsoft.com/office/drawing/2014/main" val="3847553489"/>
                  </a:ext>
                </a:extLst>
              </a:tr>
            </a:tbl>
          </a:graphicData>
        </a:graphic>
      </p:graphicFrame>
      <p:sp>
        <p:nvSpPr>
          <p:cNvPr id="3" name="TextBox 2"/>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spTree>
    <p:extLst>
      <p:ext uri="{BB962C8B-B14F-4D97-AF65-F5344CB8AC3E}">
        <p14:creationId xmlns:p14="http://schemas.microsoft.com/office/powerpoint/2010/main" val="2875835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62" b="3334"/>
          <a:stretch/>
        </p:blipFill>
        <p:spPr>
          <a:xfrm rot="10800000">
            <a:off x="220618" y="312382"/>
            <a:ext cx="11607800" cy="6177009"/>
          </a:xfrm>
          <a:prstGeom prst="rect">
            <a:avLst/>
          </a:prstGeom>
        </p:spPr>
      </p:pic>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1410752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4566</Words>
  <Application>Microsoft Office PowerPoint</Application>
  <PresentationFormat>Widescreen</PresentationFormat>
  <Paragraphs>828</Paragraphs>
  <Slides>37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Aptos</vt:lpstr>
      <vt:lpstr>Aptos Display</vt:lpstr>
      <vt:lpstr>Arial</vt:lpstr>
      <vt:lpstr>Calibri</vt:lpstr>
      <vt:lpstr>Gill Sans MT</vt:lpstr>
      <vt:lpstr>Tw Cen MT</vt:lpstr>
      <vt:lpstr>Office Theme</vt:lpstr>
      <vt:lpstr>1_Office Theme</vt:lpstr>
      <vt:lpstr>Year 8 Knowledge Organiser HT5</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Knowledge Organiser HT4</dc:title>
  <dc:creator>D Moore</dc:creator>
  <cp:lastModifiedBy>A Smith</cp:lastModifiedBy>
  <cp:revision>54</cp:revision>
  <cp:lastPrinted>2026-03-11T14:57:28Z</cp:lastPrinted>
  <dcterms:created xsi:type="dcterms:W3CDTF">2024-02-08T13:34:19Z</dcterms:created>
  <dcterms:modified xsi:type="dcterms:W3CDTF">2026-03-11T15:01:59Z</dcterms:modified>
</cp:coreProperties>
</file>