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7" r:id="rId3"/>
    <p:sldId id="258" r:id="rId4"/>
    <p:sldId id="279" r:id="rId5"/>
    <p:sldId id="260" r:id="rId6"/>
    <p:sldId id="281" r:id="rId7"/>
    <p:sldId id="262" r:id="rId8"/>
    <p:sldId id="263" r:id="rId9"/>
    <p:sldId id="264" r:id="rId10"/>
    <p:sldId id="332" r:id="rId11"/>
    <p:sldId id="306" r:id="rId12"/>
    <p:sldId id="307" r:id="rId13"/>
    <p:sldId id="270" r:id="rId14"/>
    <p:sldId id="271" r:id="rId15"/>
    <p:sldId id="336" r:id="rId16"/>
    <p:sldId id="273" r:id="rId17"/>
    <p:sldId id="274" r:id="rId18"/>
    <p:sldId id="267" r:id="rId19"/>
    <p:sldId id="275" r:id="rId20"/>
    <p:sldId id="297" r:id="rId21"/>
    <p:sldId id="298" r:id="rId22"/>
    <p:sldId id="299" r:id="rId23"/>
    <p:sldId id="300" r:id="rId24"/>
    <p:sldId id="301" r:id="rId25"/>
    <p:sldId id="333" r:id="rId26"/>
    <p:sldId id="334" r:id="rId27"/>
    <p:sldId id="280" r:id="rId28"/>
    <p:sldId id="335" r:id="rId29"/>
    <p:sldId id="282" r:id="rId30"/>
    <p:sldId id="283" r:id="rId31"/>
    <p:sldId id="291" r:id="rId32"/>
    <p:sldId id="302" r:id="rId33"/>
    <p:sldId id="322" r:id="rId34"/>
    <p:sldId id="323" r:id="rId35"/>
    <p:sldId id="324" r:id="rId36"/>
    <p:sldId id="325" r:id="rId37"/>
    <p:sldId id="326" r:id="rId38"/>
    <p:sldId id="327" r:id="rId39"/>
    <p:sldId id="328" r:id="rId40"/>
    <p:sldId id="329" r:id="rId41"/>
    <p:sldId id="330" r:id="rId42"/>
    <p:sldId id="331" r:id="rId4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60"/>
  </p:normalViewPr>
  <p:slideViewPr>
    <p:cSldViewPr snapToGrid="0">
      <p:cViewPr varScale="1">
        <p:scale>
          <a:sx n="112" d="100"/>
          <a:sy n="112"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DA3B531-FBB3-4831-A71E-E9D5C9891B7F}" type="datetimeFigureOut">
              <a:rPr lang="en-GB" smtClean="0"/>
              <a:t>29/04/2026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9A6C65E-9A25-43F9-B118-4DF60837907B}" type="slidenum">
              <a:rPr lang="en-GB" smtClean="0"/>
              <a:t>‹#›</a:t>
            </a:fld>
            <a:endParaRPr lang="en-GB"/>
          </a:p>
        </p:txBody>
      </p:sp>
    </p:spTree>
    <p:extLst>
      <p:ext uri="{BB962C8B-B14F-4D97-AF65-F5344CB8AC3E}">
        <p14:creationId xmlns:p14="http://schemas.microsoft.com/office/powerpoint/2010/main" val="336807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79385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98963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68099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E302-DAF0-490C-906B-9E448CA057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2ABE9C-950F-41CF-B6FA-6A8B3DC5C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D1034C-89A0-4F68-9DD0-F4E976FA0D5C}"/>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5" name="Footer Placeholder 4">
            <a:extLst>
              <a:ext uri="{FF2B5EF4-FFF2-40B4-BE49-F238E27FC236}">
                <a16:creationId xmlns:a16="http://schemas.microsoft.com/office/drawing/2014/main" id="{784F9C71-2C02-46DE-8F28-9D551779F7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E62176-DB63-4CE3-BF5D-948151B56491}"/>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165630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47C72-0618-4A56-8302-C158FEBEC3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76CE4D-1E1A-4FC4-B625-9411F66B11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0AE216-96A2-47E9-8C9B-AF30854132B1}"/>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5" name="Footer Placeholder 4">
            <a:extLst>
              <a:ext uri="{FF2B5EF4-FFF2-40B4-BE49-F238E27FC236}">
                <a16:creationId xmlns:a16="http://schemas.microsoft.com/office/drawing/2014/main" id="{B6CF73BA-1344-46BC-9479-A08091CC99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A3445A-36DC-4399-8102-722A8424455F}"/>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336853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F622-3399-4498-AC68-F9C3DF43DF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314629-4AD4-4E3F-9D75-6B4BE0130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C8F73-EF29-4412-B0E1-36E758432107}"/>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5" name="Footer Placeholder 4">
            <a:extLst>
              <a:ext uri="{FF2B5EF4-FFF2-40B4-BE49-F238E27FC236}">
                <a16:creationId xmlns:a16="http://schemas.microsoft.com/office/drawing/2014/main" id="{0B7ED006-539F-4E1E-84C2-AC145F754A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6D17CA-0C59-4925-8A28-A1E4819CB5E1}"/>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236037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65AE-F96B-4776-8201-E5B8758FB4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96859-C646-4A53-9D85-41412A3C12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4DD0B7-2331-4752-B196-F42CAAC0BE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E6A16B-CF34-4D49-8C62-FE9521F62859}"/>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6" name="Footer Placeholder 5">
            <a:extLst>
              <a:ext uri="{FF2B5EF4-FFF2-40B4-BE49-F238E27FC236}">
                <a16:creationId xmlns:a16="http://schemas.microsoft.com/office/drawing/2014/main" id="{B77184F0-1D1F-4FDA-B9ED-404E4D82BD3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272076-907D-4E47-9DA2-44B53F3CEF69}"/>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229975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84300-B965-4559-B999-5FF4C3492D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EC5EB4-6FA1-4B90-994A-FB1DDF634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2C6A84-5164-4A08-8D0F-38439E7A05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C26A99-62D4-4A8F-AF8B-1702A32B5B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2EEA7-779B-4A03-9047-D1F3A4AB3F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0EFBF1-53D7-4605-988C-A8A9E6D5F56E}"/>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8" name="Footer Placeholder 7">
            <a:extLst>
              <a:ext uri="{FF2B5EF4-FFF2-40B4-BE49-F238E27FC236}">
                <a16:creationId xmlns:a16="http://schemas.microsoft.com/office/drawing/2014/main" id="{2B22AFCB-164C-4F47-9FB4-2CB80D1F8FD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101770A-EEE1-4483-B8AF-6168D4ED397E}"/>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4059387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5580-EFA3-4174-8349-6B9F424B5D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526CE6-BA35-42FE-A4DB-7713C846B290}"/>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4" name="Footer Placeholder 3">
            <a:extLst>
              <a:ext uri="{FF2B5EF4-FFF2-40B4-BE49-F238E27FC236}">
                <a16:creationId xmlns:a16="http://schemas.microsoft.com/office/drawing/2014/main" id="{4EC008CA-C19D-4C3B-803B-7DD7F35457A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6641D0-72C3-4FD9-BA12-8B8FA0EB13D7}"/>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3364574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2518F-9EF2-4358-BC2D-6B349D0F77F4}"/>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3" name="Footer Placeholder 2">
            <a:extLst>
              <a:ext uri="{FF2B5EF4-FFF2-40B4-BE49-F238E27FC236}">
                <a16:creationId xmlns:a16="http://schemas.microsoft.com/office/drawing/2014/main" id="{B4B3B659-D71A-4C95-9005-556510D83B1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175EDB3-5A88-4411-A30A-7A4D275CD8B9}"/>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3126191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5BAB-7B17-4164-ADF8-C9F928CCE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ECD6DB-57F5-4047-8895-783A47BDA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D9234B-670E-434A-8769-3F5C5F215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4B1BE-2BC0-4180-84C9-9D1705189D59}"/>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6" name="Footer Placeholder 5">
            <a:extLst>
              <a:ext uri="{FF2B5EF4-FFF2-40B4-BE49-F238E27FC236}">
                <a16:creationId xmlns:a16="http://schemas.microsoft.com/office/drawing/2014/main" id="{835E9D8D-4E72-48C4-827D-B1CDF01DA8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B2BEC4F-6352-4B48-9830-655D7FC0AA39}"/>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141306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2725363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1A57-37E8-4760-A1EB-68DC1A968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877CC6-52B6-4262-932D-3E980A631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17653FA-BE0C-4B28-B82C-2E4239CF7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3CCFB-497D-48EA-B39E-171D2F5920CD}"/>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6" name="Footer Placeholder 5">
            <a:extLst>
              <a:ext uri="{FF2B5EF4-FFF2-40B4-BE49-F238E27FC236}">
                <a16:creationId xmlns:a16="http://schemas.microsoft.com/office/drawing/2014/main" id="{EB3B131C-A105-4CD2-B531-5DDA7B1029D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603A76-7001-40A0-BE9F-E794B6976284}"/>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1435596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B80B-58D5-439F-9795-4C4D17F274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0B9D89-676B-452C-87CA-DDA2426CF4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0A378C-E530-48E3-8FD9-BE0B737A0BDE}"/>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5" name="Footer Placeholder 4">
            <a:extLst>
              <a:ext uri="{FF2B5EF4-FFF2-40B4-BE49-F238E27FC236}">
                <a16:creationId xmlns:a16="http://schemas.microsoft.com/office/drawing/2014/main" id="{35EBA07D-3172-440A-A32D-C4494C8DF4D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DE132AA-96BE-404A-B4A1-529390D55886}"/>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4026354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6EA785-D2F8-41BD-9322-61C3E5DCF7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49358-BC55-4137-8C3E-FA0E118239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183EE4-0F19-4EB3-84B7-FA64CF1BDE9A}"/>
              </a:ext>
            </a:extLst>
          </p:cNvPr>
          <p:cNvSpPr>
            <a:spLocks noGrp="1"/>
          </p:cNvSpPr>
          <p:nvPr>
            <p:ph type="dt" sz="half" idx="10"/>
          </p:nvPr>
        </p:nvSpPr>
        <p:spPr/>
        <p:txBody>
          <a:bodyPr/>
          <a:lstStyle/>
          <a:p>
            <a:fld id="{3048DF52-1790-44FE-8A7D-379AB91126EB}" type="datetimeFigureOut">
              <a:rPr lang="en-GB" smtClean="0"/>
              <a:t>29/04/2026</a:t>
            </a:fld>
            <a:endParaRPr lang="en-GB" dirty="0"/>
          </a:p>
        </p:txBody>
      </p:sp>
      <p:sp>
        <p:nvSpPr>
          <p:cNvPr id="5" name="Footer Placeholder 4">
            <a:extLst>
              <a:ext uri="{FF2B5EF4-FFF2-40B4-BE49-F238E27FC236}">
                <a16:creationId xmlns:a16="http://schemas.microsoft.com/office/drawing/2014/main" id="{F23951A6-D937-4EC1-AF14-409725D334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6106CF-263A-437C-90A5-32543B3D5ACB}"/>
              </a:ext>
            </a:extLst>
          </p:cNvPr>
          <p:cNvSpPr>
            <a:spLocks noGrp="1"/>
          </p:cNvSpPr>
          <p:nvPr>
            <p:ph type="sldNum" sz="quarter" idx="12"/>
          </p:nvPr>
        </p:nvSpPr>
        <p:spPr/>
        <p:txBody>
          <a:bodyPr/>
          <a:lstStyle/>
          <a:p>
            <a:fld id="{108B2AC7-6080-4F59-8F93-F9ECCC96C6DD}" type="slidenum">
              <a:rPr lang="en-GB" smtClean="0"/>
              <a:t>‹#›</a:t>
            </a:fld>
            <a:endParaRPr lang="en-GB" dirty="0"/>
          </a:p>
        </p:txBody>
      </p:sp>
    </p:spTree>
    <p:extLst>
      <p:ext uri="{BB962C8B-B14F-4D97-AF65-F5344CB8AC3E}">
        <p14:creationId xmlns:p14="http://schemas.microsoft.com/office/powerpoint/2010/main" val="235692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38474-D356-434A-A814-6FC02E07DE62}"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37793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A38474-D356-434A-A814-6FC02E07DE62}" type="datetimeFigureOut">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23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A38474-D356-434A-A814-6FC02E07DE62}" type="datetimeFigureOut">
              <a:rPr lang="en-GB" smtClean="0"/>
              <a:t>29/04/2026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59206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A38474-D356-434A-A814-6FC02E07DE62}" type="datetimeFigureOut">
              <a:rPr lang="en-GB" smtClean="0"/>
              <a:t>29/04/2026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04294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38474-D356-434A-A814-6FC02E07DE62}" type="datetimeFigureOut">
              <a:rPr lang="en-GB" smtClean="0"/>
              <a:t>29/04/2026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8418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38474-D356-434A-A814-6FC02E07DE62}" type="datetimeFigureOut">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28475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38474-D356-434A-A814-6FC02E07DE62}" type="datetimeFigureOut">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428073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38474-D356-434A-A814-6FC02E07DE62}" type="datetimeFigureOut">
              <a:rPr lang="en-GB" smtClean="0"/>
              <a:t>29/04/2026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54F20-6F4B-46FA-9E97-029CCDB82FDA}" type="slidenum">
              <a:rPr lang="en-GB" smtClean="0"/>
              <a:t>‹#›</a:t>
            </a:fld>
            <a:endParaRPr lang="en-GB"/>
          </a:p>
        </p:txBody>
      </p:sp>
    </p:spTree>
    <p:extLst>
      <p:ext uri="{BB962C8B-B14F-4D97-AF65-F5344CB8AC3E}">
        <p14:creationId xmlns:p14="http://schemas.microsoft.com/office/powerpoint/2010/main" val="339466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FAD1-0BE0-46A6-AC05-982D5DDE2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D37EB9-7832-44A0-8B74-AD75259B9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E41C53-3D65-4534-B01A-D02EFDB48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8DF52-1790-44FE-8A7D-379AB91126EB}" type="datetimeFigureOut">
              <a:rPr lang="en-GB" smtClean="0"/>
              <a:t>29/04/2026</a:t>
            </a:fld>
            <a:endParaRPr lang="en-GB" dirty="0"/>
          </a:p>
        </p:txBody>
      </p:sp>
      <p:sp>
        <p:nvSpPr>
          <p:cNvPr id="5" name="Footer Placeholder 4">
            <a:extLst>
              <a:ext uri="{FF2B5EF4-FFF2-40B4-BE49-F238E27FC236}">
                <a16:creationId xmlns:a16="http://schemas.microsoft.com/office/drawing/2014/main" id="{F27AC6F8-35EF-42D8-A917-42C84273C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EB9B5D8-8F0E-4F12-B9D9-F6A824B3F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B2AC7-6080-4F59-8F93-F9ECCC96C6DD}" type="slidenum">
              <a:rPr lang="en-GB" smtClean="0"/>
              <a:t>‹#›</a:t>
            </a:fld>
            <a:endParaRPr lang="en-GB" dirty="0"/>
          </a:p>
        </p:txBody>
      </p:sp>
    </p:spTree>
    <p:extLst>
      <p:ext uri="{BB962C8B-B14F-4D97-AF65-F5344CB8AC3E}">
        <p14:creationId xmlns:p14="http://schemas.microsoft.com/office/powerpoint/2010/main" val="3701998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6883" y="285008"/>
            <a:ext cx="11625943" cy="6246421"/>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90090" y="3262667"/>
            <a:ext cx="10515600" cy="1325563"/>
          </a:xfrm>
        </p:spPr>
        <p:txBody>
          <a:bodyPr/>
          <a:lstStyle/>
          <a:p>
            <a:pPr algn="ctr"/>
            <a:r>
              <a:rPr lang="en-GB" dirty="0">
                <a:latin typeface="Gill Sans MT" panose="020B0502020104020203" pitchFamily="34" charset="0"/>
              </a:rPr>
              <a:t>Year 8 Knowledge Organiser HT6</a:t>
            </a:r>
          </a:p>
        </p:txBody>
      </p:sp>
      <p:pic>
        <p:nvPicPr>
          <p:cNvPr id="8" name="Picture 7"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9" name="TextBox 8"/>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9900"/>
                </a:solidFill>
                <a:latin typeface="Gill Sans MT" panose="020B0502020104020203" pitchFamily="34" charset="0"/>
              </a:rPr>
              <a:t>Knowledge is Power</a:t>
            </a:r>
          </a:p>
        </p:txBody>
      </p:sp>
      <p:sp>
        <p:nvSpPr>
          <p:cNvPr id="10" name="TextBox 9"/>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354309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62" b="3334"/>
          <a:stretch/>
        </p:blipFill>
        <p:spPr>
          <a:xfrm rot="10800000">
            <a:off x="220618" y="312382"/>
            <a:ext cx="11607800" cy="6177009"/>
          </a:xfrm>
          <a:prstGeom prst="rect">
            <a:avLst/>
          </a:prstGeom>
        </p:spPr>
      </p:pic>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141075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graphicFrame>
        <p:nvGraphicFramePr>
          <p:cNvPr id="6" name="Table 5"/>
          <p:cNvGraphicFramePr>
            <a:graphicFrameLocks noGrp="1"/>
          </p:cNvGraphicFramePr>
          <p:nvPr>
            <p:extLst>
              <p:ext uri="{D42A27DB-BD31-4B8C-83A1-F6EECF244321}">
                <p14:modId xmlns:p14="http://schemas.microsoft.com/office/powerpoint/2010/main" val="1716251030"/>
              </p:ext>
            </p:extLst>
          </p:nvPr>
        </p:nvGraphicFramePr>
        <p:xfrm>
          <a:off x="278674" y="865483"/>
          <a:ext cx="11658600" cy="5456986"/>
        </p:xfrm>
        <a:graphic>
          <a:graphicData uri="http://schemas.openxmlformats.org/drawingml/2006/table">
            <a:tbl>
              <a:tblPr firstRow="1" bandRow="1">
                <a:tableStyleId>{5940675A-B579-460E-94D1-54222C63F5DA}</a:tableStyleId>
              </a:tblPr>
              <a:tblGrid>
                <a:gridCol w="1934076">
                  <a:extLst>
                    <a:ext uri="{9D8B030D-6E8A-4147-A177-3AD203B41FA5}">
                      <a16:colId xmlns:a16="http://schemas.microsoft.com/office/drawing/2014/main" val="20000"/>
                    </a:ext>
                  </a:extLst>
                </a:gridCol>
                <a:gridCol w="9724524">
                  <a:extLst>
                    <a:ext uri="{9D8B030D-6E8A-4147-A177-3AD203B41FA5}">
                      <a16:colId xmlns:a16="http://schemas.microsoft.com/office/drawing/2014/main" val="3274850214"/>
                    </a:ext>
                  </a:extLst>
                </a:gridCol>
              </a:tblGrid>
              <a:tr h="40604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u="none" dirty="0">
                          <a:solidFill>
                            <a:schemeClr val="tx1"/>
                          </a:solidFill>
                          <a:latin typeface="Gill Sans MT" panose="020B0502020104020203" pitchFamily="34" charset="0"/>
                        </a:rPr>
                        <a:t>Muscular system - Antagonistic pairs</a:t>
                      </a: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675263">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a:rPr>
                        <a:t>Tendons connect muscle to bone and ligaments connect bone to bone. Voluntary muscles allow for movement as they produce a force which causes the attached bones to move in a specific direction. Muscles which are attached via tendons work together to create this.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hMerge="1">
                  <a:txBody>
                    <a:bodyPr/>
                    <a:lstStyle/>
                    <a:p>
                      <a:endParaRPr lang="en-GB"/>
                    </a:p>
                  </a:txBody>
                  <a:tcPr/>
                </a:tc>
                <a:extLst>
                  <a:ext uri="{0D108BD9-81ED-4DB2-BD59-A6C34878D82A}">
                    <a16:rowId xmlns:a16="http://schemas.microsoft.com/office/drawing/2014/main" val="10002"/>
                  </a:ext>
                </a:extLst>
              </a:tr>
              <a:tr h="65561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Antagonistic pairs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where two muscles work together to create movement. There are two main categories that outline how these muscles work together; agonist and the antagonist.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the also known as the prime mover.  This is the muscle that contracts and causes the movement.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7864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This is the opposite muscle that relaxes and in most cases lengthens as the movement occurs.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74974">
                <a:tc gridSpan="2">
                  <a:txBody>
                    <a:bodyPr/>
                    <a:lstStyle/>
                    <a:p>
                      <a:pPr marR="0" indent="0" algn="ctr"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Muscular system – Muscle fibre types</a:t>
                      </a: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926076416"/>
                  </a:ext>
                </a:extLst>
              </a:tr>
              <a:tr h="40604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All skeletal muscle contains a mixture of Slow Twitch and Fast Twitch muscle fibres- this is based on their speed of contraction. </a:t>
                      </a:r>
                      <a:r>
                        <a:rPr lang="en-US" altLang="en-US" sz="1200" b="0" u="none" dirty="0">
                          <a:solidFill>
                            <a:schemeClr val="tx1"/>
                          </a:solidFill>
                          <a:latin typeface="Gill Sans MT" panose="020B0502020104020203" pitchFamily="34" charset="0"/>
                          <a:cs typeface="Arial" panose="020B0604020202020204" pitchFamily="34" charset="0"/>
                        </a:rPr>
                        <a:t>There are 3 types of muscle fibre. </a:t>
                      </a:r>
                    </a:p>
                  </a:txBody>
                  <a:tcPr marL="36576" marR="36576" marT="36576" marB="36576" anchor="ctr"/>
                </a:tc>
                <a:tc hMerge="1">
                  <a:txBody>
                    <a:bodyPr/>
                    <a:lstStyle/>
                    <a:p>
                      <a:endParaRPr lang="en-GB"/>
                    </a:p>
                  </a:txBody>
                  <a:tcPr/>
                </a:tc>
                <a:extLst>
                  <a:ext uri="{0D108BD9-81ED-4DB2-BD59-A6C34878D82A}">
                    <a16:rowId xmlns:a16="http://schemas.microsoft.com/office/drawing/2014/main" val="1875491268"/>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Fast Twitch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Is broken down into two </a:t>
                      </a:r>
                      <a:r>
                        <a:rPr lang="en-US" altLang="en-US" sz="1200" b="0" u="none" dirty="0" err="1">
                          <a:solidFill>
                            <a:schemeClr val="tx1"/>
                          </a:solidFill>
                          <a:latin typeface="Gill Sans MT" panose="020B0502020104020203" pitchFamily="34" charset="0"/>
                          <a:cs typeface="Arial" panose="020B0604020202020204" pitchFamily="34" charset="0"/>
                        </a:rPr>
                        <a:t>types;Type</a:t>
                      </a:r>
                      <a:r>
                        <a:rPr lang="en-US" altLang="en-US" sz="1200" b="0" u="none" dirty="0">
                          <a:solidFill>
                            <a:schemeClr val="tx1"/>
                          </a:solidFill>
                          <a:latin typeface="Gill Sans MT" panose="020B0502020104020203" pitchFamily="34" charset="0"/>
                          <a:cs typeface="Arial" panose="020B0604020202020204" pitchFamily="34" charset="0"/>
                        </a:rPr>
                        <a:t> 2 x &amp; Type 2 b.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kern="1400" dirty="0">
                          <a:ln>
                            <a:noFill/>
                          </a:ln>
                          <a:solidFill>
                            <a:schemeClr val="tx1"/>
                          </a:solidFill>
                          <a:effectLst/>
                          <a:latin typeface="Gill Sans MT" panose="020B0502020104020203" pitchFamily="34" charset="0"/>
                        </a:rPr>
                        <a:t>Fast twitch - </a:t>
                      </a:r>
                      <a:r>
                        <a:rPr lang="en-US" altLang="en-US" sz="1200" b="0" u="none" dirty="0">
                          <a:solidFill>
                            <a:schemeClr val="tx1"/>
                          </a:solidFill>
                          <a:latin typeface="Gill Sans MT" panose="020B0502020104020203" pitchFamily="34" charset="0"/>
                          <a:cs typeface="Arial" panose="020B0604020202020204" pitchFamily="34" charset="0"/>
                        </a:rPr>
                        <a:t>Type 2 x/2b</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Produces highest force, fast contracting, Low endurance, good for short distances – Sprint start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Type 2a</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 high force, moderate speed of contraction, medium endurance, more resistant to fatigue, Sprinting over longer distances.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93624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Slow Twitch</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They contract slowly and with less force. Provide a low speed of contraction, high endurance, can keep going, don’t produce much power. These fibres have a rich blood (and oxygen) supply.  This makes them red in colour. They are slower to fatigue, and so are used for more endurance events e.g. long distance swimming/ running.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Tree>
    <p:extLst>
      <p:ext uri="{BB962C8B-B14F-4D97-AF65-F5344CB8AC3E}">
        <p14:creationId xmlns:p14="http://schemas.microsoft.com/office/powerpoint/2010/main" val="150378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6" name="TextBox 5"/>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graphicFrame>
        <p:nvGraphicFramePr>
          <p:cNvPr id="4" name="Content Placeholder 3"/>
          <p:cNvGraphicFramePr>
            <a:graphicFrameLocks/>
          </p:cNvGraphicFramePr>
          <p:nvPr>
            <p:extLst>
              <p:ext uri="{D42A27DB-BD31-4B8C-83A1-F6EECF244321}">
                <p14:modId xmlns:p14="http://schemas.microsoft.com/office/powerpoint/2010/main" val="2941731705"/>
              </p:ext>
            </p:extLst>
          </p:nvPr>
        </p:nvGraphicFramePr>
        <p:xfrm>
          <a:off x="6208296" y="764893"/>
          <a:ext cx="5365139" cy="4786031"/>
        </p:xfrm>
        <a:graphic>
          <a:graphicData uri="http://schemas.openxmlformats.org/drawingml/2006/table">
            <a:tbl>
              <a:tblPr firstRow="1" bandRow="1">
                <a:tableStyleId>{5940675A-B579-460E-94D1-54222C63F5DA}</a:tableStyleId>
              </a:tblPr>
              <a:tblGrid>
                <a:gridCol w="1170317">
                  <a:extLst>
                    <a:ext uri="{9D8B030D-6E8A-4147-A177-3AD203B41FA5}">
                      <a16:colId xmlns:a16="http://schemas.microsoft.com/office/drawing/2014/main" val="20000"/>
                    </a:ext>
                  </a:extLst>
                </a:gridCol>
                <a:gridCol w="4194822">
                  <a:extLst>
                    <a:ext uri="{9D8B030D-6E8A-4147-A177-3AD203B41FA5}">
                      <a16:colId xmlns:a16="http://schemas.microsoft.com/office/drawing/2014/main" val="20001"/>
                    </a:ext>
                  </a:extLst>
                </a:gridCol>
              </a:tblGrid>
              <a:tr h="323273">
                <a:tc gridSpan="2">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US" sz="1200" b="1" dirty="0">
                          <a:latin typeface="+mj-lt"/>
                        </a:rPr>
                        <a:t>Selection</a:t>
                      </a:r>
                    </a:p>
                  </a:txBody>
                  <a:tcPr marL="36576" marR="36576" marT="36576" marB="36576">
                    <a:solidFill>
                      <a:schemeClr val="accent4">
                        <a:lumMod val="20000"/>
                        <a:lumOff val="80000"/>
                      </a:schemeClr>
                    </a:solidFill>
                  </a:tcPr>
                </a:tc>
                <a:tc hMerge="1">
                  <a:txBody>
                    <a:bodyPr/>
                    <a:lstStyle/>
                    <a:p>
                      <a:pPr marR="0" indent="0" algn="l" rtl="0">
                        <a:lnSpc>
                          <a:spcPct val="119000"/>
                        </a:lnSpc>
                        <a:spcBef>
                          <a:spcPts val="0"/>
                        </a:spcBef>
                        <a:spcAft>
                          <a:spcPts val="600"/>
                        </a:spcAft>
                      </a:pPr>
                      <a:endParaRPr lang="en-GB" sz="12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168066936"/>
                  </a:ext>
                </a:extLst>
              </a:tr>
              <a:tr h="332509">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Iteration</a:t>
                      </a:r>
                      <a:endParaRPr lang="en-GB" sz="1050" b="1"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Repeating code in a specific order</a:t>
                      </a:r>
                    </a:p>
                  </a:txBody>
                  <a:tcPr marL="36576" marR="36576" marT="36576" marB="36576"/>
                </a:tc>
                <a:extLst>
                  <a:ext uri="{0D108BD9-81ED-4DB2-BD59-A6C34878D82A}">
                    <a16:rowId xmlns:a16="http://schemas.microsoft.com/office/drawing/2014/main" val="3348665160"/>
                  </a:ext>
                </a:extLst>
              </a:tr>
              <a:tr h="332509">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1" kern="1400" dirty="0">
                          <a:ln>
                            <a:noFill/>
                          </a:ln>
                          <a:solidFill>
                            <a:srgbClr val="000000"/>
                          </a:solidFill>
                          <a:effectLst/>
                          <a:latin typeface="+mj-lt"/>
                        </a:rPr>
                        <a:t>Selection</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Used to allow the program to make a choice and take a different path. </a:t>
                      </a:r>
                    </a:p>
                  </a:txBody>
                  <a:tcPr marL="36576" marR="36576" marT="36576" marB="36576"/>
                </a:tc>
                <a:extLst>
                  <a:ext uri="{0D108BD9-81ED-4DB2-BD59-A6C34878D82A}">
                    <a16:rowId xmlns:a16="http://schemas.microsoft.com/office/drawing/2014/main" val="4142164285"/>
                  </a:ext>
                </a:extLst>
              </a:tr>
              <a:tr h="498763">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mj-lt"/>
                        </a:rPr>
                        <a:t>If</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Checks if the condition is true, if so the program runs the indented code below it. </a:t>
                      </a:r>
                    </a:p>
                  </a:txBody>
                  <a:tcPr marL="36576" marR="36576" marT="36576" marB="36576"/>
                </a:tc>
                <a:extLst>
                  <a:ext uri="{0D108BD9-81ED-4DB2-BD59-A6C34878D82A}">
                    <a16:rowId xmlns:a16="http://schemas.microsoft.com/office/drawing/2014/main" val="1046532490"/>
                  </a:ext>
                </a:extLst>
              </a:tr>
              <a:tr h="498764">
                <a:tc>
                  <a:txBody>
                    <a:bodyPr/>
                    <a:lstStyle/>
                    <a:p>
                      <a:pPr marR="0" indent="0" algn="l" rtl="0">
                        <a:lnSpc>
                          <a:spcPct val="119000"/>
                        </a:lnSpc>
                        <a:spcBef>
                          <a:spcPts val="0"/>
                        </a:spcBef>
                        <a:spcAft>
                          <a:spcPts val="600"/>
                        </a:spcAft>
                      </a:pPr>
                      <a:r>
                        <a:rPr lang="en-GB" sz="1200" b="1" kern="1400" dirty="0" err="1">
                          <a:ln>
                            <a:noFill/>
                          </a:ln>
                          <a:solidFill>
                            <a:srgbClr val="000000"/>
                          </a:solidFill>
                          <a:effectLst/>
                          <a:latin typeface="+mj-lt"/>
                        </a:rPr>
                        <a:t>Elif</a:t>
                      </a:r>
                      <a:endParaRPr lang="en-GB" sz="1200" b="1"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If the first if fails then this </a:t>
                      </a:r>
                      <a:r>
                        <a:rPr lang="en-GB" sz="1200" kern="1400" dirty="0" err="1">
                          <a:ln>
                            <a:noFill/>
                          </a:ln>
                          <a:solidFill>
                            <a:srgbClr val="000000"/>
                          </a:solidFill>
                          <a:effectLst/>
                          <a:latin typeface="+mj-lt"/>
                        </a:rPr>
                        <a:t>elif</a:t>
                      </a:r>
                      <a:r>
                        <a:rPr lang="en-GB" sz="1200" kern="1400" dirty="0">
                          <a:ln>
                            <a:noFill/>
                          </a:ln>
                          <a:solidFill>
                            <a:srgbClr val="000000"/>
                          </a:solidFill>
                          <a:effectLst/>
                          <a:latin typeface="+mj-lt"/>
                        </a:rPr>
                        <a:t> condition is checked, there can be multiple of these. </a:t>
                      </a:r>
                    </a:p>
                  </a:txBody>
                  <a:tcPr marL="36576" marR="36576" marT="36576" marB="36576"/>
                </a:tc>
                <a:extLst>
                  <a:ext uri="{0D108BD9-81ED-4DB2-BD59-A6C34878D82A}">
                    <a16:rowId xmlns:a16="http://schemas.microsoft.com/office/drawing/2014/main" val="2858239264"/>
                  </a:ext>
                </a:extLst>
              </a:tr>
              <a:tr h="606755">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Else</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If all if and </a:t>
                      </a:r>
                      <a:r>
                        <a:rPr lang="en-GB" sz="1200" kern="1400" dirty="0" err="1">
                          <a:ln>
                            <a:noFill/>
                          </a:ln>
                          <a:solidFill>
                            <a:srgbClr val="000000"/>
                          </a:solidFill>
                          <a:effectLst/>
                          <a:latin typeface="+mj-lt"/>
                        </a:rPr>
                        <a:t>elif</a:t>
                      </a:r>
                      <a:r>
                        <a:rPr lang="en-GB" sz="1200" kern="1400" dirty="0">
                          <a:ln>
                            <a:noFill/>
                          </a:ln>
                          <a:solidFill>
                            <a:srgbClr val="000000"/>
                          </a:solidFill>
                          <a:effectLst/>
                          <a:latin typeface="+mj-lt"/>
                        </a:rPr>
                        <a:t> statements are not true the </a:t>
                      </a:r>
                      <a:r>
                        <a:rPr lang="en-GB" sz="1200" kern="1400" dirty="0" err="1">
                          <a:ln>
                            <a:noFill/>
                          </a:ln>
                          <a:solidFill>
                            <a:srgbClr val="000000"/>
                          </a:solidFill>
                          <a:effectLst/>
                          <a:latin typeface="+mj-lt"/>
                        </a:rPr>
                        <a:t>the</a:t>
                      </a:r>
                      <a:r>
                        <a:rPr lang="en-GB" sz="1200" kern="1400" dirty="0">
                          <a:ln>
                            <a:noFill/>
                          </a:ln>
                          <a:solidFill>
                            <a:srgbClr val="000000"/>
                          </a:solidFill>
                          <a:effectLst/>
                          <a:latin typeface="+mj-lt"/>
                        </a:rPr>
                        <a:t> code indented below else will run. </a:t>
                      </a:r>
                    </a:p>
                  </a:txBody>
                  <a:tcPr marL="36576" marR="36576" marT="36576" marB="36576"/>
                </a:tc>
                <a:extLst>
                  <a:ext uri="{0D108BD9-81ED-4DB2-BD59-A6C34878D82A}">
                    <a16:rowId xmlns:a16="http://schemas.microsoft.com/office/drawing/2014/main" val="78640674"/>
                  </a:ext>
                </a:extLst>
              </a:tr>
              <a:tr h="606755">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Example programme with selection</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colour - input(“Enter your favourite colour”); </a:t>
                      </a:r>
                    </a:p>
                    <a:p>
                      <a:pPr marR="0" indent="0" algn="l" rtl="0">
                        <a:lnSpc>
                          <a:spcPct val="119000"/>
                        </a:lnSpc>
                        <a:spcBef>
                          <a:spcPts val="0"/>
                        </a:spcBef>
                        <a:spcAft>
                          <a:spcPts val="600"/>
                        </a:spcAft>
                      </a:pPr>
                      <a:r>
                        <a:rPr lang="en-GB" sz="1200" kern="1400" dirty="0">
                          <a:ln>
                            <a:noFill/>
                          </a:ln>
                          <a:solidFill>
                            <a:srgbClr val="000000"/>
                          </a:solidFill>
                          <a:effectLst/>
                          <a:latin typeface="+mj-lt"/>
                        </a:rPr>
                        <a:t>if colour == “Red”: </a:t>
                      </a:r>
                    </a:p>
                    <a:p>
                      <a:pPr marR="0" indent="0" algn="l" rtl="0">
                        <a:lnSpc>
                          <a:spcPct val="119000"/>
                        </a:lnSpc>
                        <a:spcBef>
                          <a:spcPts val="0"/>
                        </a:spcBef>
                        <a:spcAft>
                          <a:spcPts val="600"/>
                        </a:spcAft>
                      </a:pPr>
                      <a:r>
                        <a:rPr lang="en-GB" sz="1200" kern="1400" dirty="0">
                          <a:ln>
                            <a:noFill/>
                          </a:ln>
                          <a:solidFill>
                            <a:srgbClr val="000000"/>
                          </a:solidFill>
                          <a:effectLst/>
                          <a:latin typeface="+mj-lt"/>
                        </a:rPr>
                        <a:t>    print(“Reminds me of tomatoes”); </a:t>
                      </a:r>
                    </a:p>
                    <a:p>
                      <a:pPr marR="0" indent="0" algn="l" rtl="0">
                        <a:lnSpc>
                          <a:spcPct val="119000"/>
                        </a:lnSpc>
                        <a:spcBef>
                          <a:spcPts val="0"/>
                        </a:spcBef>
                        <a:spcAft>
                          <a:spcPts val="600"/>
                        </a:spcAft>
                      </a:pPr>
                      <a:r>
                        <a:rPr lang="en-GB" sz="1200" kern="1400" dirty="0" err="1">
                          <a:ln>
                            <a:noFill/>
                          </a:ln>
                          <a:solidFill>
                            <a:srgbClr val="000000"/>
                          </a:solidFill>
                          <a:effectLst/>
                          <a:latin typeface="+mj-lt"/>
                        </a:rPr>
                        <a:t>elif</a:t>
                      </a:r>
                      <a:r>
                        <a:rPr lang="en-GB" sz="1200" kern="1400" dirty="0">
                          <a:ln>
                            <a:noFill/>
                          </a:ln>
                          <a:solidFill>
                            <a:srgbClr val="000000"/>
                          </a:solidFill>
                          <a:effectLst/>
                          <a:latin typeface="+mj-lt"/>
                        </a:rPr>
                        <a:t> colour == “Blue”: </a:t>
                      </a:r>
                    </a:p>
                    <a:p>
                      <a:pPr marR="0" indent="0" algn="l" rtl="0">
                        <a:lnSpc>
                          <a:spcPct val="119000"/>
                        </a:lnSpc>
                        <a:spcBef>
                          <a:spcPts val="0"/>
                        </a:spcBef>
                        <a:spcAft>
                          <a:spcPts val="600"/>
                        </a:spcAft>
                      </a:pPr>
                      <a:r>
                        <a:rPr lang="en-GB" sz="1200" kern="1400" dirty="0">
                          <a:ln>
                            <a:noFill/>
                          </a:ln>
                          <a:solidFill>
                            <a:srgbClr val="000000"/>
                          </a:solidFill>
                          <a:effectLst/>
                          <a:latin typeface="+mj-lt"/>
                        </a:rPr>
                        <a:t>    print(“Reminds me of the sea!”); </a:t>
                      </a:r>
                    </a:p>
                    <a:p>
                      <a:pPr marR="0" indent="0" algn="l" rtl="0">
                        <a:lnSpc>
                          <a:spcPct val="119000"/>
                        </a:lnSpc>
                        <a:spcBef>
                          <a:spcPts val="0"/>
                        </a:spcBef>
                        <a:spcAft>
                          <a:spcPts val="600"/>
                        </a:spcAft>
                      </a:pPr>
                      <a:r>
                        <a:rPr lang="en-GB" sz="1200" kern="1400" dirty="0">
                          <a:ln>
                            <a:noFill/>
                          </a:ln>
                          <a:solidFill>
                            <a:srgbClr val="000000"/>
                          </a:solidFill>
                          <a:effectLst/>
                          <a:latin typeface="+mj-lt"/>
                        </a:rPr>
                        <a:t>else: </a:t>
                      </a:r>
                    </a:p>
                    <a:p>
                      <a:pPr marR="0" indent="0" algn="l" rtl="0">
                        <a:lnSpc>
                          <a:spcPct val="119000"/>
                        </a:lnSpc>
                        <a:spcBef>
                          <a:spcPts val="0"/>
                        </a:spcBef>
                        <a:spcAft>
                          <a:spcPts val="600"/>
                        </a:spcAft>
                      </a:pPr>
                      <a:r>
                        <a:rPr lang="en-GB" sz="1200" kern="1400" dirty="0">
                          <a:ln>
                            <a:noFill/>
                          </a:ln>
                          <a:solidFill>
                            <a:srgbClr val="000000"/>
                          </a:solidFill>
                          <a:effectLst/>
                          <a:latin typeface="+mj-lt"/>
                        </a:rPr>
                        <a:t>    print(“If it </a:t>
                      </a:r>
                      <a:r>
                        <a:rPr lang="en-GB" sz="1200" kern="1400" dirty="0" err="1">
                          <a:ln>
                            <a:noFill/>
                          </a:ln>
                          <a:solidFill>
                            <a:srgbClr val="000000"/>
                          </a:solidFill>
                          <a:effectLst/>
                          <a:latin typeface="+mj-lt"/>
                        </a:rPr>
                        <a:t>ain’t</a:t>
                      </a:r>
                      <a:r>
                        <a:rPr lang="en-GB" sz="1200" kern="1400" dirty="0">
                          <a:ln>
                            <a:noFill/>
                          </a:ln>
                          <a:solidFill>
                            <a:srgbClr val="000000"/>
                          </a:solidFill>
                          <a:effectLst/>
                          <a:latin typeface="+mj-lt"/>
                        </a:rPr>
                        <a:t> Red or Blue then I </a:t>
                      </a:r>
                      <a:r>
                        <a:rPr lang="en-GB" sz="1200" kern="1400" dirty="0" err="1">
                          <a:ln>
                            <a:noFill/>
                          </a:ln>
                          <a:solidFill>
                            <a:srgbClr val="000000"/>
                          </a:solidFill>
                          <a:effectLst/>
                          <a:latin typeface="+mj-lt"/>
                        </a:rPr>
                        <a:t>ain’t</a:t>
                      </a:r>
                      <a:r>
                        <a:rPr lang="en-GB" sz="1200" kern="1400" dirty="0">
                          <a:ln>
                            <a:noFill/>
                          </a:ln>
                          <a:solidFill>
                            <a:srgbClr val="000000"/>
                          </a:solidFill>
                          <a:effectLst/>
                          <a:latin typeface="+mj-lt"/>
                        </a:rPr>
                        <a:t> interested”); </a:t>
                      </a:r>
                    </a:p>
                  </a:txBody>
                  <a:tcPr marL="36576" marR="36576" marT="36576" marB="36576"/>
                </a:tc>
                <a:extLst>
                  <a:ext uri="{0D108BD9-81ED-4DB2-BD59-A6C34878D82A}">
                    <a16:rowId xmlns:a16="http://schemas.microsoft.com/office/drawing/2014/main" val="3331813745"/>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952307738"/>
              </p:ext>
            </p:extLst>
          </p:nvPr>
        </p:nvGraphicFramePr>
        <p:xfrm>
          <a:off x="406255" y="764892"/>
          <a:ext cx="5510451" cy="5613527"/>
        </p:xfrm>
        <a:graphic>
          <a:graphicData uri="http://schemas.openxmlformats.org/drawingml/2006/table">
            <a:tbl>
              <a:tblPr firstRow="1" bandRow="1">
                <a:tableStyleId>{5940675A-B579-460E-94D1-54222C63F5DA}</a:tableStyleId>
              </a:tblPr>
              <a:tblGrid>
                <a:gridCol w="1432081">
                  <a:extLst>
                    <a:ext uri="{9D8B030D-6E8A-4147-A177-3AD203B41FA5}">
                      <a16:colId xmlns:a16="http://schemas.microsoft.com/office/drawing/2014/main" val="20000"/>
                    </a:ext>
                  </a:extLst>
                </a:gridCol>
                <a:gridCol w="4078370">
                  <a:extLst>
                    <a:ext uri="{9D8B030D-6E8A-4147-A177-3AD203B41FA5}">
                      <a16:colId xmlns:a16="http://schemas.microsoft.com/office/drawing/2014/main" val="1348711743"/>
                    </a:ext>
                  </a:extLst>
                </a:gridCol>
              </a:tblGrid>
              <a:tr h="334512">
                <a:tc gridSpan="2">
                  <a:txBody>
                    <a:bodyPr/>
                    <a:lstStyle/>
                    <a:p>
                      <a:pPr algn="ctr"/>
                      <a:r>
                        <a:rPr lang="en-US" sz="1200" b="1" dirty="0">
                          <a:effectLst/>
                          <a:latin typeface="+mj-lt"/>
                        </a:rPr>
                        <a:t>Programming</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14112">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Algorithm</a:t>
                      </a:r>
                      <a:endParaRPr lang="en-GB" sz="1050" b="1"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set of instructions or code used to solve a problem. </a:t>
                      </a:r>
                      <a:endParaRPr lang="en-GB" sz="105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10001"/>
                  </a:ext>
                </a:extLst>
              </a:tr>
              <a:tr h="491924">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Syntax</a:t>
                      </a:r>
                      <a:endParaRPr lang="en-GB" sz="1050" b="1"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The rules of the programming language that need to be followed in order for it to work. </a:t>
                      </a:r>
                      <a:endParaRPr lang="en-GB" sz="105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217572651"/>
                  </a:ext>
                </a:extLst>
              </a:tr>
              <a:tr h="414112">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mj-lt"/>
                        </a:rPr>
                        <a:t>Variables</a:t>
                      </a:r>
                      <a:endParaRPr lang="en-GB" sz="1050" b="1"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Data that is stored in memory that is likely to change. </a:t>
                      </a:r>
                      <a:endParaRPr lang="en-GB" sz="105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2904908826"/>
                  </a:ext>
                </a:extLst>
              </a:tr>
              <a:tr h="414112">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mj-lt"/>
                        </a:rPr>
                        <a:t>Program</a:t>
                      </a:r>
                      <a:endParaRPr lang="en-GB" sz="1050" b="1"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Code compiled together to perform a specific function. </a:t>
                      </a:r>
                      <a:endParaRPr lang="en-GB" sz="105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4169635827"/>
                  </a:ext>
                </a:extLst>
              </a:tr>
              <a:tr h="414112">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Print</a:t>
                      </a:r>
                      <a:endParaRPr lang="en-GB" sz="1050" b="1"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function</a:t>
                      </a:r>
                      <a:r>
                        <a:rPr lang="en-GB" sz="1200" kern="1400" baseline="0" dirty="0">
                          <a:ln>
                            <a:noFill/>
                          </a:ln>
                          <a:solidFill>
                            <a:srgbClr val="000000"/>
                          </a:solidFill>
                          <a:effectLst/>
                          <a:latin typeface="+mj-lt"/>
                        </a:rPr>
                        <a:t> used to </a:t>
                      </a:r>
                      <a:r>
                        <a:rPr lang="en-GB" sz="1200" b="0" i="0" kern="1200" dirty="0">
                          <a:solidFill>
                            <a:schemeClr val="tx1"/>
                          </a:solidFill>
                          <a:effectLst/>
                          <a:latin typeface="+mj-lt"/>
                          <a:ea typeface="+mn-ea"/>
                          <a:cs typeface="+mn-cs"/>
                        </a:rPr>
                        <a:t>print the desired message on a device's screen</a:t>
                      </a:r>
                      <a:r>
                        <a:rPr lang="en-GB" sz="1200" b="0" i="0" kern="1200" baseline="0" dirty="0">
                          <a:solidFill>
                            <a:schemeClr val="tx1"/>
                          </a:solidFill>
                          <a:effectLst/>
                          <a:latin typeface="+mj-lt"/>
                          <a:ea typeface="+mn-ea"/>
                          <a:cs typeface="+mn-cs"/>
                        </a:rPr>
                        <a:t> </a:t>
                      </a:r>
                      <a:r>
                        <a:rPr lang="en-GB" sz="1200" b="0" i="0" kern="1200" dirty="0">
                          <a:solidFill>
                            <a:schemeClr val="tx1"/>
                          </a:solidFill>
                          <a:effectLst/>
                          <a:latin typeface="+mj-lt"/>
                          <a:ea typeface="+mn-ea"/>
                          <a:cs typeface="+mn-cs"/>
                        </a:rPr>
                        <a:t>in a string format</a:t>
                      </a:r>
                      <a:endParaRPr lang="en-GB" sz="8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1292936313"/>
                  </a:ext>
                </a:extLst>
              </a:tr>
              <a:tr h="414112">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 Input</a:t>
                      </a:r>
                      <a:endParaRPr lang="en-GB" sz="1050" b="1"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The information entered into a computer system</a:t>
                      </a:r>
                    </a:p>
                  </a:txBody>
                  <a:tcPr marL="36576" marR="36576" marT="36576" marB="36576"/>
                </a:tc>
                <a:extLst>
                  <a:ext uri="{0D108BD9-81ED-4DB2-BD59-A6C34878D82A}">
                    <a16:rowId xmlns:a16="http://schemas.microsoft.com/office/drawing/2014/main" val="10005"/>
                  </a:ext>
                </a:extLst>
              </a:tr>
              <a:tr h="491924">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Output</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What is produced by a computer after it has processed information</a:t>
                      </a:r>
                    </a:p>
                  </a:txBody>
                  <a:tcPr marL="36576" marR="36576" marT="36576" marB="36576"/>
                </a:tc>
                <a:extLst>
                  <a:ext uri="{0D108BD9-81ED-4DB2-BD59-A6C34878D82A}">
                    <a16:rowId xmlns:a16="http://schemas.microsoft.com/office/drawing/2014/main" val="10006"/>
                  </a:ext>
                </a:extLst>
              </a:tr>
              <a:tr h="414112">
                <a:tc gridSpan="2">
                  <a:txBody>
                    <a:bodyPr/>
                    <a:lstStyle/>
                    <a:p>
                      <a:pPr algn="ctr"/>
                      <a:r>
                        <a:rPr lang="en-US" sz="1200" b="1" dirty="0">
                          <a:latin typeface="+mj-lt"/>
                        </a:rPr>
                        <a:t>Data</a:t>
                      </a:r>
                      <a:r>
                        <a:rPr lang="en-US" sz="1200" b="1" baseline="0" dirty="0">
                          <a:latin typeface="+mj-lt"/>
                        </a:rPr>
                        <a:t> types</a:t>
                      </a:r>
                      <a:endParaRPr lang="en-US" sz="1200" b="1" dirty="0">
                        <a:latin typeface="+mj-lt"/>
                      </a:endParaRP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535829074"/>
                  </a:ext>
                </a:extLst>
              </a:tr>
              <a:tr h="491924">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String</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Variable data type that can store a combination of letters, characters and numbers. </a:t>
                      </a:r>
                    </a:p>
                  </a:txBody>
                  <a:tcPr marL="36576" marR="36576" marT="36576" marB="36576"/>
                </a:tc>
                <a:extLst>
                  <a:ext uri="{0D108BD9-81ED-4DB2-BD59-A6C34878D82A}">
                    <a16:rowId xmlns:a16="http://schemas.microsoft.com/office/drawing/2014/main" val="1520391898"/>
                  </a:ext>
                </a:extLst>
              </a:tr>
              <a:tr h="414112">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mj-lt"/>
                        </a:rPr>
                        <a:t>Integer</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Variable data type that can store whole numbers. </a:t>
                      </a:r>
                    </a:p>
                  </a:txBody>
                  <a:tcPr marL="36576" marR="36576" marT="36576" marB="36576"/>
                </a:tc>
                <a:extLst>
                  <a:ext uri="{0D108BD9-81ED-4DB2-BD59-A6C34878D82A}">
                    <a16:rowId xmlns:a16="http://schemas.microsoft.com/office/drawing/2014/main" val="2003102808"/>
                  </a:ext>
                </a:extLst>
              </a:tr>
              <a:tr h="414112">
                <a:tc>
                  <a:txBody>
                    <a:bodyPr/>
                    <a:lstStyle/>
                    <a:p>
                      <a:pPr marR="0" indent="0" algn="l" rtl="0">
                        <a:lnSpc>
                          <a:spcPct val="119000"/>
                        </a:lnSpc>
                        <a:spcBef>
                          <a:spcPts val="0"/>
                        </a:spcBef>
                        <a:spcAft>
                          <a:spcPts val="600"/>
                        </a:spcAft>
                      </a:pPr>
                      <a:r>
                        <a:rPr lang="en-GB" sz="1200" b="1" kern="1400">
                          <a:ln>
                            <a:noFill/>
                          </a:ln>
                          <a:solidFill>
                            <a:srgbClr val="000000"/>
                          </a:solidFill>
                          <a:effectLst/>
                          <a:latin typeface="+mj-lt"/>
                        </a:rPr>
                        <a:t>Float</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Variable data type that can store decimal numbers. </a:t>
                      </a:r>
                    </a:p>
                  </a:txBody>
                  <a:tcPr marL="36576" marR="36576" marT="36576" marB="36576"/>
                </a:tc>
                <a:extLst>
                  <a:ext uri="{0D108BD9-81ED-4DB2-BD59-A6C34878D82A}">
                    <a16:rowId xmlns:a16="http://schemas.microsoft.com/office/drawing/2014/main" val="3529124225"/>
                  </a:ext>
                </a:extLst>
              </a:tr>
              <a:tr h="414112">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j-lt"/>
                        </a:rPr>
                        <a:t>Boolean</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Variable data type that stores either TRUE or FALSE. </a:t>
                      </a:r>
                    </a:p>
                  </a:txBody>
                  <a:tcPr marL="36576" marR="36576" marT="36576" marB="36576"/>
                </a:tc>
                <a:extLst>
                  <a:ext uri="{0D108BD9-81ED-4DB2-BD59-A6C34878D82A}">
                    <a16:rowId xmlns:a16="http://schemas.microsoft.com/office/drawing/2014/main" val="2432269375"/>
                  </a:ext>
                </a:extLst>
              </a:tr>
            </a:tbl>
          </a:graphicData>
        </a:graphic>
      </p:graphicFrame>
    </p:spTree>
    <p:extLst>
      <p:ext uri="{BB962C8B-B14F-4D97-AF65-F5344CB8AC3E}">
        <p14:creationId xmlns:p14="http://schemas.microsoft.com/office/powerpoint/2010/main" val="128620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378" y="88286"/>
            <a:ext cx="110032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7" name="TextBox 6"/>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graphicFrame>
        <p:nvGraphicFramePr>
          <p:cNvPr id="4" name="Table 3"/>
          <p:cNvGraphicFramePr>
            <a:graphicFrameLocks noGrp="1"/>
          </p:cNvGraphicFramePr>
          <p:nvPr>
            <p:extLst>
              <p:ext uri="{D42A27DB-BD31-4B8C-83A1-F6EECF244321}">
                <p14:modId xmlns:p14="http://schemas.microsoft.com/office/powerpoint/2010/main" val="2504347920"/>
              </p:ext>
            </p:extLst>
          </p:nvPr>
        </p:nvGraphicFramePr>
        <p:xfrm>
          <a:off x="186267" y="774299"/>
          <a:ext cx="11413067" cy="2289002"/>
        </p:xfrm>
        <a:graphic>
          <a:graphicData uri="http://schemas.openxmlformats.org/drawingml/2006/table">
            <a:tbl>
              <a:tblPr firstRow="1" bandRow="1">
                <a:tableStyleId>{5940675A-B579-460E-94D1-54222C63F5DA}</a:tableStyleId>
              </a:tblPr>
              <a:tblGrid>
                <a:gridCol w="2206002">
                  <a:extLst>
                    <a:ext uri="{9D8B030D-6E8A-4147-A177-3AD203B41FA5}">
                      <a16:colId xmlns:a16="http://schemas.microsoft.com/office/drawing/2014/main" val="20000"/>
                    </a:ext>
                  </a:extLst>
                </a:gridCol>
                <a:gridCol w="9207065">
                  <a:extLst>
                    <a:ext uri="{9D8B030D-6E8A-4147-A177-3AD203B41FA5}">
                      <a16:colId xmlns:a16="http://schemas.microsoft.com/office/drawing/2014/main" val="20001"/>
                    </a:ext>
                  </a:extLst>
                </a:gridCol>
              </a:tblGrid>
              <a:tr h="297048">
                <a:tc>
                  <a:txBody>
                    <a:bodyPr/>
                    <a:lstStyle/>
                    <a:p>
                      <a:pPr algn="l"/>
                      <a:r>
                        <a:rPr lang="en-GB" sz="1200" b="0"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86516">
                <a:tc>
                  <a:txBody>
                    <a:bodyPr/>
                    <a:lstStyle/>
                    <a:p>
                      <a:r>
                        <a:rPr lang="en-GB" sz="1200" b="0" kern="1200" dirty="0">
                          <a:solidFill>
                            <a:schemeClr val="tx1"/>
                          </a:solidFill>
                          <a:effectLst/>
                          <a:latin typeface="Gill Sans MT" panose="020B0502020104020203" pitchFamily="34" charset="0"/>
                          <a:ea typeface="+mn-ea"/>
                          <a:cs typeface="+mn-cs"/>
                        </a:rPr>
                        <a:t>Two Point Perspective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is a type of linear perspective that uses two vanishing points on the horizon to create an illusion of depth and spatial organization in a two-dimensional image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14858">
                <a:tc>
                  <a:txBody>
                    <a:bodyPr/>
                    <a:lstStyle/>
                    <a:p>
                      <a:r>
                        <a:rPr lang="en-GB" sz="1200" b="0" kern="1200" dirty="0">
                          <a:solidFill>
                            <a:schemeClr val="tx1"/>
                          </a:solidFill>
                          <a:effectLst/>
                          <a:latin typeface="Gill Sans MT" panose="020B0502020104020203" pitchFamily="34" charset="0"/>
                          <a:ea typeface="+mn-ea"/>
                          <a:cs typeface="+mn-cs"/>
                        </a:rPr>
                        <a:t>Bird’s Eye View</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point of view looking down directly from above.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r>
                        <a:rPr lang="en-GB" sz="1200" b="0" kern="1200" dirty="0">
                          <a:solidFill>
                            <a:schemeClr val="tx1"/>
                          </a:solidFill>
                          <a:effectLst/>
                          <a:latin typeface="Gill Sans MT" panose="020B0502020104020203" pitchFamily="34" charset="0"/>
                          <a:ea typeface="+mn-ea"/>
                          <a:cs typeface="+mn-cs"/>
                        </a:rPr>
                        <a:t>Composition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describes the different ways elements of an artwork are arranged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r>
                        <a:rPr lang="en-GB" sz="1200" b="0" kern="1200" dirty="0">
                          <a:solidFill>
                            <a:schemeClr val="tx1"/>
                          </a:solidFill>
                          <a:effectLst/>
                          <a:latin typeface="Gill Sans MT" panose="020B0502020104020203" pitchFamily="34" charset="0"/>
                          <a:ea typeface="+mn-ea"/>
                          <a:cs typeface="+mn-cs"/>
                        </a:rPr>
                        <a:t>Foreground</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The part of the artwork that seems to be closest to you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r>
                        <a:rPr lang="en-GB" sz="1200" b="0" kern="1200" dirty="0">
                          <a:solidFill>
                            <a:schemeClr val="tx1"/>
                          </a:solidFill>
                          <a:effectLst/>
                          <a:latin typeface="Gill Sans MT" panose="020B0502020104020203" pitchFamily="34" charset="0"/>
                          <a:ea typeface="+mn-ea"/>
                          <a:cs typeface="+mn-cs"/>
                        </a:rPr>
                        <a:t>Horizon Line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The line in an artwork where the sky and land appear to meet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r>
                        <a:rPr lang="en-GB" sz="1200" b="0" kern="1200" dirty="0">
                          <a:solidFill>
                            <a:schemeClr val="tx1"/>
                          </a:solidFill>
                          <a:effectLst/>
                          <a:latin typeface="Gill Sans MT" panose="020B0502020104020203" pitchFamily="34" charset="0"/>
                          <a:ea typeface="+mn-ea"/>
                          <a:cs typeface="+mn-cs"/>
                        </a:rPr>
                        <a:t>Middle Ground</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The middle layer of an artwork that appears to be between the foreground and background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421965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374656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graphicFrame>
        <p:nvGraphicFramePr>
          <p:cNvPr id="7" name="Content Placeholder 3"/>
          <p:cNvGraphicFramePr>
            <a:graphicFrameLocks/>
          </p:cNvGraphicFramePr>
          <p:nvPr/>
        </p:nvGraphicFramePr>
        <p:xfrm>
          <a:off x="6208296" y="764892"/>
          <a:ext cx="5342020" cy="5605913"/>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Developing Ideas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ctr" defTabSz="914411"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Soundscape</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Gill Sans MT" panose="020B0502020104020203" pitchFamily="34" charset="0"/>
                        </a:rPr>
                        <a:t>The actors used their bodies to create sound effects for the performance</a:t>
                      </a:r>
                    </a:p>
                  </a:txBody>
                  <a:tcPr anchor="ctr"/>
                </a:tc>
                <a:extLst>
                  <a:ext uri="{0D108BD9-81ED-4DB2-BD59-A6C34878D82A}">
                    <a16:rowId xmlns:a16="http://schemas.microsoft.com/office/drawing/2014/main" val="10001"/>
                  </a:ext>
                </a:extLst>
              </a:tr>
              <a:tr h="423591">
                <a:tc>
                  <a:txBody>
                    <a:bodyPr/>
                    <a:lstStyle/>
                    <a:p>
                      <a:pPr algn="ctr"/>
                      <a:r>
                        <a:rPr lang="en-GB" sz="1200" b="1" dirty="0">
                          <a:latin typeface="Gill Sans MT" panose="020B0502020104020203" pitchFamily="34" charset="0"/>
                        </a:rPr>
                        <a:t>Transitions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fluid and focused movement between scenes/images </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2"/>
                  </a:ext>
                </a:extLst>
              </a:tr>
              <a:tr h="602424">
                <a:tc>
                  <a:txBody>
                    <a:bodyPr/>
                    <a:lstStyle/>
                    <a:p>
                      <a:pPr algn="ctr"/>
                      <a:r>
                        <a:rPr lang="en-GB" sz="1200" b="1" dirty="0">
                          <a:latin typeface="Gill Sans MT" panose="020B0502020104020203" pitchFamily="34" charset="0"/>
                          <a:cs typeface="Calibri Light" panose="020F0302020204030204" pitchFamily="34" charset="0"/>
                        </a:rPr>
                        <a:t>Proxemics</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Proxemics is how close or near you are to others on stage. This can help to communicate meaning e.g. if your character is scared of another character you might stand far away.</a:t>
                      </a:r>
                      <a:endParaRPr lang="en-GB" sz="1200" baseline="0" dirty="0">
                        <a:latin typeface="Gill Sans MT" panose="020B0502020104020203" pitchFamily="34" charset="0"/>
                        <a:cs typeface="Calibri Light" panose="020F0302020204030204" pitchFamily="34" charset="0"/>
                      </a:endParaRPr>
                    </a:p>
                  </a:txBody>
                  <a:tcPr anchor="ctr"/>
                </a:tc>
                <a:extLst>
                  <a:ext uri="{0D108BD9-81ED-4DB2-BD59-A6C34878D82A}">
                    <a16:rowId xmlns:a16="http://schemas.microsoft.com/office/drawing/2014/main" val="10003"/>
                  </a:ext>
                </a:extLst>
              </a:tr>
              <a:tr h="602424">
                <a:tc>
                  <a:txBody>
                    <a:bodyPr/>
                    <a:lstStyle/>
                    <a:p>
                      <a:pPr algn="ctr"/>
                      <a:r>
                        <a:rPr lang="en-GB" sz="1200" b="1" dirty="0">
                          <a:latin typeface="Gill Sans MT" panose="020B0502020104020203" pitchFamily="34" charset="0"/>
                        </a:rPr>
                        <a:t>Storyboarding</a:t>
                      </a:r>
                    </a:p>
                  </a:txBody>
                  <a:tcPr anchor="ctr"/>
                </a:tc>
                <a:tc>
                  <a:txBody>
                    <a:bodyPr/>
                    <a:lstStyle/>
                    <a:p>
                      <a:pPr algn="l"/>
                      <a:r>
                        <a:rPr lang="en-GB" sz="1200" dirty="0">
                          <a:latin typeface="Gill Sans MT" panose="020B0502020104020203" pitchFamily="34" charset="0"/>
                        </a:rPr>
                        <a:t>Involves</a:t>
                      </a:r>
                      <a:r>
                        <a:rPr lang="en-GB" sz="1200" baseline="0" dirty="0">
                          <a:latin typeface="Gill Sans MT" panose="020B0502020104020203" pitchFamily="34" charset="0"/>
                        </a:rPr>
                        <a:t> creating a </a:t>
                      </a:r>
                      <a:r>
                        <a:rPr lang="en-GB" sz="1200" dirty="0">
                          <a:latin typeface="Gill Sans MT" panose="020B0502020104020203" pitchFamily="34" charset="0"/>
                        </a:rPr>
                        <a:t>series of images and/or text showing the sequence of the action planned for a</a:t>
                      </a:r>
                      <a:r>
                        <a:rPr lang="en-GB" sz="1200" baseline="0" dirty="0">
                          <a:latin typeface="Gill Sans MT" panose="020B0502020104020203" pitchFamily="34" charset="0"/>
                        </a:rPr>
                        <a:t> devised drama.</a:t>
                      </a:r>
                      <a:endParaRPr lang="en-GB" sz="1200" dirty="0">
                        <a:latin typeface="Gill Sans MT" panose="020B0502020104020203" pitchFamily="34" charset="0"/>
                      </a:endParaRPr>
                    </a:p>
                  </a:txBody>
                  <a:tcPr anchor="ctr"/>
                </a:tc>
                <a:extLst>
                  <a:ext uri="{0D108BD9-81ED-4DB2-BD59-A6C34878D82A}">
                    <a16:rowId xmlns:a16="http://schemas.microsoft.com/office/drawing/2014/main" val="1225530206"/>
                  </a:ext>
                </a:extLst>
              </a:tr>
              <a:tr h="602424">
                <a:tc>
                  <a:txBody>
                    <a:bodyPr/>
                    <a:lstStyle/>
                    <a:p>
                      <a:pPr algn="ctr"/>
                      <a:r>
                        <a:rPr lang="en-GB" sz="1200" b="1" dirty="0">
                          <a:latin typeface="Gill Sans MT" panose="020B0502020104020203" pitchFamily="34" charset="0"/>
                        </a:rPr>
                        <a:t>Cue to Cue Rehearsal</a:t>
                      </a:r>
                    </a:p>
                  </a:txBody>
                  <a:tcPr anchor="ctr"/>
                </a:tc>
                <a:tc>
                  <a:txBody>
                    <a:bodyPr/>
                    <a:lstStyle/>
                    <a:p>
                      <a:pPr algn="l"/>
                      <a:r>
                        <a:rPr lang="en-GB" sz="1200" dirty="0">
                          <a:latin typeface="Gill Sans MT" panose="020B0502020104020203" pitchFamily="34" charset="0"/>
                        </a:rPr>
                        <a:t>This involves a rehearsal where</a:t>
                      </a:r>
                      <a:r>
                        <a:rPr lang="en-GB" sz="1200" baseline="0" dirty="0">
                          <a:latin typeface="Gill Sans MT" panose="020B0502020104020203" pitchFamily="34" charset="0"/>
                        </a:rPr>
                        <a:t> the actors remove all of the </a:t>
                      </a:r>
                      <a:r>
                        <a:rPr lang="en-GB" sz="1200" dirty="0">
                          <a:latin typeface="Gill Sans MT" panose="020B0502020104020203" pitchFamily="34" charset="0"/>
                        </a:rPr>
                        <a:t>action and dialogue between cues during a technical rehearsal.</a:t>
                      </a:r>
                    </a:p>
                  </a:txBody>
                  <a:tcPr anchor="ctr"/>
                </a:tc>
                <a:extLst>
                  <a:ext uri="{0D108BD9-81ED-4DB2-BD59-A6C34878D82A}">
                    <a16:rowId xmlns:a16="http://schemas.microsoft.com/office/drawing/2014/main" val="3160735499"/>
                  </a:ext>
                </a:extLst>
              </a:tr>
              <a:tr h="602424">
                <a:tc>
                  <a:txBody>
                    <a:bodyPr/>
                    <a:lstStyle/>
                    <a:p>
                      <a:pPr algn="ctr"/>
                      <a:r>
                        <a:rPr lang="en-GB" sz="1200" b="1" dirty="0">
                          <a:latin typeface="Gill Sans MT" panose="020B0502020104020203" pitchFamily="34" charset="0"/>
                        </a:rPr>
                        <a:t>Narrative</a:t>
                      </a:r>
                    </a:p>
                  </a:txBody>
                  <a:tcPr anchor="ctr"/>
                </a:tc>
                <a:tc>
                  <a:txBody>
                    <a:bodyPr/>
                    <a:lstStyle/>
                    <a:p>
                      <a:pPr algn="l"/>
                      <a:r>
                        <a:rPr lang="en-GB" sz="1200" kern="1200" dirty="0">
                          <a:solidFill>
                            <a:schemeClr val="tx1"/>
                          </a:solidFill>
                          <a:latin typeface="Gill Sans MT" panose="020B0502020104020203" pitchFamily="34" charset="0"/>
                          <a:ea typeface="+mn-ea"/>
                          <a:cs typeface="+mn-cs"/>
                        </a:rPr>
                        <a:t>The narrative is the storyline or plot of a piece of drama. A narrative should be clear for the audience so that the</a:t>
                      </a:r>
                    </a:p>
                    <a:p>
                      <a:pPr algn="l"/>
                      <a:r>
                        <a:rPr lang="en-GB" sz="1200" kern="1200" dirty="0">
                          <a:solidFill>
                            <a:schemeClr val="tx1"/>
                          </a:solidFill>
                          <a:latin typeface="Gill Sans MT" panose="020B0502020104020203" pitchFamily="34" charset="0"/>
                          <a:ea typeface="+mn-ea"/>
                          <a:cs typeface="+mn-cs"/>
                        </a:rPr>
                        <a:t>storytelling makes sense - although there are different ways to structure a narrative which will explore in lessons</a:t>
                      </a:r>
                    </a:p>
                  </a:txBody>
                  <a:tcPr anchor="ctr"/>
                </a:tc>
                <a:extLst>
                  <a:ext uri="{0D108BD9-81ED-4DB2-BD59-A6C34878D82A}">
                    <a16:rowId xmlns:a16="http://schemas.microsoft.com/office/drawing/2014/main" val="1966114263"/>
                  </a:ext>
                </a:extLst>
              </a:tr>
              <a:tr h="602424">
                <a:tc>
                  <a:txBody>
                    <a:bodyPr/>
                    <a:lstStyle/>
                    <a:p>
                      <a:pPr algn="ctr"/>
                      <a:r>
                        <a:rPr lang="en-GB" sz="1200" b="1" dirty="0">
                          <a:latin typeface="Gill Sans MT" panose="020B0502020104020203" pitchFamily="34" charset="0"/>
                        </a:rPr>
                        <a:t>Semiotics</a:t>
                      </a:r>
                    </a:p>
                  </a:txBody>
                  <a:tcPr anchor="ctr"/>
                </a:tc>
                <a:tc>
                  <a:txBody>
                    <a:bodyPr/>
                    <a:lstStyle/>
                    <a:p>
                      <a:pPr algn="l"/>
                      <a:r>
                        <a:rPr lang="en-GB" sz="1200" dirty="0">
                          <a:latin typeface="Gill Sans MT" panose="020B0502020104020203" pitchFamily="34" charset="0"/>
                        </a:rPr>
                        <a:t>This refers to how meaning is created and communicated through the systems of signs and</a:t>
                      </a:r>
                      <a:r>
                        <a:rPr lang="en-GB" sz="1200" baseline="0" dirty="0">
                          <a:latin typeface="Gill Sans MT" panose="020B0502020104020203" pitchFamily="34" charset="0"/>
                        </a:rPr>
                        <a:t> </a:t>
                      </a:r>
                      <a:r>
                        <a:rPr lang="en-GB" sz="1200" dirty="0">
                          <a:latin typeface="Gill Sans MT" panose="020B0502020104020203" pitchFamily="34" charset="0"/>
                        </a:rPr>
                        <a:t>symbols of drama. </a:t>
                      </a:r>
                    </a:p>
                  </a:txBody>
                  <a:tcPr anchor="ctr"/>
                </a:tc>
                <a:extLst>
                  <a:ext uri="{0D108BD9-81ED-4DB2-BD59-A6C34878D82A}">
                    <a16:rowId xmlns:a16="http://schemas.microsoft.com/office/drawing/2014/main" val="4085609080"/>
                  </a:ext>
                </a:extLst>
              </a:tr>
              <a:tr h="602424">
                <a:tc>
                  <a:txBody>
                    <a:bodyPr/>
                    <a:lstStyle/>
                    <a:p>
                      <a:pPr algn="ctr"/>
                      <a:r>
                        <a:rPr lang="en-GB" sz="1200" b="1" dirty="0">
                          <a:latin typeface="Gill Sans MT" panose="020B0502020104020203" pitchFamily="34" charset="0"/>
                        </a:rPr>
                        <a:t>Movement in unison</a:t>
                      </a:r>
                    </a:p>
                  </a:txBody>
                  <a:tcPr anchor="ctr"/>
                </a:tc>
                <a:tc>
                  <a:txBody>
                    <a:bodyPr/>
                    <a:lstStyle/>
                    <a:p>
                      <a:pPr algn="l"/>
                      <a:r>
                        <a:rPr lang="en-GB" sz="1200" dirty="0">
                          <a:latin typeface="Gill Sans MT" panose="020B0502020104020203" pitchFamily="34" charset="0"/>
                        </a:rPr>
                        <a:t>All actors moves in the same way, at the same time.</a:t>
                      </a:r>
                    </a:p>
                  </a:txBody>
                  <a:tcPr anchor="ctr"/>
                </a:tc>
                <a:extLst>
                  <a:ext uri="{0D108BD9-81ED-4DB2-BD59-A6C34878D82A}">
                    <a16:rowId xmlns:a16="http://schemas.microsoft.com/office/drawing/2014/main" val="679198043"/>
                  </a:ext>
                </a:extLst>
              </a:tr>
            </a:tbl>
          </a:graphicData>
        </a:graphic>
      </p:graphicFrame>
      <p:graphicFrame>
        <p:nvGraphicFramePr>
          <p:cNvPr id="10" name="Content Placeholder 3"/>
          <p:cNvGraphicFramePr>
            <a:graphicFrameLocks/>
          </p:cNvGraphicFramePr>
          <p:nvPr/>
        </p:nvGraphicFramePr>
        <p:xfrm>
          <a:off x="406256" y="764892"/>
          <a:ext cx="5676492" cy="5582216"/>
        </p:xfrm>
        <a:graphic>
          <a:graphicData uri="http://schemas.openxmlformats.org/drawingml/2006/table">
            <a:tbl>
              <a:tblPr firstRow="1" bandRow="1">
                <a:tableStyleId>{5940675A-B579-460E-94D1-54222C63F5DA}</a:tableStyleId>
              </a:tblPr>
              <a:tblGrid>
                <a:gridCol w="1250266">
                  <a:extLst>
                    <a:ext uri="{9D8B030D-6E8A-4147-A177-3AD203B41FA5}">
                      <a16:colId xmlns:a16="http://schemas.microsoft.com/office/drawing/2014/main" val="20000"/>
                    </a:ext>
                  </a:extLst>
                </a:gridCol>
                <a:gridCol w="4426226">
                  <a:extLst>
                    <a:ext uri="{9D8B030D-6E8A-4147-A177-3AD203B41FA5}">
                      <a16:colId xmlns:a16="http://schemas.microsoft.com/office/drawing/2014/main" val="1348711743"/>
                    </a:ext>
                  </a:extLst>
                </a:gridCol>
              </a:tblGrid>
              <a:tr h="602424">
                <a:tc gridSpan="2">
                  <a:txBody>
                    <a:bodyPr/>
                    <a:lstStyle/>
                    <a:p>
                      <a:pPr algn="ctr"/>
                      <a:r>
                        <a:rPr lang="en-US" sz="1200" b="1" dirty="0">
                          <a:latin typeface="Gill Sans MT" panose="020B0502020104020203" pitchFamily="34" charset="0"/>
                        </a:rPr>
                        <a:t>Devising</a:t>
                      </a:r>
                      <a:r>
                        <a:rPr lang="en-US" sz="1200" b="1" baseline="0" dirty="0">
                          <a:latin typeface="Gill Sans MT" panose="020B0502020104020203" pitchFamily="34" charset="0"/>
                        </a:rPr>
                        <a:t> Drama – Key Words</a:t>
                      </a:r>
                      <a:endParaRPr lang="en-US" sz="1200" b="1" dirty="0">
                        <a:latin typeface="Gill Sans MT" panose="020B0502020104020203" pitchFamily="34" charset="0"/>
                      </a:endParaRP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pPr algn="ctr"/>
                      <a:r>
                        <a:rPr lang="en-GB" sz="1200" b="1" dirty="0">
                          <a:solidFill>
                            <a:schemeClr val="tx1"/>
                          </a:solidFill>
                          <a:latin typeface="Gill Sans MT" panose="020B0502020104020203" pitchFamily="34" charset="0"/>
                        </a:rPr>
                        <a:t>Stimulus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resourced used as</a:t>
                      </a:r>
                      <a:r>
                        <a:rPr lang="en-GB" sz="1200" b="0" baseline="0" dirty="0">
                          <a:solidFill>
                            <a:schemeClr val="tx1"/>
                          </a:solidFill>
                          <a:latin typeface="Gill Sans MT" panose="020B0502020104020203" pitchFamily="34" charset="0"/>
                        </a:rPr>
                        <a:t> a starting point to generate ideas for a piece of drama. This may be a poem, story, piece of music, historical event, a painting, a piece of artwork, a quote and more.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431004">
                <a:tc>
                  <a:txBody>
                    <a:bodyPr/>
                    <a:lstStyle/>
                    <a:p>
                      <a:pPr algn="ctr"/>
                      <a:r>
                        <a:rPr lang="en-GB" sz="1200" b="1" dirty="0">
                          <a:latin typeface="Gill Sans MT" panose="020B0502020104020203" pitchFamily="34" charset="0"/>
                        </a:rPr>
                        <a:t>Direct Address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When an actor speaks directly to the</a:t>
                      </a:r>
                      <a:r>
                        <a:rPr lang="en-GB" sz="1200" baseline="0" dirty="0">
                          <a:latin typeface="Gill Sans MT" panose="020B0502020104020203" pitchFamily="34" charset="0"/>
                        </a:rPr>
                        <a:t> </a:t>
                      </a:r>
                      <a:r>
                        <a:rPr lang="en-GB" sz="1200" dirty="0">
                          <a:latin typeface="Gill Sans MT" panose="020B0502020104020203" pitchFamily="34" charset="0"/>
                        </a:rPr>
                        <a:t>audience, e.g. in pantomime.</a:t>
                      </a:r>
                    </a:p>
                  </a:txBody>
                  <a:tcPr anchor="ctr"/>
                </a:tc>
                <a:extLst>
                  <a:ext uri="{0D108BD9-81ED-4DB2-BD59-A6C34878D82A}">
                    <a16:rowId xmlns:a16="http://schemas.microsoft.com/office/drawing/2014/main" val="10006"/>
                  </a:ext>
                </a:extLst>
              </a:tr>
              <a:tr h="455113">
                <a:tc>
                  <a:txBody>
                    <a:bodyPr/>
                    <a:lstStyle/>
                    <a:p>
                      <a:pPr algn="ctr"/>
                      <a:r>
                        <a:rPr lang="en-US" sz="1200" b="1" dirty="0">
                          <a:latin typeface="Gill Sans MT" panose="020B0502020104020203" pitchFamily="34" charset="0"/>
                        </a:rPr>
                        <a:t>Tableaux</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‘frozen picture’ that tells a story. Costume</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and props are needed, and physicality used</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to show emotion.</a:t>
                      </a:r>
                    </a:p>
                  </a:txBody>
                  <a:tcPr anchor="ctr"/>
                </a:tc>
                <a:extLst>
                  <a:ext uri="{0D108BD9-81ED-4DB2-BD59-A6C34878D82A}">
                    <a16:rowId xmlns:a16="http://schemas.microsoft.com/office/drawing/2014/main" val="535829074"/>
                  </a:ext>
                </a:extLst>
              </a:tr>
              <a:tr h="546956">
                <a:tc>
                  <a:txBody>
                    <a:bodyPr/>
                    <a:lstStyle/>
                    <a:p>
                      <a:pPr algn="ctr"/>
                      <a:r>
                        <a:rPr lang="en-GB" sz="1200" b="1" dirty="0">
                          <a:latin typeface="Gill Sans MT" panose="020B0502020104020203" pitchFamily="34" charset="0"/>
                        </a:rPr>
                        <a:t>Blocking</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staging</a:t>
                      </a:r>
                      <a:r>
                        <a:rPr lang="en-GB" sz="1200" baseline="0" dirty="0">
                          <a:latin typeface="Gill Sans MT" panose="020B0502020104020203" pitchFamily="34" charset="0"/>
                        </a:rPr>
                        <a:t> and use of the space in drama, This may refer to the location of actors on the stage and the movements they make. </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602424">
                <a:tc>
                  <a:txBody>
                    <a:bodyPr/>
                    <a:lstStyle/>
                    <a:p>
                      <a:pPr algn="ctr"/>
                      <a:r>
                        <a:rPr lang="en-US" sz="1200" b="1" dirty="0">
                          <a:latin typeface="Gill Sans MT" panose="020B0502020104020203" pitchFamily="34" charset="0"/>
                        </a:rPr>
                        <a:t>Multi-role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When an actor plays more than one role.</a:t>
                      </a:r>
                    </a:p>
                  </a:txBody>
                  <a:tcPr anchor="ctr"/>
                </a:tc>
                <a:extLst>
                  <a:ext uri="{0D108BD9-81ED-4DB2-BD59-A6C34878D82A}">
                    <a16:rowId xmlns:a16="http://schemas.microsoft.com/office/drawing/2014/main" val="3604064273"/>
                  </a:ext>
                </a:extLst>
              </a:tr>
              <a:tr h="373123">
                <a:tc>
                  <a:txBody>
                    <a:bodyPr/>
                    <a:lstStyle/>
                    <a:p>
                      <a:pPr algn="ctr"/>
                      <a:r>
                        <a:rPr lang="en-US" sz="1200" b="1" dirty="0">
                          <a:latin typeface="Gill Sans MT" panose="020B0502020104020203" pitchFamily="34" charset="0"/>
                        </a:rPr>
                        <a:t>Exits and Entrances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Where a character enters and exits their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scene.</a:t>
                      </a:r>
                    </a:p>
                  </a:txBody>
                  <a:tcPr anchor="ctr"/>
                </a:tc>
                <a:extLst>
                  <a:ext uri="{0D108BD9-81ED-4DB2-BD59-A6C34878D82A}">
                    <a16:rowId xmlns:a16="http://schemas.microsoft.com/office/drawing/2014/main" val="1056763582"/>
                  </a:ext>
                </a:extLst>
              </a:tr>
              <a:tr h="245533">
                <a:tc>
                  <a:txBody>
                    <a:bodyPr/>
                    <a:lstStyle/>
                    <a:p>
                      <a:pPr algn="ctr"/>
                      <a:r>
                        <a:rPr lang="en-US" sz="1200" b="1" dirty="0">
                          <a:latin typeface="Gill Sans MT" panose="020B0502020104020203" pitchFamily="34" charset="0"/>
                        </a:rPr>
                        <a:t>Thought Tracking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An exercise that allows the inner thoughts</a:t>
                      </a:r>
                      <a:r>
                        <a:rPr lang="en-GB" sz="1200" baseline="0" dirty="0">
                          <a:latin typeface="Gill Sans MT" panose="020B0502020104020203" pitchFamily="34" charset="0"/>
                        </a:rPr>
                        <a:t> </a:t>
                      </a:r>
                      <a:r>
                        <a:rPr lang="en-GB" sz="1200" dirty="0">
                          <a:latin typeface="Gill Sans MT" panose="020B0502020104020203" pitchFamily="34" charset="0"/>
                        </a:rPr>
                        <a:t>of a character or role to be heard out loud.</a:t>
                      </a:r>
                      <a:r>
                        <a:rPr lang="en-GB" sz="1200" baseline="0" dirty="0">
                          <a:latin typeface="Gill Sans MT" panose="020B0502020104020203" pitchFamily="34" charset="0"/>
                        </a:rPr>
                        <a:t> </a:t>
                      </a:r>
                      <a:r>
                        <a:rPr lang="en-GB" sz="1200" dirty="0">
                          <a:latin typeface="Gill Sans MT" panose="020B0502020104020203" pitchFamily="34" charset="0"/>
                        </a:rPr>
                        <a:t>The participant is asked to say their</a:t>
                      </a:r>
                      <a:r>
                        <a:rPr lang="en-GB" sz="1200" baseline="0" dirty="0">
                          <a:latin typeface="Gill Sans MT" panose="020B0502020104020203" pitchFamily="34" charset="0"/>
                        </a:rPr>
                        <a:t> </a:t>
                      </a:r>
                      <a:r>
                        <a:rPr lang="en-GB" sz="1200" dirty="0">
                          <a:latin typeface="Gill Sans MT" panose="020B0502020104020203" pitchFamily="34" charset="0"/>
                        </a:rPr>
                        <a:t>characters thoughts and feelings at specific</a:t>
                      </a:r>
                      <a:r>
                        <a:rPr lang="en-GB" sz="1200" baseline="0" dirty="0">
                          <a:latin typeface="Gill Sans MT" panose="020B0502020104020203" pitchFamily="34" charset="0"/>
                        </a:rPr>
                        <a:t> </a:t>
                      </a:r>
                      <a:r>
                        <a:rPr lang="en-GB" sz="1200" dirty="0">
                          <a:latin typeface="Gill Sans MT" panose="020B0502020104020203" pitchFamily="34" charset="0"/>
                        </a:rPr>
                        <a:t>points during their acting.</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055672749"/>
                  </a:ext>
                </a:extLst>
              </a:tr>
              <a:tr h="602424">
                <a:tc>
                  <a:txBody>
                    <a:bodyPr/>
                    <a:lstStyle/>
                    <a:p>
                      <a:pPr algn="ctr"/>
                      <a:r>
                        <a:rPr lang="en-US" sz="1200" b="1" dirty="0">
                          <a:latin typeface="Gill Sans MT" panose="020B0502020104020203" pitchFamily="34" charset="0"/>
                        </a:rPr>
                        <a:t>Technical Rehearsal</a:t>
                      </a:r>
                    </a:p>
                  </a:txBody>
                  <a:tcPr anchor="ctr"/>
                </a:tc>
                <a:tc>
                  <a:txBody>
                    <a:bodyPr/>
                    <a:lstStyle/>
                    <a:p>
                      <a:pPr algn="l"/>
                      <a:r>
                        <a:rPr lang="en-GB" sz="1200" dirty="0">
                          <a:latin typeface="Gill Sans MT" panose="020B0502020104020203" pitchFamily="34" charset="0"/>
                        </a:rPr>
                        <a:t>Technical equipment and systems for example sound, lighting and computer generated effects. </a:t>
                      </a:r>
                      <a:endParaRPr lang="en-US" sz="1200" b="1" dirty="0">
                        <a:latin typeface="Gill Sans MT" panose="020B0502020104020203" pitchFamily="34" charset="0"/>
                      </a:endParaRPr>
                    </a:p>
                  </a:txBody>
                  <a:tcPr anchor="ctr"/>
                </a:tc>
                <a:extLst>
                  <a:ext uri="{0D108BD9-81ED-4DB2-BD59-A6C34878D82A}">
                    <a16:rowId xmlns:a16="http://schemas.microsoft.com/office/drawing/2014/main" val="4248493502"/>
                  </a:ext>
                </a:extLst>
              </a:tr>
              <a:tr h="602424">
                <a:tc>
                  <a:txBody>
                    <a:bodyPr/>
                    <a:lstStyle/>
                    <a:p>
                      <a:pPr algn="ctr"/>
                      <a:r>
                        <a:rPr lang="en-US" sz="1200" b="1" dirty="0">
                          <a:latin typeface="Gill Sans MT" panose="020B0502020104020203" pitchFamily="34" charset="0"/>
                        </a:rPr>
                        <a:t>Rehearsal</a:t>
                      </a:r>
                    </a:p>
                  </a:txBody>
                  <a:tcPr anchor="ctr"/>
                </a:tc>
                <a:tc>
                  <a:txBody>
                    <a:bodyPr/>
                    <a:lstStyle/>
                    <a:p>
                      <a:pPr algn="l"/>
                      <a:r>
                        <a:rPr lang="en-GB" sz="1200" b="0" dirty="0">
                          <a:latin typeface="Gill Sans MT" panose="020B0502020104020203" pitchFamily="34" charset="0"/>
                        </a:rPr>
                        <a:t>A practice or trial performance of a play.</a:t>
                      </a:r>
                      <a:endParaRPr lang="en-US" sz="1200" b="0" dirty="0">
                        <a:latin typeface="Gill Sans MT" panose="020B0502020104020203" pitchFamily="34" charset="0"/>
                      </a:endParaRPr>
                    </a:p>
                  </a:txBody>
                  <a:tcPr anchor="ctr"/>
                </a:tc>
                <a:extLst>
                  <a:ext uri="{0D108BD9-81ED-4DB2-BD59-A6C34878D82A}">
                    <a16:rowId xmlns:a16="http://schemas.microsoft.com/office/drawing/2014/main" val="2292877978"/>
                  </a:ext>
                </a:extLst>
              </a:tr>
            </a:tbl>
          </a:graphicData>
        </a:graphic>
      </p:graphicFrame>
    </p:spTree>
    <p:extLst>
      <p:ext uri="{BB962C8B-B14F-4D97-AF65-F5344CB8AC3E}">
        <p14:creationId xmlns:p14="http://schemas.microsoft.com/office/powerpoint/2010/main" val="231584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graphicFrame>
        <p:nvGraphicFramePr>
          <p:cNvPr id="4" name="Table 3"/>
          <p:cNvGraphicFramePr>
            <a:graphicFrameLocks noGrp="1"/>
          </p:cNvGraphicFramePr>
          <p:nvPr>
            <p:extLst>
              <p:ext uri="{D42A27DB-BD31-4B8C-83A1-F6EECF244321}">
                <p14:modId xmlns:p14="http://schemas.microsoft.com/office/powerpoint/2010/main" val="3341111727"/>
              </p:ext>
            </p:extLst>
          </p:nvPr>
        </p:nvGraphicFramePr>
        <p:xfrm>
          <a:off x="176922" y="868056"/>
          <a:ext cx="11646110" cy="4630433"/>
        </p:xfrm>
        <a:graphic>
          <a:graphicData uri="http://schemas.openxmlformats.org/drawingml/2006/table">
            <a:tbl>
              <a:tblPr firstRow="1" bandRow="1">
                <a:tableStyleId>{5940675A-B579-460E-94D1-54222C63F5DA}</a:tableStyleId>
              </a:tblPr>
              <a:tblGrid>
                <a:gridCol w="1703927">
                  <a:extLst>
                    <a:ext uri="{9D8B030D-6E8A-4147-A177-3AD203B41FA5}">
                      <a16:colId xmlns:a16="http://schemas.microsoft.com/office/drawing/2014/main" val="20000"/>
                    </a:ext>
                  </a:extLst>
                </a:gridCol>
                <a:gridCol w="9942183">
                  <a:extLst>
                    <a:ext uri="{9D8B030D-6E8A-4147-A177-3AD203B41FA5}">
                      <a16:colId xmlns:a16="http://schemas.microsoft.com/office/drawing/2014/main" val="20001"/>
                    </a:ext>
                  </a:extLst>
                </a:gridCol>
              </a:tblGrid>
              <a:tr h="491650">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Ragu</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meat based sauce that is commonly served with pasta</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Hygiene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Ensuring that everything is clean when preparing food </a:t>
                      </a:r>
                    </a:p>
                  </a:txBody>
                  <a:tcPr marL="68580" marR="68580" marT="0" marB="0" anchor="ctr"/>
                </a:tc>
                <a:extLst>
                  <a:ext uri="{0D108BD9-81ED-4DB2-BD59-A6C34878D82A}">
                    <a16:rowId xmlns:a16="http://schemas.microsoft.com/office/drawing/2014/main" val="10002"/>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Safety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Being safe in the kitchen</a:t>
                      </a:r>
                    </a:p>
                  </a:txBody>
                  <a:tcPr marL="68580" marR="68580" marT="0" marB="0" anchor="ctr"/>
                </a:tc>
                <a:extLst>
                  <a:ext uri="{0D108BD9-81ED-4DB2-BD59-A6C34878D82A}">
                    <a16:rowId xmlns:a16="http://schemas.microsoft.com/office/drawing/2014/main" val="10003"/>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Cross contamination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Transfer of bacteria from one person, object or place to another</a:t>
                      </a:r>
                    </a:p>
                  </a:txBody>
                  <a:tcPr marL="68580" marR="68580" marT="0" marB="0" anchor="ctr"/>
                </a:tc>
                <a:extLst>
                  <a:ext uri="{0D108BD9-81ED-4DB2-BD59-A6C34878D82A}">
                    <a16:rowId xmlns:a16="http://schemas.microsoft.com/office/drawing/2014/main" val="1235971345"/>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Eat Well Guide</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Claw grip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the finger tips are tucked out of the way and will not get caught by the knife</a:t>
                      </a:r>
                    </a:p>
                  </a:txBody>
                  <a:tcPr marL="68580" marR="68580" marT="0" marB="0" anchor="ctr"/>
                </a:tc>
                <a:extLst>
                  <a:ext uri="{0D108BD9-81ED-4DB2-BD59-A6C34878D82A}">
                    <a16:rowId xmlns:a16="http://schemas.microsoft.com/office/drawing/2014/main" val="154325822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illness caused by eating contaminated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Bacteria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Microscopic</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living organisms which can be found everywhere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974700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Salmonella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 bacteria found in chicken, some dairy products and raw eggs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Seasonal foods</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Foods that are only available at certain times of the year</a:t>
                      </a:r>
                    </a:p>
                  </a:txBody>
                  <a:tcPr marL="68580" marR="68580" marT="0" marB="0" anchor="ctr"/>
                </a:tc>
                <a:extLst>
                  <a:ext uri="{0D108BD9-81ED-4DB2-BD59-A6C34878D82A}">
                    <a16:rowId xmlns:a16="http://schemas.microsoft.com/office/drawing/2014/main" val="655360269"/>
                  </a:ext>
                </a:extLst>
              </a:tr>
              <a:tr h="280467">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cuisine</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style of cooking of a particular country or region</a:t>
                      </a:r>
                    </a:p>
                  </a:txBody>
                  <a:tcPr marL="68580" marR="68580" marT="0" marB="0" anchor="ctr"/>
                </a:tc>
                <a:extLst>
                  <a:ext uri="{0D108BD9-81ED-4DB2-BD59-A6C34878D82A}">
                    <a16:rowId xmlns:a16="http://schemas.microsoft.com/office/drawing/2014/main" val="34451378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Bridge Hold</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fingers are out of the way as the knife cuts through the food</a:t>
                      </a:r>
                    </a:p>
                  </a:txBody>
                  <a:tcPr marL="68580" marR="68580" marT="0" marB="0" anchor="ctr"/>
                </a:tc>
                <a:extLst>
                  <a:ext uri="{0D108BD9-81ED-4DB2-BD59-A6C34878D82A}">
                    <a16:rowId xmlns:a16="http://schemas.microsoft.com/office/drawing/2014/main" val="539429037"/>
                  </a:ext>
                </a:extLst>
              </a:tr>
            </a:tbl>
          </a:graphicData>
        </a:graphic>
      </p:graphicFrame>
    </p:spTree>
    <p:extLst>
      <p:ext uri="{BB962C8B-B14F-4D97-AF65-F5344CB8AC3E}">
        <p14:creationId xmlns:p14="http://schemas.microsoft.com/office/powerpoint/2010/main" val="16009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latin typeface="Gill Sans MT" panose="020B0502020104020203" pitchFamily="34" charset="0"/>
                <a:cs typeface="Calibri"/>
              </a:rPr>
              <a:t>Music</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endParaRPr>
          </a:p>
        </p:txBody>
      </p:sp>
      <p:graphicFrame>
        <p:nvGraphicFramePr>
          <p:cNvPr id="3" name="Table 2">
            <a:extLst>
              <a:ext uri="{FF2B5EF4-FFF2-40B4-BE49-F238E27FC236}">
                <a16:creationId xmlns:a16="http://schemas.microsoft.com/office/drawing/2014/main" id="{F49A3975-AD98-59DB-0FDA-6CDAF881BF26}"/>
              </a:ext>
            </a:extLst>
          </p:cNvPr>
          <p:cNvGraphicFramePr>
            <a:graphicFrameLocks noGrp="1"/>
          </p:cNvGraphicFramePr>
          <p:nvPr>
            <p:extLst>
              <p:ext uri="{D42A27DB-BD31-4B8C-83A1-F6EECF244321}">
                <p14:modId xmlns:p14="http://schemas.microsoft.com/office/powerpoint/2010/main" val="2014847539"/>
              </p:ext>
            </p:extLst>
          </p:nvPr>
        </p:nvGraphicFramePr>
        <p:xfrm>
          <a:off x="173935" y="653207"/>
          <a:ext cx="11658600" cy="379095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1468787449"/>
                    </a:ext>
                  </a:extLst>
                </a:gridCol>
                <a:gridCol w="9410700">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mj-lt"/>
                        </a:rPr>
                        <a:t>Key Word</a:t>
                      </a:r>
                      <a:endParaRPr lang="en-GB"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ase"/>
                      <a:r>
                        <a:rPr lang="en-GB" sz="1200" b="0" i="0" dirty="0">
                          <a:solidFill>
                            <a:srgbClr val="000000"/>
                          </a:solidFill>
                          <a:effectLst/>
                          <a:latin typeface="+mj-lt"/>
                        </a:rPr>
                        <a:t>Definition</a:t>
                      </a:r>
                      <a:endParaRPr lang="en-GB"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US" sz="1200" b="0" i="0" u="none" strike="noStrike" noProof="0" dirty="0">
                          <a:solidFill>
                            <a:srgbClr val="000000"/>
                          </a:solidFill>
                          <a:effectLst/>
                          <a:latin typeface="+mj-lt"/>
                        </a:rPr>
                        <a:t>Call and response</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noProof="0" dirty="0">
                          <a:solidFill>
                            <a:srgbClr val="000000"/>
                          </a:solidFill>
                          <a:effectLst/>
                          <a:latin typeface="+mj-lt"/>
                        </a:rPr>
                        <a:t> one phrase in sung/played and an answering phrase completes the musical idea.</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lvl="0" algn="l">
                        <a:buNone/>
                      </a:pPr>
                      <a:r>
                        <a:rPr lang="en-US" sz="1200" b="0" i="0" u="none" strike="noStrike" noProof="0" dirty="0">
                          <a:solidFill>
                            <a:srgbClr val="212121"/>
                          </a:solidFill>
                          <a:effectLst/>
                          <a:latin typeface="+mj-lt"/>
                        </a:rPr>
                        <a:t>Verse and chorus</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baseline="0" noProof="0" dirty="0">
                          <a:solidFill>
                            <a:srgbClr val="212121"/>
                          </a:solidFill>
                          <a:effectLst/>
                          <a:latin typeface="+mj-lt"/>
                        </a:rPr>
                        <a:t>Also called verse and refrain, this is a musical vocal form in which a number of verses are each followed by the same chorus.</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lvl="0" algn="l">
                        <a:buNone/>
                      </a:pPr>
                      <a:r>
                        <a:rPr lang="en-US" sz="1200" b="0" i="0" u="none" strike="noStrike" noProof="0" dirty="0">
                          <a:solidFill>
                            <a:srgbClr val="0F0F0F"/>
                          </a:solidFill>
                          <a:effectLst/>
                          <a:latin typeface="+mj-lt"/>
                        </a:rPr>
                        <a:t>Hook</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noProof="0" dirty="0">
                          <a:solidFill>
                            <a:srgbClr val="0F0F0F"/>
                          </a:solidFill>
                          <a:effectLst/>
                          <a:latin typeface="+mj-lt"/>
                        </a:rPr>
                        <a:t>The memorable, “catchy” part of the song, usually in the chorus and often containing the title of the song.</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lvl="0" algn="l">
                        <a:buNone/>
                      </a:pPr>
                      <a:r>
                        <a:rPr lang="en-US" sz="1200" b="0" i="0" u="none" strike="noStrike" noProof="0" dirty="0">
                          <a:solidFill>
                            <a:srgbClr val="0F0F0F"/>
                          </a:solidFill>
                          <a:effectLst/>
                          <a:latin typeface="+mj-lt"/>
                        </a:rPr>
                        <a:t>Modulation</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noProof="0" dirty="0">
                          <a:solidFill>
                            <a:srgbClr val="0F0F0F"/>
                          </a:solidFill>
                          <a:effectLst/>
                          <a:latin typeface="+mj-lt"/>
                        </a:rPr>
                        <a:t>A change of key</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l" fontAlgn="base"/>
                      <a:r>
                        <a:rPr lang="en-GB" sz="1200" b="0" i="0" dirty="0">
                          <a:solidFill>
                            <a:srgbClr val="000000"/>
                          </a:solidFill>
                          <a:effectLst/>
                          <a:latin typeface="+mj-lt"/>
                        </a:rPr>
                        <a:t>Dynamic</a:t>
                      </a:r>
                      <a:endParaRPr lang="en-GB"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mj-lt"/>
                        </a:rPr>
                        <a:t>The volume of a sound or piece of music – loud/soft</a:t>
                      </a:r>
                      <a:endParaRPr lang="en-US"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algn="l" fontAlgn="base"/>
                      <a:r>
                        <a:rPr lang="en-GB" sz="1200" b="0" i="0" dirty="0">
                          <a:solidFill>
                            <a:srgbClr val="000000"/>
                          </a:solidFill>
                          <a:effectLst/>
                          <a:latin typeface="+mj-lt"/>
                        </a:rPr>
                        <a:t>Beat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baseline="0" noProof="0" dirty="0">
                          <a:solidFill>
                            <a:srgbClr val="000000"/>
                          </a:solidFill>
                          <a:effectLst/>
                          <a:latin typeface="+mj-lt"/>
                        </a:rPr>
                        <a:t>The regular, underlying pulse in the music.</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GB" sz="1200" b="0" i="0" u="none" strike="noStrike" noProof="0" dirty="0">
                          <a:solidFill>
                            <a:srgbClr val="000000"/>
                          </a:solidFill>
                          <a:effectLst/>
                          <a:latin typeface="+mj-lt"/>
                        </a:rPr>
                        <a:t>Rhythm</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noProof="0" dirty="0">
                          <a:solidFill>
                            <a:srgbClr val="000000"/>
                          </a:solidFill>
                          <a:effectLst/>
                          <a:latin typeface="+mj-lt"/>
                        </a:rPr>
                        <a:t>Patterns of long and short note durations.</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lvl="0" algn="l">
                        <a:buNone/>
                      </a:pPr>
                      <a:r>
                        <a:rPr lang="en-US" sz="1200" b="0" i="0" u="none" strike="noStrike" noProof="0" dirty="0">
                          <a:solidFill>
                            <a:srgbClr val="000000"/>
                          </a:solidFill>
                          <a:effectLst/>
                          <a:latin typeface="+mj-lt"/>
                        </a:rPr>
                        <a:t>Harmony</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baseline="0" noProof="0" dirty="0">
                          <a:solidFill>
                            <a:srgbClr val="000000"/>
                          </a:solidFill>
                          <a:effectLst/>
                          <a:latin typeface="+mj-lt"/>
                        </a:rPr>
                        <a:t>The combination of two or more notes heard together, usually in chords.</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lvl="0" algn="l">
                        <a:buNone/>
                      </a:pPr>
                      <a:r>
                        <a:rPr lang="en-US" sz="1200" b="0" i="0" u="none" strike="noStrike" noProof="0" dirty="0">
                          <a:solidFill>
                            <a:srgbClr val="000000"/>
                          </a:solidFill>
                          <a:effectLst/>
                          <a:latin typeface="+mj-lt"/>
                        </a:rPr>
                        <a:t>Major triad</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noProof="0" dirty="0">
                          <a:solidFill>
                            <a:srgbClr val="000000"/>
                          </a:solidFill>
                          <a:effectLst/>
                          <a:latin typeface="+mj-lt"/>
                        </a:rPr>
                        <a:t>A three-note chord using the 1st, 3rd and 5th notes of the major scale.</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r h="314325">
                <a:tc>
                  <a:txBody>
                    <a:bodyPr/>
                    <a:lstStyle/>
                    <a:p>
                      <a:pPr lvl="0" algn="l">
                        <a:buNone/>
                      </a:pPr>
                      <a:r>
                        <a:rPr lang="en-US" sz="1200" b="0" i="0" u="none" strike="noStrike" noProof="0" dirty="0">
                          <a:solidFill>
                            <a:srgbClr val="212121"/>
                          </a:solidFill>
                          <a:effectLst/>
                          <a:latin typeface="+mj-lt"/>
                        </a:rPr>
                        <a:t>Minor triad</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noProof="0" dirty="0">
                          <a:solidFill>
                            <a:srgbClr val="212121"/>
                          </a:solidFill>
                          <a:effectLst/>
                          <a:latin typeface="+mj-lt"/>
                        </a:rPr>
                        <a:t> A three-note chord using the 1st, 3rd and 5th note of the minor scale.</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557168"/>
                  </a:ext>
                </a:extLst>
              </a:tr>
              <a:tr h="314325">
                <a:tc>
                  <a:txBody>
                    <a:bodyPr/>
                    <a:lstStyle/>
                    <a:p>
                      <a:pPr lvl="0" algn="l">
                        <a:buNone/>
                      </a:pPr>
                      <a:r>
                        <a:rPr lang="en-GB" sz="1200" b="0" i="0" u="none" strike="noStrike" noProof="0" dirty="0">
                          <a:solidFill>
                            <a:srgbClr val="000000"/>
                          </a:solidFill>
                          <a:effectLst/>
                          <a:latin typeface="+mj-lt"/>
                        </a:rPr>
                        <a:t>Chord:</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noProof="0" dirty="0">
                          <a:solidFill>
                            <a:srgbClr val="000000"/>
                          </a:solidFill>
                          <a:effectLst/>
                          <a:latin typeface="+mj-lt"/>
                        </a:rPr>
                        <a:t>Two or more notes, heard simultaneously or close together, that create the harmonic basis of a piece or song, often built on triads.</a:t>
                      </a:r>
                      <a:endParaRPr lang="en-US"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563479"/>
                  </a:ext>
                </a:extLst>
              </a:tr>
            </a:tbl>
          </a:graphicData>
        </a:graphic>
      </p:graphicFrame>
      <p:pic>
        <p:nvPicPr>
          <p:cNvPr id="6" name="Picture 5" descr="A close-up of a music notation&#10;&#10;Description automatically generated">
            <a:extLst>
              <a:ext uri="{FF2B5EF4-FFF2-40B4-BE49-F238E27FC236}">
                <a16:creationId xmlns:a16="http://schemas.microsoft.com/office/drawing/2014/main" id="{29F41FF1-913E-991E-DC51-C35C33F7F72A}"/>
              </a:ext>
            </a:extLst>
          </p:cNvPr>
          <p:cNvPicPr>
            <a:picLocks noChangeAspect="1"/>
          </p:cNvPicPr>
          <p:nvPr/>
        </p:nvPicPr>
        <p:blipFill rotWithShape="1">
          <a:blip r:embed="rId2"/>
          <a:srcRect l="1080" t="22554" r="1889" b="5978"/>
          <a:stretch/>
        </p:blipFill>
        <p:spPr>
          <a:xfrm>
            <a:off x="122938" y="4461429"/>
            <a:ext cx="6453652" cy="2399586"/>
          </a:xfrm>
          <a:prstGeom prst="rect">
            <a:avLst/>
          </a:prstGeom>
        </p:spPr>
      </p:pic>
      <p:pic>
        <p:nvPicPr>
          <p:cNvPr id="9" name="Picture 8" descr="A black line on a white background&#10;&#10;Description automatically generated">
            <a:extLst>
              <a:ext uri="{FF2B5EF4-FFF2-40B4-BE49-F238E27FC236}">
                <a16:creationId xmlns:a16="http://schemas.microsoft.com/office/drawing/2014/main" id="{99E76C96-5BB1-F460-3F22-69B5591DC2FB}"/>
              </a:ext>
            </a:extLst>
          </p:cNvPr>
          <p:cNvPicPr>
            <a:picLocks noChangeAspect="1"/>
          </p:cNvPicPr>
          <p:nvPr/>
        </p:nvPicPr>
        <p:blipFill>
          <a:blip r:embed="rId3"/>
          <a:stretch>
            <a:fillRect/>
          </a:stretch>
        </p:blipFill>
        <p:spPr>
          <a:xfrm>
            <a:off x="6713688" y="4876440"/>
            <a:ext cx="5349457" cy="1439893"/>
          </a:xfrm>
          <a:prstGeom prst="rect">
            <a:avLst/>
          </a:prstGeom>
        </p:spPr>
      </p:pic>
      <p:sp>
        <p:nvSpPr>
          <p:cNvPr id="8" name="TextBox 7"/>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spTree>
    <p:extLst>
      <p:ext uri="{BB962C8B-B14F-4D97-AF65-F5344CB8AC3E}">
        <p14:creationId xmlns:p14="http://schemas.microsoft.com/office/powerpoint/2010/main" val="78580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Design and Technology - RM</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7" name="Table 6"/>
          <p:cNvGraphicFramePr>
            <a:graphicFrameLocks noGrp="1"/>
          </p:cNvGraphicFramePr>
          <p:nvPr/>
        </p:nvGraphicFramePr>
        <p:xfrm>
          <a:off x="130626" y="718000"/>
          <a:ext cx="5817176" cy="2696337"/>
        </p:xfrm>
        <a:graphic>
          <a:graphicData uri="http://schemas.openxmlformats.org/drawingml/2006/table">
            <a:tbl>
              <a:tblPr firstRow="1" bandRow="1">
                <a:tableStyleId>{5940675A-B579-460E-94D1-54222C63F5DA}</a:tableStyleId>
              </a:tblPr>
              <a:tblGrid>
                <a:gridCol w="1130003">
                  <a:extLst>
                    <a:ext uri="{9D8B030D-6E8A-4147-A177-3AD203B41FA5}">
                      <a16:colId xmlns:a16="http://schemas.microsoft.com/office/drawing/2014/main" val="20000"/>
                    </a:ext>
                  </a:extLst>
                </a:gridCol>
                <a:gridCol w="4687173">
                  <a:extLst>
                    <a:ext uri="{9D8B030D-6E8A-4147-A177-3AD203B41FA5}">
                      <a16:colId xmlns:a16="http://schemas.microsoft.com/office/drawing/2014/main" val="20001"/>
                    </a:ext>
                  </a:extLst>
                </a:gridCol>
              </a:tblGrid>
              <a:tr h="0">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Evaluation</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To judge the quality and performance of a product.</a:t>
                      </a:r>
                    </a:p>
                  </a:txBody>
                  <a:tcPr marL="36576" marR="36576" marT="36576" marB="36576" anchor="ctr"/>
                </a:tc>
                <a:extLst>
                  <a:ext uri="{0D108BD9-81ED-4DB2-BD59-A6C34878D82A}">
                    <a16:rowId xmlns:a16="http://schemas.microsoft.com/office/drawing/2014/main" val="391634862"/>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Fit for Purpose</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Something is suitable and capable of fulfilling its intended function or use.</a:t>
                      </a:r>
                    </a:p>
                  </a:txBody>
                  <a:tcPr marL="36576" marR="36576" marT="36576" marB="36576" anchor="ctr"/>
                </a:tc>
                <a:extLst>
                  <a:ext uri="{0D108BD9-81ED-4DB2-BD59-A6C34878D82A}">
                    <a16:rowId xmlns:a16="http://schemas.microsoft.com/office/drawing/2014/main" val="2271958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Flowchart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Also known as a flow diagram. A diagram that shows the step-by-step flow of an algorithm.</a:t>
                      </a:r>
                    </a:p>
                  </a:txBody>
                  <a:tcPr marL="36576" marR="36576" marT="36576" marB="36576" anchor="ctr"/>
                </a:tc>
                <a:extLst>
                  <a:ext uri="{0D108BD9-81ED-4DB2-BD59-A6C34878D82A}">
                    <a16:rowId xmlns:a16="http://schemas.microsoft.com/office/drawing/2014/main" val="4149408354"/>
                  </a:ext>
                </a:extLst>
              </a:tr>
              <a:tr h="0">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Input Device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 electronic component capable of passing information from the outside world into an electronic system for processing.</a:t>
                      </a:r>
                    </a:p>
                  </a:txBody>
                  <a:tcPr marL="36576" marR="36576" marT="36576" marB="36576" anchor="ctr"/>
                </a:tc>
                <a:extLst>
                  <a:ext uri="{0D108BD9-81ED-4DB2-BD59-A6C34878D82A}">
                    <a16:rowId xmlns:a16="http://schemas.microsoft.com/office/drawing/2014/main" val="1235971345"/>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Microcontrollers</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A computer chip used instead of a CPU that contains a processor, memory and inputs/outputs.</a:t>
                      </a:r>
                    </a:p>
                  </a:txBody>
                  <a:tcPr marL="36576" marR="36576" marT="36576" marB="36576" anchor="ctr"/>
                </a:tc>
                <a:extLst>
                  <a:ext uri="{0D108BD9-81ED-4DB2-BD59-A6C34878D82A}">
                    <a16:rowId xmlns:a16="http://schemas.microsoft.com/office/drawing/2014/main" val="1543258229"/>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Process Device</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A device, usually an integrated circuit, that controls the process functions of a system.</a:t>
                      </a:r>
                    </a:p>
                  </a:txBody>
                  <a:tcPr marL="36576" marR="36576" marT="36576" marB="36576" anchor="ctr"/>
                </a:tc>
                <a:extLst>
                  <a:ext uri="{0D108BD9-81ED-4DB2-BD59-A6C34878D82A}">
                    <a16:rowId xmlns:a16="http://schemas.microsoft.com/office/drawing/2014/main" val="3146237369"/>
                  </a:ext>
                </a:extLst>
              </a:tr>
            </a:tbl>
          </a:graphicData>
        </a:graphic>
      </p:graphicFrame>
      <p:sp>
        <p:nvSpPr>
          <p:cNvPr id="5" name="TextBox 4"/>
          <p:cNvSpPr txBox="1"/>
          <p:nvPr/>
        </p:nvSpPr>
        <p:spPr>
          <a:xfrm>
            <a:off x="3924583" y="134605"/>
            <a:ext cx="1193479" cy="461665"/>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Year 8</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a:extLst>
              <a:ext uri="{FF2B5EF4-FFF2-40B4-BE49-F238E27FC236}">
                <a16:creationId xmlns:a16="http://schemas.microsoft.com/office/drawing/2014/main" id="{B9381244-DB17-D160-CE42-DA395312DEC1}"/>
              </a:ext>
            </a:extLst>
          </p:cNvPr>
          <p:cNvSpPr txBox="1"/>
          <p:nvPr/>
        </p:nvSpPr>
        <p:spPr>
          <a:xfrm>
            <a:off x="1910268" y="3480627"/>
            <a:ext cx="1730277" cy="461665"/>
          </a:xfrm>
          <a:prstGeom prst="rect">
            <a:avLst/>
          </a:prstGeom>
          <a:noFill/>
        </p:spPr>
        <p:txBody>
          <a:bodyPr wrap="square">
            <a:spAutoFit/>
          </a:bodyPr>
          <a:lstStyle/>
          <a:p>
            <a:pPr algn="ctr"/>
            <a:r>
              <a:rPr lang="en-GB" sz="1200" b="1" kern="1400" dirty="0">
                <a:solidFill>
                  <a:srgbClr val="000000"/>
                </a:solidFill>
                <a:latin typeface="Gill Sans MT" panose="020B0502020104020203" pitchFamily="34" charset="0"/>
              </a:rPr>
              <a:t>Flowchart Program Example</a:t>
            </a:r>
            <a:endParaRPr lang="en-GB" sz="1200" dirty="0"/>
          </a:p>
        </p:txBody>
      </p:sp>
      <p:pic>
        <p:nvPicPr>
          <p:cNvPr id="2" name="Picture 2" descr="An example flowchart program of a simple timer. When an input pin detects a high signal, it turns an output on for twenty seconds.">
            <a:extLst>
              <a:ext uri="{FF2B5EF4-FFF2-40B4-BE49-F238E27FC236}">
                <a16:creationId xmlns:a16="http://schemas.microsoft.com/office/drawing/2014/main" id="{CCCBD26F-7D32-9B0B-825A-A819CCB1A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15" t="3306" r="15712" b="3660"/>
          <a:stretch/>
        </p:blipFill>
        <p:spPr bwMode="auto">
          <a:xfrm>
            <a:off x="2180832" y="4003066"/>
            <a:ext cx="1459713" cy="2707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Solder: A Complete Beginners Guide - Makerspaces.com">
            <a:extLst>
              <a:ext uri="{FF2B5EF4-FFF2-40B4-BE49-F238E27FC236}">
                <a16:creationId xmlns:a16="http://schemas.microsoft.com/office/drawing/2014/main" id="{61375332-387D-D0AE-B2A6-40ACA6C8BBF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843"/>
          <a:stretch/>
        </p:blipFill>
        <p:spPr bwMode="auto">
          <a:xfrm>
            <a:off x="4593656" y="5309417"/>
            <a:ext cx="2579214" cy="15620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esign Specification: Function; Materials; Environment; Performance; Target market; Aesthetics">
            <a:extLst>
              <a:ext uri="{FF2B5EF4-FFF2-40B4-BE49-F238E27FC236}">
                <a16:creationId xmlns:a16="http://schemas.microsoft.com/office/drawing/2014/main" id="{083AA51D-6FDB-DF0A-7AB1-7EC1F868AF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228"/>
          <a:stretch/>
        </p:blipFill>
        <p:spPr bwMode="auto">
          <a:xfrm>
            <a:off x="9855839" y="3800933"/>
            <a:ext cx="2205535" cy="30169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lowchart symbols. Oval represents start/end, parallelogram input/output, diamond, decisions, rectangle is processes and arrow is a connector showing relationships between shapes.">
            <a:extLst>
              <a:ext uri="{FF2B5EF4-FFF2-40B4-BE49-F238E27FC236}">
                <a16:creationId xmlns:a16="http://schemas.microsoft.com/office/drawing/2014/main" id="{E8F0CAE0-5F8E-A23F-5BAD-A9CC10BE8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04" y="3536067"/>
            <a:ext cx="1841724" cy="32351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2F92D3C-230E-3C91-8697-CA6A7B0E4B52}"/>
              </a:ext>
            </a:extLst>
          </p:cNvPr>
          <p:cNvSpPr txBox="1"/>
          <p:nvPr/>
        </p:nvSpPr>
        <p:spPr>
          <a:xfrm>
            <a:off x="8179722" y="3942292"/>
            <a:ext cx="1556334" cy="2612703"/>
          </a:xfrm>
          <a:prstGeom prst="rect">
            <a:avLst/>
          </a:prstGeom>
          <a:noFill/>
        </p:spPr>
        <p:txBody>
          <a:bodyPr wrap="square">
            <a:spAutoFit/>
          </a:bodyPr>
          <a:lstStyle/>
          <a:p>
            <a:pPr fontAlgn="base">
              <a:lnSpc>
                <a:spcPct val="200000"/>
              </a:lnSpc>
            </a:pPr>
            <a:r>
              <a:rPr lang="en-GB" sz="1400" b="1" dirty="0">
                <a:latin typeface="Gill Sans MT" panose="020B0502020104020203" pitchFamily="34" charset="0"/>
              </a:rPr>
              <a:t>Fit for Purpose</a:t>
            </a:r>
          </a:p>
          <a:p>
            <a:pPr marL="342900" indent="-342900" fontAlgn="base">
              <a:lnSpc>
                <a:spcPct val="200000"/>
              </a:lnSpc>
              <a:buFont typeface="+mj-lt"/>
              <a:buAutoNum type="alphaUcPeriod"/>
            </a:pPr>
            <a:r>
              <a:rPr lang="en-GB" sz="1400" dirty="0">
                <a:latin typeface="Gill Sans MT" panose="020B0502020104020203" pitchFamily="34" charset="0"/>
              </a:rPr>
              <a:t>Aesthetic</a:t>
            </a:r>
          </a:p>
          <a:p>
            <a:pPr marL="342900" indent="-342900" fontAlgn="base">
              <a:lnSpc>
                <a:spcPct val="200000"/>
              </a:lnSpc>
              <a:buFont typeface="+mj-lt"/>
              <a:buAutoNum type="alphaUcPeriod"/>
            </a:pPr>
            <a:r>
              <a:rPr lang="en-GB" sz="1400" dirty="0">
                <a:latin typeface="Gill Sans MT" panose="020B0502020104020203" pitchFamily="34" charset="0"/>
              </a:rPr>
              <a:t>Function</a:t>
            </a:r>
          </a:p>
          <a:p>
            <a:pPr marL="342900" indent="-342900" fontAlgn="base">
              <a:lnSpc>
                <a:spcPct val="200000"/>
              </a:lnSpc>
              <a:buFont typeface="+mj-lt"/>
              <a:buAutoNum type="alphaUcPeriod"/>
            </a:pPr>
            <a:r>
              <a:rPr lang="en-GB" sz="1400" dirty="0">
                <a:latin typeface="Gill Sans MT" panose="020B0502020104020203" pitchFamily="34" charset="0"/>
              </a:rPr>
              <a:t>Material</a:t>
            </a:r>
          </a:p>
          <a:p>
            <a:pPr marL="342900" indent="-342900" fontAlgn="base">
              <a:lnSpc>
                <a:spcPct val="200000"/>
              </a:lnSpc>
              <a:buFont typeface="+mj-lt"/>
              <a:buAutoNum type="alphaUcPeriod"/>
            </a:pPr>
            <a:r>
              <a:rPr lang="en-GB" sz="1400" dirty="0">
                <a:latin typeface="Gill Sans MT" panose="020B0502020104020203" pitchFamily="34" charset="0"/>
              </a:rPr>
              <a:t>Target Market</a:t>
            </a:r>
          </a:p>
          <a:p>
            <a:pPr marL="342900" indent="-342900" fontAlgn="base">
              <a:lnSpc>
                <a:spcPct val="200000"/>
              </a:lnSpc>
              <a:buFont typeface="+mj-lt"/>
              <a:buAutoNum type="alphaUcPeriod"/>
            </a:pPr>
            <a:r>
              <a:rPr lang="en-GB" sz="1400" dirty="0">
                <a:latin typeface="Gill Sans MT" panose="020B0502020104020203" pitchFamily="34" charset="0"/>
              </a:rPr>
              <a:t>Environment</a:t>
            </a:r>
          </a:p>
        </p:txBody>
      </p:sp>
      <p:graphicFrame>
        <p:nvGraphicFramePr>
          <p:cNvPr id="16" name="Table 15">
            <a:extLst>
              <a:ext uri="{FF2B5EF4-FFF2-40B4-BE49-F238E27FC236}">
                <a16:creationId xmlns:a16="http://schemas.microsoft.com/office/drawing/2014/main" id="{058FED58-0413-1D84-821E-CC6BADBD14F5}"/>
              </a:ext>
            </a:extLst>
          </p:cNvPr>
          <p:cNvGraphicFramePr>
            <a:graphicFrameLocks noGrp="1"/>
          </p:cNvGraphicFramePr>
          <p:nvPr/>
        </p:nvGraphicFramePr>
        <p:xfrm>
          <a:off x="6073701" y="706356"/>
          <a:ext cx="5987673" cy="2998788"/>
        </p:xfrm>
        <a:graphic>
          <a:graphicData uri="http://schemas.openxmlformats.org/drawingml/2006/table">
            <a:tbl>
              <a:tblPr firstRow="1" bandRow="1">
                <a:tableStyleId>{5940675A-B579-460E-94D1-54222C63F5DA}</a:tableStyleId>
              </a:tblPr>
              <a:tblGrid>
                <a:gridCol w="1113631">
                  <a:extLst>
                    <a:ext uri="{9D8B030D-6E8A-4147-A177-3AD203B41FA5}">
                      <a16:colId xmlns:a16="http://schemas.microsoft.com/office/drawing/2014/main" val="20000"/>
                    </a:ext>
                  </a:extLst>
                </a:gridCol>
                <a:gridCol w="4874042">
                  <a:extLst>
                    <a:ext uri="{9D8B030D-6E8A-4147-A177-3AD203B41FA5}">
                      <a16:colId xmlns:a16="http://schemas.microsoft.com/office/drawing/2014/main" val="20001"/>
                    </a:ext>
                  </a:extLst>
                </a:gridCol>
              </a:tblGrid>
              <a:tr h="0">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Output Device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device used to output data or information from a computer, </a:t>
                      </a:r>
                      <a:r>
                        <a:rPr lang="en-GB" sz="1200" kern="1400" dirty="0" err="1">
                          <a:ln>
                            <a:noFill/>
                          </a:ln>
                          <a:solidFill>
                            <a:srgbClr val="000000"/>
                          </a:solidFill>
                          <a:effectLst/>
                          <a:latin typeface="Gill Sans MT" panose="020B0502020104020203" pitchFamily="34" charset="0"/>
                          <a:ea typeface="+mn-ea"/>
                          <a:cs typeface="+mn-cs"/>
                        </a:rPr>
                        <a:t>eg</a:t>
                      </a:r>
                      <a:r>
                        <a:rPr lang="en-GB" sz="1200" kern="1400" dirty="0">
                          <a:ln>
                            <a:noFill/>
                          </a:ln>
                          <a:solidFill>
                            <a:srgbClr val="000000"/>
                          </a:solidFill>
                          <a:effectLst/>
                          <a:latin typeface="Gill Sans MT" panose="020B0502020104020203" pitchFamily="34" charset="0"/>
                          <a:ea typeface="+mn-ea"/>
                          <a:cs typeface="+mn-cs"/>
                        </a:rPr>
                        <a:t> a monitor, printer or speakers.</a:t>
                      </a:r>
                    </a:p>
                  </a:txBody>
                  <a:tcPr marL="36576" marR="36576" marT="36576" marB="36576" anchor="ctr"/>
                </a:tc>
                <a:extLst>
                  <a:ext uri="{0D108BD9-81ED-4DB2-BD59-A6C34878D82A}">
                    <a16:rowId xmlns:a16="http://schemas.microsoft.com/office/drawing/2014/main" val="375665208"/>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Resistance</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The opposition in an electrical component to the movement of electrical charge through it. Resistance is measured in ohms.</a:t>
                      </a:r>
                    </a:p>
                  </a:txBody>
                  <a:tcPr marL="36576" marR="36576" marT="36576" marB="36576" anchor="ctr"/>
                </a:tc>
                <a:extLst>
                  <a:ext uri="{0D108BD9-81ED-4DB2-BD59-A6C34878D82A}">
                    <a16:rowId xmlns:a16="http://schemas.microsoft.com/office/drawing/2014/main" val="4203650562"/>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Solder</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a fusible metal alloy, typically with a low melting point, used to create a permanent bond between metal workpieces.</a:t>
                      </a:r>
                    </a:p>
                  </a:txBody>
                  <a:tcPr marL="36576" marR="36576" marT="36576" marB="36576" anchor="ctr"/>
                </a:tc>
                <a:extLst>
                  <a:ext uri="{0D108BD9-81ED-4DB2-BD59-A6C34878D82A}">
                    <a16:rowId xmlns:a16="http://schemas.microsoft.com/office/drawing/2014/main" val="2496320567"/>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Soldering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method of joining, usually electrical components, by heating a filler metal called solder. When the solder cools, it fused the components together.</a:t>
                      </a:r>
                    </a:p>
                  </a:txBody>
                  <a:tcPr marL="36576" marR="36576" marT="36576" marB="36576" anchor="ctr"/>
                </a:tc>
                <a:extLst>
                  <a:ext uri="{0D108BD9-81ED-4DB2-BD59-A6C34878D82A}">
                    <a16:rowId xmlns:a16="http://schemas.microsoft.com/office/drawing/2014/main" val="2128387311"/>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System Diagram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block diagram that shows the inputs, processes and outputs of a system.</a:t>
                      </a:r>
                    </a:p>
                  </a:txBody>
                  <a:tcPr marL="36576" marR="36576" marT="36576" marB="36576" anchor="ctr"/>
                </a:tc>
                <a:extLst>
                  <a:ext uri="{0D108BD9-81ED-4DB2-BD59-A6C34878D82A}">
                    <a16:rowId xmlns:a16="http://schemas.microsoft.com/office/drawing/2014/main" val="1278623240"/>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Voltage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potential difference across a cell, electrical supply or electrical component. It is measured in volts (V).</a:t>
                      </a:r>
                    </a:p>
                  </a:txBody>
                  <a:tcPr marL="36576" marR="36576" marT="36576" marB="36576" anchor="ctr"/>
                </a:tc>
                <a:extLst>
                  <a:ext uri="{0D108BD9-81ED-4DB2-BD59-A6C34878D82A}">
                    <a16:rowId xmlns:a16="http://schemas.microsoft.com/office/drawing/2014/main" val="2638500730"/>
                  </a:ext>
                </a:extLst>
              </a:tr>
            </a:tbl>
          </a:graphicData>
        </a:graphic>
      </p:graphicFrame>
      <p:sp>
        <p:nvSpPr>
          <p:cNvPr id="3" name="TextBox 2">
            <a:extLst>
              <a:ext uri="{FF2B5EF4-FFF2-40B4-BE49-F238E27FC236}">
                <a16:creationId xmlns:a16="http://schemas.microsoft.com/office/drawing/2014/main" id="{5078814C-49B5-4BC2-ABB8-E0722ECFC8F1}"/>
              </a:ext>
            </a:extLst>
          </p:cNvPr>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142136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mj-lt"/>
                          <a:cs typeface="Calibri"/>
                        </a:rPr>
                        <a:t>W/c</a:t>
                      </a:r>
                      <a:r>
                        <a:rPr lang="en-GB" sz="1800" b="1" spc="-10" baseline="0" dirty="0">
                          <a:latin typeface="+mj-lt"/>
                          <a:cs typeface="Calibri"/>
                        </a:rPr>
                        <a:t> 1</a:t>
                      </a:r>
                      <a:r>
                        <a:rPr lang="en-GB" sz="1800" b="1" spc="-10" baseline="30000" dirty="0">
                          <a:latin typeface="+mj-lt"/>
                          <a:cs typeface="Calibri"/>
                        </a:rPr>
                        <a:t>st</a:t>
                      </a:r>
                      <a:r>
                        <a:rPr lang="en-GB" sz="1800" b="1" spc="-10" baseline="0" dirty="0">
                          <a:latin typeface="+mj-lt"/>
                          <a:cs typeface="Calibri"/>
                        </a:rPr>
                        <a:t> June </a:t>
                      </a:r>
                      <a:endParaRPr lang="en-GB" sz="1800" b="1" spc="-10" dirty="0">
                        <a:latin typeface="+mj-lt"/>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mj-lt"/>
                          <a:cs typeface="Calibri"/>
                        </a:rPr>
                        <a:t>Thinking</a:t>
                      </a:r>
                      <a:r>
                        <a:rPr lang="en-GB" sz="1800" b="1" spc="-35" dirty="0">
                          <a:latin typeface="+mj-lt"/>
                          <a:cs typeface="Calibri"/>
                        </a:rPr>
                        <a:t> </a:t>
                      </a:r>
                      <a:r>
                        <a:rPr lang="en-GB" sz="1800" b="1" spc="-10" dirty="0">
                          <a:latin typeface="+mj-lt"/>
                          <a:cs typeface="Calibri"/>
                        </a:rPr>
                        <a:t>definition:</a:t>
                      </a:r>
                      <a:r>
                        <a:rPr lang="en-GB" sz="1800" b="1" spc="-15" dirty="0">
                          <a:latin typeface="+mj-lt"/>
                          <a:cs typeface="Calibri"/>
                        </a:rPr>
                        <a:t> </a:t>
                      </a:r>
                      <a:r>
                        <a:rPr lang="en-GB" sz="1800" i="1" dirty="0">
                          <a:latin typeface="+mj-lt"/>
                        </a:rPr>
                        <a:t>Thinking is making connections, reasoning and asking questions to make the learning stick</a:t>
                      </a:r>
                      <a:endParaRPr lang="en-GB" sz="1800" dirty="0">
                        <a:latin typeface="+mj-lt"/>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mj-lt"/>
                          <a:cs typeface="Calibri"/>
                        </a:rPr>
                        <a:t>Reflecting</a:t>
                      </a:r>
                      <a:r>
                        <a:rPr lang="en-GB" sz="1600" baseline="0" dirty="0">
                          <a:solidFill>
                            <a:srgbClr val="FF0000"/>
                          </a:solidFill>
                          <a:latin typeface="+mj-lt"/>
                          <a:cs typeface="Calibri"/>
                        </a:rPr>
                        <a:t> on learning behaviours for resilience…..</a:t>
                      </a:r>
                      <a:endParaRPr sz="1600" dirty="0">
                        <a:solidFill>
                          <a:srgbClr val="FF0000"/>
                        </a:solidFill>
                        <a:latin typeface="+mj-lt"/>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mj-lt"/>
                          <a:cs typeface="Calibri"/>
                        </a:rPr>
                        <a:t>Experience</a:t>
                      </a:r>
                      <a:r>
                        <a:rPr sz="1200" b="1" spc="-35" dirty="0">
                          <a:latin typeface="+mj-lt"/>
                          <a:cs typeface="Calibri"/>
                        </a:rPr>
                        <a:t> </a:t>
                      </a:r>
                      <a:r>
                        <a:rPr sz="1200" b="1" dirty="0">
                          <a:latin typeface="+mj-lt"/>
                          <a:cs typeface="Calibri"/>
                        </a:rPr>
                        <a:t>log</a:t>
                      </a:r>
                      <a:endParaRPr sz="1200" dirty="0">
                        <a:latin typeface="+mj-lt"/>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mj-lt"/>
                          <a:cs typeface="Calibri"/>
                        </a:rPr>
                        <a:t>Successful</a:t>
                      </a:r>
                      <a:r>
                        <a:rPr sz="1200" spc="-30" dirty="0">
                          <a:latin typeface="+mj-lt"/>
                          <a:cs typeface="Calibri"/>
                        </a:rPr>
                        <a:t> </a:t>
                      </a:r>
                      <a:r>
                        <a:rPr sz="1200" dirty="0">
                          <a:latin typeface="+mj-lt"/>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mj-lt"/>
                          <a:cs typeface="Calibri"/>
                        </a:rPr>
                        <a:t>In</a:t>
                      </a:r>
                      <a:r>
                        <a:rPr sz="1200" spc="-40" dirty="0">
                          <a:latin typeface="+mj-lt"/>
                          <a:cs typeface="Calibri"/>
                        </a:rPr>
                        <a:t> </a:t>
                      </a:r>
                      <a:r>
                        <a:rPr sz="1200" spc="-5" dirty="0">
                          <a:latin typeface="+mj-lt"/>
                          <a:cs typeface="Calibri"/>
                        </a:rPr>
                        <a:t>hindsight…</a:t>
                      </a:r>
                      <a:endParaRPr lang="en-GB" sz="1200" spc="-5" dirty="0">
                        <a:latin typeface="+mj-lt"/>
                        <a:cs typeface="Calibri"/>
                      </a:endParaRPr>
                    </a:p>
                    <a:p>
                      <a:pPr marL="48895">
                        <a:lnSpc>
                          <a:spcPts val="1395"/>
                        </a:lnSpc>
                      </a:pPr>
                      <a:r>
                        <a:rPr lang="en-GB" sz="1050" i="1" spc="-5" dirty="0">
                          <a:latin typeface="+mj-lt"/>
                          <a:cs typeface="Calibri"/>
                        </a:rPr>
                        <a:t>Where you could have done better on reflection?</a:t>
                      </a:r>
                      <a:endParaRPr sz="1050" i="1"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mj-lt"/>
                          <a:cs typeface="Calibri"/>
                        </a:rPr>
                        <a:t>At</a:t>
                      </a:r>
                      <a:r>
                        <a:rPr sz="1200" spc="-30" dirty="0">
                          <a:latin typeface="+mj-lt"/>
                          <a:cs typeface="Calibri"/>
                        </a:rPr>
                        <a:t> </a:t>
                      </a:r>
                      <a:r>
                        <a:rPr sz="1200" spc="-5" dirty="0">
                          <a:latin typeface="+mj-lt"/>
                          <a:cs typeface="Calibri"/>
                        </a:rPr>
                        <a:t>home…</a:t>
                      </a:r>
                      <a:endParaRPr sz="120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mj-lt"/>
                          <a:cs typeface="Calibri"/>
                        </a:rPr>
                        <a:t>I </a:t>
                      </a:r>
                      <a:r>
                        <a:rPr lang="en-GB" sz="1200" b="0" spc="-5" dirty="0">
                          <a:latin typeface="+mj-lt"/>
                          <a:cs typeface="Calibri"/>
                        </a:rPr>
                        <a:t>gave an idea and reasoned/justified.</a:t>
                      </a:r>
                      <a:endParaRPr sz="1200" b="0"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mj-lt"/>
                          <a:cs typeface="Calibri"/>
                        </a:rPr>
                        <a:t>I reflected on</a:t>
                      </a:r>
                      <a:r>
                        <a:rPr lang="en-GB" sz="1200" baseline="0" dirty="0">
                          <a:latin typeface="+mj-lt"/>
                          <a:cs typeface="Calibri"/>
                        </a:rPr>
                        <a:t> my idea and made it better after discussing with others</a:t>
                      </a:r>
                      <a:endParaRPr sz="1200"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mj-lt"/>
                          <a:cs typeface="Calibri"/>
                        </a:rPr>
                        <a:t>I</a:t>
                      </a:r>
                      <a:r>
                        <a:rPr lang="en-GB" sz="1200" spc="-5" dirty="0">
                          <a:latin typeface="+mj-lt"/>
                          <a:cs typeface="Calibri"/>
                        </a:rPr>
                        <a:t> </a:t>
                      </a:r>
                      <a:r>
                        <a:rPr lang="en-GB" sz="1200" spc="-10" dirty="0">
                          <a:latin typeface="+mj-lt"/>
                          <a:cs typeface="Calibri"/>
                        </a:rPr>
                        <a:t>used a revision strategy to help make</a:t>
                      </a:r>
                      <a:r>
                        <a:rPr lang="en-GB" sz="1200" spc="-10" baseline="0" dirty="0">
                          <a:latin typeface="+mj-lt"/>
                          <a:cs typeface="Calibri"/>
                        </a:rPr>
                        <a:t> the learning stick.</a:t>
                      </a:r>
                      <a:endParaRPr lang="en-GB" sz="1200" dirty="0">
                        <a:latin typeface="+mj-lt"/>
                        <a:cs typeface="Calibri"/>
                      </a:endParaRPr>
                    </a:p>
                    <a:p>
                      <a:pPr marL="48260">
                        <a:lnSpc>
                          <a:spcPts val="1400"/>
                        </a:lnSpc>
                      </a:pPr>
                      <a:endParaRPr sz="1200"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mj-lt"/>
                          <a:cs typeface="Calibri"/>
                        </a:rPr>
                        <a:t>I</a:t>
                      </a:r>
                      <a:r>
                        <a:rPr sz="1200" spc="-5" dirty="0">
                          <a:latin typeface="+mj-lt"/>
                          <a:cs typeface="Calibri"/>
                        </a:rPr>
                        <a:t> </a:t>
                      </a:r>
                      <a:r>
                        <a:rPr lang="en-GB" sz="1200" spc="-5" dirty="0">
                          <a:latin typeface="+mj-lt"/>
                          <a:cs typeface="Calibri"/>
                        </a:rPr>
                        <a:t>made connections between</a:t>
                      </a:r>
                      <a:r>
                        <a:rPr lang="en-GB" sz="1200" spc="-5" baseline="0" dirty="0">
                          <a:latin typeface="+mj-lt"/>
                          <a:cs typeface="Calibri"/>
                        </a:rPr>
                        <a:t> what I am learning and the outside world. </a:t>
                      </a:r>
                      <a:endParaRPr sz="1200"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mj-lt"/>
                          <a:cs typeface="Calibri"/>
                        </a:rPr>
                        <a:t>I asked questions to deepen my understanding.</a:t>
                      </a:r>
                      <a:endParaRPr sz="1200" dirty="0">
                        <a:latin typeface="+mj-lt"/>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23443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June</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370226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1545433495"/>
              </p:ext>
            </p:extLst>
          </p:nvPr>
        </p:nvGraphicFramePr>
        <p:xfrm>
          <a:off x="4239159" y="1169078"/>
          <a:ext cx="3741387" cy="5181600"/>
        </p:xfrm>
        <a:graphic>
          <a:graphicData uri="http://schemas.openxmlformats.org/drawingml/2006/table">
            <a:tbl>
              <a:tblPr firstRow="1" bandRow="1">
                <a:tableStyleId>{5940675A-B579-460E-94D1-54222C63F5DA}</a:tableStyleId>
              </a:tblPr>
              <a:tblGrid>
                <a:gridCol w="2744872">
                  <a:extLst>
                    <a:ext uri="{9D8B030D-6E8A-4147-A177-3AD203B41FA5}">
                      <a16:colId xmlns:a16="http://schemas.microsoft.com/office/drawing/2014/main" val="90344715"/>
                    </a:ext>
                  </a:extLst>
                </a:gridCol>
                <a:gridCol w="996515">
                  <a:extLst>
                    <a:ext uri="{9D8B030D-6E8A-4147-A177-3AD203B41FA5}">
                      <a16:colId xmlns:a16="http://schemas.microsoft.com/office/drawing/2014/main" val="3044920856"/>
                    </a:ext>
                  </a:extLst>
                </a:gridCol>
              </a:tblGrid>
              <a:tr h="284777">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4777">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4777">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4777">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284777">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3468091249"/>
                  </a:ext>
                </a:extLst>
              </a:tr>
              <a:tr h="284777">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3672402999"/>
                  </a:ext>
                </a:extLst>
              </a:tr>
              <a:tr h="284777">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919237099"/>
                  </a:ext>
                </a:extLst>
              </a:tr>
              <a:tr h="284777">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725833876"/>
                  </a:ext>
                </a:extLst>
              </a:tr>
              <a:tr h="284777">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2619633513"/>
                  </a:ext>
                </a:extLst>
              </a:tr>
              <a:tr h="284777">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170731617"/>
                  </a:ext>
                </a:extLst>
              </a:tr>
              <a:tr h="284777">
                <a:tc>
                  <a:txBody>
                    <a:bodyPr/>
                    <a:lstStyle/>
                    <a:p>
                      <a:r>
                        <a:rPr lang="en-GB" sz="1400" dirty="0">
                          <a:latin typeface="Gill Sans MT" panose="020B0502020104020203" pitchFamily="34" charset="0"/>
                        </a:rPr>
                        <a:t>Performing</a:t>
                      </a:r>
                      <a:r>
                        <a:rPr lang="en-GB" sz="1400" baseline="0" dirty="0">
                          <a:latin typeface="Gill Sans MT" panose="020B0502020104020203" pitchFamily="34" charset="0"/>
                        </a:rPr>
                        <a:t> Arts</a:t>
                      </a:r>
                      <a:endParaRPr lang="en-GB" sz="1400" dirty="0">
                        <a:latin typeface="Gill Sans MT" panose="020B0502020104020203" pitchFamily="34" charset="0"/>
                      </a:endParaRP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2510733732"/>
                  </a:ext>
                </a:extLst>
              </a:tr>
              <a:tr h="284777">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3511824151"/>
                  </a:ext>
                </a:extLst>
              </a:tr>
              <a:tr h="284777">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2666411844"/>
                  </a:ext>
                </a:extLst>
              </a:tr>
              <a:tr h="284777">
                <a:tc>
                  <a:txBody>
                    <a:bodyPr/>
                    <a:lstStyle/>
                    <a:p>
                      <a:r>
                        <a:rPr lang="en-GB" sz="1400" dirty="0">
                          <a:latin typeface="Gill Sans MT" panose="020B0502020104020203" pitchFamily="34" charset="0"/>
                        </a:rPr>
                        <a:t>DT</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3280177411"/>
                  </a:ext>
                </a:extLst>
              </a:tr>
              <a:tr h="284777">
                <a:tc>
                  <a:txBody>
                    <a:bodyPr/>
                    <a:lstStyle/>
                    <a:p>
                      <a:r>
                        <a:rPr lang="en-GB" sz="1400" dirty="0">
                          <a:latin typeface="Gill Sans MT" panose="020B0502020104020203" pitchFamily="34" charset="0"/>
                        </a:rPr>
                        <a:t>‘Resilience’ reflection log</a:t>
                      </a:r>
                    </a:p>
                  </a:txBody>
                  <a:tcPr>
                    <a:solidFill>
                      <a:schemeClr val="bg1"/>
                    </a:solidFill>
                  </a:tcPr>
                </a:tc>
                <a:tc>
                  <a:txBody>
                    <a:bodyPr/>
                    <a:lstStyle/>
                    <a:p>
                      <a:pPr algn="ctr"/>
                      <a:r>
                        <a:rPr lang="en-GB" sz="1400" dirty="0">
                          <a:latin typeface="Gill Sans MT" panose="020B0502020104020203" pitchFamily="34" charset="0"/>
                        </a:rPr>
                        <a:t>16</a:t>
                      </a:r>
                    </a:p>
                  </a:txBody>
                  <a:tcPr>
                    <a:solidFill>
                      <a:schemeClr val="bg1"/>
                    </a:solidFill>
                  </a:tcPr>
                </a:tc>
                <a:extLst>
                  <a:ext uri="{0D108BD9-81ED-4DB2-BD59-A6C34878D82A}">
                    <a16:rowId xmlns:a16="http://schemas.microsoft.com/office/drawing/2014/main" val="2619912143"/>
                  </a:ext>
                </a:extLst>
              </a:tr>
              <a:tr h="284777">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23</a:t>
                      </a:r>
                    </a:p>
                  </a:txBody>
                  <a:tcPr>
                    <a:solidFill>
                      <a:schemeClr val="bg1"/>
                    </a:solidFill>
                  </a:tcPr>
                </a:tc>
                <a:extLst>
                  <a:ext uri="{0D108BD9-81ED-4DB2-BD59-A6C34878D82A}">
                    <a16:rowId xmlns:a16="http://schemas.microsoft.com/office/drawing/2014/main" val="4237184239"/>
                  </a:ext>
                </a:extLst>
              </a:tr>
              <a:tr h="284777">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30</a:t>
                      </a:r>
                    </a:p>
                  </a:txBody>
                  <a:tcPr>
                    <a:solidFill>
                      <a:schemeClr val="bg1"/>
                    </a:solidFill>
                  </a:tcPr>
                </a:tc>
                <a:extLst>
                  <a:ext uri="{0D108BD9-81ED-4DB2-BD59-A6C34878D82A}">
                    <a16:rowId xmlns:a16="http://schemas.microsoft.com/office/drawing/2014/main" val="2840063429"/>
                  </a:ext>
                </a:extLst>
              </a:tr>
            </a:tbl>
          </a:graphicData>
        </a:graphic>
      </p:graphicFrame>
      <p:sp>
        <p:nvSpPr>
          <p:cNvPr id="6" name="Rounded Rectangle 5"/>
          <p:cNvSpPr/>
          <p:nvPr/>
        </p:nvSpPr>
        <p:spPr>
          <a:xfrm>
            <a:off x="296883" y="285008"/>
            <a:ext cx="11625943" cy="6246421"/>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454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June</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75246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22</a:t>
                      </a:r>
                      <a:r>
                        <a:rPr lang="en-GB" sz="1800" b="1" spc="-10" baseline="30000" dirty="0">
                          <a:latin typeface="Gill Sans MT" panose="020B0502020104020203" pitchFamily="34" charset="0"/>
                          <a:cs typeface="Calibri"/>
                        </a:rPr>
                        <a:t>nd</a:t>
                      </a:r>
                      <a:r>
                        <a:rPr lang="en-GB" sz="1800" b="1" spc="-10" baseline="0" dirty="0">
                          <a:latin typeface="Gill Sans MT" panose="020B0502020104020203" pitchFamily="34" charset="0"/>
                          <a:cs typeface="Calibri"/>
                        </a:rPr>
                        <a:t>  June</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3359197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29</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June</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220136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6</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July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124522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July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336185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1st 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dirty="0">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384639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8</a:t>
                      </a:r>
                      <a:r>
                        <a:rPr lang="en-GB" sz="1600" spc="10" baseline="30000" dirty="0">
                          <a:latin typeface="Gill Sans MT" panose="020B0502020104020203" pitchFamily="34" charset="0"/>
                        </a:rPr>
                        <a:t>th</a:t>
                      </a:r>
                      <a:r>
                        <a:rPr lang="en-GB" sz="1600" spc="10" dirty="0">
                          <a:latin typeface="Gill Sans MT" panose="020B0502020104020203" pitchFamily="34" charset="0"/>
                        </a:rPr>
                        <a:t> 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231326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15</a:t>
                      </a:r>
                      <a:r>
                        <a:rPr lang="en-GB" sz="1600" spc="10" baseline="30000" dirty="0">
                          <a:latin typeface="Gill Sans MT" panose="020B0502020104020203" pitchFamily="34" charset="0"/>
                        </a:rPr>
                        <a:t>th</a:t>
                      </a:r>
                      <a:r>
                        <a:rPr lang="en-GB" sz="1600" spc="10" dirty="0">
                          <a:latin typeface="Gill Sans MT" panose="020B0502020104020203" pitchFamily="34" charset="0"/>
                        </a:rPr>
                        <a:t> 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216146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22</a:t>
                      </a:r>
                      <a:r>
                        <a:rPr lang="en-GB" sz="1600" spc="10" baseline="30000" dirty="0">
                          <a:latin typeface="Gill Sans MT" panose="020B0502020104020203" pitchFamily="34" charset="0"/>
                        </a:rPr>
                        <a:t>rd</a:t>
                      </a:r>
                      <a:r>
                        <a:rPr lang="en-GB" sz="1600" spc="10" dirty="0">
                          <a:latin typeface="Gill Sans MT" panose="020B0502020104020203" pitchFamily="34" charset="0"/>
                        </a:rPr>
                        <a:t> 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579875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29</a:t>
                      </a:r>
                      <a:r>
                        <a:rPr lang="en-GB" sz="1600" baseline="30000" dirty="0">
                          <a:latin typeface="Gill Sans MT" panose="020B0502020104020203" pitchFamily="34" charset="0"/>
                        </a:rPr>
                        <a:t>th</a:t>
                      </a:r>
                      <a:r>
                        <a:rPr lang="en-GB" sz="1600" dirty="0">
                          <a:latin typeface="Gill Sans MT" panose="020B0502020104020203" pitchFamily="34" charset="0"/>
                        </a:rPr>
                        <a:t> </a:t>
                      </a:r>
                      <a:r>
                        <a:rPr lang="en-GB" sz="1600" spc="10" dirty="0">
                          <a:latin typeface="Gill Sans MT" panose="020B0502020104020203" pitchFamily="34" charset="0"/>
                        </a:rPr>
                        <a:t>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424825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054" y="62117"/>
            <a:ext cx="116066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7" name="Content Placeholder 3"/>
          <p:cNvGraphicFramePr>
            <a:graphicFrameLocks/>
          </p:cNvGraphicFramePr>
          <p:nvPr>
            <p:extLst>
              <p:ext uri="{D42A27DB-BD31-4B8C-83A1-F6EECF244321}">
                <p14:modId xmlns:p14="http://schemas.microsoft.com/office/powerpoint/2010/main" val="3060124220"/>
              </p:ext>
            </p:extLst>
          </p:nvPr>
        </p:nvGraphicFramePr>
        <p:xfrm>
          <a:off x="104054" y="626952"/>
          <a:ext cx="2985245" cy="3075809"/>
        </p:xfrm>
        <a:graphic>
          <a:graphicData uri="http://schemas.openxmlformats.org/drawingml/2006/table">
            <a:tbl>
              <a:tblPr firstRow="1" bandRow="1">
                <a:tableStyleId>{5940675A-B579-460E-94D1-54222C63F5DA}</a:tableStyleId>
              </a:tblPr>
              <a:tblGrid>
                <a:gridCol w="1037108">
                  <a:extLst>
                    <a:ext uri="{9D8B030D-6E8A-4147-A177-3AD203B41FA5}">
                      <a16:colId xmlns:a16="http://schemas.microsoft.com/office/drawing/2014/main" val="20000"/>
                    </a:ext>
                  </a:extLst>
                </a:gridCol>
                <a:gridCol w="1948137">
                  <a:extLst>
                    <a:ext uri="{9D8B030D-6E8A-4147-A177-3AD203B41FA5}">
                      <a16:colId xmlns:a16="http://schemas.microsoft.com/office/drawing/2014/main" val="20001"/>
                    </a:ext>
                  </a:extLst>
                </a:gridCol>
              </a:tblGrid>
              <a:tr h="319778">
                <a:tc gridSpan="2">
                  <a:txBody>
                    <a:bodyPr/>
                    <a:lstStyle/>
                    <a:p>
                      <a:pPr algn="ctr"/>
                      <a:r>
                        <a:rPr lang="en-US" sz="1200" b="1" dirty="0">
                          <a:latin typeface="+mj-lt"/>
                        </a:rPr>
                        <a:t>Week</a:t>
                      </a:r>
                      <a:r>
                        <a:rPr lang="en-US" sz="1200" b="1" baseline="0" dirty="0">
                          <a:latin typeface="+mj-lt"/>
                        </a:rPr>
                        <a:t> 1 – Key Vocabulary </a:t>
                      </a:r>
                      <a:endParaRPr lang="en-US" sz="1200" b="1" dirty="0">
                        <a:latin typeface="+mj-lt"/>
                      </a:endParaRPr>
                    </a:p>
                  </a:txBody>
                  <a:tcP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269456">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100" b="1" dirty="0">
                          <a:latin typeface="+mj-lt"/>
                        </a:rPr>
                        <a:t>Device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j-lt"/>
                        </a:rPr>
                        <a:t>Definition</a:t>
                      </a:r>
                      <a:endParaRPr lang="en-US" sz="1100" dirty="0">
                        <a:latin typeface="+mj-lt"/>
                      </a:endParaRPr>
                    </a:p>
                  </a:txBody>
                  <a:tcPr/>
                </a:tc>
                <a:extLst>
                  <a:ext uri="{0D108BD9-81ED-4DB2-BD59-A6C34878D82A}">
                    <a16:rowId xmlns:a16="http://schemas.microsoft.com/office/drawing/2014/main" val="10001"/>
                  </a:ext>
                </a:extLst>
              </a:tr>
              <a:tr h="204126">
                <a:tc>
                  <a:txBody>
                    <a:bodyPr/>
                    <a:lstStyle/>
                    <a:p>
                      <a:r>
                        <a:rPr lang="en-GB" sz="1200" b="1" dirty="0">
                          <a:latin typeface="+mj-lt"/>
                        </a:rPr>
                        <a:t>Treacherous</a:t>
                      </a:r>
                    </a:p>
                  </a:txBody>
                  <a:tcPr marL="51424" marR="51424" marT="0" marB="0"/>
                </a:tc>
                <a:tc>
                  <a:txBody>
                    <a:bodyPr/>
                    <a:lstStyle/>
                    <a:p>
                      <a:r>
                        <a:rPr lang="en-GB" sz="1200" dirty="0">
                          <a:latin typeface="+mj-lt"/>
                        </a:rPr>
                        <a:t>Dangerous/Intending harm.</a:t>
                      </a:r>
                    </a:p>
                  </a:txBody>
                  <a:tcPr marL="51424" marR="51424" marT="0" marB="0"/>
                </a:tc>
                <a:extLst>
                  <a:ext uri="{0D108BD9-81ED-4DB2-BD59-A6C34878D82A}">
                    <a16:rowId xmlns:a16="http://schemas.microsoft.com/office/drawing/2014/main" val="10002"/>
                  </a:ext>
                </a:extLst>
              </a:tr>
              <a:tr h="760817">
                <a:tc>
                  <a:txBody>
                    <a:bodyPr/>
                    <a:lstStyle/>
                    <a:p>
                      <a:r>
                        <a:rPr lang="en-GB" sz="1200" b="1" dirty="0">
                          <a:latin typeface="+mj-lt"/>
                        </a:rPr>
                        <a:t>Asylum</a:t>
                      </a:r>
                    </a:p>
                  </a:txBody>
                  <a:tcPr marL="51424" marR="51424" marT="0" marB="0"/>
                </a:tc>
                <a:tc>
                  <a:txBody>
                    <a:bodyPr/>
                    <a:lstStyle/>
                    <a:p>
                      <a:r>
                        <a:rPr lang="en-GB" sz="1200" dirty="0">
                          <a:latin typeface="+mj-lt"/>
                        </a:rPr>
                        <a:t>Protection that a government gives</a:t>
                      </a:r>
                      <a:r>
                        <a:rPr lang="en-GB" sz="1200" baseline="0" dirty="0">
                          <a:latin typeface="+mj-lt"/>
                        </a:rPr>
                        <a:t> people who have left their own country, usually because they were in danger.</a:t>
                      </a:r>
                      <a:endParaRPr lang="en-GB" sz="1200" dirty="0">
                        <a:latin typeface="+mj-lt"/>
                      </a:endParaRPr>
                    </a:p>
                  </a:txBody>
                  <a:tcPr marL="51424" marR="51424" marT="0" marB="0"/>
                </a:tc>
                <a:extLst>
                  <a:ext uri="{0D108BD9-81ED-4DB2-BD59-A6C34878D82A}">
                    <a16:rowId xmlns:a16="http://schemas.microsoft.com/office/drawing/2014/main" val="10003"/>
                  </a:ext>
                </a:extLst>
              </a:tr>
              <a:tr h="570612">
                <a:tc>
                  <a:txBody>
                    <a:bodyPr/>
                    <a:lstStyle/>
                    <a:p>
                      <a:r>
                        <a:rPr lang="en-GB" sz="1200" b="1" dirty="0">
                          <a:latin typeface="+mj-lt"/>
                        </a:rPr>
                        <a:t>Dehumanise</a:t>
                      </a:r>
                    </a:p>
                  </a:txBody>
                  <a:tcPr marL="51424" marR="51424" marT="0" marB="0"/>
                </a:tc>
                <a:tc>
                  <a:txBody>
                    <a:bodyPr/>
                    <a:lstStyle/>
                    <a:p>
                      <a:r>
                        <a:rPr lang="en-GB" sz="1200" dirty="0">
                          <a:latin typeface="+mj-lt"/>
                        </a:rPr>
                        <a:t>To treat somebody as if they are not</a:t>
                      </a:r>
                      <a:r>
                        <a:rPr lang="en-GB" sz="1200" baseline="0" dirty="0">
                          <a:latin typeface="+mj-lt"/>
                        </a:rPr>
                        <a:t> human – like they are an object or an animal.</a:t>
                      </a:r>
                      <a:endParaRPr lang="en-GB" sz="1200" dirty="0">
                        <a:latin typeface="+mj-lt"/>
                      </a:endParaRPr>
                    </a:p>
                  </a:txBody>
                  <a:tcPr marL="51424" marR="51424" marT="0" marB="0"/>
                </a:tc>
                <a:extLst>
                  <a:ext uri="{0D108BD9-81ED-4DB2-BD59-A6C34878D82A}">
                    <a16:rowId xmlns:a16="http://schemas.microsoft.com/office/drawing/2014/main" val="10004"/>
                  </a:ext>
                </a:extLst>
              </a:tr>
              <a:tr h="380408">
                <a:tc>
                  <a:txBody>
                    <a:bodyPr/>
                    <a:lstStyle/>
                    <a:p>
                      <a:r>
                        <a:rPr lang="en-GB" sz="1200" b="1" dirty="0">
                          <a:latin typeface="+mj-lt"/>
                        </a:rPr>
                        <a:t>Squalid</a:t>
                      </a:r>
                    </a:p>
                  </a:txBody>
                  <a:tcPr marL="51424" marR="51424" marT="0" marB="0"/>
                </a:tc>
                <a:tc>
                  <a:txBody>
                    <a:bodyPr/>
                    <a:lstStyle/>
                    <a:p>
                      <a:r>
                        <a:rPr lang="en-GB" sz="1200" dirty="0">
                          <a:latin typeface="+mj-lt"/>
                        </a:rPr>
                        <a:t>Very dirty or unpleasant</a:t>
                      </a:r>
                      <a:r>
                        <a:rPr lang="en-GB" sz="1200" baseline="0" dirty="0">
                          <a:latin typeface="+mj-lt"/>
                        </a:rPr>
                        <a:t> living conditions.</a:t>
                      </a:r>
                      <a:endParaRPr lang="en-GB" sz="1200" dirty="0">
                        <a:latin typeface="+mj-lt"/>
                      </a:endParaRPr>
                    </a:p>
                  </a:txBody>
                  <a:tcPr marL="51424" marR="51424" marT="0" marB="0"/>
                </a:tc>
                <a:extLst>
                  <a:ext uri="{0D108BD9-81ED-4DB2-BD59-A6C34878D82A}">
                    <a16:rowId xmlns:a16="http://schemas.microsoft.com/office/drawing/2014/main" val="10005"/>
                  </a:ext>
                </a:extLst>
              </a:tr>
              <a:tr h="570612">
                <a:tc>
                  <a:txBody>
                    <a:bodyPr/>
                    <a:lstStyle/>
                    <a:p>
                      <a:r>
                        <a:rPr lang="en-GB" sz="1200" b="1" dirty="0">
                          <a:latin typeface="+mj-lt"/>
                        </a:rPr>
                        <a:t>Arduous</a:t>
                      </a:r>
                    </a:p>
                  </a:txBody>
                  <a:tcPr marL="51424" marR="51424" marT="0" marB="0"/>
                </a:tc>
                <a:tc>
                  <a:txBody>
                    <a:bodyPr/>
                    <a:lstStyle/>
                    <a:p>
                      <a:r>
                        <a:rPr lang="en-GB" sz="1200" dirty="0">
                          <a:latin typeface="+mj-lt"/>
                        </a:rPr>
                        <a:t>Something that is very difficult</a:t>
                      </a:r>
                      <a:r>
                        <a:rPr lang="en-GB" sz="1200" baseline="0" dirty="0">
                          <a:latin typeface="+mj-lt"/>
                        </a:rPr>
                        <a:t> and tiring, requiring a lot of effort. </a:t>
                      </a:r>
                      <a:endParaRPr lang="en-GB" sz="1200" dirty="0">
                        <a:latin typeface="+mj-lt"/>
                      </a:endParaRPr>
                    </a:p>
                  </a:txBody>
                  <a:tcPr marL="51424" marR="51424" marT="0" marB="0"/>
                </a:tc>
                <a:extLst>
                  <a:ext uri="{0D108BD9-81ED-4DB2-BD59-A6C34878D82A}">
                    <a16:rowId xmlns:a16="http://schemas.microsoft.com/office/drawing/2014/main"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93057172"/>
              </p:ext>
            </p:extLst>
          </p:nvPr>
        </p:nvGraphicFramePr>
        <p:xfrm>
          <a:off x="104054" y="3816232"/>
          <a:ext cx="2985245" cy="2918823"/>
        </p:xfrm>
        <a:graphic>
          <a:graphicData uri="http://schemas.openxmlformats.org/drawingml/2006/table">
            <a:tbl>
              <a:tblPr firstRow="1" bandRow="1">
                <a:tableStyleId>{5940675A-B579-460E-94D1-54222C63F5DA}</a:tableStyleId>
              </a:tblPr>
              <a:tblGrid>
                <a:gridCol w="1020566">
                  <a:extLst>
                    <a:ext uri="{9D8B030D-6E8A-4147-A177-3AD203B41FA5}">
                      <a16:colId xmlns:a16="http://schemas.microsoft.com/office/drawing/2014/main" val="20000"/>
                    </a:ext>
                  </a:extLst>
                </a:gridCol>
                <a:gridCol w="1964679">
                  <a:extLst>
                    <a:ext uri="{9D8B030D-6E8A-4147-A177-3AD203B41FA5}">
                      <a16:colId xmlns:a16="http://schemas.microsoft.com/office/drawing/2014/main" val="20001"/>
                    </a:ext>
                  </a:extLst>
                </a:gridCol>
              </a:tblGrid>
              <a:tr h="305864">
                <a:tc gridSpan="2">
                  <a:txBody>
                    <a:bodyPr/>
                    <a:lstStyle/>
                    <a:p>
                      <a:pPr algn="ctr"/>
                      <a:r>
                        <a:rPr lang="en-US" sz="1200" b="1" dirty="0">
                          <a:latin typeface="+mj-lt"/>
                          <a:cs typeface="Gill Sans"/>
                        </a:rPr>
                        <a:t>Week 2</a:t>
                      </a:r>
                      <a:r>
                        <a:rPr lang="en-US" sz="1200" b="1" baseline="0" dirty="0">
                          <a:latin typeface="+mj-lt"/>
                          <a:cs typeface="Gill Sans"/>
                        </a:rPr>
                        <a:t> – Key Devices and Techniques </a:t>
                      </a:r>
                      <a:endParaRPr lang="en-US" sz="1200" b="1" dirty="0">
                        <a:latin typeface="+mj-lt"/>
                        <a:cs typeface="Gill Sans"/>
                      </a:endParaRPr>
                    </a:p>
                  </a:txBody>
                  <a:tcPr>
                    <a:solidFill>
                      <a:schemeClr val="accent2">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713701">
                <a:tc>
                  <a:txBody>
                    <a:bodyPr/>
                    <a:lstStyle/>
                    <a:p>
                      <a:r>
                        <a:rPr lang="en-GB" sz="1200" b="1" dirty="0">
                          <a:latin typeface="+mj-lt"/>
                        </a:rPr>
                        <a:t>Catharsis</a:t>
                      </a:r>
                    </a:p>
                  </a:txBody>
                  <a:tcPr marL="91421" marR="91421" marT="45728" marB="45728"/>
                </a:tc>
                <a:tc>
                  <a:txBody>
                    <a:bodyPr/>
                    <a:lstStyle/>
                    <a:p>
                      <a:r>
                        <a:rPr lang="en-GB" sz="1200" b="0" dirty="0">
                          <a:latin typeface="+mj-lt"/>
                        </a:rPr>
                        <a:t>Getting rid of unhappy</a:t>
                      </a:r>
                      <a:r>
                        <a:rPr lang="en-GB" sz="1200" b="0" baseline="0" dirty="0">
                          <a:latin typeface="+mj-lt"/>
                        </a:rPr>
                        <a:t> memories or strong emotions by expressing them.</a:t>
                      </a:r>
                      <a:endParaRPr lang="en-GB" sz="1200" b="0" dirty="0">
                        <a:latin typeface="+mj-lt"/>
                      </a:endParaRPr>
                    </a:p>
                  </a:txBody>
                  <a:tcPr marL="91421" marR="91421" marT="45728" marB="45728"/>
                </a:tc>
                <a:extLst>
                  <a:ext uri="{0D108BD9-81ED-4DB2-BD59-A6C34878D82A}">
                    <a16:rowId xmlns:a16="http://schemas.microsoft.com/office/drawing/2014/main" val="10001"/>
                  </a:ext>
                </a:extLst>
              </a:tr>
              <a:tr h="509791">
                <a:tc>
                  <a:txBody>
                    <a:bodyPr/>
                    <a:lstStyle/>
                    <a:p>
                      <a:r>
                        <a:rPr lang="en-GB" sz="1200" b="1" dirty="0">
                          <a:latin typeface="+mj-lt"/>
                        </a:rPr>
                        <a:t>Symbolism</a:t>
                      </a:r>
                    </a:p>
                  </a:txBody>
                  <a:tcPr marL="91421" marR="91421" marT="45728" marB="45728"/>
                </a:tc>
                <a:tc>
                  <a:txBody>
                    <a:bodyPr/>
                    <a:lstStyle/>
                    <a:p>
                      <a:r>
                        <a:rPr lang="en-GB" sz="1200" b="0" dirty="0">
                          <a:latin typeface="+mj-lt"/>
                        </a:rPr>
                        <a:t>Where an idea or object represent a bigger idea</a:t>
                      </a:r>
                      <a:r>
                        <a:rPr lang="en-GB" sz="1200" b="0" baseline="0" dirty="0">
                          <a:latin typeface="+mj-lt"/>
                        </a:rPr>
                        <a:t> or emotion.</a:t>
                      </a:r>
                      <a:endParaRPr lang="en-GB" sz="1200" b="0" dirty="0">
                        <a:latin typeface="+mj-lt"/>
                      </a:endParaRPr>
                    </a:p>
                  </a:txBody>
                  <a:tcPr marL="91421" marR="91421" marT="45728" marB="45728"/>
                </a:tc>
                <a:extLst>
                  <a:ext uri="{0D108BD9-81ED-4DB2-BD59-A6C34878D82A}">
                    <a16:rowId xmlns:a16="http://schemas.microsoft.com/office/drawing/2014/main" val="10002"/>
                  </a:ext>
                </a:extLst>
              </a:tr>
              <a:tr h="509791">
                <a:tc>
                  <a:txBody>
                    <a:bodyPr/>
                    <a:lstStyle/>
                    <a:p>
                      <a:r>
                        <a:rPr lang="en-GB" sz="1200" b="1" dirty="0">
                          <a:latin typeface="+mj-lt"/>
                        </a:rPr>
                        <a:t>Metaphor</a:t>
                      </a:r>
                    </a:p>
                  </a:txBody>
                  <a:tcPr marL="91421" marR="91421" marT="45728" marB="45728"/>
                </a:tc>
                <a:tc>
                  <a:txBody>
                    <a:bodyPr/>
                    <a:lstStyle/>
                    <a:p>
                      <a:r>
                        <a:rPr lang="en-GB" sz="1200" b="0" dirty="0">
                          <a:latin typeface="+mj-lt"/>
                        </a:rPr>
                        <a:t>A direct comparison</a:t>
                      </a:r>
                      <a:r>
                        <a:rPr lang="en-GB" sz="1200" b="0" baseline="0" dirty="0">
                          <a:latin typeface="+mj-lt"/>
                        </a:rPr>
                        <a:t> of one thing to another.</a:t>
                      </a:r>
                      <a:endParaRPr lang="en-GB" sz="1200" b="0" dirty="0">
                        <a:latin typeface="+mj-lt"/>
                      </a:endParaRPr>
                    </a:p>
                  </a:txBody>
                  <a:tcPr marL="91421" marR="91421" marT="45728" marB="45728"/>
                </a:tc>
                <a:extLst>
                  <a:ext uri="{0D108BD9-81ED-4DB2-BD59-A6C34878D82A}">
                    <a16:rowId xmlns:a16="http://schemas.microsoft.com/office/drawing/2014/main" val="10003"/>
                  </a:ext>
                </a:extLst>
              </a:tr>
              <a:tr h="509791">
                <a:tc>
                  <a:txBody>
                    <a:bodyPr/>
                    <a:lstStyle/>
                    <a:p>
                      <a:r>
                        <a:rPr lang="en-GB" sz="1200" b="1" dirty="0">
                          <a:latin typeface="+mj-lt"/>
                        </a:rPr>
                        <a:t>Pathetic</a:t>
                      </a:r>
                      <a:r>
                        <a:rPr lang="en-GB" sz="1200" b="1" baseline="0" dirty="0">
                          <a:latin typeface="+mj-lt"/>
                        </a:rPr>
                        <a:t> Fallacy</a:t>
                      </a:r>
                      <a:endParaRPr lang="en-GB" sz="1200" b="1" dirty="0">
                        <a:latin typeface="+mj-lt"/>
                      </a:endParaRPr>
                    </a:p>
                  </a:txBody>
                  <a:tcPr marL="91421" marR="91421" marT="45728" marB="45728"/>
                </a:tc>
                <a:tc>
                  <a:txBody>
                    <a:bodyPr/>
                    <a:lstStyle/>
                    <a:p>
                      <a:r>
                        <a:rPr lang="en-GB" sz="1200" b="0" dirty="0">
                          <a:latin typeface="+mj-lt"/>
                        </a:rPr>
                        <a:t>Where nature, often the weather</a:t>
                      </a:r>
                      <a:r>
                        <a:rPr lang="en-GB" sz="1200" b="0" baseline="0" dirty="0">
                          <a:latin typeface="+mj-lt"/>
                        </a:rPr>
                        <a:t>, mirrors the mood of the text. </a:t>
                      </a:r>
                      <a:endParaRPr lang="en-GB" sz="1200" b="0" dirty="0">
                        <a:latin typeface="+mj-lt"/>
                      </a:endParaRPr>
                    </a:p>
                  </a:txBody>
                  <a:tcPr marL="91421" marR="91421" marT="45728" marB="45728"/>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77158274"/>
              </p:ext>
            </p:extLst>
          </p:nvPr>
        </p:nvGraphicFramePr>
        <p:xfrm>
          <a:off x="6618130" y="217690"/>
          <a:ext cx="5430433" cy="2396906"/>
        </p:xfrm>
        <a:graphic>
          <a:graphicData uri="http://schemas.openxmlformats.org/drawingml/2006/table">
            <a:tbl>
              <a:tblPr firstRow="1" bandRow="1">
                <a:tableStyleId>{5940675A-B579-460E-94D1-54222C63F5DA}</a:tableStyleId>
              </a:tblPr>
              <a:tblGrid>
                <a:gridCol w="1783320">
                  <a:extLst>
                    <a:ext uri="{9D8B030D-6E8A-4147-A177-3AD203B41FA5}">
                      <a16:colId xmlns:a16="http://schemas.microsoft.com/office/drawing/2014/main" val="20000"/>
                    </a:ext>
                  </a:extLst>
                </a:gridCol>
                <a:gridCol w="3647113">
                  <a:extLst>
                    <a:ext uri="{9D8B030D-6E8A-4147-A177-3AD203B41FA5}">
                      <a16:colId xmlns:a16="http://schemas.microsoft.com/office/drawing/2014/main" val="20001"/>
                    </a:ext>
                  </a:extLst>
                </a:gridCol>
              </a:tblGrid>
              <a:tr h="270542">
                <a:tc gridSpan="2">
                  <a:txBody>
                    <a:bodyPr/>
                    <a:lstStyle/>
                    <a:p>
                      <a:pPr algn="ctr"/>
                      <a:r>
                        <a:rPr lang="en-GB" sz="1200" b="1" dirty="0">
                          <a:latin typeface="+mj-lt"/>
                        </a:rPr>
                        <a:t>Week 5 – Key Concepts </a:t>
                      </a:r>
                    </a:p>
                  </a:txBody>
                  <a:tcPr>
                    <a:solidFill>
                      <a:schemeClr val="accent4">
                        <a:lumMod val="20000"/>
                        <a:lumOff val="80000"/>
                      </a:schemeClr>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500402">
                <a:tc>
                  <a:txBody>
                    <a:bodyPr/>
                    <a:lstStyle/>
                    <a:p>
                      <a:r>
                        <a:rPr lang="en-GB" sz="1200" b="1" dirty="0">
                          <a:latin typeface="+mj-lt"/>
                        </a:rPr>
                        <a:t>Refugee</a:t>
                      </a:r>
                    </a:p>
                  </a:txBody>
                  <a:tcPr marL="51433" marR="51433" marT="0" marB="0"/>
                </a:tc>
                <a:tc>
                  <a:txBody>
                    <a:bodyPr/>
                    <a:lstStyle/>
                    <a:p>
                      <a:r>
                        <a:rPr lang="en-GB" sz="1200" dirty="0">
                          <a:latin typeface="+mj-lt"/>
                        </a:rPr>
                        <a:t>A person who has been forced to leave their country or home, because there is a war or for political, religious</a:t>
                      </a:r>
                      <a:r>
                        <a:rPr lang="en-GB" sz="1200" baseline="0" dirty="0">
                          <a:latin typeface="+mj-lt"/>
                        </a:rPr>
                        <a:t> or social reasons. </a:t>
                      </a:r>
                      <a:endParaRPr lang="en-GB" sz="1200" dirty="0">
                        <a:latin typeface="+mj-lt"/>
                      </a:endParaRPr>
                    </a:p>
                  </a:txBody>
                  <a:tcPr marL="51433" marR="51433" marT="0" marB="0"/>
                </a:tc>
                <a:extLst>
                  <a:ext uri="{0D108BD9-81ED-4DB2-BD59-A6C34878D82A}">
                    <a16:rowId xmlns:a16="http://schemas.microsoft.com/office/drawing/2014/main" val="10001"/>
                  </a:ext>
                </a:extLst>
              </a:tr>
              <a:tr h="500402">
                <a:tc>
                  <a:txBody>
                    <a:bodyPr/>
                    <a:lstStyle/>
                    <a:p>
                      <a:r>
                        <a:rPr lang="en-GB" sz="1200" b="1" dirty="0">
                          <a:latin typeface="+mj-lt"/>
                        </a:rPr>
                        <a:t>Asylum Seeker</a:t>
                      </a:r>
                    </a:p>
                  </a:txBody>
                  <a:tcPr marL="51433" marR="51433" marT="0" marB="0"/>
                </a:tc>
                <a:tc>
                  <a:txBody>
                    <a:bodyPr/>
                    <a:lstStyle/>
                    <a:p>
                      <a:r>
                        <a:rPr lang="en-GB" sz="1200" dirty="0">
                          <a:latin typeface="+mj-lt"/>
                        </a:rPr>
                        <a:t>A person who has left their home country as apolitical refugee and is seeking asylum</a:t>
                      </a:r>
                      <a:r>
                        <a:rPr lang="en-GB" sz="1200" baseline="0" dirty="0">
                          <a:latin typeface="+mj-lt"/>
                        </a:rPr>
                        <a:t> (protection) in another. </a:t>
                      </a:r>
                      <a:endParaRPr lang="en-GB" sz="1200" dirty="0">
                        <a:latin typeface="+mj-lt"/>
                      </a:endParaRPr>
                    </a:p>
                  </a:txBody>
                  <a:tcPr marL="51433" marR="51433" marT="0" marB="0"/>
                </a:tc>
                <a:extLst>
                  <a:ext uri="{0D108BD9-81ED-4DB2-BD59-A6C34878D82A}">
                    <a16:rowId xmlns:a16="http://schemas.microsoft.com/office/drawing/2014/main" val="2034457829"/>
                  </a:ext>
                </a:extLst>
              </a:tr>
              <a:tr h="390262">
                <a:tc>
                  <a:txBody>
                    <a:bodyPr/>
                    <a:lstStyle/>
                    <a:p>
                      <a:r>
                        <a:rPr lang="en-GB" sz="1200" b="1" dirty="0">
                          <a:latin typeface="+mj-lt"/>
                        </a:rPr>
                        <a:t>People Trafficker</a:t>
                      </a:r>
                    </a:p>
                  </a:txBody>
                  <a:tcPr marL="51433" marR="51433" marT="0" marB="0"/>
                </a:tc>
                <a:tc>
                  <a:txBody>
                    <a:bodyPr/>
                    <a:lstStyle/>
                    <a:p>
                      <a:r>
                        <a:rPr lang="en-GB" sz="1200" dirty="0">
                          <a:latin typeface="+mj-lt"/>
                        </a:rPr>
                        <a:t>A person who illegally transports people from one country or</a:t>
                      </a:r>
                      <a:r>
                        <a:rPr lang="en-GB" sz="1200" baseline="0" dirty="0">
                          <a:latin typeface="+mj-lt"/>
                        </a:rPr>
                        <a:t> area to another for payment. </a:t>
                      </a:r>
                      <a:endParaRPr lang="en-GB" sz="1200" dirty="0">
                        <a:latin typeface="+mj-lt"/>
                      </a:endParaRPr>
                    </a:p>
                  </a:txBody>
                  <a:tcPr marL="51433" marR="51433" marT="0" marB="0"/>
                </a:tc>
                <a:extLst>
                  <a:ext uri="{0D108BD9-81ED-4DB2-BD59-A6C34878D82A}">
                    <a16:rowId xmlns:a16="http://schemas.microsoft.com/office/drawing/2014/main" val="10002"/>
                  </a:ext>
                </a:extLst>
              </a:tr>
              <a:tr h="181493">
                <a:tc>
                  <a:txBody>
                    <a:bodyPr/>
                    <a:lstStyle/>
                    <a:p>
                      <a:r>
                        <a:rPr lang="en-GB" sz="1200" b="1" dirty="0">
                          <a:latin typeface="+mj-lt"/>
                        </a:rPr>
                        <a:t>Repatriation</a:t>
                      </a:r>
                    </a:p>
                  </a:txBody>
                  <a:tcPr marL="51433" marR="51433" marT="0" marB="0"/>
                </a:tc>
                <a:tc>
                  <a:txBody>
                    <a:bodyPr/>
                    <a:lstStyle/>
                    <a:p>
                      <a:r>
                        <a:rPr lang="en-GB" sz="1200" dirty="0">
                          <a:latin typeface="+mj-lt"/>
                        </a:rPr>
                        <a:t>The return of someone to their own country. </a:t>
                      </a:r>
                    </a:p>
                  </a:txBody>
                  <a:tcPr marL="51433" marR="51433" marT="0" marB="0"/>
                </a:tc>
                <a:extLst>
                  <a:ext uri="{0D108BD9-81ED-4DB2-BD59-A6C34878D82A}">
                    <a16:rowId xmlns:a16="http://schemas.microsoft.com/office/drawing/2014/main" val="10003"/>
                  </a:ext>
                </a:extLst>
              </a:tr>
              <a:tr h="500402">
                <a:tc>
                  <a:txBody>
                    <a:bodyPr/>
                    <a:lstStyle/>
                    <a:p>
                      <a:r>
                        <a:rPr lang="en-GB" sz="1200" b="1" dirty="0">
                          <a:latin typeface="+mj-lt"/>
                        </a:rPr>
                        <a:t>Granted Asylum</a:t>
                      </a:r>
                    </a:p>
                  </a:txBody>
                  <a:tcPr marL="51433" marR="51433" marT="0" marB="0"/>
                </a:tc>
                <a:tc>
                  <a:txBody>
                    <a:bodyPr/>
                    <a:lstStyle/>
                    <a:p>
                      <a:r>
                        <a:rPr lang="en-GB" sz="1200" dirty="0">
                          <a:latin typeface="+mj-lt"/>
                        </a:rPr>
                        <a:t>You have been given the legal right to live and work in the country in which you applied for asylum</a:t>
                      </a:r>
                      <a:r>
                        <a:rPr lang="en-GB" sz="1200" baseline="0" dirty="0">
                          <a:latin typeface="+mj-lt"/>
                        </a:rPr>
                        <a:t> (protection). </a:t>
                      </a:r>
                      <a:endParaRPr lang="en-GB" sz="1200" dirty="0">
                        <a:latin typeface="+mj-lt"/>
                      </a:endParaRPr>
                    </a:p>
                  </a:txBody>
                  <a:tcPr marL="51433" marR="51433" marT="0" marB="0"/>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42996897"/>
              </p:ext>
            </p:extLst>
          </p:nvPr>
        </p:nvGraphicFramePr>
        <p:xfrm>
          <a:off x="3288285" y="3497187"/>
          <a:ext cx="3095423" cy="3137408"/>
        </p:xfrm>
        <a:graphic>
          <a:graphicData uri="http://schemas.openxmlformats.org/drawingml/2006/table">
            <a:tbl>
              <a:tblPr firstRow="1" bandRow="1">
                <a:tableStyleId>{5940675A-B579-460E-94D1-54222C63F5DA}</a:tableStyleId>
              </a:tblPr>
              <a:tblGrid>
                <a:gridCol w="1039599">
                  <a:extLst>
                    <a:ext uri="{9D8B030D-6E8A-4147-A177-3AD203B41FA5}">
                      <a16:colId xmlns:a16="http://schemas.microsoft.com/office/drawing/2014/main" val="20000"/>
                    </a:ext>
                  </a:extLst>
                </a:gridCol>
                <a:gridCol w="2055824">
                  <a:extLst>
                    <a:ext uri="{9D8B030D-6E8A-4147-A177-3AD203B41FA5}">
                      <a16:colId xmlns:a16="http://schemas.microsoft.com/office/drawing/2014/main" val="20001"/>
                    </a:ext>
                  </a:extLst>
                </a:gridCol>
              </a:tblGrid>
              <a:tr h="260485">
                <a:tc gridSpan="2">
                  <a:txBody>
                    <a:bodyPr/>
                    <a:lstStyle/>
                    <a:p>
                      <a:pPr algn="ctr"/>
                      <a:r>
                        <a:rPr lang="en-GB" sz="1200" b="1" dirty="0">
                          <a:latin typeface="+mj-lt"/>
                        </a:rPr>
                        <a:t>Week 4</a:t>
                      </a:r>
                      <a:r>
                        <a:rPr lang="en-GB" sz="1200" b="1" baseline="0" dirty="0">
                          <a:latin typeface="+mj-lt"/>
                        </a:rPr>
                        <a:t>– Key Devices and Techniques </a:t>
                      </a:r>
                      <a:endParaRPr lang="en-GB" sz="1200" b="1" dirty="0">
                        <a:latin typeface="+mj-lt"/>
                      </a:endParaRPr>
                    </a:p>
                  </a:txBody>
                  <a:tcPr>
                    <a:solidFill>
                      <a:srgbClr val="FCE4F7"/>
                    </a:solidFill>
                  </a:tcPr>
                </a:tc>
                <a:tc hMerge="1">
                  <a:txBody>
                    <a:bodyPr/>
                    <a:lstStyle/>
                    <a:p>
                      <a:endParaRPr lang="en-GB" dirty="0"/>
                    </a:p>
                  </a:txBody>
                  <a:tcPr/>
                </a:tc>
                <a:extLst>
                  <a:ext uri="{0D108BD9-81ED-4DB2-BD59-A6C34878D82A}">
                    <a16:rowId xmlns:a16="http://schemas.microsoft.com/office/drawing/2014/main" val="10000"/>
                  </a:ext>
                </a:extLst>
              </a:tr>
              <a:tr h="573144">
                <a:tc>
                  <a:txBody>
                    <a:bodyPr/>
                    <a:lstStyle/>
                    <a:p>
                      <a:pPr algn="l">
                        <a:lnSpc>
                          <a:spcPct val="115000"/>
                        </a:lnSpc>
                        <a:spcAft>
                          <a:spcPts val="0"/>
                        </a:spcAft>
                      </a:pPr>
                      <a:r>
                        <a:rPr lang="en-GB" sz="1200" b="1" dirty="0">
                          <a:latin typeface="+mj-lt"/>
                        </a:rPr>
                        <a:t>Cyclical Structure</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1424" marR="514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a:latin typeface="+mj-lt"/>
                        </a:rPr>
                        <a:t>When a text starts</a:t>
                      </a:r>
                      <a:r>
                        <a:rPr lang="en-GB" sz="1200" baseline="0" dirty="0">
                          <a:latin typeface="+mj-lt"/>
                        </a:rPr>
                        <a:t> and ends in the same place/mentions the same thing. </a:t>
                      </a:r>
                      <a:endParaRPr lang="en-GB" sz="1200" dirty="0">
                        <a:latin typeface="+mj-lt"/>
                      </a:endParaRPr>
                    </a:p>
                  </a:txBody>
                  <a:tcPr marL="51424" marR="51424" marT="0" marB="0"/>
                </a:tc>
                <a:extLst>
                  <a:ext uri="{0D108BD9-81ED-4DB2-BD59-A6C34878D82A}">
                    <a16:rowId xmlns:a16="http://schemas.microsoft.com/office/drawing/2014/main" val="10001"/>
                  </a:ext>
                </a:extLst>
              </a:tr>
              <a:tr h="378255">
                <a:tc>
                  <a:txBody>
                    <a:bodyPr/>
                    <a:lstStyle/>
                    <a:p>
                      <a:pPr algn="l">
                        <a:lnSpc>
                          <a:spcPct val="115000"/>
                        </a:lnSpc>
                        <a:spcAft>
                          <a:spcPts val="0"/>
                        </a:spcAft>
                      </a:pPr>
                      <a:r>
                        <a:rPr lang="en-GB" sz="1200" b="1" dirty="0">
                          <a:latin typeface="+mj-lt"/>
                        </a:rPr>
                        <a:t>Simile </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1424" marR="51424" marT="0" marB="0"/>
                </a:tc>
                <a:tc>
                  <a:txBody>
                    <a:bodyPr/>
                    <a:lstStyle/>
                    <a:p>
                      <a:pPr algn="l">
                        <a:lnSpc>
                          <a:spcPct val="115000"/>
                        </a:lnSpc>
                        <a:spcAft>
                          <a:spcPts val="0"/>
                        </a:spcAft>
                      </a:pPr>
                      <a:r>
                        <a:rPr lang="en-GB" sz="1200" b="0" dirty="0">
                          <a:solidFill>
                            <a:schemeClr val="tx1"/>
                          </a:solidFill>
                          <a:effectLst/>
                          <a:latin typeface="+mj-lt"/>
                          <a:ea typeface="Calibri" panose="020F0502020204030204" pitchFamily="34" charset="0"/>
                          <a:cs typeface="Times New Roman" panose="02020603050405020304" pitchFamily="18" charset="0"/>
                        </a:rPr>
                        <a:t>A comparison</a:t>
                      </a:r>
                      <a:r>
                        <a:rPr lang="en-GB" sz="1200" b="0" baseline="0" dirty="0">
                          <a:solidFill>
                            <a:schemeClr val="tx1"/>
                          </a:solidFill>
                          <a:effectLst/>
                          <a:latin typeface="+mj-lt"/>
                          <a:ea typeface="Calibri" panose="020F0502020204030204" pitchFamily="34" charset="0"/>
                          <a:cs typeface="Times New Roman" panose="02020603050405020304" pitchFamily="18" charset="0"/>
                        </a:rPr>
                        <a:t> between like or as. </a:t>
                      </a:r>
                      <a:endParaRPr lang="en-GB" sz="1200" b="0" dirty="0">
                        <a:solidFill>
                          <a:schemeClr val="tx1"/>
                        </a:solidFill>
                        <a:effectLst/>
                        <a:latin typeface="+mj-lt"/>
                        <a:ea typeface="Calibri" panose="020F0502020204030204" pitchFamily="34" charset="0"/>
                        <a:cs typeface="Times New Roman" panose="02020603050405020304" pitchFamily="18" charset="0"/>
                      </a:endParaRPr>
                    </a:p>
                  </a:txBody>
                  <a:tcPr marL="51424" marR="51424" marT="0" marB="0"/>
                </a:tc>
                <a:extLst>
                  <a:ext uri="{0D108BD9-81ED-4DB2-BD59-A6C34878D82A}">
                    <a16:rowId xmlns:a16="http://schemas.microsoft.com/office/drawing/2014/main" val="10002"/>
                  </a:ext>
                </a:extLst>
              </a:tr>
              <a:tr h="587419">
                <a:tc>
                  <a:txBody>
                    <a:bodyPr/>
                    <a:lstStyle/>
                    <a:p>
                      <a:pPr algn="l">
                        <a:lnSpc>
                          <a:spcPct val="115000"/>
                        </a:lnSpc>
                        <a:spcAft>
                          <a:spcPts val="0"/>
                        </a:spcAft>
                      </a:pPr>
                      <a:r>
                        <a:rPr lang="en-GB" sz="1200" b="1" dirty="0">
                          <a:solidFill>
                            <a:schemeClr val="tx1"/>
                          </a:solidFill>
                          <a:effectLst/>
                          <a:latin typeface="+mj-lt"/>
                          <a:ea typeface="Calibri" panose="020F0502020204030204" pitchFamily="34" charset="0"/>
                          <a:cs typeface="Times New Roman" panose="02020603050405020304" pitchFamily="18" charset="0"/>
                        </a:rPr>
                        <a:t>Personification</a:t>
                      </a:r>
                    </a:p>
                  </a:txBody>
                  <a:tcPr marL="51424" marR="51424" marT="0" marB="0"/>
                </a:tc>
                <a:tc>
                  <a:txBody>
                    <a:bodyPr/>
                    <a:lstStyle/>
                    <a:p>
                      <a:pPr algn="l">
                        <a:lnSpc>
                          <a:spcPct val="115000"/>
                        </a:lnSpc>
                        <a:spcAft>
                          <a:spcPts val="0"/>
                        </a:spcAft>
                      </a:pPr>
                      <a:r>
                        <a:rPr lang="en-GB" sz="1200" b="0" dirty="0">
                          <a:solidFill>
                            <a:schemeClr val="tx1"/>
                          </a:solidFill>
                          <a:effectLst/>
                          <a:latin typeface="+mj-lt"/>
                          <a:ea typeface="Calibri" panose="020F0502020204030204" pitchFamily="34" charset="0"/>
                          <a:cs typeface="Times New Roman" panose="02020603050405020304" pitchFamily="18" charset="0"/>
                        </a:rPr>
                        <a:t>When a non-human</a:t>
                      </a:r>
                      <a:r>
                        <a:rPr lang="en-GB" sz="1200" b="0" baseline="0" dirty="0">
                          <a:solidFill>
                            <a:schemeClr val="tx1"/>
                          </a:solidFill>
                          <a:effectLst/>
                          <a:latin typeface="+mj-lt"/>
                          <a:ea typeface="Calibri" panose="020F0502020204030204" pitchFamily="34" charset="0"/>
                          <a:cs typeface="Times New Roman" panose="02020603050405020304" pitchFamily="18" charset="0"/>
                        </a:rPr>
                        <a:t> object is given features or characteristics of a person.</a:t>
                      </a:r>
                      <a:endParaRPr lang="en-GB" sz="1200" b="0" dirty="0">
                        <a:solidFill>
                          <a:schemeClr val="tx1"/>
                        </a:solidFill>
                        <a:effectLst/>
                        <a:latin typeface="+mj-lt"/>
                        <a:ea typeface="Calibri" panose="020F0502020204030204" pitchFamily="34" charset="0"/>
                        <a:cs typeface="Times New Roman" panose="02020603050405020304" pitchFamily="18" charset="0"/>
                      </a:endParaRPr>
                    </a:p>
                  </a:txBody>
                  <a:tcPr marL="51424" marR="51424" marT="0" marB="0"/>
                </a:tc>
                <a:extLst>
                  <a:ext uri="{0D108BD9-81ED-4DB2-BD59-A6C34878D82A}">
                    <a16:rowId xmlns:a16="http://schemas.microsoft.com/office/drawing/2014/main" val="10003"/>
                  </a:ext>
                </a:extLst>
              </a:tr>
              <a:tr h="567383">
                <a:tc>
                  <a:txBody>
                    <a:bodyPr/>
                    <a:lstStyle/>
                    <a:p>
                      <a:pPr algn="l">
                        <a:lnSpc>
                          <a:spcPct val="115000"/>
                        </a:lnSpc>
                        <a:spcAft>
                          <a:spcPts val="0"/>
                        </a:spcAft>
                      </a:pPr>
                      <a:r>
                        <a:rPr lang="en-GB" sz="1200" b="1" dirty="0">
                          <a:solidFill>
                            <a:schemeClr val="tx1"/>
                          </a:solidFill>
                          <a:effectLst/>
                          <a:latin typeface="+mj-lt"/>
                          <a:ea typeface="Calibri" panose="020F0502020204030204" pitchFamily="34" charset="0"/>
                          <a:cs typeface="Times New Roman" panose="02020603050405020304" pitchFamily="18" charset="0"/>
                        </a:rPr>
                        <a:t>Foreshadowing</a:t>
                      </a:r>
                    </a:p>
                  </a:txBody>
                  <a:tcPr marL="51424" marR="51424" marT="0" marB="0"/>
                </a:tc>
                <a:tc>
                  <a:txBody>
                    <a:bodyPr/>
                    <a:lstStyle/>
                    <a:p>
                      <a:pPr algn="l">
                        <a:lnSpc>
                          <a:spcPct val="115000"/>
                        </a:lnSpc>
                        <a:spcAft>
                          <a:spcPts val="0"/>
                        </a:spcAft>
                      </a:pPr>
                      <a:r>
                        <a:rPr lang="en-GB" sz="1200" b="0" dirty="0">
                          <a:solidFill>
                            <a:schemeClr val="tx1"/>
                          </a:solidFill>
                          <a:effectLst/>
                          <a:latin typeface="+mj-lt"/>
                          <a:ea typeface="Calibri" panose="020F0502020204030204" pitchFamily="34" charset="0"/>
                          <a:cs typeface="Times New Roman" panose="02020603050405020304" pitchFamily="18" charset="0"/>
                        </a:rPr>
                        <a:t>When the writer hints</a:t>
                      </a:r>
                      <a:r>
                        <a:rPr lang="en-GB" sz="1200" b="0" baseline="0" dirty="0">
                          <a:solidFill>
                            <a:schemeClr val="tx1"/>
                          </a:solidFill>
                          <a:effectLst/>
                          <a:latin typeface="+mj-lt"/>
                          <a:ea typeface="Calibri" panose="020F0502020204030204" pitchFamily="34" charset="0"/>
                          <a:cs typeface="Times New Roman" panose="02020603050405020304" pitchFamily="18" charset="0"/>
                        </a:rPr>
                        <a:t> at something that will happen later. </a:t>
                      </a:r>
                      <a:endParaRPr lang="en-GB" sz="1200" b="0" dirty="0">
                        <a:solidFill>
                          <a:schemeClr val="tx1"/>
                        </a:solidFill>
                        <a:effectLst/>
                        <a:latin typeface="+mj-lt"/>
                        <a:ea typeface="Calibri" panose="020F0502020204030204" pitchFamily="34" charset="0"/>
                        <a:cs typeface="Times New Roman" panose="02020603050405020304" pitchFamily="18" charset="0"/>
                      </a:endParaRPr>
                    </a:p>
                  </a:txBody>
                  <a:tcPr marL="51424" marR="51424" marT="0" marB="0"/>
                </a:tc>
                <a:extLst>
                  <a:ext uri="{0D108BD9-81ED-4DB2-BD59-A6C34878D82A}">
                    <a16:rowId xmlns:a16="http://schemas.microsoft.com/office/drawing/2014/main" val="1961259067"/>
                  </a:ext>
                </a:extLst>
              </a:tr>
              <a:tr h="573144">
                <a:tc>
                  <a:txBody>
                    <a:bodyPr/>
                    <a:lstStyle/>
                    <a:p>
                      <a:pPr algn="l">
                        <a:lnSpc>
                          <a:spcPct val="115000"/>
                        </a:lnSpc>
                        <a:spcAft>
                          <a:spcPts val="0"/>
                        </a:spcAft>
                      </a:pPr>
                      <a:r>
                        <a:rPr lang="en-GB" sz="1200" b="1" dirty="0">
                          <a:solidFill>
                            <a:schemeClr val="tx1"/>
                          </a:solidFill>
                          <a:effectLst/>
                          <a:latin typeface="+mj-lt"/>
                          <a:ea typeface="Calibri" panose="020F0502020204030204" pitchFamily="34" charset="0"/>
                          <a:cs typeface="Times New Roman" panose="02020603050405020304" pitchFamily="18" charset="0"/>
                        </a:rPr>
                        <a:t>Foreboding</a:t>
                      </a:r>
                    </a:p>
                  </a:txBody>
                  <a:tcPr marL="51424" marR="51424" marT="0" marB="0"/>
                </a:tc>
                <a:tc>
                  <a:txBody>
                    <a:bodyPr/>
                    <a:lstStyle/>
                    <a:p>
                      <a:pPr algn="l">
                        <a:lnSpc>
                          <a:spcPct val="115000"/>
                        </a:lnSpc>
                        <a:spcAft>
                          <a:spcPts val="0"/>
                        </a:spcAft>
                      </a:pPr>
                      <a:r>
                        <a:rPr lang="en-GB" sz="1200" b="0" dirty="0">
                          <a:solidFill>
                            <a:schemeClr val="tx1"/>
                          </a:solidFill>
                          <a:effectLst/>
                          <a:latin typeface="+mj-lt"/>
                          <a:ea typeface="Calibri" panose="020F0502020204030204" pitchFamily="34" charset="0"/>
                          <a:cs typeface="Times New Roman" panose="02020603050405020304" pitchFamily="18" charset="0"/>
                        </a:rPr>
                        <a:t>When the writer hints at something bad</a:t>
                      </a:r>
                      <a:r>
                        <a:rPr lang="en-GB" sz="1200" b="0" baseline="0" dirty="0">
                          <a:solidFill>
                            <a:schemeClr val="tx1"/>
                          </a:solidFill>
                          <a:effectLst/>
                          <a:latin typeface="+mj-lt"/>
                          <a:ea typeface="Calibri" panose="020F0502020204030204" pitchFamily="34" charset="0"/>
                          <a:cs typeface="Times New Roman" panose="02020603050405020304" pitchFamily="18" charset="0"/>
                        </a:rPr>
                        <a:t> happening later in the story.</a:t>
                      </a:r>
                      <a:endParaRPr lang="en-GB" sz="1200" b="0" dirty="0">
                        <a:solidFill>
                          <a:schemeClr val="tx1"/>
                        </a:solidFill>
                        <a:effectLst/>
                        <a:latin typeface="+mj-lt"/>
                        <a:ea typeface="Calibri" panose="020F0502020204030204" pitchFamily="34" charset="0"/>
                        <a:cs typeface="Times New Roman" panose="02020603050405020304" pitchFamily="18" charset="0"/>
                      </a:endParaRPr>
                    </a:p>
                  </a:txBody>
                  <a:tcPr marL="51424" marR="51424" marT="0" marB="0"/>
                </a:tc>
                <a:extLst>
                  <a:ext uri="{0D108BD9-81ED-4DB2-BD59-A6C34878D82A}">
                    <a16:rowId xmlns:a16="http://schemas.microsoft.com/office/drawing/2014/main" val="291713303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37641160"/>
              </p:ext>
            </p:extLst>
          </p:nvPr>
        </p:nvGraphicFramePr>
        <p:xfrm>
          <a:off x="3323723" y="292949"/>
          <a:ext cx="3059986" cy="3070297"/>
        </p:xfrm>
        <a:graphic>
          <a:graphicData uri="http://schemas.openxmlformats.org/drawingml/2006/table">
            <a:tbl>
              <a:tblPr firstRow="1" bandRow="1">
                <a:tableStyleId>{5940675A-B579-460E-94D1-54222C63F5DA}</a:tableStyleId>
              </a:tblPr>
              <a:tblGrid>
                <a:gridCol w="1195536">
                  <a:extLst>
                    <a:ext uri="{9D8B030D-6E8A-4147-A177-3AD203B41FA5}">
                      <a16:colId xmlns:a16="http://schemas.microsoft.com/office/drawing/2014/main" val="20000"/>
                    </a:ext>
                  </a:extLst>
                </a:gridCol>
                <a:gridCol w="1864450">
                  <a:extLst>
                    <a:ext uri="{9D8B030D-6E8A-4147-A177-3AD203B41FA5}">
                      <a16:colId xmlns:a16="http://schemas.microsoft.com/office/drawing/2014/main" val="1135293740"/>
                    </a:ext>
                  </a:extLst>
                </a:gridCol>
              </a:tblGrid>
              <a:tr h="300104">
                <a:tc gridSpan="2">
                  <a:txBody>
                    <a:bodyPr/>
                    <a:lstStyle/>
                    <a:p>
                      <a:pPr algn="ctr"/>
                      <a:r>
                        <a:rPr lang="en-US" sz="1200" b="1" dirty="0">
                          <a:latin typeface="+mj-lt"/>
                          <a:cs typeface="Gill Sans"/>
                        </a:rPr>
                        <a:t>Week 3</a:t>
                      </a:r>
                      <a:r>
                        <a:rPr lang="en-US" sz="1200" b="1" baseline="0" dirty="0">
                          <a:latin typeface="+mj-lt"/>
                          <a:cs typeface="Gill Sans"/>
                        </a:rPr>
                        <a:t> –  Key Vocabulary</a:t>
                      </a:r>
                      <a:endParaRPr lang="en-US" sz="1200" b="1" dirty="0">
                        <a:latin typeface="+mj-lt"/>
                        <a:cs typeface="Gill Sans"/>
                      </a:endParaRPr>
                    </a:p>
                  </a:txBody>
                  <a:tcPr>
                    <a:solidFill>
                      <a:schemeClr val="accent6">
                        <a:lumMod val="20000"/>
                        <a:lumOff val="80000"/>
                      </a:schemeClr>
                    </a:solidFill>
                  </a:tcPr>
                </a:tc>
                <a:tc hMerge="1">
                  <a:txBody>
                    <a:bodyPr/>
                    <a:lstStyle/>
                    <a:p>
                      <a:pPr algn="ctr"/>
                      <a:endParaRPr lang="en-US" sz="1200" b="1" dirty="0">
                        <a:latin typeface="Gill Sans"/>
                        <a:cs typeface="Gill Sans"/>
                      </a:endParaRPr>
                    </a:p>
                  </a:txBody>
                  <a:tcPr>
                    <a:solidFill>
                      <a:schemeClr val="accent6">
                        <a:lumMod val="20000"/>
                        <a:lumOff val="80000"/>
                      </a:schemeClr>
                    </a:solidFill>
                  </a:tcPr>
                </a:tc>
                <a:extLst>
                  <a:ext uri="{0D108BD9-81ED-4DB2-BD59-A6C34878D82A}">
                    <a16:rowId xmlns:a16="http://schemas.microsoft.com/office/drawing/2014/main" val="10000"/>
                  </a:ext>
                </a:extLst>
              </a:tr>
              <a:tr h="832780">
                <a:tc>
                  <a:txBody>
                    <a:bodyPr/>
                    <a:lstStyle/>
                    <a:p>
                      <a:pPr algn="l"/>
                      <a:r>
                        <a:rPr lang="en-GB" sz="1200" b="1" dirty="0">
                          <a:latin typeface="+mj-lt"/>
                        </a:rPr>
                        <a:t>Obliterated</a:t>
                      </a:r>
                    </a:p>
                  </a:txBody>
                  <a:tcPr marL="91446" marR="91446" marT="45724" marB="45724"/>
                </a:tc>
                <a:tc>
                  <a:txBody>
                    <a:bodyPr/>
                    <a:lstStyle/>
                    <a:p>
                      <a:pPr algn="l"/>
                      <a:r>
                        <a:rPr lang="en-GB" sz="1200" b="0" dirty="0">
                          <a:latin typeface="+mj-lt"/>
                        </a:rPr>
                        <a:t>To completely destroy something</a:t>
                      </a:r>
                      <a:r>
                        <a:rPr lang="en-GB" sz="1200" b="0" baseline="0" dirty="0">
                          <a:latin typeface="+mj-lt"/>
                        </a:rPr>
                        <a:t> to the point of non existence.</a:t>
                      </a:r>
                      <a:endParaRPr lang="en-GB" sz="1200" b="0" dirty="0">
                        <a:latin typeface="+mj-lt"/>
                      </a:endParaRPr>
                    </a:p>
                  </a:txBody>
                  <a:tcPr marL="91446" marR="91446" marT="45724" marB="45724"/>
                </a:tc>
                <a:extLst>
                  <a:ext uri="{0D108BD9-81ED-4DB2-BD59-A6C34878D82A}">
                    <a16:rowId xmlns:a16="http://schemas.microsoft.com/office/drawing/2014/main" val="10001"/>
                  </a:ext>
                </a:extLst>
              </a:tr>
              <a:tr h="647215">
                <a:tc>
                  <a:txBody>
                    <a:bodyPr/>
                    <a:lstStyle/>
                    <a:p>
                      <a:r>
                        <a:rPr lang="en-GB" sz="1200" b="1" dirty="0">
                          <a:latin typeface="+mj-lt"/>
                        </a:rPr>
                        <a:t>Euphoria</a:t>
                      </a:r>
                    </a:p>
                  </a:txBody>
                  <a:tcPr marL="91446" marR="91446" marT="45724" marB="45724"/>
                </a:tc>
                <a:tc>
                  <a:txBody>
                    <a:bodyPr/>
                    <a:lstStyle/>
                    <a:p>
                      <a:r>
                        <a:rPr lang="en-GB" sz="1200" dirty="0">
                          <a:latin typeface="+mj-lt"/>
                        </a:rPr>
                        <a:t>An extremely strong feeling of happiness</a:t>
                      </a:r>
                      <a:r>
                        <a:rPr lang="en-GB" sz="1200" baseline="0" dirty="0">
                          <a:latin typeface="+mj-lt"/>
                        </a:rPr>
                        <a:t> and excitement.</a:t>
                      </a:r>
                      <a:endParaRPr lang="en-GB" sz="1200" dirty="0">
                        <a:latin typeface="+mj-lt"/>
                      </a:endParaRPr>
                    </a:p>
                  </a:txBody>
                  <a:tcPr marL="91446" marR="91446" marT="45724" marB="45724"/>
                </a:tc>
                <a:extLst>
                  <a:ext uri="{0D108BD9-81ED-4DB2-BD59-A6C34878D82A}">
                    <a16:rowId xmlns:a16="http://schemas.microsoft.com/office/drawing/2014/main" val="10002"/>
                  </a:ext>
                </a:extLst>
              </a:tr>
              <a:tr h="645099">
                <a:tc>
                  <a:txBody>
                    <a:bodyPr/>
                    <a:lstStyle/>
                    <a:p>
                      <a:r>
                        <a:rPr lang="en-GB" sz="1200" b="1" dirty="0">
                          <a:latin typeface="+mj-lt"/>
                        </a:rPr>
                        <a:t>Shrouded</a:t>
                      </a:r>
                    </a:p>
                  </a:txBody>
                  <a:tcPr marL="91446" marR="91446" marT="45724" marB="45724"/>
                </a:tc>
                <a:tc>
                  <a:txBody>
                    <a:bodyPr/>
                    <a:lstStyle/>
                    <a:p>
                      <a:r>
                        <a:rPr lang="en-GB" sz="1200" dirty="0">
                          <a:latin typeface="+mj-lt"/>
                        </a:rPr>
                        <a:t>To cover or hide something,</a:t>
                      </a:r>
                      <a:r>
                        <a:rPr lang="en-GB" sz="1200" baseline="0" dirty="0">
                          <a:latin typeface="+mj-lt"/>
                        </a:rPr>
                        <a:t> usually with cloth.</a:t>
                      </a:r>
                      <a:endParaRPr lang="en-GB" sz="1200" dirty="0">
                        <a:latin typeface="+mj-lt"/>
                      </a:endParaRPr>
                    </a:p>
                  </a:txBody>
                  <a:tcPr marL="91446" marR="91446" marT="45724" marB="45724"/>
                </a:tc>
                <a:extLst>
                  <a:ext uri="{0D108BD9-81ED-4DB2-BD59-A6C34878D82A}">
                    <a16:rowId xmlns:a16="http://schemas.microsoft.com/office/drawing/2014/main" val="10003"/>
                  </a:ext>
                </a:extLst>
              </a:tr>
              <a:tr h="645099">
                <a:tc>
                  <a:txBody>
                    <a:bodyPr/>
                    <a:lstStyle/>
                    <a:p>
                      <a:r>
                        <a:rPr lang="en-GB" sz="1200" b="1" dirty="0">
                          <a:latin typeface="+mj-lt"/>
                        </a:rPr>
                        <a:t>Inconspicuous</a:t>
                      </a:r>
                    </a:p>
                  </a:txBody>
                  <a:tcPr marL="91446" marR="91446" marT="45724" marB="45724"/>
                </a:tc>
                <a:tc>
                  <a:txBody>
                    <a:bodyPr/>
                    <a:lstStyle/>
                    <a:p>
                      <a:r>
                        <a:rPr lang="en-GB" sz="1200" dirty="0">
                          <a:latin typeface="+mj-lt"/>
                        </a:rPr>
                        <a:t>Not attracting</a:t>
                      </a:r>
                      <a:r>
                        <a:rPr lang="en-GB" sz="1200" baseline="0" dirty="0">
                          <a:latin typeface="+mj-lt"/>
                        </a:rPr>
                        <a:t> attention or being hard to notice. </a:t>
                      </a:r>
                      <a:endParaRPr lang="en-GB" sz="1200" dirty="0">
                        <a:latin typeface="+mj-lt"/>
                      </a:endParaRPr>
                    </a:p>
                  </a:txBody>
                  <a:tcPr marL="91446" marR="91446" marT="45724" marB="45724"/>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92506151"/>
              </p:ext>
            </p:extLst>
          </p:nvPr>
        </p:nvGraphicFramePr>
        <p:xfrm>
          <a:off x="6618131" y="2777127"/>
          <a:ext cx="5430433" cy="1853299"/>
        </p:xfrm>
        <a:graphic>
          <a:graphicData uri="http://schemas.openxmlformats.org/drawingml/2006/table">
            <a:tbl>
              <a:tblPr firstRow="1" bandRow="1">
                <a:tableStyleId>{5940675A-B579-460E-94D1-54222C63F5DA}</a:tableStyleId>
              </a:tblPr>
              <a:tblGrid>
                <a:gridCol w="1783320">
                  <a:extLst>
                    <a:ext uri="{9D8B030D-6E8A-4147-A177-3AD203B41FA5}">
                      <a16:colId xmlns:a16="http://schemas.microsoft.com/office/drawing/2014/main" val="20000"/>
                    </a:ext>
                  </a:extLst>
                </a:gridCol>
                <a:gridCol w="3647113">
                  <a:extLst>
                    <a:ext uri="{9D8B030D-6E8A-4147-A177-3AD203B41FA5}">
                      <a16:colId xmlns:a16="http://schemas.microsoft.com/office/drawing/2014/main" val="20001"/>
                    </a:ext>
                  </a:extLst>
                </a:gridCol>
              </a:tblGrid>
              <a:tr h="245140">
                <a:tc gridSpan="2">
                  <a:txBody>
                    <a:bodyPr/>
                    <a:lstStyle/>
                    <a:p>
                      <a:pPr algn="ctr"/>
                      <a:r>
                        <a:rPr lang="en-GB" sz="1200" b="1" dirty="0">
                          <a:latin typeface="+mj-lt"/>
                        </a:rPr>
                        <a:t>Week 6 – The Journey</a:t>
                      </a:r>
                      <a:r>
                        <a:rPr lang="en-GB" sz="1200" b="1" baseline="0" dirty="0">
                          <a:latin typeface="+mj-lt"/>
                        </a:rPr>
                        <a:t> </a:t>
                      </a:r>
                      <a:endParaRPr lang="en-GB" sz="1200" b="1" dirty="0">
                        <a:latin typeface="+mj-lt"/>
                      </a:endParaRPr>
                    </a:p>
                  </a:txBody>
                  <a:tcPr>
                    <a:solidFill>
                      <a:srgbClr val="FCE4F7"/>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279018">
                <a:tc>
                  <a:txBody>
                    <a:bodyPr/>
                    <a:lstStyle/>
                    <a:p>
                      <a:r>
                        <a:rPr lang="en-GB" sz="1200" dirty="0">
                          <a:latin typeface="+mj-lt"/>
                        </a:rPr>
                        <a:t>Afghanistan to Pakistan</a:t>
                      </a:r>
                    </a:p>
                  </a:txBody>
                  <a:tcPr marL="51439" marR="51439" marT="0" marB="0"/>
                </a:tc>
                <a:tc>
                  <a:txBody>
                    <a:bodyPr/>
                    <a:lstStyle/>
                    <a:p>
                      <a:r>
                        <a:rPr lang="en-GB" sz="1200" dirty="0">
                          <a:latin typeface="+mj-lt"/>
                        </a:rPr>
                        <a:t>His mother takes him</a:t>
                      </a:r>
                      <a:r>
                        <a:rPr lang="en-GB" sz="1200" baseline="0" dirty="0">
                          <a:latin typeface="+mj-lt"/>
                        </a:rPr>
                        <a:t> on a Lorry with electricity poles.</a:t>
                      </a:r>
                      <a:endParaRPr lang="en-GB" sz="1200" dirty="0">
                        <a:latin typeface="+mj-lt"/>
                      </a:endParaRPr>
                    </a:p>
                  </a:txBody>
                  <a:tcPr marL="51439" marR="51439" marT="0" marB="0"/>
                </a:tc>
                <a:extLst>
                  <a:ext uri="{0D108BD9-81ED-4DB2-BD59-A6C34878D82A}">
                    <a16:rowId xmlns:a16="http://schemas.microsoft.com/office/drawing/2014/main" val="10001"/>
                  </a:ext>
                </a:extLst>
              </a:tr>
              <a:tr h="266082">
                <a:tc>
                  <a:txBody>
                    <a:bodyPr/>
                    <a:lstStyle/>
                    <a:p>
                      <a:r>
                        <a:rPr lang="en-GB" sz="1200" dirty="0">
                          <a:latin typeface="+mj-lt"/>
                        </a:rPr>
                        <a:t>Pakistan to Iran</a:t>
                      </a:r>
                    </a:p>
                  </a:txBody>
                  <a:tcPr marL="51439" marR="51439" marT="0" marB="0"/>
                </a:tc>
                <a:tc>
                  <a:txBody>
                    <a:bodyPr/>
                    <a:lstStyle/>
                    <a:p>
                      <a:r>
                        <a:rPr lang="en-GB" sz="1200" dirty="0">
                          <a:latin typeface="+mj-lt"/>
                        </a:rPr>
                        <a:t>Driven in a pick up truck by people traffickers.</a:t>
                      </a:r>
                    </a:p>
                  </a:txBody>
                  <a:tcPr marL="51439" marR="51439" marT="0" marB="0"/>
                </a:tc>
                <a:extLst>
                  <a:ext uri="{0D108BD9-81ED-4DB2-BD59-A6C34878D82A}">
                    <a16:rowId xmlns:a16="http://schemas.microsoft.com/office/drawing/2014/main" val="994976823"/>
                  </a:ext>
                </a:extLst>
              </a:tr>
              <a:tr h="303487">
                <a:tc>
                  <a:txBody>
                    <a:bodyPr/>
                    <a:lstStyle/>
                    <a:p>
                      <a:r>
                        <a:rPr lang="en-GB" sz="1200" dirty="0">
                          <a:latin typeface="+mj-lt"/>
                        </a:rPr>
                        <a:t>Iran to Turkey</a:t>
                      </a:r>
                    </a:p>
                  </a:txBody>
                  <a:tcPr marL="51439" marR="51439" marT="0" marB="0"/>
                </a:tc>
                <a:tc>
                  <a:txBody>
                    <a:bodyPr/>
                    <a:lstStyle/>
                    <a:p>
                      <a:r>
                        <a:rPr lang="en-GB" sz="1200" dirty="0">
                          <a:latin typeface="+mj-lt"/>
                        </a:rPr>
                        <a:t>Treacherous hike over mountains with people traffickers.</a:t>
                      </a:r>
                    </a:p>
                  </a:txBody>
                  <a:tcPr marL="51439" marR="51439" marT="0" marB="0"/>
                </a:tc>
                <a:extLst>
                  <a:ext uri="{0D108BD9-81ED-4DB2-BD59-A6C34878D82A}">
                    <a16:rowId xmlns:a16="http://schemas.microsoft.com/office/drawing/2014/main" val="10002"/>
                  </a:ext>
                </a:extLst>
              </a:tr>
              <a:tr h="353577">
                <a:tc>
                  <a:txBody>
                    <a:bodyPr/>
                    <a:lstStyle/>
                    <a:p>
                      <a:r>
                        <a:rPr lang="en-GB" sz="1200" dirty="0">
                          <a:latin typeface="+mj-lt"/>
                        </a:rPr>
                        <a:t>Turkey to Greece</a:t>
                      </a:r>
                    </a:p>
                  </a:txBody>
                  <a:tcPr marL="51439" marR="51439" marT="0" marB="0"/>
                </a:tc>
                <a:tc>
                  <a:txBody>
                    <a:bodyPr/>
                    <a:lstStyle/>
                    <a:p>
                      <a:r>
                        <a:rPr lang="en-GB" sz="1200" dirty="0">
                          <a:latin typeface="+mj-lt"/>
                        </a:rPr>
                        <a:t>In an inflatable dinghy with 4 others.</a:t>
                      </a:r>
                    </a:p>
                  </a:txBody>
                  <a:tcPr marL="51439" marR="51439" marT="0" marB="0"/>
                </a:tc>
                <a:extLst>
                  <a:ext uri="{0D108BD9-81ED-4DB2-BD59-A6C34878D82A}">
                    <a16:rowId xmlns:a16="http://schemas.microsoft.com/office/drawing/2014/main" val="10003"/>
                  </a:ext>
                </a:extLst>
              </a:tr>
              <a:tr h="376815">
                <a:tc>
                  <a:txBody>
                    <a:bodyPr/>
                    <a:lstStyle/>
                    <a:p>
                      <a:r>
                        <a:rPr lang="en-GB" sz="1200" dirty="0">
                          <a:latin typeface="+mj-lt"/>
                        </a:rPr>
                        <a:t>Greece to Italy</a:t>
                      </a:r>
                    </a:p>
                  </a:txBody>
                  <a:tcPr marL="51439" marR="51439" marT="0" marB="0"/>
                </a:tc>
                <a:tc>
                  <a:txBody>
                    <a:bodyPr/>
                    <a:lstStyle/>
                    <a:p>
                      <a:r>
                        <a:rPr lang="en-GB" sz="1200" dirty="0">
                          <a:latin typeface="+mj-lt"/>
                        </a:rPr>
                        <a:t>In a shipping container. </a:t>
                      </a:r>
                    </a:p>
                  </a:txBody>
                  <a:tcPr marL="51439" marR="51439" marT="0" marB="0"/>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00577780"/>
              </p:ext>
            </p:extLst>
          </p:nvPr>
        </p:nvGraphicFramePr>
        <p:xfrm>
          <a:off x="6618131" y="4792957"/>
          <a:ext cx="5430433" cy="1832823"/>
        </p:xfrm>
        <a:graphic>
          <a:graphicData uri="http://schemas.openxmlformats.org/drawingml/2006/table">
            <a:tbl>
              <a:tblPr firstRow="1" bandRow="1">
                <a:tableStyleId>{5940675A-B579-460E-94D1-54222C63F5DA}</a:tableStyleId>
              </a:tblPr>
              <a:tblGrid>
                <a:gridCol w="5430433">
                  <a:extLst>
                    <a:ext uri="{9D8B030D-6E8A-4147-A177-3AD203B41FA5}">
                      <a16:colId xmlns:a16="http://schemas.microsoft.com/office/drawing/2014/main" val="20000"/>
                    </a:ext>
                  </a:extLst>
                </a:gridCol>
              </a:tblGrid>
              <a:tr h="222778">
                <a:tc>
                  <a:txBody>
                    <a:bodyPr/>
                    <a:lstStyle/>
                    <a:p>
                      <a:pPr algn="ctr"/>
                      <a:r>
                        <a:rPr lang="en-US" sz="1200" b="1" dirty="0">
                          <a:latin typeface="Gill Sans"/>
                          <a:cs typeface="Gill Sans"/>
                        </a:rPr>
                        <a:t>Week 7</a:t>
                      </a:r>
                      <a:r>
                        <a:rPr lang="en-US" sz="1200" b="1" baseline="0" dirty="0">
                          <a:latin typeface="Gill Sans"/>
                          <a:cs typeface="Gill Sans"/>
                        </a:rPr>
                        <a:t> – Paragraph structure</a:t>
                      </a:r>
                      <a:endParaRPr lang="en-US" sz="1200" b="1" dirty="0">
                        <a:latin typeface="Gill Sans"/>
                        <a:cs typeface="Gill Sans"/>
                      </a:endParaRPr>
                    </a:p>
                  </a:txBody>
                  <a:tcPr>
                    <a:solidFill>
                      <a:schemeClr val="accent2">
                        <a:lumMod val="20000"/>
                        <a:lumOff val="80000"/>
                      </a:schemeClr>
                    </a:solidFill>
                  </a:tcPr>
                </a:tc>
                <a:extLst>
                  <a:ext uri="{0D108BD9-81ED-4DB2-BD59-A6C34878D82A}">
                    <a16:rowId xmlns:a16="http://schemas.microsoft.com/office/drawing/2014/main" val="10000"/>
                  </a:ext>
                </a:extLst>
              </a:tr>
              <a:tr h="363751">
                <a:tc>
                  <a:txBody>
                    <a:bodyPr/>
                    <a:lstStyle/>
                    <a:p>
                      <a:r>
                        <a:rPr lang="en-US" sz="1200" dirty="0">
                          <a:latin typeface="Gill Sans"/>
                          <a:cs typeface="Gill Sans"/>
                        </a:rPr>
                        <a:t>1. Point –</a:t>
                      </a:r>
                      <a:r>
                        <a:rPr lang="en-US" sz="1200" baseline="0" dirty="0">
                          <a:latin typeface="Gill Sans"/>
                          <a:cs typeface="Gill Sans"/>
                        </a:rPr>
                        <a:t> create a point from the evidence, which answers the question directly and has an adjective. </a:t>
                      </a:r>
                      <a:endParaRPr lang="en-US" sz="1200" dirty="0">
                        <a:latin typeface="Gill Sans"/>
                        <a:cs typeface="Gill Sans"/>
                      </a:endParaRPr>
                    </a:p>
                  </a:txBody>
                  <a:tcPr/>
                </a:tc>
                <a:extLst>
                  <a:ext uri="{0D108BD9-81ED-4DB2-BD59-A6C34878D82A}">
                    <a16:rowId xmlns:a16="http://schemas.microsoft.com/office/drawing/2014/main" val="10001"/>
                  </a:ext>
                </a:extLst>
              </a:tr>
              <a:tr h="320956">
                <a:tc>
                  <a:txBody>
                    <a:bodyPr/>
                    <a:lstStyle/>
                    <a:p>
                      <a:r>
                        <a:rPr lang="en-US" sz="1200" dirty="0">
                          <a:latin typeface="Gill Sans"/>
                          <a:cs typeface="Gill Sans"/>
                        </a:rPr>
                        <a:t>2. Evidence – select a piece of</a:t>
                      </a:r>
                      <a:r>
                        <a:rPr lang="en-US" sz="1200" baseline="0" dirty="0">
                          <a:latin typeface="Gill Sans"/>
                          <a:cs typeface="Gill Sans"/>
                        </a:rPr>
                        <a:t> evidence first which helps you to answer the question and is relevant and rich. </a:t>
                      </a:r>
                      <a:endParaRPr lang="en-US" sz="1200" dirty="0">
                        <a:latin typeface="Gill Sans"/>
                        <a:cs typeface="Gill Sans"/>
                      </a:endParaRPr>
                    </a:p>
                  </a:txBody>
                  <a:tcPr/>
                </a:tc>
                <a:extLst>
                  <a:ext uri="{0D108BD9-81ED-4DB2-BD59-A6C34878D82A}">
                    <a16:rowId xmlns:a16="http://schemas.microsoft.com/office/drawing/2014/main" val="10002"/>
                  </a:ext>
                </a:extLst>
              </a:tr>
              <a:tr h="222778">
                <a:tc>
                  <a:txBody>
                    <a:bodyPr/>
                    <a:lstStyle/>
                    <a:p>
                      <a:r>
                        <a:rPr lang="en-US" sz="1200" dirty="0">
                          <a:latin typeface="Gill Sans"/>
                          <a:cs typeface="Gill Sans"/>
                        </a:rPr>
                        <a:t>3. Explanation – explain what the quote means</a:t>
                      </a:r>
                      <a:r>
                        <a:rPr lang="en-US" sz="1200" baseline="0" dirty="0">
                          <a:latin typeface="Gill Sans"/>
                          <a:cs typeface="Gill Sans"/>
                        </a:rPr>
                        <a:t> and zoom into specific words</a:t>
                      </a:r>
                      <a:endParaRPr lang="en-US" sz="1200" dirty="0">
                        <a:latin typeface="Gill Sans"/>
                        <a:cs typeface="Gill Sans"/>
                      </a:endParaRPr>
                    </a:p>
                  </a:txBody>
                  <a:tcPr/>
                </a:tc>
                <a:extLst>
                  <a:ext uri="{0D108BD9-81ED-4DB2-BD59-A6C34878D82A}">
                    <a16:rowId xmlns:a16="http://schemas.microsoft.com/office/drawing/2014/main" val="10003"/>
                  </a:ext>
                </a:extLst>
              </a:tr>
              <a:tr h="369783">
                <a:tc>
                  <a:txBody>
                    <a:bodyPr/>
                    <a:lstStyle/>
                    <a:p>
                      <a:r>
                        <a:rPr lang="en-US" sz="1200" dirty="0">
                          <a:latin typeface="Gill Sans"/>
                          <a:cs typeface="Gill Sans"/>
                        </a:rPr>
                        <a:t>4. Writer's Intentions – Link to the writer's reasons for writing the book.</a:t>
                      </a:r>
                      <a:r>
                        <a:rPr lang="en-US" sz="1200" baseline="0" dirty="0">
                          <a:latin typeface="Gill Sans"/>
                          <a:cs typeface="Gill Sans"/>
                        </a:rPr>
                        <a:t>. </a:t>
                      </a:r>
                      <a:endParaRPr lang="en-US" sz="1200" dirty="0">
                        <a:latin typeface="Gill Sans"/>
                        <a:cs typeface="Gill San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87028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6</a:t>
                      </a:r>
                      <a:r>
                        <a:rPr lang="en-GB" sz="1600" spc="10" baseline="30000" dirty="0">
                          <a:latin typeface="Gill Sans MT" panose="020B0502020104020203" pitchFamily="34" charset="0"/>
                        </a:rPr>
                        <a:t>th</a:t>
                      </a:r>
                      <a:r>
                        <a:rPr lang="en-GB" sz="1600" spc="10" dirty="0">
                          <a:latin typeface="Gill Sans MT" panose="020B0502020104020203" pitchFamily="34" charset="0"/>
                        </a:rPr>
                        <a:t> July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44810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13</a:t>
                      </a:r>
                      <a:r>
                        <a:rPr lang="en-GB" sz="1600" spc="10" baseline="30000" dirty="0">
                          <a:latin typeface="Gill Sans MT" panose="020B0502020104020203" pitchFamily="34" charset="0"/>
                        </a:rPr>
                        <a:t>th</a:t>
                      </a:r>
                      <a:r>
                        <a:rPr lang="en-GB" sz="1600" spc="10" dirty="0">
                          <a:latin typeface="Gill Sans MT" panose="020B0502020104020203" pitchFamily="34" charset="0"/>
                        </a:rPr>
                        <a:t> July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3319484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3007765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2494299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2465469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2562896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43066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211467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3"/>
          <a:srcRect l="31667" t="11975" r="31806" b="10987"/>
          <a:stretch/>
        </p:blipFill>
        <p:spPr>
          <a:xfrm rot="5400000">
            <a:off x="2197100" y="-495300"/>
            <a:ext cx="6680200" cy="7924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Tree>
    <p:extLst>
      <p:ext uri="{BB962C8B-B14F-4D97-AF65-F5344CB8AC3E}">
        <p14:creationId xmlns:p14="http://schemas.microsoft.com/office/powerpoint/2010/main" val="1346430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806" b="11729"/>
          <a:stretch/>
        </p:blipFill>
        <p:spPr>
          <a:xfrm rot="5400000">
            <a:off x="4470400" y="-266700"/>
            <a:ext cx="6680200" cy="7213600"/>
          </a:xfrm>
          <a:prstGeom prst="rect">
            <a:avLst/>
          </a:prstGeom>
        </p:spPr>
      </p:pic>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spTree>
    <p:extLst>
      <p:ext uri="{BB962C8B-B14F-4D97-AF65-F5344CB8AC3E}">
        <p14:creationId xmlns:p14="http://schemas.microsoft.com/office/powerpoint/2010/main" val="399333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37411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52844524"/>
                  </p:ext>
                </p:extLst>
              </p:nvPr>
            </p:nvGraphicFramePr>
            <p:xfrm>
              <a:off x="289218" y="772795"/>
              <a:ext cx="8599949" cy="3013842"/>
            </p:xfrm>
            <a:graphic>
              <a:graphicData uri="http://schemas.openxmlformats.org/drawingml/2006/table">
                <a:tbl>
                  <a:tblPr firstRow="1" bandRow="1">
                    <a:tableStyleId>{5940675A-B579-460E-94D1-54222C63F5DA}</a:tableStyleId>
                  </a:tblPr>
                  <a:tblGrid>
                    <a:gridCol w="1944316">
                      <a:extLst>
                        <a:ext uri="{9D8B030D-6E8A-4147-A177-3AD203B41FA5}">
                          <a16:colId xmlns:a16="http://schemas.microsoft.com/office/drawing/2014/main" val="1819338561"/>
                        </a:ext>
                      </a:extLst>
                    </a:gridCol>
                    <a:gridCol w="6655633">
                      <a:extLst>
                        <a:ext uri="{9D8B030D-6E8A-4147-A177-3AD203B41FA5}">
                          <a16:colId xmlns:a16="http://schemas.microsoft.com/office/drawing/2014/main" val="426144753"/>
                        </a:ext>
                      </a:extLst>
                    </a:gridCol>
                  </a:tblGrid>
                  <a:tr h="362082">
                    <a:tc gridSpan="2">
                      <a:txBody>
                        <a:bodyPr/>
                        <a:lstStyle/>
                        <a:p>
                          <a:pPr algn="ctr"/>
                          <a:r>
                            <a:rPr lang="en-GB" sz="1400" b="1" dirty="0">
                              <a:latin typeface="+mj-lt"/>
                            </a:rPr>
                            <a:t>Circles</a:t>
                          </a:r>
                        </a:p>
                      </a:txBody>
                      <a:tcPr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561179372"/>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j-lt"/>
                            </a:rPr>
                            <a:t>Key Word</a:t>
                          </a:r>
                        </a:p>
                      </a:txBody>
                      <a:tcPr anchor="c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j-lt"/>
                            </a:rPr>
                            <a:t>Definition</a:t>
                          </a:r>
                        </a:p>
                      </a:txBody>
                      <a:tcPr anchor="ctr">
                        <a:solidFill>
                          <a:schemeClr val="accent4">
                            <a:lumMod val="20000"/>
                            <a:lumOff val="80000"/>
                          </a:schemeClr>
                        </a:solidFill>
                      </a:tcPr>
                    </a:tc>
                    <a:extLst>
                      <a:ext uri="{0D108BD9-81ED-4DB2-BD59-A6C34878D82A}">
                        <a16:rowId xmlns:a16="http://schemas.microsoft.com/office/drawing/2014/main" val="1446380316"/>
                      </a:ext>
                    </a:extLst>
                  </a:tr>
                  <a:tr h="274320">
                    <a:tc>
                      <a:txBody>
                        <a:bodyPr/>
                        <a:lstStyle/>
                        <a:p>
                          <a:pPr algn="l" fontAlgn="ctr"/>
                          <a:r>
                            <a:rPr lang="en-GB" sz="1200" b="0" i="0" u="none" strike="noStrike" dirty="0">
                              <a:solidFill>
                                <a:srgbClr val="000000"/>
                              </a:solidFill>
                              <a:effectLst/>
                              <a:latin typeface="+mj-lt"/>
                            </a:rPr>
                            <a:t>Pi</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A mathematical constant. It is the ratio of the distance around a circle to the circle's diameter.</a:t>
                          </a:r>
                        </a:p>
                      </a:txBody>
                      <a:tcPr marL="0" marR="0" marT="0" marB="0" anchor="ctr"/>
                    </a:tc>
                    <a:extLst>
                      <a:ext uri="{0D108BD9-81ED-4DB2-BD59-A6C34878D82A}">
                        <a16:rowId xmlns:a16="http://schemas.microsoft.com/office/drawing/2014/main" val="756940332"/>
                      </a:ext>
                    </a:extLst>
                  </a:tr>
                  <a:tr h="274320">
                    <a:tc>
                      <a:txBody>
                        <a:bodyPr/>
                        <a:lstStyle/>
                        <a:p>
                          <a:pPr algn="l" fontAlgn="ctr"/>
                          <a:r>
                            <a:rPr lang="en-GB" sz="1200" b="0" i="0" u="none" strike="noStrike" dirty="0">
                              <a:solidFill>
                                <a:srgbClr val="000000"/>
                              </a:solidFill>
                              <a:effectLst/>
                              <a:latin typeface="+mj-lt"/>
                            </a:rPr>
                            <a:t>Theta</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A Greek letter used to represent an unknown angle</a:t>
                          </a:r>
                        </a:p>
                      </a:txBody>
                      <a:tcPr marL="0" marR="0" marT="0" marB="0" anchor="ctr"/>
                    </a:tc>
                    <a:extLst>
                      <a:ext uri="{0D108BD9-81ED-4DB2-BD59-A6C34878D82A}">
                        <a16:rowId xmlns:a16="http://schemas.microsoft.com/office/drawing/2014/main" val="2320920426"/>
                      </a:ext>
                    </a:extLst>
                  </a:tr>
                  <a:tr h="274320">
                    <a:tc>
                      <a:txBody>
                        <a:bodyPr/>
                        <a:lstStyle/>
                        <a:p>
                          <a:pPr algn="l" fontAlgn="ctr"/>
                          <a:r>
                            <a:rPr lang="en-GB" sz="1200" b="0" i="0" u="none" strike="noStrike" dirty="0">
                              <a:solidFill>
                                <a:srgbClr val="000000"/>
                              </a:solidFill>
                              <a:effectLst/>
                              <a:latin typeface="+mj-lt"/>
                            </a:rPr>
                            <a:t>Circumference of a circle</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The distance around the outside of a circle.  The formula is </a:t>
                          </a:r>
                          <a:r>
                            <a:rPr lang="el-GR" sz="1200" b="0" i="0" u="none" strike="noStrike" dirty="0">
                              <a:solidFill>
                                <a:srgbClr val="000000"/>
                              </a:solidFill>
                              <a:effectLst/>
                              <a:latin typeface="+mj-lt"/>
                            </a:rPr>
                            <a:t>π</a:t>
                          </a:r>
                          <a:r>
                            <a:rPr lang="en-GB" sz="1200" b="0" i="0" u="none" strike="noStrike" dirty="0">
                              <a:solidFill>
                                <a:srgbClr val="000000"/>
                              </a:solidFill>
                              <a:effectLst/>
                              <a:latin typeface="+mj-lt"/>
                            </a:rPr>
                            <a:t>D</a:t>
                          </a:r>
                        </a:p>
                      </a:txBody>
                      <a:tcPr marL="0" marR="0" marT="0" marB="0" anchor="ctr"/>
                    </a:tc>
                    <a:extLst>
                      <a:ext uri="{0D108BD9-81ED-4DB2-BD59-A6C34878D82A}">
                        <a16:rowId xmlns:a16="http://schemas.microsoft.com/office/drawing/2014/main" val="2844404802"/>
                      </a:ext>
                    </a:extLst>
                  </a:tr>
                  <a:tr h="274320">
                    <a:tc>
                      <a:txBody>
                        <a:bodyPr/>
                        <a:lstStyle/>
                        <a:p>
                          <a:pPr algn="l" fontAlgn="ctr"/>
                          <a:r>
                            <a:rPr lang="en-GB" sz="1200" b="0" i="0" u="none" strike="noStrike" dirty="0">
                              <a:solidFill>
                                <a:srgbClr val="000000"/>
                              </a:solidFill>
                              <a:effectLst/>
                              <a:latin typeface="+mj-lt"/>
                            </a:rPr>
                            <a:t>Area of a circle</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The space inside a circle.  The formula </a:t>
                          </a:r>
                          <a:r>
                            <a:rPr lang="en-GB" sz="1200" b="0" i="0" u="none" strike="noStrike" kern="1200" dirty="0">
                              <a:solidFill>
                                <a:srgbClr val="000000"/>
                              </a:solidFill>
                              <a:effectLst/>
                              <a:latin typeface="+mj-lt"/>
                              <a:ea typeface="+mn-ea"/>
                              <a:cs typeface="+mn-cs"/>
                            </a:rPr>
                            <a:t>is </a:t>
                          </a:r>
                          <a:r>
                            <a:rPr lang="el-GR" sz="1200" b="0" i="0" u="none" strike="noStrike" kern="1200" dirty="0">
                              <a:solidFill>
                                <a:srgbClr val="000000"/>
                              </a:solidFill>
                              <a:effectLst/>
                              <a:latin typeface="+mj-lt"/>
                              <a:ea typeface="+mn-ea"/>
                              <a:cs typeface="+mn-cs"/>
                            </a:rPr>
                            <a:t>π</a:t>
                          </a:r>
                          <a:r>
                            <a:rPr lang="en-GB" sz="1200" b="0" i="0" u="none" strike="noStrike" kern="1200" dirty="0" err="1">
                              <a:solidFill>
                                <a:srgbClr val="000000"/>
                              </a:solidFill>
                              <a:effectLst/>
                              <a:latin typeface="+mj-lt"/>
                              <a:ea typeface="+mn-ea"/>
                              <a:cs typeface="+mn-cs"/>
                            </a:rPr>
                            <a:t>r²</a:t>
                          </a:r>
                          <a:r>
                            <a:rPr lang="en-GB" sz="1200" b="0" i="0" u="none" strike="noStrike" dirty="0">
                              <a:solidFill>
                                <a:srgbClr val="000000"/>
                              </a:solidFill>
                              <a:effectLst/>
                              <a:latin typeface="+mj-lt"/>
                            </a:rPr>
                            <a:t> </a:t>
                          </a:r>
                        </a:p>
                      </a:txBody>
                      <a:tcPr marL="0" marR="0" marT="0" marB="0" anchor="ctr"/>
                    </a:tc>
                    <a:extLst>
                      <a:ext uri="{0D108BD9-81ED-4DB2-BD59-A6C34878D82A}">
                        <a16:rowId xmlns:a16="http://schemas.microsoft.com/office/drawing/2014/main" val="922673738"/>
                      </a:ext>
                    </a:extLst>
                  </a:tr>
                  <a:tr h="274320">
                    <a:tc>
                      <a:txBody>
                        <a:bodyPr/>
                        <a:lstStyle/>
                        <a:p>
                          <a:pPr algn="l" fontAlgn="ctr"/>
                          <a:r>
                            <a:rPr lang="en-GB" sz="1200" b="0" i="0" u="none" strike="noStrike" dirty="0">
                              <a:solidFill>
                                <a:srgbClr val="000000"/>
                              </a:solidFill>
                              <a:effectLst/>
                              <a:latin typeface="+mj-lt"/>
                            </a:rPr>
                            <a:t>Sector </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A section of the circle that is bordered by two lines called radii and an arc</a:t>
                          </a:r>
                        </a:p>
                      </a:txBody>
                      <a:tcPr marL="0" marR="0" marT="0" marB="0" anchor="ctr"/>
                    </a:tc>
                    <a:extLst>
                      <a:ext uri="{0D108BD9-81ED-4DB2-BD59-A6C34878D82A}">
                        <a16:rowId xmlns:a16="http://schemas.microsoft.com/office/drawing/2014/main" val="257455433"/>
                      </a:ext>
                    </a:extLst>
                  </a:tr>
                  <a:tr h="274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Area of a sector</a:t>
                          </a:r>
                        </a:p>
                      </a:txBody>
                      <a:tcPr marL="257175" marR="0" marT="0" marB="0" anchor="ctr">
                        <a:solidFill>
                          <a:schemeClr val="bg1"/>
                        </a:solidFill>
                      </a:tcPr>
                    </a:tc>
                    <a:tc>
                      <a:txBody>
                        <a:bodyPr/>
                        <a:lstStyle/>
                        <a:p>
                          <a:pPr marL="0" indent="0" algn="l">
                            <a:buNone/>
                          </a:pPr>
                          <a:r>
                            <a:rPr lang="en-US" sz="1200" u="sng" dirty="0">
                              <a:solidFill>
                                <a:schemeClr val="tx1"/>
                              </a:solidFill>
                              <a:latin typeface="+mj-lt"/>
                            </a:rPr>
                            <a:t>  </a:t>
                          </a:r>
                          <a:r>
                            <a:rPr lang="el-GR" sz="1200" u="sng" dirty="0">
                              <a:solidFill>
                                <a:schemeClr val="tx1"/>
                              </a:solidFill>
                              <a:latin typeface="+mj-lt"/>
                            </a:rPr>
                            <a:t>θ</a:t>
                          </a:r>
                          <a:r>
                            <a:rPr lang="en-US" sz="1200" u="sng" dirty="0">
                              <a:solidFill>
                                <a:schemeClr val="tx1"/>
                              </a:solidFill>
                              <a:latin typeface="+mj-lt"/>
                            </a:rPr>
                            <a:t>   </a:t>
                          </a:r>
                          <a:r>
                            <a:rPr lang="en-GB" sz="1200" dirty="0">
                              <a:solidFill>
                                <a:schemeClr val="tx1"/>
                              </a:solidFill>
                              <a:latin typeface="+mj-lt"/>
                            </a:rPr>
                            <a:t> x </a:t>
                          </a:r>
                          <a14:m>
                            <m:oMath xmlns:m="http://schemas.openxmlformats.org/officeDocument/2006/math">
                              <m:r>
                                <a:rPr lang="el-GR" sz="1200" i="1">
                                  <a:solidFill>
                                    <a:schemeClr val="tx1"/>
                                  </a:solidFill>
                                  <a:latin typeface="Cambria Math" panose="02040503050406030204" pitchFamily="18" charset="0"/>
                                </a:rPr>
                                <m:t>𝜋</m:t>
                              </m:r>
                            </m:oMath>
                          </a14:m>
                          <a:r>
                            <a:rPr lang="en-GB" sz="1200" b="0" i="0" u="none" strike="noStrike" kern="1200" dirty="0">
                              <a:solidFill>
                                <a:srgbClr val="000000"/>
                              </a:solidFill>
                              <a:effectLst/>
                              <a:latin typeface="+mj-lt"/>
                              <a:ea typeface="+mn-ea"/>
                              <a:cs typeface="+mn-cs"/>
                            </a:rPr>
                            <a:t>r²</a:t>
                          </a:r>
                          <a:endParaRPr lang="en-US" sz="1200" dirty="0">
                            <a:solidFill>
                              <a:schemeClr val="tx1"/>
                            </a:solidFill>
                            <a:latin typeface="+mj-lt"/>
                          </a:endParaRPr>
                        </a:p>
                        <a:p>
                          <a:pPr marL="0" indent="0" algn="l">
                            <a:buNone/>
                          </a:pPr>
                          <a:r>
                            <a:rPr lang="en-GB" sz="1200" dirty="0">
                              <a:solidFill>
                                <a:schemeClr val="tx1"/>
                              </a:solidFill>
                              <a:latin typeface="+mj-lt"/>
                            </a:rPr>
                            <a:t>360°</a:t>
                          </a:r>
                          <a:endParaRPr lang="en-GB" sz="12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807317056"/>
                      </a:ext>
                    </a:extLst>
                  </a:tr>
                  <a:tr h="274320">
                    <a:tc>
                      <a:txBody>
                        <a:bodyPr/>
                        <a:lstStyle/>
                        <a:p>
                          <a:pPr algn="l" fontAlgn="ctr"/>
                          <a:r>
                            <a:rPr lang="en-GB" sz="1200" b="0" i="0" u="none" strike="noStrike" dirty="0">
                              <a:solidFill>
                                <a:srgbClr val="000000"/>
                              </a:solidFill>
                              <a:effectLst/>
                              <a:latin typeface="+mj-lt"/>
                            </a:rPr>
                            <a:t>Arc</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Is a portion of the circumference of the circle</a:t>
                          </a:r>
                        </a:p>
                      </a:txBody>
                      <a:tcPr marL="0" marR="0" marT="0" marB="0" anchor="ctr"/>
                    </a:tc>
                    <a:extLst>
                      <a:ext uri="{0D108BD9-81ED-4DB2-BD59-A6C34878D82A}">
                        <a16:rowId xmlns:a16="http://schemas.microsoft.com/office/drawing/2014/main" val="2117508892"/>
                      </a:ext>
                    </a:extLst>
                  </a:tr>
                  <a:tr h="274320">
                    <a:tc>
                      <a:txBody>
                        <a:bodyPr/>
                        <a:lstStyle/>
                        <a:p>
                          <a:pPr algn="l" fontAlgn="ctr"/>
                          <a:r>
                            <a:rPr lang="en-GB" sz="1200" b="0" i="0" u="none" strike="noStrike" dirty="0">
                              <a:solidFill>
                                <a:srgbClr val="000000"/>
                              </a:solidFill>
                              <a:effectLst/>
                              <a:latin typeface="+mj-lt"/>
                            </a:rPr>
                            <a:t>Arc length</a:t>
                          </a:r>
                        </a:p>
                      </a:txBody>
                      <a:tcPr marL="257175" marR="0" marT="0" marB="0" anchor="ctr">
                        <a:solidFill>
                          <a:schemeClr val="bg1"/>
                        </a:solidFill>
                      </a:tcPr>
                    </a:tc>
                    <a:tc>
                      <a:txBody>
                        <a:bodyPr/>
                        <a:lstStyle/>
                        <a:p>
                          <a:pPr marL="0" indent="0" algn="l">
                            <a:buNone/>
                          </a:pPr>
                          <a:r>
                            <a:rPr lang="en-US" sz="1200" u="sng" dirty="0">
                              <a:solidFill>
                                <a:schemeClr val="tx1"/>
                              </a:solidFill>
                              <a:latin typeface="+mj-lt"/>
                            </a:rPr>
                            <a:t>  </a:t>
                          </a:r>
                          <a:r>
                            <a:rPr lang="el-GR" sz="1200" u="sng" dirty="0">
                              <a:solidFill>
                                <a:schemeClr val="tx1"/>
                              </a:solidFill>
                              <a:latin typeface="+mj-lt"/>
                            </a:rPr>
                            <a:t>θ</a:t>
                          </a:r>
                          <a:r>
                            <a:rPr lang="en-US" sz="1200" u="sng" dirty="0">
                              <a:solidFill>
                                <a:schemeClr val="tx1"/>
                              </a:solidFill>
                              <a:latin typeface="+mj-lt"/>
                            </a:rPr>
                            <a:t>   </a:t>
                          </a:r>
                          <a:r>
                            <a:rPr lang="en-GB" sz="1200" dirty="0">
                              <a:solidFill>
                                <a:schemeClr val="tx1"/>
                              </a:solidFill>
                              <a:latin typeface="+mj-lt"/>
                            </a:rPr>
                            <a:t> x </a:t>
                          </a:r>
                          <a14:m>
                            <m:oMath xmlns:m="http://schemas.openxmlformats.org/officeDocument/2006/math">
                              <m:r>
                                <a:rPr lang="el-GR" sz="1200" i="1">
                                  <a:solidFill>
                                    <a:schemeClr val="tx1"/>
                                  </a:solidFill>
                                  <a:latin typeface="Cambria Math" panose="02040503050406030204" pitchFamily="18" charset="0"/>
                                </a:rPr>
                                <m:t>𝜋</m:t>
                              </m:r>
                              <m:r>
                                <a:rPr lang="en-US" sz="1200" i="1">
                                  <a:solidFill>
                                    <a:schemeClr val="tx1"/>
                                  </a:solidFill>
                                  <a:latin typeface="Cambria Math" panose="02040503050406030204" pitchFamily="18" charset="0"/>
                                </a:rPr>
                                <m:t>𝐷</m:t>
                              </m:r>
                            </m:oMath>
                          </a14:m>
                          <a:endParaRPr lang="en-US" sz="1200" dirty="0">
                            <a:solidFill>
                              <a:schemeClr val="tx1"/>
                            </a:solidFill>
                            <a:latin typeface="+mj-lt"/>
                          </a:endParaRPr>
                        </a:p>
                        <a:p>
                          <a:pPr marL="0" indent="0" algn="l">
                            <a:buNone/>
                          </a:pPr>
                          <a:r>
                            <a:rPr lang="en-GB" sz="1200" dirty="0">
                              <a:solidFill>
                                <a:schemeClr val="tx1"/>
                              </a:solidFill>
                              <a:latin typeface="+mj-lt"/>
                            </a:rPr>
                            <a:t> 360°</a:t>
                          </a:r>
                          <a:endParaRPr lang="en-GB" sz="12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172774218"/>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52844524"/>
                  </p:ext>
                </p:extLst>
              </p:nvPr>
            </p:nvGraphicFramePr>
            <p:xfrm>
              <a:off x="289218" y="772795"/>
              <a:ext cx="8599949" cy="3013842"/>
            </p:xfrm>
            <a:graphic>
              <a:graphicData uri="http://schemas.openxmlformats.org/drawingml/2006/table">
                <a:tbl>
                  <a:tblPr firstRow="1" bandRow="1">
                    <a:tableStyleId>{5940675A-B579-460E-94D1-54222C63F5DA}</a:tableStyleId>
                  </a:tblPr>
                  <a:tblGrid>
                    <a:gridCol w="1944316">
                      <a:extLst>
                        <a:ext uri="{9D8B030D-6E8A-4147-A177-3AD203B41FA5}">
                          <a16:colId xmlns:a16="http://schemas.microsoft.com/office/drawing/2014/main" val="1819338561"/>
                        </a:ext>
                      </a:extLst>
                    </a:gridCol>
                    <a:gridCol w="6655633">
                      <a:extLst>
                        <a:ext uri="{9D8B030D-6E8A-4147-A177-3AD203B41FA5}">
                          <a16:colId xmlns:a16="http://schemas.microsoft.com/office/drawing/2014/main" val="426144753"/>
                        </a:ext>
                      </a:extLst>
                    </a:gridCol>
                  </a:tblGrid>
                  <a:tr h="362082">
                    <a:tc gridSpan="2">
                      <a:txBody>
                        <a:bodyPr/>
                        <a:lstStyle/>
                        <a:p>
                          <a:pPr algn="ctr"/>
                          <a:r>
                            <a:rPr lang="en-GB" sz="1400" b="1" dirty="0">
                              <a:latin typeface="+mj-lt"/>
                            </a:rPr>
                            <a:t>Circles</a:t>
                          </a:r>
                        </a:p>
                      </a:txBody>
                      <a:tcPr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561179372"/>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j-lt"/>
                            </a:rPr>
                            <a:t>Key Word</a:t>
                          </a:r>
                        </a:p>
                      </a:txBody>
                      <a:tcPr anchor="c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j-lt"/>
                            </a:rPr>
                            <a:t>Definition</a:t>
                          </a:r>
                        </a:p>
                      </a:txBody>
                      <a:tcPr anchor="ctr">
                        <a:solidFill>
                          <a:schemeClr val="accent4">
                            <a:lumMod val="20000"/>
                            <a:lumOff val="80000"/>
                          </a:schemeClr>
                        </a:solidFill>
                      </a:tcPr>
                    </a:tc>
                    <a:extLst>
                      <a:ext uri="{0D108BD9-81ED-4DB2-BD59-A6C34878D82A}">
                        <a16:rowId xmlns:a16="http://schemas.microsoft.com/office/drawing/2014/main" val="1446380316"/>
                      </a:ext>
                    </a:extLst>
                  </a:tr>
                  <a:tr h="274320">
                    <a:tc>
                      <a:txBody>
                        <a:bodyPr/>
                        <a:lstStyle/>
                        <a:p>
                          <a:pPr algn="l" fontAlgn="ctr"/>
                          <a:r>
                            <a:rPr lang="en-GB" sz="1200" b="0" i="0" u="none" strike="noStrike" dirty="0">
                              <a:solidFill>
                                <a:srgbClr val="000000"/>
                              </a:solidFill>
                              <a:effectLst/>
                              <a:latin typeface="+mj-lt"/>
                            </a:rPr>
                            <a:t>Pi</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A mathematical constant. It is the ratio of the distance around a circle to the circle's diameter.</a:t>
                          </a:r>
                        </a:p>
                      </a:txBody>
                      <a:tcPr marL="0" marR="0" marT="0" marB="0" anchor="ctr"/>
                    </a:tc>
                    <a:extLst>
                      <a:ext uri="{0D108BD9-81ED-4DB2-BD59-A6C34878D82A}">
                        <a16:rowId xmlns:a16="http://schemas.microsoft.com/office/drawing/2014/main" val="756940332"/>
                      </a:ext>
                    </a:extLst>
                  </a:tr>
                  <a:tr h="274320">
                    <a:tc>
                      <a:txBody>
                        <a:bodyPr/>
                        <a:lstStyle/>
                        <a:p>
                          <a:pPr algn="l" fontAlgn="ctr"/>
                          <a:r>
                            <a:rPr lang="en-GB" sz="1200" b="0" i="0" u="none" strike="noStrike" dirty="0">
                              <a:solidFill>
                                <a:srgbClr val="000000"/>
                              </a:solidFill>
                              <a:effectLst/>
                              <a:latin typeface="+mj-lt"/>
                            </a:rPr>
                            <a:t>Theta</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A Greek letter used to represent an unknown angle</a:t>
                          </a:r>
                        </a:p>
                      </a:txBody>
                      <a:tcPr marL="0" marR="0" marT="0" marB="0" anchor="ctr"/>
                    </a:tc>
                    <a:extLst>
                      <a:ext uri="{0D108BD9-81ED-4DB2-BD59-A6C34878D82A}">
                        <a16:rowId xmlns:a16="http://schemas.microsoft.com/office/drawing/2014/main" val="2320920426"/>
                      </a:ext>
                    </a:extLst>
                  </a:tr>
                  <a:tr h="274320">
                    <a:tc>
                      <a:txBody>
                        <a:bodyPr/>
                        <a:lstStyle/>
                        <a:p>
                          <a:pPr algn="l" fontAlgn="ctr"/>
                          <a:r>
                            <a:rPr lang="en-GB" sz="1200" b="0" i="0" u="none" strike="noStrike" dirty="0">
                              <a:solidFill>
                                <a:srgbClr val="000000"/>
                              </a:solidFill>
                              <a:effectLst/>
                              <a:latin typeface="+mj-lt"/>
                            </a:rPr>
                            <a:t>Circumference of a circle</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The distance around the outside of a circle.  The formula is </a:t>
                          </a:r>
                          <a:r>
                            <a:rPr lang="el-GR" sz="1200" b="0" i="0" u="none" strike="noStrike" dirty="0">
                              <a:solidFill>
                                <a:srgbClr val="000000"/>
                              </a:solidFill>
                              <a:effectLst/>
                              <a:latin typeface="+mj-lt"/>
                            </a:rPr>
                            <a:t>π</a:t>
                          </a:r>
                          <a:r>
                            <a:rPr lang="en-GB" sz="1200" b="0" i="0" u="none" strike="noStrike" dirty="0">
                              <a:solidFill>
                                <a:srgbClr val="000000"/>
                              </a:solidFill>
                              <a:effectLst/>
                              <a:latin typeface="+mj-lt"/>
                            </a:rPr>
                            <a:t>D</a:t>
                          </a:r>
                        </a:p>
                      </a:txBody>
                      <a:tcPr marL="0" marR="0" marT="0" marB="0" anchor="ctr"/>
                    </a:tc>
                    <a:extLst>
                      <a:ext uri="{0D108BD9-81ED-4DB2-BD59-A6C34878D82A}">
                        <a16:rowId xmlns:a16="http://schemas.microsoft.com/office/drawing/2014/main" val="2844404802"/>
                      </a:ext>
                    </a:extLst>
                  </a:tr>
                  <a:tr h="274320">
                    <a:tc>
                      <a:txBody>
                        <a:bodyPr/>
                        <a:lstStyle/>
                        <a:p>
                          <a:pPr algn="l" fontAlgn="ctr"/>
                          <a:r>
                            <a:rPr lang="en-GB" sz="1200" b="0" i="0" u="none" strike="noStrike" dirty="0">
                              <a:solidFill>
                                <a:srgbClr val="000000"/>
                              </a:solidFill>
                              <a:effectLst/>
                              <a:latin typeface="+mj-lt"/>
                            </a:rPr>
                            <a:t>Area of a circle</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The space inside a circle.  The formula </a:t>
                          </a:r>
                          <a:r>
                            <a:rPr lang="en-GB" sz="1200" b="0" i="0" u="none" strike="noStrike" kern="1200" dirty="0">
                              <a:solidFill>
                                <a:srgbClr val="000000"/>
                              </a:solidFill>
                              <a:effectLst/>
                              <a:latin typeface="+mj-lt"/>
                              <a:ea typeface="+mn-ea"/>
                              <a:cs typeface="+mn-cs"/>
                            </a:rPr>
                            <a:t>is </a:t>
                          </a:r>
                          <a:r>
                            <a:rPr lang="el-GR" sz="1200" b="0" i="0" u="none" strike="noStrike" kern="1200" dirty="0">
                              <a:solidFill>
                                <a:srgbClr val="000000"/>
                              </a:solidFill>
                              <a:effectLst/>
                              <a:latin typeface="+mj-lt"/>
                              <a:ea typeface="+mn-ea"/>
                              <a:cs typeface="+mn-cs"/>
                            </a:rPr>
                            <a:t>π</a:t>
                          </a:r>
                          <a:r>
                            <a:rPr lang="en-GB" sz="1200" b="0" i="0" u="none" strike="noStrike" kern="1200" dirty="0" err="1">
                              <a:solidFill>
                                <a:srgbClr val="000000"/>
                              </a:solidFill>
                              <a:effectLst/>
                              <a:latin typeface="+mj-lt"/>
                              <a:ea typeface="+mn-ea"/>
                              <a:cs typeface="+mn-cs"/>
                            </a:rPr>
                            <a:t>r²</a:t>
                          </a:r>
                          <a:r>
                            <a:rPr lang="en-GB" sz="1200" b="0" i="0" u="none" strike="noStrike" dirty="0">
                              <a:solidFill>
                                <a:srgbClr val="000000"/>
                              </a:solidFill>
                              <a:effectLst/>
                              <a:latin typeface="+mj-lt"/>
                            </a:rPr>
                            <a:t> </a:t>
                          </a:r>
                        </a:p>
                      </a:txBody>
                      <a:tcPr marL="0" marR="0" marT="0" marB="0" anchor="ctr"/>
                    </a:tc>
                    <a:extLst>
                      <a:ext uri="{0D108BD9-81ED-4DB2-BD59-A6C34878D82A}">
                        <a16:rowId xmlns:a16="http://schemas.microsoft.com/office/drawing/2014/main" val="922673738"/>
                      </a:ext>
                    </a:extLst>
                  </a:tr>
                  <a:tr h="274320">
                    <a:tc>
                      <a:txBody>
                        <a:bodyPr/>
                        <a:lstStyle/>
                        <a:p>
                          <a:pPr algn="l" fontAlgn="ctr"/>
                          <a:r>
                            <a:rPr lang="en-GB" sz="1200" b="0" i="0" u="none" strike="noStrike" dirty="0">
                              <a:solidFill>
                                <a:srgbClr val="000000"/>
                              </a:solidFill>
                              <a:effectLst/>
                              <a:latin typeface="+mj-lt"/>
                            </a:rPr>
                            <a:t>Sector </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A section of the circle that is bordered by two lines called radii and an arc</a:t>
                          </a:r>
                        </a:p>
                      </a:txBody>
                      <a:tcPr marL="0" marR="0" marT="0" marB="0" anchor="ctr"/>
                    </a:tc>
                    <a:extLst>
                      <a:ext uri="{0D108BD9-81ED-4DB2-BD59-A6C34878D82A}">
                        <a16:rowId xmlns:a16="http://schemas.microsoft.com/office/drawing/2014/main" val="257455433"/>
                      </a:ext>
                    </a:extLst>
                  </a:tr>
                  <a:tr h="3657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Area of a sector</a:t>
                          </a:r>
                        </a:p>
                      </a:txBody>
                      <a:tcPr marL="257175" marR="0" marT="0" marB="0" anchor="ctr">
                        <a:solidFill>
                          <a:schemeClr val="bg1"/>
                        </a:solidFill>
                      </a:tcPr>
                    </a:tc>
                    <a:tc>
                      <a:txBody>
                        <a:bodyPr/>
                        <a:lstStyle/>
                        <a:p>
                          <a:endParaRPr lang="en-US"/>
                        </a:p>
                      </a:txBody>
                      <a:tcPr marL="0" marR="0" marT="0" marB="0" anchor="ctr">
                        <a:blipFill>
                          <a:blip r:embed="rId2"/>
                          <a:stretch>
                            <a:fillRect l="-29277" t="-542623" r="-183" b="-196721"/>
                          </a:stretch>
                        </a:blipFill>
                      </a:tcPr>
                    </a:tc>
                    <a:extLst>
                      <a:ext uri="{0D108BD9-81ED-4DB2-BD59-A6C34878D82A}">
                        <a16:rowId xmlns:a16="http://schemas.microsoft.com/office/drawing/2014/main" val="2807317056"/>
                      </a:ext>
                    </a:extLst>
                  </a:tr>
                  <a:tr h="274320">
                    <a:tc>
                      <a:txBody>
                        <a:bodyPr/>
                        <a:lstStyle/>
                        <a:p>
                          <a:pPr algn="l" fontAlgn="ctr"/>
                          <a:r>
                            <a:rPr lang="en-GB" sz="1200" b="0" i="0" u="none" strike="noStrike" dirty="0">
                              <a:solidFill>
                                <a:srgbClr val="000000"/>
                              </a:solidFill>
                              <a:effectLst/>
                              <a:latin typeface="+mj-lt"/>
                            </a:rPr>
                            <a:t>Arc</a:t>
                          </a:r>
                        </a:p>
                      </a:txBody>
                      <a:tcPr marL="257175" marR="0" marT="0" marB="0" anchor="ctr">
                        <a:solidFill>
                          <a:schemeClr val="bg1"/>
                        </a:solidFill>
                      </a:tcPr>
                    </a:tc>
                    <a:tc>
                      <a:txBody>
                        <a:bodyPr/>
                        <a:lstStyle/>
                        <a:p>
                          <a:pPr algn="l" fontAlgn="b"/>
                          <a:r>
                            <a:rPr lang="en-GB" sz="1200" b="0" i="0" u="none" strike="noStrike" dirty="0">
                              <a:solidFill>
                                <a:srgbClr val="000000"/>
                              </a:solidFill>
                              <a:effectLst/>
                              <a:latin typeface="+mj-lt"/>
                            </a:rPr>
                            <a:t> Is a portion of the circumference of the circle</a:t>
                          </a:r>
                        </a:p>
                      </a:txBody>
                      <a:tcPr marL="0" marR="0" marT="0" marB="0" anchor="ctr"/>
                    </a:tc>
                    <a:extLst>
                      <a:ext uri="{0D108BD9-81ED-4DB2-BD59-A6C34878D82A}">
                        <a16:rowId xmlns:a16="http://schemas.microsoft.com/office/drawing/2014/main" val="2117508892"/>
                      </a:ext>
                    </a:extLst>
                  </a:tr>
                  <a:tr h="365760">
                    <a:tc>
                      <a:txBody>
                        <a:bodyPr/>
                        <a:lstStyle/>
                        <a:p>
                          <a:pPr algn="l" fontAlgn="ctr"/>
                          <a:r>
                            <a:rPr lang="en-GB" sz="1200" b="0" i="0" u="none" strike="noStrike" dirty="0">
                              <a:solidFill>
                                <a:srgbClr val="000000"/>
                              </a:solidFill>
                              <a:effectLst/>
                              <a:latin typeface="+mj-lt"/>
                            </a:rPr>
                            <a:t>Arc length</a:t>
                          </a:r>
                        </a:p>
                      </a:txBody>
                      <a:tcPr marL="257175" marR="0" marT="0" marB="0" anchor="ctr">
                        <a:solidFill>
                          <a:schemeClr val="bg1"/>
                        </a:solidFill>
                      </a:tcPr>
                    </a:tc>
                    <a:tc>
                      <a:txBody>
                        <a:bodyPr/>
                        <a:lstStyle/>
                        <a:p>
                          <a:endParaRPr lang="en-US"/>
                        </a:p>
                      </a:txBody>
                      <a:tcPr marL="0" marR="0" marT="0" marB="0" anchor="ctr">
                        <a:blipFill>
                          <a:blip r:embed="rId2"/>
                          <a:stretch>
                            <a:fillRect l="-29277" t="-728333" r="-183" b="-25000"/>
                          </a:stretch>
                        </a:blipFill>
                      </a:tcPr>
                    </a:tc>
                    <a:extLst>
                      <a:ext uri="{0D108BD9-81ED-4DB2-BD59-A6C34878D82A}">
                        <a16:rowId xmlns:a16="http://schemas.microsoft.com/office/drawing/2014/main" val="1172774218"/>
                      </a:ext>
                    </a:extLst>
                  </a:tr>
                </a:tbl>
              </a:graphicData>
            </a:graphic>
          </p:graphicFrame>
        </mc:Fallback>
      </mc:AlternateContent>
      <p:graphicFrame>
        <p:nvGraphicFramePr>
          <p:cNvPr id="14" name="Table 13">
            <a:extLst>
              <a:ext uri="{FF2B5EF4-FFF2-40B4-BE49-F238E27FC236}">
                <a16:creationId xmlns:a16="http://schemas.microsoft.com/office/drawing/2014/main" id="{3447ECEB-B5A4-7F62-D055-51976C60912B}"/>
              </a:ext>
            </a:extLst>
          </p:cNvPr>
          <p:cNvGraphicFramePr>
            <a:graphicFrameLocks noGrp="1"/>
          </p:cNvGraphicFramePr>
          <p:nvPr>
            <p:extLst>
              <p:ext uri="{D42A27DB-BD31-4B8C-83A1-F6EECF244321}">
                <p14:modId xmlns:p14="http://schemas.microsoft.com/office/powerpoint/2010/main" val="3259256691"/>
              </p:ext>
            </p:extLst>
          </p:nvPr>
        </p:nvGraphicFramePr>
        <p:xfrm>
          <a:off x="289218" y="3831382"/>
          <a:ext cx="8599949" cy="2916000"/>
        </p:xfrm>
        <a:graphic>
          <a:graphicData uri="http://schemas.openxmlformats.org/drawingml/2006/table">
            <a:tbl>
              <a:tblPr firstRow="1" bandRow="1">
                <a:tableStyleId>{5940675A-B579-460E-94D1-54222C63F5DA}</a:tableStyleId>
              </a:tblPr>
              <a:tblGrid>
                <a:gridCol w="1944316">
                  <a:extLst>
                    <a:ext uri="{9D8B030D-6E8A-4147-A177-3AD203B41FA5}">
                      <a16:colId xmlns:a16="http://schemas.microsoft.com/office/drawing/2014/main" val="20000"/>
                    </a:ext>
                  </a:extLst>
                </a:gridCol>
                <a:gridCol w="6655633">
                  <a:extLst>
                    <a:ext uri="{9D8B030D-6E8A-4147-A177-3AD203B41FA5}">
                      <a16:colId xmlns:a16="http://schemas.microsoft.com/office/drawing/2014/main" val="20001"/>
                    </a:ext>
                  </a:extLst>
                </a:gridCol>
              </a:tblGrid>
              <a:tr h="324000">
                <a:tc gridSpan="2">
                  <a:txBody>
                    <a:bodyPr/>
                    <a:lstStyle/>
                    <a:p>
                      <a:pPr algn="ctr" fontAlgn="ctr"/>
                      <a:r>
                        <a:rPr lang="en-GB" sz="1400" b="1" u="none" strike="noStrike" dirty="0">
                          <a:effectLst/>
                          <a:latin typeface="+mj-lt"/>
                        </a:rPr>
                        <a:t>Volume and Surface Area</a:t>
                      </a:r>
                      <a:endParaRPr lang="en-GB" sz="1400" b="1" i="0" u="none" strike="noStrike" dirty="0">
                        <a:solidFill>
                          <a:srgbClr val="000000"/>
                        </a:solidFill>
                        <a:effectLst/>
                        <a:latin typeface="+mj-lt"/>
                      </a:endParaRPr>
                    </a:p>
                  </a:txBody>
                  <a:tcPr marL="8215" marR="8215" marT="8215" marB="0" anchor="ctr">
                    <a:solidFill>
                      <a:srgbClr val="FFCCFF"/>
                    </a:solidFill>
                  </a:tcPr>
                </a:tc>
                <a:tc hMerge="1">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1184093998"/>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j-lt"/>
                        </a:rPr>
                        <a:t>Key Word</a:t>
                      </a:r>
                    </a:p>
                  </a:txBody>
                  <a:tcPr anchor="ctr">
                    <a:solidFill>
                      <a:srgbClr val="FF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j-lt"/>
                        </a:rPr>
                        <a:t>Definition</a:t>
                      </a:r>
                    </a:p>
                  </a:txBody>
                  <a:tcPr anchor="ctr">
                    <a:solidFill>
                      <a:srgbClr val="FFCCFF"/>
                    </a:solidFill>
                  </a:tcPr>
                </a:tc>
                <a:extLst>
                  <a:ext uri="{0D108BD9-81ED-4DB2-BD59-A6C34878D82A}">
                    <a16:rowId xmlns:a16="http://schemas.microsoft.com/office/drawing/2014/main" val="2186092672"/>
                  </a:ext>
                </a:extLst>
              </a:tr>
              <a:tr h="288000">
                <a:tc>
                  <a:txBody>
                    <a:bodyPr/>
                    <a:lstStyle/>
                    <a:p>
                      <a:pPr algn="l" fontAlgn="ctr"/>
                      <a:r>
                        <a:rPr lang="en-GB" sz="1200" u="none" strike="noStrike" dirty="0">
                          <a:effectLst/>
                          <a:latin typeface="+mj-lt"/>
                        </a:rPr>
                        <a:t>Plans and elevations</a:t>
                      </a:r>
                      <a:endParaRPr lang="en-GB" sz="1200" b="0" i="0" u="none" strike="noStrike" dirty="0">
                        <a:solidFill>
                          <a:srgbClr val="000000"/>
                        </a:solidFill>
                        <a:effectLst/>
                        <a:latin typeface="+mj-lt"/>
                      </a:endParaRPr>
                    </a:p>
                  </a:txBody>
                  <a:tcPr marL="9525" marR="9525" marT="9525" marB="0" anchor="ctr"/>
                </a:tc>
                <a:tc>
                  <a:txBody>
                    <a:bodyPr/>
                    <a:lstStyle/>
                    <a:p>
                      <a:pPr algn="l" fontAlgn="ctr"/>
                      <a:r>
                        <a:rPr lang="en-GB" sz="1200" u="none" strike="noStrike" dirty="0">
                          <a:effectLst/>
                          <a:latin typeface="+mj-lt"/>
                        </a:rPr>
                        <a:t>2D representations of 3D shapes</a:t>
                      </a:r>
                      <a:endParaRPr lang="en-GB"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912955061"/>
                  </a:ext>
                </a:extLst>
              </a:tr>
              <a:tr h="288000">
                <a:tc>
                  <a:txBody>
                    <a:bodyPr/>
                    <a:lstStyle/>
                    <a:p>
                      <a:pPr algn="l" fontAlgn="ctr"/>
                      <a:r>
                        <a:rPr lang="en-GB" sz="1200" u="none" strike="noStrike" dirty="0">
                          <a:effectLst/>
                          <a:latin typeface="+mj-lt"/>
                        </a:rPr>
                        <a:t>Plan</a:t>
                      </a:r>
                      <a:endParaRPr lang="en-GB" sz="1200" b="0" i="0" u="none" strike="noStrike" dirty="0">
                        <a:solidFill>
                          <a:srgbClr val="000000"/>
                        </a:solidFill>
                        <a:effectLst/>
                        <a:latin typeface="+mj-lt"/>
                      </a:endParaRPr>
                    </a:p>
                  </a:txBody>
                  <a:tcPr marL="9525" marR="9525" marT="9525" marB="0" anchor="ctr"/>
                </a:tc>
                <a:tc>
                  <a:txBody>
                    <a:bodyPr/>
                    <a:lstStyle/>
                    <a:p>
                      <a:pPr algn="l" fontAlgn="ctr"/>
                      <a:r>
                        <a:rPr lang="en-GB" sz="1200" u="none" strike="noStrike" dirty="0">
                          <a:effectLst/>
                          <a:latin typeface="+mj-lt"/>
                        </a:rPr>
                        <a:t>Is the view from the top of the shape</a:t>
                      </a:r>
                      <a:endParaRPr lang="en-GB"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826198230"/>
                  </a:ext>
                </a:extLst>
              </a:tr>
              <a:tr h="288000">
                <a:tc>
                  <a:txBody>
                    <a:bodyPr/>
                    <a:lstStyle/>
                    <a:p>
                      <a:pPr algn="l" fontAlgn="ctr"/>
                      <a:r>
                        <a:rPr lang="en-GB" sz="1200" u="none" strike="noStrike">
                          <a:effectLst/>
                          <a:latin typeface="+mj-lt"/>
                        </a:rPr>
                        <a:t>Front  elevation</a:t>
                      </a:r>
                      <a:endParaRPr lang="en-GB" sz="1200" b="0" i="0" u="none" strike="noStrike">
                        <a:solidFill>
                          <a:srgbClr val="000000"/>
                        </a:solidFill>
                        <a:effectLst/>
                        <a:latin typeface="+mj-lt"/>
                      </a:endParaRPr>
                    </a:p>
                  </a:txBody>
                  <a:tcPr marL="9525" marR="9525" marT="9525" marB="0" anchor="ctr"/>
                </a:tc>
                <a:tc>
                  <a:txBody>
                    <a:bodyPr/>
                    <a:lstStyle/>
                    <a:p>
                      <a:pPr algn="l" fontAlgn="ctr"/>
                      <a:r>
                        <a:rPr lang="en-GB" sz="1200" u="none" strike="noStrike" dirty="0">
                          <a:effectLst/>
                          <a:latin typeface="+mj-lt"/>
                        </a:rPr>
                        <a:t>Is the view from the front of the shape</a:t>
                      </a:r>
                      <a:endParaRPr lang="en-GB"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491018186"/>
                  </a:ext>
                </a:extLst>
              </a:tr>
              <a:tr h="288000">
                <a:tc>
                  <a:txBody>
                    <a:bodyPr/>
                    <a:lstStyle/>
                    <a:p>
                      <a:pPr algn="l" fontAlgn="ctr"/>
                      <a:r>
                        <a:rPr lang="en-GB" sz="1200" u="none" strike="noStrike">
                          <a:effectLst/>
                          <a:latin typeface="+mj-lt"/>
                        </a:rPr>
                        <a:t>Side elevation</a:t>
                      </a:r>
                      <a:endParaRPr lang="en-GB" sz="1200" b="0" i="0" u="none" strike="noStrike">
                        <a:solidFill>
                          <a:srgbClr val="000000"/>
                        </a:solidFill>
                        <a:effectLst/>
                        <a:latin typeface="+mj-lt"/>
                      </a:endParaRPr>
                    </a:p>
                  </a:txBody>
                  <a:tcPr marL="9525" marR="9525" marT="9525" marB="0" anchor="ctr"/>
                </a:tc>
                <a:tc>
                  <a:txBody>
                    <a:bodyPr/>
                    <a:lstStyle/>
                    <a:p>
                      <a:pPr algn="l" fontAlgn="ctr"/>
                      <a:r>
                        <a:rPr lang="en-GB" sz="1200" u="none" strike="noStrike" dirty="0">
                          <a:effectLst/>
                          <a:latin typeface="+mj-lt"/>
                        </a:rPr>
                        <a:t>Is the view from the side of the shape</a:t>
                      </a:r>
                      <a:endParaRPr lang="en-GB"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070090107"/>
                  </a:ext>
                </a:extLst>
              </a:tr>
              <a:tr h="288000">
                <a:tc>
                  <a:txBody>
                    <a:bodyPr/>
                    <a:lstStyle/>
                    <a:p>
                      <a:pPr algn="l" fontAlgn="ctr"/>
                      <a:r>
                        <a:rPr lang="en-GB" sz="1200" u="none" strike="noStrike" dirty="0">
                          <a:effectLst/>
                          <a:latin typeface="+mj-lt"/>
                        </a:rPr>
                        <a:t>Cross section</a:t>
                      </a:r>
                      <a:endParaRPr lang="en-GB" sz="1200" b="0" i="0" u="none" strike="noStrike" dirty="0">
                        <a:solidFill>
                          <a:srgbClr val="000000"/>
                        </a:solidFill>
                        <a:effectLst/>
                        <a:latin typeface="+mj-lt"/>
                      </a:endParaRPr>
                    </a:p>
                  </a:txBody>
                  <a:tcPr marL="8215" marR="8215" marT="8215" marB="0" anchor="ctr"/>
                </a:tc>
                <a:tc>
                  <a:txBody>
                    <a:bodyPr/>
                    <a:lstStyle/>
                    <a:p>
                      <a:pPr algn="l" fontAlgn="ctr"/>
                      <a:r>
                        <a:rPr lang="en-US" sz="1200" u="none" strike="noStrike" dirty="0">
                          <a:effectLst/>
                          <a:latin typeface="+mj-lt"/>
                        </a:rPr>
                        <a:t>A cross section is the shape we get when cutting straight through an object</a:t>
                      </a:r>
                      <a:endParaRPr lang="en-US" sz="1200" b="0" i="0" u="none" strike="noStrike" dirty="0">
                        <a:solidFill>
                          <a:srgbClr val="000000"/>
                        </a:solidFill>
                        <a:effectLst/>
                        <a:latin typeface="+mj-lt"/>
                      </a:endParaRPr>
                    </a:p>
                  </a:txBody>
                  <a:tcPr marL="8215" marR="8215" marT="8215" marB="0" anchor="ctr"/>
                </a:tc>
                <a:extLst>
                  <a:ext uri="{0D108BD9-81ED-4DB2-BD59-A6C34878D82A}">
                    <a16:rowId xmlns:a16="http://schemas.microsoft.com/office/drawing/2014/main" val="1283080463"/>
                  </a:ext>
                </a:extLst>
              </a:tr>
              <a:tr h="288000">
                <a:tc>
                  <a:txBody>
                    <a:bodyPr/>
                    <a:lstStyle/>
                    <a:p>
                      <a:pPr algn="l" fontAlgn="ctr"/>
                      <a:r>
                        <a:rPr lang="en-GB" sz="1200" u="none" strike="noStrike">
                          <a:effectLst/>
                          <a:latin typeface="+mj-lt"/>
                        </a:rPr>
                        <a:t>Prism</a:t>
                      </a:r>
                      <a:endParaRPr lang="en-GB" sz="1200" b="0" i="0" u="none" strike="noStrike">
                        <a:solidFill>
                          <a:srgbClr val="000000"/>
                        </a:solidFill>
                        <a:effectLst/>
                        <a:latin typeface="+mj-lt"/>
                      </a:endParaRPr>
                    </a:p>
                  </a:txBody>
                  <a:tcPr marL="8215" marR="8215" marT="8215" marB="0" anchor="ctr"/>
                </a:tc>
                <a:tc>
                  <a:txBody>
                    <a:bodyPr/>
                    <a:lstStyle/>
                    <a:p>
                      <a:pPr algn="l" fontAlgn="ctr"/>
                      <a:r>
                        <a:rPr lang="en-US" sz="1200" u="none" strike="noStrike" dirty="0">
                          <a:effectLst/>
                          <a:latin typeface="+mj-lt"/>
                        </a:rPr>
                        <a:t>Is a 3D shape with the same cross section all the way through</a:t>
                      </a:r>
                      <a:endParaRPr lang="en-US" sz="1200" b="0" i="0" u="none" strike="noStrike" dirty="0">
                        <a:solidFill>
                          <a:srgbClr val="000000"/>
                        </a:solidFill>
                        <a:effectLst/>
                        <a:latin typeface="+mj-lt"/>
                      </a:endParaRPr>
                    </a:p>
                  </a:txBody>
                  <a:tcPr marL="8215" marR="8215" marT="8215" marB="0" anchor="ctr"/>
                </a:tc>
                <a:extLst>
                  <a:ext uri="{0D108BD9-81ED-4DB2-BD59-A6C34878D82A}">
                    <a16:rowId xmlns:a16="http://schemas.microsoft.com/office/drawing/2014/main" val="3489290701"/>
                  </a:ext>
                </a:extLst>
              </a:tr>
              <a:tr h="288000">
                <a:tc>
                  <a:txBody>
                    <a:bodyPr/>
                    <a:lstStyle/>
                    <a:p>
                      <a:pPr algn="l" fontAlgn="ctr"/>
                      <a:r>
                        <a:rPr lang="en-GB" sz="1200" u="none" strike="noStrike">
                          <a:effectLst/>
                          <a:latin typeface="+mj-lt"/>
                        </a:rPr>
                        <a:t>Volume </a:t>
                      </a:r>
                      <a:endParaRPr lang="en-GB" sz="1200" b="0" i="0" u="none" strike="noStrike">
                        <a:solidFill>
                          <a:srgbClr val="000000"/>
                        </a:solidFill>
                        <a:effectLst/>
                        <a:latin typeface="+mj-lt"/>
                      </a:endParaRPr>
                    </a:p>
                  </a:txBody>
                  <a:tcPr marL="8215" marR="8215" marT="8215" marB="0" anchor="ctr"/>
                </a:tc>
                <a:tc>
                  <a:txBody>
                    <a:bodyPr/>
                    <a:lstStyle/>
                    <a:p>
                      <a:pPr algn="l" fontAlgn="ctr"/>
                      <a:r>
                        <a:rPr lang="en-US" sz="1200" u="none" strike="noStrike" dirty="0">
                          <a:effectLst/>
                          <a:latin typeface="+mj-lt"/>
                        </a:rPr>
                        <a:t>The amount of 3-dimensional space something takes up</a:t>
                      </a:r>
                      <a:endParaRPr lang="en-US" sz="1200" b="0" i="0" u="none" strike="noStrike" dirty="0">
                        <a:solidFill>
                          <a:srgbClr val="000000"/>
                        </a:solidFill>
                        <a:effectLst/>
                        <a:latin typeface="+mj-lt"/>
                      </a:endParaRPr>
                    </a:p>
                  </a:txBody>
                  <a:tcPr marL="8215" marR="8215" marT="8215" marB="0" anchor="ctr"/>
                </a:tc>
                <a:extLst>
                  <a:ext uri="{0D108BD9-81ED-4DB2-BD59-A6C34878D82A}">
                    <a16:rowId xmlns:a16="http://schemas.microsoft.com/office/drawing/2014/main" val="1897192422"/>
                  </a:ext>
                </a:extLst>
              </a:tr>
              <a:tr h="288000">
                <a:tc>
                  <a:txBody>
                    <a:bodyPr/>
                    <a:lstStyle/>
                    <a:p>
                      <a:pPr algn="l" fontAlgn="ctr"/>
                      <a:r>
                        <a:rPr lang="en-GB" sz="1200" u="none" strike="noStrike">
                          <a:effectLst/>
                          <a:latin typeface="+mj-lt"/>
                        </a:rPr>
                        <a:t>Surface Area</a:t>
                      </a:r>
                      <a:endParaRPr lang="en-GB" sz="1200" b="0" i="0" u="none" strike="noStrike">
                        <a:solidFill>
                          <a:srgbClr val="000000"/>
                        </a:solidFill>
                        <a:effectLst/>
                        <a:latin typeface="+mj-lt"/>
                      </a:endParaRPr>
                    </a:p>
                  </a:txBody>
                  <a:tcPr marL="8215" marR="8215" marT="8215" marB="0" anchor="ctr"/>
                </a:tc>
                <a:tc>
                  <a:txBody>
                    <a:bodyPr/>
                    <a:lstStyle/>
                    <a:p>
                      <a:pPr algn="l" fontAlgn="ctr"/>
                      <a:r>
                        <a:rPr lang="en-US" sz="1200" u="none" strike="noStrike" dirty="0">
                          <a:effectLst/>
                          <a:latin typeface="+mj-lt"/>
                        </a:rPr>
                        <a:t>Is the area of all the faces on a 3D shape</a:t>
                      </a:r>
                      <a:endParaRPr lang="en-US" sz="1200" b="0" i="0" u="none" strike="noStrike" dirty="0">
                        <a:solidFill>
                          <a:srgbClr val="000000"/>
                        </a:solidFill>
                        <a:effectLst/>
                        <a:latin typeface="+mj-lt"/>
                      </a:endParaRPr>
                    </a:p>
                  </a:txBody>
                  <a:tcPr marL="8215" marR="8215" marT="8215" marB="0" anchor="ctr"/>
                </a:tc>
                <a:extLst>
                  <a:ext uri="{0D108BD9-81ED-4DB2-BD59-A6C34878D82A}">
                    <a16:rowId xmlns:a16="http://schemas.microsoft.com/office/drawing/2014/main" val="591994769"/>
                  </a:ext>
                </a:extLst>
              </a:tr>
            </a:tbl>
          </a:graphicData>
        </a:graphic>
      </p:graphicFrame>
      <p:pic>
        <p:nvPicPr>
          <p:cNvPr id="17" name="Picture 16">
            <a:extLst>
              <a:ext uri="{FF2B5EF4-FFF2-40B4-BE49-F238E27FC236}">
                <a16:creationId xmlns:a16="http://schemas.microsoft.com/office/drawing/2014/main" id="{664E4A76-3ACA-DB1A-E6A8-9C64C52D48D4}"/>
              </a:ext>
            </a:extLst>
          </p:cNvPr>
          <p:cNvPicPr>
            <a:picLocks noChangeAspect="1"/>
          </p:cNvPicPr>
          <p:nvPr/>
        </p:nvPicPr>
        <p:blipFill>
          <a:blip r:embed="rId3"/>
          <a:stretch>
            <a:fillRect/>
          </a:stretch>
        </p:blipFill>
        <p:spPr>
          <a:xfrm>
            <a:off x="9026232" y="4259290"/>
            <a:ext cx="3167404" cy="1688583"/>
          </a:xfrm>
          <a:prstGeom prst="rect">
            <a:avLst/>
          </a:prstGeom>
        </p:spPr>
      </p:pic>
      <p:grpSp>
        <p:nvGrpSpPr>
          <p:cNvPr id="2" name="Group 1">
            <a:extLst>
              <a:ext uri="{FF2B5EF4-FFF2-40B4-BE49-F238E27FC236}">
                <a16:creationId xmlns:a16="http://schemas.microsoft.com/office/drawing/2014/main" id="{CC4B7ED0-9C74-09BA-F3E9-23549088A5FD}"/>
              </a:ext>
            </a:extLst>
          </p:cNvPr>
          <p:cNvGrpSpPr/>
          <p:nvPr/>
        </p:nvGrpSpPr>
        <p:grpSpPr>
          <a:xfrm>
            <a:off x="9244411" y="772795"/>
            <a:ext cx="2731046" cy="2878400"/>
            <a:chOff x="162415" y="870633"/>
            <a:chExt cx="5400185" cy="5715000"/>
          </a:xfrm>
        </p:grpSpPr>
        <p:pic>
          <p:nvPicPr>
            <p:cNvPr id="6" name="Picture 2" descr="Circle – Definition, Parts, Properties, Formulas">
              <a:extLst>
                <a:ext uri="{FF2B5EF4-FFF2-40B4-BE49-F238E27FC236}">
                  <a16:creationId xmlns:a16="http://schemas.microsoft.com/office/drawing/2014/main" id="{5C13B7CA-79D9-CD28-335B-C4B6017A7B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09"/>
            <a:stretch/>
          </p:blipFill>
          <p:spPr bwMode="auto">
            <a:xfrm>
              <a:off x="162415" y="870633"/>
              <a:ext cx="5400185"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2502B05-39F4-4F50-4828-F8AD6E0977ED}"/>
                </a:ext>
              </a:extLst>
            </p:cNvPr>
            <p:cNvSpPr/>
            <p:nvPr/>
          </p:nvSpPr>
          <p:spPr>
            <a:xfrm>
              <a:off x="4876800" y="870633"/>
              <a:ext cx="685800" cy="551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4806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194" t="11728" r="33333" b="10988"/>
          <a:stretch/>
        </p:blipFill>
        <p:spPr>
          <a:xfrm rot="5400000">
            <a:off x="3144406" y="-1010807"/>
            <a:ext cx="6766790" cy="8788403"/>
          </a:xfrm>
          <a:prstGeom prst="rect">
            <a:avLst/>
          </a:prstGeom>
        </p:spPr>
      </p:pic>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Tree>
    <p:extLst>
      <p:ext uri="{BB962C8B-B14F-4D97-AF65-F5344CB8AC3E}">
        <p14:creationId xmlns:p14="http://schemas.microsoft.com/office/powerpoint/2010/main" val="3613976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pic>
        <p:nvPicPr>
          <p:cNvPr id="5" name="Picture 4"/>
          <p:cNvPicPr>
            <a:picLocks noChangeAspect="1"/>
          </p:cNvPicPr>
          <p:nvPr/>
        </p:nvPicPr>
        <p:blipFill rotWithShape="1">
          <a:blip r:embed="rId2"/>
          <a:srcRect l="33471" t="21358" r="33334" b="21852"/>
          <a:stretch/>
        </p:blipFill>
        <p:spPr>
          <a:xfrm rot="5400000">
            <a:off x="4062299" y="128465"/>
            <a:ext cx="6822827" cy="6565900"/>
          </a:xfrm>
          <a:prstGeom prst="rect">
            <a:avLst/>
          </a:prstGeom>
        </p:spPr>
      </p:pic>
    </p:spTree>
    <p:extLst>
      <p:ext uri="{BB962C8B-B14F-4D97-AF65-F5344CB8AC3E}">
        <p14:creationId xmlns:p14="http://schemas.microsoft.com/office/powerpoint/2010/main" val="371944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8106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9" name="TextBox 1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3</a:t>
            </a:r>
          </a:p>
        </p:txBody>
      </p:sp>
      <p:graphicFrame>
        <p:nvGraphicFramePr>
          <p:cNvPr id="5" name="Table 4"/>
          <p:cNvGraphicFramePr>
            <a:graphicFrameLocks noGrp="1"/>
          </p:cNvGraphicFramePr>
          <p:nvPr/>
        </p:nvGraphicFramePr>
        <p:xfrm>
          <a:off x="122703" y="700661"/>
          <a:ext cx="5750754" cy="3445019"/>
        </p:xfrm>
        <a:graphic>
          <a:graphicData uri="http://schemas.openxmlformats.org/drawingml/2006/table">
            <a:tbl>
              <a:tblPr firstRow="1" bandRow="1">
                <a:tableStyleId>{5940675A-B579-460E-94D1-54222C63F5DA}</a:tableStyleId>
              </a:tblPr>
              <a:tblGrid>
                <a:gridCol w="1586899">
                  <a:extLst>
                    <a:ext uri="{9D8B030D-6E8A-4147-A177-3AD203B41FA5}">
                      <a16:colId xmlns:a16="http://schemas.microsoft.com/office/drawing/2014/main" val="20000"/>
                    </a:ext>
                  </a:extLst>
                </a:gridCol>
                <a:gridCol w="4163855">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Earth Key Words</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Inner core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Solid iron and nickel</a:t>
                      </a:r>
                    </a:p>
                  </a:txBody>
                  <a:tcPr marL="36576" marR="36576" marT="36576" marB="36576" anchor="ctr"/>
                </a:tc>
                <a:extLst>
                  <a:ext uri="{0D108BD9-81ED-4DB2-BD59-A6C34878D82A}">
                    <a16:rowId xmlns:a16="http://schemas.microsoft.com/office/drawing/2014/main" val="10001"/>
                  </a:ext>
                </a:extLst>
              </a:tr>
              <a:tr h="33925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Outer core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 Liquid layer of iron and nickel</a:t>
                      </a: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mantle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classed as a liquid.</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Crust: </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Land is made of continental crust, made mostly from granite. The layer beneath the ocean bed is made of oceanic crust, which is made mainly from basalt.</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atmosphere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mixture of gases, with about 80% nitrogen, about 20% oxygen and small proportions of other gasses.</a:t>
                      </a: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Greenhouse gases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Water vapour, carbon dioxide and methane are greenhouse gases.</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Greenhouse effect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Increases in  the amounts of greenhouse gases in the atmosphere cause the temperature of the Earths surface to rise</a:t>
                      </a:r>
                    </a:p>
                  </a:txBody>
                  <a:tcPr marL="36576" marR="36576" marT="36576" marB="36576" anchor="ctr"/>
                </a:tc>
                <a:extLst>
                  <a:ext uri="{0D108BD9-81ED-4DB2-BD59-A6C34878D82A}">
                    <a16:rowId xmlns:a16="http://schemas.microsoft.com/office/drawing/2014/main" val="414940835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90360783"/>
              </p:ext>
            </p:extLst>
          </p:nvPr>
        </p:nvGraphicFramePr>
        <p:xfrm>
          <a:off x="6050303" y="254440"/>
          <a:ext cx="5850194" cy="3895294"/>
        </p:xfrm>
        <a:graphic>
          <a:graphicData uri="http://schemas.openxmlformats.org/drawingml/2006/table">
            <a:tbl>
              <a:tblPr firstRow="1" bandRow="1">
                <a:tableStyleId>{5940675A-B579-460E-94D1-54222C63F5DA}</a:tableStyleId>
              </a:tblPr>
              <a:tblGrid>
                <a:gridCol w="1836612">
                  <a:extLst>
                    <a:ext uri="{9D8B030D-6E8A-4147-A177-3AD203B41FA5}">
                      <a16:colId xmlns:a16="http://schemas.microsoft.com/office/drawing/2014/main" val="20000"/>
                    </a:ext>
                  </a:extLst>
                </a:gridCol>
                <a:gridCol w="4013582">
                  <a:extLst>
                    <a:ext uri="{9D8B030D-6E8A-4147-A177-3AD203B41FA5}">
                      <a16:colId xmlns:a16="http://schemas.microsoft.com/office/drawing/2014/main" val="20001"/>
                    </a:ext>
                  </a:extLst>
                </a:gridCol>
              </a:tblGrid>
              <a:tr h="259275">
                <a:tc>
                  <a:txBody>
                    <a:bodyPr/>
                    <a:lstStyle/>
                    <a:p>
                      <a:pPr algn="l"/>
                      <a:r>
                        <a:rPr lang="en-GB" sz="1200" b="1" dirty="0">
                          <a:latin typeface="Gill Sans"/>
                        </a:rPr>
                        <a:t>Biology Key Words</a:t>
                      </a:r>
                    </a:p>
                  </a:txBody>
                  <a:tcPr anchor="ctr">
                    <a:solidFill>
                      <a:schemeClr val="accent6">
                        <a:lumMod val="20000"/>
                        <a:lumOff val="80000"/>
                      </a:schemeClr>
                    </a:solidFill>
                  </a:tcPr>
                </a:tc>
                <a:tc>
                  <a:txBody>
                    <a:bodyPr/>
                    <a:lstStyle/>
                    <a:p>
                      <a:pPr algn="l"/>
                      <a:r>
                        <a:rPr lang="en-GB" sz="1200" b="1" dirty="0">
                          <a:latin typeface="Gill Sans"/>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42799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Photosynthesis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A reaction that uses light energy to make glucose for the</a:t>
                      </a:r>
                      <a:r>
                        <a:rPr lang="en-GB" sz="1200" kern="1400" baseline="0" dirty="0">
                          <a:ln>
                            <a:noFill/>
                          </a:ln>
                          <a:solidFill>
                            <a:srgbClr val="000000"/>
                          </a:solidFill>
                          <a:effectLst/>
                          <a:latin typeface="Gill Sans"/>
                        </a:rPr>
                        <a:t> plant</a:t>
                      </a: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0001"/>
                  </a:ext>
                </a:extLst>
              </a:tr>
              <a:tr h="3373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Starch</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The</a:t>
                      </a:r>
                      <a:r>
                        <a:rPr lang="en-GB" sz="1200" kern="1400" baseline="0" dirty="0">
                          <a:ln>
                            <a:noFill/>
                          </a:ln>
                          <a:solidFill>
                            <a:srgbClr val="000000"/>
                          </a:solidFill>
                          <a:effectLst/>
                          <a:latin typeface="Gill Sans"/>
                        </a:rPr>
                        <a:t> chemical glucose is stored as</a:t>
                      </a: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0002"/>
                  </a:ext>
                </a:extLst>
              </a:tr>
              <a:tr h="27482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Tissue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Many</a:t>
                      </a:r>
                      <a:r>
                        <a:rPr lang="en-GB" sz="1200" kern="1400" baseline="0" dirty="0">
                          <a:ln>
                            <a:noFill/>
                          </a:ln>
                          <a:solidFill>
                            <a:srgbClr val="000000"/>
                          </a:solidFill>
                          <a:effectLst/>
                          <a:latin typeface="Gill Sans"/>
                        </a:rPr>
                        <a:t> of the</a:t>
                      </a:r>
                      <a:r>
                        <a:rPr lang="en-GB" sz="1200" kern="1400" dirty="0">
                          <a:ln>
                            <a:noFill/>
                          </a:ln>
                          <a:solidFill>
                            <a:srgbClr val="000000"/>
                          </a:solidFill>
                          <a:effectLst/>
                          <a:latin typeface="Gill Sans"/>
                        </a:rPr>
                        <a:t> same cells carrying out</a:t>
                      </a:r>
                      <a:r>
                        <a:rPr lang="en-GB" sz="1200" kern="1400" baseline="0" dirty="0">
                          <a:ln>
                            <a:noFill/>
                          </a:ln>
                          <a:solidFill>
                            <a:srgbClr val="000000"/>
                          </a:solidFill>
                          <a:effectLst/>
                          <a:latin typeface="Gill Sans"/>
                        </a:rPr>
                        <a:t> a particular function</a:t>
                      </a: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0003"/>
                  </a:ext>
                </a:extLst>
              </a:tr>
              <a:tr h="27482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Palisade layer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A tissue layer containing cells with lots of chloroplasts</a:t>
                      </a:r>
                    </a:p>
                  </a:txBody>
                  <a:tcPr marL="36576" marR="36576" marT="36576" marB="36576" anchor="ctr"/>
                </a:tc>
                <a:extLst>
                  <a:ext uri="{0D108BD9-81ED-4DB2-BD59-A6C34878D82A}">
                    <a16:rowId xmlns:a16="http://schemas.microsoft.com/office/drawing/2014/main" val="10004"/>
                  </a:ext>
                </a:extLst>
              </a:tr>
              <a:tr h="25627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Spongey layer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A tissue layer containing cells with lots of air spaces</a:t>
                      </a:r>
                    </a:p>
                  </a:txBody>
                  <a:tcPr marL="36576" marR="36576" marT="36576" marB="36576" anchor="ctr"/>
                </a:tc>
                <a:extLst>
                  <a:ext uri="{0D108BD9-81ED-4DB2-BD59-A6C34878D82A}">
                    <a16:rowId xmlns:a16="http://schemas.microsoft.com/office/drawing/2014/main" val="3925240874"/>
                  </a:ext>
                </a:extLst>
              </a:tr>
              <a:tr h="27482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Chloroplasts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The</a:t>
                      </a:r>
                      <a:r>
                        <a:rPr lang="en-GB" sz="1200" kern="1400" baseline="0" dirty="0">
                          <a:ln>
                            <a:noFill/>
                          </a:ln>
                          <a:solidFill>
                            <a:srgbClr val="000000"/>
                          </a:solidFill>
                          <a:effectLst/>
                          <a:latin typeface="Gill Sans"/>
                        </a:rPr>
                        <a:t> organelle that carries out photosynthesis</a:t>
                      </a: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041935017"/>
                  </a:ext>
                </a:extLst>
              </a:tr>
              <a:tr h="27482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Leaf</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The</a:t>
                      </a:r>
                      <a:r>
                        <a:rPr lang="en-GB" sz="1200" kern="1400" baseline="0" dirty="0">
                          <a:ln>
                            <a:noFill/>
                          </a:ln>
                          <a:solidFill>
                            <a:srgbClr val="000000"/>
                          </a:solidFill>
                          <a:effectLst/>
                          <a:latin typeface="Gill Sans"/>
                        </a:rPr>
                        <a:t> plant organ that carries out photosynthesis</a:t>
                      </a: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4149408354"/>
                  </a:ext>
                </a:extLst>
              </a:tr>
              <a:tr h="42716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a:rPr>
                        <a:t>Xylem cells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dirty="0">
                          <a:solidFill>
                            <a:srgbClr val="000000"/>
                          </a:solidFill>
                          <a:effectLst/>
                          <a:latin typeface="Gill Sans"/>
                          <a:cs typeface="Tahoma"/>
                        </a:rPr>
                        <a:t>Transport water and minerals from the roots to the leaves.</a:t>
                      </a:r>
                      <a:endParaRPr lang="en-GB" sz="1200" b="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235971345"/>
                  </a:ext>
                </a:extLst>
              </a:tr>
              <a:tr h="42716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a:rPr>
                        <a:t>Phloem cells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dirty="0">
                          <a:solidFill>
                            <a:srgbClr val="000000"/>
                          </a:solidFill>
                          <a:effectLst/>
                          <a:latin typeface="Gill Sans"/>
                          <a:cs typeface="Tahoma"/>
                        </a:rPr>
                        <a:t>Carry sugar solution from the leaves to the rest of the plant. </a:t>
                      </a:r>
                      <a:endParaRPr lang="en-GB" sz="1200" b="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631860392"/>
                  </a:ext>
                </a:extLst>
              </a:tr>
              <a:tr h="61793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a:rPr>
                        <a:t>Iodine solution</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a:rPr>
                        <a:t>Chemical used to detect the </a:t>
                      </a:r>
                      <a:r>
                        <a:rPr lang="en-GB" sz="1200" b="0" kern="1400" dirty="0" err="1">
                          <a:ln>
                            <a:noFill/>
                          </a:ln>
                          <a:solidFill>
                            <a:srgbClr val="000000"/>
                          </a:solidFill>
                          <a:effectLst/>
                          <a:latin typeface="Gill Sans"/>
                        </a:rPr>
                        <a:t>prescence</a:t>
                      </a:r>
                      <a:r>
                        <a:rPr lang="en-GB" sz="1200" b="0" kern="1400" dirty="0">
                          <a:ln>
                            <a:noFill/>
                          </a:ln>
                          <a:solidFill>
                            <a:srgbClr val="000000"/>
                          </a:solidFill>
                          <a:effectLst/>
                          <a:latin typeface="Gill Sans"/>
                        </a:rPr>
                        <a:t> of starch. Iodine is orange brown, it will change to blue/black is starch is found.</a:t>
                      </a:r>
                    </a:p>
                  </a:txBody>
                  <a:tcPr marL="36576" marR="36576" marT="36576" marB="36576" anchor="ctr"/>
                </a:tc>
                <a:extLst>
                  <a:ext uri="{0D108BD9-81ED-4DB2-BD59-A6C34878D82A}">
                    <a16:rowId xmlns:a16="http://schemas.microsoft.com/office/drawing/2014/main" val="92941349"/>
                  </a:ext>
                </a:extLst>
              </a:tr>
            </a:tbl>
          </a:graphicData>
        </a:graphic>
      </p:graphicFrame>
      <p:pic>
        <p:nvPicPr>
          <p:cNvPr id="25" name="Picture 24"/>
          <p:cNvPicPr>
            <a:picLocks noChangeAspect="1"/>
          </p:cNvPicPr>
          <p:nvPr/>
        </p:nvPicPr>
        <p:blipFill rotWithShape="1">
          <a:blip r:embed="rId2"/>
          <a:srcRect b="12537"/>
          <a:stretch/>
        </p:blipFill>
        <p:spPr>
          <a:xfrm>
            <a:off x="6547462" y="4407279"/>
            <a:ext cx="4514850" cy="2357620"/>
          </a:xfrm>
          <a:prstGeom prst="rect">
            <a:avLst/>
          </a:prstGeom>
        </p:spPr>
      </p:pic>
      <p:sp>
        <p:nvSpPr>
          <p:cNvPr id="27" name="TextBox 26"/>
          <p:cNvSpPr txBox="1"/>
          <p:nvPr/>
        </p:nvSpPr>
        <p:spPr>
          <a:xfrm>
            <a:off x="6816225" y="6189965"/>
            <a:ext cx="789920"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Carbon dioxide</a:t>
            </a:r>
          </a:p>
        </p:txBody>
      </p:sp>
      <p:sp>
        <p:nvSpPr>
          <p:cNvPr id="28" name="TextBox 27"/>
          <p:cNvSpPr txBox="1"/>
          <p:nvPr/>
        </p:nvSpPr>
        <p:spPr>
          <a:xfrm>
            <a:off x="7874908" y="6223216"/>
            <a:ext cx="645638"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water</a:t>
            </a:r>
          </a:p>
        </p:txBody>
      </p:sp>
      <p:sp>
        <p:nvSpPr>
          <p:cNvPr id="29" name="TextBox 28"/>
          <p:cNvSpPr txBox="1"/>
          <p:nvPr/>
        </p:nvSpPr>
        <p:spPr>
          <a:xfrm>
            <a:off x="9094969" y="6223216"/>
            <a:ext cx="744305"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glucose</a:t>
            </a:r>
          </a:p>
        </p:txBody>
      </p:sp>
      <p:sp>
        <p:nvSpPr>
          <p:cNvPr id="30" name="TextBox 29"/>
          <p:cNvSpPr txBox="1"/>
          <p:nvPr/>
        </p:nvSpPr>
        <p:spPr>
          <a:xfrm>
            <a:off x="10218262" y="6181863"/>
            <a:ext cx="84405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oxygen</a:t>
            </a:r>
          </a:p>
        </p:txBody>
      </p:sp>
      <p:sp>
        <p:nvSpPr>
          <p:cNvPr id="31" name="TextBox 30"/>
          <p:cNvSpPr txBox="1"/>
          <p:nvPr/>
        </p:nvSpPr>
        <p:spPr>
          <a:xfrm>
            <a:off x="8465124" y="5299472"/>
            <a:ext cx="510276"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light</a:t>
            </a:r>
          </a:p>
        </p:txBody>
      </p:sp>
      <p:sp>
        <p:nvSpPr>
          <p:cNvPr id="32" name="TextBox 31"/>
          <p:cNvSpPr txBox="1"/>
          <p:nvPr/>
        </p:nvSpPr>
        <p:spPr>
          <a:xfrm>
            <a:off x="9094969" y="5536980"/>
            <a:ext cx="870725"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a:t>
            </a: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6</a:t>
            </a: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a:t>
            </a: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12</a:t>
            </a: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a:t>
            </a: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6</a:t>
            </a: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33" name="TextBox 32"/>
          <p:cNvSpPr txBox="1"/>
          <p:nvPr/>
        </p:nvSpPr>
        <p:spPr>
          <a:xfrm>
            <a:off x="10285617" y="5528833"/>
            <a:ext cx="607445"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6 O</a:t>
            </a: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a:t>
            </a: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34" name="TextBox 33"/>
          <p:cNvSpPr txBox="1"/>
          <p:nvPr/>
        </p:nvSpPr>
        <p:spPr>
          <a:xfrm>
            <a:off x="7833061" y="5474839"/>
            <a:ext cx="687485"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6 H</a:t>
            </a: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a:t>
            </a: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a:t>
            </a:r>
            <a:endPar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35" name="TextBox 34"/>
          <p:cNvSpPr txBox="1"/>
          <p:nvPr/>
        </p:nvSpPr>
        <p:spPr>
          <a:xfrm>
            <a:off x="6811164" y="5453360"/>
            <a:ext cx="687485"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6 CO</a:t>
            </a: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a:t>
            </a: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2" name="Picture 1">
            <a:extLst>
              <a:ext uri="{FF2B5EF4-FFF2-40B4-BE49-F238E27FC236}">
                <a16:creationId xmlns:a16="http://schemas.microsoft.com/office/drawing/2014/main" id="{5131F73C-B910-2241-DAD0-86F801F5B157}"/>
              </a:ext>
            </a:extLst>
          </p:cNvPr>
          <p:cNvPicPr>
            <a:picLocks noChangeAspect="1"/>
          </p:cNvPicPr>
          <p:nvPr/>
        </p:nvPicPr>
        <p:blipFill>
          <a:blip r:embed="rId3"/>
          <a:stretch>
            <a:fillRect/>
          </a:stretch>
        </p:blipFill>
        <p:spPr>
          <a:xfrm>
            <a:off x="757974" y="4292184"/>
            <a:ext cx="4479271" cy="2423212"/>
          </a:xfrm>
          <a:prstGeom prst="rect">
            <a:avLst/>
          </a:prstGeom>
        </p:spPr>
      </p:pic>
      <p:sp>
        <p:nvSpPr>
          <p:cNvPr id="3" name="TextBox 2">
            <a:extLst>
              <a:ext uri="{FF2B5EF4-FFF2-40B4-BE49-F238E27FC236}">
                <a16:creationId xmlns:a16="http://schemas.microsoft.com/office/drawing/2014/main" id="{700C5452-E343-7EF8-D8D3-88E43076B55E}"/>
              </a:ext>
            </a:extLst>
          </p:cNvPr>
          <p:cNvSpPr txBox="1"/>
          <p:nvPr/>
        </p:nvSpPr>
        <p:spPr>
          <a:xfrm>
            <a:off x="6330711" y="4760179"/>
            <a:ext cx="2335876" cy="366436"/>
          </a:xfrm>
          <a:prstGeom prst="rect">
            <a:avLst/>
          </a:prstGeom>
          <a:noFill/>
        </p:spPr>
        <p:txBody>
          <a:bodyPr wrap="square" rtlCol="0">
            <a:spAutoFit/>
          </a:bodyPr>
          <a:lstStyle/>
          <a:p>
            <a:pPr algn="ctr"/>
            <a:r>
              <a:rPr lang="en-GB" u="sng" dirty="0">
                <a:latin typeface="Gill Sans MT" panose="020B0502020104020203" pitchFamily="34" charset="0"/>
              </a:rPr>
              <a:t>Photosynthesis</a:t>
            </a:r>
          </a:p>
        </p:txBody>
      </p:sp>
    </p:spTree>
    <p:extLst>
      <p:ext uri="{BB962C8B-B14F-4D97-AF65-F5344CB8AC3E}">
        <p14:creationId xmlns:p14="http://schemas.microsoft.com/office/powerpoint/2010/main" val="20121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9934292"/>
              </p:ext>
            </p:extLst>
          </p:nvPr>
        </p:nvGraphicFramePr>
        <p:xfrm>
          <a:off x="106331" y="621354"/>
          <a:ext cx="3933652" cy="6035287"/>
        </p:xfrm>
        <a:graphic>
          <a:graphicData uri="http://schemas.openxmlformats.org/drawingml/2006/table">
            <a:tbl>
              <a:tblPr firstRow="1" bandRow="1">
                <a:tableStyleId>{5940675A-B579-460E-94D1-54222C63F5DA}</a:tableStyleId>
              </a:tblPr>
              <a:tblGrid>
                <a:gridCol w="1966826">
                  <a:extLst>
                    <a:ext uri="{9D8B030D-6E8A-4147-A177-3AD203B41FA5}">
                      <a16:colId xmlns:a16="http://schemas.microsoft.com/office/drawing/2014/main" val="20000"/>
                    </a:ext>
                  </a:extLst>
                </a:gridCol>
                <a:gridCol w="1966826">
                  <a:extLst>
                    <a:ext uri="{9D8B030D-6E8A-4147-A177-3AD203B41FA5}">
                      <a16:colId xmlns:a16="http://schemas.microsoft.com/office/drawing/2014/main" val="20001"/>
                    </a:ext>
                  </a:extLst>
                </a:gridCol>
              </a:tblGrid>
              <a:tr h="340117">
                <a:tc>
                  <a:txBody>
                    <a:bodyPr/>
                    <a:lstStyle/>
                    <a:p>
                      <a:pPr algn="ctr"/>
                      <a:r>
                        <a:rPr lang="en-GB" sz="1200" b="1" dirty="0">
                          <a:latin typeface="+mj-lt"/>
                        </a:rPr>
                        <a:t>Spanish</a:t>
                      </a:r>
                    </a:p>
                  </a:txBody>
                  <a:tcPr anchor="ctr">
                    <a:solidFill>
                      <a:srgbClr val="FFCCFF"/>
                    </a:solidFill>
                  </a:tcPr>
                </a:tc>
                <a:tc>
                  <a:txBody>
                    <a:bodyPr/>
                    <a:lstStyle/>
                    <a:p>
                      <a:pPr algn="ctr"/>
                      <a:r>
                        <a:rPr lang="en-GB" sz="1200" b="1" dirty="0">
                          <a:latin typeface="+mj-lt"/>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335010">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j-lt"/>
                        </a:rPr>
                        <a:t>Navidad</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Christmas</a:t>
                      </a:r>
                    </a:p>
                  </a:txBody>
                  <a:tcPr marL="36576" marR="36576" marT="36576" marB="36576"/>
                </a:tc>
                <a:extLst>
                  <a:ext uri="{0D108BD9-81ED-4DB2-BD59-A6C34878D82A}">
                    <a16:rowId xmlns:a16="http://schemas.microsoft.com/office/drawing/2014/main" val="10001"/>
                  </a:ext>
                </a:extLst>
              </a:tr>
              <a:tr h="335010">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j-lt"/>
                        </a:rPr>
                        <a:t>Nochebuena</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Christmas Eve</a:t>
                      </a:r>
                    </a:p>
                  </a:txBody>
                  <a:tcPr marL="36576" marR="36576" marT="36576" marB="36576"/>
                </a:tc>
                <a:extLst>
                  <a:ext uri="{0D108BD9-81ED-4DB2-BD59-A6C34878D82A}">
                    <a16:rowId xmlns:a16="http://schemas.microsoft.com/office/drawing/2014/main" val="10002"/>
                  </a:ext>
                </a:extLst>
              </a:tr>
              <a:tr h="335010">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j-lt"/>
                        </a:rPr>
                        <a:t>Noche</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Vieja</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New year’s eve</a:t>
                      </a:r>
                    </a:p>
                  </a:txBody>
                  <a:tcPr marL="36576" marR="36576" marT="36576" marB="36576"/>
                </a:tc>
                <a:extLst>
                  <a:ext uri="{0D108BD9-81ED-4DB2-BD59-A6C34878D82A}">
                    <a16:rowId xmlns:a16="http://schemas.microsoft.com/office/drawing/2014/main" val="10003"/>
                  </a:ext>
                </a:extLst>
              </a:tr>
              <a:tr h="335010">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j-lt"/>
                        </a:rPr>
                        <a:t>Semana</a:t>
                      </a:r>
                      <a:r>
                        <a:rPr lang="en-GB" sz="1200" kern="1400" dirty="0">
                          <a:ln>
                            <a:noFill/>
                          </a:ln>
                          <a:solidFill>
                            <a:srgbClr val="000000"/>
                          </a:solidFill>
                          <a:effectLst/>
                          <a:latin typeface="+mj-lt"/>
                        </a:rPr>
                        <a:t> Santa</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Easter week</a:t>
                      </a:r>
                    </a:p>
                  </a:txBody>
                  <a:tcPr marL="36576" marR="36576" marT="36576" marB="36576"/>
                </a:tc>
                <a:extLst>
                  <a:ext uri="{0D108BD9-81ED-4DB2-BD59-A6C34878D82A}">
                    <a16:rowId xmlns:a16="http://schemas.microsoft.com/office/drawing/2014/main" val="10004"/>
                  </a:ext>
                </a:extLst>
              </a:tr>
              <a:tr h="33501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Cumpleaños</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Birthday</a:t>
                      </a:r>
                    </a:p>
                  </a:txBody>
                  <a:tcPr marL="36576" marR="36576" marT="36576" marB="36576"/>
                </a:tc>
                <a:extLst>
                  <a:ext uri="{0D108BD9-81ED-4DB2-BD59-A6C34878D82A}">
                    <a16:rowId xmlns:a16="http://schemas.microsoft.com/office/drawing/2014/main" val="3925240874"/>
                  </a:ext>
                </a:extLst>
              </a:tr>
              <a:tr h="335010">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j-lt"/>
                        </a:rPr>
                        <a:t>Día</a:t>
                      </a:r>
                      <a:r>
                        <a:rPr lang="en-GB" sz="1200" kern="1400" baseline="0" dirty="0">
                          <a:ln>
                            <a:noFill/>
                          </a:ln>
                          <a:solidFill>
                            <a:srgbClr val="000000"/>
                          </a:solidFill>
                          <a:effectLst/>
                          <a:latin typeface="+mj-lt"/>
                        </a:rPr>
                        <a:t> de Reyes</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Epiphany</a:t>
                      </a:r>
                    </a:p>
                  </a:txBody>
                  <a:tcPr marL="36576" marR="36576" marT="36576" marB="36576"/>
                </a:tc>
                <a:extLst>
                  <a:ext uri="{0D108BD9-81ED-4DB2-BD59-A6C34878D82A}">
                    <a16:rowId xmlns:a16="http://schemas.microsoft.com/office/drawing/2014/main" val="3041935017"/>
                  </a:ext>
                </a:extLst>
              </a:tr>
              <a:tr h="335010">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j-lt"/>
                        </a:rPr>
                        <a:t>Año</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nuevo</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New year</a:t>
                      </a:r>
                    </a:p>
                  </a:txBody>
                  <a:tcPr marL="36576" marR="36576" marT="36576" marB="36576"/>
                </a:tc>
                <a:extLst>
                  <a:ext uri="{0D108BD9-81ED-4DB2-BD59-A6C34878D82A}">
                    <a16:rowId xmlns:a16="http://schemas.microsoft.com/office/drawing/2014/main" val="4149408354"/>
                  </a:ext>
                </a:extLst>
              </a:tr>
              <a:tr h="33501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Asistir</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To attend</a:t>
                      </a:r>
                    </a:p>
                  </a:txBody>
                  <a:tcPr marL="36576" marR="36576" marT="36576" marB="36576"/>
                </a:tc>
                <a:extLst>
                  <a:ext uri="{0D108BD9-81ED-4DB2-BD59-A6C34878D82A}">
                    <a16:rowId xmlns:a16="http://schemas.microsoft.com/office/drawing/2014/main" val="1235971345"/>
                  </a:ext>
                </a:extLst>
              </a:tr>
              <a:tr h="33501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Atraer</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To attract</a:t>
                      </a:r>
                    </a:p>
                  </a:txBody>
                  <a:tcPr marL="36576" marR="36576" marT="36576" marB="36576"/>
                </a:tc>
                <a:extLst>
                  <a:ext uri="{0D108BD9-81ED-4DB2-BD59-A6C34878D82A}">
                    <a16:rowId xmlns:a16="http://schemas.microsoft.com/office/drawing/2014/main" val="3748769057"/>
                  </a:ext>
                </a:extLst>
              </a:tr>
              <a:tr h="33501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Bailar</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To dance</a:t>
                      </a:r>
                    </a:p>
                  </a:txBody>
                  <a:tcPr marL="36576" marR="36576" marT="36576" marB="36576"/>
                </a:tc>
                <a:extLst>
                  <a:ext uri="{0D108BD9-81ED-4DB2-BD59-A6C34878D82A}">
                    <a16:rowId xmlns:a16="http://schemas.microsoft.com/office/drawing/2014/main" val="1543258229"/>
                  </a:ext>
                </a:extLst>
              </a:tr>
              <a:tr h="335010">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j-lt"/>
                        </a:rPr>
                        <a:t>Caminar</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To walk</a:t>
                      </a:r>
                    </a:p>
                  </a:txBody>
                  <a:tcPr marL="36576" marR="36576" marT="36576" marB="36576"/>
                </a:tc>
                <a:extLst>
                  <a:ext uri="{0D108BD9-81ED-4DB2-BD59-A6C34878D82A}">
                    <a16:rowId xmlns:a16="http://schemas.microsoft.com/office/drawing/2014/main" val="3146237369"/>
                  </a:ext>
                </a:extLst>
              </a:tr>
              <a:tr h="335010">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mj-lt"/>
                        </a:rPr>
                        <a:t>Cantar</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j-lt"/>
                        </a:rPr>
                        <a:t>To sing</a:t>
                      </a:r>
                    </a:p>
                  </a:txBody>
                  <a:tcPr marL="36576" marR="36576" marT="36576" marB="36576"/>
                </a:tc>
                <a:extLst>
                  <a:ext uri="{0D108BD9-81ED-4DB2-BD59-A6C34878D82A}">
                    <a16:rowId xmlns:a16="http://schemas.microsoft.com/office/drawing/2014/main" val="3212544497"/>
                  </a:ext>
                </a:extLst>
              </a:tr>
              <a:tr h="335010">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j-lt"/>
                        </a:rPr>
                        <a:t>Comer</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j-lt"/>
                        </a:rPr>
                        <a:t>To eat</a:t>
                      </a:r>
                    </a:p>
                  </a:txBody>
                  <a:tcPr marL="36576" marR="36576" marT="36576" marB="36576"/>
                </a:tc>
                <a:extLst>
                  <a:ext uri="{0D108BD9-81ED-4DB2-BD59-A6C34878D82A}">
                    <a16:rowId xmlns:a16="http://schemas.microsoft.com/office/drawing/2014/main" val="1202810902"/>
                  </a:ext>
                </a:extLst>
              </a:tr>
              <a:tr h="335010">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mj-lt"/>
                        </a:rPr>
                        <a:t>Compartir</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j-lt"/>
                        </a:rPr>
                        <a:t>To share</a:t>
                      </a:r>
                    </a:p>
                  </a:txBody>
                  <a:tcPr marL="36576" marR="36576" marT="36576" marB="36576"/>
                </a:tc>
                <a:extLst>
                  <a:ext uri="{0D108BD9-81ED-4DB2-BD59-A6C34878D82A}">
                    <a16:rowId xmlns:a16="http://schemas.microsoft.com/office/drawing/2014/main" val="1773897719"/>
                  </a:ext>
                </a:extLst>
              </a:tr>
              <a:tr h="335010">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mj-lt"/>
                        </a:rPr>
                        <a:t>Quemar</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j-lt"/>
                        </a:rPr>
                        <a:t>To burn</a:t>
                      </a:r>
                    </a:p>
                  </a:txBody>
                  <a:tcPr marL="36576" marR="36576" marT="36576" marB="36576"/>
                </a:tc>
                <a:extLst>
                  <a:ext uri="{0D108BD9-81ED-4DB2-BD59-A6C34878D82A}">
                    <a16:rowId xmlns:a16="http://schemas.microsoft.com/office/drawing/2014/main" val="3487442006"/>
                  </a:ext>
                </a:extLst>
              </a:tr>
              <a:tr h="33501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Vestirse</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j-lt"/>
                        </a:rPr>
                        <a:t>To get dressed / wear</a:t>
                      </a:r>
                    </a:p>
                  </a:txBody>
                  <a:tcPr marL="36576" marR="36576" marT="36576" marB="36576"/>
                </a:tc>
                <a:extLst>
                  <a:ext uri="{0D108BD9-81ED-4DB2-BD59-A6C34878D82A}">
                    <a16:rowId xmlns:a16="http://schemas.microsoft.com/office/drawing/2014/main" val="4134501911"/>
                  </a:ext>
                </a:extLst>
              </a:tr>
              <a:tr h="335010">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j-lt"/>
                        </a:rPr>
                        <a:t>participar</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To participate</a:t>
                      </a:r>
                    </a:p>
                  </a:txBody>
                  <a:tcPr marL="36576" marR="36576" marT="36576" marB="36576"/>
                </a:tc>
                <a:extLst>
                  <a:ext uri="{0D108BD9-81ED-4DB2-BD59-A6C34878D82A}">
                    <a16:rowId xmlns:a16="http://schemas.microsoft.com/office/drawing/2014/main" val="156345796"/>
                  </a:ext>
                </a:extLst>
              </a:tr>
            </a:tbl>
          </a:graphicData>
        </a:graphic>
      </p:graphicFrame>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graphicFrame>
        <p:nvGraphicFramePr>
          <p:cNvPr id="6" name="Table 5"/>
          <p:cNvGraphicFramePr>
            <a:graphicFrameLocks noGrp="1"/>
          </p:cNvGraphicFramePr>
          <p:nvPr>
            <p:extLst>
              <p:ext uri="{D42A27DB-BD31-4B8C-83A1-F6EECF244321}">
                <p14:modId xmlns:p14="http://schemas.microsoft.com/office/powerpoint/2010/main" val="4124845254"/>
              </p:ext>
            </p:extLst>
          </p:nvPr>
        </p:nvGraphicFramePr>
        <p:xfrm>
          <a:off x="4132468" y="93591"/>
          <a:ext cx="3933652" cy="6671467"/>
        </p:xfrm>
        <a:graphic>
          <a:graphicData uri="http://schemas.openxmlformats.org/drawingml/2006/table">
            <a:tbl>
              <a:tblPr firstRow="1" bandRow="1">
                <a:tableStyleId>{5940675A-B579-460E-94D1-54222C63F5DA}</a:tableStyleId>
              </a:tblPr>
              <a:tblGrid>
                <a:gridCol w="1966826">
                  <a:extLst>
                    <a:ext uri="{9D8B030D-6E8A-4147-A177-3AD203B41FA5}">
                      <a16:colId xmlns:a16="http://schemas.microsoft.com/office/drawing/2014/main" val="20000"/>
                    </a:ext>
                  </a:extLst>
                </a:gridCol>
                <a:gridCol w="1966826">
                  <a:extLst>
                    <a:ext uri="{9D8B030D-6E8A-4147-A177-3AD203B41FA5}">
                      <a16:colId xmlns:a16="http://schemas.microsoft.com/office/drawing/2014/main" val="20001"/>
                    </a:ext>
                  </a:extLst>
                </a:gridCol>
              </a:tblGrid>
              <a:tr h="317155">
                <a:tc>
                  <a:txBody>
                    <a:bodyPr/>
                    <a:lstStyle/>
                    <a:p>
                      <a:pPr algn="ctr"/>
                      <a:r>
                        <a:rPr lang="en-GB" sz="1200" b="1" dirty="0">
                          <a:latin typeface="+mj-lt"/>
                        </a:rPr>
                        <a:t>Spanish</a:t>
                      </a:r>
                    </a:p>
                  </a:txBody>
                  <a:tcPr anchor="ctr">
                    <a:solidFill>
                      <a:srgbClr val="FFCCFF"/>
                    </a:solidFill>
                  </a:tcPr>
                </a:tc>
                <a:tc>
                  <a:txBody>
                    <a:bodyPr/>
                    <a:lstStyle/>
                    <a:p>
                      <a:pPr algn="ctr"/>
                      <a:r>
                        <a:rPr lang="en-GB" sz="1200" b="1" dirty="0">
                          <a:latin typeface="+mj-lt"/>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410170">
                <a:tc>
                  <a:txBody>
                    <a:bodyPr/>
                    <a:lstStyle/>
                    <a:p>
                      <a:pPr marR="0" indent="0" algn="l" rtl="0">
                        <a:lnSpc>
                          <a:spcPct val="119000"/>
                        </a:lnSpc>
                        <a:spcBef>
                          <a:spcPts val="0"/>
                        </a:spcBef>
                        <a:spcAft>
                          <a:spcPts val="0"/>
                        </a:spcAft>
                      </a:pPr>
                      <a:r>
                        <a:rPr lang="en-GB" sz="1200" kern="1200" dirty="0" err="1">
                          <a:ln>
                            <a:noFill/>
                          </a:ln>
                          <a:solidFill>
                            <a:srgbClr val="000000"/>
                          </a:solidFill>
                          <a:effectLst/>
                          <a:latin typeface="+mj-lt"/>
                        </a:rPr>
                        <a:t>Recibir</a:t>
                      </a:r>
                      <a:endParaRPr lang="en-GB" sz="1200" kern="12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To receive</a:t>
                      </a:r>
                    </a:p>
                  </a:txBody>
                  <a:tcPr marL="36576" marR="36576" marT="36576" marB="36576"/>
                </a:tc>
                <a:extLst>
                  <a:ext uri="{0D108BD9-81ED-4DB2-BD59-A6C34878D82A}">
                    <a16:rowId xmlns:a16="http://schemas.microsoft.com/office/drawing/2014/main" val="10001"/>
                  </a:ext>
                </a:extLst>
              </a:tr>
              <a:tr h="31239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Tirar</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To throw / to pull</a:t>
                      </a:r>
                    </a:p>
                  </a:txBody>
                  <a:tcPr marL="36576" marR="36576" marT="36576" marB="36576"/>
                </a:tc>
                <a:extLst>
                  <a:ext uri="{0D108BD9-81ED-4DB2-BD59-A6C34878D82A}">
                    <a16:rowId xmlns:a16="http://schemas.microsoft.com/office/drawing/2014/main" val="10002"/>
                  </a:ext>
                </a:extLst>
              </a:tr>
              <a:tr h="312392">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j-lt"/>
                        </a:rPr>
                        <a:t>Día</a:t>
                      </a:r>
                      <a:r>
                        <a:rPr lang="en-GB" sz="1200" kern="1400" dirty="0">
                          <a:ln>
                            <a:noFill/>
                          </a:ln>
                          <a:solidFill>
                            <a:srgbClr val="000000"/>
                          </a:solidFill>
                          <a:effectLst/>
                          <a:latin typeface="+mj-lt"/>
                        </a:rPr>
                        <a:t> de </a:t>
                      </a:r>
                      <a:r>
                        <a:rPr lang="en-GB" sz="1200" kern="1400" dirty="0" err="1">
                          <a:ln>
                            <a:noFill/>
                          </a:ln>
                          <a:solidFill>
                            <a:srgbClr val="000000"/>
                          </a:solidFill>
                          <a:effectLst/>
                          <a:latin typeface="+mj-lt"/>
                        </a:rPr>
                        <a:t>muertos</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Day of</a:t>
                      </a:r>
                      <a:r>
                        <a:rPr lang="en-GB" sz="1200" kern="1400" baseline="0" dirty="0">
                          <a:ln>
                            <a:noFill/>
                          </a:ln>
                          <a:solidFill>
                            <a:srgbClr val="000000"/>
                          </a:solidFill>
                          <a:effectLst/>
                          <a:latin typeface="+mj-lt"/>
                        </a:rPr>
                        <a:t> the Dead</a:t>
                      </a:r>
                      <a:endParaRPr lang="en-GB" sz="12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10003"/>
                  </a:ext>
                </a:extLst>
              </a:tr>
              <a:tr h="526679">
                <a:tc>
                  <a:txBody>
                    <a:bodyPr/>
                    <a:lstStyle/>
                    <a:p>
                      <a:pPr marL="0" marR="0" indent="0" algn="l" defTabSz="914400" rtl="0" eaLnBrk="1" fontAlgn="auto" latinLnBrk="0" hangingPunct="1">
                        <a:lnSpc>
                          <a:spcPct val="119000"/>
                        </a:lnSpc>
                        <a:spcBef>
                          <a:spcPts val="0"/>
                        </a:spcBef>
                        <a:spcAft>
                          <a:spcPts val="0"/>
                        </a:spcAft>
                        <a:buClrTx/>
                        <a:buSzTx/>
                        <a:buFontTx/>
                        <a:buNone/>
                        <a:tabLst/>
                        <a:defRPr/>
                      </a:pPr>
                      <a:r>
                        <a:rPr lang="en-GB" sz="1200" kern="1200" dirty="0">
                          <a:ln>
                            <a:noFill/>
                          </a:ln>
                          <a:solidFill>
                            <a:srgbClr val="000000"/>
                          </a:solidFill>
                          <a:effectLst/>
                          <a:latin typeface="+mj-lt"/>
                        </a:rPr>
                        <a:t>Tomatina</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Tomato Festival</a:t>
                      </a:r>
                    </a:p>
                  </a:txBody>
                  <a:tcPr marL="36576" marR="36576" marT="36576" marB="36576"/>
                </a:tc>
                <a:extLst>
                  <a:ext uri="{0D108BD9-81ED-4DB2-BD59-A6C34878D82A}">
                    <a16:rowId xmlns:a16="http://schemas.microsoft.com/office/drawing/2014/main" val="10004"/>
                  </a:ext>
                </a:extLst>
              </a:tr>
              <a:tr h="31239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200" dirty="0">
                          <a:ln>
                            <a:noFill/>
                          </a:ln>
                          <a:solidFill>
                            <a:srgbClr val="000000"/>
                          </a:solidFill>
                          <a:effectLst/>
                          <a:latin typeface="+mj-lt"/>
                        </a:rPr>
                        <a:t>Las </a:t>
                      </a:r>
                      <a:r>
                        <a:rPr lang="en-GB" sz="1200" kern="1200" dirty="0" err="1">
                          <a:ln>
                            <a:noFill/>
                          </a:ln>
                          <a:solidFill>
                            <a:srgbClr val="000000"/>
                          </a:solidFill>
                          <a:effectLst/>
                          <a:latin typeface="+mj-lt"/>
                        </a:rPr>
                        <a:t>Fallas</a:t>
                      </a:r>
                      <a:endParaRPr lang="en-GB" sz="1200" kern="12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000" kern="1200" dirty="0">
                          <a:solidFill>
                            <a:schemeClr val="tx1"/>
                          </a:solidFill>
                          <a:effectLst/>
                          <a:latin typeface="+mj-lt"/>
                          <a:ea typeface="+mn-ea"/>
                          <a:cs typeface="+mn-cs"/>
                        </a:rPr>
                        <a:t>Valencian celebration involving burning of </a:t>
                      </a:r>
                      <a:r>
                        <a:rPr lang="en-GB" sz="1000" kern="1200" dirty="0" err="1">
                          <a:solidFill>
                            <a:schemeClr val="tx1"/>
                          </a:solidFill>
                          <a:effectLst/>
                          <a:latin typeface="+mj-lt"/>
                          <a:ea typeface="+mn-ea"/>
                          <a:cs typeface="+mn-cs"/>
                        </a:rPr>
                        <a:t>papier</a:t>
                      </a:r>
                      <a:r>
                        <a:rPr lang="en-GB" sz="1000" kern="1200" dirty="0">
                          <a:solidFill>
                            <a:schemeClr val="tx1"/>
                          </a:solidFill>
                          <a:effectLst/>
                          <a:latin typeface="+mj-lt"/>
                          <a:ea typeface="+mn-ea"/>
                          <a:cs typeface="+mn-cs"/>
                        </a:rPr>
                        <a:t> </a:t>
                      </a:r>
                      <a:r>
                        <a:rPr lang="en-GB" sz="1000" kern="1200" dirty="0" err="1">
                          <a:solidFill>
                            <a:schemeClr val="tx1"/>
                          </a:solidFill>
                          <a:effectLst/>
                          <a:latin typeface="+mj-lt"/>
                          <a:ea typeface="+mn-ea"/>
                          <a:cs typeface="+mn-cs"/>
                        </a:rPr>
                        <a:t>mâché</a:t>
                      </a:r>
                      <a:r>
                        <a:rPr lang="en-GB" sz="1000" kern="1200" dirty="0">
                          <a:solidFill>
                            <a:schemeClr val="tx1"/>
                          </a:solidFill>
                          <a:effectLst/>
                          <a:latin typeface="+mj-lt"/>
                          <a:ea typeface="+mn-ea"/>
                          <a:cs typeface="+mn-cs"/>
                        </a:rPr>
                        <a:t> models)</a:t>
                      </a:r>
                      <a:endParaRPr lang="en-GB" sz="7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3925240874"/>
                  </a:ext>
                </a:extLst>
              </a:tr>
              <a:tr h="312392">
                <a:tc>
                  <a:txBody>
                    <a:bodyPr/>
                    <a:lstStyle/>
                    <a:p>
                      <a:pPr marR="0" indent="0" algn="l" rtl="0">
                        <a:lnSpc>
                          <a:spcPct val="119000"/>
                        </a:lnSpc>
                        <a:spcBef>
                          <a:spcPts val="0"/>
                        </a:spcBef>
                        <a:spcAft>
                          <a:spcPts val="0"/>
                        </a:spcAft>
                      </a:pPr>
                      <a:r>
                        <a:rPr lang="es-ES" sz="1200" kern="1400" dirty="0">
                          <a:ln>
                            <a:noFill/>
                          </a:ln>
                          <a:solidFill>
                            <a:srgbClr val="000000"/>
                          </a:solidFill>
                          <a:effectLst/>
                          <a:latin typeface="+mj-lt"/>
                        </a:rPr>
                        <a:t>San </a:t>
                      </a:r>
                      <a:r>
                        <a:rPr lang="es-ES" sz="1200" kern="1400" dirty="0" err="1">
                          <a:ln>
                            <a:noFill/>
                          </a:ln>
                          <a:solidFill>
                            <a:srgbClr val="000000"/>
                          </a:solidFill>
                          <a:effectLst/>
                          <a:latin typeface="+mj-lt"/>
                        </a:rPr>
                        <a:t>Fermines</a:t>
                      </a:r>
                      <a:endParaRPr lang="es-ES"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Where the bulls run</a:t>
                      </a:r>
                    </a:p>
                  </a:txBody>
                  <a:tcPr marL="36576" marR="36576" marT="36576" marB="36576"/>
                </a:tc>
                <a:extLst>
                  <a:ext uri="{0D108BD9-81ED-4DB2-BD59-A6C34878D82A}">
                    <a16:rowId xmlns:a16="http://schemas.microsoft.com/office/drawing/2014/main" val="3041935017"/>
                  </a:ext>
                </a:extLst>
              </a:tr>
              <a:tr h="31239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Pienso</a:t>
                      </a:r>
                      <a:r>
                        <a:rPr lang="en-GB" sz="1200" kern="1400" dirty="0">
                          <a:ln>
                            <a:noFill/>
                          </a:ln>
                          <a:solidFill>
                            <a:srgbClr val="000000"/>
                          </a:solidFill>
                          <a:effectLst/>
                          <a:latin typeface="+mj-lt"/>
                        </a:rPr>
                        <a:t> que / </a:t>
                      </a:r>
                      <a:r>
                        <a:rPr lang="en-GB" sz="1200" kern="1400" dirty="0" err="1">
                          <a:ln>
                            <a:noFill/>
                          </a:ln>
                          <a:solidFill>
                            <a:srgbClr val="000000"/>
                          </a:solidFill>
                          <a:effectLst/>
                          <a:latin typeface="+mj-lt"/>
                        </a:rPr>
                        <a:t>creo</a:t>
                      </a:r>
                      <a:r>
                        <a:rPr lang="en-GB" sz="1200" kern="1400" dirty="0">
                          <a:ln>
                            <a:noFill/>
                          </a:ln>
                          <a:solidFill>
                            <a:srgbClr val="000000"/>
                          </a:solidFill>
                          <a:effectLst/>
                          <a:latin typeface="+mj-lt"/>
                        </a:rPr>
                        <a:t> que</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I think that</a:t>
                      </a:r>
                    </a:p>
                  </a:txBody>
                  <a:tcPr marL="36576" marR="36576" marT="36576" marB="36576"/>
                </a:tc>
                <a:extLst>
                  <a:ext uri="{0D108BD9-81ED-4DB2-BD59-A6C34878D82A}">
                    <a16:rowId xmlns:a16="http://schemas.microsoft.com/office/drawing/2014/main" val="4149408354"/>
                  </a:ext>
                </a:extLst>
              </a:tr>
              <a:tr h="312392">
                <a:tc>
                  <a:txBody>
                    <a:bodyPr/>
                    <a:lstStyle/>
                    <a:p>
                      <a:pPr marR="0" indent="0" algn="l" rtl="0">
                        <a:lnSpc>
                          <a:spcPct val="119000"/>
                        </a:lnSpc>
                        <a:spcBef>
                          <a:spcPts val="0"/>
                        </a:spcBef>
                        <a:spcAft>
                          <a:spcPts val="600"/>
                        </a:spcAft>
                      </a:pPr>
                      <a:r>
                        <a:rPr lang="en-GB" sz="1200" kern="1200" dirty="0" err="1">
                          <a:ln>
                            <a:noFill/>
                          </a:ln>
                          <a:solidFill>
                            <a:srgbClr val="000000"/>
                          </a:solidFill>
                          <a:effectLst/>
                          <a:latin typeface="+mj-lt"/>
                        </a:rPr>
                        <a:t>En</a:t>
                      </a:r>
                      <a:r>
                        <a:rPr lang="en-GB" sz="1200" kern="1200" dirty="0">
                          <a:ln>
                            <a:noFill/>
                          </a:ln>
                          <a:solidFill>
                            <a:srgbClr val="000000"/>
                          </a:solidFill>
                          <a:effectLst/>
                          <a:latin typeface="+mj-lt"/>
                        </a:rPr>
                        <a:t> mi opinion</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In my opinion</a:t>
                      </a:r>
                    </a:p>
                  </a:txBody>
                  <a:tcPr marL="36576" marR="36576" marT="36576" marB="36576"/>
                </a:tc>
                <a:extLst>
                  <a:ext uri="{0D108BD9-81ED-4DB2-BD59-A6C34878D82A}">
                    <a16:rowId xmlns:a16="http://schemas.microsoft.com/office/drawing/2014/main" val="1235971345"/>
                  </a:ext>
                </a:extLst>
              </a:tr>
              <a:tr h="31076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Animado</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Lively</a:t>
                      </a:r>
                    </a:p>
                  </a:txBody>
                  <a:tcPr marL="36576" marR="36576" marT="36576" marB="36576"/>
                </a:tc>
                <a:extLst>
                  <a:ext uri="{0D108BD9-81ED-4DB2-BD59-A6C34878D82A}">
                    <a16:rowId xmlns:a16="http://schemas.microsoft.com/office/drawing/2014/main" val="3559737902"/>
                  </a:ext>
                </a:extLst>
              </a:tr>
              <a:tr h="31239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Cultural</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Cultural</a:t>
                      </a:r>
                    </a:p>
                  </a:txBody>
                  <a:tcPr marL="36576" marR="36576" marT="36576" marB="36576"/>
                </a:tc>
                <a:extLst>
                  <a:ext uri="{0D108BD9-81ED-4DB2-BD59-A6C34878D82A}">
                    <a16:rowId xmlns:a16="http://schemas.microsoft.com/office/drawing/2014/main" val="1543258229"/>
                  </a:ext>
                </a:extLst>
              </a:tr>
              <a:tr h="31239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Divertido</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Amusing</a:t>
                      </a:r>
                    </a:p>
                  </a:txBody>
                  <a:tcPr marL="36576" marR="36576" marT="36576" marB="36576"/>
                </a:tc>
                <a:extLst>
                  <a:ext uri="{0D108BD9-81ED-4DB2-BD59-A6C34878D82A}">
                    <a16:rowId xmlns:a16="http://schemas.microsoft.com/office/drawing/2014/main" val="3146237369"/>
                  </a:ext>
                </a:extLst>
              </a:tr>
              <a:tr h="31239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Especial </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Special</a:t>
                      </a:r>
                    </a:p>
                  </a:txBody>
                  <a:tcPr marL="36576" marR="36576" marT="36576" marB="36576"/>
                </a:tc>
                <a:extLst>
                  <a:ext uri="{0D108BD9-81ED-4DB2-BD59-A6C34878D82A}">
                    <a16:rowId xmlns:a16="http://schemas.microsoft.com/office/drawing/2014/main" val="3264998185"/>
                  </a:ext>
                </a:extLst>
              </a:tr>
              <a:tr h="31239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Histórico</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Historic</a:t>
                      </a:r>
                      <a:r>
                        <a:rPr lang="en-GB" sz="1200" kern="1400" baseline="0" dirty="0">
                          <a:ln>
                            <a:noFill/>
                          </a:ln>
                          <a:solidFill>
                            <a:srgbClr val="000000"/>
                          </a:solidFill>
                          <a:effectLst/>
                          <a:latin typeface="+mj-lt"/>
                        </a:rPr>
                        <a:t> </a:t>
                      </a:r>
                      <a:endParaRPr lang="en-GB" sz="12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2139219470"/>
                  </a:ext>
                </a:extLst>
              </a:tr>
              <a:tr h="31239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mj-lt"/>
                        </a:rPr>
                        <a:t>Internacional</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International</a:t>
                      </a:r>
                    </a:p>
                  </a:txBody>
                  <a:tcPr marL="36576" marR="36576" marT="36576" marB="36576"/>
                </a:tc>
                <a:extLst>
                  <a:ext uri="{0D108BD9-81ED-4DB2-BD59-A6C34878D82A}">
                    <a16:rowId xmlns:a16="http://schemas.microsoft.com/office/drawing/2014/main" val="3212544497"/>
                  </a:ext>
                </a:extLst>
              </a:tr>
              <a:tr h="31239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Peligroso</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Dangerous</a:t>
                      </a:r>
                    </a:p>
                  </a:txBody>
                  <a:tcPr marL="36576" marR="36576" marT="36576" marB="36576"/>
                </a:tc>
                <a:extLst>
                  <a:ext uri="{0D108BD9-81ED-4DB2-BD59-A6C34878D82A}">
                    <a16:rowId xmlns:a16="http://schemas.microsoft.com/office/drawing/2014/main" val="1202810902"/>
                  </a:ext>
                </a:extLst>
              </a:tr>
              <a:tr h="31239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Nacional</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national</a:t>
                      </a:r>
                      <a:r>
                        <a:rPr lang="en-GB" sz="1200" kern="1400" baseline="0" dirty="0">
                          <a:ln>
                            <a:noFill/>
                          </a:ln>
                          <a:solidFill>
                            <a:srgbClr val="000000"/>
                          </a:solidFill>
                          <a:effectLst/>
                          <a:latin typeface="+mj-lt"/>
                        </a:rPr>
                        <a:t> </a:t>
                      </a:r>
                      <a:endParaRPr lang="en-GB" sz="12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1773897719"/>
                  </a:ext>
                </a:extLst>
              </a:tr>
              <a:tr h="31239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Tradicional</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Traditional</a:t>
                      </a:r>
                    </a:p>
                  </a:txBody>
                  <a:tcPr marL="36576" marR="36576" marT="36576" marB="36576"/>
                </a:tc>
                <a:extLst>
                  <a:ext uri="{0D108BD9-81ED-4DB2-BD59-A6C34878D82A}">
                    <a16:rowId xmlns:a16="http://schemas.microsoft.com/office/drawing/2014/main" val="4134501911"/>
                  </a:ext>
                </a:extLst>
              </a:tr>
              <a:tr h="31239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Ruidoso</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Noisy</a:t>
                      </a:r>
                    </a:p>
                  </a:txBody>
                  <a:tcPr marL="36576" marR="36576" marT="36576" marB="36576"/>
                </a:tc>
                <a:extLst>
                  <a:ext uri="{0D108BD9-81ED-4DB2-BD59-A6C34878D82A}">
                    <a16:rowId xmlns:a16="http://schemas.microsoft.com/office/drawing/2014/main" val="156345796"/>
                  </a:ext>
                </a:extLst>
              </a:tr>
              <a:tr h="31239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Plaza</a:t>
                      </a:r>
                      <a:r>
                        <a:rPr lang="en-GB" sz="1200" kern="1400" baseline="0" dirty="0">
                          <a:ln>
                            <a:noFill/>
                          </a:ln>
                          <a:solidFill>
                            <a:srgbClr val="000000"/>
                          </a:solidFill>
                          <a:effectLst/>
                          <a:latin typeface="+mj-lt"/>
                        </a:rPr>
                        <a:t> de </a:t>
                      </a:r>
                      <a:r>
                        <a:rPr lang="en-GB" sz="1200" kern="1400" baseline="0" dirty="0" err="1">
                          <a:ln>
                            <a:noFill/>
                          </a:ln>
                          <a:solidFill>
                            <a:srgbClr val="000000"/>
                          </a:solidFill>
                          <a:effectLst/>
                          <a:latin typeface="+mj-lt"/>
                        </a:rPr>
                        <a:t>toros</a:t>
                      </a:r>
                      <a:endParaRPr lang="en-GB" sz="12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Bullring</a:t>
                      </a:r>
                    </a:p>
                  </a:txBody>
                  <a:tcPr marL="36576" marR="36576" marT="36576" marB="36576"/>
                </a:tc>
                <a:extLst>
                  <a:ext uri="{0D108BD9-81ED-4DB2-BD59-A6C34878D82A}">
                    <a16:rowId xmlns:a16="http://schemas.microsoft.com/office/drawing/2014/main" val="24060582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89042050"/>
              </p:ext>
            </p:extLst>
          </p:nvPr>
        </p:nvGraphicFramePr>
        <p:xfrm>
          <a:off x="8158604" y="93590"/>
          <a:ext cx="3932605" cy="5863159"/>
        </p:xfrm>
        <a:graphic>
          <a:graphicData uri="http://schemas.openxmlformats.org/drawingml/2006/table">
            <a:tbl>
              <a:tblPr firstRow="1" bandRow="1">
                <a:tableStyleId>{5940675A-B579-460E-94D1-54222C63F5DA}</a:tableStyleId>
              </a:tblPr>
              <a:tblGrid>
                <a:gridCol w="1977713">
                  <a:extLst>
                    <a:ext uri="{9D8B030D-6E8A-4147-A177-3AD203B41FA5}">
                      <a16:colId xmlns:a16="http://schemas.microsoft.com/office/drawing/2014/main" val="20000"/>
                    </a:ext>
                  </a:extLst>
                </a:gridCol>
                <a:gridCol w="1954892">
                  <a:extLst>
                    <a:ext uri="{9D8B030D-6E8A-4147-A177-3AD203B41FA5}">
                      <a16:colId xmlns:a16="http://schemas.microsoft.com/office/drawing/2014/main" val="20001"/>
                    </a:ext>
                  </a:extLst>
                </a:gridCol>
              </a:tblGrid>
              <a:tr h="276636">
                <a:tc>
                  <a:txBody>
                    <a:bodyPr/>
                    <a:lstStyle/>
                    <a:p>
                      <a:pPr algn="ctr"/>
                      <a:r>
                        <a:rPr lang="en-GB" sz="1200" b="1" dirty="0">
                          <a:latin typeface="+mj-lt"/>
                        </a:rPr>
                        <a:t>Spanish</a:t>
                      </a:r>
                    </a:p>
                  </a:txBody>
                  <a:tcPr anchor="ctr">
                    <a:solidFill>
                      <a:srgbClr val="FFCCFF"/>
                    </a:solidFill>
                  </a:tcPr>
                </a:tc>
                <a:tc>
                  <a:txBody>
                    <a:bodyPr/>
                    <a:lstStyle/>
                    <a:p>
                      <a:pPr algn="ctr"/>
                      <a:r>
                        <a:rPr lang="en-GB" sz="1200" b="1" dirty="0">
                          <a:latin typeface="+mj-lt"/>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34292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Banda</a:t>
                      </a:r>
                    </a:p>
                  </a:txBody>
                  <a:tcPr marL="36576" marR="36576" marT="36576" marB="36576"/>
                </a:tc>
                <a:tc>
                  <a:txBody>
                    <a:bodyPr/>
                    <a:lstStyle/>
                    <a:p>
                      <a:r>
                        <a:rPr lang="en-GB" sz="1200" dirty="0">
                          <a:latin typeface="+mj-lt"/>
                        </a:rPr>
                        <a:t>Band</a:t>
                      </a:r>
                    </a:p>
                  </a:txBody>
                  <a:tcPr marL="36576" marR="36576" marT="36576" marB="36576"/>
                </a:tc>
                <a:extLst>
                  <a:ext uri="{0D108BD9-81ED-4DB2-BD59-A6C34878D82A}">
                    <a16:rowId xmlns:a16="http://schemas.microsoft.com/office/drawing/2014/main" val="3878123954"/>
                  </a:ext>
                </a:extLst>
              </a:tr>
              <a:tr h="342927">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Desfile</a:t>
                      </a:r>
                      <a:endParaRPr lang="en-GB" sz="1200" kern="1400" dirty="0">
                        <a:ln>
                          <a:noFill/>
                        </a:ln>
                        <a:solidFill>
                          <a:srgbClr val="000000"/>
                        </a:solidFill>
                        <a:effectLst/>
                        <a:latin typeface="+mj-lt"/>
                      </a:endParaRPr>
                    </a:p>
                  </a:txBody>
                  <a:tcPr marL="36576" marR="36576" marT="36576" marB="36576"/>
                </a:tc>
                <a:tc>
                  <a:txBody>
                    <a:bodyPr/>
                    <a:lstStyle/>
                    <a:p>
                      <a:r>
                        <a:rPr lang="en-GB" sz="1200" dirty="0">
                          <a:latin typeface="+mj-lt"/>
                        </a:rPr>
                        <a:t>Procession / parade</a:t>
                      </a:r>
                    </a:p>
                  </a:txBody>
                  <a:tcPr marL="36576" marR="36576" marT="36576" marB="36576"/>
                </a:tc>
                <a:extLst>
                  <a:ext uri="{0D108BD9-81ED-4DB2-BD59-A6C34878D82A}">
                    <a16:rowId xmlns:a16="http://schemas.microsoft.com/office/drawing/2014/main" val="2694975769"/>
                  </a:ext>
                </a:extLst>
              </a:tr>
              <a:tr h="342927">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Disfraz</a:t>
                      </a:r>
                      <a:endParaRPr lang="en-GB" sz="1200" kern="1400" dirty="0">
                        <a:ln>
                          <a:noFill/>
                        </a:ln>
                        <a:solidFill>
                          <a:srgbClr val="000000"/>
                        </a:solidFill>
                        <a:effectLst/>
                        <a:latin typeface="+mj-lt"/>
                      </a:endParaRPr>
                    </a:p>
                  </a:txBody>
                  <a:tcPr marL="36576" marR="36576" marT="36576" marB="36576"/>
                </a:tc>
                <a:tc>
                  <a:txBody>
                    <a:bodyPr/>
                    <a:lstStyle/>
                    <a:p>
                      <a:r>
                        <a:rPr lang="en-GB" sz="1200" dirty="0">
                          <a:latin typeface="+mj-lt"/>
                        </a:rPr>
                        <a:t>Costume</a:t>
                      </a:r>
                    </a:p>
                  </a:txBody>
                  <a:tcPr marL="36576" marR="36576" marT="36576" marB="36576"/>
                </a:tc>
                <a:extLst>
                  <a:ext uri="{0D108BD9-81ED-4DB2-BD59-A6C34878D82A}">
                    <a16:rowId xmlns:a16="http://schemas.microsoft.com/office/drawing/2014/main" val="1202742343"/>
                  </a:ext>
                </a:extLst>
              </a:tr>
              <a:tr h="342927">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j-lt"/>
                        </a:rPr>
                        <a:t>Flamenco</a:t>
                      </a:r>
                    </a:p>
                  </a:txBody>
                  <a:tcPr marL="36576" marR="36576" marT="36576" marB="36576"/>
                </a:tc>
                <a:tc>
                  <a:txBody>
                    <a:bodyPr/>
                    <a:lstStyle/>
                    <a:p>
                      <a:r>
                        <a:rPr lang="en-GB" sz="1200" dirty="0">
                          <a:latin typeface="+mj-lt"/>
                        </a:rPr>
                        <a:t>Spanish dance</a:t>
                      </a:r>
                    </a:p>
                  </a:txBody>
                  <a:tcPr marL="36576" marR="36576" marT="36576" marB="36576"/>
                </a:tc>
                <a:extLst>
                  <a:ext uri="{0D108BD9-81ED-4DB2-BD59-A6C34878D82A}">
                    <a16:rowId xmlns:a16="http://schemas.microsoft.com/office/drawing/2014/main" val="10002"/>
                  </a:ext>
                </a:extLst>
              </a:tr>
              <a:tr h="44261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Fuego</a:t>
                      </a:r>
                    </a:p>
                  </a:txBody>
                  <a:tcPr marL="36576" marR="36576" marT="36576" marB="36576"/>
                </a:tc>
                <a:tc>
                  <a:txBody>
                    <a:bodyPr/>
                    <a:lstStyle/>
                    <a:p>
                      <a:r>
                        <a:rPr lang="en-GB" sz="1200" dirty="0">
                          <a:latin typeface="+mj-lt"/>
                        </a:rPr>
                        <a:t>Fire</a:t>
                      </a:r>
                    </a:p>
                  </a:txBody>
                  <a:tcPr marL="36576" marR="36576" marT="36576" marB="36576"/>
                </a:tc>
                <a:extLst>
                  <a:ext uri="{0D108BD9-81ED-4DB2-BD59-A6C34878D82A}">
                    <a16:rowId xmlns:a16="http://schemas.microsoft.com/office/drawing/2014/main" val="3925240874"/>
                  </a:ext>
                </a:extLst>
              </a:tr>
              <a:tr h="34292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mj-lt"/>
                        </a:rPr>
                        <a:t>Música</a:t>
                      </a:r>
                      <a:endParaRPr lang="en-GB" sz="1200" kern="1400" dirty="0">
                        <a:ln>
                          <a:noFill/>
                        </a:ln>
                        <a:solidFill>
                          <a:srgbClr val="000000"/>
                        </a:solidFill>
                        <a:effectLst/>
                        <a:latin typeface="+mj-lt"/>
                      </a:endParaRPr>
                    </a:p>
                  </a:txBody>
                  <a:tcPr marL="36576" marR="36576" marT="36576" marB="36576"/>
                </a:tc>
                <a:tc>
                  <a:txBody>
                    <a:bodyPr/>
                    <a:lstStyle/>
                    <a:p>
                      <a:r>
                        <a:rPr lang="en-GB" sz="1200" dirty="0">
                          <a:latin typeface="+mj-lt"/>
                        </a:rPr>
                        <a:t>Music</a:t>
                      </a:r>
                    </a:p>
                  </a:txBody>
                  <a:tcPr marL="36576" marR="36576" marT="36576" marB="36576"/>
                </a:tc>
                <a:extLst>
                  <a:ext uri="{0D108BD9-81ED-4DB2-BD59-A6C34878D82A}">
                    <a16:rowId xmlns:a16="http://schemas.microsoft.com/office/drawing/2014/main" val="3041935017"/>
                  </a:ext>
                </a:extLst>
              </a:tr>
              <a:tr h="34292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Comida</a:t>
                      </a:r>
                    </a:p>
                  </a:txBody>
                  <a:tcPr marL="36576" marR="36576" marT="36576" marB="36576"/>
                </a:tc>
                <a:tc>
                  <a:txBody>
                    <a:bodyPr/>
                    <a:lstStyle/>
                    <a:p>
                      <a:r>
                        <a:rPr lang="en-GB" sz="1200" dirty="0">
                          <a:latin typeface="+mj-lt"/>
                        </a:rPr>
                        <a:t>Food</a:t>
                      </a:r>
                    </a:p>
                  </a:txBody>
                  <a:tcPr marL="36576" marR="36576" marT="36576" marB="36576"/>
                </a:tc>
                <a:extLst>
                  <a:ext uri="{0D108BD9-81ED-4DB2-BD59-A6C34878D82A}">
                    <a16:rowId xmlns:a16="http://schemas.microsoft.com/office/drawing/2014/main" val="4149408354"/>
                  </a:ext>
                </a:extLst>
              </a:tr>
              <a:tr h="342927">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j-lt"/>
                        </a:rPr>
                        <a:t>Tapas</a:t>
                      </a:r>
                    </a:p>
                  </a:txBody>
                  <a:tcPr marL="36576" marR="36576" marT="36576" marB="36576"/>
                </a:tc>
                <a:tc>
                  <a:txBody>
                    <a:bodyPr/>
                    <a:lstStyle/>
                    <a:p>
                      <a:r>
                        <a:rPr lang="en-GB" sz="1200" dirty="0">
                          <a:latin typeface="+mj-lt"/>
                        </a:rPr>
                        <a:t>Small</a:t>
                      </a:r>
                      <a:r>
                        <a:rPr lang="en-GB" sz="1200" baseline="0" dirty="0">
                          <a:latin typeface="+mj-lt"/>
                        </a:rPr>
                        <a:t> sharing plates</a:t>
                      </a:r>
                      <a:endParaRPr lang="en-GB" sz="1200" dirty="0">
                        <a:latin typeface="+mj-lt"/>
                      </a:endParaRPr>
                    </a:p>
                  </a:txBody>
                  <a:tcPr marL="36576" marR="36576" marT="36576" marB="36576"/>
                </a:tc>
                <a:extLst>
                  <a:ext uri="{0D108BD9-81ED-4DB2-BD59-A6C34878D82A}">
                    <a16:rowId xmlns:a16="http://schemas.microsoft.com/office/drawing/2014/main" val="3748769057"/>
                  </a:ext>
                </a:extLst>
              </a:tr>
              <a:tr h="342927">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Baile</a:t>
                      </a:r>
                      <a:endParaRPr lang="en-GB" sz="1200" kern="1400" dirty="0">
                        <a:ln>
                          <a:noFill/>
                        </a:ln>
                        <a:solidFill>
                          <a:srgbClr val="000000"/>
                        </a:solidFill>
                        <a:effectLst/>
                        <a:latin typeface="+mj-lt"/>
                      </a:endParaRPr>
                    </a:p>
                  </a:txBody>
                  <a:tcPr marL="36576" marR="36576" marT="36576" marB="36576"/>
                </a:tc>
                <a:tc>
                  <a:txBody>
                    <a:bodyPr/>
                    <a:lstStyle/>
                    <a:p>
                      <a:r>
                        <a:rPr lang="en-GB" sz="1200" dirty="0">
                          <a:latin typeface="+mj-lt"/>
                        </a:rPr>
                        <a:t>Dance</a:t>
                      </a:r>
                    </a:p>
                  </a:txBody>
                  <a:tcPr marL="36576" marR="36576" marT="36576" marB="36576"/>
                </a:tc>
                <a:extLst>
                  <a:ext uri="{0D108BD9-81ED-4DB2-BD59-A6C34878D82A}">
                    <a16:rowId xmlns:a16="http://schemas.microsoft.com/office/drawing/2014/main" val="1543258229"/>
                  </a:ext>
                </a:extLst>
              </a:tr>
              <a:tr h="342927">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Caballo</a:t>
                      </a:r>
                      <a:r>
                        <a:rPr lang="en-GB" sz="1200" kern="1400" dirty="0">
                          <a:ln>
                            <a:noFill/>
                          </a:ln>
                          <a:solidFill>
                            <a:srgbClr val="000000"/>
                          </a:solidFill>
                          <a:effectLst/>
                          <a:latin typeface="+mj-lt"/>
                        </a:rPr>
                        <a:t> </a:t>
                      </a:r>
                    </a:p>
                  </a:txBody>
                  <a:tcPr marL="36576" marR="36576" marT="36576" marB="36576"/>
                </a:tc>
                <a:tc>
                  <a:txBody>
                    <a:bodyPr/>
                    <a:lstStyle/>
                    <a:p>
                      <a:r>
                        <a:rPr lang="en-GB" sz="1200" dirty="0">
                          <a:latin typeface="+mj-lt"/>
                        </a:rPr>
                        <a:t>Horse</a:t>
                      </a:r>
                    </a:p>
                  </a:txBody>
                  <a:tcPr marL="36576" marR="36576" marT="36576" marB="36576"/>
                </a:tc>
                <a:extLst>
                  <a:ext uri="{0D108BD9-81ED-4DB2-BD59-A6C34878D82A}">
                    <a16:rowId xmlns:a16="http://schemas.microsoft.com/office/drawing/2014/main" val="3146237369"/>
                  </a:ext>
                </a:extLst>
              </a:tr>
              <a:tr h="342927">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Juguete</a:t>
                      </a:r>
                      <a:endParaRPr lang="en-GB" sz="1200" kern="1400" dirty="0">
                        <a:ln>
                          <a:noFill/>
                        </a:ln>
                        <a:solidFill>
                          <a:srgbClr val="000000"/>
                        </a:solidFill>
                        <a:effectLst/>
                        <a:latin typeface="+mj-lt"/>
                      </a:endParaRPr>
                    </a:p>
                  </a:txBody>
                  <a:tcPr marL="36576" marR="36576" marT="36576" marB="36576"/>
                </a:tc>
                <a:tc>
                  <a:txBody>
                    <a:bodyPr/>
                    <a:lstStyle/>
                    <a:p>
                      <a:r>
                        <a:rPr lang="en-GB" sz="1200" dirty="0">
                          <a:latin typeface="+mj-lt"/>
                        </a:rPr>
                        <a:t>Toy</a:t>
                      </a:r>
                    </a:p>
                  </a:txBody>
                  <a:tcPr marL="36576" marR="36576" marT="36576" marB="36576"/>
                </a:tc>
                <a:extLst>
                  <a:ext uri="{0D108BD9-81ED-4DB2-BD59-A6C34878D82A}">
                    <a16:rowId xmlns:a16="http://schemas.microsoft.com/office/drawing/2014/main" val="2139219470"/>
                  </a:ext>
                </a:extLst>
              </a:tr>
              <a:tr h="34292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Plato</a:t>
                      </a:r>
                    </a:p>
                  </a:txBody>
                  <a:tcPr marL="36576" marR="36576" marT="36576" marB="36576"/>
                </a:tc>
                <a:tc>
                  <a:txBody>
                    <a:bodyPr/>
                    <a:lstStyle/>
                    <a:p>
                      <a:r>
                        <a:rPr lang="en-GB" sz="1200" dirty="0">
                          <a:latin typeface="+mj-lt"/>
                        </a:rPr>
                        <a:t>Dish</a:t>
                      </a:r>
                    </a:p>
                  </a:txBody>
                  <a:tcPr marL="36576" marR="36576" marT="36576" marB="36576"/>
                </a:tc>
                <a:extLst>
                  <a:ext uri="{0D108BD9-81ED-4DB2-BD59-A6C34878D82A}">
                    <a16:rowId xmlns:a16="http://schemas.microsoft.com/office/drawing/2014/main" val="3212544497"/>
                  </a:ext>
                </a:extLst>
              </a:tr>
              <a:tr h="342927">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j-lt"/>
                        </a:rPr>
                        <a:t>Regalo</a:t>
                      </a:r>
                    </a:p>
                  </a:txBody>
                  <a:tcPr marL="36576" marR="36576" marT="36576" marB="36576"/>
                </a:tc>
                <a:tc>
                  <a:txBody>
                    <a:bodyPr/>
                    <a:lstStyle/>
                    <a:p>
                      <a:r>
                        <a:rPr lang="en-GB" sz="1200" dirty="0">
                          <a:latin typeface="+mj-lt"/>
                        </a:rPr>
                        <a:t>Present</a:t>
                      </a:r>
                    </a:p>
                  </a:txBody>
                  <a:tcPr marL="36576" marR="36576" marT="36576" marB="36576"/>
                </a:tc>
                <a:extLst>
                  <a:ext uri="{0D108BD9-81ED-4DB2-BD59-A6C34878D82A}">
                    <a16:rowId xmlns:a16="http://schemas.microsoft.com/office/drawing/2014/main" val="1202810902"/>
                  </a:ext>
                </a:extLst>
              </a:tr>
              <a:tr h="34292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a:ln>
                            <a:noFill/>
                          </a:ln>
                          <a:solidFill>
                            <a:srgbClr val="000000"/>
                          </a:solidFill>
                          <a:effectLst/>
                          <a:latin typeface="+mj-lt"/>
                        </a:rPr>
                        <a:t>Traje</a:t>
                      </a:r>
                    </a:p>
                  </a:txBody>
                  <a:tcPr marL="36576" marR="36576" marT="36576" marB="36576"/>
                </a:tc>
                <a:tc>
                  <a:txBody>
                    <a:bodyPr/>
                    <a:lstStyle/>
                    <a:p>
                      <a:r>
                        <a:rPr lang="en-GB" sz="1200" dirty="0">
                          <a:latin typeface="+mj-lt"/>
                        </a:rPr>
                        <a:t>Suit</a:t>
                      </a:r>
                    </a:p>
                  </a:txBody>
                  <a:tcPr marL="36576" marR="36576" marT="36576" marB="36576"/>
                </a:tc>
                <a:extLst>
                  <a:ext uri="{0D108BD9-81ED-4DB2-BD59-A6C34878D82A}">
                    <a16:rowId xmlns:a16="http://schemas.microsoft.com/office/drawing/2014/main" val="624982291"/>
                  </a:ext>
                </a:extLst>
              </a:tr>
              <a:tr h="34292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a:ln>
                            <a:noFill/>
                          </a:ln>
                          <a:solidFill>
                            <a:srgbClr val="000000"/>
                          </a:solidFill>
                          <a:effectLst/>
                          <a:latin typeface="+mj-lt"/>
                        </a:rPr>
                        <a:t>Vestido</a:t>
                      </a:r>
                    </a:p>
                  </a:txBody>
                  <a:tcPr marL="36576" marR="36576" marT="36576" marB="36576"/>
                </a:tc>
                <a:tc>
                  <a:txBody>
                    <a:bodyPr/>
                    <a:lstStyle/>
                    <a:p>
                      <a:r>
                        <a:rPr lang="en-GB" sz="1200" dirty="0">
                          <a:latin typeface="+mj-lt"/>
                        </a:rPr>
                        <a:t>Dress</a:t>
                      </a:r>
                    </a:p>
                  </a:txBody>
                  <a:tcPr marL="36576" marR="36576" marT="36576" marB="36576"/>
                </a:tc>
                <a:extLst>
                  <a:ext uri="{0D108BD9-81ED-4DB2-BD59-A6C34878D82A}">
                    <a16:rowId xmlns:a16="http://schemas.microsoft.com/office/drawing/2014/main" val="3632473851"/>
                  </a:ext>
                </a:extLst>
              </a:tr>
              <a:tr h="34292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mj-lt"/>
                        </a:rPr>
                        <a:t>Fuegos</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artificiales</a:t>
                      </a:r>
                      <a:endParaRPr lang="en-GB" sz="1200" kern="1400" dirty="0">
                        <a:ln>
                          <a:noFill/>
                        </a:ln>
                        <a:solidFill>
                          <a:srgbClr val="000000"/>
                        </a:solidFill>
                        <a:effectLst/>
                        <a:latin typeface="+mj-lt"/>
                      </a:endParaRPr>
                    </a:p>
                  </a:txBody>
                  <a:tcPr marL="36576" marR="36576" marT="36576" marB="36576"/>
                </a:tc>
                <a:tc>
                  <a:txBody>
                    <a:bodyPr/>
                    <a:lstStyle/>
                    <a:p>
                      <a:r>
                        <a:rPr lang="en-GB" sz="1200" dirty="0">
                          <a:latin typeface="+mj-lt"/>
                        </a:rPr>
                        <a:t>fireworks</a:t>
                      </a:r>
                    </a:p>
                  </a:txBody>
                  <a:tcPr marL="36576" marR="36576" marT="36576" marB="36576"/>
                </a:tc>
                <a:extLst>
                  <a:ext uri="{0D108BD9-81ED-4DB2-BD59-A6C34878D82A}">
                    <a16:rowId xmlns:a16="http://schemas.microsoft.com/office/drawing/2014/main" val="1415192948"/>
                  </a:ext>
                </a:extLst>
              </a:tr>
            </a:tbl>
          </a:graphicData>
        </a:graphic>
      </p:graphicFrame>
    </p:spTree>
    <p:extLst>
      <p:ext uri="{BB962C8B-B14F-4D97-AF65-F5344CB8AC3E}">
        <p14:creationId xmlns:p14="http://schemas.microsoft.com/office/powerpoint/2010/main" val="162619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en-US" sz="2400" dirty="0">
                <a:solidFill>
                  <a:prstClr val="white"/>
                </a:solidFill>
                <a:latin typeface="Gill Sans MT" panose="020B0502020104020203" pitchFamily="34" charset="0"/>
              </a:rPr>
              <a:t>History</a:t>
            </a:r>
            <a:endParaRPr lang="en-US" sz="2000" dirty="0">
              <a:solidFill>
                <a:prstClr val="white"/>
              </a:solidFill>
              <a:latin typeface="Gill Sans MT" panose="020B0502020104020203" pitchFamily="34" charset="0"/>
            </a:endParaRPr>
          </a:p>
        </p:txBody>
      </p:sp>
      <p:sp>
        <p:nvSpPr>
          <p:cNvPr id="6" name="TextBox 5"/>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4" name="Content Placeholder 3"/>
          <p:cNvGraphicFramePr>
            <a:graphicFrameLocks/>
          </p:cNvGraphicFramePr>
          <p:nvPr>
            <p:extLst>
              <p:ext uri="{D42A27DB-BD31-4B8C-83A1-F6EECF244321}">
                <p14:modId xmlns:p14="http://schemas.microsoft.com/office/powerpoint/2010/main" val="3204263544"/>
              </p:ext>
            </p:extLst>
          </p:nvPr>
        </p:nvGraphicFramePr>
        <p:xfrm>
          <a:off x="6208296" y="764892"/>
          <a:ext cx="5342020" cy="5912402"/>
        </p:xfrm>
        <a:graphic>
          <a:graphicData uri="http://schemas.openxmlformats.org/drawingml/2006/table">
            <a:tbl>
              <a:tblPr firstRow="1" bandRow="1">
                <a:tableStyleId>{5940675A-B579-460E-94D1-54222C63F5DA}</a:tableStyleId>
              </a:tblPr>
              <a:tblGrid>
                <a:gridCol w="1855878">
                  <a:extLst>
                    <a:ext uri="{9D8B030D-6E8A-4147-A177-3AD203B41FA5}">
                      <a16:colId xmlns:a16="http://schemas.microsoft.com/office/drawing/2014/main" val="20000"/>
                    </a:ext>
                  </a:extLst>
                </a:gridCol>
                <a:gridCol w="348614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Events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1798: The Irish Rebellion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This was a failed attempt to gain complete independence from British rule in Ireland.</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1800: The Acts of Union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This law made Ireland a part of the United Kingdom.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1172618"/>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1912: Home Rule Act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This law was to give Ireland more control and autonomy. However, it divided Ireland into two sides. The unionists (remain) and the nationalists.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1912: The Ulster Covenant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Signed by 500,000 people in Ulster</a:t>
                      </a:r>
                      <a:r>
                        <a:rPr lang="en-US" sz="1200" b="0" baseline="0" dirty="0">
                          <a:effectLst/>
                          <a:latin typeface="Gill Sans MT" panose="020B0502020104020203" pitchFamily="34" charset="0"/>
                          <a:ea typeface="Calibri" panose="020F0502020204030204" pitchFamily="34" charset="0"/>
                          <a:cs typeface="Times New Roman" panose="02020603050405020304" pitchFamily="18" charset="0"/>
                        </a:rPr>
                        <a:t> and</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created an army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of Ulster volunteers, which threatened to resist the act using violence. </a:t>
                      </a:r>
                    </a:p>
                  </a:txBody>
                  <a:tcPr marL="68580" marR="68580" marT="0" marB="0" anchor="ctr"/>
                </a:tc>
                <a:extLst>
                  <a:ext uri="{0D108BD9-81ED-4DB2-BD59-A6C34878D82A}">
                    <a16:rowId xmlns:a16="http://schemas.microsoft.com/office/drawing/2014/main" val="10003"/>
                  </a:ext>
                </a:extLst>
              </a:tr>
              <a:tr h="504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24</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-29</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April 1916: The Easter Rising</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This was an attempt by Irish nationalist rebels to make Ireland a Republic.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04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1919-21: The Irish Wars of Independence</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Also known as the Anglo-Irish war between the IRA and British forces.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28</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June 1922- 24</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May 1923:  The Irish Civil War</a:t>
                      </a:r>
                      <a:endParaRPr lang="en-US" sz="1200" b="0" dirty="0">
                        <a:latin typeface="Gill Sans MT" panose="020B0502020104020203" pitchFamily="34" charset="0"/>
                      </a:endParaRPr>
                    </a:p>
                  </a:txBody>
                  <a:tcPr anchor="ctr"/>
                </a:tc>
                <a:tc>
                  <a:txBody>
                    <a:bodyPr/>
                    <a:lstStyle/>
                    <a:p>
                      <a:pPr algn="l">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Broke out due to the Anglo-Irish Treaty which gave Ireland independent status but as a colony of the British Empire.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1960’s and 1970’s</a:t>
                      </a:r>
                      <a:endParaRPr lang="en-US" sz="1200" b="0" dirty="0">
                        <a:latin typeface="Gill Sans MT" panose="020B0502020104020203" pitchFamily="34" charset="0"/>
                      </a:endParaRPr>
                    </a:p>
                  </a:txBody>
                  <a:tcPr anchor="ctr"/>
                </a:tc>
                <a:tc>
                  <a:txBody>
                    <a:bodyPr/>
                    <a:lstStyle/>
                    <a:p>
                      <a:pPr algn="l">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The Troubles in Northern Ireland. The status of Northern Ireland caused conflict and violence at times.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5829074"/>
                  </a:ext>
                </a:extLst>
              </a:tr>
              <a:tr h="504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30</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January 1972: Bloody Sunday.</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13 Irish men were killed by British forces, all</a:t>
                      </a:r>
                      <a:r>
                        <a:rPr lang="en-US" sz="12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aged</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between seventeen and forty-one.</a:t>
                      </a:r>
                    </a:p>
                  </a:txBody>
                  <a:tcPr marL="68580" marR="68580" marT="0" marB="0" anchor="ctr"/>
                </a:tc>
                <a:extLst>
                  <a:ext uri="{0D108BD9-81ED-4DB2-BD59-A6C34878D82A}">
                    <a16:rowId xmlns:a16="http://schemas.microsoft.com/office/drawing/2014/main" val="2432269375"/>
                  </a:ext>
                </a:extLst>
              </a:tr>
              <a:tr h="602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2</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nd</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December 1999: The Good Friday agreement</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Political deal designed to bring an end to the Troubles.</a:t>
                      </a:r>
                    </a:p>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Approved by public votes in Northern Ireland and the Republic of Ireland.</a:t>
                      </a:r>
                    </a:p>
                  </a:txBody>
                  <a:tcPr marL="68580" marR="68580" marT="0" marB="0" anchor="ctr"/>
                </a:tc>
                <a:extLst>
                  <a:ext uri="{0D108BD9-81ED-4DB2-BD59-A6C34878D82A}">
                    <a16:rowId xmlns:a16="http://schemas.microsoft.com/office/drawing/2014/main" val="3395636020"/>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4138295658"/>
              </p:ext>
            </p:extLst>
          </p:nvPr>
        </p:nvGraphicFramePr>
        <p:xfrm>
          <a:off x="245533" y="764892"/>
          <a:ext cx="5638799" cy="6018374"/>
        </p:xfrm>
        <a:graphic>
          <a:graphicData uri="http://schemas.openxmlformats.org/drawingml/2006/table">
            <a:tbl>
              <a:tblPr firstRow="1" bandRow="1">
                <a:tableStyleId>{5940675A-B579-460E-94D1-54222C63F5DA}</a:tableStyleId>
              </a:tblPr>
              <a:tblGrid>
                <a:gridCol w="1678052">
                  <a:extLst>
                    <a:ext uri="{9D8B030D-6E8A-4147-A177-3AD203B41FA5}">
                      <a16:colId xmlns:a16="http://schemas.microsoft.com/office/drawing/2014/main" val="20000"/>
                    </a:ext>
                  </a:extLst>
                </a:gridCol>
                <a:gridCol w="3960747">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Terms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Emancipation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P</a:t>
                      </a:r>
                      <a:r>
                        <a:rPr lang="en-GB" sz="1200" b="0" dirty="0" err="1">
                          <a:effectLst/>
                          <a:latin typeface="Gill Sans MT" panose="020B0502020104020203" pitchFamily="34" charset="0"/>
                          <a:ea typeface="Calibri" panose="020F0502020204030204" pitchFamily="34" charset="0"/>
                          <a:cs typeface="Times New Roman" panose="02020603050405020304" pitchFamily="18" charset="0"/>
                        </a:rPr>
                        <a:t>rocess</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of being set free from legal, social, or political restrictions (liberation).</a:t>
                      </a:r>
                    </a:p>
                  </a:txBody>
                  <a:tcPr marL="68580" marR="68580" marT="0" marB="0" anchor="ctr"/>
                </a:tc>
                <a:extLst>
                  <a:ext uri="{0D108BD9-81ED-4DB2-BD59-A6C34878D82A}">
                    <a16:rowId xmlns:a16="http://schemas.microsoft.com/office/drawing/2014/main" val="10001"/>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Anglican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church/faith associated with the Church of England (Is Protestant)</a:t>
                      </a:r>
                    </a:p>
                  </a:txBody>
                  <a:tcPr marL="68580" marR="68580" marT="0" marB="0" anchor="ctr"/>
                </a:tc>
                <a:extLst>
                  <a:ext uri="{0D108BD9-81ED-4DB2-BD59-A6C34878D82A}">
                    <a16:rowId xmlns:a16="http://schemas.microsoft.com/office/drawing/2014/main" val="1235024585"/>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Unionism</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political belief that wants to keep Britain and Ireland united politically.</a:t>
                      </a:r>
                    </a:p>
                  </a:txBody>
                  <a:tcPr marL="68580" marR="68580" marT="0" marB="0" anchor="ctr"/>
                </a:tc>
                <a:extLst>
                  <a:ext uri="{0D108BD9-81ED-4DB2-BD59-A6C34878D82A}">
                    <a16:rowId xmlns:a16="http://schemas.microsoft.com/office/drawing/2014/main" val="541373885"/>
                  </a:ext>
                </a:extLst>
              </a:tr>
              <a:tr h="32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Nationalist</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person who wants political independence for their country.</a:t>
                      </a:r>
                    </a:p>
                  </a:txBody>
                  <a:tcPr marL="68580" marR="68580" marT="0" marB="0" anchor="ctr"/>
                </a:tc>
                <a:extLst>
                  <a:ext uri="{0D108BD9-81ED-4DB2-BD59-A6C34878D82A}">
                    <a16:rowId xmlns:a16="http://schemas.microsoft.com/office/drawing/2014/main" val="2537077572"/>
                  </a:ext>
                </a:extLst>
              </a:tr>
              <a:tr h="32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Autonomy</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right to self-government. </a:t>
                      </a:r>
                    </a:p>
                  </a:txBody>
                  <a:tcPr marL="68580" marR="68580" marT="0" marB="0" anchor="ctr"/>
                </a:tc>
                <a:extLst>
                  <a:ext uri="{0D108BD9-81ED-4DB2-BD59-A6C34878D82A}">
                    <a16:rowId xmlns:a16="http://schemas.microsoft.com/office/drawing/2014/main" val="10002"/>
                  </a:ext>
                </a:extLst>
              </a:tr>
              <a:tr h="32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Ulster</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An area in the North of Ireland. </a:t>
                      </a:r>
                    </a:p>
                  </a:txBody>
                  <a:tcPr marL="68580" marR="68580" marT="0" marB="0" anchor="ctr"/>
                </a:tc>
                <a:extLst>
                  <a:ext uri="{0D108BD9-81ED-4DB2-BD59-A6C34878D82A}">
                    <a16:rowId xmlns:a16="http://schemas.microsoft.com/office/drawing/2014/main" val="10003"/>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Irish Republican Brotherhood (IRB):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secret oath-bound </a:t>
                      </a:r>
                      <a:r>
                        <a:rPr lang="en-US" sz="1200" b="0" dirty="0" err="1">
                          <a:effectLst/>
                          <a:latin typeface="Gill Sans MT" panose="020B0502020104020203" pitchFamily="34" charset="0"/>
                          <a:ea typeface="Calibri" panose="020F0502020204030204" pitchFamily="34" charset="0"/>
                          <a:cs typeface="Times New Roman" panose="02020603050405020304" pitchFamily="18" charset="0"/>
                        </a:rPr>
                        <a:t>organisation</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dedicated to creating an Independent Ireland between 1858 and 1924.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2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Royal Irish Constabulary (RIC):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police force in Ireland from the early 19</a:t>
                      </a:r>
                      <a:r>
                        <a:rPr lang="en-GB"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C</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until 1922. </a:t>
                      </a:r>
                    </a:p>
                  </a:txBody>
                  <a:tcPr marL="68580" marR="68580" marT="0" marB="0" anchor="ctr"/>
                </a:tc>
                <a:extLst>
                  <a:ext uri="{0D108BD9-81ED-4DB2-BD59-A6C34878D82A}">
                    <a16:rowId xmlns:a16="http://schemas.microsoft.com/office/drawing/2014/main" val="10006"/>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Guerrilla warfare</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Type of combat that</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often involves surprise attacks such as ambushes, raids, or sabotage of a vulnerable target. </a:t>
                      </a:r>
                    </a:p>
                  </a:txBody>
                  <a:tcPr marL="68580" marR="68580" marT="0" marB="0" anchor="ctr"/>
                </a:tc>
                <a:extLst>
                  <a:ext uri="{0D108BD9-81ED-4DB2-BD59-A6C34878D82A}">
                    <a16:rowId xmlns:a16="http://schemas.microsoft.com/office/drawing/2014/main" val="535829074"/>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Republic</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state in which power is held by the people and their elected government.</a:t>
                      </a:r>
                    </a:p>
                  </a:txBody>
                  <a:tcPr marL="68580" marR="68580" marT="0" marB="0" anchor="ctr"/>
                </a:tc>
                <a:extLst>
                  <a:ext uri="{0D108BD9-81ED-4DB2-BD59-A6C34878D82A}">
                    <a16:rowId xmlns:a16="http://schemas.microsoft.com/office/drawing/2014/main" val="2432269375"/>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Irish Republican Army (IRA)</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paramilitary group in Ireland that wanted an independent Ireland and believed political violence was necessary to achieve this.</a:t>
                      </a:r>
                    </a:p>
                  </a:txBody>
                  <a:tcPr marL="68580" marR="68580" marT="0" marB="0"/>
                </a:tc>
                <a:extLst>
                  <a:ext uri="{0D108BD9-81ED-4DB2-BD59-A6C34878D82A}">
                    <a16:rowId xmlns:a16="http://schemas.microsoft.com/office/drawing/2014/main" val="770395911"/>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Sinn Fein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political slogan by Irish nationalists.</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Has since become a left-wing political party in Ireland</a:t>
                      </a:r>
                    </a:p>
                  </a:txBody>
                  <a:tcPr marL="68580" marR="68580" marT="0" marB="0"/>
                </a:tc>
                <a:extLst>
                  <a:ext uri="{0D108BD9-81ED-4DB2-BD59-A6C34878D82A}">
                    <a16:rowId xmlns:a16="http://schemas.microsoft.com/office/drawing/2014/main" val="4100917702"/>
                  </a:ext>
                </a:extLst>
              </a:tr>
            </a:tbl>
          </a:graphicData>
        </a:graphic>
      </p:graphicFrame>
    </p:spTree>
    <p:extLst>
      <p:ext uri="{BB962C8B-B14F-4D97-AF65-F5344CB8AC3E}">
        <p14:creationId xmlns:p14="http://schemas.microsoft.com/office/powerpoint/2010/main" val="372835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5" name="Table 4"/>
          <p:cNvGraphicFramePr>
            <a:graphicFrameLocks noGrp="1"/>
          </p:cNvGraphicFramePr>
          <p:nvPr>
            <p:extLst>
              <p:ext uri="{D42A27DB-BD31-4B8C-83A1-F6EECF244321}">
                <p14:modId xmlns:p14="http://schemas.microsoft.com/office/powerpoint/2010/main" val="3829327580"/>
              </p:ext>
            </p:extLst>
          </p:nvPr>
        </p:nvGraphicFramePr>
        <p:xfrm>
          <a:off x="122703" y="786129"/>
          <a:ext cx="11836409" cy="4930637"/>
        </p:xfrm>
        <a:graphic>
          <a:graphicData uri="http://schemas.openxmlformats.org/drawingml/2006/table">
            <a:tbl>
              <a:tblPr firstRow="1" bandRow="1">
                <a:tableStyleId>{5940675A-B579-460E-94D1-54222C63F5DA}</a:tableStyleId>
              </a:tblPr>
              <a:tblGrid>
                <a:gridCol w="1401097">
                  <a:extLst>
                    <a:ext uri="{9D8B030D-6E8A-4147-A177-3AD203B41FA5}">
                      <a16:colId xmlns:a16="http://schemas.microsoft.com/office/drawing/2014/main" val="20000"/>
                    </a:ext>
                  </a:extLst>
                </a:gridCol>
                <a:gridCol w="10435312">
                  <a:extLst>
                    <a:ext uri="{9D8B030D-6E8A-4147-A177-3AD203B41FA5}">
                      <a16:colId xmlns:a16="http://schemas.microsoft.com/office/drawing/2014/main" val="20001"/>
                    </a:ext>
                  </a:extLst>
                </a:gridCol>
              </a:tblGrid>
              <a:tr h="258476">
                <a:tc>
                  <a:txBody>
                    <a:bodyPr/>
                    <a:lstStyle/>
                    <a:p>
                      <a:pPr algn="l"/>
                      <a:r>
                        <a:rPr lang="en-GB" sz="1200" b="1" dirty="0">
                          <a:latin typeface="+mj-lt"/>
                        </a:rPr>
                        <a:t>Key Word</a:t>
                      </a:r>
                    </a:p>
                  </a:txBody>
                  <a:tcPr anchor="ctr">
                    <a:solidFill>
                      <a:schemeClr val="accent6">
                        <a:lumMod val="20000"/>
                        <a:lumOff val="80000"/>
                      </a:schemeClr>
                    </a:solidFill>
                  </a:tcPr>
                </a:tc>
                <a:tc>
                  <a:txBody>
                    <a:bodyPr/>
                    <a:lstStyle/>
                    <a:p>
                      <a:pPr algn="l"/>
                      <a:r>
                        <a:rPr lang="en-GB" sz="1200" b="1" dirty="0">
                          <a:latin typeface="+mj-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7397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Relief</a:t>
                      </a:r>
                      <a:endParaRPr lang="en-GB" sz="10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The height and shape of the land.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10001"/>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Lowland</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Flat land that is at, or not much higher, than sea level.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4231297233"/>
                  </a:ext>
                </a:extLst>
              </a:tr>
              <a:tr h="27397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Upland</a:t>
                      </a:r>
                      <a:endParaRPr lang="en-GB" sz="10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An area of high or hilly land.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232632574"/>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Igneous</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Magmatic rock which is formed by the cooling and solidifying of magma or lava.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792533283"/>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Sedimentary</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Rock that has formed through the deposition and solidification of sediment.</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1232828442"/>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Metamorphic</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Rock which has altered due to high  temperatures and/or pressures.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3157783359"/>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Erosion</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The wearing away of rocks. There are 4 different types of erosion.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3358326006"/>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Weathering</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The breaking down of rocks where they are.</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1298195780"/>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Biological</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The breaking down of rock by plants and animals e.g. roots forcing rocks apart.</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2584063083"/>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Mechanical</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The breakdown of rock without changing its chemical composition e.g. freeze thaw weathering.</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2555449906"/>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Glacier</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As glaciers move through the landscape they turn V-shaped valleys into U– shaped valleys. They leave behind smoothed landscapes and large rocks known as erratics.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565577198"/>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Deposition</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Material that is dropped by a river or sea as it loses energy. The heaviest material is deposited first.</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10003"/>
                  </a:ext>
                </a:extLst>
              </a:tr>
              <a:tr h="255485">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U– shaped valleys</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Are formed as ice erodes the surrounding rocks to create a “U” shaped valley with a flat bottom and steep sides.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3925240874"/>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Ice Age</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 period of time with low temperatures during which thick ice sheets cover vast areas of land.</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3041935017"/>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Meltwater</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Is the water released by the melting of snow and ice.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689662382"/>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Striations</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Is a groove or  scratch eroded onto surrounding rock by glaciers as they move. </a:t>
                      </a:r>
                      <a:endParaRPr lang="en-GB" sz="10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3898045413"/>
                  </a:ext>
                </a:extLst>
              </a:tr>
              <a:tr h="27397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Corrie</a:t>
                      </a:r>
                      <a:endParaRPr lang="en-GB" sz="10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Is a horseshoe– shaped valley  which is formed by the erosion of glaciers. </a:t>
                      </a:r>
                      <a:endParaRPr lang="en-GB" sz="10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287583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graphicFrame>
        <p:nvGraphicFramePr>
          <p:cNvPr id="5" name="Table 4"/>
          <p:cNvGraphicFramePr>
            <a:graphicFrameLocks noGrp="1"/>
          </p:cNvGraphicFramePr>
          <p:nvPr>
            <p:extLst>
              <p:ext uri="{D42A27DB-BD31-4B8C-83A1-F6EECF244321}">
                <p14:modId xmlns:p14="http://schemas.microsoft.com/office/powerpoint/2010/main" val="3680636566"/>
              </p:ext>
            </p:extLst>
          </p:nvPr>
        </p:nvGraphicFramePr>
        <p:xfrm>
          <a:off x="122703" y="815626"/>
          <a:ext cx="11836409" cy="2740086"/>
        </p:xfrm>
        <a:graphic>
          <a:graphicData uri="http://schemas.openxmlformats.org/drawingml/2006/table">
            <a:tbl>
              <a:tblPr firstRow="1" bandRow="1">
                <a:tableStyleId>{5940675A-B579-460E-94D1-54222C63F5DA}</a:tableStyleId>
              </a:tblPr>
              <a:tblGrid>
                <a:gridCol w="1401097">
                  <a:extLst>
                    <a:ext uri="{9D8B030D-6E8A-4147-A177-3AD203B41FA5}">
                      <a16:colId xmlns:a16="http://schemas.microsoft.com/office/drawing/2014/main" val="20000"/>
                    </a:ext>
                  </a:extLst>
                </a:gridCol>
                <a:gridCol w="10435312">
                  <a:extLst>
                    <a:ext uri="{9D8B030D-6E8A-4147-A177-3AD203B41FA5}">
                      <a16:colId xmlns:a16="http://schemas.microsoft.com/office/drawing/2014/main" val="20001"/>
                    </a:ext>
                  </a:extLst>
                </a:gridCol>
              </a:tblGrid>
              <a:tr h="258476">
                <a:tc>
                  <a:txBody>
                    <a:bodyPr/>
                    <a:lstStyle/>
                    <a:p>
                      <a:pPr algn="l"/>
                      <a:r>
                        <a:rPr lang="en-GB" sz="1200" b="1" dirty="0">
                          <a:latin typeface="+mj-lt"/>
                        </a:rPr>
                        <a:t>Key Word</a:t>
                      </a:r>
                    </a:p>
                  </a:txBody>
                  <a:tcPr anchor="ctr">
                    <a:solidFill>
                      <a:schemeClr val="accent6">
                        <a:lumMod val="20000"/>
                        <a:lumOff val="80000"/>
                      </a:schemeClr>
                    </a:solidFill>
                  </a:tcPr>
                </a:tc>
                <a:tc>
                  <a:txBody>
                    <a:bodyPr/>
                    <a:lstStyle/>
                    <a:p>
                      <a:pPr algn="l"/>
                      <a:r>
                        <a:rPr lang="en-GB" sz="1200" b="1" dirty="0">
                          <a:latin typeface="+mj-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73974">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Arete</a:t>
                      </a:r>
                      <a:endParaRPr lang="en-GB" sz="10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 narrow ridge of rock on top of a mountain which separates two valleys. </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1235971345"/>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Headland</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 narrow piece of land that projects from the land into the sea.</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926076416"/>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Bay</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An area of water sheltered by land on three sides.</a:t>
                      </a:r>
                      <a:endParaRPr lang="en-GB" sz="10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3972796075"/>
                  </a:ext>
                </a:extLst>
              </a:tr>
              <a:tr h="27397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Meander</a:t>
                      </a:r>
                      <a:endParaRPr lang="en-GB" sz="10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 bend in a river, usually found in the middle and lower course of a river.</a:t>
                      </a:r>
                      <a:endParaRPr lang="en-GB" sz="1000" kern="1400">
                        <a:ln>
                          <a:noFill/>
                        </a:ln>
                        <a:solidFill>
                          <a:srgbClr val="000000"/>
                        </a:solidFill>
                        <a:effectLst/>
                        <a:latin typeface="+mj-lt"/>
                      </a:endParaRPr>
                    </a:p>
                  </a:txBody>
                  <a:tcPr marL="36576" marR="36576" marT="36576" marB="36576"/>
                </a:tc>
                <a:extLst>
                  <a:ext uri="{0D108BD9-81ED-4DB2-BD59-A6C34878D82A}">
                    <a16:rowId xmlns:a16="http://schemas.microsoft.com/office/drawing/2014/main" val="1518344199"/>
                  </a:ext>
                </a:extLst>
              </a:tr>
              <a:tr h="27397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Source</a:t>
                      </a:r>
                      <a:endParaRPr lang="en-GB" sz="1000" kern="1400" dirty="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Start of a river.</a:t>
                      </a:r>
                      <a:endParaRPr lang="en-GB" sz="10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4105155585"/>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Mouth</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Where the river meets the sea.</a:t>
                      </a:r>
                      <a:endParaRPr lang="en-GB" sz="10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204719322"/>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Tributary</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smaller river or stream which feeds into another one.</a:t>
                      </a:r>
                      <a:endParaRPr lang="en-GB" sz="10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2365136725"/>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Confluence</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Where two rivers join.</a:t>
                      </a:r>
                      <a:endParaRPr lang="en-GB" sz="10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1865115265"/>
                  </a:ext>
                </a:extLst>
              </a:tr>
              <a:tr h="273974">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Drainage basin</a:t>
                      </a:r>
                      <a:endParaRPr lang="en-GB" sz="1000" kern="1400">
                        <a:ln>
                          <a:noFill/>
                        </a:ln>
                        <a:solidFill>
                          <a:srgbClr val="000000"/>
                        </a:solidFill>
                        <a:effectLst/>
                        <a:latin typeface="+mj-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Area of land which is drained into a river. </a:t>
                      </a:r>
                      <a:endParaRPr lang="en-GB" sz="10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3829122882"/>
                  </a:ext>
                </a:extLst>
              </a:tr>
            </a:tbl>
          </a:graphicData>
        </a:graphic>
      </p:graphicFrame>
    </p:spTree>
    <p:extLst>
      <p:ext uri="{BB962C8B-B14F-4D97-AF65-F5344CB8AC3E}">
        <p14:creationId xmlns:p14="http://schemas.microsoft.com/office/powerpoint/2010/main" val="1117288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4948</Words>
  <Application>Microsoft Office PowerPoint</Application>
  <PresentationFormat>Widescreen</PresentationFormat>
  <Paragraphs>899</Paragraphs>
  <Slides>41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Calibri Light</vt:lpstr>
      <vt:lpstr>Cambria Math</vt:lpstr>
      <vt:lpstr>Gill Sans</vt:lpstr>
      <vt:lpstr>Gill Sans MT</vt:lpstr>
      <vt:lpstr>Office Theme</vt:lpstr>
      <vt:lpstr>1_Office Theme</vt:lpstr>
      <vt:lpstr>Year 8 Knowledge Organiser HT6</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Knowledge Organiser HT4</dc:title>
  <dc:creator>D Moore</dc:creator>
  <cp:lastModifiedBy>A Smith</cp:lastModifiedBy>
  <cp:revision>70</cp:revision>
  <cp:lastPrinted>2026-04-29T12:12:17Z</cp:lastPrinted>
  <dcterms:created xsi:type="dcterms:W3CDTF">2024-02-08T13:34:19Z</dcterms:created>
  <dcterms:modified xsi:type="dcterms:W3CDTF">2026-04-29T12:56:24Z</dcterms:modified>
</cp:coreProperties>
</file>