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49" r:id="rId3"/>
    <p:sldId id="259" r:id="rId4"/>
    <p:sldId id="339" r:id="rId5"/>
    <p:sldId id="340" r:id="rId6"/>
    <p:sldId id="261" r:id="rId7"/>
    <p:sldId id="263" r:id="rId8"/>
    <p:sldId id="316" r:id="rId9"/>
    <p:sldId id="264" r:id="rId10"/>
    <p:sldId id="265" r:id="rId11"/>
    <p:sldId id="318" r:id="rId12"/>
    <p:sldId id="296" r:id="rId13"/>
    <p:sldId id="317" r:id="rId14"/>
    <p:sldId id="270" r:id="rId15"/>
    <p:sldId id="271" r:id="rId16"/>
    <p:sldId id="347" r:id="rId17"/>
    <p:sldId id="281" r:id="rId18"/>
    <p:sldId id="341" r:id="rId19"/>
    <p:sldId id="34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262" r:id="rId35"/>
    <p:sldId id="342" r:id="rId36"/>
    <p:sldId id="343" r:id="rId37"/>
    <p:sldId id="344" r:id="rId38"/>
    <p:sldId id="345" r:id="rId39"/>
    <p:sldId id="346" r:id="rId40"/>
    <p:sldId id="266" r:id="rId41"/>
    <p:sldId id="267" r:id="rId42"/>
    <p:sldId id="333" r:id="rId43"/>
    <p:sldId id="334" r:id="rId44"/>
    <p:sldId id="335" r:id="rId45"/>
    <p:sldId id="336" r:id="rId46"/>
    <p:sldId id="337" r:id="rId47"/>
    <p:sldId id="33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112" d="100"/>
          <a:sy n="112" d="100"/>
        </p:scale>
        <p:origin x="6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30679-BD81-4950-A4A8-4441D125A6F4}"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D941A-F2EC-410A-86C7-81FC3DBBF9D3}" type="slidenum">
              <a:rPr lang="en-GB" smtClean="0"/>
              <a:t>‹#›</a:t>
            </a:fld>
            <a:endParaRPr lang="en-GB"/>
          </a:p>
        </p:txBody>
      </p:sp>
    </p:spTree>
    <p:extLst>
      <p:ext uri="{BB962C8B-B14F-4D97-AF65-F5344CB8AC3E}">
        <p14:creationId xmlns:p14="http://schemas.microsoft.com/office/powerpoint/2010/main" val="118920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HT2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50BA-14A9-46CA-B2A5-052EF74C66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5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43123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13233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8461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8770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EF8FBC-C6E1-431E-8AE0-1A2FEA8FC4E5}"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09910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F8FBC-C6E1-431E-8AE0-1A2FEA8FC4E5}"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3789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EF8FBC-C6E1-431E-8AE0-1A2FEA8FC4E5}" type="datetimeFigureOut">
              <a:rPr lang="en-GB" smtClean="0"/>
              <a:t>24/06/2025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62404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EF8FBC-C6E1-431E-8AE0-1A2FEA8FC4E5}" type="datetimeFigureOut">
              <a:rPr lang="en-GB" smtClean="0"/>
              <a:t>24/06/2025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19763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8FBC-C6E1-431E-8AE0-1A2FEA8FC4E5}" type="datetimeFigureOut">
              <a:rPr lang="en-GB" smtClean="0"/>
              <a:t>24/06/2025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438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5789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867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F8FBC-C6E1-431E-8AE0-1A2FEA8FC4E5}" type="datetimeFigureOut">
              <a:rPr lang="en-GB" smtClean="0"/>
              <a:t>24/06/2025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E3EA-C05F-44BA-BB9B-4D312751C816}" type="slidenum">
              <a:rPr lang="en-GB" smtClean="0"/>
              <a:t>‹#›</a:t>
            </a:fld>
            <a:endParaRPr lang="en-GB"/>
          </a:p>
        </p:txBody>
      </p:sp>
    </p:spTree>
    <p:extLst>
      <p:ext uri="{BB962C8B-B14F-4D97-AF65-F5344CB8AC3E}">
        <p14:creationId xmlns:p14="http://schemas.microsoft.com/office/powerpoint/2010/main" val="27523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9 Knowledge </a:t>
            </a:r>
            <a:r>
              <a:rPr lang="en-GB">
                <a:latin typeface="Gill Sans MT" panose="020B0502020104020203" pitchFamily="34" charset="0"/>
              </a:rPr>
              <a:t>Organiser HT1</a:t>
            </a:r>
            <a:endParaRPr lang="en-GB" dirty="0">
              <a:latin typeface="Gill Sans MT" panose="020B0502020104020203" pitchFamily="34" charset="0"/>
            </a:endParaRP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CC00FF"/>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88558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791" y="13283"/>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graphicFrame>
        <p:nvGraphicFramePr>
          <p:cNvPr id="2" name="Table 1">
            <a:extLst>
              <a:ext uri="{FF2B5EF4-FFF2-40B4-BE49-F238E27FC236}">
                <a16:creationId xmlns:a16="http://schemas.microsoft.com/office/drawing/2014/main" id="{F87D03B6-ACA0-90D0-32FD-781B56EC5303}"/>
              </a:ext>
            </a:extLst>
          </p:cNvPr>
          <p:cNvGraphicFramePr>
            <a:graphicFrameLocks noGrp="1"/>
          </p:cNvGraphicFramePr>
          <p:nvPr>
            <p:extLst>
              <p:ext uri="{D42A27DB-BD31-4B8C-83A1-F6EECF244321}">
                <p14:modId xmlns:p14="http://schemas.microsoft.com/office/powerpoint/2010/main" val="1500836344"/>
              </p:ext>
            </p:extLst>
          </p:nvPr>
        </p:nvGraphicFramePr>
        <p:xfrm>
          <a:off x="116764" y="474948"/>
          <a:ext cx="11625157" cy="6256142"/>
        </p:xfrm>
        <a:graphic>
          <a:graphicData uri="http://schemas.openxmlformats.org/drawingml/2006/table">
            <a:tbl>
              <a:tblPr firstRow="1" bandRow="1">
                <a:tableStyleId>{5940675A-B579-460E-94D1-54222C63F5DA}</a:tableStyleId>
              </a:tblPr>
              <a:tblGrid>
                <a:gridCol w="2246997">
                  <a:extLst>
                    <a:ext uri="{9D8B030D-6E8A-4147-A177-3AD203B41FA5}">
                      <a16:colId xmlns:a16="http://schemas.microsoft.com/office/drawing/2014/main" val="20000"/>
                    </a:ext>
                  </a:extLst>
                </a:gridCol>
                <a:gridCol w="9378160">
                  <a:extLst>
                    <a:ext uri="{9D8B030D-6E8A-4147-A177-3AD203B41FA5}">
                      <a16:colId xmlns:a16="http://schemas.microsoft.com/office/drawing/2014/main" val="20001"/>
                    </a:ext>
                  </a:extLst>
                </a:gridCol>
              </a:tblGrid>
              <a:tr h="283583">
                <a:tc>
                  <a:txBody>
                    <a:bodyPr/>
                    <a:lstStyle/>
                    <a:p>
                      <a:pPr algn="l"/>
                      <a:r>
                        <a:rPr lang="en-GB" sz="1200" b="0" dirty="0">
                          <a:latin typeface="+mn-lt"/>
                        </a:rPr>
                        <a:t>Key Words</a:t>
                      </a:r>
                    </a:p>
                  </a:txBody>
                  <a:tcPr anchor="ctr">
                    <a:solidFill>
                      <a:schemeClr val="accent6">
                        <a:lumMod val="20000"/>
                        <a:lumOff val="80000"/>
                      </a:schemeClr>
                    </a:solidFill>
                  </a:tcPr>
                </a:tc>
                <a:tc>
                  <a:txBody>
                    <a:bodyPr/>
                    <a:lstStyle/>
                    <a:p>
                      <a:pPr algn="l"/>
                      <a:r>
                        <a:rPr lang="en-GB" sz="1200" b="0" dirty="0">
                          <a:latin typeface="+mn-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72467">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Afforestation</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The</a:t>
                      </a:r>
                      <a:r>
                        <a:rPr lang="en-GB" sz="1200" b="0" kern="1400" baseline="0" dirty="0">
                          <a:ln>
                            <a:noFill/>
                          </a:ln>
                          <a:solidFill>
                            <a:srgbClr val="000000"/>
                          </a:solidFill>
                          <a:effectLst/>
                          <a:latin typeface="+mn-lt"/>
                        </a:rPr>
                        <a:t> planting of trees.</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1"/>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Consumption</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To using of resources. </a:t>
                      </a:r>
                    </a:p>
                  </a:txBody>
                  <a:tcPr marL="36576" marR="36576" marT="36576" marB="36576"/>
                </a:tc>
                <a:extLst>
                  <a:ext uri="{0D108BD9-81ED-4DB2-BD59-A6C34878D82A}">
                    <a16:rowId xmlns:a16="http://schemas.microsoft.com/office/drawing/2014/main" val="1950349974"/>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Crops</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Food</a:t>
                      </a:r>
                      <a:r>
                        <a:rPr lang="en-GB" sz="1200" b="0" kern="1400" baseline="0" dirty="0">
                          <a:ln>
                            <a:noFill/>
                          </a:ln>
                          <a:solidFill>
                            <a:srgbClr val="000000"/>
                          </a:solidFill>
                          <a:effectLst/>
                          <a:latin typeface="+mn-lt"/>
                        </a:rPr>
                        <a:t> planted for the purpose of human consumption. </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645381318"/>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Dam</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mn-lt"/>
                          <a:ea typeface="+mn-ea"/>
                          <a:cs typeface="+mn-cs"/>
                        </a:rPr>
                        <a:t>A barrier constructed to hold back water and raise its level, forming a reservoir used to generate electricity or as a water supply.</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190891202"/>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Desertification</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The process by which fertile land becomes a desert</a:t>
                      </a:r>
                    </a:p>
                  </a:txBody>
                  <a:tcPr marL="36576" marR="36576" marT="36576" marB="36576"/>
                </a:tc>
                <a:extLst>
                  <a:ext uri="{0D108BD9-81ED-4DB2-BD59-A6C34878D82A}">
                    <a16:rowId xmlns:a16="http://schemas.microsoft.com/office/drawing/2014/main" val="49089119"/>
                  </a:ext>
                </a:extLst>
              </a:tr>
              <a:tr h="264129">
                <a:tc>
                  <a:txBody>
                    <a:bodyPr/>
                    <a:lstStyle/>
                    <a:p>
                      <a:pPr marR="0" lvl="0" indent="0" algn="l" rtl="0">
                        <a:lnSpc>
                          <a:spcPct val="119000"/>
                        </a:lnSpc>
                        <a:spcBef>
                          <a:spcPts val="0"/>
                        </a:spcBef>
                        <a:spcAft>
                          <a:spcPts val="600"/>
                        </a:spcAft>
                      </a:pPr>
                      <a:r>
                        <a:rPr lang="en-GB" sz="1200" b="0" kern="1400" dirty="0">
                          <a:ln>
                            <a:noFill/>
                          </a:ln>
                          <a:solidFill>
                            <a:srgbClr val="000000"/>
                          </a:solidFill>
                          <a:effectLst/>
                          <a:latin typeface="+mn-lt"/>
                        </a:rPr>
                        <a:t>Energy</a:t>
                      </a:r>
                    </a:p>
                  </a:txBody>
                  <a:tcPr marL="36576" marR="36576" marT="36576" marB="36576"/>
                </a:tc>
                <a:tc>
                  <a:txBody>
                    <a:bodyPr/>
                    <a:lstStyle/>
                    <a:p>
                      <a:pPr marR="0" indent="0" algn="l" rtl="0">
                        <a:lnSpc>
                          <a:spcPct val="119000"/>
                        </a:lnSpc>
                        <a:spcBef>
                          <a:spcPts val="0"/>
                        </a:spcBef>
                        <a:spcAft>
                          <a:spcPts val="600"/>
                        </a:spcAft>
                      </a:pPr>
                      <a:r>
                        <a:rPr lang="en-GB" sz="1200" b="0" i="0" kern="1200" dirty="0">
                          <a:solidFill>
                            <a:schemeClr val="tx1"/>
                          </a:solidFill>
                          <a:effectLst/>
                          <a:latin typeface="+mn-lt"/>
                          <a:ea typeface="+mn-ea"/>
                          <a:cs typeface="+mn-cs"/>
                        </a:rPr>
                        <a:t>Power to provide light and heat or to work machines.</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5"/>
                  </a:ext>
                </a:extLst>
              </a:tr>
              <a:tr h="264129">
                <a:tc>
                  <a:txBody>
                    <a:bodyPr/>
                    <a:lstStyle/>
                    <a:p>
                      <a:pPr marR="0" lvl="0" indent="0" algn="l" rtl="0">
                        <a:lnSpc>
                          <a:spcPct val="119000"/>
                        </a:lnSpc>
                        <a:spcBef>
                          <a:spcPts val="0"/>
                        </a:spcBef>
                        <a:spcAft>
                          <a:spcPts val="600"/>
                        </a:spcAft>
                      </a:pPr>
                      <a:r>
                        <a:rPr lang="en-GB" sz="1200" b="0" kern="1400" dirty="0">
                          <a:ln>
                            <a:noFill/>
                          </a:ln>
                          <a:solidFill>
                            <a:srgbClr val="000000"/>
                          </a:solidFill>
                          <a:effectLst/>
                          <a:latin typeface="+mn-lt"/>
                        </a:rPr>
                        <a:t>Energy security </a:t>
                      </a:r>
                    </a:p>
                  </a:txBody>
                  <a:tcPr marL="36576" marR="36576" marT="36576" marB="36576"/>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uninterrupted availability of energy sources at an affordable price</a:t>
                      </a:r>
                    </a:p>
                  </a:txBody>
                  <a:tcPr marL="36576" marR="36576" marT="36576" marB="36576"/>
                </a:tc>
                <a:extLst>
                  <a:ext uri="{0D108BD9-81ED-4DB2-BD59-A6C34878D82A}">
                    <a16:rowId xmlns:a16="http://schemas.microsoft.com/office/drawing/2014/main" val="81922746"/>
                  </a:ext>
                </a:extLst>
              </a:tr>
              <a:tr h="264129">
                <a:tc>
                  <a:txBody>
                    <a:bodyPr/>
                    <a:lstStyle/>
                    <a:p>
                      <a:pPr marR="0" lvl="0" indent="0" algn="l" rtl="0">
                        <a:lnSpc>
                          <a:spcPct val="119000"/>
                        </a:lnSpc>
                        <a:spcBef>
                          <a:spcPts val="0"/>
                        </a:spcBef>
                        <a:spcAft>
                          <a:spcPts val="600"/>
                        </a:spcAft>
                      </a:pPr>
                      <a:r>
                        <a:rPr lang="en-GB" sz="1200" b="0" kern="1400" dirty="0">
                          <a:ln>
                            <a:noFill/>
                          </a:ln>
                          <a:solidFill>
                            <a:srgbClr val="000000"/>
                          </a:solidFill>
                          <a:effectLst/>
                          <a:latin typeface="+mn-lt"/>
                        </a:rPr>
                        <a:t>Food insecurity </a:t>
                      </a:r>
                    </a:p>
                  </a:txBody>
                  <a:tcPr marL="36576" marR="36576" marT="36576" marB="36576"/>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The lack of access to reliable, affordable and nutritious food </a:t>
                      </a:r>
                    </a:p>
                  </a:txBody>
                  <a:tcPr marL="36576" marR="36576" marT="36576" marB="36576"/>
                </a:tc>
                <a:extLst>
                  <a:ext uri="{0D108BD9-81ED-4DB2-BD59-A6C34878D82A}">
                    <a16:rowId xmlns:a16="http://schemas.microsoft.com/office/drawing/2014/main" val="87915205"/>
                  </a:ext>
                </a:extLst>
              </a:tr>
              <a:tr h="275077">
                <a:tc>
                  <a:txBody>
                    <a:bodyPr/>
                    <a:lstStyle/>
                    <a:p>
                      <a:pPr lvl="0">
                        <a:lnSpc>
                          <a:spcPct val="120000"/>
                        </a:lnSpc>
                        <a:spcAft>
                          <a:spcPts val="0"/>
                        </a:spcAft>
                      </a:pPr>
                      <a:r>
                        <a:rPr lang="en-US" sz="1200" b="0" dirty="0">
                          <a:solidFill>
                            <a:srgbClr val="000000"/>
                          </a:solidFill>
                          <a:effectLst/>
                          <a:latin typeface="+mn-lt"/>
                          <a:ea typeface="Times New Roman" panose="02020603050405020304" pitchFamily="18" charset="0"/>
                        </a:rPr>
                        <a:t>Food miles</a:t>
                      </a:r>
                      <a:endParaRPr lang="en-GB" sz="1100" b="0" dirty="0">
                        <a:solidFill>
                          <a:srgbClr val="000000"/>
                        </a:solidFill>
                        <a:effectLst/>
                        <a:latin typeface="+mn-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100" b="0" dirty="0">
                          <a:solidFill>
                            <a:srgbClr val="000000"/>
                          </a:solidFill>
                          <a:effectLst/>
                          <a:latin typeface="+mn-lt"/>
                          <a:ea typeface="Times New Roman" panose="02020603050405020304" pitchFamily="18" charset="0"/>
                        </a:rPr>
                        <a:t>the distance covered supplying food to consumers</a:t>
                      </a:r>
                      <a:endParaRPr lang="en-GB" sz="1100" b="0" dirty="0">
                        <a:solidFill>
                          <a:srgbClr val="000000"/>
                        </a:solidFill>
                        <a:effectLst/>
                        <a:latin typeface="+mn-lt"/>
                        <a:ea typeface="Times New Roman" panose="02020603050405020304" pitchFamily="18" charset="0"/>
                      </a:endParaRPr>
                    </a:p>
                  </a:txBody>
                  <a:tcPr marL="68580" marR="68580" marT="36195" marB="17780" anchor="ctr"/>
                </a:tc>
                <a:extLst>
                  <a:ext uri="{0D108BD9-81ED-4DB2-BD59-A6C34878D82A}">
                    <a16:rowId xmlns:a16="http://schemas.microsoft.com/office/drawing/2014/main" val="3355028753"/>
                  </a:ext>
                </a:extLst>
              </a:tr>
              <a:tr h="47187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Greenhouse effect</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mn-lt"/>
                          <a:ea typeface="+mn-ea"/>
                          <a:cs typeface="+mn-cs"/>
                        </a:rPr>
                        <a:t>The trapping of the sun's warmth in a planet's lower atmosphere, due to the greater transparency of the atmosphere to visible radiation from the sun than to infrared radiation emitted from the planet's surface.</a:t>
                      </a:r>
                    </a:p>
                  </a:txBody>
                  <a:tcPr marL="36576" marR="36576" marT="36576" marB="36576"/>
                </a:tc>
                <a:extLst>
                  <a:ext uri="{0D108BD9-81ED-4DB2-BD59-A6C34878D82A}">
                    <a16:rowId xmlns:a16="http://schemas.microsoft.com/office/drawing/2014/main" val="3734868305"/>
                  </a:ext>
                </a:extLst>
              </a:tr>
              <a:tr h="26910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Greenhouse gases</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Gases which trap heat</a:t>
                      </a:r>
                      <a:r>
                        <a:rPr lang="en-GB" sz="1200" b="0" kern="1400" baseline="0" dirty="0">
                          <a:ln>
                            <a:noFill/>
                          </a:ln>
                          <a:solidFill>
                            <a:srgbClr val="000000"/>
                          </a:solidFill>
                          <a:effectLst/>
                          <a:latin typeface="+mn-lt"/>
                        </a:rPr>
                        <a:t> in the atmosphere, such as carbon dioxide. </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4872554"/>
                  </a:ext>
                </a:extLst>
              </a:tr>
              <a:tr h="26737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Minerals</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mn-lt"/>
                          <a:ea typeface="+mn-ea"/>
                          <a:cs typeface="+mn-cs"/>
                        </a:rPr>
                        <a:t>A solid, naturally occurring inorganic substance found in the ground</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832220442"/>
                  </a:ext>
                </a:extLst>
              </a:tr>
              <a:tr h="264129">
                <a:tc>
                  <a:txBody>
                    <a:bodyPr/>
                    <a:lstStyle/>
                    <a:p>
                      <a:pPr marR="0" lvl="0" indent="0" algn="l" rtl="0">
                        <a:lnSpc>
                          <a:spcPct val="119000"/>
                        </a:lnSpc>
                        <a:spcBef>
                          <a:spcPts val="0"/>
                        </a:spcBef>
                        <a:spcAft>
                          <a:spcPts val="600"/>
                        </a:spcAft>
                      </a:pPr>
                      <a:r>
                        <a:rPr lang="en-GB" sz="1200" b="0" kern="1400" dirty="0">
                          <a:ln>
                            <a:noFill/>
                          </a:ln>
                          <a:solidFill>
                            <a:srgbClr val="000000"/>
                          </a:solidFill>
                          <a:effectLst/>
                          <a:latin typeface="+mn-lt"/>
                        </a:rPr>
                        <a:t>Natural</a:t>
                      </a:r>
                      <a:r>
                        <a:rPr lang="en-GB" sz="1200" b="0" kern="1400" baseline="0" dirty="0">
                          <a:ln>
                            <a:noFill/>
                          </a:ln>
                          <a:solidFill>
                            <a:srgbClr val="000000"/>
                          </a:solidFill>
                          <a:effectLst/>
                          <a:latin typeface="+mn-lt"/>
                        </a:rPr>
                        <a:t> resource</a:t>
                      </a:r>
                      <a:endParaRPr lang="en-GB" sz="1200" b="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b="0" i="0" kern="1200" dirty="0">
                          <a:solidFill>
                            <a:schemeClr val="tx1"/>
                          </a:solidFill>
                          <a:effectLst/>
                          <a:latin typeface="+mn-lt"/>
                          <a:ea typeface="+mn-ea"/>
                          <a:cs typeface="+mn-cs"/>
                        </a:rPr>
                        <a:t>Materials found in nature which can be exploited for economic gain (money).</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519341162"/>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Non- renewable energy</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Energy which cannot</a:t>
                      </a:r>
                      <a:r>
                        <a:rPr lang="en-GB" sz="1200" b="0" kern="1400" baseline="0" dirty="0">
                          <a:ln>
                            <a:noFill/>
                          </a:ln>
                          <a:solidFill>
                            <a:srgbClr val="000000"/>
                          </a:solidFill>
                          <a:effectLst/>
                          <a:latin typeface="+mn-lt"/>
                        </a:rPr>
                        <a:t> be replaced or reuse.</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12"/>
                  </a:ext>
                </a:extLst>
              </a:tr>
              <a:tr h="247094">
                <a:tc>
                  <a:txBody>
                    <a:bodyPr/>
                    <a:lstStyle/>
                    <a:p>
                      <a:pPr lvl="0">
                        <a:lnSpc>
                          <a:spcPct val="120000"/>
                        </a:lnSpc>
                        <a:spcAft>
                          <a:spcPts val="0"/>
                        </a:spcAft>
                      </a:pPr>
                      <a:r>
                        <a:rPr lang="en-US" sz="1200" b="0" dirty="0">
                          <a:solidFill>
                            <a:srgbClr val="000000"/>
                          </a:solidFill>
                          <a:effectLst/>
                          <a:latin typeface="+mn-lt"/>
                          <a:ea typeface="Times New Roman" panose="02020603050405020304" pitchFamily="18" charset="0"/>
                        </a:rPr>
                        <a:t>Organic produce</a:t>
                      </a:r>
                      <a:endParaRPr lang="en-GB" sz="1200" b="0" dirty="0">
                        <a:solidFill>
                          <a:srgbClr val="000000"/>
                        </a:solidFill>
                        <a:effectLst/>
                        <a:latin typeface="+mn-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200" b="0" dirty="0">
                          <a:solidFill>
                            <a:srgbClr val="000000"/>
                          </a:solidFill>
                          <a:effectLst/>
                          <a:latin typeface="+mn-lt"/>
                          <a:ea typeface="Times New Roman" panose="02020603050405020304" pitchFamily="18" charset="0"/>
                        </a:rPr>
                        <a:t>food produced without the use of chemicals such as </a:t>
                      </a:r>
                      <a:r>
                        <a:rPr lang="en-US" sz="1200" b="0" dirty="0" err="1">
                          <a:solidFill>
                            <a:srgbClr val="000000"/>
                          </a:solidFill>
                          <a:effectLst/>
                          <a:latin typeface="+mn-lt"/>
                          <a:ea typeface="Times New Roman" panose="02020603050405020304" pitchFamily="18" charset="0"/>
                        </a:rPr>
                        <a:t>fertilisers</a:t>
                      </a:r>
                      <a:r>
                        <a:rPr lang="en-US" sz="1200" b="0" dirty="0">
                          <a:solidFill>
                            <a:srgbClr val="000000"/>
                          </a:solidFill>
                          <a:effectLst/>
                          <a:latin typeface="+mn-lt"/>
                          <a:ea typeface="Times New Roman" panose="02020603050405020304" pitchFamily="18" charset="0"/>
                        </a:rPr>
                        <a:t> and pesticides</a:t>
                      </a:r>
                      <a:endParaRPr lang="en-GB" sz="1200" b="0" dirty="0">
                        <a:solidFill>
                          <a:srgbClr val="000000"/>
                        </a:solidFill>
                        <a:effectLst/>
                        <a:latin typeface="+mn-lt"/>
                        <a:ea typeface="Times New Roman" panose="02020603050405020304" pitchFamily="18" charset="0"/>
                      </a:endParaRPr>
                    </a:p>
                  </a:txBody>
                  <a:tcPr marL="68580" marR="68580" marT="36195" marB="17780" anchor="ctr"/>
                </a:tc>
                <a:extLst>
                  <a:ext uri="{0D108BD9-81ED-4DB2-BD59-A6C34878D82A}">
                    <a16:rowId xmlns:a16="http://schemas.microsoft.com/office/drawing/2014/main" val="701222830"/>
                  </a:ext>
                </a:extLst>
              </a:tr>
              <a:tr h="264129">
                <a:tc>
                  <a:txBody>
                    <a:bodyPr/>
                    <a:lstStyle/>
                    <a:p>
                      <a:pPr marR="0" lvl="0" indent="0" algn="l" rtl="0">
                        <a:lnSpc>
                          <a:spcPct val="119000"/>
                        </a:lnSpc>
                        <a:spcBef>
                          <a:spcPts val="0"/>
                        </a:spcBef>
                        <a:spcAft>
                          <a:spcPts val="600"/>
                        </a:spcAft>
                      </a:pPr>
                      <a:r>
                        <a:rPr lang="en-GB" sz="1200" b="0" kern="1400" dirty="0">
                          <a:ln>
                            <a:noFill/>
                          </a:ln>
                          <a:solidFill>
                            <a:srgbClr val="000000"/>
                          </a:solidFill>
                          <a:effectLst/>
                          <a:latin typeface="+mn-lt"/>
                        </a:rPr>
                        <a:t>Renewable</a:t>
                      </a:r>
                      <a:r>
                        <a:rPr lang="en-GB" sz="1200" b="0" kern="1400" baseline="0" dirty="0">
                          <a:ln>
                            <a:noFill/>
                          </a:ln>
                          <a:solidFill>
                            <a:srgbClr val="000000"/>
                          </a:solidFill>
                          <a:effectLst/>
                          <a:latin typeface="+mn-lt"/>
                        </a:rPr>
                        <a:t> energy</a:t>
                      </a:r>
                      <a:endParaRPr lang="en-GB" sz="1200" b="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b="0" i="0" kern="1200" dirty="0">
                          <a:solidFill>
                            <a:schemeClr val="tx1"/>
                          </a:solidFill>
                          <a:effectLst/>
                          <a:latin typeface="+mn-lt"/>
                          <a:ea typeface="+mn-ea"/>
                          <a:cs typeface="+mn-cs"/>
                        </a:rPr>
                        <a:t>Natural energy sources which can reused</a:t>
                      </a:r>
                      <a:r>
                        <a:rPr lang="en-GB" sz="1200" b="0" i="0" kern="1200" baseline="0" dirty="0">
                          <a:solidFill>
                            <a:schemeClr val="tx1"/>
                          </a:solidFill>
                          <a:effectLst/>
                          <a:latin typeface="+mn-lt"/>
                          <a:ea typeface="+mn-ea"/>
                          <a:cs typeface="+mn-cs"/>
                        </a:rPr>
                        <a:t>/ are infinite and do not run out. </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13"/>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Reservoir</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mn-lt"/>
                          <a:ea typeface="+mn-ea"/>
                          <a:cs typeface="+mn-cs"/>
                        </a:rPr>
                        <a:t>A large natural or artificial lake used as a source of water supply.</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14"/>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Supply</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To make something available to a person or people.</a:t>
                      </a:r>
                    </a:p>
                  </a:txBody>
                  <a:tcPr marL="36576" marR="36576" marT="36576" marB="36576"/>
                </a:tc>
                <a:extLst>
                  <a:ext uri="{0D108BD9-81ED-4DB2-BD59-A6C34878D82A}">
                    <a16:rowId xmlns:a16="http://schemas.microsoft.com/office/drawing/2014/main" val="10015"/>
                  </a:ext>
                </a:extLst>
              </a:tr>
              <a:tr h="247094">
                <a:tc>
                  <a:txBody>
                    <a:bodyPr/>
                    <a:lstStyle/>
                    <a:p>
                      <a:pPr lvl="0">
                        <a:lnSpc>
                          <a:spcPct val="120000"/>
                        </a:lnSpc>
                        <a:spcAft>
                          <a:spcPts val="0"/>
                        </a:spcAft>
                      </a:pPr>
                      <a:r>
                        <a:rPr lang="en-US" sz="1200" b="0" dirty="0">
                          <a:solidFill>
                            <a:srgbClr val="000000"/>
                          </a:solidFill>
                          <a:effectLst/>
                          <a:latin typeface="+mn-lt"/>
                          <a:ea typeface="Times New Roman" panose="02020603050405020304" pitchFamily="18" charset="0"/>
                        </a:rPr>
                        <a:t>Water deficit</a:t>
                      </a:r>
                      <a:endParaRPr lang="en-GB" sz="1200" b="0" dirty="0">
                        <a:solidFill>
                          <a:srgbClr val="000000"/>
                        </a:solidFill>
                        <a:effectLst/>
                        <a:latin typeface="+mn-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n-lt"/>
                          <a:ea typeface="Times New Roman" panose="02020603050405020304" pitchFamily="18" charset="0"/>
                        </a:rPr>
                        <a:t>when demand for water is greater than supply</a:t>
                      </a:r>
                      <a:endParaRPr lang="en-GB" sz="1200" b="0" dirty="0">
                        <a:solidFill>
                          <a:srgbClr val="000000"/>
                        </a:solidFill>
                        <a:effectLst/>
                        <a:latin typeface="+mn-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16"/>
                  </a:ext>
                </a:extLst>
              </a:tr>
              <a:tr h="264129">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Water scarcity</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mn-lt"/>
                          <a:ea typeface="+mn-ea"/>
                          <a:cs typeface="+mn-cs"/>
                        </a:rPr>
                        <a:t>Insufficient </a:t>
                      </a:r>
                      <a:r>
                        <a:rPr lang="en-GB" sz="1200" b="0" i="0" u="none" kern="1200" baseline="0" dirty="0">
                          <a:solidFill>
                            <a:schemeClr val="tx1"/>
                          </a:solidFill>
                          <a:effectLst/>
                          <a:latin typeface="+mn-lt"/>
                          <a:ea typeface="+mn-ea"/>
                          <a:cs typeface="+mn-cs"/>
                        </a:rPr>
                        <a:t>clean water resources </a:t>
                      </a:r>
                      <a:r>
                        <a:rPr lang="en-GB" sz="1200" b="0" i="0" u="none" kern="1200" dirty="0">
                          <a:solidFill>
                            <a:schemeClr val="tx1"/>
                          </a:solidFill>
                          <a:effectLst/>
                          <a:latin typeface="+mn-lt"/>
                          <a:ea typeface="+mn-ea"/>
                          <a:cs typeface="+mn-cs"/>
                        </a:rPr>
                        <a:t>to meet the human </a:t>
                      </a:r>
                      <a:r>
                        <a:rPr lang="en-GB" sz="1200" b="0" i="0" kern="1200" dirty="0">
                          <a:solidFill>
                            <a:schemeClr val="tx1"/>
                          </a:solidFill>
                          <a:effectLst/>
                          <a:latin typeface="+mn-lt"/>
                          <a:ea typeface="+mn-ea"/>
                          <a:cs typeface="+mn-cs"/>
                        </a:rPr>
                        <a:t>and environmental demands of a given area.</a:t>
                      </a:r>
                      <a:endParaRPr lang="en-GB" sz="1200" b="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2966061883"/>
                  </a:ext>
                </a:extLst>
              </a:tr>
              <a:tr h="247094">
                <a:tc>
                  <a:txBody>
                    <a:bodyPr/>
                    <a:lstStyle/>
                    <a:p>
                      <a:pPr lvl="0">
                        <a:lnSpc>
                          <a:spcPct val="120000"/>
                        </a:lnSpc>
                        <a:spcAft>
                          <a:spcPts val="0"/>
                        </a:spcAft>
                      </a:pPr>
                      <a:r>
                        <a:rPr lang="en-US" sz="1200" b="0" dirty="0">
                          <a:solidFill>
                            <a:srgbClr val="000000"/>
                          </a:solidFill>
                          <a:effectLst/>
                          <a:latin typeface="+mn-lt"/>
                          <a:ea typeface="Times New Roman" panose="02020603050405020304" pitchFamily="18" charset="0"/>
                        </a:rPr>
                        <a:t>Water stress</a:t>
                      </a:r>
                      <a:endParaRPr lang="en-GB" sz="1200" b="0" dirty="0">
                        <a:solidFill>
                          <a:srgbClr val="000000"/>
                        </a:solidFill>
                        <a:effectLst/>
                        <a:latin typeface="+mn-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n-lt"/>
                          <a:ea typeface="Times New Roman" panose="02020603050405020304" pitchFamily="18" charset="0"/>
                        </a:rPr>
                        <a:t>when the demand for water exceeds supply in a certain period, or when poor quality restricts its use</a:t>
                      </a:r>
                      <a:endParaRPr lang="en-GB" sz="1200" b="0" dirty="0">
                        <a:solidFill>
                          <a:srgbClr val="000000"/>
                        </a:solidFill>
                        <a:effectLst/>
                        <a:latin typeface="+mn-lt"/>
                        <a:ea typeface="Times New Roman" panose="02020603050405020304" pitchFamily="18" charset="0"/>
                      </a:endParaRPr>
                    </a:p>
                  </a:txBody>
                  <a:tcPr marL="68580" marR="68580" marT="36195" marB="17780" anchor="ctr"/>
                </a:tc>
                <a:extLst>
                  <a:ext uri="{0D108BD9-81ED-4DB2-BD59-A6C34878D82A}">
                    <a16:rowId xmlns:a16="http://schemas.microsoft.com/office/drawing/2014/main" val="435308750"/>
                  </a:ext>
                </a:extLst>
              </a:tr>
            </a:tbl>
          </a:graphicData>
        </a:graphic>
      </p:graphicFrame>
    </p:spTree>
    <p:extLst>
      <p:ext uri="{BB962C8B-B14F-4D97-AF65-F5344CB8AC3E}">
        <p14:creationId xmlns:p14="http://schemas.microsoft.com/office/powerpoint/2010/main" val="20622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081" y="856501"/>
            <a:ext cx="5748337" cy="3540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nvGraphicFramePr>
        <p:xfrm>
          <a:off x="278675" y="856501"/>
          <a:ext cx="5753158" cy="5233042"/>
        </p:xfrm>
        <a:graphic>
          <a:graphicData uri="http://schemas.openxmlformats.org/drawingml/2006/table">
            <a:tbl>
              <a:tblPr>
                <a:tableStyleId>{5940675A-B579-460E-94D1-54222C63F5DA}</a:tableStyleId>
              </a:tblPr>
              <a:tblGrid>
                <a:gridCol w="1004538">
                  <a:extLst>
                    <a:ext uri="{9D8B030D-6E8A-4147-A177-3AD203B41FA5}">
                      <a16:colId xmlns:a16="http://schemas.microsoft.com/office/drawing/2014/main" val="1189226835"/>
                    </a:ext>
                  </a:extLst>
                </a:gridCol>
                <a:gridCol w="4748620">
                  <a:extLst>
                    <a:ext uri="{9D8B030D-6E8A-4147-A177-3AD203B41FA5}">
                      <a16:colId xmlns:a16="http://schemas.microsoft.com/office/drawing/2014/main" val="546048405"/>
                    </a:ext>
                  </a:extLst>
                </a:gridCol>
              </a:tblGrid>
              <a:tr h="32542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Trachea</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400" dirty="0">
                          <a:ln>
                            <a:noFill/>
                          </a:ln>
                          <a:effectLst/>
                          <a:latin typeface="Gill Sans MT" panose="020B0502020104020203" pitchFamily="34" charset="0"/>
                        </a:rPr>
                        <a:t>T</a:t>
                      </a:r>
                      <a:r>
                        <a:rPr lang="en-GB" sz="1200" kern="1200" dirty="0">
                          <a:ln>
                            <a:noFill/>
                          </a:ln>
                          <a:effectLst/>
                          <a:latin typeface="Gill Sans MT" panose="020B0502020104020203" pitchFamily="34" charset="0"/>
                        </a:rPr>
                        <a:t>he tube that takes air into the chest, also known as the windpipe</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306639490"/>
                  </a:ext>
                </a:extLst>
              </a:tr>
              <a:tr h="414695">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Bronchi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Tube along which air passes from the trachea into the lungs</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4134921401"/>
                  </a:ext>
                </a:extLst>
              </a:tr>
              <a:tr h="32542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Bronchioles</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Smaller branches coming from the bronchi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029197037"/>
                  </a:ext>
                </a:extLst>
              </a:tr>
              <a:tr h="32542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Alveoli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Tiny air sacs at the end of bronchioles where gaseous exchange takes place</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1633295707"/>
                  </a:ext>
                </a:extLst>
              </a:tr>
              <a:tr h="578516">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Diaphragm</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primary muscle used in the process of inspiration. A dome-shaped sheet of muscles that separates the chest from the rest of the body cavity.</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1346696442"/>
                  </a:ext>
                </a:extLst>
              </a:tr>
              <a:tr h="325426">
                <a:tc gridSpan="2">
                  <a:txBody>
                    <a:bodyPr/>
                    <a:lstStyle/>
                    <a:p>
                      <a:pPr marR="0" indent="0" algn="l" rtl="0">
                        <a:lnSpc>
                          <a:spcPct val="119000"/>
                        </a:lnSpc>
                        <a:spcBef>
                          <a:spcPts val="0"/>
                        </a:spcBef>
                        <a:spcAft>
                          <a:spcPts val="600"/>
                        </a:spcAft>
                      </a:pPr>
                      <a:r>
                        <a:rPr lang="en-GB" sz="1200" u="none" kern="1200" dirty="0">
                          <a:ln>
                            <a:noFill/>
                          </a:ln>
                          <a:effectLst/>
                          <a:latin typeface="Gill Sans MT" panose="020B0502020104020203" pitchFamily="34" charset="0"/>
                        </a:rPr>
                        <a:t>Respiratory values </a:t>
                      </a:r>
                      <a:endParaRPr lang="en-GB" sz="1200" u="none" kern="1400" dirty="0">
                        <a:ln>
                          <a:noFill/>
                        </a:ln>
                        <a:solidFill>
                          <a:srgbClr val="000000"/>
                        </a:solidFill>
                        <a:effectLst/>
                        <a:latin typeface="Gill Sans MT" panose="020B0502020104020203" pitchFamily="34" charset="0"/>
                      </a:endParaRPr>
                    </a:p>
                  </a:txBody>
                  <a:tcPr marL="31098" marR="31098" marT="31098" marB="31098"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2742501"/>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Tidal Volume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amount of air inhaled and exhaled per breath. Resting value = 500ml</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218739411"/>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Vital Capacity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maximum amount of air exhaled following a maximal breath in.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3232321135"/>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Residual volume</a:t>
                      </a:r>
                      <a:r>
                        <a:rPr lang="en-GB" sz="1200" kern="1400">
                          <a:ln>
                            <a:noFill/>
                          </a:ln>
                          <a:effectLst/>
                          <a:latin typeface="Gill Sans MT" panose="020B0502020104020203" pitchFamily="34" charset="0"/>
                        </a:rPr>
                        <a:t>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amount of air remaining in the lungs after maximal expiration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492526570"/>
                  </a:ext>
                </a:extLst>
              </a:tr>
              <a:tr h="57851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Oxygen debt</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amount of oxygen required to remove the lactic acid, and replace the body's reserves of oxygen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1540841636"/>
                  </a:ext>
                </a:extLst>
              </a:tr>
              <a:tr h="325426">
                <a:tc gridSpan="2">
                  <a:txBody>
                    <a:bodyPr/>
                    <a:lstStyle/>
                    <a:p>
                      <a:pPr marR="0" indent="0" algn="l" rtl="0">
                        <a:lnSpc>
                          <a:spcPct val="119000"/>
                        </a:lnSpc>
                        <a:spcBef>
                          <a:spcPts val="0"/>
                        </a:spcBef>
                        <a:spcAft>
                          <a:spcPts val="600"/>
                        </a:spcAft>
                      </a:pPr>
                      <a:r>
                        <a:rPr lang="en-GB" sz="1200" u="none" kern="1200" dirty="0">
                          <a:ln>
                            <a:noFill/>
                          </a:ln>
                          <a:effectLst/>
                          <a:latin typeface="Gill Sans MT" panose="020B0502020104020203" pitchFamily="34" charset="0"/>
                        </a:rPr>
                        <a:t>Gaseous exchange and diffusion </a:t>
                      </a:r>
                      <a:endParaRPr lang="en-GB" sz="1200" u="none" kern="1400" dirty="0">
                        <a:ln>
                          <a:noFill/>
                        </a:ln>
                        <a:solidFill>
                          <a:srgbClr val="000000"/>
                        </a:solidFill>
                        <a:effectLst/>
                        <a:latin typeface="Gill Sans MT" panose="020B0502020104020203" pitchFamily="34" charset="0"/>
                      </a:endParaRPr>
                    </a:p>
                  </a:txBody>
                  <a:tcPr marL="31098" marR="31098" marT="31098" marB="31098"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2624014055"/>
                  </a:ext>
                </a:extLst>
              </a:tr>
              <a:tr h="57851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Gaseous exchange</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The movement of oxygen and carbon dioxide between the lungs and the blood at the alveoli</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93594464"/>
                  </a:ext>
                </a:extLst>
              </a:tr>
              <a:tr h="325426">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Diffusion</a:t>
                      </a:r>
                      <a:r>
                        <a:rPr lang="en-GB" sz="1200" kern="1400">
                          <a:ln>
                            <a:noFill/>
                          </a:ln>
                          <a:effectLst/>
                          <a:latin typeface="Gill Sans MT" panose="020B0502020104020203" pitchFamily="34" charset="0"/>
                        </a:rPr>
                        <a:t> </a:t>
                      </a:r>
                      <a:endParaRPr lang="en-GB" sz="1200" kern="1400">
                        <a:ln>
                          <a:noFill/>
                        </a:ln>
                        <a:solidFill>
                          <a:srgbClr val="000000"/>
                        </a:solidFill>
                        <a:effectLst/>
                        <a:latin typeface="Gill Sans MT" panose="020B0502020104020203" pitchFamily="34" charset="0"/>
                      </a:endParaRPr>
                    </a:p>
                  </a:txBody>
                  <a:tcPr marL="31098" marR="31098" marT="31098" marB="31098"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Occurs when gases move from a high concentration to a low concentration</a:t>
                      </a:r>
                      <a:endParaRPr lang="en-GB" sz="1200" kern="1400" dirty="0">
                        <a:ln>
                          <a:noFill/>
                        </a:ln>
                        <a:solidFill>
                          <a:srgbClr val="000000"/>
                        </a:solidFill>
                        <a:effectLst/>
                        <a:latin typeface="Gill Sans MT" panose="020B0502020104020203" pitchFamily="34" charset="0"/>
                      </a:endParaRPr>
                    </a:p>
                  </a:txBody>
                  <a:tcPr marL="31098" marR="31098" marT="31098" marB="31098" anchor="ctr"/>
                </a:tc>
                <a:extLst>
                  <a:ext uri="{0D108BD9-81ED-4DB2-BD59-A6C34878D82A}">
                    <a16:rowId xmlns:a16="http://schemas.microsoft.com/office/drawing/2014/main" val="2546693286"/>
                  </a:ext>
                </a:extLst>
              </a:tr>
            </a:tbl>
          </a:graphicData>
        </a:graphic>
      </p:graphicFrame>
    </p:spTree>
    <p:extLst>
      <p:ext uri="{BB962C8B-B14F-4D97-AF65-F5344CB8AC3E}">
        <p14:creationId xmlns:p14="http://schemas.microsoft.com/office/powerpoint/2010/main" val="429205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630826" y="6489391"/>
            <a:ext cx="56117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graphicFrame>
        <p:nvGraphicFramePr>
          <p:cNvPr id="6" name="Table 5"/>
          <p:cNvGraphicFramePr>
            <a:graphicFrameLocks noGrp="1"/>
          </p:cNvGraphicFramePr>
          <p:nvPr>
            <p:extLst>
              <p:ext uri="{D42A27DB-BD31-4B8C-83A1-F6EECF244321}">
                <p14:modId xmlns:p14="http://schemas.microsoft.com/office/powerpoint/2010/main" val="1682231608"/>
              </p:ext>
            </p:extLst>
          </p:nvPr>
        </p:nvGraphicFramePr>
        <p:xfrm>
          <a:off x="5689468" y="319125"/>
          <a:ext cx="6427198" cy="2221788"/>
        </p:xfrm>
        <a:graphic>
          <a:graphicData uri="http://schemas.openxmlformats.org/drawingml/2006/table">
            <a:tbl>
              <a:tblPr>
                <a:tableStyleId>{5940675A-B579-460E-94D1-54222C63F5DA}</a:tableStyleId>
              </a:tblPr>
              <a:tblGrid>
                <a:gridCol w="3213599">
                  <a:extLst>
                    <a:ext uri="{9D8B030D-6E8A-4147-A177-3AD203B41FA5}">
                      <a16:colId xmlns:a16="http://schemas.microsoft.com/office/drawing/2014/main" val="2264096530"/>
                    </a:ext>
                  </a:extLst>
                </a:gridCol>
                <a:gridCol w="3213599">
                  <a:extLst>
                    <a:ext uri="{9D8B030D-6E8A-4147-A177-3AD203B41FA5}">
                      <a16:colId xmlns:a16="http://schemas.microsoft.com/office/drawing/2014/main" val="1254517062"/>
                    </a:ext>
                  </a:extLst>
                </a:gridCol>
              </a:tblGrid>
              <a:tr h="363296">
                <a:tc>
                  <a:txBody>
                    <a:bodyPr/>
                    <a:lstStyle/>
                    <a:p>
                      <a:pPr marR="0" indent="0" algn="l" rtl="0">
                        <a:lnSpc>
                          <a:spcPct val="119000"/>
                        </a:lnSpc>
                        <a:spcBef>
                          <a:spcPts val="0"/>
                        </a:spcBef>
                        <a:spcAft>
                          <a:spcPts val="600"/>
                        </a:spcAft>
                      </a:pPr>
                      <a:r>
                        <a:rPr lang="en-GB" sz="1200" b="1" u="none" kern="1400" dirty="0">
                          <a:ln>
                            <a:noFill/>
                          </a:ln>
                          <a:effectLst/>
                        </a:rPr>
                        <a:t>Function of the skeleton </a:t>
                      </a:r>
                      <a:endParaRPr lang="en-GB" sz="1000" b="1" u="none" kern="1400" dirty="0">
                        <a:ln>
                          <a:noFill/>
                        </a:ln>
                        <a:solidFill>
                          <a:srgbClr val="000000"/>
                        </a:solidFill>
                        <a:effectLst/>
                        <a:latin typeface="Calibri" panose="020F0502020204030204" pitchFamily="34" charset="0"/>
                      </a:endParaRPr>
                    </a:p>
                  </a:txBody>
                  <a:tcPr marL="36576" marR="36576" marT="36576" marB="36576">
                    <a:solidFill>
                      <a:schemeClr val="accent4">
                        <a:lumMod val="20000"/>
                        <a:lumOff val="80000"/>
                      </a:schemeClr>
                    </a:solidFill>
                  </a:tcPr>
                </a:tc>
                <a:tc>
                  <a:txBody>
                    <a:bodyPr/>
                    <a:lstStyle/>
                    <a:p>
                      <a:pPr marR="0" indent="0" algn="l" rtl="0">
                        <a:lnSpc>
                          <a:spcPct val="119000"/>
                        </a:lnSpc>
                        <a:spcBef>
                          <a:spcPts val="0"/>
                        </a:spcBef>
                        <a:spcAft>
                          <a:spcPts val="600"/>
                        </a:spcAft>
                      </a:pPr>
                      <a:r>
                        <a:rPr lang="en-GB" sz="1200" b="1" u="none" kern="1200" dirty="0">
                          <a:ln>
                            <a:noFill/>
                          </a:ln>
                          <a:effectLst/>
                        </a:rPr>
                        <a:t>Classification of joints </a:t>
                      </a:r>
                      <a:endParaRPr lang="en-GB" sz="1000" b="1" u="none" kern="1400" dirty="0">
                        <a:ln>
                          <a:noFill/>
                        </a:ln>
                        <a:solidFill>
                          <a:srgbClr val="000000"/>
                        </a:solidFill>
                        <a:effectLst/>
                        <a:latin typeface="Calibri" panose="020F0502020204030204" pitchFamily="34" charset="0"/>
                      </a:endParaRPr>
                    </a:p>
                  </a:txBody>
                  <a:tcPr marL="36576" marR="36576" marT="36576" marB="36576">
                    <a:solidFill>
                      <a:schemeClr val="accent6">
                        <a:lumMod val="20000"/>
                        <a:lumOff val="80000"/>
                      </a:schemeClr>
                    </a:solidFill>
                  </a:tcPr>
                </a:tc>
                <a:extLst>
                  <a:ext uri="{0D108BD9-81ED-4DB2-BD59-A6C34878D82A}">
                    <a16:rowId xmlns:a16="http://schemas.microsoft.com/office/drawing/2014/main" val="2275664555"/>
                  </a:ext>
                </a:extLst>
              </a:tr>
              <a:tr h="405308">
                <a:tc>
                  <a:txBody>
                    <a:bodyPr/>
                    <a:lstStyle/>
                    <a:p>
                      <a:pPr marR="0" indent="0" algn="l" rtl="0">
                        <a:lnSpc>
                          <a:spcPct val="119000"/>
                        </a:lnSpc>
                        <a:spcBef>
                          <a:spcPts val="0"/>
                        </a:spcBef>
                        <a:spcAft>
                          <a:spcPts val="600"/>
                        </a:spcAft>
                      </a:pPr>
                      <a:r>
                        <a:rPr lang="en-GB" sz="1200" kern="1200" dirty="0">
                          <a:ln>
                            <a:noFill/>
                          </a:ln>
                          <a:effectLst/>
                        </a:rPr>
                        <a:t>Protection of vital organs </a:t>
                      </a:r>
                      <a:endParaRPr lang="en-GB"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effectLst/>
                        </a:rPr>
                        <a:t>Pivot (neck – atlas and axis)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026131093"/>
                  </a:ext>
                </a:extLst>
              </a:tr>
              <a:tr h="363296">
                <a:tc>
                  <a:txBody>
                    <a:bodyPr/>
                    <a:lstStyle/>
                    <a:p>
                      <a:pPr marR="0" indent="0" algn="l" rtl="0">
                        <a:lnSpc>
                          <a:spcPct val="119000"/>
                        </a:lnSpc>
                        <a:spcBef>
                          <a:spcPts val="0"/>
                        </a:spcBef>
                        <a:spcAft>
                          <a:spcPts val="600"/>
                        </a:spcAft>
                      </a:pPr>
                      <a:r>
                        <a:rPr lang="en-GB" sz="1200" kern="1200">
                          <a:ln>
                            <a:noFill/>
                          </a:ln>
                          <a:effectLst/>
                        </a:rPr>
                        <a:t>Muscle attachment </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effectLst/>
                        </a:rPr>
                        <a:t>Hinge (elbow and knee)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941183827"/>
                  </a:ext>
                </a:extLst>
              </a:tr>
              <a:tr h="363296">
                <a:tc>
                  <a:txBody>
                    <a:bodyPr/>
                    <a:lstStyle/>
                    <a:p>
                      <a:pPr marR="0" indent="0" algn="l" rtl="0">
                        <a:lnSpc>
                          <a:spcPct val="119000"/>
                        </a:lnSpc>
                        <a:spcBef>
                          <a:spcPts val="0"/>
                        </a:spcBef>
                        <a:spcAft>
                          <a:spcPts val="600"/>
                        </a:spcAft>
                      </a:pPr>
                      <a:r>
                        <a:rPr lang="en-GB" sz="1200" kern="1200">
                          <a:ln>
                            <a:noFill/>
                          </a:ln>
                          <a:effectLst/>
                        </a:rPr>
                        <a:t>Joints for movement </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effectLst/>
                        </a:rPr>
                        <a:t>Ball and socket (hip and shoulder)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616136783"/>
                  </a:ext>
                </a:extLst>
              </a:tr>
              <a:tr h="363296">
                <a:tc>
                  <a:txBody>
                    <a:bodyPr/>
                    <a:lstStyle/>
                    <a:p>
                      <a:pPr marR="0" indent="0" algn="l" rtl="0">
                        <a:lnSpc>
                          <a:spcPct val="119000"/>
                        </a:lnSpc>
                        <a:spcBef>
                          <a:spcPts val="0"/>
                        </a:spcBef>
                        <a:spcAft>
                          <a:spcPts val="600"/>
                        </a:spcAft>
                      </a:pPr>
                      <a:r>
                        <a:rPr lang="en-GB" sz="1200" kern="1200" dirty="0">
                          <a:ln>
                            <a:noFill/>
                          </a:ln>
                          <a:effectLst/>
                        </a:rPr>
                        <a:t>Blood cell production (platelets, red and white) </a:t>
                      </a:r>
                      <a:endParaRPr lang="en-GB"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dirty="0" err="1">
                          <a:ln>
                            <a:noFill/>
                          </a:ln>
                          <a:effectLst/>
                        </a:rPr>
                        <a:t>Condyloid</a:t>
                      </a:r>
                      <a:r>
                        <a:rPr lang="en-GB" sz="1200" kern="1200" dirty="0">
                          <a:ln>
                            <a:noFill/>
                          </a:ln>
                          <a:effectLst/>
                        </a:rPr>
                        <a:t> (wrist) </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611117697"/>
                  </a:ext>
                </a:extLst>
              </a:tr>
              <a:tr h="363296">
                <a:tc>
                  <a:txBody>
                    <a:bodyPr/>
                    <a:lstStyle/>
                    <a:p>
                      <a:pPr marR="0" indent="0" algn="l" rtl="0">
                        <a:lnSpc>
                          <a:spcPct val="119000"/>
                        </a:lnSpc>
                        <a:spcBef>
                          <a:spcPts val="0"/>
                        </a:spcBef>
                        <a:spcAft>
                          <a:spcPts val="600"/>
                        </a:spcAft>
                      </a:pPr>
                      <a:r>
                        <a:rPr lang="en-GB" sz="1200" kern="1200">
                          <a:ln>
                            <a:noFill/>
                          </a:ln>
                          <a:effectLst/>
                        </a:rPr>
                        <a:t>Storage of calcium and phosphorus </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effectLst/>
                        </a:rPr>
                        <a:t> </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6778564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79361367"/>
              </p:ext>
            </p:extLst>
          </p:nvPr>
        </p:nvGraphicFramePr>
        <p:xfrm>
          <a:off x="5689468" y="2689108"/>
          <a:ext cx="6427199" cy="3471429"/>
        </p:xfrm>
        <a:graphic>
          <a:graphicData uri="http://schemas.openxmlformats.org/drawingml/2006/table">
            <a:tbl>
              <a:tblPr>
                <a:tableStyleId>{5940675A-B579-460E-94D1-54222C63F5DA}</a:tableStyleId>
              </a:tblPr>
              <a:tblGrid>
                <a:gridCol w="1695567">
                  <a:extLst>
                    <a:ext uri="{9D8B030D-6E8A-4147-A177-3AD203B41FA5}">
                      <a16:colId xmlns:a16="http://schemas.microsoft.com/office/drawing/2014/main" val="1646694504"/>
                    </a:ext>
                  </a:extLst>
                </a:gridCol>
                <a:gridCol w="4731632">
                  <a:extLst>
                    <a:ext uri="{9D8B030D-6E8A-4147-A177-3AD203B41FA5}">
                      <a16:colId xmlns:a16="http://schemas.microsoft.com/office/drawing/2014/main" val="982807941"/>
                    </a:ext>
                  </a:extLst>
                </a:gridCol>
              </a:tblGrid>
              <a:tr h="372148">
                <a:tc>
                  <a:txBody>
                    <a:bodyPr/>
                    <a:lstStyle/>
                    <a:p>
                      <a:pPr marR="0" indent="0" algn="l" rtl="0">
                        <a:lnSpc>
                          <a:spcPct val="119000"/>
                        </a:lnSpc>
                        <a:spcBef>
                          <a:spcPts val="0"/>
                        </a:spcBef>
                        <a:spcAft>
                          <a:spcPts val="600"/>
                        </a:spcAft>
                      </a:pPr>
                      <a:r>
                        <a:rPr lang="en-GB" sz="1200" b="1" kern="1400" dirty="0">
                          <a:ln>
                            <a:noFill/>
                          </a:ln>
                          <a:effectLst/>
                        </a:rPr>
                        <a:t>Key Term </a:t>
                      </a:r>
                      <a:endParaRPr lang="en-GB" sz="1000" b="1" kern="1400" dirty="0">
                        <a:ln>
                          <a:noFill/>
                        </a:ln>
                        <a:solidFill>
                          <a:srgbClr val="000000"/>
                        </a:solidFill>
                        <a:effectLst/>
                        <a:latin typeface="Calibri" panose="020F0502020204030204" pitchFamily="34" charset="0"/>
                      </a:endParaRPr>
                    </a:p>
                  </a:txBody>
                  <a:tcPr marL="36576" marR="36576" marT="36576" marB="3657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200" b="1" kern="1400" dirty="0">
                          <a:ln>
                            <a:noFill/>
                          </a:ln>
                          <a:effectLst/>
                        </a:rPr>
                        <a:t>Definition</a:t>
                      </a:r>
                      <a:endParaRPr lang="en-GB" sz="1000" b="1" kern="1400" dirty="0">
                        <a:ln>
                          <a:noFill/>
                        </a:ln>
                        <a:solidFill>
                          <a:srgbClr val="000000"/>
                        </a:solidFill>
                        <a:effectLst/>
                        <a:latin typeface="Calibri" panose="020F0502020204030204" pitchFamily="34" charset="0"/>
                      </a:endParaRPr>
                    </a:p>
                  </a:txBody>
                  <a:tcPr marL="36576" marR="36576" marT="36576" marB="36576" anchor="ctr">
                    <a:solidFill>
                      <a:schemeClr val="accent1">
                        <a:lumMod val="20000"/>
                        <a:lumOff val="80000"/>
                      </a:schemeClr>
                    </a:solidFill>
                  </a:tcPr>
                </a:tc>
                <a:extLst>
                  <a:ext uri="{0D108BD9-81ED-4DB2-BD59-A6C34878D82A}">
                    <a16:rowId xmlns:a16="http://schemas.microsoft.com/office/drawing/2014/main" val="1095162962"/>
                  </a:ext>
                </a:extLst>
              </a:tr>
              <a:tr h="372135">
                <a:tc>
                  <a:txBody>
                    <a:bodyPr/>
                    <a:lstStyle/>
                    <a:p>
                      <a:pPr marR="0" indent="0" algn="l" rtl="0">
                        <a:lnSpc>
                          <a:spcPct val="119000"/>
                        </a:lnSpc>
                        <a:spcBef>
                          <a:spcPts val="0"/>
                        </a:spcBef>
                        <a:spcAft>
                          <a:spcPts val="600"/>
                        </a:spcAft>
                      </a:pPr>
                      <a:r>
                        <a:rPr lang="en-GB" sz="1200" kern="1200">
                          <a:ln>
                            <a:noFill/>
                          </a:ln>
                          <a:effectLst/>
                        </a:rPr>
                        <a:t>Flexion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Decreasing the angle at a joint (bending)</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359886258"/>
                  </a:ext>
                </a:extLst>
              </a:tr>
              <a:tr h="372148">
                <a:tc>
                  <a:txBody>
                    <a:bodyPr/>
                    <a:lstStyle/>
                    <a:p>
                      <a:pPr marR="0" indent="0" algn="l" rtl="0">
                        <a:lnSpc>
                          <a:spcPct val="119000"/>
                        </a:lnSpc>
                        <a:spcBef>
                          <a:spcPts val="0"/>
                        </a:spcBef>
                        <a:spcAft>
                          <a:spcPts val="600"/>
                        </a:spcAft>
                      </a:pPr>
                      <a:r>
                        <a:rPr lang="en-GB" sz="1200" kern="1200" dirty="0">
                          <a:ln>
                            <a:noFill/>
                          </a:ln>
                          <a:effectLst/>
                        </a:rPr>
                        <a:t>Extension</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Increasing the angle at a joint (straightening)</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037188768"/>
                  </a:ext>
                </a:extLst>
              </a:tr>
              <a:tr h="372148">
                <a:tc>
                  <a:txBody>
                    <a:bodyPr/>
                    <a:lstStyle/>
                    <a:p>
                      <a:pPr marR="0" indent="0" algn="l" rtl="0">
                        <a:lnSpc>
                          <a:spcPct val="119000"/>
                        </a:lnSpc>
                        <a:spcBef>
                          <a:spcPts val="0"/>
                        </a:spcBef>
                        <a:spcAft>
                          <a:spcPts val="600"/>
                        </a:spcAft>
                      </a:pPr>
                      <a:r>
                        <a:rPr lang="en-GB" sz="1200" kern="1200">
                          <a:ln>
                            <a:noFill/>
                          </a:ln>
                          <a:effectLst/>
                        </a:rPr>
                        <a:t>Adduction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effectLst/>
                        </a:rPr>
                        <a:t>Limbs moving towards the midline of the body</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841617794"/>
                  </a:ext>
                </a:extLst>
              </a:tr>
              <a:tr h="372135">
                <a:tc>
                  <a:txBody>
                    <a:bodyPr/>
                    <a:lstStyle/>
                    <a:p>
                      <a:pPr marR="0" indent="0" algn="l" rtl="0">
                        <a:lnSpc>
                          <a:spcPct val="119000"/>
                        </a:lnSpc>
                        <a:spcBef>
                          <a:spcPts val="0"/>
                        </a:spcBef>
                        <a:spcAft>
                          <a:spcPts val="600"/>
                        </a:spcAft>
                      </a:pPr>
                      <a:r>
                        <a:rPr lang="en-GB" sz="1200" kern="1200">
                          <a:ln>
                            <a:noFill/>
                          </a:ln>
                          <a:effectLst/>
                        </a:rPr>
                        <a:t>Abduction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Limbs moving away from the midline of the body</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015639631"/>
                  </a:ext>
                </a:extLst>
              </a:tr>
              <a:tr h="372148">
                <a:tc>
                  <a:txBody>
                    <a:bodyPr/>
                    <a:lstStyle/>
                    <a:p>
                      <a:pPr marR="0" indent="0" algn="l" rtl="0">
                        <a:lnSpc>
                          <a:spcPct val="119000"/>
                        </a:lnSpc>
                        <a:spcBef>
                          <a:spcPts val="0"/>
                        </a:spcBef>
                        <a:spcAft>
                          <a:spcPts val="600"/>
                        </a:spcAft>
                      </a:pPr>
                      <a:r>
                        <a:rPr lang="en-GB" sz="1200" kern="1200">
                          <a:ln>
                            <a:noFill/>
                          </a:ln>
                          <a:effectLst/>
                        </a:rPr>
                        <a:t>Rotation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A twisting/turning action around a joint</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61956080"/>
                  </a:ext>
                </a:extLst>
              </a:tr>
              <a:tr h="372148">
                <a:tc>
                  <a:txBody>
                    <a:bodyPr/>
                    <a:lstStyle/>
                    <a:p>
                      <a:pPr marR="0" indent="0" algn="l" rtl="0">
                        <a:lnSpc>
                          <a:spcPct val="119000"/>
                        </a:lnSpc>
                        <a:spcBef>
                          <a:spcPts val="0"/>
                        </a:spcBef>
                        <a:spcAft>
                          <a:spcPts val="600"/>
                        </a:spcAft>
                      </a:pPr>
                      <a:r>
                        <a:rPr lang="en-GB" sz="1200" kern="1200">
                          <a:ln>
                            <a:noFill/>
                          </a:ln>
                          <a:effectLst/>
                        </a:rPr>
                        <a:t>Circumduction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A combination of flexion, extension, adduction &amp; abduction</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918767570"/>
                  </a:ext>
                </a:extLst>
              </a:tr>
              <a:tr h="372135">
                <a:tc>
                  <a:txBody>
                    <a:bodyPr/>
                    <a:lstStyle/>
                    <a:p>
                      <a:pPr marR="0" indent="0" algn="l" rtl="0">
                        <a:lnSpc>
                          <a:spcPct val="119000"/>
                        </a:lnSpc>
                        <a:spcBef>
                          <a:spcPts val="0"/>
                        </a:spcBef>
                        <a:spcAft>
                          <a:spcPts val="600"/>
                        </a:spcAft>
                      </a:pPr>
                      <a:r>
                        <a:rPr lang="en-GB" sz="1200" kern="1200">
                          <a:ln>
                            <a:noFill/>
                          </a:ln>
                          <a:effectLst/>
                        </a:rPr>
                        <a:t>Dorsi-Flexion (ankle joint)</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effectLst/>
                        </a:rPr>
                        <a:t>When the toes are turned up to the body</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214686172"/>
                  </a:ext>
                </a:extLst>
              </a:tr>
              <a:tr h="372148">
                <a:tc>
                  <a:txBody>
                    <a:bodyPr/>
                    <a:lstStyle/>
                    <a:p>
                      <a:pPr marR="0" indent="0" algn="l" rtl="0">
                        <a:lnSpc>
                          <a:spcPct val="119000"/>
                        </a:lnSpc>
                        <a:spcBef>
                          <a:spcPts val="0"/>
                        </a:spcBef>
                        <a:spcAft>
                          <a:spcPts val="600"/>
                        </a:spcAft>
                      </a:pPr>
                      <a:r>
                        <a:rPr lang="en-GB" sz="1200" kern="1200">
                          <a:ln>
                            <a:noFill/>
                          </a:ln>
                          <a:effectLst/>
                        </a:rPr>
                        <a:t>Planter-Flexion (ankle joint)</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effectLst/>
                        </a:rPr>
                        <a:t>When the toes are pointed away from the body</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073899112"/>
                  </a:ext>
                </a:extLst>
              </a:tr>
            </a:tbl>
          </a:graphicData>
        </a:graphic>
      </p:graphicFrame>
      <p:pic>
        <p:nvPicPr>
          <p:cNvPr id="10" name="Picture 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753" y="1202269"/>
            <a:ext cx="5531591" cy="34157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620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549096858"/>
              </p:ext>
            </p:extLst>
          </p:nvPr>
        </p:nvGraphicFramePr>
        <p:xfrm>
          <a:off x="5678927" y="134605"/>
          <a:ext cx="6348751" cy="6552751"/>
        </p:xfrm>
        <a:graphic>
          <a:graphicData uri="http://schemas.openxmlformats.org/drawingml/2006/table">
            <a:tbl>
              <a:tblPr>
                <a:tableStyleId>{5940675A-B579-460E-94D1-54222C63F5DA}</a:tableStyleId>
              </a:tblPr>
              <a:tblGrid>
                <a:gridCol w="1243687">
                  <a:extLst>
                    <a:ext uri="{9D8B030D-6E8A-4147-A177-3AD203B41FA5}">
                      <a16:colId xmlns:a16="http://schemas.microsoft.com/office/drawing/2014/main" val="3815758274"/>
                    </a:ext>
                  </a:extLst>
                </a:gridCol>
                <a:gridCol w="5105064">
                  <a:extLst>
                    <a:ext uri="{9D8B030D-6E8A-4147-A177-3AD203B41FA5}">
                      <a16:colId xmlns:a16="http://schemas.microsoft.com/office/drawing/2014/main" val="184164529"/>
                    </a:ext>
                  </a:extLst>
                </a:gridCol>
              </a:tblGrid>
              <a:tr h="401020">
                <a:tc gridSpan="2">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Deoxygenated blood = BLUE (Right side)                                                   Oxygenated = RED (Left side)</a:t>
                      </a:r>
                      <a:endParaRPr lang="en-GB" sz="1200" kern="1400">
                        <a:ln>
                          <a:noFill/>
                        </a:ln>
                        <a:solidFill>
                          <a:srgbClr val="000000"/>
                        </a:solidFill>
                        <a:effectLst/>
                        <a:latin typeface="Gill Sans MT" panose="020B0502020104020203" pitchFamily="34" charset="0"/>
                      </a:endParaRPr>
                    </a:p>
                  </a:txBody>
                  <a:tcPr marL="25236" marR="25236" marT="25236" marB="25236" anchor="ctr"/>
                </a:tc>
                <a:tc hMerge="1">
                  <a:txBody>
                    <a:bodyPr/>
                    <a:lstStyle/>
                    <a:p>
                      <a:endParaRPr lang="en-GB"/>
                    </a:p>
                  </a:txBody>
                  <a:tcPr/>
                </a:tc>
                <a:extLst>
                  <a:ext uri="{0D108BD9-81ED-4DB2-BD59-A6C34878D82A}">
                    <a16:rowId xmlns:a16="http://schemas.microsoft.com/office/drawing/2014/main" val="442501678"/>
                  </a:ext>
                </a:extLst>
              </a:tr>
              <a:tr h="401020">
                <a:tc gridSpan="2">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Components of blood  </a:t>
                      </a:r>
                      <a:endParaRPr lang="en-GB" sz="1200" kern="1400">
                        <a:ln>
                          <a:noFill/>
                        </a:ln>
                        <a:solidFill>
                          <a:srgbClr val="000000"/>
                        </a:solidFill>
                        <a:effectLst/>
                        <a:latin typeface="Gill Sans MT" panose="020B0502020104020203" pitchFamily="34" charset="0"/>
                      </a:endParaRPr>
                    </a:p>
                  </a:txBody>
                  <a:tcPr marL="25236" marR="25236" marT="25236" marB="25236" anchor="ctr"/>
                </a:tc>
                <a:tc hMerge="1">
                  <a:txBody>
                    <a:bodyPr/>
                    <a:lstStyle/>
                    <a:p>
                      <a:endParaRPr lang="en-GB"/>
                    </a:p>
                  </a:txBody>
                  <a:tcPr/>
                </a:tc>
                <a:extLst>
                  <a:ext uri="{0D108BD9-81ED-4DB2-BD59-A6C34878D82A}">
                    <a16:rowId xmlns:a16="http://schemas.microsoft.com/office/drawing/2014/main" val="1281050624"/>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Red blood cells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Carry oxygen from the lungs to the working</a:t>
                      </a:r>
                      <a:r>
                        <a:rPr lang="en-GB" sz="1200" kern="1400" dirty="0">
                          <a:ln>
                            <a:noFill/>
                          </a:ln>
                          <a:effectLst/>
                          <a:latin typeface="Gill Sans MT" panose="020B0502020104020203" pitchFamily="34" charset="0"/>
                        </a:rPr>
                        <a:t> </a:t>
                      </a:r>
                      <a:r>
                        <a:rPr lang="en-GB" sz="1200" kern="1200" dirty="0">
                          <a:ln>
                            <a:noFill/>
                          </a:ln>
                          <a:effectLst/>
                          <a:latin typeface="Gill Sans MT" panose="020B0502020104020203" pitchFamily="34" charset="0"/>
                        </a:rPr>
                        <a:t>muscles + Removes CO2.</a:t>
                      </a:r>
                      <a:endParaRPr lang="en-GB" sz="1200" kern="1400" dirty="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2168032524"/>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Haemoglobin</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A protein that binds and carries oxygen molecules.</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1796148073"/>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White blood cells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Are part of the immune system and fight disease and infection.</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762732577"/>
                  </a:ext>
                </a:extLst>
              </a:tr>
              <a:tr h="568842">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Platelets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Blood platelets are formed in the bone marrow and are essential in the clotting of blood. Platelets are the workhorses of the cardiovascular system.</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3721789464"/>
                  </a:ext>
                </a:extLst>
              </a:tr>
              <a:tr h="568842">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Plasma</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Blood plasma is made up of 90% water. It contains a range of substances that aids the                         circulation between cells and tissues. </a:t>
                      </a:r>
                      <a:endParaRPr lang="en-GB" sz="1200" kern="1400" dirty="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539467603"/>
                  </a:ext>
                </a:extLst>
              </a:tr>
              <a:tr h="1280265">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Arteries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Carry blood away from the heart,</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Oxygenated blood (except pulmonary artery)</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Thick/elastic walls</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High pressure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Small lumen</a:t>
                      </a:r>
                      <a:endParaRPr lang="en-GB" sz="1200" kern="1400" dirty="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395915332"/>
                  </a:ext>
                </a:extLst>
              </a:tr>
              <a:tr h="1280265">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Veins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Carry blood back to the heart</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Deoxygenated blood (except pulmonary vein)</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Thin walls + larger lumen</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Lower pressure</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Valves</a:t>
                      </a:r>
                      <a:endParaRPr lang="en-GB" sz="1200" kern="140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028770770"/>
                  </a:ext>
                </a:extLst>
              </a:tr>
              <a:tr h="782790">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Capillaries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In the tissue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Site of gaseous exchange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Very thin walls</a:t>
                      </a:r>
                      <a:endParaRPr lang="en-GB" sz="1200" kern="1400" dirty="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60481742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47500" y="6489391"/>
            <a:ext cx="44450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704" y="1668021"/>
            <a:ext cx="5474852" cy="25739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912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6" name="TextBox 5"/>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graphicFrame>
        <p:nvGraphicFramePr>
          <p:cNvPr id="5" name="Table 4"/>
          <p:cNvGraphicFramePr>
            <a:graphicFrameLocks noGrp="1"/>
          </p:cNvGraphicFramePr>
          <p:nvPr>
            <p:extLst>
              <p:ext uri="{D42A27DB-BD31-4B8C-83A1-F6EECF244321}">
                <p14:modId xmlns:p14="http://schemas.microsoft.com/office/powerpoint/2010/main" val="838927798"/>
              </p:ext>
            </p:extLst>
          </p:nvPr>
        </p:nvGraphicFramePr>
        <p:xfrm>
          <a:off x="262485" y="3492877"/>
          <a:ext cx="11667030" cy="3181180"/>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gridSpan="2">
                  <a:txBody>
                    <a:bodyPr/>
                    <a:lstStyle/>
                    <a:p>
                      <a:pPr algn="ctr"/>
                      <a:r>
                        <a:rPr lang="en-GB" sz="1200" b="1" dirty="0">
                          <a:latin typeface="Gill Sans MT" panose="020B0502020104020203" pitchFamily="34" charset="0"/>
                        </a:rPr>
                        <a:t>Modelling project:</a:t>
                      </a:r>
                    </a:p>
                  </a:txBody>
                  <a:tcPr anchor="ctr">
                    <a:solidFill>
                      <a:schemeClr val="accent4">
                        <a:lumMod val="40000"/>
                        <a:lumOff val="60000"/>
                      </a:schemeClr>
                    </a:solidFill>
                  </a:tcPr>
                </a:tc>
                <a:tc hMerge="1">
                  <a:txBody>
                    <a:bodyPr/>
                    <a:lstStyle/>
                    <a:p>
                      <a:endParaRPr dirty="0"/>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Dimensions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Measurements of a specific room or object.  Height, width, depth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06111109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2-D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Flat, 2 dimensional images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3-D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3 dimensional, rounded and defined image features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Computer Aided Design.  To mock real life situations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Model</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3-dimensional representation of an object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Technology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Devices or Apps used for a specific purpose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Spreadsheet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This is software used for calculations or modelling</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Formula</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command that performs calculations within the spreadsheet.  Must start with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Budget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total amount of finance/money allocated to a project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bl>
          </a:graphicData>
        </a:graphic>
      </p:graphicFrame>
      <p:graphicFrame>
        <p:nvGraphicFramePr>
          <p:cNvPr id="2" name="Content Placeholder 3">
            <a:extLst>
              <a:ext uri="{FF2B5EF4-FFF2-40B4-BE49-F238E27FC236}">
                <a16:creationId xmlns:a16="http://schemas.microsoft.com/office/drawing/2014/main" id="{BA6A6FEC-3F99-90F1-055C-B1D9531D298D}"/>
              </a:ext>
            </a:extLst>
          </p:cNvPr>
          <p:cNvGraphicFramePr>
            <a:graphicFrameLocks/>
          </p:cNvGraphicFramePr>
          <p:nvPr>
            <p:extLst>
              <p:ext uri="{D42A27DB-BD31-4B8C-83A1-F6EECF244321}">
                <p14:modId xmlns:p14="http://schemas.microsoft.com/office/powerpoint/2010/main" val="1782076010"/>
              </p:ext>
            </p:extLst>
          </p:nvPr>
        </p:nvGraphicFramePr>
        <p:xfrm>
          <a:off x="255025" y="686889"/>
          <a:ext cx="11706198" cy="2651491"/>
        </p:xfrm>
        <a:graphic>
          <a:graphicData uri="http://schemas.openxmlformats.org/drawingml/2006/table">
            <a:tbl>
              <a:tblPr firstRow="1" bandRow="1">
                <a:tableStyleId>{5940675A-B579-460E-94D1-54222C63F5DA}</a:tableStyleId>
              </a:tblPr>
              <a:tblGrid>
                <a:gridCol w="1792940">
                  <a:extLst>
                    <a:ext uri="{9D8B030D-6E8A-4147-A177-3AD203B41FA5}">
                      <a16:colId xmlns:a16="http://schemas.microsoft.com/office/drawing/2014/main" val="20000"/>
                    </a:ext>
                  </a:extLst>
                </a:gridCol>
                <a:gridCol w="9913258">
                  <a:extLst>
                    <a:ext uri="{9D8B030D-6E8A-4147-A177-3AD203B41FA5}">
                      <a16:colId xmlns:a16="http://schemas.microsoft.com/office/drawing/2014/main" val="877276019"/>
                    </a:ext>
                  </a:extLst>
                </a:gridCol>
              </a:tblGrid>
              <a:tr h="352482">
                <a:tc gridSpan="2">
                  <a:txBody>
                    <a:bodyPr/>
                    <a:lstStyle/>
                    <a:p>
                      <a:pPr algn="ctr"/>
                      <a:r>
                        <a:rPr lang="en-US" sz="1200" b="1" dirty="0">
                          <a:latin typeface="Gill Sans MT" panose="020B0502020104020203" pitchFamily="34" charset="0"/>
                        </a:rPr>
                        <a:t>Transition unit:</a:t>
                      </a:r>
                    </a:p>
                  </a:txBody>
                  <a:tcPr anchor="ctr">
                    <a:solidFill>
                      <a:schemeClr val="accent6">
                        <a:lumMod val="20000"/>
                        <a:lumOff val="80000"/>
                      </a:schemeClr>
                    </a:solidFill>
                  </a:tcPr>
                </a:tc>
                <a:tc hMerge="1">
                  <a:txBody>
                    <a:bodyPr/>
                    <a:lstStyle/>
                    <a:p>
                      <a:pPr algn="ctr"/>
                      <a:endParaRPr lang="en-US" sz="1200" b="1" dirty="0">
                        <a:latin typeface="Gill Sans MT" panose="020B0502020104020203"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33780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Personal Drive</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An area where you store all of the documents that you save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28687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File Management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An operating system allows users to open, copy, rename, move or delete files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9878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Files and Folders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folder is a digital container for storing other folders and individual files such as a word</a:t>
                      </a:r>
                      <a:r>
                        <a:rPr lang="en-GB" sz="1200" kern="1400" baseline="0">
                          <a:ln>
                            <a:noFill/>
                          </a:ln>
                          <a:solidFill>
                            <a:srgbClr val="000000"/>
                          </a:solidFill>
                          <a:effectLst/>
                          <a:latin typeface="Gill Sans MT" panose="020B0502020104020203" pitchFamily="34" charset="0"/>
                        </a:rPr>
                        <a:t> </a:t>
                      </a:r>
                      <a:r>
                        <a:rPr lang="en-GB" sz="1200" kern="1400">
                          <a:ln>
                            <a:noFill/>
                          </a:ln>
                          <a:solidFill>
                            <a:srgbClr val="000000"/>
                          </a:solidFill>
                          <a:effectLst/>
                          <a:latin typeface="Gill Sans MT" panose="020B0502020104020203" pitchFamily="34" charset="0"/>
                        </a:rPr>
                        <a:t>document or a presentation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25702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E-safety</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Staying safe online. Making sure that people are protected from harm of using any electronic device for online purposes.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6394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E-mail</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Is short for electronic mail. An email is sent from one computer to multiple computers through the use of email addresses.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26394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Data</a:t>
                      </a:r>
                    </a:p>
                  </a:txBody>
                  <a:tcPr marL="36576" marR="36576" marT="36576" marB="36576" anchor="ctr"/>
                </a:tc>
                <a:tc>
                  <a:txBody>
                    <a:bodyPr/>
                    <a:lstStyle/>
                    <a:p>
                      <a:pPr marR="0" indent="0" algn="l" rtl="0">
                        <a:lnSpc>
                          <a:spcPct val="119000"/>
                        </a:lnSpc>
                        <a:spcBef>
                          <a:spcPts val="0"/>
                        </a:spcBef>
                        <a:spcAft>
                          <a:spcPts val="600"/>
                        </a:spcAft>
                      </a:pPr>
                      <a:r>
                        <a:rPr lang="en-GB" sz="1200" b="0" i="0" kern="1200">
                          <a:solidFill>
                            <a:schemeClr val="tx1"/>
                          </a:solidFill>
                          <a:effectLst/>
                          <a:latin typeface="+mn-lt"/>
                          <a:ea typeface="+mn-ea"/>
                          <a:cs typeface="+mn-cs"/>
                        </a:rPr>
                        <a:t>In computing, data refers to </a:t>
                      </a:r>
                      <a:r>
                        <a:rPr lang="en-GB" sz="1200" b="0" i="1" kern="1200">
                          <a:solidFill>
                            <a:schemeClr val="tx1"/>
                          </a:solidFill>
                          <a:effectLst/>
                          <a:latin typeface="+mn-lt"/>
                          <a:ea typeface="+mn-ea"/>
                          <a:cs typeface="+mn-cs"/>
                        </a:rPr>
                        <a:t>acts, concepts, or instructions</a:t>
                      </a:r>
                      <a:endParaRPr lang="en-GB" sz="1000" i="1"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69115940"/>
                  </a:ext>
                </a:extLst>
              </a:tr>
              <a:tr h="28150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AI (Artificial intelligence)</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a:t>
                      </a:r>
                      <a:r>
                        <a:rPr lang="en-GB" sz="1200" b="0" i="0" kern="1200">
                          <a:solidFill>
                            <a:schemeClr val="tx1"/>
                          </a:solidFill>
                          <a:effectLst/>
                          <a:latin typeface="+mn-lt"/>
                          <a:ea typeface="+mn-ea"/>
                          <a:cs typeface="+mn-cs"/>
                        </a:rPr>
                        <a:t> capability of computer systems to perform tasks typically associated with human intelligence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30952719"/>
                  </a:ext>
                </a:extLst>
              </a:tr>
              <a:tr h="26394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Machine learning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AI applications use this to ‘learn’ from examples in the form of data</a:t>
                      </a:r>
                    </a:p>
                  </a:txBody>
                  <a:tcPr marL="36576" marR="36576" marT="36576" marB="36576" anchor="ctr"/>
                </a:tc>
                <a:extLst>
                  <a:ext uri="{0D108BD9-81ED-4DB2-BD59-A6C34878D82A}">
                    <a16:rowId xmlns:a16="http://schemas.microsoft.com/office/drawing/2014/main" val="3491480457"/>
                  </a:ext>
                </a:extLst>
              </a:tr>
            </a:tbl>
          </a:graphicData>
        </a:graphic>
      </p:graphicFrame>
    </p:spTree>
    <p:extLst>
      <p:ext uri="{BB962C8B-B14F-4D97-AF65-F5344CB8AC3E}">
        <p14:creationId xmlns:p14="http://schemas.microsoft.com/office/powerpoint/2010/main" val="387306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441" y="91247"/>
            <a:ext cx="10161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13</a:t>
            </a:r>
          </a:p>
        </p:txBody>
      </p:sp>
      <p:graphicFrame>
        <p:nvGraphicFramePr>
          <p:cNvPr id="5" name="Table 4"/>
          <p:cNvGraphicFramePr>
            <a:graphicFrameLocks noGrp="1"/>
          </p:cNvGraphicFramePr>
          <p:nvPr>
            <p:extLst>
              <p:ext uri="{D42A27DB-BD31-4B8C-83A1-F6EECF244321}">
                <p14:modId xmlns:p14="http://schemas.microsoft.com/office/powerpoint/2010/main" val="3900628894"/>
              </p:ext>
            </p:extLst>
          </p:nvPr>
        </p:nvGraphicFramePr>
        <p:xfrm>
          <a:off x="137441" y="738865"/>
          <a:ext cx="11632417" cy="2854565"/>
        </p:xfrm>
        <a:graphic>
          <a:graphicData uri="http://schemas.openxmlformats.org/drawingml/2006/table">
            <a:tbl>
              <a:tblPr firstRow="1" bandRow="1">
                <a:tableStyleId>{5940675A-B579-460E-94D1-54222C63F5DA}</a:tableStyleId>
              </a:tblPr>
              <a:tblGrid>
                <a:gridCol w="1429129">
                  <a:extLst>
                    <a:ext uri="{9D8B030D-6E8A-4147-A177-3AD203B41FA5}">
                      <a16:colId xmlns:a16="http://schemas.microsoft.com/office/drawing/2014/main" val="20000"/>
                    </a:ext>
                  </a:extLst>
                </a:gridCol>
                <a:gridCol w="10203288">
                  <a:extLst>
                    <a:ext uri="{9D8B030D-6E8A-4147-A177-3AD203B41FA5}">
                      <a16:colId xmlns:a16="http://schemas.microsoft.com/office/drawing/2014/main" val="20001"/>
                    </a:ext>
                  </a:extLst>
                </a:gridCol>
              </a:tblGrid>
              <a:tr h="341264">
                <a:tc>
                  <a:txBody>
                    <a:bodyPr/>
                    <a:lstStyle/>
                    <a:p>
                      <a:pPr algn="l"/>
                      <a:r>
                        <a:rPr lang="en-GB" sz="1200" b="0" dirty="0">
                          <a:latin typeface="Gill Sans"/>
                        </a:rPr>
                        <a:t>Key Word</a:t>
                      </a:r>
                    </a:p>
                  </a:txBody>
                  <a:tcPr anchor="ctr">
                    <a:solidFill>
                      <a:schemeClr val="accent1">
                        <a:lumMod val="20000"/>
                        <a:lumOff val="80000"/>
                      </a:schemeClr>
                    </a:solidFill>
                  </a:tcPr>
                </a:tc>
                <a:tc>
                  <a:txBody>
                    <a:bodyPr/>
                    <a:lstStyle/>
                    <a:p>
                      <a:pPr algn="l"/>
                      <a:r>
                        <a:rPr lang="en-GB" sz="1200" b="0" dirty="0">
                          <a:latin typeface="Gill Sans"/>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44404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Movement</a:t>
                      </a:r>
                    </a:p>
                  </a:txBody>
                  <a:tcPr marL="36576" marR="36576" marT="36576" marB="36576" anchor="ctr"/>
                </a:tc>
                <a:tc>
                  <a:txBody>
                    <a:bodyPr/>
                    <a:lstStyle/>
                    <a:p>
                      <a:r>
                        <a:rPr lang="en-GB" sz="1200" kern="1200" dirty="0">
                          <a:solidFill>
                            <a:schemeClr val="tx1"/>
                          </a:solidFill>
                          <a:effectLst/>
                          <a:latin typeface="Gill Sans"/>
                          <a:ea typeface="+mn-ea"/>
                          <a:cs typeface="+mn-cs"/>
                        </a:rPr>
                        <a:t>An art movement is a tendency or style in art with a specific common philosophy or goal, followed by a group of artists during a specific period of time. </a:t>
                      </a:r>
                    </a:p>
                  </a:txBody>
                  <a:tcPr marL="36576" marR="36576" marT="36576" marB="36576" anchor="ctr"/>
                </a:tc>
                <a:extLst>
                  <a:ext uri="{0D108BD9-81ED-4DB2-BD59-A6C34878D82A}">
                    <a16:rowId xmlns:a16="http://schemas.microsoft.com/office/drawing/2014/main" val="10002"/>
                  </a:ext>
                </a:extLst>
              </a:tr>
              <a:tr h="36172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Concept</a:t>
                      </a:r>
                    </a:p>
                  </a:txBody>
                  <a:tcPr marL="36576" marR="36576" marT="36576" marB="36576" anchor="ctr"/>
                </a:tc>
                <a:tc>
                  <a:txBody>
                    <a:bodyPr/>
                    <a:lstStyle/>
                    <a:p>
                      <a:r>
                        <a:rPr lang="en-GB" sz="1200" kern="1200" dirty="0">
                          <a:solidFill>
                            <a:schemeClr val="tx1"/>
                          </a:solidFill>
                          <a:effectLst/>
                          <a:latin typeface="Gill Sans"/>
                          <a:ea typeface="+mn-ea"/>
                          <a:cs typeface="+mn-cs"/>
                        </a:rPr>
                        <a:t>Concepts are defined as abstract ideas </a:t>
                      </a:r>
                    </a:p>
                  </a:txBody>
                  <a:tcPr marL="36576" marR="36576" marT="36576" marB="36576" anchor="ctr"/>
                </a:tc>
                <a:extLst>
                  <a:ext uri="{0D108BD9-81ED-4DB2-BD59-A6C34878D82A}">
                    <a16:rowId xmlns:a16="http://schemas.microsoft.com/office/drawing/2014/main" val="10003"/>
                  </a:ext>
                </a:extLst>
              </a:tr>
              <a:tr h="50424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Theme</a:t>
                      </a:r>
                    </a:p>
                  </a:txBody>
                  <a:tcPr marL="36576" marR="36576" marT="36576" marB="36576" anchor="ctr"/>
                </a:tc>
                <a:tc>
                  <a:txBody>
                    <a:bodyPr/>
                    <a:lstStyle/>
                    <a:p>
                      <a:r>
                        <a:rPr lang="en-GB" sz="1200" kern="1200" dirty="0">
                          <a:solidFill>
                            <a:schemeClr val="tx1"/>
                          </a:solidFill>
                          <a:effectLst/>
                          <a:latin typeface="Gill Sans"/>
                          <a:ea typeface="+mn-ea"/>
                          <a:cs typeface="+mn-cs"/>
                        </a:rPr>
                        <a:t>Theme relates to the meaning of a painting, rather than the subject, which is specific and basic. A theme is deeper and broader and conveys something more universal. </a:t>
                      </a:r>
                    </a:p>
                  </a:txBody>
                  <a:tcPr marL="36576" marR="36576" marT="36576" marB="36576" anchor="ctr"/>
                </a:tc>
                <a:extLst>
                  <a:ext uri="{0D108BD9-81ED-4DB2-BD59-A6C34878D82A}">
                    <a16:rowId xmlns:a16="http://schemas.microsoft.com/office/drawing/2014/main" val="10004"/>
                  </a:ext>
                </a:extLst>
              </a:tr>
              <a:tr h="33731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Interpret</a:t>
                      </a:r>
                    </a:p>
                  </a:txBody>
                  <a:tcPr marL="36576" marR="36576" marT="36576" marB="36576" anchor="ctr"/>
                </a:tc>
                <a:tc>
                  <a:txBody>
                    <a:bodyPr/>
                    <a:lstStyle/>
                    <a:p>
                      <a:r>
                        <a:rPr lang="en-GB" sz="1200" kern="1200" dirty="0">
                          <a:solidFill>
                            <a:schemeClr val="tx1"/>
                          </a:solidFill>
                          <a:effectLst/>
                          <a:latin typeface="Gill Sans"/>
                          <a:ea typeface="+mn-ea"/>
                          <a:cs typeface="+mn-cs"/>
                        </a:rPr>
                        <a:t>explain the meaning of (information or actions) </a:t>
                      </a:r>
                    </a:p>
                  </a:txBody>
                  <a:tcPr marL="36576" marR="36576" marT="36576" marB="36576" anchor="ctr"/>
                </a:tc>
                <a:extLst>
                  <a:ext uri="{0D108BD9-81ED-4DB2-BD59-A6C34878D82A}">
                    <a16:rowId xmlns:a16="http://schemas.microsoft.com/office/drawing/2014/main" val="3925240874"/>
                  </a:ext>
                </a:extLst>
              </a:tr>
              <a:tr h="36172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Annotation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a:rPr>
                        <a:t>A </a:t>
                      </a:r>
                      <a:r>
                        <a:rPr lang="en-GB" sz="1200" kern="1200" dirty="0">
                          <a:solidFill>
                            <a:schemeClr val="tx1"/>
                          </a:solidFill>
                          <a:effectLst/>
                          <a:latin typeface="Gill Sans"/>
                          <a:ea typeface="+mn-ea"/>
                          <a:cs typeface="+mn-cs"/>
                        </a:rPr>
                        <a:t>note by way of explanation or comment added to a text or diagram </a:t>
                      </a:r>
                    </a:p>
                  </a:txBody>
                  <a:tcPr marL="36576" marR="36576" marT="36576" marB="36576" anchor="ctr"/>
                </a:tc>
                <a:extLst>
                  <a:ext uri="{0D108BD9-81ED-4DB2-BD59-A6C34878D82A}">
                    <a16:rowId xmlns:a16="http://schemas.microsoft.com/office/drawing/2014/main" val="3041935017"/>
                  </a:ext>
                </a:extLst>
              </a:tr>
              <a:tr h="50424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a:rPr>
                        <a:t>Surrealism </a:t>
                      </a:r>
                    </a:p>
                  </a:txBody>
                  <a:tcPr marL="36576" marR="36576" marT="36576" marB="36576" anchor="ctr"/>
                </a:tc>
                <a:tc>
                  <a:txBody>
                    <a:bodyPr/>
                    <a:lstStyle/>
                    <a:p>
                      <a:r>
                        <a:rPr lang="en-GB" sz="1200" kern="1200" dirty="0">
                          <a:solidFill>
                            <a:schemeClr val="tx1"/>
                          </a:solidFill>
                          <a:effectLst/>
                          <a:latin typeface="Gill Sans"/>
                          <a:ea typeface="+mn-ea"/>
                          <a:cs typeface="+mn-cs"/>
                        </a:rPr>
                        <a:t>Surrealism is a cultural movement that developed in Europe in the aftermath of World War I in which artists depicted unnerving, illogical scenes and developed techniques to allow the unconscious mind to express itself. </a:t>
                      </a: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405897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38169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Cooking and Nutrition</a:t>
            </a:r>
            <a:endParaRPr lang="en-US" sz="2000" dirty="0">
              <a:solidFill>
                <a:prstClr val="white"/>
              </a:solidFill>
              <a:latin typeface="Gill Sans MT" panose="020B0502020104020203" pitchFamily="34" charset="0"/>
            </a:endParaRPr>
          </a:p>
        </p:txBody>
      </p:sp>
      <p:sp>
        <p:nvSpPr>
          <p:cNvPr id="8" name="TextBox 7"/>
          <p:cNvSpPr txBox="1"/>
          <p:nvPr/>
        </p:nvSpPr>
        <p:spPr>
          <a:xfrm>
            <a:off x="11707738" y="6489391"/>
            <a:ext cx="48426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graphicFrame>
        <p:nvGraphicFramePr>
          <p:cNvPr id="4" name="Content Placeholder 3"/>
          <p:cNvGraphicFramePr>
            <a:graphicFrameLocks/>
          </p:cNvGraphicFramePr>
          <p:nvPr>
            <p:extLst>
              <p:ext uri="{D42A27DB-BD31-4B8C-83A1-F6EECF244321}">
                <p14:modId xmlns:p14="http://schemas.microsoft.com/office/powerpoint/2010/main" val="1693582017"/>
              </p:ext>
            </p:extLst>
          </p:nvPr>
        </p:nvGraphicFramePr>
        <p:xfrm>
          <a:off x="5727905" y="847652"/>
          <a:ext cx="6100513" cy="5315668"/>
        </p:xfrm>
        <a:graphic>
          <a:graphicData uri="http://schemas.openxmlformats.org/drawingml/2006/table">
            <a:tbl>
              <a:tblPr firstRow="1" bandRow="1">
                <a:tableStyleId>{5940675A-B579-460E-94D1-54222C63F5DA}</a:tableStyleId>
              </a:tblPr>
              <a:tblGrid>
                <a:gridCol w="1406465">
                  <a:extLst>
                    <a:ext uri="{9D8B030D-6E8A-4147-A177-3AD203B41FA5}">
                      <a16:colId xmlns:a16="http://schemas.microsoft.com/office/drawing/2014/main" val="20000"/>
                    </a:ext>
                  </a:extLst>
                </a:gridCol>
                <a:gridCol w="4694048">
                  <a:extLst>
                    <a:ext uri="{9D8B030D-6E8A-4147-A177-3AD203B41FA5}">
                      <a16:colId xmlns:a16="http://schemas.microsoft.com/office/drawing/2014/main" val="20001"/>
                    </a:ext>
                  </a:extLst>
                </a:gridCol>
              </a:tblGrid>
              <a:tr h="479102">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791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Macro</a:t>
                      </a:r>
                      <a:r>
                        <a:rPr lang="en-GB" sz="1200" kern="1400" baseline="0" dirty="0">
                          <a:ln>
                            <a:noFill/>
                          </a:ln>
                          <a:solidFill>
                            <a:srgbClr val="000000"/>
                          </a:solidFill>
                          <a:effectLst/>
                          <a:latin typeface="+mn-lt"/>
                        </a:rPr>
                        <a:t> Nutrients</a:t>
                      </a:r>
                      <a:endParaRPr lang="en-GB" sz="1200" kern="1400" dirty="0">
                        <a:ln>
                          <a:noFill/>
                        </a:ln>
                        <a:solidFill>
                          <a:srgbClr val="000000"/>
                        </a:solidFill>
                        <a:effectLst/>
                        <a:latin typeface="+mn-lt"/>
                      </a:endParaRP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 needed by the body in large a mounts</a:t>
                      </a:r>
                    </a:p>
                  </a:txBody>
                  <a:tcPr marL="36576" marR="36576" marT="36576" marB="36576" anchor="ctr"/>
                </a:tc>
                <a:extLst>
                  <a:ext uri="{0D108BD9-81ED-4DB2-BD59-A6C34878D82A}">
                    <a16:rowId xmlns:a16="http://schemas.microsoft.com/office/drawing/2014/main" val="2738194332"/>
                  </a:ext>
                </a:extLst>
              </a:tr>
              <a:tr h="4791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Micro Nutrients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 needed in the body in smaller amounts</a:t>
                      </a:r>
                    </a:p>
                  </a:txBody>
                  <a:tcPr marL="36576" marR="36576" marT="36576" marB="36576" anchor="ctr"/>
                </a:tc>
                <a:extLst>
                  <a:ext uri="{0D108BD9-81ED-4DB2-BD59-A6C34878D82A}">
                    <a16:rowId xmlns:a16="http://schemas.microsoft.com/office/drawing/2014/main" val="1146927675"/>
                  </a:ext>
                </a:extLst>
              </a:tr>
              <a:tr h="4791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Coeliac disease</a:t>
                      </a:r>
                    </a:p>
                  </a:txBody>
                  <a:tcPr marL="36576" marR="36576" marT="36576" marB="36576" anchor="ctr">
                    <a:noFill/>
                  </a:tcPr>
                </a:tc>
                <a:tc>
                  <a:txBody>
                    <a:bodyPr/>
                    <a:lstStyle/>
                    <a:p>
                      <a:r>
                        <a:rPr lang="en-GB" sz="1200" kern="1200" dirty="0">
                          <a:solidFill>
                            <a:schemeClr val="tx1"/>
                          </a:solidFill>
                          <a:effectLst/>
                          <a:latin typeface="+mj-lt"/>
                          <a:ea typeface="+mn-ea"/>
                          <a:cs typeface="+mn-cs"/>
                        </a:rPr>
                        <a:t> A disease which develops from an intolerance to gluten</a:t>
                      </a:r>
                    </a:p>
                  </a:txBody>
                  <a:tcPr marL="36576" marR="36576" marT="36576" marB="36576" anchor="ctr"/>
                </a:tc>
                <a:extLst>
                  <a:ext uri="{0D108BD9-81ED-4DB2-BD59-A6C34878D82A}">
                    <a16:rowId xmlns:a16="http://schemas.microsoft.com/office/drawing/2014/main" val="3184161610"/>
                  </a:ext>
                </a:extLst>
              </a:tr>
              <a:tr h="4791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Allergen</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substance  that causes an allergic reaction</a:t>
                      </a:r>
                    </a:p>
                  </a:txBody>
                  <a:tcPr marL="36576" marR="36576" marT="36576" marB="36576" anchor="ctr"/>
                </a:tc>
                <a:extLst>
                  <a:ext uri="{0D108BD9-81ED-4DB2-BD59-A6C34878D82A}">
                    <a16:rowId xmlns:a16="http://schemas.microsoft.com/office/drawing/2014/main" val="961726959"/>
                  </a:ext>
                </a:extLst>
              </a:tr>
              <a:tr h="4791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Anaphylaxis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serious allergic reaction that is very rapid in onset and can cause death if the throat swells and the person cannot breathe</a:t>
                      </a:r>
                    </a:p>
                  </a:txBody>
                  <a:tcPr marL="36576" marR="36576" marT="36576" marB="36576" anchor="ctr"/>
                </a:tc>
                <a:extLst>
                  <a:ext uri="{0D108BD9-81ED-4DB2-BD59-A6C34878D82A}">
                    <a16:rowId xmlns:a16="http://schemas.microsoft.com/office/drawing/2014/main" val="4249974033"/>
                  </a:ext>
                </a:extLst>
              </a:tr>
              <a:tr h="4791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Food Allergy</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condition where the body’s immune system reacts unusually to specific foods and causes a range of mild to severe symptoms</a:t>
                      </a:r>
                    </a:p>
                  </a:txBody>
                  <a:tcPr marL="36576" marR="36576" marT="36576" marB="36576" anchor="ctr"/>
                </a:tc>
                <a:extLst>
                  <a:ext uri="{0D108BD9-81ED-4DB2-BD59-A6C34878D82A}">
                    <a16:rowId xmlns:a16="http://schemas.microsoft.com/office/drawing/2014/main" val="2041884133"/>
                  </a:ext>
                </a:extLst>
              </a:tr>
              <a:tr h="4791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Food intolerance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long term condition where certain foods cause someone to feel unwell and have a range of symptoms:</a:t>
                      </a:r>
                      <a:r>
                        <a:rPr lang="en-GB" sz="1200" kern="1400" baseline="0" dirty="0">
                          <a:ln>
                            <a:noFill/>
                          </a:ln>
                          <a:solidFill>
                            <a:srgbClr val="000000"/>
                          </a:solidFill>
                          <a:effectLst/>
                          <a:latin typeface="+mj-lt"/>
                        </a:rPr>
                        <a:t> it is usually not life threatening</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81491202"/>
                  </a:ext>
                </a:extLst>
              </a:tr>
              <a:tr h="479102">
                <a:tc>
                  <a:txBody>
                    <a:bodyPr/>
                    <a:lstStyle/>
                    <a:p>
                      <a:pPr algn="l"/>
                      <a:r>
                        <a:rPr lang="en-GB" sz="1100" dirty="0">
                          <a:latin typeface="Gill Sans MT" panose="020B0502020104020203" pitchFamily="34" charset="0"/>
                          <a:cs typeface="Arial" panose="020B0604020202020204" pitchFamily="34" charset="0"/>
                        </a:rPr>
                        <a:t>Environmental Health Officer</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A person employed by the local authority to inspect business where food is sold to the public</a:t>
                      </a:r>
                    </a:p>
                  </a:txBody>
                  <a:tcPr marL="68580" marR="68580" marT="34290" marB="34290" anchor="ctr"/>
                </a:tc>
                <a:extLst>
                  <a:ext uri="{0D108BD9-81ED-4DB2-BD59-A6C34878D82A}">
                    <a16:rowId xmlns:a16="http://schemas.microsoft.com/office/drawing/2014/main" val="54280360"/>
                  </a:ext>
                </a:extLst>
              </a:tr>
              <a:tr h="479102">
                <a:tc>
                  <a:txBody>
                    <a:bodyPr/>
                    <a:lstStyle/>
                    <a:p>
                      <a:pPr algn="l"/>
                      <a:r>
                        <a:rPr lang="en-GB" sz="1100" dirty="0">
                          <a:latin typeface="Gill Sans MT" panose="020B0502020104020203" pitchFamily="34" charset="0"/>
                          <a:cs typeface="Arial" panose="020B0604020202020204" pitchFamily="34" charset="0"/>
                        </a:rPr>
                        <a:t>Food Standards Agency</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An agency that protects public health in relation to food</a:t>
                      </a:r>
                    </a:p>
                  </a:txBody>
                  <a:tcPr marL="68580" marR="68580" marT="34290" marB="34290" anchor="ctr"/>
                </a:tc>
                <a:extLst>
                  <a:ext uri="{0D108BD9-81ED-4DB2-BD59-A6C34878D82A}">
                    <a16:rowId xmlns:a16="http://schemas.microsoft.com/office/drawing/2014/main" val="3877786176"/>
                  </a:ext>
                </a:extLst>
              </a:tr>
              <a:tr h="479102">
                <a:tc>
                  <a:txBody>
                    <a:bodyPr/>
                    <a:lstStyle/>
                    <a:p>
                      <a:pPr algn="l"/>
                      <a:r>
                        <a:rPr lang="en-GB" sz="1100" dirty="0">
                          <a:latin typeface="Gill Sans MT" panose="020B0502020104020203" pitchFamily="34" charset="0"/>
                          <a:cs typeface="Arial" panose="020B0604020202020204" pitchFamily="34" charset="0"/>
                        </a:rPr>
                        <a:t>Food Safety Laws</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Protects businesses and consumers by ensuring that food is safe to eat</a:t>
                      </a:r>
                    </a:p>
                  </a:txBody>
                  <a:tcPr marL="68580" marR="68580" marT="34290" marB="34290" anchor="ctr"/>
                </a:tc>
                <a:extLst>
                  <a:ext uri="{0D108BD9-81ED-4DB2-BD59-A6C34878D82A}">
                    <a16:rowId xmlns:a16="http://schemas.microsoft.com/office/drawing/2014/main" val="58838083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283825752"/>
              </p:ext>
            </p:extLst>
          </p:nvPr>
        </p:nvGraphicFramePr>
        <p:xfrm>
          <a:off x="153824" y="847652"/>
          <a:ext cx="5289654" cy="5426555"/>
        </p:xfrm>
        <a:graphic>
          <a:graphicData uri="http://schemas.openxmlformats.org/drawingml/2006/table">
            <a:tbl>
              <a:tblPr firstRow="1" bandRow="1">
                <a:tableStyleId>{5940675A-B579-460E-94D1-54222C63F5DA}</a:tableStyleId>
              </a:tblPr>
              <a:tblGrid>
                <a:gridCol w="1050601">
                  <a:extLst>
                    <a:ext uri="{9D8B030D-6E8A-4147-A177-3AD203B41FA5}">
                      <a16:colId xmlns:a16="http://schemas.microsoft.com/office/drawing/2014/main" val="20000"/>
                    </a:ext>
                  </a:extLst>
                </a:gridCol>
                <a:gridCol w="4239053">
                  <a:extLst>
                    <a:ext uri="{9D8B030D-6E8A-4147-A177-3AD203B41FA5}">
                      <a16:colId xmlns:a16="http://schemas.microsoft.com/office/drawing/2014/main" val="20001"/>
                    </a:ext>
                  </a:extLst>
                </a:gridCol>
              </a:tblGrid>
              <a:tr h="486626">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Food Contamination</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presence of unwanted</a:t>
                      </a:r>
                      <a:r>
                        <a:rPr lang="en-GB" sz="1200" kern="1400" baseline="0" dirty="0">
                          <a:ln>
                            <a:noFill/>
                          </a:ln>
                          <a:solidFill>
                            <a:srgbClr val="000000"/>
                          </a:solidFill>
                          <a:effectLst/>
                          <a:latin typeface="Gill Sans MT" panose="020B0502020104020203" pitchFamily="34" charset="0"/>
                        </a:rPr>
                        <a:t> foreign body in food that can cause illness or harm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1677347"/>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Physical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something that can be seen visibly falls into the food</a:t>
                      </a:r>
                    </a:p>
                  </a:txBody>
                  <a:tcPr marL="36576" marR="36576" marT="36576" marB="36576" anchor="ctr"/>
                </a:tc>
                <a:extLst>
                  <a:ext uri="{0D108BD9-81ED-4DB2-BD59-A6C34878D82A}">
                    <a16:rowId xmlns:a16="http://schemas.microsoft.com/office/drawing/2014/main" val="10001"/>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Chemical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chemicals such as cleaning agents or pest control products get into the food</a:t>
                      </a:r>
                    </a:p>
                  </a:txBody>
                  <a:tcPr marL="36576" marR="36576" marT="36576" marB="36576" anchor="ctr"/>
                </a:tc>
                <a:extLst>
                  <a:ext uri="{0D108BD9-81ED-4DB2-BD59-A6C34878D82A}">
                    <a16:rowId xmlns:a16="http://schemas.microsoft.com/office/drawing/2014/main" val="10002"/>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Cross contamination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Transfer of bacteria from one person, object or place to another</a:t>
                      </a:r>
                    </a:p>
                  </a:txBody>
                  <a:tcPr marL="36576" marR="36576" marT="36576" marB="36576" anchor="ctr"/>
                </a:tc>
                <a:extLst>
                  <a:ext uri="{0D108BD9-81ED-4DB2-BD59-A6C34878D82A}">
                    <a16:rowId xmlns:a16="http://schemas.microsoft.com/office/drawing/2014/main" val="10003"/>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4Cs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four principles for food safety: clean, cook, chill, cross contamination</a:t>
                      </a:r>
                    </a:p>
                  </a:txBody>
                  <a:tcPr marL="36576" marR="36576" marT="36576" marB="36576" anchor="ctr"/>
                </a:tc>
                <a:extLst>
                  <a:ext uri="{0D108BD9-81ED-4DB2-BD59-A6C34878D82A}">
                    <a16:rowId xmlns:a16="http://schemas.microsoft.com/office/drawing/2014/main" val="10004"/>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Bacteria</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Small single celled organisms that can only be seen under a microscope</a:t>
                      </a:r>
                    </a:p>
                  </a:txBody>
                  <a:tcPr marL="36576" marR="36576" marT="36576" marB="36576" anchor="ctr"/>
                </a:tc>
                <a:extLst>
                  <a:ext uri="{0D108BD9-81ED-4DB2-BD59-A6C34878D82A}">
                    <a16:rowId xmlns:a16="http://schemas.microsoft.com/office/drawing/2014/main" val="10005"/>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 Risk Food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Food that provides the ideal conditions for bacterial growth</a:t>
                      </a:r>
                    </a:p>
                  </a:txBody>
                  <a:tcPr marL="36576" marR="36576" marT="36576" marB="36576" anchor="ctr"/>
                </a:tc>
                <a:extLst>
                  <a:ext uri="{0D108BD9-81ED-4DB2-BD59-A6C34878D82A}">
                    <a16:rowId xmlns:a16="http://schemas.microsoft.com/office/drawing/2014/main" val="2432269375"/>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Pathogens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Harmful bacteria that cause food poisoning</a:t>
                      </a:r>
                    </a:p>
                  </a:txBody>
                  <a:tcPr marL="36576" marR="36576" marT="36576" marB="36576" anchor="ctr"/>
                </a:tc>
                <a:extLst>
                  <a:ext uri="{0D108BD9-81ED-4DB2-BD59-A6C34878D82A}">
                    <a16:rowId xmlns:a16="http://schemas.microsoft.com/office/drawing/2014/main" val="3395636020"/>
                  </a:ext>
                </a:extLst>
              </a:tr>
              <a:tr h="468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Boning Knife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knife that is used to remove bones from poultry, meat</a:t>
                      </a:r>
                      <a:r>
                        <a:rPr lang="en-GB" sz="1200" kern="1400" baseline="0" dirty="0">
                          <a:ln>
                            <a:noFill/>
                          </a:ln>
                          <a:solidFill>
                            <a:srgbClr val="000000"/>
                          </a:solidFill>
                          <a:effectLst/>
                          <a:latin typeface="Gill Sans MT" panose="020B0502020104020203" pitchFamily="34" charset="0"/>
                        </a:rPr>
                        <a:t> and fish. It tends to have a narrow blade that ends at a sharp tip</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266076624"/>
                  </a:ext>
                </a:extLst>
              </a:tr>
              <a:tr h="468000">
                <a:tc>
                  <a:txBody>
                    <a:bodyPr/>
                    <a:lstStyle/>
                    <a:p>
                      <a:pPr algn="l"/>
                      <a:r>
                        <a:rPr lang="en-GB" sz="1100" dirty="0">
                          <a:latin typeface="Gill Sans MT" panose="020B0502020104020203" pitchFamily="34" charset="0"/>
                          <a:cs typeface="Arial" panose="020B0604020202020204" pitchFamily="34" charset="0"/>
                        </a:rPr>
                        <a:t>Nutrients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Natural chemical substances in foods that are essential for body growth, function and health </a:t>
                      </a:r>
                    </a:p>
                    <a:p>
                      <a:pPr algn="l"/>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691006256"/>
                  </a:ext>
                </a:extLst>
              </a:tr>
            </a:tbl>
          </a:graphicData>
        </a:graphic>
      </p:graphicFrame>
    </p:spTree>
    <p:extLst>
      <p:ext uri="{BB962C8B-B14F-4D97-AF65-F5344CB8AC3E}">
        <p14:creationId xmlns:p14="http://schemas.microsoft.com/office/powerpoint/2010/main" val="3013329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167C-FDDA-ED98-E12E-73D29ACB4C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69AAEB-DB91-C6C4-FCDF-08FD9C0F6509}"/>
              </a:ext>
            </a:extLst>
          </p:cNvPr>
          <p:cNvSpPr txBox="1"/>
          <p:nvPr/>
        </p:nvSpPr>
        <p:spPr>
          <a:xfrm>
            <a:off x="-1988" y="-394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pSp>
        <p:nvGrpSpPr>
          <p:cNvPr id="19" name="Group 18">
            <a:extLst>
              <a:ext uri="{FF2B5EF4-FFF2-40B4-BE49-F238E27FC236}">
                <a16:creationId xmlns:a16="http://schemas.microsoft.com/office/drawing/2014/main" id="{3D42AF76-12AD-8F67-16AC-6D672C326F57}"/>
              </a:ext>
            </a:extLst>
          </p:cNvPr>
          <p:cNvGrpSpPr/>
          <p:nvPr/>
        </p:nvGrpSpPr>
        <p:grpSpPr>
          <a:xfrm>
            <a:off x="159026" y="4715123"/>
            <a:ext cx="11858802" cy="2142876"/>
            <a:chOff x="174171" y="4444092"/>
            <a:chExt cx="11843658" cy="2413908"/>
          </a:xfrm>
        </p:grpSpPr>
        <p:grpSp>
          <p:nvGrpSpPr>
            <p:cNvPr id="12" name="Group 11">
              <a:extLst>
                <a:ext uri="{FF2B5EF4-FFF2-40B4-BE49-F238E27FC236}">
                  <a16:creationId xmlns:a16="http://schemas.microsoft.com/office/drawing/2014/main" id="{130148F7-0950-27EA-D0FE-4BC0B7D75DBD}"/>
                </a:ext>
              </a:extLst>
            </p:cNvPr>
            <p:cNvGrpSpPr/>
            <p:nvPr/>
          </p:nvGrpSpPr>
          <p:grpSpPr>
            <a:xfrm>
              <a:off x="174171" y="4444092"/>
              <a:ext cx="3679635" cy="2413908"/>
              <a:chOff x="429658" y="4444092"/>
              <a:chExt cx="3679635" cy="2413908"/>
            </a:xfrm>
          </p:grpSpPr>
          <p:pic>
            <p:nvPicPr>
              <p:cNvPr id="15" name="Picture 14" descr="A close-up of a music notation&#10;&#10;Description automatically generated">
                <a:extLst>
                  <a:ext uri="{FF2B5EF4-FFF2-40B4-BE49-F238E27FC236}">
                    <a16:creationId xmlns:a16="http://schemas.microsoft.com/office/drawing/2014/main" id="{85892B45-624C-5CE0-8CEA-AB50C82F0397}"/>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6" name="Picture 15" descr="A close-up of a music notation&#10;&#10;Description automatically generated">
                <a:extLst>
                  <a:ext uri="{FF2B5EF4-FFF2-40B4-BE49-F238E27FC236}">
                    <a16:creationId xmlns:a16="http://schemas.microsoft.com/office/drawing/2014/main" id="{CACA4C8F-022D-2AF2-A6BD-7ECC3879C420}"/>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7" name="Picture 16" descr="A close-up of a music notation&#10;&#10;Description automatically generated">
                <a:extLst>
                  <a:ext uri="{FF2B5EF4-FFF2-40B4-BE49-F238E27FC236}">
                    <a16:creationId xmlns:a16="http://schemas.microsoft.com/office/drawing/2014/main" id="{886FD0A7-EE60-2620-0FAB-487AB2175A0D}"/>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8" name="Picture 17" descr="A close-up of a music notation&#10;&#10;Description automatically generated">
                <a:extLst>
                  <a:ext uri="{FF2B5EF4-FFF2-40B4-BE49-F238E27FC236}">
                    <a16:creationId xmlns:a16="http://schemas.microsoft.com/office/drawing/2014/main" id="{C9059955-8BA6-691C-EE55-9862DE0D2CDD}"/>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13" name="Picture 2" descr="bass clef and treble clef together - Google Search | Treble clef, Math ...">
              <a:extLst>
                <a:ext uri="{FF2B5EF4-FFF2-40B4-BE49-F238E27FC236}">
                  <a16:creationId xmlns:a16="http://schemas.microsoft.com/office/drawing/2014/main" id="{2BEE5FB4-FE6F-82D5-1094-4EDAEB7CE3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LOR KEYS: The notes on a piano keyboard are analogous to the concept ...">
              <a:extLst>
                <a:ext uri="{FF2B5EF4-FFF2-40B4-BE49-F238E27FC236}">
                  <a16:creationId xmlns:a16="http://schemas.microsoft.com/office/drawing/2014/main" id="{49F8EA04-24AA-CEFB-AAED-BC1CED9876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le 2">
            <a:extLst>
              <a:ext uri="{FF2B5EF4-FFF2-40B4-BE49-F238E27FC236}">
                <a16:creationId xmlns:a16="http://schemas.microsoft.com/office/drawing/2014/main" id="{C0B7CA3D-ED74-CDE3-F042-53AADDFAF868}"/>
              </a:ext>
            </a:extLst>
          </p:cNvPr>
          <p:cNvGraphicFramePr>
            <a:graphicFrameLocks noGrp="1"/>
          </p:cNvGraphicFramePr>
          <p:nvPr>
            <p:extLst>
              <p:ext uri="{D42A27DB-BD31-4B8C-83A1-F6EECF244321}">
                <p14:modId xmlns:p14="http://schemas.microsoft.com/office/powerpoint/2010/main" val="955228686"/>
              </p:ext>
            </p:extLst>
          </p:nvPr>
        </p:nvGraphicFramePr>
        <p:xfrm>
          <a:off x="152399" y="637309"/>
          <a:ext cx="11603177" cy="3866388"/>
        </p:xfrm>
        <a:graphic>
          <a:graphicData uri="http://schemas.openxmlformats.org/drawingml/2006/table">
            <a:tbl>
              <a:tblPr bandRow="1">
                <a:tableStyleId>{5C22544A-7EE6-4342-B048-85BDC9FD1C3A}</a:tableStyleId>
              </a:tblPr>
              <a:tblGrid>
                <a:gridCol w="4133272">
                  <a:extLst>
                    <a:ext uri="{9D8B030D-6E8A-4147-A177-3AD203B41FA5}">
                      <a16:colId xmlns:a16="http://schemas.microsoft.com/office/drawing/2014/main" val="3601513933"/>
                    </a:ext>
                  </a:extLst>
                </a:gridCol>
                <a:gridCol w="7469905">
                  <a:extLst>
                    <a:ext uri="{9D8B030D-6E8A-4147-A177-3AD203B41FA5}">
                      <a16:colId xmlns:a16="http://schemas.microsoft.com/office/drawing/2014/main" val="3522028825"/>
                    </a:ext>
                  </a:extLst>
                </a:gridCol>
              </a:tblGrid>
              <a:tr h="200025">
                <a:tc>
                  <a:txBody>
                    <a:bodyPr/>
                    <a:lstStyle/>
                    <a:p>
                      <a:pPr lvl="0">
                        <a:lnSpc>
                          <a:spcPts val="1950"/>
                        </a:lnSpc>
                        <a:buNone/>
                      </a:pPr>
                      <a:r>
                        <a:rPr lang="en-US" sz="1200" b="0" i="0" u="none" strike="noStrike" noProof="0" dirty="0">
                          <a:effectLst/>
                          <a:latin typeface="Gill Sans"/>
                        </a:rPr>
                        <a:t>12-Bar Blues</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A chord progression using 12 measures based on chords I, IV, and V.</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611864"/>
                  </a:ext>
                </a:extLst>
              </a:tr>
              <a:tr h="200025">
                <a:tc>
                  <a:txBody>
                    <a:bodyPr/>
                    <a:lstStyle/>
                    <a:p>
                      <a:pPr lvl="0">
                        <a:lnSpc>
                          <a:spcPts val="1950"/>
                        </a:lnSpc>
                        <a:buNone/>
                      </a:pPr>
                      <a:r>
                        <a:rPr lang="en-US" sz="1200" b="0" i="0" u="none" strike="noStrike" noProof="0" dirty="0">
                          <a:effectLst/>
                          <a:latin typeface="Gill Sans"/>
                        </a:rPr>
                        <a:t>Chord</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A group of (typically three or more) notes played together.</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894137"/>
                  </a:ext>
                </a:extLst>
              </a:tr>
              <a:tr h="200025">
                <a:tc>
                  <a:txBody>
                    <a:bodyPr/>
                    <a:lstStyle/>
                    <a:p>
                      <a:pPr lvl="0">
                        <a:lnSpc>
                          <a:spcPts val="1950"/>
                        </a:lnSpc>
                        <a:buNone/>
                      </a:pPr>
                      <a:r>
                        <a:rPr lang="en-US" sz="1200" b="0" i="0" u="none" strike="noStrike" noProof="0" dirty="0">
                          <a:effectLst/>
                          <a:latin typeface="Gill Sans"/>
                        </a:rPr>
                        <a:t>Chord I, IV, V</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The main chords used in blues (in C major: C, F, G).</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263570"/>
                  </a:ext>
                </a:extLst>
              </a:tr>
              <a:tr h="200025">
                <a:tc>
                  <a:txBody>
                    <a:bodyPr/>
                    <a:lstStyle/>
                    <a:p>
                      <a:pPr lvl="0">
                        <a:lnSpc>
                          <a:spcPts val="1950"/>
                        </a:lnSpc>
                        <a:buNone/>
                      </a:pPr>
                      <a:r>
                        <a:rPr lang="en-US" sz="1200" b="0" i="0" u="none" strike="noStrike" noProof="0" dirty="0">
                          <a:effectLst/>
                          <a:latin typeface="Gill Sans"/>
                        </a:rPr>
                        <a:t>Walking Bass</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A style of bassline with a steady rhythm, often moving stepwise.</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750160"/>
                  </a:ext>
                </a:extLst>
              </a:tr>
              <a:tr h="200025">
                <a:tc>
                  <a:txBody>
                    <a:bodyPr/>
                    <a:lstStyle/>
                    <a:p>
                      <a:pPr lvl="0">
                        <a:lnSpc>
                          <a:spcPts val="1950"/>
                        </a:lnSpc>
                        <a:buNone/>
                      </a:pPr>
                      <a:r>
                        <a:rPr lang="en-US" sz="1200" b="0" i="0" u="none" strike="noStrike" noProof="0" dirty="0">
                          <a:effectLst/>
                          <a:latin typeface="Gill Sans"/>
                        </a:rPr>
                        <a:t>Improvisation</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Creating music spontaneously, often using a scale like the blues scale.</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5428145"/>
                  </a:ext>
                </a:extLst>
              </a:tr>
              <a:tr h="200025">
                <a:tc>
                  <a:txBody>
                    <a:bodyPr/>
                    <a:lstStyle/>
                    <a:p>
                      <a:pPr lvl="0">
                        <a:lnSpc>
                          <a:spcPts val="1950"/>
                        </a:lnSpc>
                        <a:buNone/>
                      </a:pPr>
                      <a:r>
                        <a:rPr lang="en-US" sz="1200" b="0" i="0" u="none" strike="noStrike" noProof="0" dirty="0">
                          <a:effectLst/>
                          <a:latin typeface="Gill Sans"/>
                        </a:rPr>
                        <a:t>Blues Scale</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Gill Sans"/>
                        </a:rPr>
                        <a:t>A scale used in blues music, often with flattened notes (e.g. C, Eb, F, Gb, G, Bb).</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670384"/>
                  </a:ext>
                </a:extLst>
              </a:tr>
              <a:tr h="200025">
                <a:tc>
                  <a:txBody>
                    <a:bodyPr/>
                    <a:lstStyle/>
                    <a:p>
                      <a:pPr lvl="0">
                        <a:lnSpc>
                          <a:spcPts val="1950"/>
                        </a:lnSpc>
                        <a:buNone/>
                      </a:pPr>
                      <a:r>
                        <a:rPr lang="en-US" sz="1200" b="0" i="0" u="none" strike="noStrike" noProof="0" dirty="0">
                          <a:effectLst/>
                          <a:latin typeface="Gill Sans"/>
                        </a:rPr>
                        <a:t>Swing Rhythm</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Gill Sans"/>
                        </a:rPr>
                        <a:t>A rhythm where the beat is divided unevenly to give a “long-short” feel.</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149180"/>
                  </a:ext>
                </a:extLst>
              </a:tr>
              <a:tr h="200025">
                <a:tc>
                  <a:txBody>
                    <a:bodyPr/>
                    <a:lstStyle/>
                    <a:p>
                      <a:pPr lvl="0">
                        <a:lnSpc>
                          <a:spcPts val="1950"/>
                        </a:lnSpc>
                        <a:buNone/>
                      </a:pPr>
                      <a:r>
                        <a:rPr lang="en-US" sz="1200" b="0" i="0" u="none" strike="noStrike" noProof="0" dirty="0">
                          <a:effectLst/>
                          <a:latin typeface="Gill Sans"/>
                        </a:rPr>
                        <a:t>Call and Response</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A musical conversation between two parts.</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85591"/>
                  </a:ext>
                </a:extLst>
              </a:tr>
              <a:tr h="200025">
                <a:tc>
                  <a:txBody>
                    <a:bodyPr/>
                    <a:lstStyle/>
                    <a:p>
                      <a:pPr lvl="0">
                        <a:lnSpc>
                          <a:spcPts val="1950"/>
                        </a:lnSpc>
                        <a:buNone/>
                      </a:pPr>
                      <a:r>
                        <a:rPr lang="en-US" sz="1200" b="0" i="0" u="none" strike="noStrike" noProof="0" dirty="0">
                          <a:effectLst/>
                          <a:latin typeface="Gill Sans"/>
                        </a:rPr>
                        <a:t>12 Bars</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Refers to the 12 measures that repeat throughout the structure.</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770816"/>
                  </a:ext>
                </a:extLst>
              </a:tr>
              <a:tr h="200025">
                <a:tc>
                  <a:txBody>
                    <a:bodyPr/>
                    <a:lstStyle/>
                    <a:p>
                      <a:pPr lvl="0">
                        <a:lnSpc>
                          <a:spcPts val="1950"/>
                        </a:lnSpc>
                        <a:buNone/>
                      </a:pPr>
                      <a:r>
                        <a:rPr lang="en-US" sz="1200" b="0" i="0" u="none" strike="noStrike" noProof="0" dirty="0">
                          <a:effectLst/>
                          <a:latin typeface="Gill Sans"/>
                        </a:rPr>
                        <a:t>Structure</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Gill Sans"/>
                        </a:rPr>
                        <a:t>The way a piece of music is </a:t>
                      </a:r>
                      <a:r>
                        <a:rPr lang="en-US" sz="1200" b="0" i="0" u="none" strike="noStrike" noProof="0" dirty="0" err="1">
                          <a:effectLst/>
                          <a:latin typeface="Gill Sans"/>
                        </a:rPr>
                        <a:t>organised</a:t>
                      </a:r>
                      <a:r>
                        <a:rPr lang="en-US" sz="1200" b="0" i="0" u="none" strike="noStrike" noProof="0" dirty="0">
                          <a:effectLst/>
                          <a:latin typeface="Gill Sans"/>
                        </a:rPr>
                        <a:t> (e.g. 12-bar form).</a:t>
                      </a:r>
                      <a:endParaRPr lang="en-US" sz="1200" dirty="0">
                        <a:latin typeface="Gill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099483"/>
                  </a:ext>
                </a:extLst>
              </a:tr>
              <a:tr h="200025">
                <a:tc>
                  <a:txBody>
                    <a:bodyPr/>
                    <a:lstStyle/>
                    <a:p>
                      <a:pPr lvl="0">
                        <a:lnSpc>
                          <a:spcPts val="1950"/>
                        </a:lnSpc>
                        <a:buNone/>
                      </a:pPr>
                      <a:r>
                        <a:rPr lang="en-US" sz="1200" b="0" i="0" u="none" strike="noStrike" noProof="0" dirty="0">
                          <a:effectLst/>
                          <a:latin typeface="Gill Sans"/>
                        </a:rPr>
                        <a:t>Melody</a:t>
                      </a:r>
                      <a:endParaRPr lang="en-US" sz="1200" dirty="0">
                        <a:latin typeface="Gill Sans"/>
                      </a:endParaRP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Gill Sans"/>
                        </a:rPr>
                        <a:t>A sequence of single notes that is musically satisfying; the tune of the piece.</a:t>
                      </a:r>
                      <a:endParaRPr lang="en-US" sz="1200" dirty="0">
                        <a:latin typeface="Gill Sans"/>
                      </a:endParaRP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292040"/>
                  </a:ext>
                </a:extLst>
              </a:tr>
              <a:tr h="200025">
                <a:tc>
                  <a:txBody>
                    <a:bodyPr/>
                    <a:lstStyle/>
                    <a:p>
                      <a:pPr lvl="0">
                        <a:lnSpc>
                          <a:spcPts val="1950"/>
                        </a:lnSpc>
                        <a:buNone/>
                      </a:pPr>
                      <a:r>
                        <a:rPr lang="en-US" sz="1200" b="0" i="0" u="none" strike="noStrike" noProof="0" dirty="0">
                          <a:effectLst/>
                          <a:latin typeface="Gill Sans"/>
                        </a:rPr>
                        <a:t>Bassline</a:t>
                      </a:r>
                      <a:endParaRPr lang="en-US" sz="1200" dirty="0">
                        <a:latin typeface="Gill Sans"/>
                      </a:endParaRPr>
                    </a:p>
                  </a:txBody>
                  <a:tcPr anchor="ctr">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950"/>
                        </a:lnSpc>
                        <a:buNone/>
                      </a:pPr>
                      <a:r>
                        <a:rPr lang="en-US" sz="1200" b="0" i="0" u="none" strike="noStrike" noProof="0" dirty="0">
                          <a:effectLst/>
                          <a:latin typeface="Gill Sans"/>
                        </a:rPr>
                        <a:t>The low-pitched part in music, often played by the left hand or bass instrument.</a:t>
                      </a:r>
                      <a:endParaRPr lang="en-US" sz="1200" dirty="0">
                        <a:latin typeface="Gill Sans"/>
                      </a:endParaRPr>
                    </a:p>
                  </a:txBody>
                  <a:tcPr anchor="ct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1415810698"/>
                  </a:ext>
                </a:extLst>
              </a:tr>
            </a:tbl>
          </a:graphicData>
        </a:graphic>
      </p:graphicFrame>
      <p:sp>
        <p:nvSpPr>
          <p:cNvPr id="2" name="TextBox 1">
            <a:extLst>
              <a:ext uri="{FF2B5EF4-FFF2-40B4-BE49-F238E27FC236}">
                <a16:creationId xmlns:a16="http://schemas.microsoft.com/office/drawing/2014/main" id="{6428FA02-CBCC-5241-D94C-44EB9082F7F3}"/>
              </a:ext>
            </a:extLst>
          </p:cNvPr>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120550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7A637-191E-C666-5BBB-05DF027E26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DE9697-D2E6-EC5F-21B3-D6E12EF57913}"/>
              </a:ext>
            </a:extLst>
          </p:cNvPr>
          <p:cNvSpPr txBox="1"/>
          <p:nvPr/>
        </p:nvSpPr>
        <p:spPr>
          <a:xfrm>
            <a:off x="122702" y="134605"/>
            <a:ext cx="230430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graphicFrame>
        <p:nvGraphicFramePr>
          <p:cNvPr id="5" name="Table 4">
            <a:extLst>
              <a:ext uri="{FF2B5EF4-FFF2-40B4-BE49-F238E27FC236}">
                <a16:creationId xmlns:a16="http://schemas.microsoft.com/office/drawing/2014/main" id="{FEB1865A-86B9-1C83-97E9-49EFA2CB72B7}"/>
              </a:ext>
            </a:extLst>
          </p:cNvPr>
          <p:cNvGraphicFramePr>
            <a:graphicFrameLocks noGrp="1"/>
          </p:cNvGraphicFramePr>
          <p:nvPr>
            <p:extLst>
              <p:ext uri="{D42A27DB-BD31-4B8C-83A1-F6EECF244321}">
                <p14:modId xmlns:p14="http://schemas.microsoft.com/office/powerpoint/2010/main" val="605933155"/>
              </p:ext>
            </p:extLst>
          </p:nvPr>
        </p:nvGraphicFramePr>
        <p:xfrm>
          <a:off x="227888" y="1783080"/>
          <a:ext cx="5598383" cy="3291840"/>
        </p:xfrm>
        <a:graphic>
          <a:graphicData uri="http://schemas.openxmlformats.org/drawingml/2006/table">
            <a:tbl>
              <a:tblPr bandRow="1">
                <a:tableStyleId>{7E9639D4-E3E2-4D34-9284-5A2195B3D0D7}</a:tableStyleId>
              </a:tblPr>
              <a:tblGrid>
                <a:gridCol w="971160">
                  <a:extLst>
                    <a:ext uri="{9D8B030D-6E8A-4147-A177-3AD203B41FA5}">
                      <a16:colId xmlns:a16="http://schemas.microsoft.com/office/drawing/2014/main" val="2986745505"/>
                    </a:ext>
                  </a:extLst>
                </a:gridCol>
                <a:gridCol w="4627223">
                  <a:extLst>
                    <a:ext uri="{9D8B030D-6E8A-4147-A177-3AD203B41FA5}">
                      <a16:colId xmlns:a16="http://schemas.microsoft.com/office/drawing/2014/main" val="2409327570"/>
                    </a:ext>
                  </a:extLst>
                </a:gridCol>
              </a:tblGrid>
              <a:tr h="200025">
                <a:tc>
                  <a:txBody>
                    <a:bodyPr/>
                    <a:lstStyle/>
                    <a:p>
                      <a:r>
                        <a:rPr lang="en-US" sz="1200" dirty="0">
                          <a:effectLst/>
                          <a:latin typeface="Gill Sans MT" panose="020B0502020104020203" pitchFamily="34" charset="0"/>
                        </a:rPr>
                        <a:t>Key Term</a:t>
                      </a:r>
                    </a:p>
                  </a:txBody>
                  <a:tcPr anchor="ctr">
                    <a:lnL w="3175">
                      <a:solidFill>
                        <a:schemeClr val="tx1"/>
                      </a:solidFill>
                    </a:lnL>
                    <a:lnR w="3175" cap="flat" cmpd="sng" algn="ctr">
                      <a:solidFill>
                        <a:schemeClr val="tx1"/>
                      </a:solidFill>
                      <a:prstDash val="solid"/>
                      <a:round/>
                      <a:headEnd type="none" w="med" len="med"/>
                      <a:tailEnd type="none" w="med" len="med"/>
                    </a:lnR>
                    <a:lnT w="3175">
                      <a:solidFill>
                        <a:schemeClr val="tx1"/>
                      </a:solidFill>
                    </a:lnT>
                    <a:lnB w="3175">
                      <a:solidFill>
                        <a:schemeClr val="tx1"/>
                      </a:solidFill>
                    </a:lnB>
                    <a:solidFill>
                      <a:srgbClr val="FFCCFF"/>
                    </a:solidFill>
                  </a:tcPr>
                </a:tc>
                <a:tc>
                  <a:txBody>
                    <a:bodyPr/>
                    <a:lstStyle/>
                    <a:p>
                      <a:r>
                        <a:rPr lang="en-US" sz="1200" dirty="0">
                          <a:effectLst/>
                          <a:latin typeface="Gill Sans MT" panose="020B0502020104020203" pitchFamily="34" charset="0"/>
                        </a:rPr>
                        <a:t>Definition</a:t>
                      </a:r>
                    </a:p>
                  </a:txBody>
                  <a:tcPr anchor="ctr">
                    <a:lnL w="3175" cap="flat" cmpd="sng" algn="ctr">
                      <a:solidFill>
                        <a:schemeClr val="tx1"/>
                      </a:solidFill>
                      <a:prstDash val="solid"/>
                      <a:round/>
                      <a:headEnd type="none" w="med" len="med"/>
                      <a:tailEnd type="none" w="med" len="med"/>
                    </a:lnL>
                    <a:lnR w="3175">
                      <a:solidFill>
                        <a:schemeClr val="tx1"/>
                      </a:solidFill>
                    </a:lnR>
                    <a:lnT w="3175">
                      <a:solidFill>
                        <a:schemeClr val="tx1"/>
                      </a:solidFill>
                    </a:lnT>
                    <a:lnB w="3175">
                      <a:solidFill>
                        <a:schemeClr val="tx1"/>
                      </a:solidFill>
                    </a:lnB>
                    <a:solidFill>
                      <a:srgbClr val="FFCCFF"/>
                    </a:solidFill>
                  </a:tcPr>
                </a:tc>
                <a:extLst>
                  <a:ext uri="{0D108BD9-81ED-4DB2-BD59-A6C34878D82A}">
                    <a16:rowId xmlns:a16="http://schemas.microsoft.com/office/drawing/2014/main" val="1096667070"/>
                  </a:ext>
                </a:extLst>
              </a:tr>
              <a:tr h="200025">
                <a:tc>
                  <a:txBody>
                    <a:bodyPr/>
                    <a:lstStyle/>
                    <a:p>
                      <a:r>
                        <a:rPr lang="en-US" sz="1200" dirty="0">
                          <a:effectLst/>
                          <a:latin typeface="Gill Sans MT" panose="020B0502020104020203" pitchFamily="34" charset="0"/>
                        </a:rPr>
                        <a:t>Actor</a:t>
                      </a:r>
                    </a:p>
                  </a:txBody>
                  <a:tcPr anchor="ctr">
                    <a:lnL w="3175">
                      <a:solidFill>
                        <a:schemeClr val="tx1"/>
                      </a:solidFill>
                    </a:lnL>
                    <a:lnR w="3175">
                      <a:solidFill>
                        <a:schemeClr val="tx1"/>
                      </a:solidFill>
                    </a:lnR>
                    <a:lnT w="3175" cap="flat" cmpd="sng" algn="ctr">
                      <a:solidFill>
                        <a:schemeClr val="tx1"/>
                      </a:solidFill>
                      <a:prstDash val="solid"/>
                      <a:round/>
                      <a:headEnd type="none" w="med" len="med"/>
                      <a:tailEnd type="none" w="med" len="med"/>
                    </a:lnT>
                    <a:lnB w="3175">
                      <a:solidFill>
                        <a:schemeClr val="tx1"/>
                      </a:solidFill>
                    </a:lnB>
                  </a:tcPr>
                </a:tc>
                <a:tc>
                  <a:txBody>
                    <a:bodyPr/>
                    <a:lstStyle/>
                    <a:p>
                      <a:r>
                        <a:rPr lang="en-US" sz="1200" dirty="0">
                          <a:effectLst/>
                          <a:latin typeface="Gill Sans MT" panose="020B0502020104020203" pitchFamily="34" charset="0"/>
                        </a:rPr>
                        <a:t>Person whole role is to play a character</a:t>
                      </a:r>
                    </a:p>
                  </a:txBody>
                  <a:tcPr anchor="ctr">
                    <a:lnL w="3175">
                      <a:solidFill>
                        <a:schemeClr val="tx1"/>
                      </a:solidFill>
                    </a:lnL>
                    <a:lnR w="3175">
                      <a:solidFill>
                        <a:schemeClr val="tx1"/>
                      </a:solidFill>
                    </a:lnR>
                    <a:lnT w="3175" cap="flat" cmpd="sng" algn="ctr">
                      <a:solidFill>
                        <a:schemeClr val="tx1"/>
                      </a:solidFill>
                      <a:prstDash val="solid"/>
                      <a:round/>
                      <a:headEnd type="none" w="med" len="med"/>
                      <a:tailEnd type="none" w="med" len="med"/>
                    </a:lnT>
                    <a:lnB w="3175">
                      <a:solidFill>
                        <a:schemeClr val="tx1"/>
                      </a:solidFill>
                    </a:lnB>
                  </a:tcPr>
                </a:tc>
                <a:extLst>
                  <a:ext uri="{0D108BD9-81ED-4DB2-BD59-A6C34878D82A}">
                    <a16:rowId xmlns:a16="http://schemas.microsoft.com/office/drawing/2014/main" val="1238059295"/>
                  </a:ext>
                </a:extLst>
              </a:tr>
              <a:tr h="200025">
                <a:tc>
                  <a:txBody>
                    <a:bodyPr/>
                    <a:lstStyle/>
                    <a:p>
                      <a:r>
                        <a:rPr lang="en-US" sz="1200" dirty="0">
                          <a:effectLst/>
                          <a:latin typeface="Gill Sans MT" panose="020B0502020104020203" pitchFamily="34" charset="0"/>
                        </a:rPr>
                        <a:t>Amateur</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Members of a theatre company which is not professional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3243601990"/>
                  </a:ext>
                </a:extLst>
              </a:tr>
              <a:tr h="200025">
                <a:tc>
                  <a:txBody>
                    <a:bodyPr/>
                    <a:lstStyle/>
                    <a:p>
                      <a:r>
                        <a:rPr lang="en-US" sz="1200" dirty="0">
                          <a:effectLst/>
                          <a:latin typeface="Gill Sans MT" panose="020B0502020104020203" pitchFamily="34" charset="0"/>
                        </a:rPr>
                        <a:t>Audience</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A group of people who participate in a show or encounter a work of art literature, theatre, music, video game, or academic in any medium.</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1809852187"/>
                  </a:ext>
                </a:extLst>
              </a:tr>
              <a:tr h="200025">
                <a:tc>
                  <a:txBody>
                    <a:bodyPr/>
                    <a:lstStyle/>
                    <a:p>
                      <a:r>
                        <a:rPr lang="en-US" sz="1200" dirty="0">
                          <a:effectLst/>
                          <a:latin typeface="Gill Sans MT" panose="020B0502020104020203" pitchFamily="34" charset="0"/>
                        </a:rPr>
                        <a:t>Cast</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The members of the acting company</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568623302"/>
                  </a:ext>
                </a:extLst>
              </a:tr>
              <a:tr h="200025">
                <a:tc>
                  <a:txBody>
                    <a:bodyPr/>
                    <a:lstStyle/>
                    <a:p>
                      <a:r>
                        <a:rPr lang="en-US" sz="1200" dirty="0">
                          <a:effectLst/>
                          <a:latin typeface="Gill Sans MT" panose="020B0502020104020203" pitchFamily="34" charset="0"/>
                        </a:rPr>
                        <a:t>Costume designer</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Member of the creative team for a show responsible for the clothes worn by the actors throughout the performance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1648467452"/>
                  </a:ext>
                </a:extLst>
              </a:tr>
              <a:tr h="200025">
                <a:tc>
                  <a:txBody>
                    <a:bodyPr/>
                    <a:lstStyle/>
                    <a:p>
                      <a:r>
                        <a:rPr lang="en-US" sz="1200" dirty="0">
                          <a:effectLst/>
                          <a:latin typeface="Gill Sans MT" panose="020B0502020104020203" pitchFamily="34" charset="0"/>
                        </a:rPr>
                        <a:t>Director</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Broadly, the role involves responsible for the overall artistic version of a production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1070352927"/>
                  </a:ext>
                </a:extLst>
              </a:tr>
              <a:tr h="200025">
                <a:tc>
                  <a:txBody>
                    <a:bodyPr/>
                    <a:lstStyle/>
                    <a:p>
                      <a:r>
                        <a:rPr lang="en-US" sz="1200" dirty="0">
                          <a:effectLst/>
                          <a:latin typeface="Gill Sans MT" panose="020B0502020104020203" pitchFamily="34" charset="0"/>
                        </a:rPr>
                        <a:t>Ensemble</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An acting group</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3422782484"/>
                  </a:ext>
                </a:extLst>
              </a:tr>
              <a:tr h="200025">
                <a:tc>
                  <a:txBody>
                    <a:bodyPr/>
                    <a:lstStyle/>
                    <a:p>
                      <a:r>
                        <a:rPr lang="en-US" sz="1200" dirty="0">
                          <a:effectLst/>
                          <a:latin typeface="Gill Sans MT" panose="020B0502020104020203" pitchFamily="34" charset="0"/>
                        </a:rPr>
                        <a:t>Playwright</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The author of a play, also known as a dramatist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2398909759"/>
                  </a:ext>
                </a:extLst>
              </a:tr>
              <a:tr h="200025">
                <a:tc>
                  <a:txBody>
                    <a:bodyPr/>
                    <a:lstStyle/>
                    <a:p>
                      <a:r>
                        <a:rPr lang="en-US" sz="1200" dirty="0">
                          <a:effectLst/>
                          <a:latin typeface="Gill Sans MT" panose="020B0502020104020203" pitchFamily="34" charset="0"/>
                        </a:rPr>
                        <a:t>Professional </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Normally used for someone who’s regularly paid for a particular job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2671305154"/>
                  </a:ext>
                </a:extLst>
              </a:tr>
            </a:tbl>
          </a:graphicData>
        </a:graphic>
      </p:graphicFrame>
      <p:graphicFrame>
        <p:nvGraphicFramePr>
          <p:cNvPr id="2" name="Table 1">
            <a:extLst>
              <a:ext uri="{FF2B5EF4-FFF2-40B4-BE49-F238E27FC236}">
                <a16:creationId xmlns:a16="http://schemas.microsoft.com/office/drawing/2014/main" id="{482DE76B-BD2E-72BC-61C2-0813E3A7807A}"/>
              </a:ext>
            </a:extLst>
          </p:cNvPr>
          <p:cNvGraphicFramePr>
            <a:graphicFrameLocks noGrp="1"/>
          </p:cNvGraphicFramePr>
          <p:nvPr>
            <p:extLst>
              <p:ext uri="{D42A27DB-BD31-4B8C-83A1-F6EECF244321}">
                <p14:modId xmlns:p14="http://schemas.microsoft.com/office/powerpoint/2010/main" val="1410347927"/>
              </p:ext>
            </p:extLst>
          </p:nvPr>
        </p:nvGraphicFramePr>
        <p:xfrm>
          <a:off x="6155820" y="738094"/>
          <a:ext cx="5808292" cy="5577840"/>
        </p:xfrm>
        <a:graphic>
          <a:graphicData uri="http://schemas.openxmlformats.org/drawingml/2006/table">
            <a:tbl>
              <a:tblPr bandRow="1">
                <a:tableStyleId>{7E9639D4-E3E2-4D34-9284-5A2195B3D0D7}</a:tableStyleId>
              </a:tblPr>
              <a:tblGrid>
                <a:gridCol w="881424">
                  <a:extLst>
                    <a:ext uri="{9D8B030D-6E8A-4147-A177-3AD203B41FA5}">
                      <a16:colId xmlns:a16="http://schemas.microsoft.com/office/drawing/2014/main" val="2986745505"/>
                    </a:ext>
                  </a:extLst>
                </a:gridCol>
                <a:gridCol w="4926868">
                  <a:extLst>
                    <a:ext uri="{9D8B030D-6E8A-4147-A177-3AD203B41FA5}">
                      <a16:colId xmlns:a16="http://schemas.microsoft.com/office/drawing/2014/main" val="2409327570"/>
                    </a:ext>
                  </a:extLst>
                </a:gridCol>
              </a:tblGrid>
              <a:tr h="200025">
                <a:tc>
                  <a:txBody>
                    <a:bodyPr/>
                    <a:lstStyle/>
                    <a:p>
                      <a:r>
                        <a:rPr lang="en-US" sz="1200" dirty="0">
                          <a:effectLst/>
                          <a:latin typeface="Gill Sans MT" panose="020B0502020104020203" pitchFamily="34" charset="0"/>
                        </a:rPr>
                        <a:t>Key Term</a:t>
                      </a:r>
                    </a:p>
                  </a:txBody>
                  <a:tcPr anchor="ctr">
                    <a:lnL w="3175">
                      <a:solidFill>
                        <a:schemeClr val="tx1"/>
                      </a:solidFill>
                    </a:lnL>
                    <a:lnR w="3175" cap="flat" cmpd="sng" algn="ctr">
                      <a:solidFill>
                        <a:schemeClr val="tx1"/>
                      </a:solidFill>
                      <a:prstDash val="solid"/>
                      <a:round/>
                      <a:headEnd type="none" w="med" len="med"/>
                      <a:tailEnd type="none" w="med" len="med"/>
                    </a:lnR>
                    <a:lnT w="3175">
                      <a:solidFill>
                        <a:schemeClr val="tx1"/>
                      </a:solidFill>
                    </a:lnT>
                    <a:lnB w="3175">
                      <a:solidFill>
                        <a:schemeClr val="tx1"/>
                      </a:solidFill>
                    </a:lnB>
                    <a:solidFill>
                      <a:srgbClr val="FFCCFF"/>
                    </a:solidFill>
                  </a:tcPr>
                </a:tc>
                <a:tc>
                  <a:txBody>
                    <a:bodyPr/>
                    <a:lstStyle/>
                    <a:p>
                      <a:r>
                        <a:rPr lang="en-US" sz="1200" dirty="0">
                          <a:effectLst/>
                          <a:latin typeface="Gill Sans MT" panose="020B0502020104020203" pitchFamily="34" charset="0"/>
                        </a:rPr>
                        <a:t>Definition</a:t>
                      </a:r>
                    </a:p>
                  </a:txBody>
                  <a:tcPr anchor="ctr">
                    <a:lnL w="3175" cap="flat" cmpd="sng" algn="ctr">
                      <a:solidFill>
                        <a:schemeClr val="tx1"/>
                      </a:solidFill>
                      <a:prstDash val="solid"/>
                      <a:round/>
                      <a:headEnd type="none" w="med" len="med"/>
                      <a:tailEnd type="none" w="med" len="med"/>
                    </a:lnL>
                    <a:lnR w="3175">
                      <a:solidFill>
                        <a:schemeClr val="tx1"/>
                      </a:solidFill>
                    </a:lnR>
                    <a:lnT w="3175">
                      <a:solidFill>
                        <a:schemeClr val="tx1"/>
                      </a:solidFill>
                    </a:lnT>
                    <a:lnB w="3175">
                      <a:solidFill>
                        <a:schemeClr val="tx1"/>
                      </a:solidFill>
                    </a:lnB>
                    <a:solidFill>
                      <a:srgbClr val="FFCCFF"/>
                    </a:solidFill>
                  </a:tcPr>
                </a:tc>
                <a:extLst>
                  <a:ext uri="{0D108BD9-81ED-4DB2-BD59-A6C34878D82A}">
                    <a16:rowId xmlns:a16="http://schemas.microsoft.com/office/drawing/2014/main" val="1096667070"/>
                  </a:ext>
                </a:extLst>
              </a:tr>
              <a:tr h="200025">
                <a:tc>
                  <a:txBody>
                    <a:bodyPr/>
                    <a:lstStyle/>
                    <a:p>
                      <a:r>
                        <a:rPr lang="en-US" sz="1200" dirty="0">
                          <a:effectLst/>
                          <a:latin typeface="Gill Sans MT" panose="020B0502020104020203" pitchFamily="34" charset="0"/>
                        </a:rPr>
                        <a:t>Box set</a:t>
                      </a:r>
                    </a:p>
                  </a:txBody>
                  <a:tcPr anchor="ctr">
                    <a:lnL w="3175">
                      <a:solidFill>
                        <a:schemeClr val="tx1"/>
                      </a:solidFill>
                    </a:lnL>
                    <a:lnR w="3175">
                      <a:solidFill>
                        <a:schemeClr val="tx1"/>
                      </a:solidFill>
                    </a:lnR>
                    <a:lnT w="3175" cap="flat" cmpd="sng" algn="ctr">
                      <a:solidFill>
                        <a:schemeClr val="tx1"/>
                      </a:solidFill>
                      <a:prstDash val="solid"/>
                      <a:round/>
                      <a:headEnd type="none" w="med" len="med"/>
                      <a:tailEnd type="none" w="med" len="med"/>
                    </a:lnT>
                    <a:lnB w="3175">
                      <a:solidFill>
                        <a:schemeClr val="tx1"/>
                      </a:solidFill>
                    </a:lnB>
                  </a:tcPr>
                </a:tc>
                <a:tc>
                  <a:txBody>
                    <a:bodyPr/>
                    <a:lstStyle/>
                    <a:p>
                      <a:r>
                        <a:rPr lang="en-US" sz="1200" dirty="0">
                          <a:effectLst/>
                          <a:latin typeface="Gill Sans MT" panose="020B0502020104020203" pitchFamily="34" charset="0"/>
                        </a:rPr>
                        <a:t>Naturalistic setting of a complete room built from flats with only the side nearest the audience</a:t>
                      </a:r>
                    </a:p>
                  </a:txBody>
                  <a:tcPr anchor="ctr">
                    <a:lnL w="3175">
                      <a:solidFill>
                        <a:schemeClr val="tx1"/>
                      </a:solidFill>
                    </a:lnL>
                    <a:lnR w="3175">
                      <a:solidFill>
                        <a:schemeClr val="tx1"/>
                      </a:solidFill>
                    </a:lnR>
                    <a:lnT w="3175" cap="flat" cmpd="sng" algn="ctr">
                      <a:solidFill>
                        <a:schemeClr val="tx1"/>
                      </a:solidFill>
                      <a:prstDash val="solid"/>
                      <a:round/>
                      <a:headEnd type="none" w="med" len="med"/>
                      <a:tailEnd type="none" w="med" len="med"/>
                    </a:lnT>
                    <a:lnB w="3175">
                      <a:solidFill>
                        <a:schemeClr val="tx1"/>
                      </a:solidFill>
                    </a:lnB>
                  </a:tcPr>
                </a:tc>
                <a:extLst>
                  <a:ext uri="{0D108BD9-81ED-4DB2-BD59-A6C34878D82A}">
                    <a16:rowId xmlns:a16="http://schemas.microsoft.com/office/drawing/2014/main" val="1238059295"/>
                  </a:ext>
                </a:extLst>
              </a:tr>
              <a:tr h="200025">
                <a:tc>
                  <a:txBody>
                    <a:bodyPr/>
                    <a:lstStyle/>
                    <a:p>
                      <a:r>
                        <a:rPr lang="en-US" sz="1200" dirty="0">
                          <a:effectLst/>
                          <a:latin typeface="Gill Sans MT" panose="020B0502020104020203" pitchFamily="34" charset="0"/>
                        </a:rPr>
                        <a:t>Brace</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pPr marL="228600" indent="-228600">
                        <a:buAutoNum type="arabicPeriod"/>
                      </a:pPr>
                      <a:r>
                        <a:rPr lang="en-US" sz="1200" dirty="0">
                          <a:latin typeface="Gill Sans MT" panose="020B0502020104020203" pitchFamily="34" charset="0"/>
                        </a:rPr>
                        <a:t>Angled strengthening timber within a flat </a:t>
                      </a:r>
                    </a:p>
                    <a:p>
                      <a:pPr marL="228600" indent="-228600">
                        <a:buAutoNum type="arabicPeriod"/>
                      </a:pPr>
                      <a:r>
                        <a:rPr lang="en-US" sz="1200" dirty="0">
                          <a:latin typeface="Gill Sans MT" panose="020B0502020104020203" pitchFamily="34" charset="0"/>
                        </a:rPr>
                        <a:t>Support for scenery stage</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3243601990"/>
                  </a:ext>
                </a:extLst>
              </a:tr>
              <a:tr h="200025">
                <a:tc>
                  <a:txBody>
                    <a:bodyPr/>
                    <a:lstStyle/>
                    <a:p>
                      <a:r>
                        <a:rPr lang="en-US" sz="1200" dirty="0">
                          <a:effectLst/>
                          <a:latin typeface="Gill Sans MT" panose="020B0502020104020203" pitchFamily="34" charset="0"/>
                        </a:rPr>
                        <a:t>Cloth</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A piece of scenic canvas, painted or plain that is flown or fixed to hang in a vertical position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1809852187"/>
                  </a:ext>
                </a:extLst>
              </a:tr>
              <a:tr h="200025">
                <a:tc>
                  <a:txBody>
                    <a:bodyPr/>
                    <a:lstStyle/>
                    <a:p>
                      <a:r>
                        <a:rPr lang="en-US" sz="1200" dirty="0">
                          <a:effectLst/>
                          <a:latin typeface="Gill Sans MT" panose="020B0502020104020203" pitchFamily="34" charset="0"/>
                        </a:rPr>
                        <a:t>Composite setting </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A stage setting where several locations are represented in the space and isolated or highlighted by lightening each area separately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568623302"/>
                  </a:ext>
                </a:extLst>
              </a:tr>
              <a:tr h="200025">
                <a:tc>
                  <a:txBody>
                    <a:bodyPr/>
                    <a:lstStyle/>
                    <a:p>
                      <a:r>
                        <a:rPr lang="en-US" sz="1200" dirty="0">
                          <a:effectLst/>
                          <a:latin typeface="Gill Sans MT" panose="020B0502020104020203" pitchFamily="34" charset="0"/>
                        </a:rPr>
                        <a:t>Door flat</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Scenery item consisting of a wall containing  a working door</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1648467452"/>
                  </a:ext>
                </a:extLst>
              </a:tr>
              <a:tr h="200025">
                <a:tc>
                  <a:txBody>
                    <a:bodyPr/>
                    <a:lstStyle/>
                    <a:p>
                      <a:r>
                        <a:rPr lang="en-US" sz="1200" dirty="0">
                          <a:effectLst/>
                          <a:latin typeface="Gill Sans MT" panose="020B0502020104020203" pitchFamily="34" charset="0"/>
                        </a:rPr>
                        <a:t>Dressing </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Decorative props and furnishing added to a stage setting are known as set dressing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1070352927"/>
                  </a:ext>
                </a:extLst>
              </a:tr>
              <a:tr h="200025">
                <a:tc>
                  <a:txBody>
                    <a:bodyPr/>
                    <a:lstStyle/>
                    <a:p>
                      <a:r>
                        <a:rPr lang="en-US" sz="1200" dirty="0">
                          <a:effectLst/>
                          <a:latin typeface="Gill Sans MT" panose="020B0502020104020203" pitchFamily="34" charset="0"/>
                        </a:rPr>
                        <a:t>Entrance </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pPr marL="228600" indent="-228600">
                        <a:buAutoNum type="arabicPeriod"/>
                      </a:pPr>
                      <a:r>
                        <a:rPr lang="en-US" sz="1200" dirty="0">
                          <a:latin typeface="Gill Sans MT" panose="020B0502020104020203" pitchFamily="34" charset="0"/>
                        </a:rPr>
                        <a:t>A part of the set through which actors can walk onto the stage</a:t>
                      </a:r>
                    </a:p>
                    <a:p>
                      <a:pPr marL="228600" indent="-228600">
                        <a:buAutoNum type="arabicPeriod"/>
                      </a:pPr>
                      <a:r>
                        <a:rPr lang="en-US" sz="1200" dirty="0">
                          <a:latin typeface="Gill Sans MT" panose="020B0502020104020203" pitchFamily="34" charset="0"/>
                        </a:rPr>
                        <a:t>The act of an actor walking onto the stage</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3422782484"/>
                  </a:ext>
                </a:extLst>
              </a:tr>
              <a:tr h="200025">
                <a:tc>
                  <a:txBody>
                    <a:bodyPr/>
                    <a:lstStyle/>
                    <a:p>
                      <a:r>
                        <a:rPr lang="en-US" sz="1200" dirty="0">
                          <a:effectLst/>
                          <a:latin typeface="Gill Sans MT" panose="020B0502020104020203" pitchFamily="34" charset="0"/>
                        </a:rPr>
                        <a:t>Exit </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pPr marL="228600" indent="-228600">
                        <a:buAutoNum type="arabicPeriod"/>
                      </a:pPr>
                      <a:r>
                        <a:rPr lang="en-US" sz="1200" dirty="0">
                          <a:latin typeface="Gill Sans MT" panose="020B0502020104020203" pitchFamily="34" charset="0"/>
                        </a:rPr>
                        <a:t>A part of the set through which actors can leave the stage</a:t>
                      </a:r>
                    </a:p>
                    <a:p>
                      <a:pPr marL="0" indent="0">
                        <a:buNone/>
                      </a:pPr>
                      <a:r>
                        <a:rPr lang="en-US" sz="1200" dirty="0">
                          <a:latin typeface="Gill Sans MT" panose="020B0502020104020203" pitchFamily="34" charset="0"/>
                        </a:rPr>
                        <a:t>2.    The act of an actor walking off the stage</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2398909759"/>
                  </a:ext>
                </a:extLst>
              </a:tr>
              <a:tr h="200025">
                <a:tc>
                  <a:txBody>
                    <a:bodyPr/>
                    <a:lstStyle/>
                    <a:p>
                      <a:r>
                        <a:rPr lang="en-US" sz="1200" dirty="0">
                          <a:effectLst/>
                          <a:latin typeface="Gill Sans MT" panose="020B0502020104020203" pitchFamily="34" charset="0"/>
                        </a:rPr>
                        <a:t>Flat</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A lightweight timber frame covered with scenic canvas or plywood. Flats used to provide a lightweight and easy-to-move – and – re-configure backdrop to a stage set. Flats sometimes have windows or doors built into them to provide extra flexibility, for use in realistic settings. Masking flats are used to hide areas the designer does not want the audience to see, or to provide actors with an exit, or somewhere to store props</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2671305154"/>
                  </a:ext>
                </a:extLst>
              </a:tr>
              <a:tr h="200025">
                <a:tc>
                  <a:txBody>
                    <a:bodyPr/>
                    <a:lstStyle/>
                    <a:p>
                      <a:r>
                        <a:rPr lang="en-US" sz="1200" dirty="0">
                          <a:effectLst/>
                          <a:latin typeface="Gill Sans MT" panose="020B0502020104020203" pitchFamily="34" charset="0"/>
                        </a:rPr>
                        <a:t>Fourth Wall</a:t>
                      </a:r>
                    </a:p>
                  </a:txBody>
                  <a:tcPr anchor="ctr">
                    <a:lnL w="3175">
                      <a:solidFill>
                        <a:schemeClr val="tx1"/>
                      </a:solidFill>
                    </a:lnL>
                    <a:lnR w="3175">
                      <a:solidFill>
                        <a:schemeClr val="tx1"/>
                      </a:solidFill>
                    </a:lnR>
                    <a:lnT w="3175">
                      <a:solidFill>
                        <a:schemeClr val="tx1"/>
                      </a:solidFill>
                    </a:lnT>
                    <a:lnB w="3175">
                      <a:solidFill>
                        <a:schemeClr val="tx1"/>
                      </a:solidFill>
                    </a:lnB>
                  </a:tcPr>
                </a:tc>
                <a:tc>
                  <a:txBody>
                    <a:bodyPr/>
                    <a:lstStyle/>
                    <a:p>
                      <a:r>
                        <a:rPr lang="en-US" sz="1200" dirty="0">
                          <a:latin typeface="Gill Sans MT" panose="020B0502020104020203" pitchFamily="34" charset="0"/>
                        </a:rPr>
                        <a:t>The imaginary wall of a box set through which the audience see the stage. The fourth wall convention is an established convention  of modern realistic theatre, where the actors carry out their actions unaware of the audience </a:t>
                      </a:r>
                    </a:p>
                  </a:txBody>
                  <a:tcPr anchor="ctr">
                    <a:lnL w="3175">
                      <a:solidFill>
                        <a:schemeClr val="tx1"/>
                      </a:solidFill>
                    </a:lnL>
                    <a:lnR w="3175">
                      <a:solidFill>
                        <a:schemeClr val="tx1"/>
                      </a:solidFill>
                    </a:lnR>
                    <a:lnT w="3175">
                      <a:solidFill>
                        <a:schemeClr val="tx1"/>
                      </a:solidFill>
                    </a:lnT>
                    <a:lnB w="3175">
                      <a:solidFill>
                        <a:schemeClr val="tx1"/>
                      </a:solidFill>
                    </a:lnB>
                  </a:tcPr>
                </a:tc>
                <a:extLst>
                  <a:ext uri="{0D108BD9-81ED-4DB2-BD59-A6C34878D82A}">
                    <a16:rowId xmlns:a16="http://schemas.microsoft.com/office/drawing/2014/main" val="2332700217"/>
                  </a:ext>
                </a:extLst>
              </a:tr>
            </a:tbl>
          </a:graphicData>
        </a:graphic>
      </p:graphicFrame>
    </p:spTree>
    <p:extLst>
      <p:ext uri="{BB962C8B-B14F-4D97-AF65-F5344CB8AC3E}">
        <p14:creationId xmlns:p14="http://schemas.microsoft.com/office/powerpoint/2010/main" val="358437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rPr>
              <a:t>Design and Technology </a:t>
            </a:r>
            <a:endParaRPr kumimoji="0" lang="en-US" sz="2000" b="0" i="0" u="none" strike="noStrike" kern="1200" cap="none" spc="0" normalizeH="0" baseline="0" noProof="0" dirty="0">
              <a:ln>
                <a:noFill/>
              </a:ln>
              <a:solidFill>
                <a:prstClr val="white"/>
              </a:solidFill>
              <a:effectLst/>
              <a:uLnTx/>
              <a:uFillTx/>
            </a:endParaRPr>
          </a:p>
        </p:txBody>
      </p:sp>
      <p:graphicFrame>
        <p:nvGraphicFramePr>
          <p:cNvPr id="7" name="Table 6"/>
          <p:cNvGraphicFramePr>
            <a:graphicFrameLocks noGrp="1"/>
          </p:cNvGraphicFramePr>
          <p:nvPr/>
        </p:nvGraphicFramePr>
        <p:xfrm>
          <a:off x="122702" y="773330"/>
          <a:ext cx="5973298" cy="5339887"/>
        </p:xfrm>
        <a:graphic>
          <a:graphicData uri="http://schemas.openxmlformats.org/drawingml/2006/table">
            <a:tbl>
              <a:tblPr firstRow="1" bandRow="1">
                <a:tableStyleId>{5940675A-B579-460E-94D1-54222C63F5DA}</a:tableStyleId>
              </a:tblPr>
              <a:tblGrid>
                <a:gridCol w="1680219">
                  <a:extLst>
                    <a:ext uri="{9D8B030D-6E8A-4147-A177-3AD203B41FA5}">
                      <a16:colId xmlns:a16="http://schemas.microsoft.com/office/drawing/2014/main" val="20000"/>
                    </a:ext>
                  </a:extLst>
                </a:gridCol>
                <a:gridCol w="4293079">
                  <a:extLst>
                    <a:ext uri="{9D8B030D-6E8A-4147-A177-3AD203B41FA5}">
                      <a16:colId xmlns:a16="http://schemas.microsoft.com/office/drawing/2014/main" val="20001"/>
                    </a:ext>
                  </a:extLst>
                </a:gridCol>
              </a:tblGrid>
              <a:tr h="297048">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Continuous Improvement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process of making small changes to improve the way a company works.</a:t>
                      </a:r>
                    </a:p>
                  </a:txBody>
                  <a:tcPr marL="36576" marR="36576" marT="36576" marB="36576" anchor="ctr"/>
                </a:tc>
                <a:extLst>
                  <a:ext uri="{0D108BD9-81ED-4DB2-BD59-A6C34878D82A}">
                    <a16:rowId xmlns:a16="http://schemas.microsoft.com/office/drawing/2014/main" val="1673032041"/>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Co-operative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 organisation with lots of people working together towards common goals, run and owned by members.</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Crowd Funding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Using websites to advertise products as investment opportunities, people can choose to invest in a project with a financial donation. </a:t>
                      </a:r>
                    </a:p>
                  </a:txBody>
                  <a:tcPr marL="36576" marR="36576" marT="36576" marB="36576" anchor="ctr"/>
                </a:tc>
                <a:extLst>
                  <a:ext uri="{0D108BD9-81ED-4DB2-BD59-A6C34878D82A}">
                    <a16:rowId xmlns:a16="http://schemas.microsoft.com/office/drawing/2014/main" val="1000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Efficient Working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Increasing the speed of production, reducing errors and reducing waste, which can be done by utilising automation or CAM.</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Energy Storage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ability to capture energy at one time for use at a later time.</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Enterprise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project or undertaking that is especially difficult, complicated, or risky</a:t>
                      </a:r>
                    </a:p>
                  </a:txBody>
                  <a:tcPr marL="36576" marR="36576" marT="36576" marB="36576" anchor="ctr"/>
                </a:tc>
                <a:extLst>
                  <a:ext uri="{0D108BD9-81ED-4DB2-BD59-A6C34878D82A}">
                    <a16:rowId xmlns:a16="http://schemas.microsoft.com/office/drawing/2014/main" val="199361829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Fair Trade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Trade in which fair prices are paid to the farmers and workers who create products.</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Life Cycle Assessment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'cradle-to-grave' analysis of the impact of a manufactured product on the environment, also know as life-cycle analysis.</a:t>
                      </a:r>
                    </a:p>
                  </a:txBody>
                  <a:tcPr marL="36576" marR="36576" marT="36576" marB="36576" anchor="ctr"/>
                </a:tc>
                <a:extLst>
                  <a:ext uri="{0D108BD9-81ED-4DB2-BD59-A6C34878D82A}">
                    <a16:rowId xmlns:a16="http://schemas.microsoft.com/office/drawing/2014/main" val="339302738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Market Pull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consumer demand forces the invention or development of a new product.</a:t>
                      </a:r>
                    </a:p>
                  </a:txBody>
                  <a:tcPr marL="36576" marR="36576" marT="36576" marB="36576" anchor="ctr"/>
                </a:tc>
                <a:extLst>
                  <a:ext uri="{0D108BD9-81ED-4DB2-BD59-A6C34878D82A}">
                    <a16:rowId xmlns:a16="http://schemas.microsoft.com/office/drawing/2014/main" val="3748769057"/>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Smart Technology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Technology that uses a chip to store information.</a:t>
                      </a:r>
                    </a:p>
                  </a:txBody>
                  <a:tcPr marL="36576" marR="36576" marT="36576" marB="36576" anchor="ctr"/>
                </a:tc>
                <a:extLst>
                  <a:ext uri="{0D108BD9-81ED-4DB2-BD59-A6C34878D82A}">
                    <a16:rowId xmlns:a16="http://schemas.microsoft.com/office/drawing/2014/main" val="1543258229"/>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Technology Push</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technology advances enough to invent or develop new products.</a:t>
                      </a:r>
                    </a:p>
                  </a:txBody>
                  <a:tcPr marL="36576" marR="36576" marT="36576" marB="36576" anchor="ctr"/>
                </a:tc>
                <a:extLst>
                  <a:ext uri="{0D108BD9-81ED-4DB2-BD59-A6C34878D82A}">
                    <a16:rowId xmlns:a16="http://schemas.microsoft.com/office/drawing/2014/main" val="3294627715"/>
                  </a:ext>
                </a:extLst>
              </a:tr>
            </a:tbl>
          </a:graphicData>
        </a:graphic>
      </p:graphicFrame>
      <p:graphicFrame>
        <p:nvGraphicFramePr>
          <p:cNvPr id="2" name="Table 1">
            <a:extLst>
              <a:ext uri="{FF2B5EF4-FFF2-40B4-BE49-F238E27FC236}">
                <a16:creationId xmlns:a16="http://schemas.microsoft.com/office/drawing/2014/main" id="{1AD89D09-9E1B-4FAC-81BC-530B58C66153}"/>
              </a:ext>
            </a:extLst>
          </p:cNvPr>
          <p:cNvGraphicFramePr>
            <a:graphicFrameLocks noGrp="1"/>
          </p:cNvGraphicFramePr>
          <p:nvPr>
            <p:extLst>
              <p:ext uri="{D42A27DB-BD31-4B8C-83A1-F6EECF244321}">
                <p14:modId xmlns:p14="http://schemas.microsoft.com/office/powerpoint/2010/main" val="3893019090"/>
              </p:ext>
            </p:extLst>
          </p:nvPr>
        </p:nvGraphicFramePr>
        <p:xfrm>
          <a:off x="6212306" y="234945"/>
          <a:ext cx="5856991" cy="5968134"/>
        </p:xfrm>
        <a:graphic>
          <a:graphicData uri="http://schemas.openxmlformats.org/drawingml/2006/table">
            <a:tbl>
              <a:tblPr firstRow="1" bandRow="1">
                <a:tableStyleId>{5940675A-B579-460E-94D1-54222C63F5DA}</a:tableStyleId>
              </a:tblPr>
              <a:tblGrid>
                <a:gridCol w="1461151">
                  <a:extLst>
                    <a:ext uri="{9D8B030D-6E8A-4147-A177-3AD203B41FA5}">
                      <a16:colId xmlns:a16="http://schemas.microsoft.com/office/drawing/2014/main" val="4072980520"/>
                    </a:ext>
                  </a:extLst>
                </a:gridCol>
                <a:gridCol w="4395840">
                  <a:extLst>
                    <a:ext uri="{9D8B030D-6E8A-4147-A177-3AD203B41FA5}">
                      <a16:colId xmlns:a16="http://schemas.microsoft.com/office/drawing/2014/main" val="2606509716"/>
                    </a:ext>
                  </a:extLst>
                </a:gridCol>
              </a:tblGrid>
              <a:tr h="314858">
                <a:tc>
                  <a:txBody>
                    <a:bodyPr/>
                    <a:lstStyle/>
                    <a:p>
                      <a:pPr algn="ctr"/>
                      <a:r>
                        <a:rPr lang="en-GB" sz="1200" b="1" dirty="0">
                          <a:latin typeface="Gill Sans MT" panose="020B0502020104020203" pitchFamily="34" charset="0"/>
                        </a:rPr>
                        <a:t>Key Words</a:t>
                      </a:r>
                    </a:p>
                  </a:txBody>
                  <a:tcPr anchor="ctr">
                    <a:solidFill>
                      <a:srgbClr val="E2F0D9"/>
                    </a:solidFill>
                  </a:tcPr>
                </a:tc>
                <a:tc>
                  <a:txBody>
                    <a:bodyPr/>
                    <a:lstStyle/>
                    <a:p>
                      <a:pPr algn="ctr"/>
                      <a:r>
                        <a:rPr lang="en-GB" sz="1200" b="1" dirty="0">
                          <a:latin typeface="Gill Sans MT" panose="020B0502020104020203" pitchFamily="34" charset="0"/>
                        </a:rPr>
                        <a:t>Definition</a:t>
                      </a:r>
                    </a:p>
                  </a:txBody>
                  <a:tcPr anchor="ctr">
                    <a:solidFill>
                      <a:srgbClr val="E2F0D9"/>
                    </a:solidFill>
                  </a:tcPr>
                </a:tc>
                <a:extLst>
                  <a:ext uri="{0D108BD9-81ED-4DB2-BD59-A6C34878D82A}">
                    <a16:rowId xmlns:a16="http://schemas.microsoft.com/office/drawing/2014/main" val="42189242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Automation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Using automatic equipment in production.</a:t>
                      </a:r>
                    </a:p>
                  </a:txBody>
                  <a:tcPr marL="36576" marR="36576" marT="36576" marB="36576" anchor="ctr"/>
                </a:tc>
                <a:extLst>
                  <a:ext uri="{0D108BD9-81ED-4DB2-BD59-A6C34878D82A}">
                    <a16:rowId xmlns:a16="http://schemas.microsoft.com/office/drawing/2014/main" val="5097559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process of creating a 2D or 3D design using computer software.</a:t>
                      </a:r>
                    </a:p>
                  </a:txBody>
                  <a:tcPr marL="36576" marR="36576" marT="36576" marB="36576" anchor="ctr"/>
                </a:tc>
                <a:extLst>
                  <a:ext uri="{0D108BD9-81ED-4DB2-BD59-A6C34878D82A}">
                    <a16:rowId xmlns:a16="http://schemas.microsoft.com/office/drawing/2014/main" val="272333025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manufacture of a part or product from a computer aided design (CAD) using computer-controlled machinery, such as a 3D printer.</a:t>
                      </a:r>
                    </a:p>
                  </a:txBody>
                  <a:tcPr marL="36576" marR="36576" marT="36576" marB="36576" anchor="ctr"/>
                </a:tc>
                <a:extLst>
                  <a:ext uri="{0D108BD9-81ED-4DB2-BD59-A6C34878D82A}">
                    <a16:rowId xmlns:a16="http://schemas.microsoft.com/office/drawing/2014/main" val="52763043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Ecological Footprint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 analytical measurement of the amount of global resources used.</a:t>
                      </a:r>
                    </a:p>
                  </a:txBody>
                  <a:tcPr marL="36576" marR="36576" marT="36576" marB="36576" anchor="ctr"/>
                </a:tc>
                <a:extLst>
                  <a:ext uri="{0D108BD9-81ED-4DB2-BD59-A6C34878D82A}">
                    <a16:rowId xmlns:a16="http://schemas.microsoft.com/office/drawing/2014/main" val="54892484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Fossil Fuel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Natural, finite fuel formed from the remains of living organisms, </a:t>
                      </a:r>
                      <a:r>
                        <a:rPr lang="en-GB" sz="1200" kern="1400" dirty="0" err="1">
                          <a:ln>
                            <a:noFill/>
                          </a:ln>
                          <a:solidFill>
                            <a:srgbClr val="000000"/>
                          </a:solidFill>
                          <a:effectLst/>
                          <a:latin typeface="Gill Sans MT" panose="020B0502020104020203" pitchFamily="34" charset="0"/>
                          <a:ea typeface="+mn-ea"/>
                          <a:cs typeface="+mn-cs"/>
                        </a:rPr>
                        <a:t>eg</a:t>
                      </a:r>
                      <a:r>
                        <a:rPr lang="en-GB" sz="1200" kern="1400" dirty="0">
                          <a:ln>
                            <a:noFill/>
                          </a:ln>
                          <a:solidFill>
                            <a:srgbClr val="000000"/>
                          </a:solidFill>
                          <a:effectLst/>
                          <a:latin typeface="Gill Sans MT" panose="020B0502020104020203" pitchFamily="34" charset="0"/>
                          <a:ea typeface="+mn-ea"/>
                          <a:cs typeface="+mn-cs"/>
                        </a:rPr>
                        <a:t> oil, coal and natural gas.</a:t>
                      </a:r>
                    </a:p>
                  </a:txBody>
                  <a:tcPr marL="36576" marR="36576" marT="36576" marB="36576" anchor="ctr"/>
                </a:tc>
                <a:extLst>
                  <a:ext uri="{0D108BD9-81ED-4DB2-BD59-A6C34878D82A}">
                    <a16:rowId xmlns:a16="http://schemas.microsoft.com/office/drawing/2014/main" val="2619125268"/>
                  </a:ext>
                </a:extLst>
              </a:tr>
              <a:tr h="314858">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Finite</a:t>
                      </a: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a typeface="+mn-ea"/>
                        <a:cs typeface="+mn-cs"/>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Resource that can only be used once and is in limited supply. For example, oil is a finite resource.</a:t>
                      </a:r>
                    </a:p>
                  </a:txBody>
                  <a:tcPr marL="36576" marR="36576" marT="36576" marB="36576" anchor="ctr"/>
                </a:tc>
                <a:extLst>
                  <a:ext uri="{0D108BD9-81ED-4DB2-BD59-A6C34878D82A}">
                    <a16:rowId xmlns:a16="http://schemas.microsoft.com/office/drawing/2014/main" val="2651187929"/>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Just-In-Time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Materials or parts are delivered just before they are needed.</a:t>
                      </a:r>
                    </a:p>
                  </a:txBody>
                  <a:tcPr marL="36576" marR="36576" marT="36576" marB="36576" anchor="ctr"/>
                </a:tc>
                <a:extLst>
                  <a:ext uri="{0D108BD9-81ED-4DB2-BD59-A6C34878D82A}">
                    <a16:rowId xmlns:a16="http://schemas.microsoft.com/office/drawing/2014/main" val="26816812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Lean Manufacturing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systematic approach to minimising waste within a manufacturing system.</a:t>
                      </a:r>
                    </a:p>
                  </a:txBody>
                  <a:tcPr marL="36576" marR="36576" marT="36576" marB="36576" anchor="ctr"/>
                </a:tc>
                <a:extLst>
                  <a:ext uri="{0D108BD9-81ED-4DB2-BD59-A6C34878D82A}">
                    <a16:rowId xmlns:a16="http://schemas.microsoft.com/office/drawing/2014/main" val="3013571224"/>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Mechanical Device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device that transforms input forces and movement into a desired set of output forces and movement.</a:t>
                      </a:r>
                    </a:p>
                  </a:txBody>
                  <a:tcPr marL="36576" marR="36576" marT="36576" marB="36576" anchor="ctr"/>
                </a:tc>
                <a:extLst>
                  <a:ext uri="{0D108BD9-81ED-4DB2-BD59-A6C34878D82A}">
                    <a16:rowId xmlns:a16="http://schemas.microsoft.com/office/drawing/2014/main" val="2141056649"/>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Non-Finite</a:t>
                      </a:r>
                    </a:p>
                    <a:p>
                      <a:endParaRPr lang="en-GB" sz="1200" b="0" kern="1400" dirty="0">
                        <a:ln>
                          <a:noFill/>
                        </a:ln>
                        <a:solidFill>
                          <a:srgbClr val="000000"/>
                        </a:solidFill>
                        <a:effectLst/>
                        <a:latin typeface="Gill Sans MT" panose="020B0502020104020203" pitchFamily="34" charset="0"/>
                        <a:ea typeface="+mn-ea"/>
                        <a:cs typeface="+mn-cs"/>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renewable energy that harnesses the earth's natural resources.</a:t>
                      </a:r>
                    </a:p>
                  </a:txBody>
                  <a:tcPr marL="36576" marR="36576" marT="36576" marB="36576" anchor="ctr"/>
                </a:tc>
                <a:extLst>
                  <a:ext uri="{0D108BD9-81ED-4DB2-BD59-A6C34878D82A}">
                    <a16:rowId xmlns:a16="http://schemas.microsoft.com/office/drawing/2014/main" val="522969835"/>
                  </a:ext>
                </a:extLst>
              </a:tr>
              <a:tr h="124715">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Renewable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Power that is generated using natural resources that will not run out, </a:t>
                      </a:r>
                      <a:r>
                        <a:rPr lang="en-GB" sz="1200" kern="1400" dirty="0" err="1">
                          <a:ln>
                            <a:noFill/>
                          </a:ln>
                          <a:solidFill>
                            <a:srgbClr val="000000"/>
                          </a:solidFill>
                          <a:effectLst/>
                          <a:latin typeface="Gill Sans MT" panose="020B0502020104020203" pitchFamily="34" charset="0"/>
                          <a:ea typeface="+mn-ea"/>
                          <a:cs typeface="+mn-cs"/>
                        </a:rPr>
                        <a:t>eg</a:t>
                      </a:r>
                      <a:r>
                        <a:rPr lang="en-GB" sz="1200" kern="1400" dirty="0">
                          <a:ln>
                            <a:noFill/>
                          </a:ln>
                          <a:solidFill>
                            <a:srgbClr val="000000"/>
                          </a:solidFill>
                          <a:effectLst/>
                          <a:latin typeface="Gill Sans MT" panose="020B0502020104020203" pitchFamily="34" charset="0"/>
                          <a:ea typeface="+mn-ea"/>
                          <a:cs typeface="+mn-cs"/>
                        </a:rPr>
                        <a:t> wind and wave power.</a:t>
                      </a:r>
                    </a:p>
                  </a:txBody>
                  <a:tcPr marL="36576" marR="36576" marT="36576" marB="36576" anchor="ctr"/>
                </a:tc>
                <a:extLst>
                  <a:ext uri="{0D108BD9-81ED-4DB2-BD59-A6C34878D82A}">
                    <a16:rowId xmlns:a16="http://schemas.microsoft.com/office/drawing/2014/main" val="2397841096"/>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Sustainability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sustainable resource can be replaced once used. </a:t>
                      </a:r>
                    </a:p>
                  </a:txBody>
                  <a:tcPr marL="36576" marR="36576" marT="36576" marB="36576" anchor="ctr"/>
                </a:tc>
                <a:extLst>
                  <a:ext uri="{0D108BD9-81ED-4DB2-BD59-A6C34878D82A}">
                    <a16:rowId xmlns:a16="http://schemas.microsoft.com/office/drawing/2014/main" val="3424525635"/>
                  </a:ext>
                </a:extLst>
              </a:tr>
              <a:tr h="314858">
                <a:tc>
                  <a:txBody>
                    <a:bodyPr/>
                    <a:lstStyle/>
                    <a:p>
                      <a:r>
                        <a:rPr lang="en-GB" sz="1200" kern="1400" dirty="0">
                          <a:ln>
                            <a:noFill/>
                          </a:ln>
                          <a:solidFill>
                            <a:srgbClr val="000000"/>
                          </a:solidFill>
                          <a:effectLst/>
                          <a:latin typeface="Gill Sans MT" panose="020B0502020104020203" pitchFamily="34" charset="0"/>
                          <a:ea typeface="+mn-ea"/>
                          <a:cs typeface="+mn-cs"/>
                        </a:rPr>
                        <a:t>The 6 Rs</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Applied to the design of new products or when a product is finished with, used up or no longer wanted. – Reduce, reuse, repair, rethink, refuse and recycle </a:t>
                      </a:r>
                    </a:p>
                  </a:txBody>
                  <a:tcPr marL="36576" marR="36576" marT="36576" marB="36576" anchor="ctr"/>
                </a:tc>
                <a:extLst>
                  <a:ext uri="{0D108BD9-81ED-4DB2-BD59-A6C34878D82A}">
                    <a16:rowId xmlns:a16="http://schemas.microsoft.com/office/drawing/2014/main" val="976382629"/>
                  </a:ext>
                </a:extLst>
              </a:tr>
            </a:tbl>
          </a:graphicData>
        </a:graphic>
      </p:graphicFrame>
      <p:sp>
        <p:nvSpPr>
          <p:cNvPr id="3" name="TextBox 2">
            <a:extLst>
              <a:ext uri="{FF2B5EF4-FFF2-40B4-BE49-F238E27FC236}">
                <a16:creationId xmlns:a16="http://schemas.microsoft.com/office/drawing/2014/main" id="{5F2E20D3-DEDB-ADBF-A469-73067F4504D7}"/>
              </a:ext>
            </a:extLst>
          </p:cNvPr>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338635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393" y="126532"/>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2287441738"/>
              </p:ext>
            </p:extLst>
          </p:nvPr>
        </p:nvGraphicFramePr>
        <p:xfrm>
          <a:off x="4279207" y="888050"/>
          <a:ext cx="3789972" cy="5486400"/>
        </p:xfrm>
        <a:graphic>
          <a:graphicData uri="http://schemas.openxmlformats.org/drawingml/2006/table">
            <a:tbl>
              <a:tblPr firstRow="1" bandRow="1">
                <a:tableStyleId>{5940675A-B579-460E-94D1-54222C63F5DA}</a:tableStyleId>
              </a:tblPr>
              <a:tblGrid>
                <a:gridCol w="2780515">
                  <a:extLst>
                    <a:ext uri="{9D8B030D-6E8A-4147-A177-3AD203B41FA5}">
                      <a16:colId xmlns:a16="http://schemas.microsoft.com/office/drawing/2014/main" val="90344715"/>
                    </a:ext>
                  </a:extLst>
                </a:gridCol>
                <a:gridCol w="1009457">
                  <a:extLst>
                    <a:ext uri="{9D8B030D-6E8A-4147-A177-3AD203B41FA5}">
                      <a16:colId xmlns:a16="http://schemas.microsoft.com/office/drawing/2014/main" val="3044920856"/>
                    </a:ext>
                  </a:extLst>
                </a:gridCol>
              </a:tblGrid>
              <a:tr h="281357">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1357">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1357">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1357">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468103291"/>
                  </a:ext>
                </a:extLst>
              </a:tr>
              <a:tr h="281357">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822247649"/>
                  </a:ext>
                </a:extLst>
              </a:tr>
              <a:tr h="281357">
                <a:tc>
                  <a:txBody>
                    <a:bodyPr/>
                    <a:lstStyle/>
                    <a:p>
                      <a:r>
                        <a:rPr lang="en-GB" sz="1400" dirty="0">
                          <a:latin typeface="Gill Sans MT" panose="020B0502020104020203" pitchFamily="34" charset="0"/>
                        </a:rPr>
                        <a:t>History</a:t>
                      </a:r>
                    </a:p>
                  </a:txBody>
                  <a:tcPr/>
                </a:tc>
                <a:tc>
                  <a:txBody>
                    <a:bodyPr/>
                    <a:lstStyle/>
                    <a:p>
                      <a:pPr algn="ctr"/>
                      <a:r>
                        <a:rPr lang="en-GB" sz="1400">
                          <a:latin typeface="Gill Sans MT" panose="020B0502020104020203" pitchFamily="34" charset="0"/>
                        </a:rPr>
                        <a:t>6</a:t>
                      </a:r>
                      <a:endParaRPr lang="en-GB" sz="1400" dirty="0">
                        <a:latin typeface="Gill Sans MT" panose="020B0502020104020203" pitchFamily="34" charset="0"/>
                      </a:endParaRPr>
                    </a:p>
                  </a:txBody>
                  <a:tcPr/>
                </a:tc>
                <a:extLst>
                  <a:ext uri="{0D108BD9-81ED-4DB2-BD59-A6C34878D82A}">
                    <a16:rowId xmlns:a16="http://schemas.microsoft.com/office/drawing/2014/main" val="3672402999"/>
                  </a:ext>
                </a:extLst>
              </a:tr>
              <a:tr h="281357">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919237099"/>
                  </a:ext>
                </a:extLst>
              </a:tr>
              <a:tr h="281357">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725833876"/>
                  </a:ext>
                </a:extLst>
              </a:tr>
              <a:tr h="281357">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3887979266"/>
                  </a:ext>
                </a:extLst>
              </a:tr>
              <a:tr h="281357">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1093289009"/>
                  </a:ext>
                </a:extLst>
              </a:tr>
              <a:tr h="281357">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3511824151"/>
                  </a:ext>
                </a:extLst>
              </a:tr>
              <a:tr h="281357">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2666411844"/>
                  </a:ext>
                </a:extLst>
              </a:tr>
              <a:tr h="281357">
                <a:tc>
                  <a:txBody>
                    <a:bodyPr/>
                    <a:lstStyle/>
                    <a:p>
                      <a:r>
                        <a:rPr lang="en-GB" sz="1400" dirty="0">
                          <a:latin typeface="Gill Sans MT" panose="020B0502020104020203" pitchFamily="34" charset="0"/>
                        </a:rPr>
                        <a:t>Performing Art</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4233694584"/>
                  </a:ext>
                </a:extLst>
              </a:tr>
              <a:tr h="281357">
                <a:tc>
                  <a:txBody>
                    <a:bodyPr/>
                    <a:lstStyle/>
                    <a:p>
                      <a:r>
                        <a:rPr lang="en-GB" sz="1400" dirty="0">
                          <a:latin typeface="Gill Sans MT" panose="020B0502020104020203" pitchFamily="34" charset="0"/>
                        </a:rPr>
                        <a:t>Design and Technology</a:t>
                      </a:r>
                    </a:p>
                  </a:txBody>
                  <a:tcPr/>
                </a:tc>
                <a:tc>
                  <a:txBody>
                    <a:bodyPr/>
                    <a:lstStyle/>
                    <a:p>
                      <a:pPr algn="ctr"/>
                      <a:r>
                        <a:rPr lang="en-GB" sz="1400" dirty="0">
                          <a:latin typeface="Gill Sans MT" panose="020B0502020104020203" pitchFamily="34" charset="0"/>
                        </a:rPr>
                        <a:t>17</a:t>
                      </a:r>
                    </a:p>
                  </a:txBody>
                  <a:tcPr/>
                </a:tc>
                <a:extLst>
                  <a:ext uri="{0D108BD9-81ED-4DB2-BD59-A6C34878D82A}">
                    <a16:rowId xmlns:a16="http://schemas.microsoft.com/office/drawing/2014/main" val="326864950"/>
                  </a:ext>
                </a:extLst>
              </a:tr>
              <a:tr h="281357">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18</a:t>
                      </a:r>
                    </a:p>
                  </a:txBody>
                  <a:tcPr>
                    <a:solidFill>
                      <a:schemeClr val="bg1"/>
                    </a:solidFill>
                  </a:tcPr>
                </a:tc>
                <a:extLst>
                  <a:ext uri="{0D108BD9-81ED-4DB2-BD59-A6C34878D82A}">
                    <a16:rowId xmlns:a16="http://schemas.microsoft.com/office/drawing/2014/main" val="2259033852"/>
                  </a:ext>
                </a:extLst>
              </a:tr>
              <a:tr h="281357">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25</a:t>
                      </a:r>
                    </a:p>
                  </a:txBody>
                  <a:tcPr>
                    <a:solidFill>
                      <a:schemeClr val="bg1"/>
                    </a:solidFill>
                  </a:tcPr>
                </a:tc>
                <a:extLst>
                  <a:ext uri="{0D108BD9-81ED-4DB2-BD59-A6C34878D82A}">
                    <a16:rowId xmlns:a16="http://schemas.microsoft.com/office/drawing/2014/main" val="3660339744"/>
                  </a:ext>
                </a:extLst>
              </a:tr>
              <a:tr h="281357">
                <a:tc>
                  <a:txBody>
                    <a:bodyPr/>
                    <a:lstStyle/>
                    <a:p>
                      <a:r>
                        <a:rPr lang="en-GB" sz="1400" dirty="0">
                          <a:latin typeface="Gill Sans MT" panose="020B0502020104020203" pitchFamily="34" charset="0"/>
                        </a:rPr>
                        <a:t>Reading Extracts</a:t>
                      </a:r>
                    </a:p>
                  </a:txBody>
                  <a:tcPr>
                    <a:solidFill>
                      <a:schemeClr val="bg1"/>
                    </a:solidFill>
                  </a:tcPr>
                </a:tc>
                <a:tc>
                  <a:txBody>
                    <a:bodyPr/>
                    <a:lstStyle/>
                    <a:p>
                      <a:pPr algn="ctr"/>
                      <a:r>
                        <a:rPr lang="en-GB" sz="1400" dirty="0">
                          <a:latin typeface="Gill Sans MT" panose="020B0502020104020203" pitchFamily="34" charset="0"/>
                        </a:rPr>
                        <a:t>32</a:t>
                      </a:r>
                    </a:p>
                  </a:txBody>
                  <a:tcPr>
                    <a:solidFill>
                      <a:schemeClr val="bg1"/>
                    </a:solidFill>
                  </a:tcPr>
                </a:tc>
                <a:extLst>
                  <a:ext uri="{0D108BD9-81ED-4DB2-BD59-A6C34878D82A}">
                    <a16:rowId xmlns:a16="http://schemas.microsoft.com/office/drawing/2014/main" val="2890618329"/>
                  </a:ext>
                </a:extLst>
              </a:tr>
              <a:tr h="281357">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40</a:t>
                      </a:r>
                    </a:p>
                  </a:txBody>
                  <a:tcPr>
                    <a:solidFill>
                      <a:schemeClr val="bg1"/>
                    </a:solidFill>
                  </a:tcPr>
                </a:tc>
                <a:extLst>
                  <a:ext uri="{0D108BD9-81ED-4DB2-BD59-A6C34878D82A}">
                    <a16:rowId xmlns:a16="http://schemas.microsoft.com/office/drawing/2014/main" val="3985410515"/>
                  </a:ext>
                </a:extLst>
              </a:tr>
            </a:tbl>
          </a:graphicData>
        </a:graphic>
      </p:graphicFrame>
      <p:sp>
        <p:nvSpPr>
          <p:cNvPr id="5" name="Rounded Rectangle 4"/>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8450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0155972"/>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331436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82706533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218374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374968172"/>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410650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55733162"/>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142726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093288615"/>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116563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1944989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860673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73696681"/>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2340333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342222516"/>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a:latin typeface="Gill Sans MT" panose="020B0502020104020203" pitchFamily="34" charset="0"/>
                        </a:rPr>
                        <a:t>8</a:t>
                      </a:r>
                      <a:r>
                        <a:rPr lang="en-GB" sz="1600" spc="10" baseline="30000">
                          <a:latin typeface="Gill Sans MT" panose="020B0502020104020203" pitchFamily="34" charset="0"/>
                        </a:rPr>
                        <a:t>th</a:t>
                      </a:r>
                      <a:r>
                        <a:rPr lang="en-GB" sz="1600" spc="10">
                          <a:latin typeface="Gill Sans MT" panose="020B0502020104020203" pitchFamily="34" charset="0"/>
                        </a:rPr>
                        <a:t> </a:t>
                      </a:r>
                      <a:r>
                        <a:rPr lang="en-GB" sz="1600" spc="10" dirty="0">
                          <a:latin typeface="Gill Sans MT" panose="020B0502020104020203" pitchFamily="34" charset="0"/>
                        </a:rPr>
                        <a:t>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288844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16</a:t>
                      </a:r>
                      <a:r>
                        <a:rPr lang="en-GB" sz="1600" spc="10" baseline="30000" dirty="0">
                          <a:latin typeface="Gill Sans MT" panose="020B0502020104020203" pitchFamily="34" charset="0"/>
                        </a:rPr>
                        <a:t>th</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309646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23</a:t>
                      </a:r>
                      <a:r>
                        <a:rPr lang="en-GB" sz="1600" spc="10" baseline="30000" dirty="0">
                          <a:latin typeface="Gill Sans MT" panose="020B0502020104020203" pitchFamily="34" charset="0"/>
                        </a:rPr>
                        <a:t>rd</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21371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46" y="28218"/>
            <a:ext cx="1305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a:t>
            </a:r>
          </a:p>
        </p:txBody>
      </p:sp>
      <p:pic>
        <p:nvPicPr>
          <p:cNvPr id="5" name="Picture 4">
            <a:extLst>
              <a:ext uri="{FF2B5EF4-FFF2-40B4-BE49-F238E27FC236}">
                <a16:creationId xmlns:a16="http://schemas.microsoft.com/office/drawing/2014/main" id="{D03B423F-2F0C-0649-9360-D67EC8770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535" y="4043274"/>
            <a:ext cx="3531353" cy="258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231954081"/>
              </p:ext>
            </p:extLst>
          </p:nvPr>
        </p:nvGraphicFramePr>
        <p:xfrm>
          <a:off x="106496" y="3374365"/>
          <a:ext cx="3510499" cy="3017520"/>
        </p:xfrm>
        <a:graphic>
          <a:graphicData uri="http://schemas.openxmlformats.org/drawingml/2006/table">
            <a:tbl>
              <a:tblPr firstRow="1" bandRow="1">
                <a:tableStyleId>{5940675A-B579-460E-94D1-54222C63F5DA}</a:tableStyleId>
              </a:tblPr>
              <a:tblGrid>
                <a:gridCol w="1143430">
                  <a:extLst>
                    <a:ext uri="{9D8B030D-6E8A-4147-A177-3AD203B41FA5}">
                      <a16:colId xmlns:a16="http://schemas.microsoft.com/office/drawing/2014/main" val="20000"/>
                    </a:ext>
                  </a:extLst>
                </a:gridCol>
                <a:gridCol w="2367069">
                  <a:extLst>
                    <a:ext uri="{9D8B030D-6E8A-4147-A177-3AD203B41FA5}">
                      <a16:colId xmlns:a16="http://schemas.microsoft.com/office/drawing/2014/main" val="20001"/>
                    </a:ext>
                  </a:extLst>
                </a:gridCol>
              </a:tblGrid>
              <a:tr h="253938">
                <a:tc gridSpan="2">
                  <a:txBody>
                    <a:bodyPr/>
                    <a:lstStyle/>
                    <a:p>
                      <a:pPr algn="ctr"/>
                      <a:r>
                        <a:rPr lang="en-GB" sz="1200" b="1" baseline="0" dirty="0">
                          <a:latin typeface="Gill Sans MT" panose="020B0502020104020203" pitchFamily="34" charset="0"/>
                        </a:rPr>
                        <a:t>Week 2 - Key</a:t>
                      </a:r>
                      <a:r>
                        <a:rPr lang="en-GB" sz="1200" b="1" dirty="0">
                          <a:latin typeface="Gill Sans MT" panose="020B0502020104020203" pitchFamily="34" charset="0"/>
                        </a:rPr>
                        <a:t> Characters </a:t>
                      </a:r>
                    </a:p>
                  </a:txBody>
                  <a:tcPr anchor="ctr">
                    <a:solidFill>
                      <a:schemeClr val="accent4">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253938">
                <a:tc>
                  <a:txBody>
                    <a:bodyPr/>
                    <a:lstStyle/>
                    <a:p>
                      <a:r>
                        <a:rPr lang="en-GB" sz="1200" baseline="0" dirty="0">
                          <a:latin typeface="Gill Sans MT" panose="020B0502020104020203" pitchFamily="34" charset="0"/>
                        </a:rPr>
                        <a:t>Mr Charles Finch </a:t>
                      </a:r>
                    </a:p>
                  </a:txBody>
                  <a:tcPr anchor="ctr"/>
                </a:tc>
                <a:tc>
                  <a:txBody>
                    <a:bodyPr/>
                    <a:lstStyle/>
                    <a:p>
                      <a:r>
                        <a:rPr lang="en-GB" sz="1200" dirty="0">
                          <a:latin typeface="Gill Sans MT" panose="020B0502020104020203" pitchFamily="34" charset="0"/>
                        </a:rPr>
                        <a:t>A, now dead, magician who has died in mysterious</a:t>
                      </a:r>
                      <a:r>
                        <a:rPr lang="en-GB" sz="1200" baseline="0" dirty="0">
                          <a:latin typeface="Gill Sans MT" panose="020B0502020104020203" pitchFamily="34" charset="0"/>
                        </a:rPr>
                        <a:t> circumstances. He is the father of Loveday Finch.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1"/>
                  </a:ext>
                </a:extLst>
              </a:tr>
              <a:tr h="592521">
                <a:tc>
                  <a:txBody>
                    <a:bodyPr/>
                    <a:lstStyle/>
                    <a:p>
                      <a:r>
                        <a:rPr lang="en-GB" sz="1200" dirty="0">
                          <a:latin typeface="Gill Sans MT" panose="020B0502020104020203" pitchFamily="34" charset="0"/>
                        </a:rPr>
                        <a:t>Mr </a:t>
                      </a:r>
                      <a:r>
                        <a:rPr lang="en-GB" sz="1200" dirty="0" err="1">
                          <a:latin typeface="Gill Sans MT" panose="020B0502020104020203" pitchFamily="34" charset="0"/>
                        </a:rPr>
                        <a:t>Lashley</a:t>
                      </a:r>
                      <a:r>
                        <a:rPr lang="en-GB" sz="1200" dirty="0">
                          <a:latin typeface="Gill Sans MT" panose="020B0502020104020203" pitchFamily="34" charset="0"/>
                        </a:rPr>
                        <a:t> </a:t>
                      </a:r>
                    </a:p>
                  </a:txBody>
                  <a:tcPr anchor="ctr"/>
                </a:tc>
                <a:tc>
                  <a:txBody>
                    <a:bodyPr/>
                    <a:lstStyle/>
                    <a:p>
                      <a:r>
                        <a:rPr lang="en-GB" sz="1200" dirty="0">
                          <a:latin typeface="Gill Sans MT" panose="020B0502020104020203" pitchFamily="34" charset="0"/>
                        </a:rPr>
                        <a:t>Another surgeon who is known for</a:t>
                      </a:r>
                      <a:r>
                        <a:rPr lang="en-GB" sz="1200" baseline="0" dirty="0">
                          <a:latin typeface="Gill Sans MT" panose="020B0502020104020203" pitchFamily="34" charset="0"/>
                        </a:rPr>
                        <a:t> being a not very effective surgeon.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423229">
                <a:tc>
                  <a:txBody>
                    <a:bodyPr/>
                    <a:lstStyle/>
                    <a:p>
                      <a:r>
                        <a:rPr lang="en-GB" sz="1200" dirty="0">
                          <a:latin typeface="Gill Sans MT" panose="020B0502020104020203" pitchFamily="34" charset="0"/>
                        </a:rPr>
                        <a:t>Dr James McAdam </a:t>
                      </a:r>
                    </a:p>
                  </a:txBody>
                  <a:tcPr anchor="ctr"/>
                </a:tc>
                <a:tc>
                  <a:txBody>
                    <a:bodyPr/>
                    <a:lstStyle/>
                    <a:p>
                      <a:r>
                        <a:rPr lang="en-GB" sz="1200" dirty="0">
                          <a:latin typeface="Gill Sans MT" panose="020B0502020104020203" pitchFamily="34" charset="0"/>
                        </a:rPr>
                        <a:t>The</a:t>
                      </a:r>
                      <a:r>
                        <a:rPr lang="en-GB" sz="1200" baseline="0" dirty="0">
                          <a:latin typeface="Gill Sans MT" panose="020B0502020104020203" pitchFamily="34" charset="0"/>
                        </a:rPr>
                        <a:t> nephew of Mr McAdam who does not seem to like Ezra and the choices that Mr McAdam has made.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423229">
                <a:tc>
                  <a:txBody>
                    <a:bodyPr/>
                    <a:lstStyle/>
                    <a:p>
                      <a:r>
                        <a:rPr lang="en-GB" sz="1200" dirty="0">
                          <a:latin typeface="Gill Sans MT" panose="020B0502020104020203" pitchFamily="34" charset="0"/>
                        </a:rPr>
                        <a:t>Prince</a:t>
                      </a:r>
                      <a:r>
                        <a:rPr lang="en-GB" sz="1200" baseline="0" dirty="0">
                          <a:latin typeface="Gill Sans MT" panose="020B0502020104020203" pitchFamily="34" charset="0"/>
                        </a:rPr>
                        <a:t> Mahmoud </a:t>
                      </a:r>
                      <a:endParaRPr lang="en-GB" sz="1200" dirty="0">
                        <a:latin typeface="Gill Sans MT" panose="020B0502020104020203" pitchFamily="34" charset="0"/>
                      </a:endParaRPr>
                    </a:p>
                  </a:txBody>
                  <a:tcPr anchor="ctr"/>
                </a:tc>
                <a:tc>
                  <a:txBody>
                    <a:bodyPr/>
                    <a:lstStyle/>
                    <a:p>
                      <a:r>
                        <a:rPr lang="en-GB" sz="1200" dirty="0">
                          <a:latin typeface="Gill Sans MT" panose="020B0502020104020203" pitchFamily="34" charset="0"/>
                        </a:rPr>
                        <a:t>An Ottoman prince who was kept</a:t>
                      </a:r>
                      <a:r>
                        <a:rPr lang="en-GB" sz="1200" baseline="0" dirty="0">
                          <a:latin typeface="Gill Sans MT" panose="020B0502020104020203" pitchFamily="34" charset="0"/>
                        </a:rPr>
                        <a:t> as a captive before fleeing to London.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744734947"/>
              </p:ext>
            </p:extLst>
          </p:nvPr>
        </p:nvGraphicFramePr>
        <p:xfrm>
          <a:off x="7208886" y="2483816"/>
          <a:ext cx="4864054" cy="1871067"/>
        </p:xfrm>
        <a:graphic>
          <a:graphicData uri="http://schemas.openxmlformats.org/drawingml/2006/table">
            <a:tbl>
              <a:tblPr firstRow="1" bandRow="1">
                <a:tableStyleId>{5940675A-B579-460E-94D1-54222C63F5DA}</a:tableStyleId>
              </a:tblPr>
              <a:tblGrid>
                <a:gridCol w="1428707">
                  <a:extLst>
                    <a:ext uri="{9D8B030D-6E8A-4147-A177-3AD203B41FA5}">
                      <a16:colId xmlns:a16="http://schemas.microsoft.com/office/drawing/2014/main" val="20000"/>
                    </a:ext>
                  </a:extLst>
                </a:gridCol>
                <a:gridCol w="3435347">
                  <a:extLst>
                    <a:ext uri="{9D8B030D-6E8A-4147-A177-3AD203B41FA5}">
                      <a16:colId xmlns:a16="http://schemas.microsoft.com/office/drawing/2014/main" val="20001"/>
                    </a:ext>
                  </a:extLst>
                </a:gridCol>
              </a:tblGrid>
              <a:tr h="244816">
                <a:tc gridSpan="2">
                  <a:txBody>
                    <a:bodyPr/>
                    <a:lstStyle/>
                    <a:p>
                      <a:pPr algn="ctr"/>
                      <a:r>
                        <a:rPr lang="en-US" sz="1200" b="1" baseline="0" dirty="0">
                          <a:latin typeface="Gill Sans MT" panose="020B0502020104020203" pitchFamily="34" charset="0"/>
                        </a:rPr>
                        <a:t>Week 6 – Subject Terms</a:t>
                      </a:r>
                      <a:endParaRPr lang="en-US" sz="12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08027">
                <a:tc>
                  <a:txBody>
                    <a:bodyPr/>
                    <a:lstStyle/>
                    <a:p>
                      <a:r>
                        <a:rPr lang="en-US" sz="1200" b="0" dirty="0">
                          <a:latin typeface="Gill Sans MT" panose="020B0502020104020203" pitchFamily="34" charset="0"/>
                        </a:rPr>
                        <a:t>Figurative Language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When the writer uses</a:t>
                      </a:r>
                      <a:r>
                        <a:rPr lang="en-US" sz="1200" baseline="0" dirty="0">
                          <a:latin typeface="Gill Sans MT" panose="020B0502020104020203" pitchFamily="34" charset="0"/>
                        </a:rPr>
                        <a:t> language to create imagery using language devices. </a:t>
                      </a:r>
                      <a:endParaRPr lang="en-US" sz="1200" dirty="0">
                        <a:latin typeface="Gill Sans MT" panose="020B0502020104020203" pitchFamily="34" charset="0"/>
                      </a:endParaRPr>
                    </a:p>
                  </a:txBody>
                  <a:tcPr anchor="ctr"/>
                </a:tc>
                <a:extLst>
                  <a:ext uri="{0D108BD9-81ED-4DB2-BD59-A6C34878D82A}">
                    <a16:rowId xmlns:a16="http://schemas.microsoft.com/office/drawing/2014/main" val="1576756058"/>
                  </a:ext>
                </a:extLst>
              </a:tr>
              <a:tr h="244816">
                <a:tc>
                  <a:txBody>
                    <a:bodyPr/>
                    <a:lstStyle/>
                    <a:p>
                      <a:r>
                        <a:rPr lang="en-US" sz="1200" b="0" dirty="0">
                          <a:latin typeface="Gill Sans MT" panose="020B0502020104020203" pitchFamily="34" charset="0"/>
                        </a:rPr>
                        <a:t>Protagonist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The main character in</a:t>
                      </a:r>
                      <a:r>
                        <a:rPr lang="en-US" sz="1200" baseline="0" dirty="0">
                          <a:latin typeface="Gill Sans MT" panose="020B0502020104020203" pitchFamily="34" charset="0"/>
                        </a:rPr>
                        <a:t> a story. </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2"/>
                  </a:ext>
                </a:extLst>
              </a:tr>
              <a:tr h="408027">
                <a:tc>
                  <a:txBody>
                    <a:bodyPr/>
                    <a:lstStyle/>
                    <a:p>
                      <a:r>
                        <a:rPr lang="en-US" sz="1200" dirty="0">
                          <a:latin typeface="Gill Sans MT" panose="020B0502020104020203" pitchFamily="34" charset="0"/>
                        </a:rPr>
                        <a:t>Antagonist</a:t>
                      </a:r>
                      <a:r>
                        <a:rPr lang="en-US" sz="1200" baseline="0" dirty="0">
                          <a:latin typeface="Gill Sans MT" panose="020B0502020104020203" pitchFamily="34" charset="0"/>
                        </a:rPr>
                        <a:t>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The character who causes conflict and is typically the ‘villain’. </a:t>
                      </a:r>
                    </a:p>
                  </a:txBody>
                  <a:tcPr anchor="ctr"/>
                </a:tc>
                <a:extLst>
                  <a:ext uri="{0D108BD9-81ED-4DB2-BD59-A6C34878D82A}">
                    <a16:rowId xmlns:a16="http://schemas.microsoft.com/office/drawing/2014/main" val="10003"/>
                  </a:ext>
                </a:extLst>
              </a:tr>
              <a:tr h="408027">
                <a:tc>
                  <a:txBody>
                    <a:bodyPr/>
                    <a:lstStyle/>
                    <a:p>
                      <a:r>
                        <a:rPr lang="en-US" sz="1200" dirty="0">
                          <a:latin typeface="Gill Sans MT" panose="020B0502020104020203" pitchFamily="34" charset="0"/>
                        </a:rPr>
                        <a:t>Pathetic</a:t>
                      </a:r>
                      <a:r>
                        <a:rPr lang="en-US" sz="1200" baseline="0" dirty="0">
                          <a:latin typeface="Gill Sans MT" panose="020B0502020104020203" pitchFamily="34" charset="0"/>
                        </a:rPr>
                        <a:t> Fallacy </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When the weather reflects a certain</a:t>
                      </a:r>
                      <a:r>
                        <a:rPr lang="en-US" sz="1200" baseline="0" dirty="0">
                          <a:latin typeface="Gill Sans MT" panose="020B0502020104020203" pitchFamily="34" charset="0"/>
                        </a:rPr>
                        <a:t> feeling or tone. </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68657714"/>
              </p:ext>
            </p:extLst>
          </p:nvPr>
        </p:nvGraphicFramePr>
        <p:xfrm>
          <a:off x="7208886" y="68332"/>
          <a:ext cx="4864054" cy="2377440"/>
        </p:xfrm>
        <a:graphic>
          <a:graphicData uri="http://schemas.openxmlformats.org/drawingml/2006/table">
            <a:tbl>
              <a:tblPr firstRow="1" bandRow="1">
                <a:tableStyleId>{5940675A-B579-460E-94D1-54222C63F5DA}</a:tableStyleId>
              </a:tblPr>
              <a:tblGrid>
                <a:gridCol w="1320752">
                  <a:extLst>
                    <a:ext uri="{9D8B030D-6E8A-4147-A177-3AD203B41FA5}">
                      <a16:colId xmlns:a16="http://schemas.microsoft.com/office/drawing/2014/main" val="20000"/>
                    </a:ext>
                  </a:extLst>
                </a:gridCol>
                <a:gridCol w="3543302">
                  <a:extLst>
                    <a:ext uri="{9D8B030D-6E8A-4147-A177-3AD203B41FA5}">
                      <a16:colId xmlns:a16="http://schemas.microsoft.com/office/drawing/2014/main" val="20001"/>
                    </a:ext>
                  </a:extLst>
                </a:gridCol>
              </a:tblGrid>
              <a:tr h="199411">
                <a:tc gridSpan="2">
                  <a:txBody>
                    <a:bodyPr/>
                    <a:lstStyle/>
                    <a:p>
                      <a:pPr algn="ctr"/>
                      <a:r>
                        <a:rPr lang="en-US" sz="1200" b="1" dirty="0">
                          <a:latin typeface="Gill Sans MT" panose="020B0502020104020203" pitchFamily="34" charset="0"/>
                          <a:cs typeface="Gill Sans"/>
                        </a:rPr>
                        <a:t>Week 5 – Vocabulary </a:t>
                      </a:r>
                    </a:p>
                  </a:txBody>
                  <a:tcPr anchor="ctr">
                    <a:solidFill>
                      <a:srgbClr val="FFCCFF"/>
                    </a:solidFill>
                  </a:tcPr>
                </a:tc>
                <a:tc hMerge="1">
                  <a:txBody>
                    <a:bodyPr/>
                    <a:lstStyle/>
                    <a:p>
                      <a:endParaRPr lang="en-US" dirty="0"/>
                    </a:p>
                  </a:txBody>
                  <a:tcPr/>
                </a:tc>
                <a:extLst>
                  <a:ext uri="{0D108BD9-81ED-4DB2-BD59-A6C34878D82A}">
                    <a16:rowId xmlns:a16="http://schemas.microsoft.com/office/drawing/2014/main" val="10000"/>
                  </a:ext>
                </a:extLst>
              </a:tr>
              <a:tr h="419103">
                <a:tc>
                  <a:txBody>
                    <a:bodyPr/>
                    <a:lstStyle/>
                    <a:p>
                      <a:r>
                        <a:rPr lang="en-US" sz="1200" dirty="0">
                          <a:latin typeface="Gill Sans MT" panose="020B0502020104020203" pitchFamily="34" charset="0"/>
                          <a:cs typeface="Gill Sans"/>
                        </a:rPr>
                        <a:t>Acumen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cs typeface="+mn-cs"/>
                        </a:rPr>
                        <a:t>The</a:t>
                      </a:r>
                      <a:r>
                        <a:rPr lang="en-GB" sz="1200" baseline="0" dirty="0">
                          <a:latin typeface="Gill Sans MT" panose="020B0502020104020203" pitchFamily="34" charset="0"/>
                          <a:cs typeface="+mn-cs"/>
                        </a:rPr>
                        <a:t> ability to make good judgements and take quick decisions. </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1"/>
                  </a:ext>
                </a:extLst>
              </a:tr>
              <a:tr h="272603">
                <a:tc>
                  <a:txBody>
                    <a:bodyPr/>
                    <a:lstStyle/>
                    <a:p>
                      <a:r>
                        <a:rPr lang="en-US" sz="1200" dirty="0">
                          <a:latin typeface="Gill Sans MT" panose="020B0502020104020203" pitchFamily="34" charset="0"/>
                          <a:cs typeface="Gill Sans"/>
                        </a:rPr>
                        <a:t>Malign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Gill Sans"/>
                        </a:rPr>
                        <a:t>Evil in nature or effect. </a:t>
                      </a:r>
                    </a:p>
                  </a:txBody>
                  <a:tcPr anchor="ctr"/>
                </a:tc>
                <a:extLst>
                  <a:ext uri="{0D108BD9-81ED-4DB2-BD59-A6C34878D82A}">
                    <a16:rowId xmlns:a16="http://schemas.microsoft.com/office/drawing/2014/main" val="10002"/>
                  </a:ext>
                </a:extLst>
              </a:tr>
              <a:tr h="419103">
                <a:tc>
                  <a:txBody>
                    <a:bodyPr/>
                    <a:lstStyle/>
                    <a:p>
                      <a:r>
                        <a:rPr lang="en-US" sz="1200" dirty="0">
                          <a:latin typeface="Gill Sans MT" panose="020B0502020104020203" pitchFamily="34" charset="0"/>
                          <a:cs typeface="Gill Sans"/>
                        </a:rPr>
                        <a:t>Unconventional </a:t>
                      </a:r>
                    </a:p>
                  </a:txBody>
                  <a:tcPr anchor="ctr"/>
                </a:tc>
                <a:tc>
                  <a:txBody>
                    <a:bodyPr/>
                    <a:lstStyle/>
                    <a:p>
                      <a:r>
                        <a:rPr lang="en-GB" sz="1200" dirty="0">
                          <a:latin typeface="Gill Sans MT" panose="020B0502020104020203" pitchFamily="34" charset="0"/>
                        </a:rPr>
                        <a:t>Not based on or</a:t>
                      </a:r>
                      <a:r>
                        <a:rPr lang="en-GB" sz="1200" baseline="0" dirty="0">
                          <a:latin typeface="Gill Sans MT" panose="020B0502020104020203" pitchFamily="34" charset="0"/>
                        </a:rPr>
                        <a:t> conforming to what is generally done or believed.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419103">
                <a:tc>
                  <a:txBody>
                    <a:bodyPr/>
                    <a:lstStyle/>
                    <a:p>
                      <a:r>
                        <a:rPr lang="en-US" sz="1200" dirty="0">
                          <a:latin typeface="Gill Sans MT" panose="020B0502020104020203" pitchFamily="34" charset="0"/>
                          <a:cs typeface="Gill Sans"/>
                        </a:rPr>
                        <a:t>Apathetic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Not</a:t>
                      </a:r>
                      <a:r>
                        <a:rPr lang="en-US" sz="1200" baseline="0" dirty="0">
                          <a:latin typeface="Gill Sans MT" panose="020B0502020104020203" pitchFamily="34" charset="0"/>
                          <a:cs typeface="Gill Sans"/>
                        </a:rPr>
                        <a:t> having or showing much emotion or interest in something or someone. </a:t>
                      </a:r>
                      <a:endParaRPr lang="en-US" sz="1200" dirty="0">
                        <a:latin typeface="Gill Sans MT" panose="020B0502020104020203" pitchFamily="34" charset="0"/>
                        <a:cs typeface="Gill Sans"/>
                      </a:endParaRPr>
                    </a:p>
                  </a:txBody>
                  <a:tcPr anchor="ctr"/>
                </a:tc>
                <a:extLst>
                  <a:ext uri="{0D108BD9-81ED-4DB2-BD59-A6C34878D82A}">
                    <a16:rowId xmlns:a16="http://schemas.microsoft.com/office/drawing/2014/main" val="10004"/>
                  </a:ext>
                </a:extLst>
              </a:tr>
              <a:tr h="419103">
                <a:tc>
                  <a:txBody>
                    <a:bodyPr/>
                    <a:lstStyle/>
                    <a:p>
                      <a:r>
                        <a:rPr lang="en-US" sz="1200" dirty="0">
                          <a:latin typeface="Gill Sans MT" panose="020B0502020104020203" pitchFamily="34" charset="0"/>
                          <a:cs typeface="Gill Sans"/>
                        </a:rPr>
                        <a:t>Dependent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Gill Sans"/>
                        </a:rPr>
                        <a:t>Requiring someone or something for financial or other support. </a:t>
                      </a:r>
                    </a:p>
                  </a:txBody>
                  <a:tcPr anchor="ctr"/>
                </a:tc>
                <a:extLst>
                  <a:ext uri="{0D108BD9-81ED-4DB2-BD59-A6C34878D82A}">
                    <a16:rowId xmlns:a16="http://schemas.microsoft.com/office/drawing/2014/main" val="140201909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4535545"/>
              </p:ext>
            </p:extLst>
          </p:nvPr>
        </p:nvGraphicFramePr>
        <p:xfrm>
          <a:off x="7208886" y="4442100"/>
          <a:ext cx="4879876" cy="2310853"/>
        </p:xfrm>
        <a:graphic>
          <a:graphicData uri="http://schemas.openxmlformats.org/drawingml/2006/table">
            <a:tbl>
              <a:tblPr firstRow="1" bandRow="1">
                <a:tableStyleId>{5940675A-B579-460E-94D1-54222C63F5DA}</a:tableStyleId>
              </a:tblPr>
              <a:tblGrid>
                <a:gridCol w="4879876">
                  <a:extLst>
                    <a:ext uri="{9D8B030D-6E8A-4147-A177-3AD203B41FA5}">
                      <a16:colId xmlns:a16="http://schemas.microsoft.com/office/drawing/2014/main" val="20001"/>
                    </a:ext>
                  </a:extLst>
                </a:gridCol>
              </a:tblGrid>
              <a:tr h="244384">
                <a:tc>
                  <a:txBody>
                    <a:bodyPr/>
                    <a:lstStyle/>
                    <a:p>
                      <a:pPr algn="ctr"/>
                      <a:r>
                        <a:rPr lang="en-GB" sz="1200" b="1" dirty="0">
                          <a:latin typeface="Gill Sans MT" panose="020B0502020104020203" pitchFamily="34" charset="0"/>
                        </a:rPr>
                        <a:t>Week</a:t>
                      </a:r>
                      <a:r>
                        <a:rPr lang="en-GB" sz="1200" b="1" baseline="0" dirty="0">
                          <a:latin typeface="Gill Sans MT" panose="020B0502020104020203" pitchFamily="34" charset="0"/>
                        </a:rPr>
                        <a:t> 7 – Key Plot </a:t>
                      </a:r>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2036533">
                <a:tc>
                  <a:txBody>
                    <a:bodyPr/>
                    <a:lstStyle/>
                    <a:p>
                      <a:r>
                        <a:rPr lang="en-GB" sz="1150" dirty="0">
                          <a:solidFill>
                            <a:schemeClr val="tx1"/>
                          </a:solidFill>
                          <a:latin typeface="Gill Sans MT" panose="020B0502020104020203" pitchFamily="34" charset="0"/>
                        </a:rPr>
                        <a:t>In 18th century London, 16-year-old Ezra is working as apprentice to a highly respected surgeon, William McAdam. He knows that his impressive knowledge of anatomy and skill at the dissection table will ensure he has a trade for life. Yet whilst he is grateful to his master, who rescued him from a life of slavery, Ezra is eager for independence and to be his own man.</a:t>
                      </a:r>
                      <a:r>
                        <a:rPr lang="en-GB" sz="1150" baseline="0" dirty="0">
                          <a:solidFill>
                            <a:schemeClr val="tx1"/>
                          </a:solidFill>
                          <a:latin typeface="Gill Sans MT" panose="020B0502020104020203" pitchFamily="34" charset="0"/>
                        </a:rPr>
                        <a:t> </a:t>
                      </a:r>
                      <a:r>
                        <a:rPr lang="en-GB" sz="1150" dirty="0">
                          <a:solidFill>
                            <a:schemeClr val="tx1"/>
                          </a:solidFill>
                          <a:latin typeface="Gill Sans MT" panose="020B0502020104020203" pitchFamily="34" charset="0"/>
                        </a:rPr>
                        <a:t>Then a strange series of events changes everything. Now, McAdam is dead, and Ezra is alone - except for the unconventional Miss Loveday Finch, daughter of a magician, who is looking for answers about her father's death. Soon, the pair find themselves tangled in an adventure featuring grave-robbing, body-switching and political intrigue, which takes them on a journey across London to the shadowy Ottoman Embassy. </a:t>
                      </a:r>
                    </a:p>
                  </a:txBody>
                  <a:tcPr anchor="ct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58807858"/>
              </p:ext>
            </p:extLst>
          </p:nvPr>
        </p:nvGraphicFramePr>
        <p:xfrm>
          <a:off x="106497" y="641647"/>
          <a:ext cx="3510498" cy="2560320"/>
        </p:xfrm>
        <a:graphic>
          <a:graphicData uri="http://schemas.openxmlformats.org/drawingml/2006/table">
            <a:tbl>
              <a:tblPr firstRow="1" bandRow="1">
                <a:tableStyleId>{5940675A-B579-460E-94D1-54222C63F5DA}</a:tableStyleId>
              </a:tblPr>
              <a:tblGrid>
                <a:gridCol w="958051">
                  <a:extLst>
                    <a:ext uri="{9D8B030D-6E8A-4147-A177-3AD203B41FA5}">
                      <a16:colId xmlns:a16="http://schemas.microsoft.com/office/drawing/2014/main" val="20000"/>
                    </a:ext>
                  </a:extLst>
                </a:gridCol>
                <a:gridCol w="2552447">
                  <a:extLst>
                    <a:ext uri="{9D8B030D-6E8A-4147-A177-3AD203B41FA5}">
                      <a16:colId xmlns:a16="http://schemas.microsoft.com/office/drawing/2014/main" val="20001"/>
                    </a:ext>
                  </a:extLst>
                </a:gridCol>
              </a:tblGrid>
              <a:tr h="271440">
                <a:tc gridSpan="2">
                  <a:txBody>
                    <a:bodyPr/>
                    <a:lstStyle/>
                    <a:p>
                      <a:pPr algn="ctr"/>
                      <a:r>
                        <a:rPr lang="en-GB" sz="1200" b="1" dirty="0">
                          <a:latin typeface="Gill Sans MT" panose="020B0502020104020203" pitchFamily="34" charset="0"/>
                        </a:rPr>
                        <a:t>Week 1 - Key Characters</a:t>
                      </a:r>
                    </a:p>
                  </a:txBody>
                  <a:tcPr anchor="ct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605719">
                <a:tc>
                  <a:txBody>
                    <a:bodyPr/>
                    <a:lstStyle/>
                    <a:p>
                      <a:r>
                        <a:rPr lang="en-GB" sz="1200" dirty="0">
                          <a:latin typeface="Gill Sans MT" panose="020B0502020104020203" pitchFamily="34" charset="0"/>
                        </a:rPr>
                        <a:t>Ezra McAdam </a:t>
                      </a:r>
                    </a:p>
                  </a:txBody>
                  <a:tcPr/>
                </a:tc>
                <a:tc>
                  <a:txBody>
                    <a:bodyPr/>
                    <a:lstStyle/>
                    <a:p>
                      <a:r>
                        <a:rPr lang="en-GB" sz="1200" b="0" i="0" kern="1200" dirty="0">
                          <a:solidFill>
                            <a:schemeClr val="tx1"/>
                          </a:solidFill>
                          <a:effectLst/>
                          <a:latin typeface="Gill Sans MT" panose="020B0502020104020203" pitchFamily="34" charset="0"/>
                          <a:ea typeface="+mn-ea"/>
                          <a:cs typeface="+mn-cs"/>
                        </a:rPr>
                        <a:t>Our protagonist who is a mixed-race slave.</a:t>
                      </a:r>
                      <a:r>
                        <a:rPr lang="en-GB" sz="1200" b="0" i="0" kern="1200" baseline="0" dirty="0">
                          <a:solidFill>
                            <a:schemeClr val="tx1"/>
                          </a:solidFill>
                          <a:effectLst/>
                          <a:latin typeface="Gill Sans MT" panose="020B0502020104020203" pitchFamily="34" charset="0"/>
                          <a:ea typeface="+mn-ea"/>
                          <a:cs typeface="+mn-cs"/>
                        </a:rPr>
                        <a:t> His dream is to become a surgeon like his master. </a:t>
                      </a:r>
                      <a:endParaRPr lang="en-GB" sz="1000" dirty="0">
                        <a:latin typeface="Gill Sans MT" panose="020B0502020104020203" pitchFamily="34" charset="0"/>
                      </a:endParaRPr>
                    </a:p>
                  </a:txBody>
                  <a:tcPr anchor="ctr"/>
                </a:tc>
                <a:extLst>
                  <a:ext uri="{0D108BD9-81ED-4DB2-BD59-A6C34878D82A}">
                    <a16:rowId xmlns:a16="http://schemas.microsoft.com/office/drawing/2014/main" val="10001"/>
                  </a:ext>
                </a:extLst>
              </a:tr>
              <a:tr h="761981">
                <a:tc>
                  <a:txBody>
                    <a:bodyPr/>
                    <a:lstStyle/>
                    <a:p>
                      <a:r>
                        <a:rPr lang="en-GB" sz="1200" dirty="0">
                          <a:latin typeface="Gill Sans MT" panose="020B0502020104020203" pitchFamily="34" charset="0"/>
                        </a:rPr>
                        <a:t>Loveday Finch</a:t>
                      </a:r>
                    </a:p>
                  </a:txBody>
                  <a:tcPr/>
                </a:tc>
                <a:tc>
                  <a:txBody>
                    <a:bodyPr/>
                    <a:lstStyle/>
                    <a:p>
                      <a:r>
                        <a:rPr lang="en-GB" sz="1200" b="0" i="0" kern="1200" dirty="0">
                          <a:solidFill>
                            <a:schemeClr val="tx1"/>
                          </a:solidFill>
                          <a:effectLst/>
                          <a:latin typeface="Gill Sans MT" panose="020B0502020104020203" pitchFamily="34" charset="0"/>
                          <a:ea typeface="+mn-ea"/>
                          <a:cs typeface="+mn-cs"/>
                        </a:rPr>
                        <a:t>A young</a:t>
                      </a:r>
                      <a:r>
                        <a:rPr lang="en-GB" sz="1200" b="0" i="0" kern="1200" baseline="0" dirty="0">
                          <a:solidFill>
                            <a:schemeClr val="tx1"/>
                          </a:solidFill>
                          <a:effectLst/>
                          <a:latin typeface="Gill Sans MT" panose="020B0502020104020203" pitchFamily="34" charset="0"/>
                          <a:ea typeface="+mn-ea"/>
                          <a:cs typeface="+mn-cs"/>
                        </a:rPr>
                        <a:t> woman who used to assist her father with his magic act. She is determined to find out what happened to her father. </a:t>
                      </a:r>
                      <a:endParaRPr lang="en-GB" sz="1000" i="1" dirty="0">
                        <a:latin typeface="Gill Sans MT" panose="020B0502020104020203" pitchFamily="34" charset="0"/>
                      </a:endParaRPr>
                    </a:p>
                  </a:txBody>
                  <a:tcPr anchor="ctr"/>
                </a:tc>
                <a:extLst>
                  <a:ext uri="{0D108BD9-81ED-4DB2-BD59-A6C34878D82A}">
                    <a16:rowId xmlns:a16="http://schemas.microsoft.com/office/drawing/2014/main" val="10002"/>
                  </a:ext>
                </a:extLst>
              </a:tr>
              <a:tr h="605719">
                <a:tc>
                  <a:txBody>
                    <a:bodyPr/>
                    <a:lstStyle/>
                    <a:p>
                      <a:r>
                        <a:rPr lang="en-GB" sz="1200" dirty="0">
                          <a:latin typeface="Gill Sans MT" panose="020B0502020104020203" pitchFamily="34" charset="0"/>
                        </a:rPr>
                        <a:t>Mr William McAdam</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a:tc>
                <a:tc>
                  <a:txBody>
                    <a:bodyPr/>
                    <a:lstStyle/>
                    <a:p>
                      <a:r>
                        <a:rPr lang="en-GB" sz="1200" b="0" i="0" kern="1200" dirty="0">
                          <a:solidFill>
                            <a:schemeClr val="tx1"/>
                          </a:solidFill>
                          <a:effectLst/>
                          <a:latin typeface="Gill Sans MT" panose="020B0502020104020203" pitchFamily="34" charset="0"/>
                          <a:ea typeface="+mn-ea"/>
                          <a:cs typeface="+mn-cs"/>
                        </a:rPr>
                        <a:t>Ezra’s master who freed him from slavery and gave him an apprenticeship.</a:t>
                      </a:r>
                      <a:r>
                        <a:rPr lang="en-GB" sz="1200" b="0" i="0" kern="1200" baseline="0" dirty="0">
                          <a:solidFill>
                            <a:schemeClr val="tx1"/>
                          </a:solidFill>
                          <a:effectLst/>
                          <a:latin typeface="Gill Sans MT" panose="020B0502020104020203" pitchFamily="34" charset="0"/>
                          <a:ea typeface="+mn-ea"/>
                          <a:cs typeface="+mn-cs"/>
                        </a:rPr>
                        <a:t> He is known for being an excellent surgeon. </a:t>
                      </a:r>
                      <a:endParaRPr lang="en-GB" sz="1000" dirty="0">
                        <a:latin typeface="Gill Sans MT" panose="020B0502020104020203" pitchFamily="34" charset="0"/>
                      </a:endParaRPr>
                    </a:p>
                  </a:txBody>
                  <a:tcPr anchor="ctr"/>
                </a:tc>
                <a:extLst>
                  <a:ext uri="{0D108BD9-81ED-4DB2-BD59-A6C34878D82A}">
                    <a16:rowId xmlns:a16="http://schemas.microsoft.com/office/drawing/2014/main" val="10003"/>
                  </a:ext>
                </a:extLst>
              </a:tr>
            </a:tbl>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1067857312"/>
              </p:ext>
            </p:extLst>
          </p:nvPr>
        </p:nvGraphicFramePr>
        <p:xfrm>
          <a:off x="3724994" y="159403"/>
          <a:ext cx="3375895" cy="3355568"/>
        </p:xfrm>
        <a:graphic>
          <a:graphicData uri="http://schemas.openxmlformats.org/drawingml/2006/table">
            <a:tbl>
              <a:tblPr firstRow="1" bandRow="1">
                <a:tableStyleId>{5940675A-B579-460E-94D1-54222C63F5DA}</a:tableStyleId>
              </a:tblPr>
              <a:tblGrid>
                <a:gridCol w="1347069">
                  <a:extLst>
                    <a:ext uri="{9D8B030D-6E8A-4147-A177-3AD203B41FA5}">
                      <a16:colId xmlns:a16="http://schemas.microsoft.com/office/drawing/2014/main" val="20000"/>
                    </a:ext>
                  </a:extLst>
                </a:gridCol>
                <a:gridCol w="2028826">
                  <a:extLst>
                    <a:ext uri="{9D8B030D-6E8A-4147-A177-3AD203B41FA5}">
                      <a16:colId xmlns:a16="http://schemas.microsoft.com/office/drawing/2014/main" val="20001"/>
                    </a:ext>
                  </a:extLst>
                </a:gridCol>
              </a:tblGrid>
              <a:tr h="289995">
                <a:tc gridSpan="2">
                  <a:txBody>
                    <a:bodyPr/>
                    <a:lstStyle/>
                    <a:p>
                      <a:pPr algn="ctr"/>
                      <a:r>
                        <a:rPr lang="en-US" sz="1200" b="1" baseline="0" dirty="0">
                          <a:latin typeface="Gill Sans MT" panose="020B0502020104020203" pitchFamily="34" charset="0"/>
                        </a:rPr>
                        <a:t>Week 3 – Subject Terms</a:t>
                      </a:r>
                      <a:endParaRPr lang="en-US" sz="1200" b="1" dirty="0">
                        <a:latin typeface="Gill Sans MT" panose="020B0502020104020203" pitchFamily="34" charset="0"/>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1422265">
                <a:tc>
                  <a:txBody>
                    <a:bodyPr/>
                    <a:lstStyle/>
                    <a:p>
                      <a:r>
                        <a:rPr lang="en-US" sz="1200" b="0" dirty="0">
                          <a:latin typeface="Gill Sans MT" panose="020B0502020104020203" pitchFamily="34" charset="0"/>
                        </a:rPr>
                        <a:t>Inference</a:t>
                      </a:r>
                      <a:r>
                        <a:rPr lang="en-US" sz="1200" b="0" baseline="0" dirty="0">
                          <a:latin typeface="Gill Sans MT" panose="020B0502020104020203" pitchFamily="34" charset="0"/>
                        </a:rPr>
                        <a:t> </a:t>
                      </a:r>
                      <a:endParaRPr lang="en-US" sz="1200" b="0" dirty="0">
                        <a:latin typeface="Gill Sans MT" panose="020B0502020104020203" pitchFamily="34" charset="0"/>
                      </a:endParaRPr>
                    </a:p>
                  </a:txBody>
                  <a:tcPr anchor="ctr"/>
                </a:tc>
                <a:tc>
                  <a:txBody>
                    <a:bodyPr/>
                    <a:lstStyle/>
                    <a:p>
                      <a:r>
                        <a:rPr lang="en-GB" sz="1200" dirty="0">
                          <a:solidFill>
                            <a:schemeClr val="tx1"/>
                          </a:solidFill>
                          <a:latin typeface="Gill Sans MT" panose="020B0502020104020203" pitchFamily="34" charset="0"/>
                        </a:rPr>
                        <a:t>An inference is an educated guess we make from evidence in front of us while accessing previous knowledge. Some people call this ‘reading between the lines’. </a:t>
                      </a:r>
                    </a:p>
                  </a:txBody>
                  <a:tcPr anchor="ctr"/>
                </a:tc>
                <a:extLst>
                  <a:ext uri="{0D108BD9-81ED-4DB2-BD59-A6C34878D82A}">
                    <a16:rowId xmlns:a16="http://schemas.microsoft.com/office/drawing/2014/main" val="1576756058"/>
                  </a:ext>
                </a:extLst>
              </a:tr>
              <a:tr h="483326">
                <a:tc>
                  <a:txBody>
                    <a:bodyPr/>
                    <a:lstStyle/>
                    <a:p>
                      <a:r>
                        <a:rPr lang="en-US" sz="1200" b="0" dirty="0" err="1">
                          <a:latin typeface="Gill Sans MT" panose="020B0502020104020203" pitchFamily="34" charset="0"/>
                        </a:rPr>
                        <a:t>Characterisation</a:t>
                      </a:r>
                      <a:r>
                        <a:rPr lang="en-US" sz="1200" b="0" dirty="0">
                          <a:latin typeface="Gill Sans MT" panose="020B0502020104020203" pitchFamily="34" charset="0"/>
                        </a:rPr>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The process the writer uses to create a character.</a:t>
                      </a:r>
                      <a:r>
                        <a:rPr lang="en-US" sz="1200" baseline="0" dirty="0">
                          <a:latin typeface="Gill Sans MT" panose="020B0502020104020203" pitchFamily="34" charset="0"/>
                        </a:rPr>
                        <a:t> </a:t>
                      </a:r>
                      <a:endParaRPr lang="en-US" sz="1200" dirty="0">
                        <a:latin typeface="Gill Sans MT" panose="020B0502020104020203" pitchFamily="34" charset="0"/>
                      </a:endParaRPr>
                    </a:p>
                  </a:txBody>
                  <a:tcPr anchor="ctr"/>
                </a:tc>
                <a:extLst>
                  <a:ext uri="{0D108BD9-81ED-4DB2-BD59-A6C34878D82A}">
                    <a16:rowId xmlns:a16="http://schemas.microsoft.com/office/drawing/2014/main" val="10002"/>
                  </a:ext>
                </a:extLst>
              </a:tr>
              <a:tr h="676656">
                <a:tc>
                  <a:txBody>
                    <a:bodyPr/>
                    <a:lstStyle/>
                    <a:p>
                      <a:r>
                        <a:rPr lang="en-US" sz="1200" b="0" dirty="0">
                          <a:latin typeface="Gill Sans MT" panose="020B0502020104020203" pitchFamily="34" charset="0"/>
                        </a:rPr>
                        <a:t>Plot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How the events</a:t>
                      </a:r>
                      <a:r>
                        <a:rPr lang="en-US" sz="1200" baseline="0" dirty="0">
                          <a:latin typeface="Gill Sans MT" panose="020B0502020104020203" pitchFamily="34" charset="0"/>
                        </a:rPr>
                        <a:t> of the novel are put together and in what order. </a:t>
                      </a:r>
                      <a:endParaRPr lang="en-US" sz="1200" dirty="0">
                        <a:latin typeface="Gill Sans MT" panose="020B0502020104020203" pitchFamily="34" charset="0"/>
                      </a:endParaRPr>
                    </a:p>
                  </a:txBody>
                  <a:tcPr anchor="ctr"/>
                </a:tc>
                <a:extLst>
                  <a:ext uri="{0D108BD9-81ED-4DB2-BD59-A6C34878D82A}">
                    <a16:rowId xmlns:a16="http://schemas.microsoft.com/office/drawing/2014/main" val="293079605"/>
                  </a:ext>
                </a:extLst>
              </a:tr>
              <a:tr h="483326">
                <a:tc>
                  <a:txBody>
                    <a:bodyPr/>
                    <a:lstStyle/>
                    <a:p>
                      <a:r>
                        <a:rPr lang="en-US" sz="1200" b="0" dirty="0">
                          <a:latin typeface="Gill Sans MT" panose="020B0502020104020203" pitchFamily="34" charset="0"/>
                        </a:rPr>
                        <a:t>Narrative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Is</a:t>
                      </a:r>
                      <a:r>
                        <a:rPr lang="en-US" sz="1200" baseline="0" dirty="0">
                          <a:latin typeface="Gill Sans MT" panose="020B0502020104020203" pitchFamily="34" charset="0"/>
                        </a:rPr>
                        <a:t> the way the story is told by the narrator. </a:t>
                      </a:r>
                      <a:endParaRPr lang="en-US" sz="1200" dirty="0">
                        <a:latin typeface="Gill Sans MT" panose="020B0502020104020203" pitchFamily="34" charset="0"/>
                      </a:endParaRPr>
                    </a:p>
                  </a:txBody>
                  <a:tcPr anchor="ctr"/>
                </a:tc>
                <a:extLst>
                  <a:ext uri="{0D108BD9-81ED-4DB2-BD59-A6C34878D82A}">
                    <a16:rowId xmlns:a16="http://schemas.microsoft.com/office/drawing/2014/main" val="33822226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40332228"/>
              </p:ext>
            </p:extLst>
          </p:nvPr>
        </p:nvGraphicFramePr>
        <p:xfrm>
          <a:off x="3709704" y="3655819"/>
          <a:ext cx="3406473" cy="274320"/>
        </p:xfrm>
        <a:graphic>
          <a:graphicData uri="http://schemas.openxmlformats.org/drawingml/2006/table">
            <a:tbl>
              <a:tblPr firstRow="1" bandRow="1">
                <a:tableStyleId>{5940675A-B579-460E-94D1-54222C63F5DA}</a:tableStyleId>
              </a:tblPr>
              <a:tblGrid>
                <a:gridCol w="3406473">
                  <a:extLst>
                    <a:ext uri="{9D8B030D-6E8A-4147-A177-3AD203B41FA5}">
                      <a16:colId xmlns:a16="http://schemas.microsoft.com/office/drawing/2014/main" val="20000"/>
                    </a:ext>
                  </a:extLst>
                </a:gridCol>
              </a:tblGrid>
              <a:tr h="239755">
                <a:tc>
                  <a:txBody>
                    <a:bodyPr/>
                    <a:lstStyle/>
                    <a:p>
                      <a:pPr algn="ctr"/>
                      <a:r>
                        <a:rPr lang="en-GB" sz="1200" b="1" baseline="0" dirty="0">
                          <a:latin typeface="Gill Sans"/>
                        </a:rPr>
                        <a:t>Week 4 – Structure </a:t>
                      </a:r>
                      <a:endParaRPr lang="en-GB" sz="1200" b="1" dirty="0">
                        <a:latin typeface="Gill Sans"/>
                      </a:endParaRPr>
                    </a:p>
                  </a:txBody>
                  <a:tcPr anchor="ct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20314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30</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a:t>
                      </a:r>
                      <a:r>
                        <a:rPr lang="en-GB" sz="1600" spc="10" dirty="0">
                          <a:latin typeface="Gill Sans MT" panose="020B0502020104020203" pitchFamily="34" charset="0"/>
                        </a:rPr>
                        <a:t>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168325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7</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2808382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14</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4268047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21</a:t>
                      </a:r>
                      <a:r>
                        <a:rPr lang="en-GB" sz="1600" spc="10" baseline="30000" dirty="0">
                          <a:latin typeface="Gill Sans MT" panose="020B0502020104020203" pitchFamily="34" charset="0"/>
                        </a:rPr>
                        <a:t>st</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1613216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4B38A806-33E5-E1E8-4DA4-3392DDA737C1}"/>
              </a:ext>
            </a:extLst>
          </p:cNvPr>
          <p:cNvSpPr>
            <a:spLocks noChangeArrowheads="1"/>
          </p:cNvSpPr>
          <p:nvPr/>
        </p:nvSpPr>
        <p:spPr bwMode="auto">
          <a:xfrm>
            <a:off x="0" y="620245"/>
            <a:ext cx="8996082"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It was almost December, and Jonas was beginning to be frightened. No. Wrong word, Jonas thought. Frightened meant that deep, sickening feeling of something terrible about to happen. Frightened was the way he had felt a year ago when an </a:t>
            </a:r>
            <a:r>
              <a:rPr kumimoji="0" lang="en-US" altLang="en-US" sz="1200" b="1"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unidentified</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aircraft had overflown the community twice. He had seen it both times. Squinting toward the sky, he had seen the sleek jet, almost a blur at its high speed, go past, and a second later heard the blast of sound that followed. Then one more time, a moment later, from the opposite direction, the same plane.</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At first, he had been only fascinated. He had never seen aircraft so close, for it was against the rules for Pilots to fly over the community. Occasionally, when supplies were delivered by cargo planes to the landing field across the river, the children rode their bicycles to the riverbank and watched, intrigued, the unloading and then the takeoff directed to the west, always away from the community.</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But the aircraft a year ago had been different. It was not a squat, fat-bellied cargo plane but a needle-nosed single-pilot jet. Jonas, looking around anxiously, had seen others </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adults as well as children </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stop what they were doing and wait, confused, for an explanation of the frightening event.</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Then all of the citizens had been ordered to go into the nearest building and stay there. IMMEDIATELY, the rasping voice through the speakers had said. LEAVE YOUR BICYCLES WHERE THEY ARE.</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Instantly, obediently, Jonas had dropped his bike on its side on the path behind his family</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s </a:t>
            </a:r>
            <a:r>
              <a:rPr kumimoji="0" lang="en-US" altLang="en-US" sz="1200" b="1"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dwelling</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He had run indoors and stayed there, alone. His parents were both at work, and his little sister, Lily, was at the Childcare Centre where she spent her after-school hours.</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Looking through the front window, he had seen no people: none of the busy afternoon crew of Street Cleaners, Landscape Workers, and Food Delivery people who usually populate the community at that time of day. He saw only </a:t>
            </a:r>
            <a:r>
              <a:rPr kumimoji="0" lang="en-US" altLang="en-US" sz="1200" b="0"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the abandoned </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bikes here and there on their sides; an </a:t>
            </a:r>
            <a:r>
              <a:rPr kumimoji="0" lang="en-US" altLang="en-US" sz="1200" b="1"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upturned</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wheel on one was still revolving slowly.</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He had been frightened then. The sense of his own community silent, waiting, had made his stomach churn. He had trembled.</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But it had been nothing. Within minutes the speakers had crackled again, and the voice, </a:t>
            </a:r>
            <a:r>
              <a:rPr kumimoji="0" lang="en-US" altLang="en-US" sz="1200" b="1"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reassuring</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now and less urgent, had explained that a Pilot-in-Training had misread his navigational instructions and made a wrong turn. Desperately the Pilot had been trying to make his way back before his error was notice.</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NEEDLESS TO SAY, HE WILL BE RELEASED, the voice had said, followed by silence. There was an </a:t>
            </a:r>
            <a:r>
              <a:rPr kumimoji="0" lang="en-US" altLang="en-US" sz="1200" b="1"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ironic</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tone to that finally message, as if the Speaker found it amusing; and Jonas had smiled a little, though he knew what a grim statement it had been. For a contributing citizen to be released from the community was a final decision, a terrible punishment, an overwhelming statement of failure.</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endParaRPr kumimoji="0" lang="en-GB" altLang="en-US" sz="12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72AD376B-8F9D-E145-F4F3-19F6A36FFF03}"/>
              </a:ext>
            </a:extLst>
          </p:cNvPr>
          <p:cNvSpPr/>
          <p:nvPr/>
        </p:nvSpPr>
        <p:spPr>
          <a:xfrm>
            <a:off x="8996082" y="1589741"/>
            <a:ext cx="3236259" cy="2308324"/>
          </a:xfrm>
          <a:prstGeom prst="rect">
            <a:avLst/>
          </a:prstGeom>
          <a:solidFill>
            <a:srgbClr val="FDAED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Gill Sans MT" panose="020B0502020104020203"/>
                <a:ea typeface="+mn-ea"/>
                <a:cs typeface="+mn-cs"/>
              </a:rPr>
              <a:t>Vocabulary: </a:t>
            </a:r>
            <a:b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indent="-342900">
              <a:buAutoNum type="arabicPeriod"/>
            </a:pPr>
            <a:r>
              <a:rPr lang="en-US" sz="1200" b="1" dirty="0">
                <a:latin typeface="Gill Sans MT" panose="020B0502020104020203" pitchFamily="34" charset="0"/>
              </a:rPr>
              <a:t>Unidentified – </a:t>
            </a:r>
            <a:r>
              <a:rPr lang="en-US" sz="1200" i="1" dirty="0">
                <a:latin typeface="Gill Sans MT" panose="020B0502020104020203" pitchFamily="34" charset="0"/>
              </a:rPr>
              <a:t>a person/object that is unnamed/without an identity </a:t>
            </a:r>
          </a:p>
          <a:p>
            <a:pPr marL="342900" indent="-342900">
              <a:buAutoNum type="arabicPeriod"/>
            </a:pPr>
            <a:r>
              <a:rPr lang="en-US" sz="1200" b="1" dirty="0">
                <a:latin typeface="Gill Sans MT" panose="020B0502020104020203" pitchFamily="34" charset="0"/>
              </a:rPr>
              <a:t>Upturned – </a:t>
            </a:r>
            <a:r>
              <a:rPr lang="en-US" sz="1200" i="1" dirty="0">
                <a:latin typeface="Gill Sans MT" panose="020B0502020104020203" pitchFamily="34" charset="0"/>
              </a:rPr>
              <a:t>something turned upside down</a:t>
            </a:r>
          </a:p>
          <a:p>
            <a:pPr marL="342900" indent="-342900">
              <a:buFontTx/>
              <a:buAutoNum type="arabicPeriod"/>
            </a:pPr>
            <a:r>
              <a:rPr lang="en-US" sz="1200" b="1" dirty="0">
                <a:latin typeface="Gill Sans MT" panose="020B0502020104020203" pitchFamily="34" charset="0"/>
              </a:rPr>
              <a:t>Dwelling – </a:t>
            </a:r>
            <a:r>
              <a:rPr lang="en-US" sz="1200" i="1" dirty="0">
                <a:latin typeface="Gill Sans MT" panose="020B0502020104020203" pitchFamily="34" charset="0"/>
              </a:rPr>
              <a:t>home</a:t>
            </a:r>
          </a:p>
          <a:p>
            <a:pPr marL="342900" indent="-342900">
              <a:buFontTx/>
              <a:buAutoNum type="arabicPeriod"/>
            </a:pPr>
            <a:r>
              <a:rPr lang="en-US" sz="1200" b="1" dirty="0">
                <a:latin typeface="Gill Sans MT" panose="020B0502020104020203" pitchFamily="34" charset="0"/>
              </a:rPr>
              <a:t>Ironic – </a:t>
            </a:r>
            <a:r>
              <a:rPr lang="en-US" sz="1200" i="1" dirty="0">
                <a:latin typeface="Gill Sans MT" panose="020B0502020104020203" pitchFamily="34" charset="0"/>
              </a:rPr>
              <a:t>saying the opposite of what is meant</a:t>
            </a:r>
          </a:p>
          <a:p>
            <a:pPr marL="342900" indent="-342900">
              <a:buAutoNum type="arabicPeriod"/>
            </a:pPr>
            <a:r>
              <a:rPr lang="en-US" sz="1200" b="1" dirty="0">
                <a:latin typeface="Gill Sans MT" panose="020B0502020104020203" pitchFamily="34" charset="0"/>
              </a:rPr>
              <a:t>Palpable – </a:t>
            </a:r>
            <a:r>
              <a:rPr lang="en-US" sz="1200" i="1" dirty="0">
                <a:latin typeface="Gill Sans MT" panose="020B0502020104020203" pitchFamily="34" charset="0"/>
              </a:rPr>
              <a:t>a strong/intense feeling</a:t>
            </a:r>
          </a:p>
          <a:p>
            <a:pPr marL="342900" indent="-342900">
              <a:buFontTx/>
              <a:buAutoNum type="arabicPeriod"/>
            </a:pPr>
            <a:r>
              <a:rPr lang="en-US" sz="1200" b="1" dirty="0">
                <a:latin typeface="Gill Sans MT" panose="020B0502020104020203" pitchFamily="34" charset="0"/>
              </a:rPr>
              <a:t>Recollection – </a:t>
            </a:r>
            <a:r>
              <a:rPr lang="en-US" sz="1200" i="1" dirty="0">
                <a:latin typeface="Gill Sans MT" panose="020B0502020104020203" pitchFamily="34" charset="0"/>
              </a:rPr>
              <a:t>a memory/thought about the past</a:t>
            </a:r>
          </a:p>
          <a:p>
            <a:pPr marL="342900" indent="-342900">
              <a:buAutoNum type="arabicPeriod"/>
            </a:pPr>
            <a:r>
              <a:rPr lang="en-US" sz="1200" b="1" dirty="0">
                <a:latin typeface="Gill Sans MT" panose="020B0502020104020203" pitchFamily="34" charset="0"/>
              </a:rPr>
              <a:t>Apprehensive – </a:t>
            </a:r>
            <a:r>
              <a:rPr lang="en-US" sz="1200" i="1" dirty="0">
                <a:latin typeface="Gill Sans MT" panose="020B0502020104020203" pitchFamily="34" charset="0"/>
              </a:rPr>
              <a:t>anxious or fearful that something bad will happen</a:t>
            </a:r>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5826607"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The Giver – Lois Lowry </a:t>
            </a:r>
          </a:p>
        </p:txBody>
      </p:sp>
      <p:sp>
        <p:nvSpPr>
          <p:cNvPr id="3" name="TextBox 2">
            <a:extLst>
              <a:ext uri="{FF2B5EF4-FFF2-40B4-BE49-F238E27FC236}">
                <a16:creationId xmlns:a16="http://schemas.microsoft.com/office/drawing/2014/main" id="{D5971278-79CB-930A-CE48-5201276EA4C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57098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A033D-C751-B0F2-B23D-4194EF25E870}"/>
              </a:ext>
            </a:extLst>
          </p:cNvPr>
          <p:cNvSpPr txBox="1"/>
          <p:nvPr/>
        </p:nvSpPr>
        <p:spPr>
          <a:xfrm>
            <a:off x="62742" y="671691"/>
            <a:ext cx="11823326" cy="6186309"/>
          </a:xfrm>
          <a:prstGeom prst="rect">
            <a:avLst/>
          </a:prstGeom>
          <a:noFill/>
        </p:spPr>
        <p:txBody>
          <a:bodyPr wrap="square">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Even the children were scolded if they used the term lightly at play, jeering at a teammate who missed a catch or stumbled in a race. Jonas had done it once, had shouted at his best friend, </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That</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s it, Asher! You</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re released!</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when Asher</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s clumsy error had lost a match for his team. He had been taken aside for a brief and serious talk by the coach, had hung his head with guilt and embarrassment, and apologized to Asher after the game.</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Now, thinking about the feeling of fear as he pedaled home along the river path, he remembered that moment of </a:t>
            </a:r>
            <a:r>
              <a:rPr kumimoji="0" lang="en-US" altLang="en-US" sz="1200" b="1"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palpable</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stomach-sinking terror when the aircraft had streaked above. It was not what he was feeling now with December approaching. He searched for the right word to describe his own feeling.</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Jonas was careful about language. Not like his friend, Asher, who talked too fast and mixed things up, scrambling words and phrases until they were barely recognizable and often very funny.</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Jonas grinned, remembering the morning that Asher had dashed into the classroom, late as usual, arriving breathlessly in the middle of the chanting of the morning anthem. When the class took their seats at the conclusion of the patriotic hymn, Asher remained standing to make his public apology as was required.</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I apologize for inconveniencing my learning community.</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Asher ran through the standard apology phrase rapidly, still caching his breath. The Instructor and class waited patiently for his explanation. The students had all been grinning, because they had listened to Asher</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s explanations so many times before.</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I left home at the correct time but when I was riding along near the hatchery, the crew was separating some salmon. I guess I just got distraught, watching them.</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I apologize to my classmates,</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Asher concluded. He smoothed his rumpled tunic and sat down.</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We accept your apology, Asher.</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The class recited the standard response in unison. Many of the students were biting their lips to keep from laughing.</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I accept your apology, Asher,</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the Instructor said. He was smiling. </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And I thank you, because once again you have provided an opportunity for a lesson in language. </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Distraught</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is too strong an adjective to describe salmon-viewing.</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He turned and wrote </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distraught</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on the instructional board. Beside it he wrote </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distracted.</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Jonas, nearing his home now, smiled at the </a:t>
            </a:r>
            <a:r>
              <a:rPr kumimoji="0" lang="en-US" altLang="en-US" sz="1200" b="1" i="0"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recollection.</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 Thinking, still, as he wheeled his bike into its narrow port beside the door, he realized that frightened was the wrong word to describe his feeling, now that December was almost here. It was too strong an adjective.</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He had waited a long time for this special December. Now that it was almost upon him, he wasn</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t frightened, but he was</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eager, he decided. He was eager for it to come. And he was excited, certainly. All of the Elevens were excited about the event that would be coming so soon.</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But there was a little shudder of nervousness when he thought about it, about what might happen.</a:t>
            </a: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br>
            <a:r>
              <a:rPr kumimoji="0" lang="en-US" altLang="en-US" sz="1200" b="1" i="1" u="sng"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Apprehensive</a:t>
            </a:r>
            <a:r>
              <a:rPr kumimoji="0" lang="en-US" altLang="en-US" sz="1200" b="0" i="1"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Jonas decided. That</a:t>
            </a:r>
            <a:r>
              <a:rPr kumimoji="0" lang="en-US" altLang="en-US" sz="1200"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Gill Sans MT" panose="020B0502020104020203" pitchFamily="34" charset="0"/>
                <a:ea typeface="DengXian" panose="02010600030101010101" pitchFamily="2" charset="-122"/>
                <a:cs typeface="Times New Roman" panose="02020603050405020304" pitchFamily="18" charset="0"/>
              </a:rPr>
              <a:t>s what I am.</a:t>
            </a:r>
            <a:endParaRPr kumimoji="0" lang="en-GB" altLang="en-US" sz="12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9A1DB321-47E0-DA0B-193A-63A9666221CC}"/>
              </a:ext>
            </a:extLst>
          </p:cNvPr>
          <p:cNvSpPr/>
          <p:nvPr/>
        </p:nvSpPr>
        <p:spPr>
          <a:xfrm>
            <a:off x="87083" y="135977"/>
            <a:ext cx="5826607"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The Giver – Lois Lowry </a:t>
            </a:r>
          </a:p>
        </p:txBody>
      </p:sp>
      <p:sp>
        <p:nvSpPr>
          <p:cNvPr id="2" name="TextBox 1">
            <a:extLst>
              <a:ext uri="{FF2B5EF4-FFF2-40B4-BE49-F238E27FC236}">
                <a16:creationId xmlns:a16="http://schemas.microsoft.com/office/drawing/2014/main" id="{A0DDEDC0-755F-EC6F-CF6D-AE23D72BE507}"/>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179236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52936-6006-F0E6-2607-933B14413D64}"/>
              </a:ext>
            </a:extLst>
          </p:cNvPr>
          <p:cNvSpPr txBox="1"/>
          <p:nvPr/>
        </p:nvSpPr>
        <p:spPr>
          <a:xfrm>
            <a:off x="105151" y="113693"/>
            <a:ext cx="8111571" cy="7107843"/>
          </a:xfrm>
          <a:prstGeom prst="rect">
            <a:avLst/>
          </a:prstGeom>
          <a:noFill/>
        </p:spPr>
        <p:txBody>
          <a:bodyPr wrap="square">
            <a:spAutoFit/>
          </a:body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When I was twelve, my parents had two talks with me. One was the usual birds and bees. The other talk was about what to do if a cop stopped me. Momma fussed and told Daddy I was too young for that. He argued that I wasn't too young to get arrested or shot.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"Starr-Starr, you do whatever they tell you to do," he said. "Keep your hands visible. Don't make any sudden moves. Only speak when they speak to you." I knew it must've been serious. Daddy has the biggest mouth of anybody I know, and if he said to be quiet, I needed to be quiet. I hope somebody had the talk with Khalil.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Khalil cusses under his breath, turns Tupac down, and </a:t>
            </a:r>
            <a:r>
              <a:rPr kumimoji="0" lang="en-GB" sz="1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manoeuvres</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the </a:t>
            </a:r>
            <a:r>
              <a:rPr kumimoji="0" lang="en-US" sz="1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Impala</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to the side of the street. We're on Carnation street where most of the houses are abandoned and half the streetlights are busted. Nobody around but us and the cop. Khalil turns the ignition off.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"Wonder what this fool wants.“</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officer parks and puts his brights on. I blink to keep from being blinded. I remember something else Daddy said. If you're with somebody, you better hope they don't have nothing on them, or both of y'all going down.</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 you don't have anything in the car, do you?" I ask. He watches the cop in his side mirror.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"Nah."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officer approaches the driver's door and taps the window. Khalil cranks the handle to roll it down. As if we aren't blinded enough, the officer beams his flashlight in our faces.</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"License, registration, and proof of insurance." Khalil breaks a rule—he doesn't do what the cop wants.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"What you pull us over for?“</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"License, registration, and proof of insurance."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 said what you pull us over for?“</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p:txBody>
      </p:sp>
      <p:sp>
        <p:nvSpPr>
          <p:cNvPr id="2" name="Rectangle 1">
            <a:extLst>
              <a:ext uri="{FF2B5EF4-FFF2-40B4-BE49-F238E27FC236}">
                <a16:creationId xmlns:a16="http://schemas.microsoft.com/office/drawing/2014/main" id="{24AA89DE-CDE0-2CD4-CBD2-6327F2EAC692}"/>
              </a:ext>
            </a:extLst>
          </p:cNvPr>
          <p:cNvSpPr/>
          <p:nvPr/>
        </p:nvSpPr>
        <p:spPr>
          <a:xfrm>
            <a:off x="8873544" y="3721995"/>
            <a:ext cx="3072743" cy="2246769"/>
          </a:xfrm>
          <a:prstGeom prst="rect">
            <a:avLst/>
          </a:prstGeom>
          <a:solidFill>
            <a:srgbClr val="FDAED0"/>
          </a:solidFill>
        </p:spPr>
        <p:txBody>
          <a:bodyPr wrap="square">
            <a:spAutoFit/>
          </a:bodyPr>
          <a:lstStyle/>
          <a:p>
            <a:r>
              <a:rPr lang="en-US" sz="2000" b="1" dirty="0">
                <a:latin typeface="Gill Sans MT" panose="020B0502020104020203" pitchFamily="34" charset="0"/>
              </a:rPr>
              <a:t>KEY VOCABULARY:</a:t>
            </a:r>
          </a:p>
          <a:p>
            <a:endParaRPr lang="en-US" sz="2000" b="1" dirty="0">
              <a:latin typeface="Gill Sans MT" panose="020B0502020104020203" pitchFamily="34" charset="0"/>
            </a:endParaRPr>
          </a:p>
          <a:p>
            <a:pPr marL="342900" indent="-342900">
              <a:buAutoNum type="arabicPeriod"/>
            </a:pPr>
            <a:r>
              <a:rPr lang="en-GB" sz="1600" b="1" dirty="0">
                <a:latin typeface="Gill Sans MT" panose="020B0502020104020203" pitchFamily="34" charset="0"/>
              </a:rPr>
              <a:t>Cusses – </a:t>
            </a:r>
            <a:r>
              <a:rPr lang="en-GB" sz="1600" dirty="0">
                <a:latin typeface="Gill Sans MT" panose="020B0502020104020203" pitchFamily="34" charset="0"/>
              </a:rPr>
              <a:t>swear</a:t>
            </a:r>
          </a:p>
          <a:p>
            <a:pPr marL="342900" indent="-342900">
              <a:buAutoNum type="arabicPeriod"/>
            </a:pPr>
            <a:r>
              <a:rPr lang="en-GB" sz="1600" b="1" dirty="0">
                <a:latin typeface="Gill Sans MT" panose="020B0502020104020203" pitchFamily="34" charset="0"/>
              </a:rPr>
              <a:t>Manoeuvre</a:t>
            </a:r>
            <a:r>
              <a:rPr lang="en-US" sz="1600" b="1" dirty="0">
                <a:latin typeface="Gill Sans MT" panose="020B0502020104020203" pitchFamily="34" charset="0"/>
              </a:rPr>
              <a:t> – </a:t>
            </a:r>
            <a:r>
              <a:rPr lang="en-US" sz="1600" i="1" dirty="0">
                <a:latin typeface="Gill Sans MT" panose="020B0502020104020203" pitchFamily="34" charset="0"/>
              </a:rPr>
              <a:t>a series of movements requiring focus and skill</a:t>
            </a:r>
          </a:p>
          <a:p>
            <a:pPr marL="342900" indent="-342900">
              <a:buAutoNum type="arabicPeriod"/>
            </a:pPr>
            <a:r>
              <a:rPr lang="en-US" sz="1600" b="1" dirty="0">
                <a:latin typeface="Gill Sans MT" panose="020B0502020104020203" pitchFamily="34" charset="0"/>
              </a:rPr>
              <a:t>Impala – </a:t>
            </a:r>
            <a:r>
              <a:rPr lang="en-US" sz="1600" i="1" dirty="0">
                <a:latin typeface="Gill Sans MT" panose="020B0502020104020203" pitchFamily="34" charset="0"/>
              </a:rPr>
              <a:t>a graceful antelope/a type of car </a:t>
            </a:r>
          </a:p>
        </p:txBody>
      </p:sp>
      <p:sp>
        <p:nvSpPr>
          <p:cNvPr id="4" name="Rectangle 3">
            <a:extLst>
              <a:ext uri="{FF2B5EF4-FFF2-40B4-BE49-F238E27FC236}">
                <a16:creationId xmlns:a16="http://schemas.microsoft.com/office/drawing/2014/main" id="{CE869B77-3A4A-FEDC-FDA5-DE83EED7A533}"/>
              </a:ext>
            </a:extLst>
          </p:cNvPr>
          <p:cNvSpPr/>
          <p:nvPr/>
        </p:nvSpPr>
        <p:spPr>
          <a:xfrm>
            <a:off x="8487323" y="113693"/>
            <a:ext cx="3360181"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2. Hate U Give – Angie Thomas</a:t>
            </a:r>
          </a:p>
        </p:txBody>
      </p:sp>
      <p:sp>
        <p:nvSpPr>
          <p:cNvPr id="5" name="TextBox 4">
            <a:extLst>
              <a:ext uri="{FF2B5EF4-FFF2-40B4-BE49-F238E27FC236}">
                <a16:creationId xmlns:a16="http://schemas.microsoft.com/office/drawing/2014/main" id="{98A893C4-AE0F-6CC6-137A-1853506586B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415180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6DF850-3AFB-6785-C5BC-8F5277AE54F9}"/>
              </a:ext>
            </a:extLst>
          </p:cNvPr>
          <p:cNvSpPr txBox="1"/>
          <p:nvPr/>
        </p:nvSpPr>
        <p:spPr>
          <a:xfrm>
            <a:off x="128463" y="0"/>
            <a:ext cx="8770838" cy="7559249"/>
          </a:xfrm>
          <a:prstGeom prst="rect">
            <a:avLst/>
          </a:prstGeom>
          <a:noFill/>
        </p:spPr>
        <p:txBody>
          <a:bodyPr wrap="square">
            <a:spAutoFit/>
          </a:body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"Khalil," I plead. "Do what he said." Khalil groans and takes his wallet out. The officer follows his movements with the flashlight. My heart pounds loudly, but Daddy's instructions echo in my head: Get a good look at the cop's face. If you can remember his badge number, that's even better. With the flashlight following Khalil's hands, I make out the numbers on the badge—one fifteen. He's white, mid-thirties to early forties, has a brown buzz cut and a thin scar over his top lip. 11 Khalil hands the officer his papers and license. One-Fifteen looks over them.</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"Where are you two coming from tonight?“</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Nunya</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Khalil says, meaning none of your business. "What you pull me over for?"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"Your taillight's broken.“</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"So are you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gon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give me a ticket or what?" Khalil asks.</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"You know what? Get out the car, smart guy."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"Man, just give me my ticket—" </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"Get out the car! Hands up, where I can see them." Khalil gets out with his hands up. One-Fifteen yanks him by his arm and pins him against the back door. I fight to find my voice.</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"He didn't mean—" </a:t>
            </a:r>
          </a:p>
          <a:p>
            <a:pPr defTabSz="685800">
              <a:lnSpc>
                <a:spcPct val="150000"/>
              </a:lnSpc>
              <a:spcBef>
                <a:spcPts val="750"/>
              </a:spcBef>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"Hands on the dashboard!" the officer barks at me. "Don't move!" I do what he tells me, but my hands are shaking too much to be still. He pats Khalil down. "Okay, smart mouth, let's see what we find on you today." "You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ain't</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gon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find nothing," Khalil says. One-Fifteen pats him down two more times. He turns up empty. "Stay here," he tells Khalil. "And you," he looks in the window at me. "Don't move." I can't even nod. The officer walks back to his patrol car. My parents haven't raised me to fear the police, just to be smart around them. They told me it's not smart to move while a cop has his back to you. Khalil does. He comes to his door. It's not smart to make a sudden move. Khalil does. He opens the driver's door. "You okay, Starr—" Pow! One. Khalil's body jerks. Blood splatters from his back. He holds onto the door to keep himself upright. Pow! Two. Khalil gasps. Pow! Three. Khalil looks at me, stunned. He falls to the ground…</a:t>
            </a:r>
            <a:endPar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a:extLst>
              <a:ext uri="{FF2B5EF4-FFF2-40B4-BE49-F238E27FC236}">
                <a16:creationId xmlns:a16="http://schemas.microsoft.com/office/drawing/2014/main" id="{99DAD60C-E366-B27D-0C21-6A840BC156FB}"/>
              </a:ext>
            </a:extLst>
          </p:cNvPr>
          <p:cNvSpPr/>
          <p:nvPr/>
        </p:nvSpPr>
        <p:spPr>
          <a:xfrm>
            <a:off x="8589873" y="1250284"/>
            <a:ext cx="3360181"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2. Hate U Give – Angie Thomas</a:t>
            </a:r>
          </a:p>
        </p:txBody>
      </p:sp>
      <p:sp>
        <p:nvSpPr>
          <p:cNvPr id="4" name="Rectangle 3">
            <a:extLst>
              <a:ext uri="{FF2B5EF4-FFF2-40B4-BE49-F238E27FC236}">
                <a16:creationId xmlns:a16="http://schemas.microsoft.com/office/drawing/2014/main" id="{C5EB664C-6F50-F9A5-9D68-B83FE91C9D6B}"/>
              </a:ext>
            </a:extLst>
          </p:cNvPr>
          <p:cNvSpPr/>
          <p:nvPr/>
        </p:nvSpPr>
        <p:spPr>
          <a:xfrm>
            <a:off x="8877311" y="2305615"/>
            <a:ext cx="3072743" cy="2246769"/>
          </a:xfrm>
          <a:prstGeom prst="rect">
            <a:avLst/>
          </a:prstGeom>
          <a:solidFill>
            <a:srgbClr val="FDAED0"/>
          </a:solidFill>
        </p:spPr>
        <p:txBody>
          <a:bodyPr wrap="square">
            <a:spAutoFit/>
          </a:bodyPr>
          <a:lstStyle/>
          <a:p>
            <a:r>
              <a:rPr lang="en-US" sz="2000" b="1" dirty="0">
                <a:latin typeface="Gill Sans MT" panose="020B0502020104020203" pitchFamily="34" charset="0"/>
              </a:rPr>
              <a:t>KEY VOCABULARY:</a:t>
            </a:r>
          </a:p>
          <a:p>
            <a:endParaRPr lang="en-US" sz="2000" b="1" dirty="0">
              <a:latin typeface="Gill Sans MT" panose="020B0502020104020203" pitchFamily="34" charset="0"/>
            </a:endParaRPr>
          </a:p>
          <a:p>
            <a:pPr marL="342900" indent="-342900">
              <a:buAutoNum type="arabicPeriod"/>
            </a:pPr>
            <a:r>
              <a:rPr lang="en-GB" sz="1600" b="1" dirty="0">
                <a:latin typeface="Gill Sans MT" panose="020B0502020104020203" pitchFamily="34" charset="0"/>
              </a:rPr>
              <a:t>Cusses – </a:t>
            </a:r>
            <a:r>
              <a:rPr lang="en-GB" sz="1600" dirty="0">
                <a:latin typeface="Gill Sans MT" panose="020B0502020104020203" pitchFamily="34" charset="0"/>
              </a:rPr>
              <a:t>swear</a:t>
            </a:r>
          </a:p>
          <a:p>
            <a:pPr marL="342900" indent="-342900">
              <a:buAutoNum type="arabicPeriod"/>
            </a:pPr>
            <a:r>
              <a:rPr lang="en-GB" sz="1600" b="1" dirty="0">
                <a:latin typeface="Gill Sans MT" panose="020B0502020104020203" pitchFamily="34" charset="0"/>
              </a:rPr>
              <a:t>Manoeuvre</a:t>
            </a:r>
            <a:r>
              <a:rPr lang="en-US" sz="1600" b="1" dirty="0">
                <a:latin typeface="Gill Sans MT" panose="020B0502020104020203" pitchFamily="34" charset="0"/>
              </a:rPr>
              <a:t> – </a:t>
            </a:r>
            <a:r>
              <a:rPr lang="en-US" sz="1600" i="1" dirty="0">
                <a:latin typeface="Gill Sans MT" panose="020B0502020104020203" pitchFamily="34" charset="0"/>
              </a:rPr>
              <a:t>a series of movements requiring focus and skill</a:t>
            </a:r>
          </a:p>
          <a:p>
            <a:pPr marL="342900" indent="-342900">
              <a:buAutoNum type="arabicPeriod"/>
            </a:pPr>
            <a:r>
              <a:rPr lang="en-US" sz="1600" b="1" dirty="0">
                <a:latin typeface="Gill Sans MT" panose="020B0502020104020203" pitchFamily="34" charset="0"/>
              </a:rPr>
              <a:t>Impala – </a:t>
            </a:r>
            <a:r>
              <a:rPr lang="en-US" sz="1600" i="1" dirty="0">
                <a:latin typeface="Gill Sans MT" panose="020B0502020104020203" pitchFamily="34" charset="0"/>
              </a:rPr>
              <a:t>a graceful antelope/a type of car </a:t>
            </a:r>
          </a:p>
        </p:txBody>
      </p:sp>
      <p:sp>
        <p:nvSpPr>
          <p:cNvPr id="5" name="TextBox 4">
            <a:extLst>
              <a:ext uri="{FF2B5EF4-FFF2-40B4-BE49-F238E27FC236}">
                <a16:creationId xmlns:a16="http://schemas.microsoft.com/office/drawing/2014/main" id="{5CD0F908-6C7B-25AF-112E-AD35A3FD85B2}"/>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3968697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52936-6006-F0E6-2607-933B14413D64}"/>
              </a:ext>
            </a:extLst>
          </p:cNvPr>
          <p:cNvSpPr txBox="1"/>
          <p:nvPr/>
        </p:nvSpPr>
        <p:spPr>
          <a:xfrm>
            <a:off x="0" y="113693"/>
            <a:ext cx="8549452" cy="6895990"/>
          </a:xfrm>
          <a:prstGeom prst="rect">
            <a:avLst/>
          </a:prstGeom>
          <a:noFill/>
        </p:spPr>
        <p:txBody>
          <a:bodyPr wrap="square">
            <a:spAutoFit/>
          </a:bodyPr>
          <a:lstStyle/>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Ben nodded, and then said, “You know my big plan to ask a fresh-bunny to prom because they’re the only girls who don’t know the Bloody Ben story?” I nodded.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“Well,” Ben said, “this morning some darling little ninth-grade honeybunny came up to me and asked me if I was Bloody Ben, and I began to explain that it was a kidney infection, and she giggled and ran away. So that’s out.”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In tenth grade, Ben was </a:t>
            </a:r>
            <a:r>
              <a:rPr lang="en-US" sz="1200" dirty="0" err="1">
                <a:effectLst/>
                <a:latin typeface="Gill Sans MT" panose="020B0502020104020203" pitchFamily="34" charset="0"/>
                <a:ea typeface="Calibri" panose="020F0502020204030204" pitchFamily="34" charset="0"/>
                <a:cs typeface="Times New Roman" panose="02020603050405020304" pitchFamily="18" charset="0"/>
              </a:rPr>
              <a:t>hospitalised</a:t>
            </a:r>
            <a:r>
              <a:rPr lang="en-US" sz="1200" dirty="0">
                <a:effectLst/>
                <a:latin typeface="Gill Sans MT" panose="020B0502020104020203" pitchFamily="34" charset="0"/>
                <a:ea typeface="Calibri" panose="020F0502020204030204" pitchFamily="34" charset="0"/>
                <a:cs typeface="Times New Roman" panose="02020603050405020304" pitchFamily="18" charset="0"/>
              </a:rPr>
              <a:t> for a kidney infection, but Becca Arrington, Margo’s best friend, started a rumor that the real reason he had blood in his urine was due to chronic diarrhea. Despite its medical </a:t>
            </a:r>
            <a:r>
              <a:rPr lang="en-US" sz="1200" b="1" u="sng" dirty="0">
                <a:effectLst/>
                <a:latin typeface="Gill Sans MT" panose="020B0502020104020203" pitchFamily="34" charset="0"/>
                <a:ea typeface="Calibri" panose="020F0502020204030204" pitchFamily="34" charset="0"/>
                <a:cs typeface="Times New Roman" panose="02020603050405020304" pitchFamily="18" charset="0"/>
              </a:rPr>
              <a:t>implausibility</a:t>
            </a:r>
            <a:r>
              <a:rPr lang="en-US" sz="1200" dirty="0">
                <a:effectLst/>
                <a:latin typeface="Gill Sans MT" panose="020B0502020104020203" pitchFamily="34" charset="0"/>
                <a:ea typeface="Calibri" panose="020F0502020204030204" pitchFamily="34" charset="0"/>
                <a:cs typeface="Times New Roman" panose="02020603050405020304" pitchFamily="18" charset="0"/>
              </a:rPr>
              <a:t>, this story had haunted Ben ever since. “That sucks,” I said.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Ben started outlining plans for finding a date, but I was only half listening, because through the thickening mass of humanity crowding the hallway, I could see Margo. She was next to her locker, standing beside her boyfriend, Jase. She wore a white skirt to her knees and a blue print top. I could see her collarbone. She was laughing at something hysterical—her shoulders bent forward, her big eyes crinkling at their corners, her mouth open wide. But it didn’t seem to be anything Jase had said, because she was looking away from him, across the hallway to a bank of lockers. I followed her eyes and saw Becca Arrington draped all over some baseball player like she was an ornament and he a Christmas tree. I smiled at Margo, even though I knew she couldn’t see 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“Lacey,” he said, who was Margo’s other best friend. “Also, your mom. Bro, I saw your mom kiss you on the cheek this morning, and forgive me, but I swear to God I was like, </a:t>
            </a:r>
            <a:r>
              <a:rPr lang="en-US" sz="1200" i="1" dirty="0">
                <a:effectLst/>
                <a:latin typeface="Gill Sans MT" panose="020B0502020104020203" pitchFamily="34" charset="0"/>
                <a:ea typeface="Calibri" panose="020F0502020204030204" pitchFamily="34" charset="0"/>
                <a:cs typeface="Times New Roman" panose="02020603050405020304" pitchFamily="18" charset="0"/>
              </a:rPr>
              <a:t>man, I wish I was Q</a:t>
            </a:r>
            <a:r>
              <a:rPr lang="en-US" sz="1200" dirty="0">
                <a:effectLst/>
                <a:latin typeface="Gill Sans MT" panose="020B0502020104020203" pitchFamily="34" charset="0"/>
                <a:ea typeface="Calibri" panose="020F0502020204030204" pitchFamily="34" charset="0"/>
                <a:cs typeface="Times New Roman" panose="02020603050405020304" pitchFamily="18" charset="0"/>
              </a:rPr>
              <a:t>.” I elbowed him in the ribs, but I was still thinking about Margo, because she was the only legend who lived next door to me. Margo Roth Spiegelman, whose six-syllable name was often spoken in its entirety with a kind of quiet reverence. Margo Roth Spiegelman, whose stories of epic adventures would blow through school like a summer storm: an old guy living in a broken-down house in Hot Coffee, Mississippi, taught Margo how to play the guitar. Margo Roth Spiegelman, who spent three days traveling with the circus—they thought she had potential on the trapeze. Margo Roth Spiegelman, who drank a cup of herbal tea with </a:t>
            </a:r>
            <a:r>
              <a:rPr lang="en-US" sz="1200" i="1" dirty="0">
                <a:effectLst/>
                <a:latin typeface="Gill Sans MT" panose="020B0502020104020203" pitchFamily="34" charset="0"/>
                <a:ea typeface="Calibri" panose="020F0502020204030204" pitchFamily="34" charset="0"/>
                <a:cs typeface="Times New Roman" panose="02020603050405020304" pitchFamily="18" charset="0"/>
              </a:rPr>
              <a:t>The </a:t>
            </a:r>
            <a:r>
              <a:rPr lang="en-US" sz="1200" i="1" dirty="0" err="1">
                <a:effectLst/>
                <a:latin typeface="Gill Sans MT" panose="020B0502020104020203" pitchFamily="34" charset="0"/>
                <a:ea typeface="Calibri" panose="020F0502020204030204" pitchFamily="34" charset="0"/>
                <a:cs typeface="Times New Roman" panose="02020603050405020304" pitchFamily="18" charset="0"/>
              </a:rPr>
              <a:t>Mallionaires</a:t>
            </a:r>
            <a:r>
              <a:rPr lang="en-US" sz="1200" i="1" dirty="0">
                <a:effectLst/>
                <a:latin typeface="Gill Sans MT" panose="020B0502020104020203" pitchFamily="34" charset="0"/>
                <a:ea typeface="Calibri" panose="020F0502020204030204" pitchFamily="34" charset="0"/>
                <a:cs typeface="Times New Roman" panose="02020603050405020304" pitchFamily="18" charset="0"/>
              </a:rPr>
              <a:t> </a:t>
            </a:r>
            <a:r>
              <a:rPr lang="en-US" sz="1200" dirty="0">
                <a:effectLst/>
                <a:latin typeface="Gill Sans MT" panose="020B0502020104020203" pitchFamily="34" charset="0"/>
                <a:ea typeface="Calibri" panose="020F0502020204030204" pitchFamily="34" charset="0"/>
                <a:cs typeface="Times New Roman" panose="02020603050405020304" pitchFamily="18" charset="0"/>
              </a:rPr>
              <a:t>backstage after a concert in St. Louis while they drank whiskey. Margo Roth Spiegelman, who got into that concert by telling the bouncer she was the bassist’s girlfriend, and didn’t they recognize her, and come on guys seriously, my name is Margo Roth Spiegelman and if you go back there and ask the bassist to take one look at me, he will tell you that I either am his girlfriend or he wishes I was, and then the bouncer did so, and then the bassist said “yeah that’s my girlfriend let her in the show,” and then later the bassist wanted to hook up with her and she </a:t>
            </a:r>
            <a:r>
              <a:rPr lang="en-US" sz="1200" i="1" dirty="0">
                <a:effectLst/>
                <a:latin typeface="Gill Sans MT" panose="020B0502020104020203" pitchFamily="34" charset="0"/>
                <a:ea typeface="Calibri" panose="020F0502020204030204" pitchFamily="34" charset="0"/>
                <a:cs typeface="Times New Roman" panose="02020603050405020304" pitchFamily="18" charset="0"/>
              </a:rPr>
              <a:t>rejected the bassist from The </a:t>
            </a:r>
            <a:r>
              <a:rPr lang="en-US" sz="1200" i="1" dirty="0" err="1">
                <a:effectLst/>
                <a:latin typeface="Gill Sans MT" panose="020B0502020104020203" pitchFamily="34" charset="0"/>
                <a:ea typeface="Calibri" panose="020F0502020204030204" pitchFamily="34" charset="0"/>
                <a:cs typeface="Times New Roman" panose="02020603050405020304" pitchFamily="18" charset="0"/>
              </a:rPr>
              <a:t>Mallionaires</a:t>
            </a:r>
            <a:r>
              <a:rPr lang="en-US" sz="1200" dirty="0">
                <a:effectLst/>
                <a:latin typeface="Gill Sans MT" panose="020B0502020104020203"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The stories, when they were shared, inevitably ended with, </a:t>
            </a:r>
            <a:r>
              <a:rPr lang="en-US" sz="1200" i="1" dirty="0">
                <a:effectLst/>
                <a:latin typeface="Gill Sans MT" panose="020B0502020104020203" pitchFamily="34" charset="0"/>
                <a:ea typeface="Calibri" panose="020F0502020204030204" pitchFamily="34" charset="0"/>
                <a:cs typeface="Times New Roman" panose="02020603050405020304" pitchFamily="18" charset="0"/>
              </a:rPr>
              <a:t>I mean, can you believe it?</a:t>
            </a:r>
            <a:r>
              <a:rPr lang="en-US" sz="1200" dirty="0">
                <a:effectLst/>
                <a:latin typeface="Gill Sans MT" panose="020B0502020104020203" pitchFamily="34" charset="0"/>
                <a:ea typeface="Calibri" panose="020F0502020204030204" pitchFamily="34" charset="0"/>
                <a:cs typeface="Times New Roman" panose="02020603050405020304" pitchFamily="18" charset="0"/>
              </a:rPr>
              <a:t> We often could not, but they always proved true.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And then we were at our lockers. Radar was leaning against Ben’s locker, typing into a handheld device.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“So you’re going to prom,” I said to him. He looked up, and then looked back down.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“So you’re going to prom,” I repeated. “Sorry,” he said without looking up.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 name="Rectangle 3">
            <a:extLst>
              <a:ext uri="{FF2B5EF4-FFF2-40B4-BE49-F238E27FC236}">
                <a16:creationId xmlns:a16="http://schemas.microsoft.com/office/drawing/2014/main" id="{CE869B77-3A4A-FEDC-FDA5-DE83EED7A533}"/>
              </a:ext>
            </a:extLst>
          </p:cNvPr>
          <p:cNvSpPr/>
          <p:nvPr/>
        </p:nvSpPr>
        <p:spPr>
          <a:xfrm>
            <a:off x="8487323" y="113693"/>
            <a:ext cx="3360181"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3. Paper Towns – John Green </a:t>
            </a:r>
          </a:p>
        </p:txBody>
      </p:sp>
      <p:sp>
        <p:nvSpPr>
          <p:cNvPr id="5" name="Rectangle 4">
            <a:extLst>
              <a:ext uri="{FF2B5EF4-FFF2-40B4-BE49-F238E27FC236}">
                <a16:creationId xmlns:a16="http://schemas.microsoft.com/office/drawing/2014/main" id="{156B5E02-C8F9-FF81-8A24-DEF143C4518A}"/>
              </a:ext>
            </a:extLst>
          </p:cNvPr>
          <p:cNvSpPr/>
          <p:nvPr/>
        </p:nvSpPr>
        <p:spPr>
          <a:xfrm>
            <a:off x="8696738" y="2665927"/>
            <a:ext cx="3360181" cy="3539430"/>
          </a:xfrm>
          <a:prstGeom prst="rect">
            <a:avLst/>
          </a:prstGeom>
          <a:solidFill>
            <a:srgbClr val="FDAED0"/>
          </a:solidFill>
        </p:spPr>
        <p:txBody>
          <a:bodyPr wrap="square">
            <a:spAutoFit/>
          </a:bodyPr>
          <a:lstStyle/>
          <a:p>
            <a:r>
              <a:rPr lang="en-US" sz="2400" b="1" dirty="0">
                <a:latin typeface="Gill Sans MT" panose="020B0502020104020203" pitchFamily="34" charset="0"/>
              </a:rPr>
              <a:t>KEY VOCABULARY:</a:t>
            </a:r>
            <a:endParaRPr lang="en-US" sz="1200" b="1" dirty="0">
              <a:solidFill>
                <a:prstClr val="black"/>
              </a:solidFill>
              <a:latin typeface="Gill Sans MT" panose="020B0502020104020203" pitchFamily="34" charset="0"/>
            </a:endParaRPr>
          </a:p>
          <a:p>
            <a:pPr marL="342900" lvl="0" indent="-342900" defTabSz="457200">
              <a:buFontTx/>
              <a:buAutoNum type="arabicPeriod"/>
            </a:pPr>
            <a:r>
              <a:rPr lang="en-US" sz="1600" b="1" dirty="0">
                <a:solidFill>
                  <a:prstClr val="black"/>
                </a:solidFill>
                <a:latin typeface="Gill Sans MT" panose="020B0502020104020203" pitchFamily="34" charset="0"/>
              </a:rPr>
              <a:t>Tardily – </a:t>
            </a:r>
            <a:r>
              <a:rPr lang="en-US" sz="1600" i="1" dirty="0">
                <a:solidFill>
                  <a:prstClr val="black"/>
                </a:solidFill>
                <a:latin typeface="Gill Sans MT" panose="020B0502020104020203" pitchFamily="34" charset="0"/>
              </a:rPr>
              <a:t>at a very slow pace/late</a:t>
            </a:r>
          </a:p>
          <a:p>
            <a:pPr marL="342900" lvl="0" indent="-342900" defTabSz="457200">
              <a:buFontTx/>
              <a:buAutoNum type="arabicPeriod"/>
            </a:pPr>
            <a:r>
              <a:rPr lang="en-US" sz="1600" b="1" dirty="0">
                <a:solidFill>
                  <a:prstClr val="black"/>
                </a:solidFill>
                <a:latin typeface="Gill Sans MT" panose="020B0502020104020203" pitchFamily="34" charset="0"/>
              </a:rPr>
              <a:t>Raisin Bran – </a:t>
            </a:r>
            <a:r>
              <a:rPr lang="en-US" sz="1600" i="1" dirty="0">
                <a:solidFill>
                  <a:prstClr val="black"/>
                </a:solidFill>
                <a:latin typeface="Gill Sans MT" panose="020B0502020104020203" pitchFamily="34" charset="0"/>
              </a:rPr>
              <a:t>cereal</a:t>
            </a:r>
          </a:p>
          <a:p>
            <a:pPr marL="342900" lvl="0" indent="-342900" defTabSz="457200">
              <a:buFontTx/>
              <a:buAutoNum type="arabicPeriod"/>
            </a:pPr>
            <a:r>
              <a:rPr lang="en-US" sz="1600" b="1" dirty="0">
                <a:solidFill>
                  <a:prstClr val="black"/>
                </a:solidFill>
                <a:latin typeface="Gill Sans MT" panose="020B0502020104020203" pitchFamily="34" charset="0"/>
              </a:rPr>
              <a:t>Dissuade</a:t>
            </a:r>
            <a:r>
              <a:rPr lang="en-US" sz="1600" i="1" dirty="0">
                <a:solidFill>
                  <a:prstClr val="black"/>
                </a:solidFill>
                <a:latin typeface="Gill Sans MT" panose="020B0502020104020203" pitchFamily="34" charset="0"/>
              </a:rPr>
              <a:t> – persuading someone NOT to do something</a:t>
            </a:r>
          </a:p>
          <a:p>
            <a:pPr marL="342900" lvl="0" indent="-342900" defTabSz="457200">
              <a:buFontTx/>
              <a:buAutoNum type="arabicPeriod"/>
            </a:pPr>
            <a:r>
              <a:rPr lang="en-US" sz="1600" b="1" dirty="0">
                <a:solidFill>
                  <a:prstClr val="black"/>
                </a:solidFill>
                <a:latin typeface="Gill Sans MT" panose="020B0502020104020203" pitchFamily="34" charset="0"/>
              </a:rPr>
              <a:t>Cul-de-sac – </a:t>
            </a:r>
            <a:r>
              <a:rPr lang="en-US" sz="1600" i="1" dirty="0">
                <a:solidFill>
                  <a:prstClr val="black"/>
                </a:solidFill>
                <a:latin typeface="Gill Sans MT" panose="020B0502020104020203" pitchFamily="34" charset="0"/>
              </a:rPr>
              <a:t>a dead-end</a:t>
            </a:r>
          </a:p>
          <a:p>
            <a:pPr marL="342900" lvl="0" indent="-342900" defTabSz="457200">
              <a:buFontTx/>
              <a:buAutoNum type="arabicPeriod"/>
            </a:pPr>
            <a:r>
              <a:rPr lang="en-US" sz="1600" b="1" dirty="0">
                <a:solidFill>
                  <a:prstClr val="black"/>
                </a:solidFill>
                <a:latin typeface="Gill Sans MT" panose="020B0502020104020203" pitchFamily="34" charset="0"/>
              </a:rPr>
              <a:t>Stir – </a:t>
            </a:r>
            <a:r>
              <a:rPr lang="en-US" sz="1600" i="1" dirty="0">
                <a:solidFill>
                  <a:prstClr val="black"/>
                </a:solidFill>
                <a:latin typeface="Gill Sans MT" panose="020B0502020104020203" pitchFamily="34" charset="0"/>
              </a:rPr>
              <a:t>a commotion/disturbance/excitement/uproar</a:t>
            </a:r>
          </a:p>
          <a:p>
            <a:pPr marL="342900" lvl="0" indent="-342900" defTabSz="457200">
              <a:buFontTx/>
              <a:buAutoNum type="arabicPeriod"/>
            </a:pPr>
            <a:r>
              <a:rPr lang="en-US" sz="1600" b="1" dirty="0">
                <a:solidFill>
                  <a:prstClr val="black"/>
                </a:solidFill>
                <a:latin typeface="Gill Sans MT" panose="020B0502020104020203" pitchFamily="34" charset="0"/>
              </a:rPr>
              <a:t>Inaudible – </a:t>
            </a:r>
            <a:r>
              <a:rPr lang="en-US" sz="1600" i="1" dirty="0">
                <a:solidFill>
                  <a:prstClr val="black"/>
                </a:solidFill>
                <a:latin typeface="Gill Sans MT" panose="020B0502020104020203" pitchFamily="34" charset="0"/>
              </a:rPr>
              <a:t>something that cannot be heard/is difficult to hear properly</a:t>
            </a:r>
          </a:p>
          <a:p>
            <a:pPr marL="342900" lvl="0" indent="-342900" defTabSz="457200">
              <a:buFontTx/>
              <a:buAutoNum type="arabicPeriod"/>
            </a:pPr>
            <a:r>
              <a:rPr lang="en-US" sz="1600" b="1" dirty="0">
                <a:solidFill>
                  <a:prstClr val="black"/>
                </a:solidFill>
                <a:latin typeface="Gill Sans MT" panose="020B0502020104020203" pitchFamily="34" charset="0"/>
              </a:rPr>
              <a:t>Bespectacled – </a:t>
            </a:r>
            <a:r>
              <a:rPr lang="en-US" sz="1600" i="1" dirty="0">
                <a:solidFill>
                  <a:prstClr val="black"/>
                </a:solidFill>
                <a:latin typeface="Gill Sans MT" panose="020B0502020104020203" pitchFamily="34" charset="0"/>
              </a:rPr>
              <a:t>wearing glasses</a:t>
            </a:r>
          </a:p>
          <a:p>
            <a:endParaRPr lang="en-US" sz="2400" b="1" dirty="0">
              <a:latin typeface="Gill Sans MT" panose="020B0502020104020203" pitchFamily="34" charset="0"/>
            </a:endParaRPr>
          </a:p>
        </p:txBody>
      </p:sp>
      <p:sp>
        <p:nvSpPr>
          <p:cNvPr id="2" name="TextBox 1">
            <a:extLst>
              <a:ext uri="{FF2B5EF4-FFF2-40B4-BE49-F238E27FC236}">
                <a16:creationId xmlns:a16="http://schemas.microsoft.com/office/drawing/2014/main" id="{62D1EACC-A13E-9A74-0422-BC24BEC85FE6}"/>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1298841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52936-6006-F0E6-2607-933B14413D64}"/>
              </a:ext>
            </a:extLst>
          </p:cNvPr>
          <p:cNvSpPr txBox="1"/>
          <p:nvPr/>
        </p:nvSpPr>
        <p:spPr>
          <a:xfrm>
            <a:off x="0" y="0"/>
            <a:ext cx="8592536" cy="7918322"/>
          </a:xfrm>
          <a:prstGeom prst="rect">
            <a:avLst/>
          </a:prstGeom>
          <a:noFill/>
        </p:spPr>
        <p:txBody>
          <a:bodyPr wrap="square">
            <a:spAutoFit/>
          </a:bodyPr>
          <a:lstStyle/>
          <a:p>
            <a:pPr defTabSz="457200">
              <a:lnSpc>
                <a:spcPct val="150000"/>
              </a:lnSpc>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He began his new life standing up, surrounded by cold darkness and stale, dusty air. Metal ground against metal; a </a:t>
            </a:r>
            <a:r>
              <a:rPr kumimoji="0" lang="en-US" sz="1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lurching </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shudder shook the floor beneath him. He fell down at the sudden movement and shuffled backward on his hands and feet, drops of sweat beading on his forehead despite the cool air. His back struck a hard metal wall; he slid along it until he hit the corner of the room. Sinking to the floor, he pulled his legs up tight against his body, hoping his eyes would soon adjust to the darkness.</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With another jolt, the room jerked upward like an old lift in a mine shaft.</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Harsh sounds of chains and pulleys, like the workings of an ancient steel factory, echoed through the room, bouncing off the walls with a hollow, tinny whine. The lightless elevator swayed back and forth as it </a:t>
            </a:r>
            <a:r>
              <a:rPr kumimoji="0" lang="en-US" sz="1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ascended, </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turning the boy's stomach sour with nausea; a smell like burnt oil invaded his senses, making him feel worse. He wanted to cry, but no tears came; he could only sit there, alone, waiting.</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My name is Thomas, he thought. That... that was the only thing he could remember about his life.</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He didn't understand how this could be possible. His mind functioned without flaw, trying to calculate his surroundings and </a:t>
            </a:r>
            <a:r>
              <a:rPr kumimoji="0" lang="en-US" sz="1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predicament.</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Knowledge flooded his thoughts, facts and images, memories and details of the world and how it works. He pictured snow on trees, running down a leaf-strewn road, eating a hamburger, the moon casting a pale glow on a grassy meadow, swimming in a lake, a busy city square with hundreds of people bustling about their business.</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yet he didn't know where he came from, or how he'd gotten inside the dark lift, or who his parents were. He didn't even know his last name. Images of people flashed across his mind, but there was no recognition, their faces replaced with haunted smears of color. He couldn't think of one person he knew, or recall a single conversation.</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room continued its ascent, swaying; Thomas grew immune to the ceaseless rattling of the chains that pulled him upward. A long time passed. Minutes stretched into hours, although it was impossible to know for sure because every second seemed an eternity. No. He was smarter than that. Trusting his instincts, he knew he'd been moving for roughly half an hour.</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Strangely enough, he felt his fear whisked away like a swarm of gnats caught in the wind, replaced by an intense curiosity. He wanted to know where he was and what was happening.</a:t>
            </a: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b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With a groan and then a clonk, the rising room halted; the sudden change jolted Thomas from his huddled position and threw him across the hard floor. As he scrambled to his feet, he felt the room sway less and less until it finally stilled. Everything fell silent.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457200">
              <a:lnSpc>
                <a:spcPct val="150000"/>
              </a:lnSpc>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 name="Rectangle 3">
            <a:extLst>
              <a:ext uri="{FF2B5EF4-FFF2-40B4-BE49-F238E27FC236}">
                <a16:creationId xmlns:a16="http://schemas.microsoft.com/office/drawing/2014/main" id="{CE869B77-3A4A-FEDC-FDA5-DE83EED7A533}"/>
              </a:ext>
            </a:extLst>
          </p:cNvPr>
          <p:cNvSpPr/>
          <p:nvPr/>
        </p:nvSpPr>
        <p:spPr>
          <a:xfrm>
            <a:off x="8831819" y="0"/>
            <a:ext cx="3360181" cy="830997"/>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Maze Runner – James Dashner </a:t>
            </a:r>
          </a:p>
        </p:txBody>
      </p:sp>
      <p:sp>
        <p:nvSpPr>
          <p:cNvPr id="2" name="Rectangle 1">
            <a:extLst>
              <a:ext uri="{FF2B5EF4-FFF2-40B4-BE49-F238E27FC236}">
                <a16:creationId xmlns:a16="http://schemas.microsoft.com/office/drawing/2014/main" id="{68692CB1-9010-68E7-0301-50C4776F207C}"/>
              </a:ext>
            </a:extLst>
          </p:cNvPr>
          <p:cNvSpPr/>
          <p:nvPr/>
        </p:nvSpPr>
        <p:spPr>
          <a:xfrm>
            <a:off x="8592536" y="1119018"/>
            <a:ext cx="3360181" cy="830997"/>
          </a:xfrm>
          <a:prstGeom prst="rect">
            <a:avLst/>
          </a:prstGeom>
          <a:solidFill>
            <a:srgbClr val="FDAED0"/>
          </a:solidFill>
        </p:spPr>
        <p:txBody>
          <a:bodyPr wrap="square">
            <a:spAutoFit/>
          </a:bodyPr>
          <a:lstStyle/>
          <a:p>
            <a:r>
              <a:rPr lang="en-US" sz="2400" b="1" dirty="0">
                <a:latin typeface="Gill Sans MT" panose="020B0502020104020203" pitchFamily="34" charset="0"/>
              </a:rPr>
              <a:t>KEY VOCABULARY:</a:t>
            </a:r>
            <a:endParaRPr lang="en-US" sz="1200" b="1" dirty="0">
              <a:solidFill>
                <a:prstClr val="black"/>
              </a:solidFill>
              <a:latin typeface="Gill Sans MT" panose="020B0502020104020203" pitchFamily="34" charset="0"/>
            </a:endParaRPr>
          </a:p>
          <a:p>
            <a:pPr marL="342900" indent="-342900">
              <a:buFont typeface="Arial" panose="020B0604020202020204" pitchFamily="34" charset="0"/>
              <a:buChar char="•"/>
            </a:pPr>
            <a:r>
              <a:rPr lang="en-GB" sz="1200" b="1" dirty="0"/>
              <a:t>Clonk</a:t>
            </a:r>
            <a:r>
              <a:rPr lang="en-GB" sz="1200" dirty="0"/>
              <a:t> – heavy, dull sound</a:t>
            </a:r>
          </a:p>
          <a:p>
            <a:pPr marL="342900" indent="-342900">
              <a:buFont typeface="Arial" panose="020B0604020202020204" pitchFamily="34" charset="0"/>
              <a:buChar char="•"/>
            </a:pPr>
            <a:r>
              <a:rPr lang="en-GB" sz="1200" b="1" dirty="0"/>
              <a:t>Ascended</a:t>
            </a:r>
            <a:r>
              <a:rPr lang="en-GB" sz="1200" dirty="0"/>
              <a:t> – moved upwards</a:t>
            </a:r>
            <a:endParaRPr lang="en-US" sz="1200" b="1" dirty="0">
              <a:latin typeface="Gill Sans MT" panose="020B0502020104020203" pitchFamily="34" charset="0"/>
            </a:endParaRPr>
          </a:p>
        </p:txBody>
      </p:sp>
      <p:sp>
        <p:nvSpPr>
          <p:cNvPr id="5" name="TextBox 4">
            <a:extLst>
              <a:ext uri="{FF2B5EF4-FFF2-40B4-BE49-F238E27FC236}">
                <a16:creationId xmlns:a16="http://schemas.microsoft.com/office/drawing/2014/main" id="{C7F27DCE-2EA0-BFD4-6B1D-BABDDB8A4ED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2141673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41766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5" name="TextBox 14"/>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2139624334"/>
                  </p:ext>
                </p:extLst>
              </p:nvPr>
            </p:nvGraphicFramePr>
            <p:xfrm>
              <a:off x="289218" y="800585"/>
              <a:ext cx="11646108" cy="5655905"/>
            </p:xfrm>
            <a:graphic>
              <a:graphicData uri="http://schemas.openxmlformats.org/drawingml/2006/table">
                <a:tbl>
                  <a:tblPr firstRow="1" bandRow="1">
                    <a:tableStyleId>{5940675A-B579-460E-94D1-54222C63F5DA}</a:tableStyleId>
                  </a:tblPr>
                  <a:tblGrid>
                    <a:gridCol w="1286282">
                      <a:extLst>
                        <a:ext uri="{9D8B030D-6E8A-4147-A177-3AD203B41FA5}">
                          <a16:colId xmlns:a16="http://schemas.microsoft.com/office/drawing/2014/main" val="754545584"/>
                        </a:ext>
                      </a:extLst>
                    </a:gridCol>
                    <a:gridCol w="10359826">
                      <a:extLst>
                        <a:ext uri="{9D8B030D-6E8A-4147-A177-3AD203B41FA5}">
                          <a16:colId xmlns:a16="http://schemas.microsoft.com/office/drawing/2014/main" val="3093854776"/>
                        </a:ext>
                      </a:extLst>
                    </a:gridCol>
                  </a:tblGrid>
                  <a:tr h="324000">
                    <a:tc gridSpan="2">
                      <a:txBody>
                        <a:bodyPr/>
                        <a:lstStyle/>
                        <a:p>
                          <a:pPr algn="l"/>
                          <a:r>
                            <a:rPr lang="en-GB" sz="1200" b="1" dirty="0">
                              <a:latin typeface="Gill Sans MT" panose="020B0502020104020203" pitchFamily="34" charset="0"/>
                            </a:rPr>
                            <a:t>Indices</a:t>
                          </a:r>
                        </a:p>
                      </a:txBody>
                      <a:tcPr anchor="ctr">
                        <a:solidFill>
                          <a:srgbClr val="FFCCFF"/>
                        </a:solidFill>
                      </a:tcPr>
                    </a:tc>
                    <a:tc hMerge="1">
                      <a:txBody>
                        <a:bodyPr/>
                        <a:lstStyle/>
                        <a:p>
                          <a:pPr algn="l"/>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2913395144"/>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 Indices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 Powers.  Indices is the plural of index</a:t>
                          </a:r>
                        </a:p>
                      </a:txBody>
                      <a:tcPr marL="9525" marR="9525" marT="9525" marB="0" anchor="ctr"/>
                    </a:tc>
                    <a:extLst>
                      <a:ext uri="{0D108BD9-81ED-4DB2-BD59-A6C34878D82A}">
                        <a16:rowId xmlns:a16="http://schemas.microsoft.com/office/drawing/2014/main" val="366885999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Exponent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A mathematical notation that represents how many times a number, called the base, is multiplied by itself</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4281674498"/>
                      </a:ext>
                    </a:extLst>
                  </a:tr>
                  <a:tr h="324000">
                    <a:tc>
                      <a:txBody>
                        <a:bodyPr/>
                        <a:lstStyle/>
                        <a:p>
                          <a:pPr algn="l"/>
                          <a:r>
                            <a:rPr lang="en-US" sz="1200" dirty="0">
                              <a:latin typeface="Gill Sans MT" panose="020B0502020104020203" pitchFamily="34" charset="0"/>
                            </a:rPr>
                            <a:t>Base</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The number that gets multiplied when using an exponent.</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085350235"/>
                      </a:ext>
                    </a:extLst>
                  </a:tr>
                  <a:tr h="324000">
                    <a:tc>
                      <a:txBody>
                        <a:bodyPr/>
                        <a:lstStyle/>
                        <a:p>
                          <a:pPr algn="l"/>
                          <a:r>
                            <a:rPr lang="en-GB" sz="1200" dirty="0">
                              <a:latin typeface="Gill Sans MT" panose="020B0502020104020203" pitchFamily="34" charset="0"/>
                            </a:rPr>
                            <a:t>Reciprocal</a:t>
                          </a:r>
                        </a:p>
                      </a:txBody>
                      <a:tcPr anchor="ctr"/>
                    </a:tc>
                    <a:tc>
                      <a:txBody>
                        <a:bodyPr/>
                        <a:lstStyle/>
                        <a:p>
                          <a:pPr algn="l"/>
                          <a:r>
                            <a:rPr lang="en-US" sz="1200" dirty="0">
                              <a:latin typeface="Gill Sans MT" panose="020B0502020104020203" pitchFamily="34" charset="0"/>
                            </a:rPr>
                            <a:t>The reciprocal of a number is the number you would have to multiply it by to get the answer 1</a:t>
                          </a:r>
                          <a:endParaRPr lang="en-GB" sz="1200" dirty="0">
                            <a:latin typeface="Gill Sans MT" panose="020B0502020104020203" pitchFamily="34" charset="0"/>
                          </a:endParaRPr>
                        </a:p>
                      </a:txBody>
                      <a:tcPr anchor="ctr"/>
                    </a:tc>
                    <a:extLst>
                      <a:ext uri="{0D108BD9-81ED-4DB2-BD59-A6C34878D82A}">
                        <a16:rowId xmlns:a16="http://schemas.microsoft.com/office/drawing/2014/main" val="2224344173"/>
                      </a:ext>
                    </a:extLst>
                  </a:tr>
                  <a:tr h="324000">
                    <a:tc gridSpan="2">
                      <a:txBody>
                        <a:bodyPr/>
                        <a:lstStyle/>
                        <a:p>
                          <a:pPr algn="l"/>
                          <a:r>
                            <a:rPr lang="en-GB" sz="1200" b="1" dirty="0">
                              <a:latin typeface="Gill Sans MT" panose="020B0502020104020203" pitchFamily="34" charset="0"/>
                            </a:rPr>
                            <a:t>Standard form</a:t>
                          </a:r>
                        </a:p>
                      </a:txBody>
                      <a:tcPr anchor="ctr">
                        <a:solidFill>
                          <a:schemeClr val="accent6">
                            <a:lumMod val="20000"/>
                            <a:lumOff val="80000"/>
                          </a:schemeClr>
                        </a:solidFill>
                      </a:tcPr>
                    </a:tc>
                    <a:tc hMerge="1">
                      <a:txBody>
                        <a:bodyPr/>
                        <a:lstStyle/>
                        <a:p>
                          <a:pPr algn="l"/>
                          <a:endParaRPr lang="en-GB" sz="1200" b="1" dirty="0">
                            <a:latin typeface="Gill Sans MT" panose="020B0502020104020203" pitchFamily="34" charset="0"/>
                          </a:endParaRPr>
                        </a:p>
                      </a:txBody>
                      <a:tcPr anchor="ctr"/>
                    </a:tc>
                    <a:extLst>
                      <a:ext uri="{0D108BD9-81ED-4DB2-BD59-A6C34878D82A}">
                        <a16:rowId xmlns:a16="http://schemas.microsoft.com/office/drawing/2014/main" val="1789266830"/>
                      </a:ext>
                    </a:extLst>
                  </a:tr>
                  <a:tr h="324000">
                    <a:tc>
                      <a:txBody>
                        <a:bodyPr/>
                        <a:lstStyle/>
                        <a:p>
                          <a:pPr algn="l"/>
                          <a:r>
                            <a:rPr lang="en-GB" sz="1200" dirty="0">
                              <a:latin typeface="Gill Sans MT" panose="020B0502020104020203" pitchFamily="34" charset="0"/>
                            </a:rPr>
                            <a:t>Standard</a:t>
                          </a:r>
                          <a:r>
                            <a:rPr lang="en-GB" sz="1200" baseline="0" dirty="0">
                              <a:latin typeface="Gill Sans MT" panose="020B0502020104020203" pitchFamily="34" charset="0"/>
                            </a:rPr>
                            <a:t> Form</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way of writing very</a:t>
                          </a:r>
                          <a:r>
                            <a:rPr lang="en-GB" sz="1200" kern="1400" baseline="0" dirty="0">
                              <a:ln>
                                <a:noFill/>
                              </a:ln>
                              <a:solidFill>
                                <a:srgbClr val="000000"/>
                              </a:solidFill>
                              <a:effectLst/>
                              <a:latin typeface="Gill Sans MT" panose="020B0502020104020203" pitchFamily="34" charset="0"/>
                            </a:rPr>
                            <a:t> large or very small numbers</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91625979"/>
                      </a:ext>
                    </a:extLst>
                  </a:tr>
                  <a:tr h="324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Notation</a:t>
                          </a:r>
                          <a:endPar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p>
                                <m:sSup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oMath>
                          </a14:m>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where a is a number between 1 and 9.9 and n is a positive or negative integer</a:t>
                          </a:r>
                        </a:p>
                      </a:txBody>
                      <a:tcPr anchor="ctr"/>
                    </a:tc>
                    <a:extLst>
                      <a:ext uri="{0D108BD9-81ED-4DB2-BD59-A6C34878D82A}">
                        <a16:rowId xmlns:a16="http://schemas.microsoft.com/office/drawing/2014/main" val="801437576"/>
                      </a:ext>
                    </a:extLst>
                  </a:tr>
                  <a:tr h="324000">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Venn Diagrams</a:t>
                          </a:r>
                          <a:endParaRPr kumimoji="0" lang="en-GB"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solidFill>
                          <a:schemeClr val="accent4">
                            <a:lumMod val="20000"/>
                            <a:lumOff val="80000"/>
                          </a:schemeClr>
                        </a:solidFill>
                      </a:tcPr>
                    </a:tc>
                    <a:tc hMerge="1">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Gill Sans"/>
                            <a:ea typeface="+mn-ea"/>
                            <a:cs typeface="+mn-cs"/>
                          </a:endParaRPr>
                        </a:p>
                      </a:txBody>
                      <a:tcPr anchor="ctr"/>
                    </a:tc>
                    <a:extLst>
                      <a:ext uri="{0D108BD9-81ED-4DB2-BD59-A6C34878D82A}">
                        <a16:rowId xmlns:a16="http://schemas.microsoft.com/office/drawing/2014/main" val="284356324"/>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Venn Diagrams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Are made up of two or more circles and are a way of grouping information</a:t>
                          </a:r>
                        </a:p>
                      </a:txBody>
                      <a:tcPr marL="9525" marR="9525" marT="9525" marB="0" anchor="ctr"/>
                    </a:tc>
                    <a:extLst>
                      <a:ext uri="{0D108BD9-81ED-4DB2-BD59-A6C34878D82A}">
                        <a16:rowId xmlns:a16="http://schemas.microsoft.com/office/drawing/2014/main" val="671418877"/>
                      </a:ext>
                    </a:extLst>
                  </a:tr>
                  <a:tr h="32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Numbers that feature</a:t>
                          </a:r>
                          <a:r>
                            <a:rPr lang="en-GB" sz="1200" kern="1400" baseline="0" dirty="0">
                              <a:ln>
                                <a:noFill/>
                              </a:ln>
                              <a:solidFill>
                                <a:srgbClr val="000000"/>
                              </a:solidFill>
                              <a:effectLst/>
                              <a:latin typeface="Gill Sans MT" panose="020B0502020104020203" pitchFamily="34" charset="0"/>
                            </a:rPr>
                            <a:t> in a certain list/part of Venn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08968810"/>
                      </a:ext>
                    </a:extLst>
                  </a:tr>
                  <a:tr h="32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An</a:t>
                          </a:r>
                          <a:r>
                            <a:rPr lang="en-GB" sz="1200" kern="1400" baseline="0" dirty="0">
                              <a:ln>
                                <a:noFill/>
                              </a:ln>
                              <a:solidFill>
                                <a:srgbClr val="000000"/>
                              </a:solidFill>
                              <a:effectLst/>
                              <a:latin typeface="Gill Sans MT" panose="020B0502020104020203" pitchFamily="34" charset="0"/>
                            </a:rPr>
                            <a:t> individual number within a set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35304634"/>
                      </a:ext>
                    </a:extLst>
                  </a:tr>
                  <a:tr h="324000">
                    <a:tc gridSpan="2">
                      <a:txBody>
                        <a:bodyPr/>
                        <a:lstStyle/>
                        <a:p>
                          <a:pPr algn="l"/>
                          <a:r>
                            <a:rPr lang="en-US" sz="1200" dirty="0">
                              <a:latin typeface="Gill Sans MT" panose="020B0502020104020203" pitchFamily="34" charset="0"/>
                            </a:rPr>
                            <a:t>Venn Notation</a:t>
                          </a:r>
                          <a:endParaRPr lang="en-GB" sz="1200" dirty="0">
                            <a:latin typeface="Gill Sans MT" panose="020B0502020104020203" pitchFamily="34" charset="0"/>
                          </a:endParaRP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Gill Sans"/>
                          </a:endParaRPr>
                        </a:p>
                      </a:txBody>
                      <a:tcPr anchor="ctr"/>
                    </a:tc>
                    <a:extLst>
                      <a:ext uri="{0D108BD9-81ED-4DB2-BD59-A6C34878D82A}">
                        <a16:rowId xmlns:a16="http://schemas.microsoft.com/office/drawing/2014/main" val="1509240380"/>
                      </a:ext>
                    </a:extLst>
                  </a:tr>
                  <a:tr h="324000">
                    <a:tc>
                      <a:txBody>
                        <a:bodyPr/>
                        <a:lstStyle/>
                        <a:p>
                          <a:pPr algn="ctr"/>
                          <a:r>
                            <a:rPr lang="el-GR" sz="1200" b="0" i="0" kern="1200" dirty="0">
                              <a:solidFill>
                                <a:schemeClr val="tx1"/>
                              </a:solidFill>
                              <a:effectLst/>
                              <a:latin typeface="Gill Sans"/>
                              <a:ea typeface="+mn-ea"/>
                              <a:cs typeface="+mn-cs"/>
                            </a:rPr>
                            <a:t>ξ</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Represents the universal set – all</a:t>
                          </a:r>
                          <a:r>
                            <a:rPr lang="en-GB" sz="1200" b="0" i="0" kern="1200" baseline="0" dirty="0">
                              <a:solidFill>
                                <a:schemeClr val="tx1"/>
                              </a:solidFill>
                              <a:effectLst/>
                              <a:latin typeface="Gill Sans MT" panose="020B0502020104020203" pitchFamily="34" charset="0"/>
                              <a:ea typeface="+mn-ea"/>
                              <a:cs typeface="+mn-cs"/>
                            </a:rPr>
                            <a:t> the elements being considered</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940670538"/>
                      </a:ext>
                    </a:extLst>
                  </a:tr>
                  <a:tr h="324000">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‘union’ of two sets – ‘or’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805744487"/>
                      </a:ext>
                    </a:extLst>
                  </a:tr>
                  <a:tr h="324000">
                    <a:tc>
                      <a:txBody>
                        <a:bodyPr/>
                        <a:lstStyle/>
                        <a:p>
                          <a:pPr marR="0" indent="0" algn="l" rtl="0">
                            <a:lnSpc>
                              <a:spcPct val="119000"/>
                            </a:lnSpc>
                            <a:spcBef>
                              <a:spcPts val="0"/>
                            </a:spcBef>
                            <a:spcAft>
                              <a:spcPts val="6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ea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‘intersection’ of two sets –’and’</a:t>
                          </a:r>
                        </a:p>
                      </a:txBody>
                      <a:tcPr marL="36576" marR="36576" marT="36576" marB="36576" anchor="ctr"/>
                    </a:tc>
                    <a:extLst>
                      <a:ext uri="{0D108BD9-81ED-4DB2-BD59-A6C34878D82A}">
                        <a16:rowId xmlns:a16="http://schemas.microsoft.com/office/drawing/2014/main" val="2024264038"/>
                      </a:ext>
                    </a:extLst>
                  </a:tr>
                  <a:tr h="32400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‘complement’ of a set – ‘not’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57617747"/>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2139624334"/>
                  </p:ext>
                </p:extLst>
              </p:nvPr>
            </p:nvGraphicFramePr>
            <p:xfrm>
              <a:off x="289218" y="800585"/>
              <a:ext cx="11646108" cy="5655905"/>
            </p:xfrm>
            <a:graphic>
              <a:graphicData uri="http://schemas.openxmlformats.org/drawingml/2006/table">
                <a:tbl>
                  <a:tblPr firstRow="1" bandRow="1">
                    <a:tableStyleId>{5940675A-B579-460E-94D1-54222C63F5DA}</a:tableStyleId>
                  </a:tblPr>
                  <a:tblGrid>
                    <a:gridCol w="1286282">
                      <a:extLst>
                        <a:ext uri="{9D8B030D-6E8A-4147-A177-3AD203B41FA5}">
                          <a16:colId xmlns:a16="http://schemas.microsoft.com/office/drawing/2014/main" val="754545584"/>
                        </a:ext>
                      </a:extLst>
                    </a:gridCol>
                    <a:gridCol w="10359826">
                      <a:extLst>
                        <a:ext uri="{9D8B030D-6E8A-4147-A177-3AD203B41FA5}">
                          <a16:colId xmlns:a16="http://schemas.microsoft.com/office/drawing/2014/main" val="3093854776"/>
                        </a:ext>
                      </a:extLst>
                    </a:gridCol>
                  </a:tblGrid>
                  <a:tr h="324000">
                    <a:tc gridSpan="2">
                      <a:txBody>
                        <a:bodyPr/>
                        <a:lstStyle/>
                        <a:p>
                          <a:pPr algn="l"/>
                          <a:r>
                            <a:rPr lang="en-GB" sz="1200" b="1" dirty="0">
                              <a:latin typeface="Gill Sans MT" panose="020B0502020104020203" pitchFamily="34" charset="0"/>
                            </a:rPr>
                            <a:t>Indices</a:t>
                          </a:r>
                        </a:p>
                      </a:txBody>
                      <a:tcPr anchor="ctr">
                        <a:solidFill>
                          <a:srgbClr val="FFCCFF"/>
                        </a:solidFill>
                      </a:tcPr>
                    </a:tc>
                    <a:tc hMerge="1">
                      <a:txBody>
                        <a:bodyPr/>
                        <a:lstStyle/>
                        <a:p>
                          <a:pPr algn="l"/>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2913395144"/>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 Indices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 Powers.  Indices is the plural of index</a:t>
                          </a:r>
                        </a:p>
                      </a:txBody>
                      <a:tcPr marL="9525" marR="9525" marT="9525" marB="0" anchor="ctr"/>
                    </a:tc>
                    <a:extLst>
                      <a:ext uri="{0D108BD9-81ED-4DB2-BD59-A6C34878D82A}">
                        <a16:rowId xmlns:a16="http://schemas.microsoft.com/office/drawing/2014/main" val="366885999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Exponent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A mathematical notation that represents how many times a number, called the base, is multiplied by itself</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4281674498"/>
                      </a:ext>
                    </a:extLst>
                  </a:tr>
                  <a:tr h="324000">
                    <a:tc>
                      <a:txBody>
                        <a:bodyPr/>
                        <a:lstStyle/>
                        <a:p>
                          <a:pPr algn="l"/>
                          <a:r>
                            <a:rPr lang="en-US" sz="1200" dirty="0">
                              <a:latin typeface="Gill Sans MT" panose="020B0502020104020203" pitchFamily="34" charset="0"/>
                            </a:rPr>
                            <a:t>Base</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The number that gets multiplied when using an exponent.</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085350235"/>
                      </a:ext>
                    </a:extLst>
                  </a:tr>
                  <a:tr h="324000">
                    <a:tc>
                      <a:txBody>
                        <a:bodyPr/>
                        <a:lstStyle/>
                        <a:p>
                          <a:pPr algn="l"/>
                          <a:r>
                            <a:rPr lang="en-GB" sz="1200" dirty="0">
                              <a:latin typeface="Gill Sans MT" panose="020B0502020104020203" pitchFamily="34" charset="0"/>
                            </a:rPr>
                            <a:t>Reciprocal</a:t>
                          </a:r>
                        </a:p>
                      </a:txBody>
                      <a:tcPr anchor="ctr"/>
                    </a:tc>
                    <a:tc>
                      <a:txBody>
                        <a:bodyPr/>
                        <a:lstStyle/>
                        <a:p>
                          <a:pPr algn="l"/>
                          <a:r>
                            <a:rPr lang="en-US" sz="1200" dirty="0">
                              <a:latin typeface="Gill Sans MT" panose="020B0502020104020203" pitchFamily="34" charset="0"/>
                            </a:rPr>
                            <a:t>The reciprocal of a number is the number you would have to multiply it by to get the answer 1</a:t>
                          </a:r>
                          <a:endParaRPr lang="en-GB" sz="1200" dirty="0">
                            <a:latin typeface="Gill Sans MT" panose="020B0502020104020203" pitchFamily="34" charset="0"/>
                          </a:endParaRPr>
                        </a:p>
                      </a:txBody>
                      <a:tcPr anchor="ctr"/>
                    </a:tc>
                    <a:extLst>
                      <a:ext uri="{0D108BD9-81ED-4DB2-BD59-A6C34878D82A}">
                        <a16:rowId xmlns:a16="http://schemas.microsoft.com/office/drawing/2014/main" val="2224344173"/>
                      </a:ext>
                    </a:extLst>
                  </a:tr>
                  <a:tr h="324000">
                    <a:tc gridSpan="2">
                      <a:txBody>
                        <a:bodyPr/>
                        <a:lstStyle/>
                        <a:p>
                          <a:pPr algn="l"/>
                          <a:r>
                            <a:rPr lang="en-GB" sz="1200" b="1" dirty="0">
                              <a:latin typeface="Gill Sans MT" panose="020B0502020104020203" pitchFamily="34" charset="0"/>
                            </a:rPr>
                            <a:t>Standard form</a:t>
                          </a:r>
                        </a:p>
                      </a:txBody>
                      <a:tcPr anchor="ctr">
                        <a:solidFill>
                          <a:schemeClr val="accent6">
                            <a:lumMod val="20000"/>
                            <a:lumOff val="80000"/>
                          </a:schemeClr>
                        </a:solidFill>
                      </a:tcPr>
                    </a:tc>
                    <a:tc hMerge="1">
                      <a:txBody>
                        <a:bodyPr/>
                        <a:lstStyle/>
                        <a:p>
                          <a:pPr algn="l"/>
                          <a:endParaRPr lang="en-GB" sz="1200" b="1" dirty="0">
                            <a:latin typeface="Gill Sans MT" panose="020B0502020104020203" pitchFamily="34" charset="0"/>
                          </a:endParaRPr>
                        </a:p>
                      </a:txBody>
                      <a:tcPr anchor="ctr"/>
                    </a:tc>
                    <a:extLst>
                      <a:ext uri="{0D108BD9-81ED-4DB2-BD59-A6C34878D82A}">
                        <a16:rowId xmlns:a16="http://schemas.microsoft.com/office/drawing/2014/main" val="1789266830"/>
                      </a:ext>
                    </a:extLst>
                  </a:tr>
                  <a:tr h="324000">
                    <a:tc>
                      <a:txBody>
                        <a:bodyPr/>
                        <a:lstStyle/>
                        <a:p>
                          <a:pPr algn="l"/>
                          <a:r>
                            <a:rPr lang="en-GB" sz="1200" dirty="0">
                              <a:latin typeface="Gill Sans MT" panose="020B0502020104020203" pitchFamily="34" charset="0"/>
                            </a:rPr>
                            <a:t>Standard</a:t>
                          </a:r>
                          <a:r>
                            <a:rPr lang="en-GB" sz="1200" baseline="0" dirty="0">
                              <a:latin typeface="Gill Sans MT" panose="020B0502020104020203" pitchFamily="34" charset="0"/>
                            </a:rPr>
                            <a:t> Form</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way of writing very</a:t>
                          </a:r>
                          <a:r>
                            <a:rPr lang="en-GB" sz="1200" kern="1400" baseline="0" dirty="0">
                              <a:ln>
                                <a:noFill/>
                              </a:ln>
                              <a:solidFill>
                                <a:srgbClr val="000000"/>
                              </a:solidFill>
                              <a:effectLst/>
                              <a:latin typeface="Gill Sans MT" panose="020B0502020104020203" pitchFamily="34" charset="0"/>
                            </a:rPr>
                            <a:t> large or very small numbers</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91625979"/>
                      </a:ext>
                    </a:extLst>
                  </a:tr>
                  <a:tr h="33350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Notation</a:t>
                          </a:r>
                          <a:endPar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tc>
                    <a:tc>
                      <a:txBody>
                        <a:bodyPr/>
                        <a:lstStyle/>
                        <a:p>
                          <a:endParaRPr lang="en-US"/>
                        </a:p>
                      </a:txBody>
                      <a:tcPr anchor="ctr">
                        <a:blipFill>
                          <a:blip r:embed="rId2"/>
                          <a:stretch>
                            <a:fillRect l="-12471" t="-692593" r="-118" b="-933333"/>
                          </a:stretch>
                        </a:blipFill>
                      </a:tcPr>
                    </a:tc>
                    <a:extLst>
                      <a:ext uri="{0D108BD9-81ED-4DB2-BD59-A6C34878D82A}">
                        <a16:rowId xmlns:a16="http://schemas.microsoft.com/office/drawing/2014/main" val="801437576"/>
                      </a:ext>
                    </a:extLst>
                  </a:tr>
                  <a:tr h="333502">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Venn Diagrams</a:t>
                          </a:r>
                          <a:endParaRPr kumimoji="0" lang="en-GB" sz="1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solidFill>
                          <a:schemeClr val="accent4">
                            <a:lumMod val="20000"/>
                            <a:lumOff val="80000"/>
                          </a:schemeClr>
                        </a:solidFill>
                      </a:tcPr>
                    </a:tc>
                    <a:tc hMerge="1">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Gill Sans"/>
                            <a:ea typeface="+mn-ea"/>
                            <a:cs typeface="+mn-cs"/>
                          </a:endParaRPr>
                        </a:p>
                      </a:txBody>
                      <a:tcPr anchor="ctr"/>
                    </a:tc>
                    <a:extLst>
                      <a:ext uri="{0D108BD9-81ED-4DB2-BD59-A6C34878D82A}">
                        <a16:rowId xmlns:a16="http://schemas.microsoft.com/office/drawing/2014/main" val="284356324"/>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Venn Diagrams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Are made up of two or more circles and are a way of grouping information</a:t>
                          </a:r>
                        </a:p>
                      </a:txBody>
                      <a:tcPr marL="9525" marR="9525" marT="9525" marB="0" anchor="ctr"/>
                    </a:tc>
                    <a:extLst>
                      <a:ext uri="{0D108BD9-81ED-4DB2-BD59-A6C34878D82A}">
                        <a16:rowId xmlns:a16="http://schemas.microsoft.com/office/drawing/2014/main" val="671418877"/>
                      </a:ext>
                    </a:extLst>
                  </a:tr>
                  <a:tr h="32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Numbers that feature</a:t>
                          </a:r>
                          <a:r>
                            <a:rPr lang="en-GB" sz="1200" kern="1400" baseline="0" dirty="0">
                              <a:ln>
                                <a:noFill/>
                              </a:ln>
                              <a:solidFill>
                                <a:srgbClr val="000000"/>
                              </a:solidFill>
                              <a:effectLst/>
                              <a:latin typeface="Gill Sans MT" panose="020B0502020104020203" pitchFamily="34" charset="0"/>
                            </a:rPr>
                            <a:t> in a certain list/part of Venn diagram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08968810"/>
                      </a:ext>
                    </a:extLst>
                  </a:tr>
                  <a:tr h="32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An</a:t>
                          </a:r>
                          <a:r>
                            <a:rPr lang="en-GB" sz="1200" kern="1400" baseline="0" dirty="0">
                              <a:ln>
                                <a:noFill/>
                              </a:ln>
                              <a:solidFill>
                                <a:srgbClr val="000000"/>
                              </a:solidFill>
                              <a:effectLst/>
                              <a:latin typeface="Gill Sans MT" panose="020B0502020104020203" pitchFamily="34" charset="0"/>
                            </a:rPr>
                            <a:t> individual number within a set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35304634"/>
                      </a:ext>
                    </a:extLst>
                  </a:tr>
                  <a:tr h="324000">
                    <a:tc gridSpan="2">
                      <a:txBody>
                        <a:bodyPr/>
                        <a:lstStyle/>
                        <a:p>
                          <a:pPr algn="l"/>
                          <a:r>
                            <a:rPr lang="en-US" sz="1200" dirty="0">
                              <a:latin typeface="Gill Sans MT" panose="020B0502020104020203" pitchFamily="34" charset="0"/>
                            </a:rPr>
                            <a:t>Venn Notation</a:t>
                          </a:r>
                          <a:endParaRPr lang="en-GB" sz="1200" dirty="0">
                            <a:latin typeface="Gill Sans MT" panose="020B0502020104020203" pitchFamily="34" charset="0"/>
                          </a:endParaRP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Gill Sans"/>
                          </a:endParaRPr>
                        </a:p>
                      </a:txBody>
                      <a:tcPr anchor="ctr"/>
                    </a:tc>
                    <a:extLst>
                      <a:ext uri="{0D108BD9-81ED-4DB2-BD59-A6C34878D82A}">
                        <a16:rowId xmlns:a16="http://schemas.microsoft.com/office/drawing/2014/main" val="1509240380"/>
                      </a:ext>
                    </a:extLst>
                  </a:tr>
                  <a:tr h="324000">
                    <a:tc>
                      <a:txBody>
                        <a:bodyPr/>
                        <a:lstStyle/>
                        <a:p>
                          <a:pPr algn="ctr"/>
                          <a:r>
                            <a:rPr lang="el-GR" sz="1200" b="0" i="0" kern="1200" dirty="0">
                              <a:solidFill>
                                <a:schemeClr val="tx1"/>
                              </a:solidFill>
                              <a:effectLst/>
                              <a:latin typeface="Gill Sans"/>
                              <a:ea typeface="+mn-ea"/>
                              <a:cs typeface="+mn-cs"/>
                            </a:rPr>
                            <a:t>ξ</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Represents the universal set – all</a:t>
                          </a:r>
                          <a:r>
                            <a:rPr lang="en-GB" sz="1200" b="0" i="0" kern="1200" baseline="0" dirty="0">
                              <a:solidFill>
                                <a:schemeClr val="tx1"/>
                              </a:solidFill>
                              <a:effectLst/>
                              <a:latin typeface="Gill Sans MT" panose="020B0502020104020203" pitchFamily="34" charset="0"/>
                              <a:ea typeface="+mn-ea"/>
                              <a:cs typeface="+mn-cs"/>
                            </a:rPr>
                            <a:t> the elements being considered</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940670538"/>
                      </a:ext>
                    </a:extLst>
                  </a:tr>
                  <a:tr h="366967">
                    <a:tc>
                      <a:txBody>
                        <a:bodyPr/>
                        <a:lstStyle/>
                        <a:p>
                          <a:endParaRPr lang="en-US"/>
                        </a:p>
                      </a:txBody>
                      <a:tcPr marL="36576" marR="36576" marT="36576" marB="36576" anchor="ctr">
                        <a:blipFill>
                          <a:blip r:embed="rId2"/>
                          <a:stretch>
                            <a:fillRect l="-474" t="-1248333" r="-806635" b="-205000"/>
                          </a:stretch>
                        </a:blip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‘union’ of two sets – ‘or’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805744487"/>
                      </a:ext>
                    </a:extLst>
                  </a:tr>
                  <a:tr h="366967">
                    <a:tc>
                      <a:txBody>
                        <a:bodyPr/>
                        <a:lstStyle/>
                        <a:p>
                          <a:endParaRPr lang="en-US"/>
                        </a:p>
                      </a:txBody>
                      <a:tcPr marL="36576" marR="36576" marT="36576" marB="36576" anchor="ctr">
                        <a:blipFill>
                          <a:blip r:embed="rId2"/>
                          <a:stretch>
                            <a:fillRect l="-474" t="-1326230" r="-806635" b="-101639"/>
                          </a:stretch>
                        </a:blip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‘intersection’ of two sets –’and’</a:t>
                          </a:r>
                        </a:p>
                      </a:txBody>
                      <a:tcPr marL="36576" marR="36576" marT="36576" marB="36576" anchor="ctr"/>
                    </a:tc>
                    <a:extLst>
                      <a:ext uri="{0D108BD9-81ED-4DB2-BD59-A6C34878D82A}">
                        <a16:rowId xmlns:a16="http://schemas.microsoft.com/office/drawing/2014/main" val="2024264038"/>
                      </a:ext>
                    </a:extLst>
                  </a:tr>
                  <a:tr h="366967">
                    <a:tc>
                      <a:txBody>
                        <a:bodyPr/>
                        <a:lstStyle/>
                        <a:p>
                          <a:endParaRPr lang="en-US"/>
                        </a:p>
                      </a:txBody>
                      <a:tcPr marL="36576" marR="36576" marT="36576" marB="36576" anchor="ctr">
                        <a:blipFill>
                          <a:blip r:embed="rId2"/>
                          <a:stretch>
                            <a:fillRect l="-474" t="-1450000" r="-806635" b="-3333"/>
                          </a:stretch>
                        </a:blip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‘complement’ of a set – ‘not’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57617747"/>
                      </a:ext>
                    </a:extLst>
                  </a:tr>
                </a:tbl>
              </a:graphicData>
            </a:graphic>
          </p:graphicFrame>
        </mc:Fallback>
      </mc:AlternateContent>
    </p:spTree>
    <p:extLst>
      <p:ext uri="{BB962C8B-B14F-4D97-AF65-F5344CB8AC3E}">
        <p14:creationId xmlns:p14="http://schemas.microsoft.com/office/powerpoint/2010/main" val="2211048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B4AB4-E398-D7B3-6885-685CDD9C09DE}"/>
              </a:ext>
            </a:extLst>
          </p:cNvPr>
          <p:cNvSpPr>
            <a:spLocks noGrp="1"/>
          </p:cNvSpPr>
          <p:nvPr>
            <p:ph idx="1"/>
          </p:nvPr>
        </p:nvSpPr>
        <p:spPr>
          <a:xfrm>
            <a:off x="66982" y="565706"/>
            <a:ext cx="8641894" cy="6053221"/>
          </a:xfrm>
        </p:spPr>
        <p:txBody>
          <a:bodyPr>
            <a:noAutofit/>
          </a:bodyPr>
          <a:lstStyle/>
          <a:p>
            <a:pPr marL="0" indent="0" defTabSz="514350">
              <a:lnSpc>
                <a:spcPct val="150000"/>
              </a:lnSpc>
              <a:spcBef>
                <a:spcPts val="563"/>
              </a:spcBef>
              <a:buNone/>
              <a:defRPr/>
            </a:pPr>
            <a:r>
              <a:rPr lang="en-US" sz="1200" dirty="0">
                <a:solidFill>
                  <a:prstClr val="black"/>
                </a:solidFill>
                <a:latin typeface="Gill Sans MT" panose="020B0502020104020203" pitchFamily="34" charset="0"/>
                <a:cs typeface="Arial" panose="020B0604020202020204" pitchFamily="34" charset="0"/>
              </a:rPr>
              <a:t>September 7, 1991</a:t>
            </a:r>
          </a:p>
          <a:p>
            <a:pPr marL="0" indent="0" defTabSz="514350">
              <a:lnSpc>
                <a:spcPct val="150000"/>
              </a:lnSpc>
              <a:spcBef>
                <a:spcPts val="563"/>
              </a:spcBef>
              <a:buNone/>
              <a:defRPr/>
            </a:pPr>
            <a:r>
              <a:rPr lang="en-US" sz="1200" dirty="0">
                <a:solidFill>
                  <a:prstClr val="black"/>
                </a:solidFill>
                <a:latin typeface="Gill Sans MT" panose="020B0502020104020203" pitchFamily="34" charset="0"/>
                <a:cs typeface="Arial" panose="020B0604020202020204" pitchFamily="34" charset="0"/>
              </a:rPr>
              <a:t>Dear friend,</a:t>
            </a:r>
          </a:p>
          <a:p>
            <a:pPr marL="0" indent="0" defTabSz="514350">
              <a:lnSpc>
                <a:spcPct val="150000"/>
              </a:lnSpc>
              <a:spcBef>
                <a:spcPts val="563"/>
              </a:spcBef>
              <a:buNone/>
              <a:defRPr/>
            </a:pPr>
            <a:r>
              <a:rPr lang="en-US" sz="1200" dirty="0">
                <a:solidFill>
                  <a:prstClr val="black"/>
                </a:solidFill>
                <a:latin typeface="Gill Sans MT" panose="020B0502020104020203" pitchFamily="34" charset="0"/>
                <a:cs typeface="Arial" panose="020B0604020202020204" pitchFamily="34" charset="0"/>
              </a:rPr>
              <a:t>I do not like high school. The cafeteria is called the "Nutrition Center," which is strange. There is this one girl in my advanced English class named Susan. In middle school, Susan was very fun to be around. She liked movies, and her brother Frank made her tapes of this great music that she shared with us. But over the summer she had her braces taken off, and she got a little taller and prettier and grew breasts. Now, she acts a lot dumber in the hallways, especially when boys are around. And I think it's sad because Susan doesn't look as happy. To tell you the truth, she doesn't like to admit she's in the advanced English class, and she doesn't like to say "hi" to me in the hall anymore.</a:t>
            </a:r>
          </a:p>
          <a:p>
            <a:pPr marL="0" indent="0" defTabSz="514350">
              <a:lnSpc>
                <a:spcPct val="150000"/>
              </a:lnSpc>
              <a:spcBef>
                <a:spcPts val="563"/>
              </a:spcBef>
              <a:buNone/>
              <a:defRPr/>
            </a:pPr>
            <a:r>
              <a:rPr lang="en-US" sz="1200" dirty="0">
                <a:solidFill>
                  <a:prstClr val="black"/>
                </a:solidFill>
                <a:latin typeface="Gill Sans MT" panose="020B0502020104020203" pitchFamily="34" charset="0"/>
                <a:cs typeface="Arial" panose="020B0604020202020204" pitchFamily="34" charset="0"/>
              </a:rPr>
              <a:t>When Susan was at the guidance counselor meeting about Michael, she said that Michael once told her that she was the prettiest girl in the whole world, braces and all. Then, he asked her to "go with him," which was a big deal at any school. They call it "going out" in high school. And they kissed and talked about movies, and she missed him terribly because he was her best friend. It's funny, too, because boys and girls normally weren't best friends around my school. But Michael and Susan were. Kind of like my Aunt Helen and me. I'm sorry. "My Aunt Helen and I." That's one thing I learned this week. That and more consistent punctuation.</a:t>
            </a:r>
          </a:p>
          <a:p>
            <a:pPr marL="0" indent="0" defTabSz="514350">
              <a:lnSpc>
                <a:spcPct val="150000"/>
              </a:lnSpc>
              <a:spcBef>
                <a:spcPts val="563"/>
              </a:spcBef>
              <a:buNone/>
              <a:defRPr/>
            </a:pPr>
            <a:r>
              <a:rPr lang="en-US" sz="1200" dirty="0">
                <a:solidFill>
                  <a:prstClr val="black"/>
                </a:solidFill>
                <a:latin typeface="Gill Sans MT" panose="020B0502020104020203" pitchFamily="34" charset="0"/>
                <a:cs typeface="Arial" panose="020B0604020202020204" pitchFamily="34" charset="0"/>
              </a:rPr>
              <a:t>I keep quiet most of the time, and only one kid named Sean really seemed to notice me. He waited for me after gym class and said really immature things like how he was going to give me a "swirlie," which is where someone sticks your head in the toilet and flushes to make your hair swirl around. He seemed pretty unhappy as well, and I told him so. Then, he got mad and started hitting me, and I just did the things my brother taught me to do. My brother is a very good fighter.</a:t>
            </a:r>
          </a:p>
          <a:p>
            <a:pPr marL="0" indent="0" defTabSz="514350">
              <a:lnSpc>
                <a:spcPct val="150000"/>
              </a:lnSpc>
              <a:spcBef>
                <a:spcPts val="563"/>
              </a:spcBef>
              <a:buNone/>
              <a:defRPr/>
            </a:pPr>
            <a:r>
              <a:rPr lang="en-US" sz="1200" dirty="0">
                <a:solidFill>
                  <a:prstClr val="black"/>
                </a:solidFill>
                <a:latin typeface="Gill Sans MT" panose="020B0502020104020203" pitchFamily="34" charset="0"/>
                <a:cs typeface="Arial" panose="020B0604020202020204" pitchFamily="34" charset="0"/>
              </a:rPr>
              <a:t>"Go for the knees, throat, and eyes.“</a:t>
            </a:r>
          </a:p>
          <a:p>
            <a:pPr marL="0" indent="0" defTabSz="514350">
              <a:lnSpc>
                <a:spcPct val="150000"/>
              </a:lnSpc>
              <a:spcBef>
                <a:spcPts val="563"/>
              </a:spcBef>
              <a:buNone/>
              <a:defRPr/>
            </a:pPr>
            <a:r>
              <a:rPr lang="en-GB" sz="1200" dirty="0">
                <a:solidFill>
                  <a:prstClr val="black"/>
                </a:solidFill>
                <a:latin typeface="Gill Sans MT" panose="020B0502020104020203" pitchFamily="34" charset="0"/>
                <a:cs typeface="Arial" panose="020B0604020202020204" pitchFamily="34" charset="0"/>
              </a:rPr>
              <a:t>And I did. And I really hurt Sean. And then I started crying. And my sister had to leave her senior </a:t>
            </a:r>
            <a:r>
              <a:rPr lang="en-GB" sz="1200" dirty="0" err="1">
                <a:solidFill>
                  <a:prstClr val="black"/>
                </a:solidFill>
                <a:latin typeface="Gill Sans MT" panose="020B0502020104020203" pitchFamily="34" charset="0"/>
                <a:cs typeface="Arial" panose="020B0604020202020204" pitchFamily="34" charset="0"/>
              </a:rPr>
              <a:t>honors</a:t>
            </a:r>
            <a:r>
              <a:rPr lang="en-GB" sz="1200" dirty="0">
                <a:solidFill>
                  <a:prstClr val="black"/>
                </a:solidFill>
                <a:latin typeface="Gill Sans MT" panose="020B0502020104020203" pitchFamily="34" charset="0"/>
                <a:cs typeface="Arial" panose="020B0604020202020204" pitchFamily="34" charset="0"/>
              </a:rPr>
              <a:t> class and drive me home. I got called to Mr. Small's office, but I didn't get suspended or anything because a kid told Mr. Small the truth about the fight.</a:t>
            </a:r>
          </a:p>
          <a:p>
            <a:pPr marL="0" indent="0" defTabSz="514350">
              <a:lnSpc>
                <a:spcPct val="150000"/>
              </a:lnSpc>
              <a:spcBef>
                <a:spcPts val="563"/>
              </a:spcBef>
              <a:buNone/>
              <a:defRPr/>
            </a:pPr>
            <a:endParaRPr lang="en-US" sz="1200" dirty="0">
              <a:solidFill>
                <a:prstClr val="black"/>
              </a:solidFill>
              <a:latin typeface="Gill Sans MT" panose="020B0502020104020203" pitchFamily="34" charset="0"/>
              <a:cs typeface="Arial" panose="020B0604020202020204" pitchFamily="34" charset="0"/>
            </a:endParaRPr>
          </a:p>
          <a:p>
            <a:pPr marL="0" indent="0" defTabSz="514350">
              <a:lnSpc>
                <a:spcPct val="150000"/>
              </a:lnSpc>
              <a:spcBef>
                <a:spcPts val="563"/>
              </a:spcBef>
              <a:buNone/>
              <a:defRPr/>
            </a:pPr>
            <a:endParaRPr lang="en-US" sz="1200" dirty="0">
              <a:solidFill>
                <a:prstClr val="black"/>
              </a:solidFill>
              <a:latin typeface="Gill Sans MT" panose="020B0502020104020203" pitchFamily="34" charset="0"/>
              <a:cs typeface="Arial" panose="020B0604020202020204" pitchFamily="34" charset="0"/>
            </a:endParaRPr>
          </a:p>
          <a:p>
            <a:pPr marL="0" indent="0" defTabSz="514350">
              <a:lnSpc>
                <a:spcPct val="150000"/>
              </a:lnSpc>
              <a:spcBef>
                <a:spcPts val="563"/>
              </a:spcBef>
              <a:buNone/>
              <a:defRPr/>
            </a:pPr>
            <a:endParaRPr lang="en-GB" sz="1200" dirty="0">
              <a:solidFill>
                <a:prstClr val="black"/>
              </a:solidFill>
              <a:latin typeface="Gill Sans MT" panose="020B0502020104020203" pitchFamily="34" charset="0"/>
              <a:cs typeface="Arial" panose="020B0604020202020204" pitchFamily="34" charset="0"/>
            </a:endParaRPr>
          </a:p>
        </p:txBody>
      </p:sp>
      <p:sp>
        <p:nvSpPr>
          <p:cNvPr id="7" name="Rectangle 6">
            <a:extLst>
              <a:ext uri="{FF2B5EF4-FFF2-40B4-BE49-F238E27FC236}">
                <a16:creationId xmlns:a16="http://schemas.microsoft.com/office/drawing/2014/main" id="{12D8A3CE-996F-B8B9-EB20-236CDE5A987D}"/>
              </a:ext>
            </a:extLst>
          </p:cNvPr>
          <p:cNvSpPr/>
          <p:nvPr/>
        </p:nvSpPr>
        <p:spPr>
          <a:xfrm>
            <a:off x="74816" y="0"/>
            <a:ext cx="8641894"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5</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The Perks of Being a Wallflower – Stephen Chbosky </a:t>
            </a:r>
          </a:p>
        </p:txBody>
      </p:sp>
      <p:sp>
        <p:nvSpPr>
          <p:cNvPr id="8" name="Rectangle 7">
            <a:extLst>
              <a:ext uri="{FF2B5EF4-FFF2-40B4-BE49-F238E27FC236}">
                <a16:creationId xmlns:a16="http://schemas.microsoft.com/office/drawing/2014/main" id="{0D6F6A76-A685-F8AA-D862-C8B1021C755C}"/>
              </a:ext>
            </a:extLst>
          </p:cNvPr>
          <p:cNvSpPr/>
          <p:nvPr/>
        </p:nvSpPr>
        <p:spPr>
          <a:xfrm>
            <a:off x="8947447" y="136525"/>
            <a:ext cx="3244553" cy="1877437"/>
          </a:xfrm>
          <a:prstGeom prst="rect">
            <a:avLst/>
          </a:prstGeom>
          <a:solidFill>
            <a:srgbClr val="FDAED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MT" panose="020B0502020104020203"/>
                <a:ea typeface="+mn-ea"/>
                <a:cs typeface="+mn-cs"/>
              </a:rPr>
              <a:t>Vocabulary: </a:t>
            </a:r>
            <a:br>
              <a:rPr kumimoji="0" lang="en-GB" sz="1400" b="0" i="0" u="none"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en-GB"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indent="-342900">
              <a:buAutoNum type="arabicPeriod"/>
            </a:pPr>
            <a:r>
              <a:rPr lang="en-US" sz="1600" b="1" dirty="0">
                <a:latin typeface="Gill Sans MT" panose="020B0502020104020203" pitchFamily="34" charset="0"/>
              </a:rPr>
              <a:t>Penn State  – </a:t>
            </a:r>
            <a:r>
              <a:rPr lang="en-US" sz="1600" i="1" dirty="0">
                <a:latin typeface="Gill Sans MT" panose="020B0502020104020203" pitchFamily="34" charset="0"/>
              </a:rPr>
              <a:t>An American University </a:t>
            </a:r>
          </a:p>
          <a:p>
            <a:pPr marL="342900" indent="-342900">
              <a:buAutoNum type="arabicPeriod"/>
            </a:pPr>
            <a:r>
              <a:rPr lang="en-US" sz="1400" b="1" dirty="0">
                <a:latin typeface="Gill Sans MT" panose="020B0502020104020203" pitchFamily="34" charset="0"/>
              </a:rPr>
              <a:t>Academic Scholarship – </a:t>
            </a:r>
            <a:r>
              <a:rPr lang="en-US" sz="1400" i="1" dirty="0">
                <a:latin typeface="Gill Sans MT" panose="020B0502020104020203" pitchFamily="34" charset="0"/>
              </a:rPr>
              <a:t>financial reward given to high achievers – it means they will get their </a:t>
            </a:r>
            <a:r>
              <a:rPr lang="en-US" sz="1400" i="1" dirty="0" err="1">
                <a:latin typeface="Gill Sans MT" panose="020B0502020104020203" pitchFamily="34" charset="0"/>
              </a:rPr>
              <a:t>uni</a:t>
            </a:r>
            <a:r>
              <a:rPr lang="en-US" sz="1400" i="1" dirty="0">
                <a:latin typeface="Gill Sans MT" panose="020B0502020104020203" pitchFamily="34" charset="0"/>
              </a:rPr>
              <a:t> fees paid for.</a:t>
            </a:r>
          </a:p>
        </p:txBody>
      </p:sp>
      <p:sp>
        <p:nvSpPr>
          <p:cNvPr id="2" name="TextBox 1">
            <a:extLst>
              <a:ext uri="{FF2B5EF4-FFF2-40B4-BE49-F238E27FC236}">
                <a16:creationId xmlns:a16="http://schemas.microsoft.com/office/drawing/2014/main" id="{C03F4C17-2671-334F-275D-A28D34149D1D}"/>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629399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083" y="750610"/>
            <a:ext cx="11587942" cy="3768468"/>
          </a:xfrm>
          <a:prstGeom prst="rect">
            <a:avLst/>
          </a:prstGeom>
        </p:spPr>
        <p:txBody>
          <a:bodyPr wrap="square">
            <a:spAutoFit/>
          </a:bodyPr>
          <a:lstStyle/>
          <a:p>
            <a:pPr defTabSz="514350">
              <a:lnSpc>
                <a:spcPct val="150000"/>
              </a:lnSpc>
              <a:spcBef>
                <a:spcPts val="563"/>
              </a:spcBef>
              <a:defRPr/>
            </a:pPr>
            <a:r>
              <a:rPr lang="en-GB" sz="1200" dirty="0">
                <a:solidFill>
                  <a:prstClr val="black"/>
                </a:solidFill>
                <a:latin typeface="Gill Sans MT" panose="020B0502020104020203" pitchFamily="34" charset="0"/>
                <a:cs typeface="Arial" panose="020B0604020202020204" pitchFamily="34" charset="0"/>
              </a:rPr>
              <a:t>"Sean started it. It was </a:t>
            </a:r>
            <a:r>
              <a:rPr lang="en-GB" sz="1200" dirty="0" err="1">
                <a:solidFill>
                  <a:prstClr val="black"/>
                </a:solidFill>
                <a:latin typeface="Gill Sans MT" panose="020B0502020104020203" pitchFamily="34" charset="0"/>
                <a:cs typeface="Arial" panose="020B0604020202020204" pitchFamily="34" charset="0"/>
              </a:rPr>
              <a:t>self-defense</a:t>
            </a:r>
            <a:r>
              <a:rPr lang="en-GB" sz="1200" dirty="0">
                <a:solidFill>
                  <a:prstClr val="black"/>
                </a:solidFill>
                <a:latin typeface="Gill Sans MT" panose="020B0502020104020203" pitchFamily="34" charset="0"/>
                <a:cs typeface="Arial" panose="020B0604020202020204" pitchFamily="34" charset="0"/>
              </a:rPr>
              <a:t>."</a:t>
            </a:r>
          </a:p>
          <a:p>
            <a:pPr lvl="0" defTabSz="514350">
              <a:lnSpc>
                <a:spcPct val="150000"/>
              </a:lnSpc>
              <a:spcBef>
                <a:spcPts val="563"/>
              </a:spcBef>
              <a:defRPr/>
            </a:pPr>
            <a:r>
              <a:rPr lang="en-GB" sz="1200" dirty="0">
                <a:solidFill>
                  <a:prstClr val="black"/>
                </a:solidFill>
                <a:latin typeface="Gill Sans MT" panose="020B0502020104020203" pitchFamily="34" charset="0"/>
                <a:cs typeface="Arial" panose="020B0604020202020204" pitchFamily="34" charset="0"/>
              </a:rPr>
              <a:t>And it was. I just don't understand why Sean wanted to hurt me. I didn't do anything to him. I am very small. That's true. But I guess Sean didn't know I could fight. The truth is I could have hurt him a lot worse. And maybe I should have. I thought I might have to if he came after the kid who told Mr. Small the truth, but Sean never did go after him. So, everything was forgotten. Some kids look at me strange in the hallways because I don't decorate my locker, and I'm the one who beat up Sean and couldn't stop crying after he did it. I guess I'm pretty emotional.</a:t>
            </a:r>
          </a:p>
          <a:p>
            <a:pPr lvl="0" defTabSz="514350">
              <a:lnSpc>
                <a:spcPct val="150000"/>
              </a:lnSpc>
              <a:spcBef>
                <a:spcPts val="563"/>
              </a:spcBef>
              <a:defRPr/>
            </a:pPr>
            <a:r>
              <a:rPr lang="en-GB" sz="1200" dirty="0">
                <a:solidFill>
                  <a:prstClr val="black"/>
                </a:solidFill>
                <a:latin typeface="Gill Sans MT" panose="020B0502020104020203" pitchFamily="34" charset="0"/>
                <a:cs typeface="Arial" panose="020B0604020202020204" pitchFamily="34" charset="0"/>
              </a:rPr>
              <a:t>It has been very lonely because my sister is busy being the oldest one in our family. My brother is busy being a football player at Penn State. After the training camp, his coach said that he was second string and that when he starts learning the system, he will be first string. My dad really hopes he will make it to the pros and play for the </a:t>
            </a:r>
            <a:r>
              <a:rPr lang="en-GB" sz="1200" dirty="0" err="1">
                <a:solidFill>
                  <a:prstClr val="black"/>
                </a:solidFill>
                <a:latin typeface="Gill Sans MT" panose="020B0502020104020203" pitchFamily="34" charset="0"/>
                <a:cs typeface="Arial" panose="020B0604020202020204" pitchFamily="34" charset="0"/>
              </a:rPr>
              <a:t>Steelers</a:t>
            </a:r>
            <a:r>
              <a:rPr lang="en-GB" sz="1200" dirty="0">
                <a:solidFill>
                  <a:prstClr val="black"/>
                </a:solidFill>
                <a:latin typeface="Gill Sans MT" panose="020B0502020104020203" pitchFamily="34" charset="0"/>
                <a:cs typeface="Arial" panose="020B0604020202020204" pitchFamily="34" charset="0"/>
              </a:rPr>
              <a:t>. My mom is just glad he gets to go to college for free because my sister doesn't play football, and there wouldn't be enough money to send both of them. That's why she wants me to keep working hard, so I'll get an academic scholarship.</a:t>
            </a:r>
          </a:p>
          <a:p>
            <a:pPr lvl="0" defTabSz="514350">
              <a:lnSpc>
                <a:spcPct val="150000"/>
              </a:lnSpc>
              <a:spcBef>
                <a:spcPts val="563"/>
              </a:spcBef>
              <a:defRPr/>
            </a:pPr>
            <a:r>
              <a:rPr lang="en-GB" sz="1200" dirty="0">
                <a:solidFill>
                  <a:prstClr val="black"/>
                </a:solidFill>
                <a:latin typeface="Gill Sans MT" panose="020B0502020104020203" pitchFamily="34" charset="0"/>
                <a:cs typeface="Arial" panose="020B0604020202020204" pitchFamily="34" charset="0"/>
              </a:rPr>
              <a:t>So, that's what I'm doing until I meet a friend here. I was hoping that the kid who told the truth could become a friend of mine, but I think he was just being a good guy by telling.</a:t>
            </a:r>
          </a:p>
          <a:p>
            <a:pPr lvl="0" defTabSz="514350">
              <a:lnSpc>
                <a:spcPct val="150000"/>
              </a:lnSpc>
              <a:spcBef>
                <a:spcPts val="563"/>
              </a:spcBef>
              <a:defRPr/>
            </a:pPr>
            <a:r>
              <a:rPr lang="en-GB" sz="1200" dirty="0">
                <a:solidFill>
                  <a:prstClr val="black"/>
                </a:solidFill>
                <a:latin typeface="Gill Sans MT" panose="020B0502020104020203" pitchFamily="34" charset="0"/>
                <a:cs typeface="Arial" panose="020B0604020202020204" pitchFamily="34" charset="0"/>
              </a:rPr>
              <a:t>Love always,</a:t>
            </a:r>
          </a:p>
          <a:p>
            <a:pPr lvl="0" defTabSz="514350">
              <a:lnSpc>
                <a:spcPct val="150000"/>
              </a:lnSpc>
              <a:spcBef>
                <a:spcPts val="563"/>
              </a:spcBef>
              <a:defRPr/>
            </a:pPr>
            <a:r>
              <a:rPr lang="en-GB" sz="1200" dirty="0">
                <a:solidFill>
                  <a:prstClr val="black"/>
                </a:solidFill>
                <a:latin typeface="Gill Sans MT" panose="020B0502020104020203" pitchFamily="34" charset="0"/>
                <a:cs typeface="Arial" panose="020B0604020202020204" pitchFamily="34" charset="0"/>
              </a:rPr>
              <a:t>Charlie</a:t>
            </a:r>
          </a:p>
        </p:txBody>
      </p:sp>
      <p:sp>
        <p:nvSpPr>
          <p:cNvPr id="2" name="Rectangle 1">
            <a:extLst>
              <a:ext uri="{FF2B5EF4-FFF2-40B4-BE49-F238E27FC236}">
                <a16:creationId xmlns:a16="http://schemas.microsoft.com/office/drawing/2014/main" id="{F32E3EB9-2974-E615-09C4-AC8547C827E0}"/>
              </a:ext>
            </a:extLst>
          </p:cNvPr>
          <p:cNvSpPr/>
          <p:nvPr/>
        </p:nvSpPr>
        <p:spPr>
          <a:xfrm>
            <a:off x="74816" y="0"/>
            <a:ext cx="8641894"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5</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The Perks of Being a Wallflower – Stephen Chbosky </a:t>
            </a:r>
          </a:p>
        </p:txBody>
      </p:sp>
      <p:sp>
        <p:nvSpPr>
          <p:cNvPr id="3" name="TextBox 2">
            <a:extLst>
              <a:ext uri="{FF2B5EF4-FFF2-40B4-BE49-F238E27FC236}">
                <a16:creationId xmlns:a16="http://schemas.microsoft.com/office/drawing/2014/main" id="{A97653C9-4FC3-FBB0-6301-EB919F610ED9}"/>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2296201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2969447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2825095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spTree>
    <p:extLst>
      <p:ext uri="{BB962C8B-B14F-4D97-AF65-F5344CB8AC3E}">
        <p14:creationId xmlns:p14="http://schemas.microsoft.com/office/powerpoint/2010/main" val="2819984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spTree>
    <p:extLst>
      <p:ext uri="{BB962C8B-B14F-4D97-AF65-F5344CB8AC3E}">
        <p14:creationId xmlns:p14="http://schemas.microsoft.com/office/powerpoint/2010/main" val="2204980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44</a:t>
            </a:r>
          </a:p>
        </p:txBody>
      </p:sp>
    </p:spTree>
    <p:extLst>
      <p:ext uri="{BB962C8B-B14F-4D97-AF65-F5344CB8AC3E}">
        <p14:creationId xmlns:p14="http://schemas.microsoft.com/office/powerpoint/2010/main" val="841080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472832"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45</a:t>
            </a:r>
          </a:p>
        </p:txBody>
      </p:sp>
    </p:spTree>
    <p:extLst>
      <p:ext uri="{BB962C8B-B14F-4D97-AF65-F5344CB8AC3E}">
        <p14:creationId xmlns:p14="http://schemas.microsoft.com/office/powerpoint/2010/main" val="366254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790792193"/>
              </p:ext>
            </p:extLst>
          </p:nvPr>
        </p:nvGraphicFramePr>
        <p:xfrm>
          <a:off x="87342" y="3249391"/>
          <a:ext cx="6492066" cy="3240000"/>
        </p:xfrm>
        <a:graphic>
          <a:graphicData uri="http://schemas.openxmlformats.org/drawingml/2006/table">
            <a:tbl>
              <a:tblPr firstRow="1" bandRow="1">
                <a:tableStyleId>{5940675A-B579-460E-94D1-54222C63F5DA}</a:tableStyleId>
              </a:tblPr>
              <a:tblGrid>
                <a:gridCol w="6492066">
                  <a:extLst>
                    <a:ext uri="{9D8B030D-6E8A-4147-A177-3AD203B41FA5}">
                      <a16:colId xmlns:a16="http://schemas.microsoft.com/office/drawing/2014/main" val="754545584"/>
                    </a:ext>
                  </a:extLst>
                </a:gridCol>
              </a:tblGrid>
              <a:tr h="324000">
                <a:tc>
                  <a:txBody>
                    <a:bodyPr/>
                    <a:lstStyle/>
                    <a:p>
                      <a:pPr algn="l"/>
                      <a:r>
                        <a:rPr lang="en-US" sz="1200" b="1" dirty="0">
                          <a:latin typeface="Gill Sans MT" panose="020B0502020104020203" pitchFamily="34" charset="0"/>
                        </a:rPr>
                        <a:t>Angle facts</a:t>
                      </a:r>
                      <a:endParaRPr lang="en-GB" sz="1200" b="1" dirty="0">
                        <a:latin typeface="Gill Sans MT" panose="020B0502020104020203" pitchFamily="34" charset="0"/>
                      </a:endParaRPr>
                    </a:p>
                  </a:txBody>
                  <a:tcPr anchor="ctr">
                    <a:solidFill>
                      <a:schemeClr val="accent5">
                        <a:lumMod val="20000"/>
                        <a:lumOff val="80000"/>
                      </a:schemeClr>
                    </a:solidFill>
                  </a:tcPr>
                </a:tc>
                <a:extLst>
                  <a:ext uri="{0D108BD9-81ED-4DB2-BD59-A6C34878D82A}">
                    <a16:rowId xmlns:a16="http://schemas.microsoft.com/office/drawing/2014/main" val="2913395144"/>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Angles on a straight line add up to 180˚</a:t>
                      </a:r>
                    </a:p>
                  </a:txBody>
                  <a:tcPr marL="9525" marR="9525" marT="9525" marB="0" anchor="ctr"/>
                </a:tc>
                <a:extLst>
                  <a:ext uri="{0D108BD9-81ED-4DB2-BD59-A6C34878D82A}">
                    <a16:rowId xmlns:a16="http://schemas.microsoft.com/office/drawing/2014/main" val="4281674498"/>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Angles in a triangle add up to 180˚</a:t>
                      </a:r>
                    </a:p>
                  </a:txBody>
                  <a:tcPr marL="9525" marR="9525" marT="9525" marB="0" anchor="ctr"/>
                </a:tc>
                <a:extLst>
                  <a:ext uri="{0D108BD9-81ED-4DB2-BD59-A6C34878D82A}">
                    <a16:rowId xmlns:a16="http://schemas.microsoft.com/office/drawing/2014/main" val="2224344173"/>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Base angles in an isosceles triangle are equal</a:t>
                      </a:r>
                    </a:p>
                  </a:txBody>
                  <a:tcPr marL="9525" marR="9525" marT="9525" marB="0" anchor="ctr"/>
                </a:tc>
                <a:extLst>
                  <a:ext uri="{0D108BD9-81ED-4DB2-BD59-A6C34878D82A}">
                    <a16:rowId xmlns:a16="http://schemas.microsoft.com/office/drawing/2014/main" val="1789266830"/>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Vertically opposite angles are equal</a:t>
                      </a:r>
                    </a:p>
                  </a:txBody>
                  <a:tcPr marL="9525" marR="9525" marT="9525" marB="0" anchor="ctr"/>
                </a:tc>
                <a:extLst>
                  <a:ext uri="{0D108BD9-81ED-4DB2-BD59-A6C34878D82A}">
                    <a16:rowId xmlns:a16="http://schemas.microsoft.com/office/drawing/2014/main" val="191625979"/>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Angles in a quadrilateral add up to 360˚</a:t>
                      </a:r>
                    </a:p>
                  </a:txBody>
                  <a:tcPr marL="9525" marR="9525" marT="9525" marB="0" anchor="ctr"/>
                </a:tc>
                <a:extLst>
                  <a:ext uri="{0D108BD9-81ED-4DB2-BD59-A6C34878D82A}">
                    <a16:rowId xmlns:a16="http://schemas.microsoft.com/office/drawing/2014/main" val="1918193183"/>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Diagonally opposite angles in a parallelogram are equal</a:t>
                      </a:r>
                    </a:p>
                  </a:txBody>
                  <a:tcPr marL="9525" marR="9525" marT="9525" marB="0" anchor="ctr"/>
                </a:tc>
                <a:extLst>
                  <a:ext uri="{0D108BD9-81ED-4DB2-BD59-A6C34878D82A}">
                    <a16:rowId xmlns:a16="http://schemas.microsoft.com/office/drawing/2014/main" val="3467828710"/>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Alternate angles are equal</a:t>
                      </a:r>
                    </a:p>
                  </a:txBody>
                  <a:tcPr marL="9525" marR="9525" marT="9525" marB="0" anchor="ctr"/>
                </a:tc>
                <a:extLst>
                  <a:ext uri="{0D108BD9-81ED-4DB2-BD59-A6C34878D82A}">
                    <a16:rowId xmlns:a16="http://schemas.microsoft.com/office/drawing/2014/main" val="2992268082"/>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Corresponding angles are equal</a:t>
                      </a:r>
                    </a:p>
                  </a:txBody>
                  <a:tcPr marL="9525" marR="9525" marT="9525" marB="0" anchor="ctr"/>
                </a:tc>
                <a:extLst>
                  <a:ext uri="{0D108BD9-81ED-4DB2-BD59-A6C34878D82A}">
                    <a16:rowId xmlns:a16="http://schemas.microsoft.com/office/drawing/2014/main" val="584803965"/>
                  </a:ext>
                </a:extLst>
              </a:tr>
              <a:tr h="324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Gill Sans MT" panose="020B0502020104020203" pitchFamily="34" charset="0"/>
                        </a:rPr>
                        <a:t>Co-interior angles add up to 180˚</a:t>
                      </a:r>
                      <a:endParaRPr lang="en-GB" sz="1200" b="0" i="0" u="none" strike="noStrike" dirty="0">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6988854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31197692"/>
              </p:ext>
            </p:extLst>
          </p:nvPr>
        </p:nvGraphicFramePr>
        <p:xfrm>
          <a:off x="6908862" y="989696"/>
          <a:ext cx="5010422" cy="2401203"/>
        </p:xfrm>
        <a:graphic>
          <a:graphicData uri="http://schemas.openxmlformats.org/drawingml/2006/table">
            <a:tbl>
              <a:tblPr firstRow="1" bandRow="1">
                <a:tableStyleId>{5940675A-B579-460E-94D1-54222C63F5DA}</a:tableStyleId>
              </a:tblPr>
              <a:tblGrid>
                <a:gridCol w="2675610">
                  <a:extLst>
                    <a:ext uri="{9D8B030D-6E8A-4147-A177-3AD203B41FA5}">
                      <a16:colId xmlns:a16="http://schemas.microsoft.com/office/drawing/2014/main" val="754545584"/>
                    </a:ext>
                  </a:extLst>
                </a:gridCol>
                <a:gridCol w="2334812">
                  <a:extLst>
                    <a:ext uri="{9D8B030D-6E8A-4147-A177-3AD203B41FA5}">
                      <a16:colId xmlns:a16="http://schemas.microsoft.com/office/drawing/2014/main" val="3657980752"/>
                    </a:ext>
                  </a:extLst>
                </a:gridCol>
              </a:tblGrid>
              <a:tr h="343029">
                <a:tc gridSpan="2">
                  <a:txBody>
                    <a:bodyPr/>
                    <a:lstStyle/>
                    <a:p>
                      <a:pPr algn="ctr" fontAlgn="ctr"/>
                      <a:r>
                        <a:rPr lang="en-GB" sz="1200" b="1" i="0" u="none" strike="noStrike" dirty="0">
                          <a:solidFill>
                            <a:srgbClr val="000000"/>
                          </a:solidFill>
                          <a:effectLst/>
                          <a:latin typeface="Gill Sans MT" panose="020B0502020104020203" pitchFamily="34" charset="0"/>
                        </a:rPr>
                        <a:t>Polygons</a:t>
                      </a:r>
                    </a:p>
                  </a:txBody>
                  <a:tcPr marL="0" marR="0"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4281674498"/>
                  </a:ext>
                </a:extLst>
              </a:tr>
              <a:tr h="343029">
                <a:tc>
                  <a:txBody>
                    <a:bodyPr/>
                    <a:lstStyle/>
                    <a:p>
                      <a:pPr algn="l" fontAlgn="ctr"/>
                      <a:r>
                        <a:rPr lang="en-GB" sz="1200" b="0" i="0" u="none" strike="noStrike" dirty="0">
                          <a:solidFill>
                            <a:srgbClr val="000000"/>
                          </a:solidFill>
                          <a:effectLst/>
                          <a:latin typeface="Gill Sans MT" panose="020B0502020104020203" pitchFamily="34" charset="0"/>
                        </a:rPr>
                        <a:t>Polygon</a:t>
                      </a:r>
                    </a:p>
                  </a:txBody>
                  <a:tcPr marL="0" marR="0" marT="0" marB="0" anchor="ctr"/>
                </a:tc>
                <a:tc>
                  <a:txBody>
                    <a:bodyPr/>
                    <a:lstStyle/>
                    <a:p>
                      <a:pPr algn="l" fontAlgn="ctr"/>
                      <a:r>
                        <a:rPr lang="en-US" sz="1200" b="0" i="0" u="none" strike="noStrike" dirty="0">
                          <a:solidFill>
                            <a:srgbClr val="000000"/>
                          </a:solidFill>
                          <a:effectLst/>
                          <a:latin typeface="Gill Sans MT" panose="020B0502020104020203" pitchFamily="34" charset="0"/>
                        </a:rPr>
                        <a:t> Is a shape with straight sides</a:t>
                      </a:r>
                    </a:p>
                  </a:txBody>
                  <a:tcPr marL="0" marR="0" marT="0" marB="0" anchor="ctr"/>
                </a:tc>
                <a:extLst>
                  <a:ext uri="{0D108BD9-81ED-4DB2-BD59-A6C34878D82A}">
                    <a16:rowId xmlns:a16="http://schemas.microsoft.com/office/drawing/2014/main" val="2085350235"/>
                  </a:ext>
                </a:extLst>
              </a:tr>
              <a:tr h="343029">
                <a:tc>
                  <a:txBody>
                    <a:bodyPr/>
                    <a:lstStyle/>
                    <a:p>
                      <a:pPr algn="l" fontAlgn="ctr"/>
                      <a:r>
                        <a:rPr lang="en-GB" sz="1200" b="0" i="0" u="none" strike="noStrike" dirty="0">
                          <a:solidFill>
                            <a:srgbClr val="000000"/>
                          </a:solidFill>
                          <a:effectLst/>
                          <a:latin typeface="Gill Sans MT" panose="020B0502020104020203" pitchFamily="34" charset="0"/>
                        </a:rPr>
                        <a:t>Interior angles </a:t>
                      </a:r>
                    </a:p>
                  </a:txBody>
                  <a:tcPr marL="0" marR="0" marT="0" marB="0" anchor="ctr"/>
                </a:tc>
                <a:tc>
                  <a:txBody>
                    <a:bodyPr/>
                    <a:lstStyle/>
                    <a:p>
                      <a:pPr algn="l" fontAlgn="ctr"/>
                      <a:r>
                        <a:rPr lang="en-GB" sz="1200" b="0" i="0" u="none" strike="noStrike" dirty="0">
                          <a:solidFill>
                            <a:srgbClr val="000000"/>
                          </a:solidFill>
                          <a:effectLst/>
                          <a:latin typeface="Gill Sans MT" panose="020B0502020104020203" pitchFamily="34" charset="0"/>
                        </a:rPr>
                        <a:t> Inside angle</a:t>
                      </a:r>
                    </a:p>
                  </a:txBody>
                  <a:tcPr marL="0" marR="0" marT="0" marB="0" anchor="ctr"/>
                </a:tc>
                <a:extLst>
                  <a:ext uri="{0D108BD9-81ED-4DB2-BD59-A6C34878D82A}">
                    <a16:rowId xmlns:a16="http://schemas.microsoft.com/office/drawing/2014/main" val="2224344173"/>
                  </a:ext>
                </a:extLst>
              </a:tr>
              <a:tr h="343029">
                <a:tc>
                  <a:txBody>
                    <a:bodyPr/>
                    <a:lstStyle/>
                    <a:p>
                      <a:pPr algn="l" fontAlgn="ctr"/>
                      <a:r>
                        <a:rPr lang="en-GB" sz="1200" b="0" i="0" u="none" strike="noStrike" dirty="0">
                          <a:solidFill>
                            <a:srgbClr val="000000"/>
                          </a:solidFill>
                          <a:effectLst/>
                          <a:latin typeface="Gill Sans MT" panose="020B0502020104020203" pitchFamily="34" charset="0"/>
                        </a:rPr>
                        <a:t>Exterior angle</a:t>
                      </a:r>
                    </a:p>
                  </a:txBody>
                  <a:tcPr marL="0" marR="0" marT="0" marB="0" anchor="ctr"/>
                </a:tc>
                <a:tc>
                  <a:txBody>
                    <a:bodyPr/>
                    <a:lstStyle/>
                    <a:p>
                      <a:pPr algn="l" fontAlgn="ctr"/>
                      <a:r>
                        <a:rPr lang="en-GB" sz="1200" b="0" i="0" u="none" strike="noStrike" dirty="0">
                          <a:solidFill>
                            <a:srgbClr val="000000"/>
                          </a:solidFill>
                          <a:effectLst/>
                          <a:latin typeface="Gill Sans MT" panose="020B0502020104020203" pitchFamily="34" charset="0"/>
                        </a:rPr>
                        <a:t> Outside angle</a:t>
                      </a:r>
                    </a:p>
                  </a:txBody>
                  <a:tcPr marL="0" marR="0" marT="0" marB="0" anchor="ctr"/>
                </a:tc>
                <a:extLst>
                  <a:ext uri="{0D108BD9-81ED-4DB2-BD59-A6C34878D82A}">
                    <a16:rowId xmlns:a16="http://schemas.microsoft.com/office/drawing/2014/main" val="1789266830"/>
                  </a:ext>
                </a:extLst>
              </a:tr>
              <a:tr h="343029">
                <a:tc>
                  <a:txBody>
                    <a:bodyPr/>
                    <a:lstStyle/>
                    <a:p>
                      <a:pPr algn="l" fontAlgn="ctr"/>
                      <a:r>
                        <a:rPr lang="en-US" sz="1200" b="0" i="0" u="none" strike="noStrike" dirty="0">
                          <a:solidFill>
                            <a:srgbClr val="000000"/>
                          </a:solidFill>
                          <a:effectLst/>
                          <a:latin typeface="Gill Sans MT" panose="020B0502020104020203" pitchFamily="34" charset="0"/>
                        </a:rPr>
                        <a:t>Sum of interior angles in a polygon</a:t>
                      </a:r>
                    </a:p>
                  </a:txBody>
                  <a:tcPr marL="0" marR="0" marT="0" marB="0" anchor="ctr"/>
                </a:tc>
                <a:tc>
                  <a:txBody>
                    <a:bodyPr/>
                    <a:lstStyle/>
                    <a:p>
                      <a:pPr algn="l" fontAlgn="ctr"/>
                      <a:r>
                        <a:rPr lang="en-US" sz="1200" b="0" i="0" u="none" strike="noStrike" dirty="0">
                          <a:solidFill>
                            <a:srgbClr val="000000"/>
                          </a:solidFill>
                          <a:effectLst/>
                          <a:latin typeface="Gill Sans MT" panose="020B0502020104020203" pitchFamily="34" charset="0"/>
                        </a:rPr>
                        <a:t> (Number of sides - 2 ) x 180˚</a:t>
                      </a:r>
                    </a:p>
                  </a:txBody>
                  <a:tcPr marL="0" marR="0" marT="0" marB="0" anchor="ctr"/>
                </a:tc>
                <a:extLst>
                  <a:ext uri="{0D108BD9-81ED-4DB2-BD59-A6C34878D82A}">
                    <a16:rowId xmlns:a16="http://schemas.microsoft.com/office/drawing/2014/main" val="191625979"/>
                  </a:ext>
                </a:extLst>
              </a:tr>
              <a:tr h="343029">
                <a:tc>
                  <a:txBody>
                    <a:bodyPr/>
                    <a:lstStyle/>
                    <a:p>
                      <a:pPr algn="l" fontAlgn="ctr"/>
                      <a:r>
                        <a:rPr lang="en-US" sz="1200" b="0" i="0" u="none" strike="noStrike" dirty="0">
                          <a:solidFill>
                            <a:srgbClr val="000000"/>
                          </a:solidFill>
                          <a:effectLst/>
                          <a:latin typeface="Gill Sans MT" panose="020B0502020104020203" pitchFamily="34" charset="0"/>
                        </a:rPr>
                        <a:t>Sum of exterior angles in polygons</a:t>
                      </a:r>
                    </a:p>
                  </a:txBody>
                  <a:tcPr marL="0" marR="0" marT="0" marB="0" anchor="ctr"/>
                </a:tc>
                <a:tc>
                  <a:txBody>
                    <a:bodyPr/>
                    <a:lstStyle/>
                    <a:p>
                      <a:pPr algn="l" fontAlgn="ctr"/>
                      <a:r>
                        <a:rPr lang="en-US" sz="1200" b="0" i="0" u="none" strike="noStrike" dirty="0">
                          <a:solidFill>
                            <a:srgbClr val="000000"/>
                          </a:solidFill>
                          <a:effectLst/>
                          <a:latin typeface="Gill Sans MT" panose="020B0502020104020203" pitchFamily="34" charset="0"/>
                        </a:rPr>
                        <a:t> Always add up to 360˚</a:t>
                      </a:r>
                    </a:p>
                  </a:txBody>
                  <a:tcPr marL="0" marR="0" marT="0" marB="0" anchor="ctr"/>
                </a:tc>
                <a:extLst>
                  <a:ext uri="{0D108BD9-81ED-4DB2-BD59-A6C34878D82A}">
                    <a16:rowId xmlns:a16="http://schemas.microsoft.com/office/drawing/2014/main" val="1918193183"/>
                  </a:ext>
                </a:extLst>
              </a:tr>
              <a:tr h="343029">
                <a:tc gridSpan="2">
                  <a:txBody>
                    <a:bodyPr/>
                    <a:lstStyle/>
                    <a:p>
                      <a:pPr algn="l" fontAlgn="ctr"/>
                      <a:r>
                        <a:rPr lang="en-US" sz="1200" b="0" i="0" u="none" strike="noStrike" dirty="0">
                          <a:solidFill>
                            <a:srgbClr val="000000"/>
                          </a:solidFill>
                          <a:effectLst/>
                          <a:latin typeface="Gill Sans MT" panose="020B0502020104020203" pitchFamily="34" charset="0"/>
                        </a:rPr>
                        <a:t>Interior and exterior angles add up to 180˚</a:t>
                      </a:r>
                    </a:p>
                  </a:txBody>
                  <a:tcPr marL="0" marR="0" marT="0" marB="0" anchor="ctr"/>
                </a:tc>
                <a:tc hMerge="1">
                  <a:txBody>
                    <a:bodyPr/>
                    <a:lstStyle/>
                    <a:p>
                      <a:endParaRPr lang="en-GB"/>
                    </a:p>
                  </a:txBody>
                  <a:tcPr/>
                </a:tc>
                <a:extLst>
                  <a:ext uri="{0D108BD9-81ED-4DB2-BD59-A6C34878D82A}">
                    <a16:rowId xmlns:a16="http://schemas.microsoft.com/office/drawing/2014/main" val="346782871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39699115"/>
              </p:ext>
            </p:extLst>
          </p:nvPr>
        </p:nvGraphicFramePr>
        <p:xfrm>
          <a:off x="85197" y="989696"/>
          <a:ext cx="6492066" cy="2268000"/>
        </p:xfrm>
        <a:graphic>
          <a:graphicData uri="http://schemas.openxmlformats.org/drawingml/2006/table">
            <a:tbl>
              <a:tblPr firstRow="1" bandRow="1">
                <a:tableStyleId>{5940675A-B579-460E-94D1-54222C63F5DA}</a:tableStyleId>
              </a:tblPr>
              <a:tblGrid>
                <a:gridCol w="1743603">
                  <a:extLst>
                    <a:ext uri="{9D8B030D-6E8A-4147-A177-3AD203B41FA5}">
                      <a16:colId xmlns:a16="http://schemas.microsoft.com/office/drawing/2014/main" val="754545584"/>
                    </a:ext>
                  </a:extLst>
                </a:gridCol>
                <a:gridCol w="4748463">
                  <a:extLst>
                    <a:ext uri="{9D8B030D-6E8A-4147-A177-3AD203B41FA5}">
                      <a16:colId xmlns:a16="http://schemas.microsoft.com/office/drawing/2014/main" val="3093854776"/>
                    </a:ext>
                  </a:extLst>
                </a:gridCol>
              </a:tblGrid>
              <a:tr h="324000">
                <a:tc gridSpan="2">
                  <a:txBody>
                    <a:bodyPr/>
                    <a:lstStyle/>
                    <a:p>
                      <a:pPr algn="l"/>
                      <a:r>
                        <a:rPr lang="en-US" sz="1200" b="1" dirty="0">
                          <a:latin typeface="Gill Sans MT" panose="020B0502020104020203" pitchFamily="34" charset="0"/>
                        </a:rPr>
                        <a:t>Algebra</a:t>
                      </a:r>
                      <a:endParaRPr lang="en-GB" sz="1200" b="1" dirty="0">
                        <a:latin typeface="Gill Sans MT" panose="020B0502020104020203" pitchFamily="34" charset="0"/>
                      </a:endParaRPr>
                    </a:p>
                  </a:txBody>
                  <a:tcPr anchor="ctr">
                    <a:solidFill>
                      <a:srgbClr val="FFCCFF"/>
                    </a:solidFill>
                  </a:tcPr>
                </a:tc>
                <a:tc hMerge="1">
                  <a:txBody>
                    <a:bodyPr/>
                    <a:lstStyle/>
                    <a:p>
                      <a:pPr algn="l"/>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2913395144"/>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 Term</a:t>
                      </a:r>
                      <a:endParaRPr lang="en-GB" sz="1200" b="0" i="0" u="none" strike="noStrike" dirty="0">
                        <a:solidFill>
                          <a:srgbClr val="000000"/>
                        </a:solidFill>
                        <a:effectLst/>
                        <a:latin typeface="Gill Sans MT" panose="020B0502020104020203" pitchFamily="34" charset="0"/>
                      </a:endParaRPr>
                    </a:p>
                  </a:txBody>
                  <a:tcPr marL="9525" marR="9525" marT="9525" marB="0" anchor="ctr"/>
                </a:tc>
                <a:tc>
                  <a:txBody>
                    <a:bodyPr/>
                    <a:lstStyle/>
                    <a:p>
                      <a:r>
                        <a:rPr lang="en-US" sz="1200" b="0" i="0" kern="1200" dirty="0">
                          <a:solidFill>
                            <a:schemeClr val="tx1"/>
                          </a:solidFill>
                          <a:effectLst/>
                          <a:latin typeface="Gill Sans MT" panose="020B0502020104020203" pitchFamily="34" charset="0"/>
                          <a:ea typeface="+mn-ea"/>
                          <a:cs typeface="+mn-cs"/>
                        </a:rPr>
                        <a:t>A single number or variable</a:t>
                      </a:r>
                      <a:endParaRPr lang="en-GB" sz="1200" dirty="0">
                        <a:latin typeface="Gill Sans MT" panose="020B0502020104020203" pitchFamily="34" charset="0"/>
                      </a:endParaRPr>
                    </a:p>
                  </a:txBody>
                  <a:tcPr anchor="ctr"/>
                </a:tc>
                <a:extLst>
                  <a:ext uri="{0D108BD9-81ED-4DB2-BD59-A6C34878D82A}">
                    <a16:rowId xmlns:a16="http://schemas.microsoft.com/office/drawing/2014/main" val="366885999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Variable</a:t>
                      </a:r>
                      <a:endParaRPr lang="en-GB" sz="1200" dirty="0">
                        <a:latin typeface="Gill Sans MT" panose="020B0502020104020203" pitchFamily="34" charset="0"/>
                      </a:endParaRPr>
                    </a:p>
                  </a:txBody>
                  <a:tcPr anchor="ctr"/>
                </a:tc>
                <a:tc>
                  <a:txBody>
                    <a:bodyPr/>
                    <a:lstStyle/>
                    <a:p>
                      <a:r>
                        <a:rPr lang="en-US" sz="1200" dirty="0">
                          <a:latin typeface="Gill Sans MT" panose="020B0502020104020203" pitchFamily="34" charset="0"/>
                        </a:rPr>
                        <a:t>A symbol used to represent an unknown number</a:t>
                      </a:r>
                      <a:endParaRPr lang="en-GB" sz="1200" dirty="0">
                        <a:latin typeface="Gill Sans MT" panose="020B0502020104020203" pitchFamily="34" charset="0"/>
                      </a:endParaRPr>
                    </a:p>
                  </a:txBody>
                  <a:tcPr anchor="ctr"/>
                </a:tc>
                <a:extLst>
                  <a:ext uri="{0D108BD9-81ED-4DB2-BD59-A6C34878D82A}">
                    <a16:rowId xmlns:a16="http://schemas.microsoft.com/office/drawing/2014/main" val="4281674498"/>
                  </a:ext>
                </a:extLst>
              </a:tr>
              <a:tr h="324000">
                <a:tc>
                  <a:txBody>
                    <a:bodyPr/>
                    <a:lstStyle/>
                    <a:p>
                      <a:pPr algn="l"/>
                      <a:r>
                        <a:rPr lang="en-US" sz="1200" dirty="0">
                          <a:latin typeface="Gill Sans MT" panose="020B0502020104020203" pitchFamily="34" charset="0"/>
                        </a:rPr>
                        <a:t>Equation</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Gill Sans MT" panose="020B0502020104020203" pitchFamily="34" charset="0"/>
                        </a:rPr>
                        <a:t>Two expressions which have the same value, separated by an '=' sign. </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085350235"/>
                  </a:ext>
                </a:extLst>
              </a:tr>
              <a:tr h="324000">
                <a:tc>
                  <a:txBody>
                    <a:bodyPr/>
                    <a:lstStyle/>
                    <a:p>
                      <a:pPr algn="l"/>
                      <a:r>
                        <a:rPr lang="en-US" sz="1200" dirty="0">
                          <a:latin typeface="Gill Sans MT" panose="020B0502020104020203" pitchFamily="34" charset="0"/>
                        </a:rPr>
                        <a:t>Formula</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rule or relationship that uses more than one letter variable</a:t>
                      </a:r>
                    </a:p>
                  </a:txBody>
                  <a:tcPr anchor="ctr"/>
                </a:tc>
                <a:extLst>
                  <a:ext uri="{0D108BD9-81ED-4DB2-BD59-A6C34878D82A}">
                    <a16:rowId xmlns:a16="http://schemas.microsoft.com/office/drawing/2014/main" val="1376738826"/>
                  </a:ext>
                </a:extLst>
              </a:tr>
              <a:tr h="324000">
                <a:tc>
                  <a:txBody>
                    <a:bodyPr/>
                    <a:lstStyle/>
                    <a:p>
                      <a:pPr algn="l"/>
                      <a:r>
                        <a:rPr lang="en-US" sz="1200" dirty="0">
                          <a:latin typeface="Gill Sans MT" panose="020B0502020104020203" pitchFamily="34" charset="0"/>
                        </a:rPr>
                        <a:t>Subject</a:t>
                      </a:r>
                      <a:endParaRPr lang="en-GB" sz="1200"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rPr>
                        <a:t>The variable that is being isolated on one side of the equation or formula</a:t>
                      </a:r>
                    </a:p>
                  </a:txBody>
                  <a:tcPr anchor="ctr"/>
                </a:tc>
                <a:extLst>
                  <a:ext uri="{0D108BD9-81ED-4DB2-BD59-A6C34878D82A}">
                    <a16:rowId xmlns:a16="http://schemas.microsoft.com/office/drawing/2014/main" val="2224344173"/>
                  </a:ext>
                </a:extLst>
              </a:tr>
              <a:tr h="324000">
                <a:tc>
                  <a:txBody>
                    <a:bodyPr/>
                    <a:lstStyle/>
                    <a:p>
                      <a:pPr algn="l"/>
                      <a:r>
                        <a:rPr lang="en-US" sz="1200" dirty="0">
                          <a:latin typeface="Gill Sans MT" panose="020B0502020104020203" pitchFamily="34" charset="0"/>
                        </a:rPr>
                        <a:t>Changing the subject</a:t>
                      </a:r>
                      <a:endParaRPr lang="en-GB" sz="1200"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rPr>
                        <a:t>Rearranging a formula to isolate a specific variable</a:t>
                      </a:r>
                    </a:p>
                  </a:txBody>
                  <a:tcPr anchor="ctr"/>
                </a:tc>
                <a:extLst>
                  <a:ext uri="{0D108BD9-81ED-4DB2-BD59-A6C34878D82A}">
                    <a16:rowId xmlns:a16="http://schemas.microsoft.com/office/drawing/2014/main" val="22400746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92335642"/>
              </p:ext>
            </p:extLst>
          </p:nvPr>
        </p:nvGraphicFramePr>
        <p:xfrm>
          <a:off x="6908862" y="3569874"/>
          <a:ext cx="5010422" cy="1620000"/>
        </p:xfrm>
        <a:graphic>
          <a:graphicData uri="http://schemas.openxmlformats.org/drawingml/2006/table">
            <a:tbl>
              <a:tblPr firstRow="1" bandRow="1">
                <a:tableStyleId>{5940675A-B579-460E-94D1-54222C63F5DA}</a:tableStyleId>
              </a:tblPr>
              <a:tblGrid>
                <a:gridCol w="2025908">
                  <a:extLst>
                    <a:ext uri="{9D8B030D-6E8A-4147-A177-3AD203B41FA5}">
                      <a16:colId xmlns:a16="http://schemas.microsoft.com/office/drawing/2014/main" val="27732817"/>
                    </a:ext>
                  </a:extLst>
                </a:gridCol>
                <a:gridCol w="649702">
                  <a:extLst>
                    <a:ext uri="{9D8B030D-6E8A-4147-A177-3AD203B41FA5}">
                      <a16:colId xmlns:a16="http://schemas.microsoft.com/office/drawing/2014/main" val="3896654225"/>
                    </a:ext>
                  </a:extLst>
                </a:gridCol>
                <a:gridCol w="2334812">
                  <a:extLst>
                    <a:ext uri="{9D8B030D-6E8A-4147-A177-3AD203B41FA5}">
                      <a16:colId xmlns:a16="http://schemas.microsoft.com/office/drawing/2014/main" val="208012715"/>
                    </a:ext>
                  </a:extLst>
                </a:gridCol>
              </a:tblGrid>
              <a:tr h="324000">
                <a:tc gridSpan="3">
                  <a:txBody>
                    <a:bodyPr/>
                    <a:lstStyle/>
                    <a:p>
                      <a:pPr algn="ctr" fontAlgn="ctr"/>
                      <a:r>
                        <a:rPr lang="en-GB" sz="1200" b="1" i="0" u="none" strike="noStrike" dirty="0">
                          <a:solidFill>
                            <a:srgbClr val="000000"/>
                          </a:solidFill>
                          <a:effectLst/>
                          <a:latin typeface="Gill Sans MT" panose="020B0502020104020203" pitchFamily="34" charset="0"/>
                        </a:rPr>
                        <a:t>Names of Polygons</a:t>
                      </a:r>
                    </a:p>
                  </a:txBody>
                  <a:tcPr marL="0" marR="0" marT="0" marB="0" anchor="ctr">
                    <a:solidFill>
                      <a:schemeClr val="accent6">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14896325"/>
                  </a:ext>
                </a:extLst>
              </a:tr>
              <a:tr h="324000">
                <a:tc>
                  <a:txBody>
                    <a:bodyPr/>
                    <a:lstStyle/>
                    <a:p>
                      <a:pPr algn="ctr" fontAlgn="ctr"/>
                      <a:r>
                        <a:rPr lang="en-GB" sz="1200" b="0" i="0" u="none" strike="noStrike" dirty="0">
                          <a:solidFill>
                            <a:srgbClr val="000000"/>
                          </a:solidFill>
                          <a:effectLst/>
                          <a:latin typeface="Gill Sans MT" panose="020B0502020104020203" pitchFamily="34" charset="0"/>
                        </a:rPr>
                        <a:t>Pentagon = 5 sides</a:t>
                      </a:r>
                    </a:p>
                  </a:txBody>
                  <a:tcPr marL="9525" marR="9525" marT="9525" marB="0" anchor="ctr"/>
                </a:tc>
                <a:tc gridSpan="2">
                  <a:txBody>
                    <a:bodyPr/>
                    <a:lstStyle/>
                    <a:p>
                      <a:pPr algn="ctr" fontAlgn="ctr"/>
                      <a:r>
                        <a:rPr lang="en-GB" sz="1200" b="0" i="0" u="none" strike="noStrike" dirty="0">
                          <a:solidFill>
                            <a:srgbClr val="000000"/>
                          </a:solidFill>
                          <a:effectLst/>
                          <a:latin typeface="Gill Sans MT" panose="020B0502020104020203" pitchFamily="34" charset="0"/>
                        </a:rPr>
                        <a:t>Nonagon = 9 sides</a:t>
                      </a:r>
                    </a:p>
                  </a:txBody>
                  <a:tcPr marL="9525" marR="9525" marT="9525" marB="0" anchor="ctr"/>
                </a:tc>
                <a:tc hMerge="1">
                  <a:txBody>
                    <a:bodyPr/>
                    <a:lstStyle/>
                    <a:p>
                      <a:endParaRPr lang="en-GB"/>
                    </a:p>
                  </a:txBody>
                  <a:tcPr/>
                </a:tc>
                <a:extLst>
                  <a:ext uri="{0D108BD9-81ED-4DB2-BD59-A6C34878D82A}">
                    <a16:rowId xmlns:a16="http://schemas.microsoft.com/office/drawing/2014/main" val="2362740575"/>
                  </a:ext>
                </a:extLst>
              </a:tr>
              <a:tr h="324000">
                <a:tc>
                  <a:txBody>
                    <a:bodyPr/>
                    <a:lstStyle/>
                    <a:p>
                      <a:pPr algn="ctr" fontAlgn="ctr"/>
                      <a:r>
                        <a:rPr lang="en-GB" sz="1200" b="0" i="0" u="none" strike="noStrike">
                          <a:solidFill>
                            <a:srgbClr val="000000"/>
                          </a:solidFill>
                          <a:effectLst/>
                          <a:latin typeface="Gill Sans MT" panose="020B0502020104020203" pitchFamily="34" charset="0"/>
                        </a:rPr>
                        <a:t>Hexagon = 6 sides</a:t>
                      </a:r>
                    </a:p>
                  </a:txBody>
                  <a:tcPr marL="9525" marR="9525" marT="9525" marB="0" anchor="ctr"/>
                </a:tc>
                <a:tc gridSpan="2">
                  <a:txBody>
                    <a:bodyPr/>
                    <a:lstStyle/>
                    <a:p>
                      <a:pPr algn="ctr" fontAlgn="ctr"/>
                      <a:r>
                        <a:rPr lang="en-GB" sz="1200" b="0" i="0" u="none" strike="noStrike" dirty="0">
                          <a:solidFill>
                            <a:srgbClr val="000000"/>
                          </a:solidFill>
                          <a:effectLst/>
                          <a:latin typeface="Gill Sans MT" panose="020B0502020104020203" pitchFamily="34" charset="0"/>
                        </a:rPr>
                        <a:t>Decagon = 10 sides</a:t>
                      </a:r>
                    </a:p>
                  </a:txBody>
                  <a:tcPr marL="9525" marR="9525" marT="9525" marB="0" anchor="ctr"/>
                </a:tc>
                <a:tc hMerge="1">
                  <a:txBody>
                    <a:bodyPr/>
                    <a:lstStyle/>
                    <a:p>
                      <a:endParaRPr lang="en-GB"/>
                    </a:p>
                  </a:txBody>
                  <a:tcPr/>
                </a:tc>
                <a:extLst>
                  <a:ext uri="{0D108BD9-81ED-4DB2-BD59-A6C34878D82A}">
                    <a16:rowId xmlns:a16="http://schemas.microsoft.com/office/drawing/2014/main" val="2761444185"/>
                  </a:ext>
                </a:extLst>
              </a:tr>
              <a:tr h="324000">
                <a:tc>
                  <a:txBody>
                    <a:bodyPr/>
                    <a:lstStyle/>
                    <a:p>
                      <a:pPr algn="ctr" fontAlgn="ctr"/>
                      <a:r>
                        <a:rPr lang="en-GB" sz="1200" b="0" i="0" u="none" strike="noStrike">
                          <a:solidFill>
                            <a:srgbClr val="000000"/>
                          </a:solidFill>
                          <a:effectLst/>
                          <a:latin typeface="Gill Sans MT" panose="020B0502020104020203" pitchFamily="34" charset="0"/>
                        </a:rPr>
                        <a:t>Heptagon = 7 sides</a:t>
                      </a:r>
                    </a:p>
                  </a:txBody>
                  <a:tcPr marL="9525" marR="9525" marT="9525" marB="0" anchor="ctr"/>
                </a:tc>
                <a:tc gridSpan="2">
                  <a:txBody>
                    <a:bodyPr/>
                    <a:lstStyle/>
                    <a:p>
                      <a:pPr algn="ctr" fontAlgn="ctr"/>
                      <a:r>
                        <a:rPr lang="en-GB" sz="1200" b="0" i="0" u="none" strike="noStrike" dirty="0">
                          <a:solidFill>
                            <a:srgbClr val="000000"/>
                          </a:solidFill>
                          <a:effectLst/>
                          <a:latin typeface="Gill Sans MT" panose="020B0502020104020203" pitchFamily="34" charset="0"/>
                        </a:rPr>
                        <a:t>Hendecagon = 11 sides</a:t>
                      </a:r>
                    </a:p>
                  </a:txBody>
                  <a:tcPr marL="9525" marR="9525" marT="9525" marB="0" anchor="ctr"/>
                </a:tc>
                <a:tc hMerge="1">
                  <a:txBody>
                    <a:bodyPr/>
                    <a:lstStyle/>
                    <a:p>
                      <a:endParaRPr lang="en-GB"/>
                    </a:p>
                  </a:txBody>
                  <a:tcPr/>
                </a:tc>
                <a:extLst>
                  <a:ext uri="{0D108BD9-81ED-4DB2-BD59-A6C34878D82A}">
                    <a16:rowId xmlns:a16="http://schemas.microsoft.com/office/drawing/2014/main" val="3218872317"/>
                  </a:ext>
                </a:extLst>
              </a:tr>
              <a:tr h="324000">
                <a:tc>
                  <a:txBody>
                    <a:bodyPr/>
                    <a:lstStyle/>
                    <a:p>
                      <a:pPr algn="ctr" fontAlgn="ctr"/>
                      <a:r>
                        <a:rPr lang="en-GB" sz="1200" b="0" i="0" u="none" strike="noStrike" dirty="0">
                          <a:solidFill>
                            <a:srgbClr val="000000"/>
                          </a:solidFill>
                          <a:effectLst/>
                          <a:latin typeface="Gill Sans MT" panose="020B0502020104020203" pitchFamily="34" charset="0"/>
                        </a:rPr>
                        <a:t>Octagon = 8 sides</a:t>
                      </a:r>
                    </a:p>
                  </a:txBody>
                  <a:tcPr marL="9525" marR="9525" marT="9525" marB="0" anchor="ctr"/>
                </a:tc>
                <a:tc gridSpan="2">
                  <a:txBody>
                    <a:bodyPr/>
                    <a:lstStyle/>
                    <a:p>
                      <a:pPr algn="ctr" fontAlgn="ctr"/>
                      <a:r>
                        <a:rPr lang="en-GB" sz="1200" b="0" i="0" u="none" strike="noStrike" dirty="0">
                          <a:solidFill>
                            <a:srgbClr val="000000"/>
                          </a:solidFill>
                          <a:effectLst/>
                          <a:latin typeface="Gill Sans MT" panose="020B0502020104020203" pitchFamily="34" charset="0"/>
                        </a:rPr>
                        <a:t>Dodecagon = 12 sides</a:t>
                      </a:r>
                    </a:p>
                  </a:txBody>
                  <a:tcPr marL="9525" marR="9525" marT="9525" marB="0" anchor="ctr"/>
                </a:tc>
                <a:tc hMerge="1">
                  <a:txBody>
                    <a:bodyPr/>
                    <a:lstStyle/>
                    <a:p>
                      <a:endParaRPr lang="en-GB"/>
                    </a:p>
                  </a:txBody>
                  <a:tcPr/>
                </a:tc>
                <a:extLst>
                  <a:ext uri="{0D108BD9-81ED-4DB2-BD59-A6C34878D82A}">
                    <a16:rowId xmlns:a16="http://schemas.microsoft.com/office/drawing/2014/main" val="4093990796"/>
                  </a:ext>
                </a:extLst>
              </a:tr>
            </a:tbl>
          </a:graphicData>
        </a:graphic>
      </p:graphicFrame>
      <p:pic>
        <p:nvPicPr>
          <p:cNvPr id="16" name="Picture 15"/>
          <p:cNvPicPr>
            <a:picLocks noChangeAspect="1"/>
          </p:cNvPicPr>
          <p:nvPr/>
        </p:nvPicPr>
        <p:blipFill>
          <a:blip r:embed="rId2"/>
          <a:stretch>
            <a:fillRect/>
          </a:stretch>
        </p:blipFill>
        <p:spPr>
          <a:xfrm>
            <a:off x="6908862" y="5335610"/>
            <a:ext cx="1618450" cy="1101562"/>
          </a:xfrm>
          <a:prstGeom prst="rect">
            <a:avLst/>
          </a:prstGeom>
        </p:spPr>
      </p:pic>
      <p:pic>
        <p:nvPicPr>
          <p:cNvPr id="17" name="Picture 16"/>
          <p:cNvPicPr>
            <a:picLocks noChangeAspect="1"/>
          </p:cNvPicPr>
          <p:nvPr/>
        </p:nvPicPr>
        <p:blipFill>
          <a:blip r:embed="rId3"/>
          <a:stretch>
            <a:fillRect/>
          </a:stretch>
        </p:blipFill>
        <p:spPr>
          <a:xfrm>
            <a:off x="8693010" y="5286806"/>
            <a:ext cx="1442125" cy="1150366"/>
          </a:xfrm>
          <a:prstGeom prst="rect">
            <a:avLst/>
          </a:prstGeom>
        </p:spPr>
      </p:pic>
      <p:pic>
        <p:nvPicPr>
          <p:cNvPr id="18" name="Picture 17"/>
          <p:cNvPicPr>
            <a:picLocks noChangeAspect="1"/>
          </p:cNvPicPr>
          <p:nvPr/>
        </p:nvPicPr>
        <p:blipFill>
          <a:blip r:embed="rId4"/>
          <a:stretch>
            <a:fillRect/>
          </a:stretch>
        </p:blipFill>
        <p:spPr>
          <a:xfrm>
            <a:off x="10470210" y="5251839"/>
            <a:ext cx="1532255" cy="1056215"/>
          </a:xfrm>
          <a:prstGeom prst="rect">
            <a:avLst/>
          </a:prstGeom>
        </p:spPr>
      </p:pic>
      <p:sp>
        <p:nvSpPr>
          <p:cNvPr id="19" name="Rectangle 18"/>
          <p:cNvSpPr/>
          <p:nvPr/>
        </p:nvSpPr>
        <p:spPr>
          <a:xfrm>
            <a:off x="6742961" y="6377186"/>
            <a:ext cx="1531188" cy="230832"/>
          </a:xfrm>
          <a:prstGeom prst="rect">
            <a:avLst/>
          </a:prstGeom>
        </p:spPr>
        <p:txBody>
          <a:bodyPr wrap="none">
            <a:spAutoFit/>
          </a:bodyPr>
          <a:lstStyle/>
          <a:p>
            <a:pPr fontAlgn="ctr"/>
            <a:r>
              <a:rPr lang="en-GB" sz="900" dirty="0">
                <a:solidFill>
                  <a:srgbClr val="000000"/>
                </a:solidFill>
                <a:latin typeface="Gill Sans"/>
              </a:rPr>
              <a:t>Alternate angles are equal</a:t>
            </a:r>
          </a:p>
        </p:txBody>
      </p:sp>
      <p:sp>
        <p:nvSpPr>
          <p:cNvPr id="20" name="Rectangle 19"/>
          <p:cNvSpPr/>
          <p:nvPr/>
        </p:nvSpPr>
        <p:spPr>
          <a:xfrm>
            <a:off x="8472547" y="6377186"/>
            <a:ext cx="1826141" cy="230832"/>
          </a:xfrm>
          <a:prstGeom prst="rect">
            <a:avLst/>
          </a:prstGeom>
        </p:spPr>
        <p:txBody>
          <a:bodyPr wrap="none">
            <a:spAutoFit/>
          </a:bodyPr>
          <a:lstStyle/>
          <a:p>
            <a:pPr fontAlgn="ctr"/>
            <a:r>
              <a:rPr lang="en-GB" sz="900" dirty="0">
                <a:solidFill>
                  <a:srgbClr val="000000"/>
                </a:solidFill>
                <a:latin typeface="Gill Sans"/>
              </a:rPr>
              <a:t>Corresponding angles are equal</a:t>
            </a:r>
          </a:p>
        </p:txBody>
      </p:sp>
      <p:sp>
        <p:nvSpPr>
          <p:cNvPr id="21" name="Rectangle 20"/>
          <p:cNvSpPr/>
          <p:nvPr/>
        </p:nvSpPr>
        <p:spPr>
          <a:xfrm>
            <a:off x="10470210" y="6321756"/>
            <a:ext cx="2141883" cy="230832"/>
          </a:xfrm>
          <a:prstGeom prst="rect">
            <a:avLst/>
          </a:prstGeom>
        </p:spPr>
        <p:txBody>
          <a:bodyPr wrap="square">
            <a:spAutoFit/>
          </a:bodyPr>
          <a:lstStyle/>
          <a:p>
            <a:pPr fontAlgn="ctr">
              <a:defRPr/>
            </a:pPr>
            <a:r>
              <a:rPr lang="en-US" sz="900" dirty="0">
                <a:solidFill>
                  <a:srgbClr val="000000"/>
                </a:solidFill>
                <a:latin typeface="Gill Sans"/>
              </a:rPr>
              <a:t>Co-interior angles add up to 180˚</a:t>
            </a:r>
            <a:endParaRPr lang="en-GB" sz="900" dirty="0">
              <a:solidFill>
                <a:srgbClr val="000000"/>
              </a:solidFill>
              <a:latin typeface="Gill Sans"/>
            </a:endParaRPr>
          </a:p>
        </p:txBody>
      </p:sp>
      <p:sp>
        <p:nvSpPr>
          <p:cNvPr id="2" name="TextBox 1">
            <a:extLst>
              <a:ext uri="{FF2B5EF4-FFF2-40B4-BE49-F238E27FC236}">
                <a16:creationId xmlns:a16="http://schemas.microsoft.com/office/drawing/2014/main" id="{13F9B4B6-55DE-5AA6-F530-3625E4E8C667}"/>
              </a:ext>
            </a:extLst>
          </p:cNvPr>
          <p:cNvSpPr txBox="1"/>
          <p:nvPr/>
        </p:nvSpPr>
        <p:spPr>
          <a:xfrm>
            <a:off x="289218" y="243225"/>
            <a:ext cx="141766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3" name="TextBox 2">
            <a:extLst>
              <a:ext uri="{FF2B5EF4-FFF2-40B4-BE49-F238E27FC236}">
                <a16:creationId xmlns:a16="http://schemas.microsoft.com/office/drawing/2014/main" id="{55979723-45B1-DA83-DDEF-D8682ADBFAA7}"/>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spTree>
    <p:extLst>
      <p:ext uri="{BB962C8B-B14F-4D97-AF65-F5344CB8AC3E}">
        <p14:creationId xmlns:p14="http://schemas.microsoft.com/office/powerpoint/2010/main" val="21317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19730352"/>
              </p:ext>
            </p:extLst>
          </p:nvPr>
        </p:nvGraphicFramePr>
        <p:xfrm>
          <a:off x="6379633" y="748667"/>
          <a:ext cx="5550297" cy="5937397"/>
        </p:xfrm>
        <a:graphic>
          <a:graphicData uri="http://schemas.openxmlformats.org/drawingml/2006/table">
            <a:tbl>
              <a:tblPr firstRow="1" bandRow="1">
                <a:tableStyleId>{5C22544A-7EE6-4342-B048-85BDC9FD1C3A}</a:tableStyleId>
              </a:tblPr>
              <a:tblGrid>
                <a:gridCol w="1381060">
                  <a:extLst>
                    <a:ext uri="{9D8B030D-6E8A-4147-A177-3AD203B41FA5}">
                      <a16:colId xmlns:a16="http://schemas.microsoft.com/office/drawing/2014/main" val="20000"/>
                    </a:ext>
                  </a:extLst>
                </a:gridCol>
                <a:gridCol w="4169237">
                  <a:extLst>
                    <a:ext uri="{9D8B030D-6E8A-4147-A177-3AD203B41FA5}">
                      <a16:colId xmlns:a16="http://schemas.microsoft.com/office/drawing/2014/main" val="20001"/>
                    </a:ext>
                  </a:extLst>
                </a:gridCol>
              </a:tblGrid>
              <a:tr h="447387">
                <a:tc>
                  <a:txBody>
                    <a:bodyPr/>
                    <a:lstStyle/>
                    <a:p>
                      <a:pPr algn="l"/>
                      <a:r>
                        <a:rPr lang="en-GB" sz="1200" b="0" dirty="0">
                          <a:solidFill>
                            <a:schemeClr val="tx1"/>
                          </a:solidFill>
                          <a:latin typeface="Gill Sans MT" panose="020B0502020104020203" pitchFamily="34" charset="0"/>
                        </a:rPr>
                        <a:t>Key word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Definition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6977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Magnification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degree by which an object is enlarged.</a:t>
                      </a:r>
                    </a:p>
                    <a:p>
                      <a:pPr algn="l" fontAlgn="ctr"/>
                      <a:r>
                        <a:rPr lang="en-GB" sz="1200" b="0" i="0" u="none" strike="noStrike" dirty="0">
                          <a:solidFill>
                            <a:srgbClr val="000000"/>
                          </a:solidFill>
                          <a:effectLst/>
                          <a:latin typeface="Gill Sans MT" panose="020B0502020104020203" pitchFamily="34" charset="0"/>
                          <a:cs typeface="Tahoma"/>
                        </a:rPr>
                        <a:t>Magnification = </a:t>
                      </a:r>
                      <a:r>
                        <a:rPr lang="en-GB" sz="1200" b="0" i="0" u="sng" strike="noStrike" dirty="0">
                          <a:solidFill>
                            <a:srgbClr val="000000"/>
                          </a:solidFill>
                          <a:effectLst/>
                          <a:latin typeface="Gill Sans MT" panose="020B0502020104020203" pitchFamily="34" charset="0"/>
                          <a:cs typeface="Tahoma"/>
                        </a:rPr>
                        <a:t>   size of image__</a:t>
                      </a:r>
                    </a:p>
                    <a:p>
                      <a:pPr algn="l" fontAlgn="ctr"/>
                      <a:r>
                        <a:rPr lang="en-GB" sz="1200" b="0" i="0" u="none" strike="noStrike" dirty="0">
                          <a:solidFill>
                            <a:srgbClr val="000000"/>
                          </a:solidFill>
                          <a:effectLst/>
                          <a:latin typeface="Gill Sans MT" panose="020B0502020104020203" pitchFamily="34" charset="0"/>
                          <a:cs typeface="Tahoma"/>
                        </a:rPr>
                        <a:t>                            size of real object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4880605"/>
                  </a:ext>
                </a:extLst>
              </a:tr>
              <a:tr h="248590">
                <a:tc>
                  <a:txBody>
                    <a:bodyPr/>
                    <a:lstStyle/>
                    <a:p>
                      <a:pPr algn="l" fontAlgn="ctr"/>
                      <a:r>
                        <a:rPr lang="en-GB" sz="1200" b="0" i="0" u="none" strike="noStrike" dirty="0">
                          <a:solidFill>
                            <a:srgbClr val="000000"/>
                          </a:solidFill>
                          <a:effectLst/>
                          <a:latin typeface="Gill Sans MT" panose="020B0502020104020203" pitchFamily="34" charset="0"/>
                          <a:cs typeface="Tahoma"/>
                        </a:rPr>
                        <a:t>Resolution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ability of a microscope to distinguish detail.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1038">
                <a:tc>
                  <a:txBody>
                    <a:bodyPr/>
                    <a:lstStyle/>
                    <a:p>
                      <a:pPr algn="l" fontAlgn="ctr"/>
                      <a:r>
                        <a:rPr lang="en-GB" sz="1200" b="0" i="0" u="none" strike="noStrike" dirty="0">
                          <a:solidFill>
                            <a:srgbClr val="000000"/>
                          </a:solidFill>
                          <a:effectLst/>
                          <a:latin typeface="Gill Sans MT" panose="020B0502020104020203" pitchFamily="34" charset="0"/>
                          <a:cs typeface="Tahoma"/>
                        </a:rPr>
                        <a:t>Light microscope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Basic microscope with a maximum magnification of 1500x.  Low resolution.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97777">
                <a:tc>
                  <a:txBody>
                    <a:bodyPr/>
                    <a:lstStyle/>
                    <a:p>
                      <a:pPr algn="l" fontAlgn="ctr"/>
                      <a:r>
                        <a:rPr lang="en-GB" sz="1200" b="0" i="0" u="none" strike="noStrike" dirty="0">
                          <a:solidFill>
                            <a:srgbClr val="000000"/>
                          </a:solidFill>
                          <a:effectLst/>
                          <a:latin typeface="Gill Sans MT" panose="020B0502020104020203" pitchFamily="34" charset="0"/>
                          <a:cs typeface="Tahoma"/>
                        </a:rPr>
                        <a:t>Electron microscope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Microscope with a much higher magnification (up to 500 000x) and resolving power than a light microscope. This means that it can be used to study cells in much finer detail.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5655">
                <a:tc>
                  <a:txBody>
                    <a:bodyPr/>
                    <a:lstStyle/>
                    <a:p>
                      <a:pPr algn="l"/>
                      <a:r>
                        <a:rPr lang="en-GB" sz="1200" b="0" dirty="0">
                          <a:latin typeface="Gill Sans MT" panose="020B0502020104020203" pitchFamily="34" charset="0"/>
                        </a:rPr>
                        <a:t>Mitosis</a:t>
                      </a:r>
                      <a:r>
                        <a:rPr lang="en-GB" sz="1200" b="0" baseline="0" dirty="0">
                          <a:latin typeface="Gill Sans MT" panose="020B0502020104020203" pitchFamily="34" charset="0"/>
                        </a:rPr>
                        <a:t> </a:t>
                      </a:r>
                      <a:r>
                        <a:rPr lang="en-GB" sz="1200" b="0" dirty="0">
                          <a:latin typeface="Gill Sans MT" panose="020B0502020104020203" pitchFamily="34" charset="0"/>
                        </a:rPr>
                        <a:t>Stage 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dirty="0">
                          <a:latin typeface="Gill Sans MT" panose="020B0502020104020203" pitchFamily="34" charset="0"/>
                        </a:rPr>
                        <a:t>Increase the number of sub-cellular structures e.g. ribosomes and mitochondria.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222222"/>
                          </a:solidFill>
                          <a:latin typeface="Gill Sans MT" panose="020B0502020104020203" pitchFamily="34" charset="0"/>
                        </a:rPr>
                        <a:t>DNA</a:t>
                      </a:r>
                      <a:r>
                        <a:rPr lang="en-GB" sz="1200" b="0" dirty="0">
                          <a:solidFill>
                            <a:srgbClr val="222222"/>
                          </a:solidFill>
                          <a:latin typeface="Gill Sans MT" panose="020B0502020104020203" pitchFamily="34" charset="0"/>
                        </a:rPr>
                        <a:t> replicates* or two copies of each chromosome form</a:t>
                      </a:r>
                      <a:endParaRPr lang="en-GB" sz="1200" b="0" dirty="0">
                        <a:latin typeface="Gill Sans MT" panose="020B0502020104020203"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68325">
                <a:tc>
                  <a:txBody>
                    <a:bodyPr/>
                    <a:lstStyle/>
                    <a:p>
                      <a:pPr algn="l"/>
                      <a:r>
                        <a:rPr lang="en-GB" sz="1200" b="0" dirty="0">
                          <a:latin typeface="Gill Sans MT" panose="020B0502020104020203" pitchFamily="34" charset="0"/>
                        </a:rPr>
                        <a:t>Mitosis Stage</a:t>
                      </a:r>
                      <a:r>
                        <a:rPr lang="en-GB" sz="1200" b="0" baseline="0" dirty="0">
                          <a:latin typeface="Gill Sans MT" panose="020B0502020104020203" pitchFamily="34" charset="0"/>
                        </a:rPr>
                        <a:t> 2</a:t>
                      </a:r>
                      <a:endParaRPr lang="en-GB" sz="1200" b="0" dirty="0">
                        <a:latin typeface="Gill Sans MT" panose="020B0502020104020203"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One set of chromosomes is pulled to each end of the cell and the nucleus divides.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51167"/>
                  </a:ext>
                </a:extLst>
              </a:tr>
              <a:tr h="568325">
                <a:tc>
                  <a:txBody>
                    <a:bodyPr/>
                    <a:lstStyle/>
                    <a:p>
                      <a:pPr algn="l"/>
                      <a:r>
                        <a:rPr lang="en-GB" sz="1200" b="0" dirty="0">
                          <a:latin typeface="Gill Sans MT" panose="020B0502020104020203" pitchFamily="34" charset="0"/>
                        </a:rPr>
                        <a:t>Mitosis Stage 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dirty="0">
                          <a:latin typeface="Gill Sans MT" panose="020B0502020104020203" pitchFamily="34" charset="0"/>
                        </a:rPr>
                        <a:t>Then the cytoplasm and cell membranes divide to form two cells that are identical to the parent cell. </a:t>
                      </a:r>
                      <a:endParaRPr lang="en-GB" sz="1200" b="0" dirty="0">
                        <a:latin typeface="Gill Sans MT" panose="020B0502020104020203"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533229"/>
                  </a:ext>
                </a:extLst>
              </a:tr>
              <a:tr h="48103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Embryonic stem cell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Can divide into most types of cell.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573425"/>
                  </a:ext>
                </a:extLst>
              </a:tr>
              <a:tr h="470447">
                <a:tc>
                  <a:txBody>
                    <a:bodyPr/>
                    <a:lstStyle/>
                    <a:p>
                      <a:pPr algn="l" fontAlgn="ctr"/>
                      <a:r>
                        <a:rPr lang="en-GB" sz="1200" b="0" i="0" u="none" strike="noStrike" dirty="0">
                          <a:solidFill>
                            <a:srgbClr val="000000"/>
                          </a:solidFill>
                          <a:effectLst/>
                          <a:latin typeface="Gill Sans MT" panose="020B0502020104020203" pitchFamily="34" charset="0"/>
                          <a:cs typeface="Tahoma"/>
                        </a:rPr>
                        <a:t> Adult stem cell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Can divide into a limited number of cells e.g. bone marrow stem cells can form various blood cells.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531995"/>
                  </a:ext>
                </a:extLst>
              </a:tr>
              <a:tr h="481038">
                <a:tc>
                  <a:txBody>
                    <a:bodyPr/>
                    <a:lstStyle/>
                    <a:p>
                      <a:pPr algn="l" fontAlgn="ctr"/>
                      <a:r>
                        <a:rPr lang="en-GB" sz="1200" b="0" i="0" u="none" strike="noStrike" dirty="0">
                          <a:solidFill>
                            <a:srgbClr val="000000"/>
                          </a:solidFill>
                          <a:effectLst/>
                          <a:latin typeface="Gill Sans MT" panose="020B0502020104020203" pitchFamily="34" charset="0"/>
                          <a:cs typeface="Tahoma"/>
                        </a:rPr>
                        <a:t>Meristem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Found in plants.  Can differentiate (divide) into any type of plant cell.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6555266"/>
                  </a:ext>
                </a:extLst>
              </a:tr>
            </a:tbl>
          </a:graphicData>
        </a:graphic>
      </p:graphicFrame>
      <p:sp>
        <p:nvSpPr>
          <p:cNvPr id="14" name="TextBox 13"/>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7" name="TextBox 1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graphicFrame>
        <p:nvGraphicFramePr>
          <p:cNvPr id="4" name="Table 3"/>
          <p:cNvGraphicFramePr>
            <a:graphicFrameLocks noGrp="1"/>
          </p:cNvGraphicFramePr>
          <p:nvPr>
            <p:extLst>
              <p:ext uri="{D42A27DB-BD31-4B8C-83A1-F6EECF244321}">
                <p14:modId xmlns:p14="http://schemas.microsoft.com/office/powerpoint/2010/main" val="2274299379"/>
              </p:ext>
            </p:extLst>
          </p:nvPr>
        </p:nvGraphicFramePr>
        <p:xfrm>
          <a:off x="359372" y="748670"/>
          <a:ext cx="5850928" cy="5937395"/>
        </p:xfrm>
        <a:graphic>
          <a:graphicData uri="http://schemas.openxmlformats.org/drawingml/2006/table">
            <a:tbl>
              <a:tblPr firstRow="1" bandRow="1">
                <a:tableStyleId>{5C22544A-7EE6-4342-B048-85BDC9FD1C3A}</a:tableStyleId>
              </a:tblPr>
              <a:tblGrid>
                <a:gridCol w="1293736">
                  <a:extLst>
                    <a:ext uri="{9D8B030D-6E8A-4147-A177-3AD203B41FA5}">
                      <a16:colId xmlns:a16="http://schemas.microsoft.com/office/drawing/2014/main" val="20000"/>
                    </a:ext>
                  </a:extLst>
                </a:gridCol>
                <a:gridCol w="4557192">
                  <a:extLst>
                    <a:ext uri="{9D8B030D-6E8A-4147-A177-3AD203B41FA5}">
                      <a16:colId xmlns:a16="http://schemas.microsoft.com/office/drawing/2014/main" val="20001"/>
                    </a:ext>
                  </a:extLst>
                </a:gridCol>
              </a:tblGrid>
              <a:tr h="444203">
                <a:tc>
                  <a:txBody>
                    <a:bodyPr/>
                    <a:lstStyle/>
                    <a:p>
                      <a:pPr algn="l"/>
                      <a:r>
                        <a:rPr lang="en-GB" sz="1200" b="0" dirty="0">
                          <a:solidFill>
                            <a:schemeClr val="tx1"/>
                          </a:solidFill>
                          <a:latin typeface="Gill Sans MT" panose="020B0502020104020203" pitchFamily="34" charset="0"/>
                        </a:rPr>
                        <a:t>Key word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Definition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47761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Nucleus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Contains genetic information that controls the functions of the cell.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4880605"/>
                  </a:ext>
                </a:extLst>
              </a:tr>
              <a:tr h="246821">
                <a:tc>
                  <a:txBody>
                    <a:bodyPr/>
                    <a:lstStyle/>
                    <a:p>
                      <a:pPr algn="l" fontAlgn="ctr"/>
                      <a:r>
                        <a:rPr lang="en-GB" sz="1200" b="0" i="0" u="none" strike="noStrike" dirty="0">
                          <a:solidFill>
                            <a:srgbClr val="000000"/>
                          </a:solidFill>
                          <a:effectLst/>
                          <a:latin typeface="Gill Sans MT" panose="020B0502020104020203" pitchFamily="34" charset="0"/>
                          <a:cs typeface="Tahoma"/>
                        </a:rPr>
                        <a:t>Cell membrane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Controls what enters and leaves the cell.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7614">
                <a:tc>
                  <a:txBody>
                    <a:bodyPr/>
                    <a:lstStyle/>
                    <a:p>
                      <a:pPr algn="l" fontAlgn="ctr"/>
                      <a:r>
                        <a:rPr lang="en-GB" sz="1200" b="0" i="0" u="none" strike="noStrike" dirty="0">
                          <a:solidFill>
                            <a:srgbClr val="000000"/>
                          </a:solidFill>
                          <a:effectLst/>
                          <a:latin typeface="Gill Sans MT" panose="020B0502020104020203" pitchFamily="34" charset="0"/>
                          <a:cs typeface="Tahoma"/>
                        </a:rPr>
                        <a:t>Cytoplasm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Where many cell activities and chemical reactions within the cell occur.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4604">
                <a:tc>
                  <a:txBody>
                    <a:bodyPr/>
                    <a:lstStyle/>
                    <a:p>
                      <a:pPr algn="l" fontAlgn="ctr"/>
                      <a:r>
                        <a:rPr lang="en-GB" sz="1200" b="0" i="0" u="none" strike="noStrike" dirty="0">
                          <a:solidFill>
                            <a:srgbClr val="000000"/>
                          </a:solidFill>
                          <a:effectLst/>
                          <a:latin typeface="Gill Sans MT" panose="020B0502020104020203" pitchFamily="34" charset="0"/>
                          <a:cs typeface="Tahoma"/>
                        </a:rPr>
                        <a:t> Mitochondria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Provides energy from aerobic respiration.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46821">
                <a:tc>
                  <a:txBody>
                    <a:bodyPr/>
                    <a:lstStyle/>
                    <a:p>
                      <a:pPr algn="l" fontAlgn="ctr"/>
                      <a:r>
                        <a:rPr lang="en-GB" sz="1200" b="0" i="0" u="none" strike="noStrike" dirty="0">
                          <a:solidFill>
                            <a:srgbClr val="000000"/>
                          </a:solidFill>
                          <a:effectLst/>
                          <a:latin typeface="Gill Sans MT" panose="020B0502020104020203" pitchFamily="34" charset="0"/>
                          <a:cs typeface="Tahoma"/>
                        </a:rPr>
                        <a:t>Ribosome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Synthesises (makes) proteins.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6821">
                <a:tc>
                  <a:txBody>
                    <a:bodyPr/>
                    <a:lstStyle/>
                    <a:p>
                      <a:pPr algn="l" fontAlgn="ctr"/>
                      <a:r>
                        <a:rPr lang="en-GB" sz="1200" b="0" i="0" u="none" strike="noStrike" dirty="0">
                          <a:solidFill>
                            <a:srgbClr val="000000"/>
                          </a:solidFill>
                          <a:effectLst/>
                          <a:latin typeface="Gill Sans MT" panose="020B0502020104020203" pitchFamily="34" charset="0"/>
                          <a:cs typeface="Tahoma"/>
                        </a:rPr>
                        <a:t>Chloroplast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Where photosynthesis occurs.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51167"/>
                  </a:ext>
                </a:extLst>
              </a:tr>
              <a:tr h="477614">
                <a:tc>
                  <a:txBody>
                    <a:bodyPr/>
                    <a:lstStyle/>
                    <a:p>
                      <a:pPr algn="l" fontAlgn="ctr"/>
                      <a:r>
                        <a:rPr lang="en-GB" sz="1200" b="0" i="0" u="none" strike="noStrike" dirty="0">
                          <a:solidFill>
                            <a:srgbClr val="000000"/>
                          </a:solidFill>
                          <a:effectLst/>
                          <a:latin typeface="Gill Sans MT" panose="020B0502020104020203" pitchFamily="34" charset="0"/>
                          <a:cs typeface="Tahoma"/>
                        </a:rPr>
                        <a:t>Permanent vacuole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Used to store water and other chemicals as cell sap.</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533229"/>
                  </a:ext>
                </a:extLst>
              </a:tr>
              <a:tr h="477614">
                <a:tc>
                  <a:txBody>
                    <a:bodyPr/>
                    <a:lstStyle/>
                    <a:p>
                      <a:pPr algn="l" fontAlgn="ctr"/>
                      <a:r>
                        <a:rPr lang="en-GB" sz="1200" b="0" i="0" u="none" strike="noStrike" dirty="0">
                          <a:solidFill>
                            <a:srgbClr val="000000"/>
                          </a:solidFill>
                          <a:effectLst/>
                          <a:latin typeface="Gill Sans MT" panose="020B0502020104020203" pitchFamily="34" charset="0"/>
                          <a:cs typeface="Tahoma"/>
                        </a:rPr>
                        <a:t>Cell wall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Strengthens and supports the cell.  (Made of cellulose in plants.)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573425"/>
                  </a:ext>
                </a:extLst>
              </a:tr>
              <a:tr h="246821">
                <a:tc>
                  <a:txBody>
                    <a:bodyPr/>
                    <a:lstStyle/>
                    <a:p>
                      <a:pPr algn="l" fontAlgn="ctr"/>
                      <a:r>
                        <a:rPr lang="en-GB" sz="1200" b="0" i="0" u="none" strike="noStrike" dirty="0">
                          <a:solidFill>
                            <a:srgbClr val="000000"/>
                          </a:solidFill>
                          <a:effectLst/>
                          <a:latin typeface="Gill Sans MT" panose="020B0502020104020203" pitchFamily="34" charset="0"/>
                          <a:cs typeface="Tahoma"/>
                        </a:rPr>
                        <a:t>DNA loop</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A loop of DNA, not enclosed within a nucleus.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531995"/>
                  </a:ext>
                </a:extLst>
              </a:tr>
              <a:tr h="477614">
                <a:tc>
                  <a:txBody>
                    <a:bodyPr/>
                    <a:lstStyle/>
                    <a:p>
                      <a:pPr algn="l" fontAlgn="ctr"/>
                      <a:r>
                        <a:rPr lang="en-GB" sz="1200" b="0" i="0" u="none" strike="noStrike" dirty="0">
                          <a:solidFill>
                            <a:srgbClr val="000000"/>
                          </a:solidFill>
                          <a:effectLst/>
                          <a:latin typeface="Gill Sans MT" panose="020B0502020104020203" pitchFamily="34" charset="0"/>
                          <a:cs typeface="Tahoma"/>
                        </a:rPr>
                        <a:t>Plasmid</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A small circle of DNA, may contain genes associated with antibiotic resistance.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6555266"/>
                  </a:ext>
                </a:extLst>
              </a:tr>
              <a:tr h="6928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Diffusion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Spreading out of the particles (gas/ solution) resulting in a net movement from an area of higher concentration to an area of lower concentration.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8231034"/>
                  </a:ext>
                </a:extLst>
              </a:tr>
              <a:tr h="477614">
                <a:tc>
                  <a:txBody>
                    <a:bodyPr/>
                    <a:lstStyle/>
                    <a:p>
                      <a:pPr algn="l" fontAlgn="ctr"/>
                      <a:r>
                        <a:rPr lang="en-GB" sz="1200" b="0" i="0" u="none" strike="noStrike" dirty="0">
                          <a:solidFill>
                            <a:srgbClr val="000000"/>
                          </a:solidFill>
                          <a:effectLst/>
                          <a:latin typeface="Gill Sans MT" panose="020B0502020104020203" pitchFamily="34" charset="0"/>
                          <a:cs typeface="Tahoma"/>
                        </a:rPr>
                        <a:t>Osmosis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diffusion of water from a dilute solution to a concentrated solution through a partially permeable membrane.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0989263"/>
                  </a:ext>
                </a:extLst>
              </a:tr>
              <a:tr h="692810">
                <a:tc>
                  <a:txBody>
                    <a:bodyPr/>
                    <a:lstStyle/>
                    <a:p>
                      <a:pPr algn="l" fontAlgn="ctr"/>
                      <a:r>
                        <a:rPr lang="en-GB" sz="1200" b="0" i="0" u="none" strike="noStrike" dirty="0">
                          <a:solidFill>
                            <a:srgbClr val="000000"/>
                          </a:solidFill>
                          <a:effectLst/>
                          <a:latin typeface="Gill Sans MT" panose="020B0502020104020203" pitchFamily="34" charset="0"/>
                          <a:cs typeface="Tahoma"/>
                        </a:rPr>
                        <a:t>Active Transport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movement of substances from a more dilute solution to a more concentrated solution (against a concentration gradient). Requires energy from respiration.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890599"/>
                  </a:ext>
                </a:extLst>
              </a:tr>
            </a:tbl>
          </a:graphicData>
        </a:graphic>
      </p:graphicFrame>
      <p:sp>
        <p:nvSpPr>
          <p:cNvPr id="5" name="TextBox 4"/>
          <p:cNvSpPr txBox="1"/>
          <p:nvPr/>
        </p:nvSpPr>
        <p:spPr>
          <a:xfrm>
            <a:off x="7903361" y="231134"/>
            <a:ext cx="4026569" cy="461665"/>
          </a:xfrm>
          <a:prstGeom prst="rect">
            <a:avLst/>
          </a:prstGeom>
          <a:noFill/>
        </p:spPr>
        <p:txBody>
          <a:bodyPr wrap="square" rtlCol="0">
            <a:spAutoFit/>
          </a:bodyPr>
          <a:lstStyle/>
          <a:p>
            <a:pPr algn="r"/>
            <a:r>
              <a:rPr lang="en-GB" sz="2400" dirty="0">
                <a:latin typeface="Gill Sans MT" panose="020B0502020104020203" pitchFamily="34" charset="0"/>
              </a:rPr>
              <a:t>Cell Biology</a:t>
            </a:r>
          </a:p>
        </p:txBody>
      </p:sp>
    </p:spTree>
    <p:extLst>
      <p:ext uri="{BB962C8B-B14F-4D97-AF65-F5344CB8AC3E}">
        <p14:creationId xmlns:p14="http://schemas.microsoft.com/office/powerpoint/2010/main" val="50765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50860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4" name="Table 3"/>
          <p:cNvGraphicFramePr>
            <a:graphicFrameLocks noGrp="1"/>
          </p:cNvGraphicFramePr>
          <p:nvPr>
            <p:extLst>
              <p:ext uri="{D42A27DB-BD31-4B8C-83A1-F6EECF244321}">
                <p14:modId xmlns:p14="http://schemas.microsoft.com/office/powerpoint/2010/main" val="1387051170"/>
              </p:ext>
            </p:extLst>
          </p:nvPr>
        </p:nvGraphicFramePr>
        <p:xfrm>
          <a:off x="2369126" y="134606"/>
          <a:ext cx="4547099" cy="6628259"/>
        </p:xfrm>
        <a:graphic>
          <a:graphicData uri="http://schemas.openxmlformats.org/drawingml/2006/table">
            <a:tbl>
              <a:tblPr firstRow="1" bandRow="1">
                <a:tableStyleId>{5940675A-B579-460E-94D1-54222C63F5DA}</a:tableStyleId>
              </a:tblPr>
              <a:tblGrid>
                <a:gridCol w="2341027">
                  <a:extLst>
                    <a:ext uri="{9D8B030D-6E8A-4147-A177-3AD203B41FA5}">
                      <a16:colId xmlns:a16="http://schemas.microsoft.com/office/drawing/2014/main" val="20000"/>
                    </a:ext>
                  </a:extLst>
                </a:gridCol>
                <a:gridCol w="2206072">
                  <a:extLst>
                    <a:ext uri="{9D8B030D-6E8A-4147-A177-3AD203B41FA5}">
                      <a16:colId xmlns:a16="http://schemas.microsoft.com/office/drawing/2014/main" val="20001"/>
                    </a:ext>
                  </a:extLst>
                </a:gridCol>
              </a:tblGrid>
              <a:tr h="265213">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701895">
                <a:tc>
                  <a:txBody>
                    <a:bodyPr/>
                    <a:lstStyle/>
                    <a:p>
                      <a:r>
                        <a:rPr lang="es-ES" sz="1200" kern="1400" dirty="0">
                          <a:ln>
                            <a:noFill/>
                          </a:ln>
                          <a:solidFill>
                            <a:srgbClr val="000000"/>
                          </a:solidFill>
                          <a:effectLst/>
                          <a:latin typeface="Gill Sans MT" panose="020B0502020104020203" pitchFamily="34" charset="0"/>
                        </a:rPr>
                        <a:t>Juego al</a:t>
                      </a:r>
                      <a:r>
                        <a:rPr lang="es-ES" sz="1200" kern="1400" baseline="0" dirty="0">
                          <a:ln>
                            <a:noFill/>
                          </a:ln>
                          <a:solidFill>
                            <a:srgbClr val="000000"/>
                          </a:solidFill>
                          <a:effectLst/>
                          <a:latin typeface="Gill Sans MT" panose="020B0502020104020203" pitchFamily="34" charset="0"/>
                        </a:rPr>
                        <a:t> </a:t>
                      </a:r>
                      <a:r>
                        <a:rPr lang="es-ES" sz="1200" kern="1400" dirty="0">
                          <a:ln>
                            <a:noFill/>
                          </a:ln>
                          <a:solidFill>
                            <a:srgbClr val="000000"/>
                          </a:solidFill>
                          <a:effectLst/>
                          <a:latin typeface="Gill Sans MT" panose="020B0502020104020203" pitchFamily="34" charset="0"/>
                        </a:rPr>
                        <a:t>fútbol /baloncesto/tenis /voleibol /béisbol /hockey /críquet /golf /rugby /</a:t>
                      </a:r>
                    </a:p>
                  </a:txBody>
                  <a:tcPr marL="36576" marR="36576" marT="36576" marB="36576" anchor="ctr"/>
                </a:tc>
                <a:tc>
                  <a:txBody>
                    <a:bodyPr/>
                    <a:lstStyle/>
                    <a:p>
                      <a:pPr marR="0" lvl="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play</a:t>
                      </a:r>
                      <a:r>
                        <a:rPr lang="es-ES" sz="1200" kern="1400" baseline="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football</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basketball</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tennis</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volleyball</a:t>
                      </a:r>
                      <a:r>
                        <a:rPr lang="es-ES" sz="1200" kern="1400" dirty="0">
                          <a:ln>
                            <a:noFill/>
                          </a:ln>
                          <a:solidFill>
                            <a:srgbClr val="000000"/>
                          </a:solidFill>
                          <a:effectLst/>
                          <a:latin typeface="Gill Sans MT" panose="020B0502020104020203" pitchFamily="34" charset="0"/>
                        </a:rPr>
                        <a:t>/baseball/hockey/cricket/golf/rugby</a:t>
                      </a:r>
                    </a:p>
                  </a:txBody>
                  <a:tcPr marL="36576" marR="36576" marT="36576" marB="36576" anchor="ctr"/>
                </a:tc>
                <a:extLst>
                  <a:ext uri="{0D108BD9-81ED-4DB2-BD59-A6C34878D82A}">
                    <a16:rowId xmlns:a16="http://schemas.microsoft.com/office/drawing/2014/main" val="10001"/>
                  </a:ext>
                </a:extLst>
              </a:tr>
              <a:tr h="701895">
                <a:tc>
                  <a:txBody>
                    <a:bodyPr/>
                    <a:lstStyle/>
                    <a:p>
                      <a:r>
                        <a:rPr lang="es-ES" sz="1200" kern="1400" dirty="0">
                          <a:ln>
                            <a:noFill/>
                          </a:ln>
                          <a:solidFill>
                            <a:srgbClr val="000000"/>
                          </a:solidFill>
                          <a:effectLst/>
                          <a:latin typeface="Gill Sans MT" panose="020B0502020104020203" pitchFamily="34" charset="0"/>
                        </a:rPr>
                        <a:t>Hago atletismo /ciclismo /gimnasia /kárate  /la natación /</a:t>
                      </a:r>
                      <a:r>
                        <a:rPr lang="es-ES" sz="1200" dirty="0">
                          <a:latin typeface="Gill Sans MT" panose="020B0502020104020203" pitchFamily="34" charset="0"/>
                        </a:rPr>
                        <a:t>el deporte </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do</a:t>
                      </a:r>
                      <a:r>
                        <a:rPr lang="es-ES" sz="1200" kern="1400" baseline="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athletics</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cycling</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gymnastics</a:t>
                      </a:r>
                      <a:r>
                        <a:rPr lang="es-ES" sz="1200" kern="1400" dirty="0">
                          <a:ln>
                            <a:noFill/>
                          </a:ln>
                          <a:solidFill>
                            <a:srgbClr val="000000"/>
                          </a:solidFill>
                          <a:effectLst/>
                          <a:latin typeface="Gill Sans MT" panose="020B0502020104020203" pitchFamily="34" charset="0"/>
                        </a:rPr>
                        <a:t>/karate/</a:t>
                      </a:r>
                      <a:r>
                        <a:rPr lang="es-ES" sz="1200" kern="1400" dirty="0" err="1">
                          <a:ln>
                            <a:noFill/>
                          </a:ln>
                          <a:solidFill>
                            <a:srgbClr val="000000"/>
                          </a:solidFill>
                          <a:effectLst/>
                          <a:latin typeface="Gill Sans MT" panose="020B0502020104020203" pitchFamily="34" charset="0"/>
                        </a:rPr>
                        <a:t>swimming</a:t>
                      </a:r>
                      <a:r>
                        <a:rPr lang="es-ES" sz="1200" kern="1400" dirty="0">
                          <a:ln>
                            <a:noFill/>
                          </a:ln>
                          <a:solidFill>
                            <a:srgbClr val="000000"/>
                          </a:solidFill>
                          <a:effectLst/>
                          <a:latin typeface="Gill Sans MT" panose="020B0502020104020203" pitchFamily="34" charset="0"/>
                        </a:rPr>
                        <a:t>/ sport</a:t>
                      </a:r>
                    </a:p>
                  </a:txBody>
                  <a:tcPr marL="36576" marR="36576" marT="36576" marB="36576" anchor="ctr"/>
                </a:tc>
                <a:extLst>
                  <a:ext uri="{0D108BD9-81ED-4DB2-BD59-A6C34878D82A}">
                    <a16:rowId xmlns:a16="http://schemas.microsoft.com/office/drawing/2014/main" val="10002"/>
                  </a:ext>
                </a:extLst>
              </a:tr>
              <a:tr h="281114">
                <a:tc>
                  <a:txBody>
                    <a:bodyPr/>
                    <a:lstStyle/>
                    <a:p>
                      <a:r>
                        <a:rPr lang="en-GB" sz="1200" dirty="0" err="1">
                          <a:latin typeface="Gill Sans MT" panose="020B0502020104020203" pitchFamily="34" charset="0"/>
                        </a:rPr>
                        <a:t>cocino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cook</a:t>
                      </a:r>
                    </a:p>
                  </a:txBody>
                  <a:tcPr marL="36576" marR="36576" marT="36576" marB="36576" anchor="ctr"/>
                </a:tc>
                <a:extLst>
                  <a:ext uri="{0D108BD9-81ED-4DB2-BD59-A6C34878D82A}">
                    <a16:rowId xmlns:a16="http://schemas.microsoft.com/office/drawing/2014/main" val="10003"/>
                  </a:ext>
                </a:extLst>
              </a:tr>
              <a:tr h="345453">
                <a:tc>
                  <a:txBody>
                    <a:bodyPr/>
                    <a:lstStyle/>
                    <a:p>
                      <a:r>
                        <a:rPr lang="en-GB" sz="1200" dirty="0" err="1">
                          <a:latin typeface="Gill Sans MT" panose="020B0502020104020203" pitchFamily="34" charset="0"/>
                        </a:rPr>
                        <a:t>Escucho</a:t>
                      </a:r>
                      <a:r>
                        <a:rPr lang="en-GB" sz="1200" dirty="0">
                          <a:latin typeface="Gill Sans MT" panose="020B0502020104020203" pitchFamily="34" charset="0"/>
                        </a:rPr>
                        <a:t> la </a:t>
                      </a:r>
                      <a:r>
                        <a:rPr lang="en-GB" sz="1200" dirty="0" err="1">
                          <a:latin typeface="Gill Sans MT" panose="020B0502020104020203" pitchFamily="34" charset="0"/>
                        </a:rPr>
                        <a:t>música</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listen to music</a:t>
                      </a:r>
                    </a:p>
                  </a:txBody>
                  <a:tcPr marL="36576" marR="36576" marT="36576" marB="36576" anchor="ctr"/>
                </a:tc>
                <a:extLst>
                  <a:ext uri="{0D108BD9-81ED-4DB2-BD59-A6C34878D82A}">
                    <a16:rowId xmlns:a16="http://schemas.microsoft.com/office/drawing/2014/main" val="10004"/>
                  </a:ext>
                </a:extLst>
              </a:tr>
              <a:tr h="365414">
                <a:tc>
                  <a:txBody>
                    <a:bodyPr/>
                    <a:lstStyle/>
                    <a:p>
                      <a:r>
                        <a:rPr lang="en-GB" sz="1200" dirty="0" err="1">
                          <a:latin typeface="Gill Sans MT" panose="020B0502020104020203" pitchFamily="34" charset="0"/>
                        </a:rPr>
                        <a:t>Toco</a:t>
                      </a:r>
                      <a:r>
                        <a:rPr lang="en-GB" sz="1200" dirty="0">
                          <a:latin typeface="Gill Sans MT" panose="020B0502020104020203" pitchFamily="34" charset="0"/>
                        </a:rPr>
                        <a:t> la </a:t>
                      </a:r>
                      <a:r>
                        <a:rPr lang="en-GB" sz="1200" dirty="0" err="1">
                          <a:latin typeface="Gill Sans MT" panose="020B0502020104020203" pitchFamily="34" charset="0"/>
                        </a:rPr>
                        <a:t>guitarra</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play the guitar</a:t>
                      </a:r>
                    </a:p>
                  </a:txBody>
                  <a:tcPr marL="36576" marR="36576" marT="36576" marB="36576" anchor="ctr"/>
                </a:tc>
                <a:extLst>
                  <a:ext uri="{0D108BD9-81ED-4DB2-BD59-A6C34878D82A}">
                    <a16:rowId xmlns:a16="http://schemas.microsoft.com/office/drawing/2014/main" val="3925240874"/>
                  </a:ext>
                </a:extLst>
              </a:tr>
              <a:tr h="345453">
                <a:tc>
                  <a:txBody>
                    <a:bodyPr/>
                    <a:lstStyle/>
                    <a:p>
                      <a:r>
                        <a:rPr lang="en-GB" sz="1200" dirty="0" err="1">
                          <a:latin typeface="Gill Sans MT" panose="020B0502020104020203" pitchFamily="34" charset="0"/>
                        </a:rPr>
                        <a:t>bailo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 dance</a:t>
                      </a:r>
                    </a:p>
                  </a:txBody>
                  <a:tcPr marL="36576" marR="36576" marT="36576" marB="36576" anchor="ctr"/>
                </a:tc>
                <a:extLst>
                  <a:ext uri="{0D108BD9-81ED-4DB2-BD59-A6C34878D82A}">
                    <a16:rowId xmlns:a16="http://schemas.microsoft.com/office/drawing/2014/main" val="1235971345"/>
                  </a:ext>
                </a:extLst>
              </a:tr>
              <a:tr h="345453">
                <a:tc>
                  <a:txBody>
                    <a:bodyPr/>
                    <a:lstStyle/>
                    <a:p>
                      <a:r>
                        <a:rPr lang="en-GB" sz="1200" dirty="0">
                          <a:latin typeface="Gill Sans MT" panose="020B0502020104020203" pitchFamily="34" charset="0"/>
                        </a:rPr>
                        <a:t>Charlo con</a:t>
                      </a:r>
                      <a:r>
                        <a:rPr lang="en-GB" sz="1200" baseline="0" dirty="0">
                          <a:latin typeface="Gill Sans MT" panose="020B0502020104020203" pitchFamily="34" charset="0"/>
                        </a:rPr>
                        <a:t> amigos</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chat with friends</a:t>
                      </a:r>
                    </a:p>
                  </a:txBody>
                  <a:tcPr marL="36576" marR="36576" marT="36576" marB="36576" anchor="ctr"/>
                </a:tc>
                <a:extLst>
                  <a:ext uri="{0D108BD9-81ED-4DB2-BD59-A6C34878D82A}">
                    <a16:rowId xmlns:a16="http://schemas.microsoft.com/office/drawing/2014/main" val="3748769057"/>
                  </a:ext>
                </a:extLst>
              </a:tr>
              <a:tr h="345453">
                <a:tc>
                  <a:txBody>
                    <a:bodyPr/>
                    <a:lstStyle/>
                    <a:p>
                      <a:r>
                        <a:rPr lang="en-GB" sz="1200" dirty="0" err="1">
                          <a:latin typeface="Gill Sans MT" panose="020B0502020104020203" pitchFamily="34" charset="0"/>
                        </a:rPr>
                        <a:t>Navego</a:t>
                      </a:r>
                      <a:r>
                        <a:rPr lang="en-GB" sz="1200" baseline="0" dirty="0">
                          <a:latin typeface="Gill Sans MT" panose="020B0502020104020203" pitchFamily="34" charset="0"/>
                        </a:rPr>
                        <a:t> </a:t>
                      </a:r>
                      <a:r>
                        <a:rPr lang="en-GB" sz="1200" baseline="0" dirty="0" err="1">
                          <a:latin typeface="Gill Sans MT" panose="020B0502020104020203" pitchFamily="34" charset="0"/>
                        </a:rPr>
                        <a:t>por</a:t>
                      </a:r>
                      <a:r>
                        <a:rPr lang="en-GB" sz="1200" baseline="0" dirty="0">
                          <a:latin typeface="Gill Sans MT" panose="020B0502020104020203" pitchFamily="34" charset="0"/>
                        </a:rPr>
                        <a:t> internet</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surf the net/</a:t>
                      </a:r>
                      <a:r>
                        <a:rPr lang="en-GB" sz="1200" kern="1400" baseline="0" dirty="0">
                          <a:ln>
                            <a:noFill/>
                          </a:ln>
                          <a:solidFill>
                            <a:srgbClr val="000000"/>
                          </a:solidFill>
                          <a:effectLst/>
                          <a:latin typeface="Gill Sans MT" panose="020B0502020104020203" pitchFamily="34" charset="0"/>
                        </a:rPr>
                        <a:t> Google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45453">
                <a:tc>
                  <a:txBody>
                    <a:bodyPr/>
                    <a:lstStyle/>
                    <a:p>
                      <a:r>
                        <a:rPr lang="en-GB" sz="1200" dirty="0" err="1">
                          <a:latin typeface="Gill Sans MT" panose="020B0502020104020203" pitchFamily="34" charset="0"/>
                        </a:rPr>
                        <a:t>Corro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run</a:t>
                      </a:r>
                    </a:p>
                  </a:txBody>
                  <a:tcPr marL="36576" marR="36576" marT="36576" marB="36576" anchor="ctr"/>
                </a:tc>
                <a:extLst>
                  <a:ext uri="{0D108BD9-81ED-4DB2-BD59-A6C34878D82A}">
                    <a16:rowId xmlns:a16="http://schemas.microsoft.com/office/drawing/2014/main" val="3146237369"/>
                  </a:ext>
                </a:extLst>
              </a:tr>
              <a:tr h="345453">
                <a:tc>
                  <a:txBody>
                    <a:bodyPr/>
                    <a:lstStyle/>
                    <a:p>
                      <a:r>
                        <a:rPr lang="en-GB" sz="1200" dirty="0">
                          <a:latin typeface="Gill Sans MT" panose="020B0502020104020203" pitchFamily="34" charset="0"/>
                        </a:rPr>
                        <a:t>Leo </a:t>
                      </a:r>
                      <a:r>
                        <a:rPr lang="en-GB" sz="1200" dirty="0" err="1">
                          <a:latin typeface="Gill Sans MT" panose="020B0502020104020203" pitchFamily="34" charset="0"/>
                        </a:rPr>
                        <a:t>novelas</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read</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novels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45453">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Veo la tele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watch</a:t>
                      </a:r>
                      <a:r>
                        <a:rPr lang="es-ES" sz="1200" kern="1400" dirty="0">
                          <a:ln>
                            <a:noFill/>
                          </a:ln>
                          <a:solidFill>
                            <a:srgbClr val="000000"/>
                          </a:solidFill>
                          <a:effectLst/>
                          <a:latin typeface="Gill Sans MT" panose="020B0502020104020203" pitchFamily="34" charset="0"/>
                        </a:rPr>
                        <a:t> TV</a:t>
                      </a:r>
                    </a:p>
                  </a:txBody>
                  <a:tcPr marL="36576" marR="36576" marT="36576" marB="36576" anchor="ctr"/>
                </a:tc>
                <a:extLst>
                  <a:ext uri="{0D108BD9-81ED-4DB2-BD59-A6C34878D82A}">
                    <a16:rowId xmlns:a16="http://schemas.microsoft.com/office/drawing/2014/main" val="2139219470"/>
                  </a:ext>
                </a:extLst>
              </a:tr>
              <a:tr h="491504">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Voy al cine /a al piscina</a:t>
                      </a:r>
                      <a:r>
                        <a:rPr lang="es-ES" sz="1200" kern="1400" baseline="0" dirty="0">
                          <a:ln>
                            <a:noFill/>
                          </a:ln>
                          <a:solidFill>
                            <a:srgbClr val="000000"/>
                          </a:solidFill>
                          <a:effectLst/>
                          <a:latin typeface="Gill Sans MT" panose="020B0502020104020203" pitchFamily="34" charset="0"/>
                        </a:rPr>
                        <a:t> /de compras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go</a:t>
                      </a:r>
                      <a:r>
                        <a:rPr lang="es-ES" sz="1200" kern="1400" dirty="0">
                          <a:ln>
                            <a:noFill/>
                          </a:ln>
                          <a:solidFill>
                            <a:srgbClr val="000000"/>
                          </a:solidFill>
                          <a:effectLst/>
                          <a:latin typeface="Gill Sans MT" panose="020B0502020104020203" pitchFamily="34" charset="0"/>
                        </a:rPr>
                        <a:t> to</a:t>
                      </a:r>
                      <a:r>
                        <a:rPr lang="es-ES" sz="1200" kern="1400" baseline="0" dirty="0">
                          <a:ln>
                            <a:noFill/>
                          </a:ln>
                          <a:solidFill>
                            <a:srgbClr val="000000"/>
                          </a:solidFill>
                          <a:effectLst/>
                          <a:latin typeface="Gill Sans MT" panose="020B0502020104020203" pitchFamily="34" charset="0"/>
                        </a:rPr>
                        <a:t> </a:t>
                      </a:r>
                      <a:r>
                        <a:rPr lang="es-ES" sz="1200" kern="1400" baseline="0" dirty="0" err="1">
                          <a:ln>
                            <a:noFill/>
                          </a:ln>
                          <a:solidFill>
                            <a:srgbClr val="000000"/>
                          </a:solidFill>
                          <a:effectLst/>
                          <a:latin typeface="Gill Sans MT" panose="020B0502020104020203" pitchFamily="34" charset="0"/>
                        </a:rPr>
                        <a:t>the</a:t>
                      </a:r>
                      <a:r>
                        <a:rPr lang="es-ES" sz="1200" kern="1400" baseline="0" dirty="0">
                          <a:ln>
                            <a:noFill/>
                          </a:ln>
                          <a:solidFill>
                            <a:srgbClr val="000000"/>
                          </a:solidFill>
                          <a:effectLst/>
                          <a:latin typeface="Gill Sans MT" panose="020B0502020104020203" pitchFamily="34" charset="0"/>
                        </a:rPr>
                        <a:t> cinema/ </a:t>
                      </a:r>
                      <a:r>
                        <a:rPr lang="es-ES" sz="1200" kern="1400" baseline="0" dirty="0" err="1">
                          <a:ln>
                            <a:noFill/>
                          </a:ln>
                          <a:solidFill>
                            <a:srgbClr val="000000"/>
                          </a:solidFill>
                          <a:effectLst/>
                          <a:latin typeface="Gill Sans MT" panose="020B0502020104020203" pitchFamily="34" charset="0"/>
                        </a:rPr>
                        <a:t>swimming</a:t>
                      </a:r>
                      <a:r>
                        <a:rPr lang="es-ES" sz="1200" kern="1400" baseline="0" dirty="0">
                          <a:ln>
                            <a:noFill/>
                          </a:ln>
                          <a:solidFill>
                            <a:srgbClr val="000000"/>
                          </a:solidFill>
                          <a:effectLst/>
                          <a:latin typeface="Gill Sans MT" panose="020B0502020104020203" pitchFamily="34" charset="0"/>
                        </a:rPr>
                        <a:t> pool/shopping</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45453">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Normalmente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Normally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45453">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generalmente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generally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4545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a:t>
                      </a:r>
                      <a:r>
                        <a:rPr lang="en-GB" sz="1200" kern="1400" dirty="0" err="1">
                          <a:ln>
                            <a:noFill/>
                          </a:ln>
                          <a:solidFill>
                            <a:srgbClr val="000000"/>
                          </a:solidFill>
                          <a:effectLst/>
                          <a:latin typeface="Gill Sans MT" panose="020B0502020104020203" pitchFamily="34" charset="0"/>
                        </a:rPr>
                        <a:t>veces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sometimes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r h="34545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Gill Sans MT" panose="020B0502020104020203" pitchFamily="34" charset="0"/>
                        </a:rPr>
                        <a:t>Siempre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always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3784721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31147353"/>
              </p:ext>
            </p:extLst>
          </p:nvPr>
        </p:nvGraphicFramePr>
        <p:xfrm>
          <a:off x="7414952" y="134605"/>
          <a:ext cx="4499348" cy="6448717"/>
        </p:xfrm>
        <a:graphic>
          <a:graphicData uri="http://schemas.openxmlformats.org/drawingml/2006/table">
            <a:tbl>
              <a:tblPr firstRow="1" bandRow="1">
                <a:tableStyleId>{5940675A-B579-460E-94D1-54222C63F5DA}</a:tableStyleId>
              </a:tblPr>
              <a:tblGrid>
                <a:gridCol w="2181324">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r>
                        <a:rPr lang="es-ES" sz="1200" kern="1400" dirty="0">
                          <a:ln>
                            <a:noFill/>
                          </a:ln>
                          <a:solidFill>
                            <a:srgbClr val="000000"/>
                          </a:solidFill>
                          <a:effectLst/>
                          <a:latin typeface="Gill Sans MT" panose="020B0502020104020203" pitchFamily="34" charset="0"/>
                        </a:rPr>
                        <a:t>Nunca </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Never</a:t>
                      </a:r>
                    </a:p>
                  </a:txBody>
                  <a:tcPr marL="36576" marR="36576" marT="36576" marB="36576"/>
                </a:tc>
                <a:extLst>
                  <a:ext uri="{0D108BD9-81ED-4DB2-BD59-A6C34878D82A}">
                    <a16:rowId xmlns:a16="http://schemas.microsoft.com/office/drawing/2014/main" val="10003"/>
                  </a:ext>
                </a:extLst>
              </a:tr>
              <a:tr h="382798">
                <a:tc>
                  <a:txBody>
                    <a:bodyPr/>
                    <a:lstStyle/>
                    <a:p>
                      <a:r>
                        <a:rPr lang="es-ES" sz="1200" kern="1400" dirty="0">
                          <a:ln>
                            <a:noFill/>
                          </a:ln>
                          <a:solidFill>
                            <a:srgbClr val="000000"/>
                          </a:solidFill>
                          <a:effectLst/>
                          <a:latin typeface="Gill Sans MT" panose="020B0502020104020203" pitchFamily="34" charset="0"/>
                        </a:rPr>
                        <a:t>el fin de semana</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At the weekend</a:t>
                      </a:r>
                    </a:p>
                  </a:txBody>
                  <a:tcPr marL="36576" marR="36576" marT="36576" marB="36576"/>
                </a:tc>
                <a:extLst>
                  <a:ext uri="{0D108BD9-81ED-4DB2-BD59-A6C34878D82A}">
                    <a16:rowId xmlns:a16="http://schemas.microsoft.com/office/drawing/2014/main" val="3925240874"/>
                  </a:ext>
                </a:extLst>
              </a:tr>
              <a:tr h="361888">
                <a:tc>
                  <a:txBody>
                    <a:bodyPr/>
                    <a:lstStyle/>
                    <a:p>
                      <a:r>
                        <a:rPr lang="es-ES" sz="1200" kern="1400" dirty="0">
                          <a:ln>
                            <a:noFill/>
                          </a:ln>
                          <a:solidFill>
                            <a:srgbClr val="000000"/>
                          </a:solidFill>
                          <a:effectLst/>
                          <a:latin typeface="Gill Sans MT" panose="020B0502020104020203" pitchFamily="34" charset="0"/>
                        </a:rPr>
                        <a:t>los lunes </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On Mondays</a:t>
                      </a:r>
                    </a:p>
                  </a:txBody>
                  <a:tcPr marL="36576" marR="36576" marT="36576" marB="36576"/>
                </a:tc>
                <a:extLst>
                  <a:ext uri="{0D108BD9-81ED-4DB2-BD59-A6C34878D82A}">
                    <a16:rowId xmlns:a16="http://schemas.microsoft.com/office/drawing/2014/main" val="3041935017"/>
                  </a:ext>
                </a:extLst>
              </a:tr>
              <a:tr h="361888">
                <a:tc>
                  <a:txBody>
                    <a:bodyPr/>
                    <a:lstStyle/>
                    <a:p>
                      <a:r>
                        <a:rPr lang="es-ES" sz="1200" kern="1400" dirty="0">
                          <a:ln>
                            <a:noFill/>
                          </a:ln>
                          <a:solidFill>
                            <a:srgbClr val="000000"/>
                          </a:solidFill>
                          <a:effectLst/>
                          <a:latin typeface="Gill Sans MT" panose="020B0502020104020203" pitchFamily="34" charset="0"/>
                        </a:rPr>
                        <a:t>De vez en cuando</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From time to time</a:t>
                      </a:r>
                    </a:p>
                  </a:txBody>
                  <a:tcPr marL="36576" marR="36576" marT="36576" marB="36576"/>
                </a:tc>
                <a:extLst>
                  <a:ext uri="{0D108BD9-81ED-4DB2-BD59-A6C34878D82A}">
                    <a16:rowId xmlns:a16="http://schemas.microsoft.com/office/drawing/2014/main" val="4149408354"/>
                  </a:ext>
                </a:extLst>
              </a:tr>
              <a:tr h="361888">
                <a:tc>
                  <a:txBody>
                    <a:bodyPr/>
                    <a:lstStyle/>
                    <a:p>
                      <a:r>
                        <a:rPr lang="es-ES" sz="1200" dirty="0">
                          <a:latin typeface="Gill Sans MT" panose="020B0502020104020203" pitchFamily="34" charset="0"/>
                        </a:rPr>
                        <a:t>Pienso que es</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think</a:t>
                      </a:r>
                      <a:r>
                        <a:rPr lang="en-GB" sz="1200" kern="1400" baseline="0" dirty="0">
                          <a:ln>
                            <a:noFill/>
                          </a:ln>
                          <a:solidFill>
                            <a:srgbClr val="000000"/>
                          </a:solidFill>
                          <a:effectLst/>
                          <a:latin typeface="Gill Sans MT" panose="020B0502020104020203" pitchFamily="34" charset="0"/>
                        </a:rPr>
                        <a:t> it is</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s-ES" sz="1200" dirty="0">
                          <a:latin typeface="Gill Sans MT" panose="020B0502020104020203" pitchFamily="34" charset="0"/>
                        </a:rPr>
                        <a:t>En mi opinión</a:t>
                      </a:r>
                      <a:r>
                        <a:rPr lang="es-ES" sz="1200" baseline="0" dirty="0">
                          <a:latin typeface="Gill Sans MT" panose="020B0502020104020203" pitchFamily="34" charset="0"/>
                        </a:rPr>
                        <a:t> </a:t>
                      </a:r>
                      <a:r>
                        <a:rPr lang="es-ES" sz="1200" dirty="0">
                          <a:latin typeface="Gill Sans MT" panose="020B0502020104020203" pitchFamily="34" charset="0"/>
                        </a:rPr>
                        <a:t>es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In my opinion it is</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s-ES" sz="1200" dirty="0">
                          <a:latin typeface="Gill Sans MT" panose="020B0502020104020203" pitchFamily="34" charset="0"/>
                        </a:rPr>
                        <a:t>creo que …es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believe it is</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divertido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Fun</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aburrido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Boring</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genial</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Great</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interesante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Interesting</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Gill Sans MT" panose="020B0502020104020203" pitchFamily="34" charset="0"/>
                        </a:rPr>
                        <a:t>fácil</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Easy</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difícil</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difficult</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activo</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Active</a:t>
                      </a:r>
                    </a:p>
                  </a:txBody>
                  <a:tcPr marL="36576" marR="36576" marT="36576" marB="36576"/>
                </a:tc>
                <a:extLst>
                  <a:ext uri="{0D108BD9-81ED-4DB2-BD59-A6C34878D82A}">
                    <a16:rowId xmlns:a16="http://schemas.microsoft.com/office/drawing/2014/main" val="3487442006"/>
                  </a:ext>
                </a:extLst>
              </a:tr>
              <a:tr h="361888">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artístico</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Artistic</a:t>
                      </a:r>
                    </a:p>
                  </a:txBody>
                  <a:tcPr marL="36576" marR="36576" marT="36576" marB="36576"/>
                </a:tc>
                <a:extLst>
                  <a:ext uri="{0D108BD9-81ED-4DB2-BD59-A6C34878D82A}">
                    <a16:rowId xmlns:a16="http://schemas.microsoft.com/office/drawing/2014/main" val="1611597406"/>
                  </a:ext>
                </a:extLst>
              </a:tr>
              <a:tr h="361888">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gracioso</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Funny</a:t>
                      </a:r>
                    </a:p>
                  </a:txBody>
                  <a:tcPr marL="36576" marR="36576" marT="36576" marB="36576"/>
                </a:tc>
                <a:extLst>
                  <a:ext uri="{0D108BD9-81ED-4DB2-BD59-A6C34878D82A}">
                    <a16:rowId xmlns:a16="http://schemas.microsoft.com/office/drawing/2014/main" val="3306082756"/>
                  </a:ext>
                </a:extLst>
              </a:tr>
              <a:tr h="361888">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físico</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physical</a:t>
                      </a:r>
                    </a:p>
                  </a:txBody>
                  <a:tcPr marL="36576" marR="36576" marT="36576" marB="36576"/>
                </a:tc>
                <a:extLst>
                  <a:ext uri="{0D108BD9-81ED-4DB2-BD59-A6C34878D82A}">
                    <a16:rowId xmlns:a16="http://schemas.microsoft.com/office/drawing/2014/main" val="2679471686"/>
                  </a:ext>
                </a:extLst>
              </a:tr>
            </a:tbl>
          </a:graphicData>
        </a:graphic>
      </p:graphicFrame>
    </p:spTree>
    <p:extLst>
      <p:ext uri="{BB962C8B-B14F-4D97-AF65-F5344CB8AC3E}">
        <p14:creationId xmlns:p14="http://schemas.microsoft.com/office/powerpoint/2010/main" val="120410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50860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8" name="Table 7"/>
          <p:cNvGraphicFramePr>
            <a:graphicFrameLocks noGrp="1"/>
          </p:cNvGraphicFramePr>
          <p:nvPr>
            <p:extLst>
              <p:ext uri="{D42A27DB-BD31-4B8C-83A1-F6EECF244321}">
                <p14:modId xmlns:p14="http://schemas.microsoft.com/office/powerpoint/2010/main" val="571203130"/>
              </p:ext>
            </p:extLst>
          </p:nvPr>
        </p:nvGraphicFramePr>
        <p:xfrm>
          <a:off x="2310939" y="134605"/>
          <a:ext cx="4643721" cy="6558034"/>
        </p:xfrm>
        <a:graphic>
          <a:graphicData uri="http://schemas.openxmlformats.org/drawingml/2006/table">
            <a:tbl>
              <a:tblPr firstRow="1" bandRow="1">
                <a:tableStyleId>{5940675A-B579-460E-94D1-54222C63F5DA}</a:tableStyleId>
              </a:tblPr>
              <a:tblGrid>
                <a:gridCol w="2325697">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relajante</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Relaxing</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r>
                        <a:rPr lang="en-GB" sz="1200" kern="1400" dirty="0">
                          <a:ln>
                            <a:noFill/>
                          </a:ln>
                          <a:solidFill>
                            <a:srgbClr val="000000"/>
                          </a:solidFill>
                          <a:effectLst/>
                          <a:latin typeface="Gill Sans MT" panose="020B0502020104020203" pitchFamily="34" charset="0"/>
                        </a:rPr>
                        <a:t>Social</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Social</a:t>
                      </a:r>
                    </a:p>
                  </a:txBody>
                  <a:tcPr marL="36576" marR="36576" marT="36576" marB="36576" anchor="ctr"/>
                </a:tc>
                <a:extLst>
                  <a:ext uri="{0D108BD9-81ED-4DB2-BD59-A6C34878D82A}">
                    <a16:rowId xmlns:a16="http://schemas.microsoft.com/office/drawing/2014/main" val="10002"/>
                  </a:ext>
                </a:extLst>
              </a:tr>
              <a:tr h="362529">
                <a:tc>
                  <a:txBody>
                    <a:bodyPr/>
                    <a:lstStyle/>
                    <a:p>
                      <a:r>
                        <a:rPr lang="en-GB" sz="1200" kern="1400" dirty="0">
                          <a:ln>
                            <a:noFill/>
                          </a:ln>
                          <a:solidFill>
                            <a:srgbClr val="000000"/>
                          </a:solidFill>
                          <a:effectLst/>
                          <a:latin typeface="Gill Sans MT" panose="020B0502020104020203" pitchFamily="34" charset="0"/>
                        </a:rPr>
                        <a:t>gratis</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Free</a:t>
                      </a:r>
                    </a:p>
                  </a:txBody>
                  <a:tcPr marL="36576" marR="36576" marT="36576" marB="36576" anchor="ctr"/>
                </a:tc>
                <a:extLst>
                  <a:ext uri="{0D108BD9-81ED-4DB2-BD59-A6C34878D82A}">
                    <a16:rowId xmlns:a16="http://schemas.microsoft.com/office/drawing/2014/main" val="10003"/>
                  </a:ext>
                </a:extLst>
              </a:tr>
              <a:tr h="361888">
                <a:tc>
                  <a:txBody>
                    <a:bodyPr/>
                    <a:lstStyle/>
                    <a:p>
                      <a:r>
                        <a:rPr lang="en-GB" sz="1200" kern="1400" dirty="0" err="1">
                          <a:ln>
                            <a:noFill/>
                          </a:ln>
                          <a:solidFill>
                            <a:srgbClr val="000000"/>
                          </a:solidFill>
                          <a:effectLst/>
                          <a:latin typeface="Gill Sans MT" panose="020B0502020104020203" pitchFamily="34" charset="0"/>
                        </a:rPr>
                        <a:t>moderno</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Modern</a:t>
                      </a:r>
                    </a:p>
                  </a:txBody>
                  <a:tcPr marL="36576" marR="36576" marT="36576" marB="36576" anchor="ctr"/>
                </a:tc>
                <a:extLst>
                  <a:ext uri="{0D108BD9-81ED-4DB2-BD59-A6C34878D82A}">
                    <a16:rowId xmlns:a16="http://schemas.microsoft.com/office/drawing/2014/main" val="10004"/>
                  </a:ext>
                </a:extLst>
              </a:tr>
              <a:tr h="382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 popular</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Popular</a:t>
                      </a:r>
                    </a:p>
                  </a:txBody>
                  <a:tcPr marL="36576" marR="36576" marT="36576" marB="36576" anchor="ctr"/>
                </a:tc>
                <a:extLst>
                  <a:ext uri="{0D108BD9-81ED-4DB2-BD59-A6C34878D82A}">
                    <a16:rowId xmlns:a16="http://schemas.microsoft.com/office/drawing/2014/main" val="3925240874"/>
                  </a:ext>
                </a:extLst>
              </a:tr>
              <a:tr h="361888">
                <a:tc>
                  <a:txBody>
                    <a:bodyPr/>
                    <a:lstStyle/>
                    <a:p>
                      <a:r>
                        <a:rPr lang="en-GB" sz="1200" dirty="0" err="1">
                          <a:latin typeface="Gill Sans MT" panose="020B0502020104020203" pitchFamily="34" charset="0"/>
                        </a:rPr>
                        <a:t>Más</a:t>
                      </a:r>
                      <a:r>
                        <a:rPr lang="en-GB" sz="1200" dirty="0">
                          <a:latin typeface="Gill Sans MT" panose="020B0502020104020203" pitchFamily="34" charset="0"/>
                        </a:rPr>
                        <a:t> … 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More … than</a:t>
                      </a:r>
                    </a:p>
                  </a:txBody>
                  <a:tcPr marL="36576" marR="36576" marT="36576" marB="36576" anchor="ctr"/>
                </a:tc>
                <a:extLst>
                  <a:ext uri="{0D108BD9-81ED-4DB2-BD59-A6C34878D82A}">
                    <a16:rowId xmlns:a16="http://schemas.microsoft.com/office/drawing/2014/main" val="1235971345"/>
                  </a:ext>
                </a:extLst>
              </a:tr>
              <a:tr h="361888">
                <a:tc>
                  <a:txBody>
                    <a:bodyPr/>
                    <a:lstStyle/>
                    <a:p>
                      <a:r>
                        <a:rPr lang="en-GB" sz="1200" dirty="0" err="1">
                          <a:latin typeface="Gill Sans MT" panose="020B0502020104020203" pitchFamily="34" charset="0"/>
                        </a:rPr>
                        <a:t>Menos</a:t>
                      </a:r>
                      <a:r>
                        <a:rPr lang="en-GB" sz="1200" dirty="0">
                          <a:latin typeface="Gill Sans MT" panose="020B0502020104020203" pitchFamily="34" charset="0"/>
                        </a:rPr>
                        <a:t> … que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Less … than</a:t>
                      </a:r>
                    </a:p>
                  </a:txBody>
                  <a:tcPr marL="36576" marR="36576" marT="36576" marB="36576" anchor="ctr"/>
                </a:tc>
                <a:extLst>
                  <a:ext uri="{0D108BD9-81ED-4DB2-BD59-A6C34878D82A}">
                    <a16:rowId xmlns:a16="http://schemas.microsoft.com/office/drawing/2014/main" val="3748769057"/>
                  </a:ext>
                </a:extLst>
              </a:tr>
              <a:tr h="361888">
                <a:tc>
                  <a:txBody>
                    <a:bodyPr/>
                    <a:lstStyle/>
                    <a:p>
                      <a:r>
                        <a:rPr lang="es-ES" sz="1200" dirty="0">
                          <a:latin typeface="Gill Sans MT" panose="020B0502020104020203" pitchFamily="34" charset="0"/>
                        </a:rPr>
                        <a:t>jugué al</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played</a:t>
                      </a:r>
                    </a:p>
                  </a:txBody>
                  <a:tcPr marL="36576" marR="36576" marT="36576" marB="36576" anchor="ctr"/>
                </a:tc>
                <a:extLst>
                  <a:ext uri="{0D108BD9-81ED-4DB2-BD59-A6C34878D82A}">
                    <a16:rowId xmlns:a16="http://schemas.microsoft.com/office/drawing/2014/main" val="1543258229"/>
                  </a:ext>
                </a:extLst>
              </a:tr>
              <a:tr h="361888">
                <a:tc>
                  <a:txBody>
                    <a:bodyPr/>
                    <a:lstStyle/>
                    <a:p>
                      <a:r>
                        <a:rPr lang="es-ES" sz="1200" dirty="0">
                          <a:latin typeface="Gill Sans MT" panose="020B0502020104020203" pitchFamily="34" charset="0"/>
                        </a:rPr>
                        <a:t>hice</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did</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r>
                        <a:rPr lang="es-ES" sz="1200" dirty="0">
                          <a:latin typeface="Gill Sans MT" panose="020B0502020104020203" pitchFamily="34" charset="0"/>
                        </a:rPr>
                        <a:t>ayer</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yesterday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r>
                        <a:rPr lang="es-ES" sz="1200" dirty="0">
                          <a:latin typeface="Gill Sans MT" panose="020B0502020104020203" pitchFamily="34" charset="0"/>
                        </a:rPr>
                        <a:t>por la mañana /tarde /noche</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In </a:t>
                      </a:r>
                      <a:r>
                        <a:rPr lang="es-ES" sz="1200" kern="1400" dirty="0" err="1">
                          <a:ln>
                            <a:noFill/>
                          </a:ln>
                          <a:solidFill>
                            <a:srgbClr val="000000"/>
                          </a:solidFill>
                          <a:effectLst/>
                          <a:latin typeface="Gill Sans MT" panose="020B0502020104020203" pitchFamily="34" charset="0"/>
                        </a:rPr>
                        <a:t>the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morning</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afternoon</a:t>
                      </a:r>
                      <a:r>
                        <a:rPr lang="es-ES" sz="1200" kern="1400" dirty="0">
                          <a:ln>
                            <a:noFill/>
                          </a:ln>
                          <a:solidFill>
                            <a:srgbClr val="000000"/>
                          </a:solidFill>
                          <a:effectLst/>
                          <a:latin typeface="Gill Sans MT" panose="020B0502020104020203" pitchFamily="34" charset="0"/>
                        </a:rPr>
                        <a:t>/</a:t>
                      </a:r>
                      <a:r>
                        <a:rPr lang="es-ES" sz="1200" kern="1400" dirty="0" err="1">
                          <a:ln>
                            <a:noFill/>
                          </a:ln>
                          <a:solidFill>
                            <a:srgbClr val="000000"/>
                          </a:solidFill>
                          <a:effectLst/>
                          <a:latin typeface="Gill Sans MT" panose="020B0502020104020203" pitchFamily="34" charset="0"/>
                        </a:rPr>
                        <a:t>night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r>
                        <a:rPr lang="es-ES" sz="1200" dirty="0">
                          <a:latin typeface="Gill Sans MT" panose="020B0502020104020203" pitchFamily="34" charset="0"/>
                        </a:rPr>
                        <a:t>la semana pasada</a:t>
                      </a:r>
                      <a:endParaRPr lang="en-GB" sz="1200" dirty="0">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Last</a:t>
                      </a:r>
                      <a:r>
                        <a:rPr lang="es-ES" sz="1200" kern="1400" baseline="0" dirty="0">
                          <a:ln>
                            <a:noFill/>
                          </a:ln>
                          <a:solidFill>
                            <a:srgbClr val="000000"/>
                          </a:solidFill>
                          <a:effectLst/>
                          <a:latin typeface="Gill Sans MT" panose="020B0502020104020203" pitchFamily="34" charset="0"/>
                        </a:rPr>
                        <a:t> </a:t>
                      </a:r>
                      <a:r>
                        <a:rPr lang="es-ES" sz="1200" kern="1400" baseline="0" dirty="0" err="1">
                          <a:ln>
                            <a:noFill/>
                          </a:ln>
                          <a:solidFill>
                            <a:srgbClr val="000000"/>
                          </a:solidFill>
                          <a:effectLst/>
                          <a:latin typeface="Gill Sans MT" panose="020B0502020104020203" pitchFamily="34" charset="0"/>
                        </a:rPr>
                        <a:t>week</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r>
                        <a:rPr lang="es-ES" sz="1200" dirty="0">
                          <a:latin typeface="Gill Sans MT" panose="020B0502020104020203" pitchFamily="34" charset="0"/>
                        </a:rPr>
                        <a:t>El lunes pasado</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Last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Monday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r>
                        <a:rPr lang="es-ES" sz="1200" dirty="0">
                          <a:latin typeface="Gill Sans MT" panose="020B0502020104020203" pitchFamily="34" charset="0"/>
                        </a:rPr>
                        <a:t>El mes pasado</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Last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month</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r>
                        <a:rPr lang="es-ES" sz="1200" dirty="0">
                          <a:latin typeface="Gill Sans MT" panose="020B0502020104020203" pitchFamily="34" charset="0"/>
                        </a:rPr>
                        <a:t>El año pasado</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Last</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year</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r h="361888">
                <a:tc>
                  <a:txBody>
                    <a:bodyPr/>
                    <a:lstStyle/>
                    <a:p>
                      <a:r>
                        <a:rPr lang="en-GB" sz="1200" dirty="0" err="1">
                          <a:latin typeface="Gill Sans MT" panose="020B0502020104020203" pitchFamily="34" charset="0"/>
                        </a:rPr>
                        <a:t>Jugaba</a:t>
                      </a:r>
                      <a:r>
                        <a:rPr lang="en-GB" sz="1200" dirty="0">
                          <a:latin typeface="Gill Sans MT" panose="020B0502020104020203" pitchFamily="34" charset="0"/>
                        </a:rPr>
                        <a:t> al</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used</a:t>
                      </a:r>
                      <a:r>
                        <a:rPr lang="es-ES" sz="1200" kern="1400" dirty="0">
                          <a:ln>
                            <a:noFill/>
                          </a:ln>
                          <a:solidFill>
                            <a:srgbClr val="000000"/>
                          </a:solidFill>
                          <a:effectLst/>
                          <a:latin typeface="Gill Sans MT" panose="020B0502020104020203" pitchFamily="34" charset="0"/>
                        </a:rPr>
                        <a:t> to </a:t>
                      </a:r>
                      <a:r>
                        <a:rPr lang="es-ES" sz="1200" kern="1400" dirty="0" err="1">
                          <a:ln>
                            <a:noFill/>
                          </a:ln>
                          <a:solidFill>
                            <a:srgbClr val="000000"/>
                          </a:solidFill>
                          <a:effectLst/>
                          <a:latin typeface="Gill Sans MT" panose="020B0502020104020203" pitchFamily="34" charset="0"/>
                        </a:rPr>
                        <a:t>play</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37847210"/>
                  </a:ext>
                </a:extLst>
              </a:tr>
              <a:tr h="361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Gill Sans MT" panose="020B0502020104020203" pitchFamily="34" charset="0"/>
                        </a:rPr>
                        <a:t>hacía</a:t>
                      </a:r>
                      <a:endParaRPr lang="en-GB" sz="1200" dirty="0">
                        <a:latin typeface="Gill Sans MT" panose="020B0502020104020203" pitchFamily="34" charset="0"/>
                      </a:endParaRPr>
                    </a:p>
                    <a:p>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used</a:t>
                      </a:r>
                      <a:r>
                        <a:rPr lang="es-ES" sz="1200" kern="1400" dirty="0">
                          <a:ln>
                            <a:noFill/>
                          </a:ln>
                          <a:solidFill>
                            <a:srgbClr val="000000"/>
                          </a:solidFill>
                          <a:effectLst/>
                          <a:latin typeface="Gill Sans MT" panose="020B0502020104020203" pitchFamily="34" charset="0"/>
                        </a:rPr>
                        <a:t> to do</a:t>
                      </a:r>
                    </a:p>
                  </a:txBody>
                  <a:tcPr marL="36576" marR="36576" marT="36576" marB="36576"/>
                </a:tc>
                <a:extLst>
                  <a:ext uri="{0D108BD9-81ED-4DB2-BD59-A6C34878D82A}">
                    <a16:rowId xmlns:a16="http://schemas.microsoft.com/office/drawing/2014/main" val="222198978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10927412"/>
              </p:ext>
            </p:extLst>
          </p:nvPr>
        </p:nvGraphicFramePr>
        <p:xfrm>
          <a:off x="7414952" y="134606"/>
          <a:ext cx="4499348" cy="6591458"/>
        </p:xfrm>
        <a:graphic>
          <a:graphicData uri="http://schemas.openxmlformats.org/drawingml/2006/table">
            <a:tbl>
              <a:tblPr firstRow="1" bandRow="1">
                <a:tableStyleId>{5940675A-B579-460E-94D1-54222C63F5DA}</a:tableStyleId>
              </a:tblPr>
              <a:tblGrid>
                <a:gridCol w="2181324">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61907">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45181">
                <a:tc>
                  <a:txBody>
                    <a:bodyPr/>
                    <a:lstStyle/>
                    <a:p>
                      <a:r>
                        <a:rPr lang="es-ES" sz="1200" dirty="0">
                          <a:latin typeface="Gill Sans MT" panose="020B0502020104020203" pitchFamily="34" charset="0"/>
                        </a:rPr>
                        <a:t>todas las noches</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Every night</a:t>
                      </a:r>
                    </a:p>
                  </a:txBody>
                  <a:tcPr marL="36576" marR="36576" marT="36576" marB="36576"/>
                </a:tc>
                <a:extLst>
                  <a:ext uri="{0D108BD9-81ED-4DB2-BD59-A6C34878D82A}">
                    <a16:rowId xmlns:a16="http://schemas.microsoft.com/office/drawing/2014/main" val="10003"/>
                  </a:ext>
                </a:extLst>
              </a:tr>
              <a:tr h="364480">
                <a:tc>
                  <a:txBody>
                    <a:bodyPr/>
                    <a:lstStyle/>
                    <a:p>
                      <a:r>
                        <a:rPr lang="es-ES" sz="1200" dirty="0">
                          <a:latin typeface="Gill Sans MT" panose="020B0502020104020203" pitchFamily="34" charset="0"/>
                        </a:rPr>
                        <a:t>todos los días</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Every day</a:t>
                      </a:r>
                    </a:p>
                  </a:txBody>
                  <a:tcPr marL="36576" marR="36576" marT="36576" marB="36576"/>
                </a:tc>
                <a:extLst>
                  <a:ext uri="{0D108BD9-81ED-4DB2-BD59-A6C34878D82A}">
                    <a16:rowId xmlns:a16="http://schemas.microsoft.com/office/drawing/2014/main" val="3925240874"/>
                  </a:ext>
                </a:extLst>
              </a:tr>
              <a:tr h="344571">
                <a:tc>
                  <a:txBody>
                    <a:bodyPr/>
                    <a:lstStyle/>
                    <a:p>
                      <a:r>
                        <a:rPr lang="es-ES" sz="1200" dirty="0">
                          <a:latin typeface="Gill Sans MT" panose="020B0502020104020203" pitchFamily="34" charset="0"/>
                        </a:rPr>
                        <a:t>nunca</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Never</a:t>
                      </a:r>
                    </a:p>
                  </a:txBody>
                  <a:tcPr marL="36576" marR="36576" marT="36576" marB="36576"/>
                </a:tc>
                <a:extLst>
                  <a:ext uri="{0D108BD9-81ED-4DB2-BD59-A6C34878D82A}">
                    <a16:rowId xmlns:a16="http://schemas.microsoft.com/office/drawing/2014/main" val="3041935017"/>
                  </a:ext>
                </a:extLst>
              </a:tr>
              <a:tr h="344571">
                <a:tc>
                  <a:txBody>
                    <a:bodyPr/>
                    <a:lstStyle/>
                    <a:p>
                      <a:r>
                        <a:rPr lang="es-ES" sz="1200" dirty="0">
                          <a:latin typeface="Gill Sans MT" panose="020B0502020104020203" pitchFamily="34" charset="0"/>
                        </a:rPr>
                        <a:t>los fines de semana</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At the weekends</a:t>
                      </a:r>
                    </a:p>
                  </a:txBody>
                  <a:tcPr marL="36576" marR="36576" marT="36576" marB="36576"/>
                </a:tc>
                <a:extLst>
                  <a:ext uri="{0D108BD9-81ED-4DB2-BD59-A6C34878D82A}">
                    <a16:rowId xmlns:a16="http://schemas.microsoft.com/office/drawing/2014/main" val="4149408354"/>
                  </a:ext>
                </a:extLst>
              </a:tr>
              <a:tr h="344571">
                <a:tc>
                  <a:txBody>
                    <a:bodyPr/>
                    <a:lstStyle/>
                    <a:p>
                      <a:r>
                        <a:rPr lang="es-ES" sz="1200" dirty="0">
                          <a:latin typeface="Gill Sans MT" panose="020B0502020104020203" pitchFamily="34" charset="0"/>
                        </a:rPr>
                        <a:t>Suelo escuchar</a:t>
                      </a:r>
                      <a:r>
                        <a:rPr lang="es-ES" sz="1200" baseline="0" dirty="0">
                          <a:latin typeface="Gill Sans MT" panose="020B0502020104020203" pitchFamily="34" charset="0"/>
                        </a:rPr>
                        <a:t> …</a:t>
                      </a:r>
                      <a:endParaRPr lang="es-ES"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tend to listen to …</a:t>
                      </a:r>
                    </a:p>
                  </a:txBody>
                  <a:tcPr marL="36576" marR="36576" marT="36576" marB="36576"/>
                </a:tc>
                <a:extLst>
                  <a:ext uri="{0D108BD9-81ED-4DB2-BD59-A6C34878D82A}">
                    <a16:rowId xmlns:a16="http://schemas.microsoft.com/office/drawing/2014/main" val="1235971345"/>
                  </a:ext>
                </a:extLst>
              </a:tr>
              <a:tr h="344571">
                <a:tc>
                  <a:txBody>
                    <a:bodyPr/>
                    <a:lstStyle/>
                    <a:p>
                      <a:r>
                        <a:rPr lang="es-ES" sz="1200" dirty="0">
                          <a:latin typeface="Gill Sans MT" panose="020B0502020104020203" pitchFamily="34" charset="0"/>
                        </a:rPr>
                        <a:t>Tocar</a:t>
                      </a:r>
                      <a:r>
                        <a:rPr lang="es-ES" sz="1200" baseline="0" dirty="0">
                          <a:latin typeface="Gill Sans MT" panose="020B0502020104020203" pitchFamily="34" charset="0"/>
                        </a:rPr>
                        <a:t> </a:t>
                      </a:r>
                      <a:r>
                        <a:rPr lang="es-ES" sz="1200" dirty="0">
                          <a:latin typeface="Gill Sans MT" panose="020B0502020104020203" pitchFamily="34" charset="0"/>
                        </a:rPr>
                        <a:t>la música…</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Play ….</a:t>
                      </a:r>
                      <a:r>
                        <a:rPr lang="en-GB" sz="1200" kern="1400" baseline="0" dirty="0">
                          <a:ln>
                            <a:noFill/>
                          </a:ln>
                          <a:solidFill>
                            <a:srgbClr val="000000"/>
                          </a:solidFill>
                          <a:effectLst/>
                          <a:latin typeface="Gill Sans MT" panose="020B0502020104020203" pitchFamily="34" charset="0"/>
                        </a:rPr>
                        <a:t> music</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344571">
                <a:tc>
                  <a:txBody>
                    <a:bodyPr/>
                    <a:lstStyle/>
                    <a:p>
                      <a:r>
                        <a:rPr lang="es-ES" sz="1200" dirty="0">
                          <a:latin typeface="Gill Sans MT" panose="020B0502020104020203" pitchFamily="34" charset="0"/>
                        </a:rPr>
                        <a:t>tiene ritmo</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 has rhythm</a:t>
                      </a:r>
                    </a:p>
                  </a:txBody>
                  <a:tcPr marL="36576" marR="36576" marT="36576" marB="36576"/>
                </a:tc>
                <a:extLst>
                  <a:ext uri="{0D108BD9-81ED-4DB2-BD59-A6C34878D82A}">
                    <a16:rowId xmlns:a16="http://schemas.microsoft.com/office/drawing/2014/main" val="1543258229"/>
                  </a:ext>
                </a:extLst>
              </a:tr>
              <a:tr h="344571">
                <a:tc>
                  <a:txBody>
                    <a:bodyPr/>
                    <a:lstStyle/>
                    <a:p>
                      <a:r>
                        <a:rPr lang="es-ES" sz="1200" dirty="0">
                          <a:latin typeface="Gill Sans MT" panose="020B0502020104020203" pitchFamily="34" charset="0"/>
                        </a:rPr>
                        <a:t>Es relajante</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It’s relaxing</a:t>
                      </a:r>
                    </a:p>
                  </a:txBody>
                  <a:tcPr marL="36576" marR="36576" marT="36576" marB="36576"/>
                </a:tc>
                <a:extLst>
                  <a:ext uri="{0D108BD9-81ED-4DB2-BD59-A6C34878D82A}">
                    <a16:rowId xmlns:a16="http://schemas.microsoft.com/office/drawing/2014/main" val="3146237369"/>
                  </a:ext>
                </a:extLst>
              </a:tr>
              <a:tr h="344571">
                <a:tc>
                  <a:txBody>
                    <a:bodyPr/>
                    <a:lstStyle/>
                    <a:p>
                      <a:r>
                        <a:rPr lang="es-ES" sz="1200" dirty="0">
                          <a:latin typeface="Gill Sans MT" panose="020B0502020104020203" pitchFamily="34" charset="0"/>
                        </a:rPr>
                        <a:t>tiene buena lírica</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It has good</a:t>
                      </a:r>
                      <a:r>
                        <a:rPr lang="en-GB" sz="1200" kern="1400" baseline="0" dirty="0">
                          <a:ln>
                            <a:noFill/>
                          </a:ln>
                          <a:solidFill>
                            <a:srgbClr val="000000"/>
                          </a:solidFill>
                          <a:effectLst/>
                          <a:latin typeface="Gill Sans MT" panose="020B0502020104020203" pitchFamily="34" charset="0"/>
                        </a:rPr>
                        <a:t> lyrics</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64998185"/>
                  </a:ext>
                </a:extLst>
              </a:tr>
              <a:tr h="344571">
                <a:tc>
                  <a:txBody>
                    <a:bodyPr/>
                    <a:lstStyle/>
                    <a:p>
                      <a:r>
                        <a:rPr lang="en-GB" sz="1200" dirty="0" err="1">
                          <a:latin typeface="Gill Sans MT" panose="020B0502020104020203" pitchFamily="34" charset="0"/>
                        </a:rPr>
                        <a:t>Canta</a:t>
                      </a:r>
                      <a:r>
                        <a:rPr lang="en-GB" sz="1200" dirty="0">
                          <a:latin typeface="Gill Sans MT" panose="020B0502020104020203" pitchFamily="34" charset="0"/>
                        </a:rPr>
                        <a:t> </a:t>
                      </a:r>
                      <a:r>
                        <a:rPr lang="en-GB" sz="1200" dirty="0" err="1">
                          <a:latin typeface="Gill Sans MT" panose="020B0502020104020203" pitchFamily="34" charset="0"/>
                        </a:rPr>
                        <a:t>muy</a:t>
                      </a:r>
                      <a:r>
                        <a:rPr lang="en-GB" sz="1200" dirty="0">
                          <a:latin typeface="Gill Sans MT" panose="020B0502020104020203" pitchFamily="34" charset="0"/>
                        </a:rPr>
                        <a:t> </a:t>
                      </a:r>
                      <a:r>
                        <a:rPr lang="en-GB" sz="1200" dirty="0" err="1">
                          <a:latin typeface="Gill Sans MT" panose="020B0502020104020203" pitchFamily="34" charset="0"/>
                        </a:rPr>
                        <a:t>bien</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He/she</a:t>
                      </a:r>
                      <a:r>
                        <a:rPr lang="en-GB" sz="1200" kern="1400" baseline="0" dirty="0">
                          <a:ln>
                            <a:noFill/>
                          </a:ln>
                          <a:solidFill>
                            <a:srgbClr val="000000"/>
                          </a:solidFill>
                          <a:effectLst/>
                          <a:latin typeface="Gill Sans MT" panose="020B0502020104020203" pitchFamily="34" charset="0"/>
                        </a:rPr>
                        <a:t> sings well</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39219470"/>
                  </a:ext>
                </a:extLst>
              </a:tr>
              <a:tr h="344571">
                <a:tc>
                  <a:txBody>
                    <a:bodyPr/>
                    <a:lstStyle/>
                    <a:p>
                      <a:r>
                        <a:rPr lang="en-GB" sz="1200" dirty="0">
                          <a:latin typeface="Gill Sans MT" panose="020B0502020104020203" pitchFamily="34" charset="0"/>
                        </a:rPr>
                        <a:t>Sus </a:t>
                      </a:r>
                      <a:r>
                        <a:rPr lang="en-GB" sz="1200" dirty="0" err="1">
                          <a:latin typeface="Gill Sans MT" panose="020B0502020104020203" pitchFamily="34" charset="0"/>
                        </a:rPr>
                        <a:t>canciónes</a:t>
                      </a:r>
                      <a:r>
                        <a:rPr lang="en-GB" sz="1200" dirty="0">
                          <a:latin typeface="Gill Sans MT" panose="020B0502020104020203" pitchFamily="34" charset="0"/>
                        </a:rPr>
                        <a:t> son</a:t>
                      </a:r>
                      <a:r>
                        <a:rPr lang="en-GB" sz="1200" baseline="0" dirty="0">
                          <a:latin typeface="Gill Sans MT" panose="020B0502020104020203" pitchFamily="34" charset="0"/>
                        </a:rPr>
                        <a:t> …</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His</a:t>
                      </a:r>
                      <a:r>
                        <a:rPr lang="es-ES_tradnl" sz="1200" kern="1400" dirty="0">
                          <a:ln>
                            <a:noFill/>
                          </a:ln>
                          <a:solidFill>
                            <a:srgbClr val="000000"/>
                          </a:solidFill>
                          <a:effectLst/>
                          <a:latin typeface="Gill Sans MT" panose="020B0502020104020203" pitchFamily="34" charset="0"/>
                        </a:rPr>
                        <a:t>/</a:t>
                      </a:r>
                      <a:r>
                        <a:rPr lang="es-ES_tradnl" sz="1200" kern="1400" dirty="0" err="1">
                          <a:ln>
                            <a:noFill/>
                          </a:ln>
                          <a:solidFill>
                            <a:srgbClr val="000000"/>
                          </a:solidFill>
                          <a:effectLst/>
                          <a:latin typeface="Gill Sans MT" panose="020B0502020104020203" pitchFamily="34" charset="0"/>
                        </a:rPr>
                        <a:t>her</a:t>
                      </a:r>
                      <a:r>
                        <a:rPr lang="es-ES_tradnl" sz="1200" kern="1400" dirty="0">
                          <a:ln>
                            <a:noFill/>
                          </a:ln>
                          <a:solidFill>
                            <a:srgbClr val="000000"/>
                          </a:solidFill>
                          <a:effectLst/>
                          <a:latin typeface="Gill Sans MT" panose="020B0502020104020203" pitchFamily="34" charset="0"/>
                        </a:rPr>
                        <a:t>/</a:t>
                      </a:r>
                      <a:r>
                        <a:rPr lang="es-ES_tradnl" sz="1200" kern="1400" dirty="0" err="1">
                          <a:ln>
                            <a:noFill/>
                          </a:ln>
                          <a:solidFill>
                            <a:srgbClr val="000000"/>
                          </a:solidFill>
                          <a:effectLst/>
                          <a:latin typeface="Gill Sans MT" panose="020B0502020104020203" pitchFamily="34" charset="0"/>
                        </a:rPr>
                        <a:t>their</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songs</a:t>
                      </a:r>
                      <a:r>
                        <a:rPr lang="es-ES_tradnl" sz="1200" kern="1400" dirty="0">
                          <a:ln>
                            <a:noFill/>
                          </a:ln>
                          <a:solidFill>
                            <a:srgbClr val="000000"/>
                          </a:solidFill>
                          <a:effectLst/>
                          <a:latin typeface="Gill Sans MT" panose="020B0502020104020203" pitchFamily="34" charset="0"/>
                        </a:rPr>
                        <a:t> are …</a:t>
                      </a:r>
                    </a:p>
                  </a:txBody>
                  <a:tcPr marL="36576" marR="36576" marT="36576" marB="36576"/>
                </a:tc>
                <a:extLst>
                  <a:ext uri="{0D108BD9-81ED-4DB2-BD59-A6C34878D82A}">
                    <a16:rowId xmlns:a16="http://schemas.microsoft.com/office/drawing/2014/main" val="3212544497"/>
                  </a:ext>
                </a:extLst>
              </a:tr>
              <a:tr h="344571">
                <a:tc>
                  <a:txBody>
                    <a:bodyPr/>
                    <a:lstStyle/>
                    <a:p>
                      <a:r>
                        <a:rPr lang="en-GB" sz="1200" dirty="0">
                          <a:latin typeface="Gill Sans MT" panose="020B0502020104020203" pitchFamily="34" charset="0"/>
                        </a:rPr>
                        <a:t>Me </a:t>
                      </a:r>
                      <a:r>
                        <a:rPr lang="en-GB" sz="1200" dirty="0" err="1">
                          <a:latin typeface="Gill Sans MT" panose="020B0502020104020203" pitchFamily="34" charset="0"/>
                        </a:rPr>
                        <a:t>gustaría</a:t>
                      </a:r>
                      <a:r>
                        <a:rPr lang="en-GB" sz="1200" dirty="0">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I would like to</a:t>
                      </a:r>
                    </a:p>
                  </a:txBody>
                  <a:tcPr marL="36576" marR="36576" marT="36576" marB="36576"/>
                </a:tc>
                <a:extLst>
                  <a:ext uri="{0D108BD9-81ED-4DB2-BD59-A6C34878D82A}">
                    <a16:rowId xmlns:a16="http://schemas.microsoft.com/office/drawing/2014/main" val="1202810902"/>
                  </a:ext>
                </a:extLst>
              </a:tr>
              <a:tr h="344571">
                <a:tc>
                  <a:txBody>
                    <a:bodyPr/>
                    <a:lstStyle/>
                    <a:p>
                      <a:r>
                        <a:rPr lang="en-GB" sz="1200" dirty="0" err="1">
                          <a:latin typeface="Gill Sans MT" panose="020B0502020104020203" pitchFamily="34" charset="0"/>
                        </a:rPr>
                        <a:t>Voy</a:t>
                      </a:r>
                      <a:r>
                        <a:rPr lang="en-GB" sz="1200" dirty="0">
                          <a:latin typeface="Gill Sans MT" panose="020B0502020104020203" pitchFamily="34" charset="0"/>
                        </a:rPr>
                        <a:t> a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 am going to …</a:t>
                      </a:r>
                    </a:p>
                  </a:txBody>
                  <a:tcPr marL="36576" marR="36576" marT="36576" marB="36576"/>
                </a:tc>
                <a:extLst>
                  <a:ext uri="{0D108BD9-81ED-4DB2-BD59-A6C34878D82A}">
                    <a16:rowId xmlns:a16="http://schemas.microsoft.com/office/drawing/2014/main" val="1773897719"/>
                  </a:ext>
                </a:extLst>
              </a:tr>
              <a:tr h="344571">
                <a:tc>
                  <a:txBody>
                    <a:bodyPr/>
                    <a:lstStyle/>
                    <a:p>
                      <a:r>
                        <a:rPr lang="es-ES" sz="1200" dirty="0">
                          <a:latin typeface="Gill Sans MT" panose="020B0502020104020203" pitchFamily="34" charset="0"/>
                        </a:rPr>
                        <a:t>en el futuro</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In the future</a:t>
                      </a:r>
                    </a:p>
                  </a:txBody>
                  <a:tcPr marL="36576" marR="36576" marT="36576" marB="36576"/>
                </a:tc>
                <a:extLst>
                  <a:ext uri="{0D108BD9-81ED-4DB2-BD59-A6C34878D82A}">
                    <a16:rowId xmlns:a16="http://schemas.microsoft.com/office/drawing/2014/main" val="3487442006"/>
                  </a:ext>
                </a:extLst>
              </a:tr>
              <a:tr h="344571">
                <a:tc>
                  <a:txBody>
                    <a:bodyPr/>
                    <a:lstStyle/>
                    <a:p>
                      <a:r>
                        <a:rPr lang="es-ES" sz="1200" dirty="0">
                          <a:latin typeface="Gill Sans MT" panose="020B0502020104020203" pitchFamily="34" charset="0"/>
                        </a:rPr>
                        <a:t>mañana</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Tomorrow</a:t>
                      </a:r>
                    </a:p>
                  </a:txBody>
                  <a:tcPr marL="36576" marR="36576" marT="36576" marB="36576"/>
                </a:tc>
                <a:extLst>
                  <a:ext uri="{0D108BD9-81ED-4DB2-BD59-A6C34878D82A}">
                    <a16:rowId xmlns:a16="http://schemas.microsoft.com/office/drawing/2014/main" val="1611597406"/>
                  </a:ext>
                </a:extLst>
              </a:tr>
              <a:tr h="417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Gill Sans MT" panose="020B0502020104020203" pitchFamily="34" charset="0"/>
                        </a:rPr>
                        <a:t>el año</a:t>
                      </a:r>
                      <a:r>
                        <a:rPr lang="es-ES" sz="1200" baseline="0" dirty="0">
                          <a:latin typeface="Gill Sans MT" panose="020B0502020104020203" pitchFamily="34" charset="0"/>
                        </a:rPr>
                        <a:t> /</a:t>
                      </a:r>
                      <a:r>
                        <a:rPr lang="es-ES" sz="1200" dirty="0">
                          <a:latin typeface="Gill Sans MT" panose="020B0502020104020203" pitchFamily="34" charset="0"/>
                        </a:rPr>
                        <a:t>el mes</a:t>
                      </a:r>
                      <a:r>
                        <a:rPr lang="es-ES" sz="1200" baseline="0" dirty="0">
                          <a:latin typeface="Gill Sans MT" panose="020B0502020104020203" pitchFamily="34" charset="0"/>
                        </a:rPr>
                        <a:t> /la semana </a:t>
                      </a:r>
                      <a:r>
                        <a:rPr lang="es-ES" sz="1200" dirty="0">
                          <a:latin typeface="Gill Sans MT" panose="020B0502020104020203" pitchFamily="34" charset="0"/>
                        </a:rPr>
                        <a:t>que viene</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Next year</a:t>
                      </a:r>
                      <a:r>
                        <a:rPr lang="en-US" sz="1200" kern="1400" baseline="0" dirty="0">
                          <a:ln>
                            <a:noFill/>
                          </a:ln>
                          <a:solidFill>
                            <a:srgbClr val="000000"/>
                          </a:solidFill>
                          <a:effectLst/>
                          <a:latin typeface="Gill Sans MT" panose="020B0502020104020203" pitchFamily="34" charset="0"/>
                        </a:rPr>
                        <a:t> / month / week</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306082756"/>
                  </a:ext>
                </a:extLst>
              </a:tr>
              <a:tr h="344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Gill Sans MT" panose="020B0502020104020203" pitchFamily="34" charset="0"/>
                        </a:rPr>
                        <a:t>Cuando sea mayor</a:t>
                      </a:r>
                      <a:endParaRPr lang="en-GB" sz="1200" dirty="0">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When I am older</a:t>
                      </a:r>
                    </a:p>
                  </a:txBody>
                  <a:tcPr marL="36576" marR="36576" marT="36576" marB="36576"/>
                </a:tc>
                <a:extLst>
                  <a:ext uri="{0D108BD9-81ED-4DB2-BD59-A6C34878D82A}">
                    <a16:rowId xmlns:a16="http://schemas.microsoft.com/office/drawing/2014/main" val="2679471686"/>
                  </a:ext>
                </a:extLst>
              </a:tr>
              <a:tr h="344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pronto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a:ln>
                            <a:noFill/>
                          </a:ln>
                          <a:solidFill>
                            <a:srgbClr val="000000"/>
                          </a:solidFill>
                          <a:effectLst/>
                          <a:latin typeface="Gill Sans MT" panose="020B0502020104020203" pitchFamily="34" charset="0"/>
                        </a:rPr>
                        <a:t>soon</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647327061"/>
                  </a:ext>
                </a:extLst>
              </a:tr>
            </a:tbl>
          </a:graphicData>
        </a:graphic>
      </p:graphicFrame>
    </p:spTree>
    <p:extLst>
      <p:ext uri="{BB962C8B-B14F-4D97-AF65-F5344CB8AC3E}">
        <p14:creationId xmlns:p14="http://schemas.microsoft.com/office/powerpoint/2010/main" val="8781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4" name="Content Placeholder 3"/>
          <p:cNvGraphicFramePr>
            <a:graphicFrameLocks/>
          </p:cNvGraphicFramePr>
          <p:nvPr>
            <p:extLst>
              <p:ext uri="{D42A27DB-BD31-4B8C-83A1-F6EECF244321}">
                <p14:modId xmlns:p14="http://schemas.microsoft.com/office/powerpoint/2010/main" val="1676723173"/>
              </p:ext>
            </p:extLst>
          </p:nvPr>
        </p:nvGraphicFramePr>
        <p:xfrm>
          <a:off x="5727905" y="847652"/>
          <a:ext cx="6100513" cy="5270122"/>
        </p:xfrm>
        <a:graphic>
          <a:graphicData uri="http://schemas.openxmlformats.org/drawingml/2006/table">
            <a:tbl>
              <a:tblPr firstRow="1" bandRow="1">
                <a:tableStyleId>{5940675A-B579-460E-94D1-54222C63F5DA}</a:tableStyleId>
              </a:tblPr>
              <a:tblGrid>
                <a:gridCol w="1406465">
                  <a:extLst>
                    <a:ext uri="{9D8B030D-6E8A-4147-A177-3AD203B41FA5}">
                      <a16:colId xmlns:a16="http://schemas.microsoft.com/office/drawing/2014/main" val="20000"/>
                    </a:ext>
                  </a:extLst>
                </a:gridCol>
                <a:gridCol w="4694048">
                  <a:extLst>
                    <a:ext uri="{9D8B030D-6E8A-4147-A177-3AD203B41FA5}">
                      <a16:colId xmlns:a16="http://schemas.microsoft.com/office/drawing/2014/main" val="20001"/>
                    </a:ext>
                  </a:extLst>
                </a:gridCol>
              </a:tblGrid>
              <a:tr h="479102">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79102">
                <a:tc>
                  <a:txBody>
                    <a:bodyPr/>
                    <a:lstStyle/>
                    <a:p>
                      <a:pPr algn="l"/>
                      <a:r>
                        <a:rPr lang="en-GB" sz="1100" dirty="0">
                          <a:latin typeface="Gill Sans MT" panose="020B0502020104020203" pitchFamily="34" charset="0"/>
                        </a:rPr>
                        <a:t>NKVD</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Soviet secret police; used to crush any</a:t>
                      </a:r>
                    </a:p>
                    <a:p>
                      <a:pPr algn="l"/>
                      <a:r>
                        <a:rPr lang="en-GB" sz="1100" dirty="0">
                          <a:latin typeface="Gill Sans MT" panose="020B0502020104020203" pitchFamily="34" charset="0"/>
                        </a:rPr>
                        <a:t>opposition</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738194332"/>
                  </a:ext>
                </a:extLst>
              </a:tr>
              <a:tr h="479102">
                <a:tc>
                  <a:txBody>
                    <a:bodyPr/>
                    <a:lstStyle/>
                    <a:p>
                      <a:pPr algn="l"/>
                      <a:r>
                        <a:rPr lang="en-GB" sz="1100" dirty="0">
                          <a:latin typeface="Gill Sans MT" panose="020B0502020104020203" pitchFamily="34" charset="0"/>
                        </a:rPr>
                        <a:t>Peasant</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Poor farmers who worked for rich</a:t>
                      </a:r>
                      <a:r>
                        <a:rPr lang="en-GB" sz="1100" baseline="0" dirty="0">
                          <a:latin typeface="Gill Sans MT" panose="020B0502020104020203" pitchFamily="34" charset="0"/>
                        </a:rPr>
                        <a:t> </a:t>
                      </a:r>
                      <a:r>
                        <a:rPr lang="en-GB" sz="1100" dirty="0">
                          <a:latin typeface="Gill Sans MT" panose="020B0502020104020203" pitchFamily="34" charset="0"/>
                        </a:rPr>
                        <a:t>landowners. </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146927675"/>
                  </a:ext>
                </a:extLst>
              </a:tr>
              <a:tr h="479102">
                <a:tc>
                  <a:txBody>
                    <a:bodyPr/>
                    <a:lstStyle/>
                    <a:p>
                      <a:pPr algn="l"/>
                      <a:r>
                        <a:rPr lang="en-GB" sz="1100" dirty="0">
                          <a:latin typeface="Gill Sans MT" panose="020B0502020104020203" pitchFamily="34" charset="0"/>
                        </a:rPr>
                        <a:t>Purge</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Attempts to get rid of anyone who is a</a:t>
                      </a:r>
                      <a:r>
                        <a:rPr lang="en-GB" sz="1100" baseline="0" dirty="0">
                          <a:latin typeface="Gill Sans MT" panose="020B0502020104020203" pitchFamily="34" charset="0"/>
                        </a:rPr>
                        <a:t> </a:t>
                      </a:r>
                      <a:r>
                        <a:rPr lang="en-GB" sz="1100" dirty="0">
                          <a:latin typeface="Gill Sans MT" panose="020B0502020104020203" pitchFamily="34" charset="0"/>
                        </a:rPr>
                        <a:t>threat to those in power.</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184161610"/>
                  </a:ext>
                </a:extLst>
              </a:tr>
              <a:tr h="479102">
                <a:tc>
                  <a:txBody>
                    <a:bodyPr/>
                    <a:lstStyle/>
                    <a:p>
                      <a:pPr algn="l"/>
                      <a:r>
                        <a:rPr lang="en-GB" sz="1100" dirty="0">
                          <a:latin typeface="Gill Sans MT" panose="020B0502020104020203" pitchFamily="34" charset="0"/>
                        </a:rPr>
                        <a:t>Anarchy</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A state of disorder due to absence or non-recognition of authority or other controlling systems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961726959"/>
                  </a:ext>
                </a:extLst>
              </a:tr>
              <a:tr h="479102">
                <a:tc>
                  <a:txBody>
                    <a:bodyPr/>
                    <a:lstStyle/>
                    <a:p>
                      <a:pPr algn="l"/>
                      <a:r>
                        <a:rPr lang="en-GB" sz="1100" dirty="0">
                          <a:latin typeface="Gill Sans MT" panose="020B0502020104020203" pitchFamily="34" charset="0"/>
                          <a:cs typeface="Arial" panose="020B0604020202020204" pitchFamily="34" charset="0"/>
                        </a:rPr>
                        <a:t>CCP</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Chinese Communist Party</a:t>
                      </a:r>
                    </a:p>
                  </a:txBody>
                  <a:tcPr marL="68580" marR="68580" marT="34290" marB="34290" anchor="ctr"/>
                </a:tc>
                <a:extLst>
                  <a:ext uri="{0D108BD9-81ED-4DB2-BD59-A6C34878D82A}">
                    <a16:rowId xmlns:a16="http://schemas.microsoft.com/office/drawing/2014/main" val="4249974033"/>
                  </a:ext>
                </a:extLst>
              </a:tr>
              <a:tr h="479102">
                <a:tc>
                  <a:txBody>
                    <a:bodyPr/>
                    <a:lstStyle/>
                    <a:p>
                      <a:pPr algn="l"/>
                      <a:r>
                        <a:rPr lang="en-GB" sz="1100" dirty="0">
                          <a:latin typeface="Gill Sans MT" panose="020B0502020104020203" pitchFamily="34" charset="0"/>
                          <a:cs typeface="Arial" panose="020B0604020202020204" pitchFamily="34" charset="0"/>
                        </a:rPr>
                        <a:t>KMT</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The Chinese Nationalist Party, or Kuomintang</a:t>
                      </a:r>
                    </a:p>
                  </a:txBody>
                  <a:tcPr marL="68580" marR="68580" marT="34290" marB="34290" anchor="ctr"/>
                </a:tc>
                <a:extLst>
                  <a:ext uri="{0D108BD9-81ED-4DB2-BD59-A6C34878D82A}">
                    <a16:rowId xmlns:a16="http://schemas.microsoft.com/office/drawing/2014/main" val="2041884133"/>
                  </a:ext>
                </a:extLst>
              </a:tr>
              <a:tr h="479102">
                <a:tc>
                  <a:txBody>
                    <a:bodyPr/>
                    <a:lstStyle/>
                    <a:p>
                      <a:pPr algn="l"/>
                      <a:r>
                        <a:rPr lang="en-GB" sz="1100" dirty="0">
                          <a:latin typeface="Gill Sans MT" panose="020B0502020104020203" pitchFamily="34" charset="0"/>
                          <a:cs typeface="Arial" panose="020B0604020202020204" pitchFamily="34" charset="0"/>
                        </a:rPr>
                        <a:t>Civil War</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A war between citizens of the same country.</a:t>
                      </a:r>
                    </a:p>
                  </a:txBody>
                  <a:tcPr marL="68580" marR="68580" marT="34290" marB="34290" anchor="ctr"/>
                </a:tc>
                <a:extLst>
                  <a:ext uri="{0D108BD9-81ED-4DB2-BD59-A6C34878D82A}">
                    <a16:rowId xmlns:a16="http://schemas.microsoft.com/office/drawing/2014/main" val="481491202"/>
                  </a:ext>
                </a:extLst>
              </a:tr>
              <a:tr h="479102">
                <a:tc>
                  <a:txBody>
                    <a:bodyPr/>
                    <a:lstStyle/>
                    <a:p>
                      <a:pPr algn="l"/>
                      <a:r>
                        <a:rPr lang="en-GB" sz="1100" dirty="0">
                          <a:latin typeface="Gill Sans MT" panose="020B0502020104020203" pitchFamily="34" charset="0"/>
                          <a:cs typeface="Arial" panose="020B0604020202020204" pitchFamily="34" charset="0"/>
                        </a:rPr>
                        <a:t>Gulag</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Forced labour camps in Siberia.</a:t>
                      </a:r>
                    </a:p>
                  </a:txBody>
                  <a:tcPr marL="68580" marR="68580" marT="34290" marB="34290" anchor="ctr"/>
                </a:tc>
                <a:extLst>
                  <a:ext uri="{0D108BD9-81ED-4DB2-BD59-A6C34878D82A}">
                    <a16:rowId xmlns:a16="http://schemas.microsoft.com/office/drawing/2014/main" val="54280360"/>
                  </a:ext>
                </a:extLst>
              </a:tr>
              <a:tr h="479102">
                <a:tc>
                  <a:txBody>
                    <a:bodyPr/>
                    <a:lstStyle/>
                    <a:p>
                      <a:pPr algn="l"/>
                      <a:r>
                        <a:rPr lang="en-GB" sz="1100" dirty="0">
                          <a:latin typeface="Gill Sans MT" panose="020B0502020104020203" pitchFamily="34" charset="0"/>
                          <a:cs typeface="Arial" panose="020B0604020202020204" pitchFamily="34" charset="0"/>
                        </a:rPr>
                        <a:t>Persecution</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Unfair or cruel treatment over a</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period of time- usually because of</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race or religion.</a:t>
                      </a:r>
                    </a:p>
                  </a:txBody>
                  <a:tcPr marL="68580" marR="68580" marT="34290" marB="34290" anchor="ctr"/>
                </a:tc>
                <a:extLst>
                  <a:ext uri="{0D108BD9-81ED-4DB2-BD59-A6C34878D82A}">
                    <a16:rowId xmlns:a16="http://schemas.microsoft.com/office/drawing/2014/main" val="3877786176"/>
                  </a:ext>
                </a:extLst>
              </a:tr>
              <a:tr h="479102">
                <a:tc>
                  <a:txBody>
                    <a:bodyPr/>
                    <a:lstStyle/>
                    <a:p>
                      <a:pPr algn="l"/>
                      <a:r>
                        <a:rPr lang="en-GB" sz="1100" dirty="0">
                          <a:latin typeface="Gill Sans MT" panose="020B0502020104020203" pitchFamily="34" charset="0"/>
                          <a:cs typeface="Arial" panose="020B0604020202020204" pitchFamily="34" charset="0"/>
                        </a:rPr>
                        <a:t>Police State</a:t>
                      </a:r>
                    </a:p>
                  </a:txBody>
                  <a:tcPr marL="68580" marR="68580" marT="34290" marB="34290" anchor="ctr">
                    <a:noFill/>
                  </a:tcPr>
                </a:tc>
                <a:tc>
                  <a:txBody>
                    <a:bodyPr/>
                    <a:lstStyle/>
                    <a:p>
                      <a:pPr algn="l"/>
                      <a:r>
                        <a:rPr lang="en-GB" sz="1100" dirty="0">
                          <a:latin typeface="Gill Sans MT" panose="020B0502020104020203" pitchFamily="34" charset="0"/>
                          <a:cs typeface="Arial" panose="020B0604020202020204" pitchFamily="34" charset="0"/>
                        </a:rPr>
                        <a:t>The government uses the police to</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control the people. And severely limit</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their freedom.</a:t>
                      </a:r>
                    </a:p>
                  </a:txBody>
                  <a:tcPr marL="68580" marR="68580" marT="34290" marB="34290" anchor="ctr"/>
                </a:tc>
                <a:extLst>
                  <a:ext uri="{0D108BD9-81ED-4DB2-BD59-A6C34878D82A}">
                    <a16:rowId xmlns:a16="http://schemas.microsoft.com/office/drawing/2014/main" val="58838083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190322461"/>
              </p:ext>
            </p:extLst>
          </p:nvPr>
        </p:nvGraphicFramePr>
        <p:xfrm>
          <a:off x="122703" y="847652"/>
          <a:ext cx="5320775" cy="5270126"/>
        </p:xfrm>
        <a:graphic>
          <a:graphicData uri="http://schemas.openxmlformats.org/drawingml/2006/table">
            <a:tbl>
              <a:tblPr firstRow="1" bandRow="1">
                <a:tableStyleId>{5940675A-B579-460E-94D1-54222C63F5DA}</a:tableStyleId>
              </a:tblPr>
              <a:tblGrid>
                <a:gridCol w="1081722">
                  <a:extLst>
                    <a:ext uri="{9D8B030D-6E8A-4147-A177-3AD203B41FA5}">
                      <a16:colId xmlns:a16="http://schemas.microsoft.com/office/drawing/2014/main" val="20000"/>
                    </a:ext>
                  </a:extLst>
                </a:gridCol>
                <a:gridCol w="4239053">
                  <a:extLst>
                    <a:ext uri="{9D8B030D-6E8A-4147-A177-3AD203B41FA5}">
                      <a16:colId xmlns:a16="http://schemas.microsoft.com/office/drawing/2014/main" val="20001"/>
                    </a:ext>
                  </a:extLst>
                </a:gridCol>
              </a:tblGrid>
              <a:tr h="486626">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468000">
                <a:tc>
                  <a:txBody>
                    <a:bodyPr/>
                    <a:lstStyle/>
                    <a:p>
                      <a:pPr algn="l"/>
                      <a:r>
                        <a:rPr lang="en-GB" sz="1100" dirty="0">
                          <a:latin typeface="Gill Sans MT" panose="020B0502020104020203" pitchFamily="34" charset="0"/>
                        </a:rPr>
                        <a:t>Dictatorship</a:t>
                      </a:r>
                      <a:endParaRPr lang="en-GB" sz="1100" dirty="0">
                        <a:latin typeface="Gill Sans MT" panose="020B0502020104020203" pitchFamily="34" charset="0"/>
                        <a:cs typeface="Arial" panose="020B0604020202020204" pitchFamily="34" charset="0"/>
                      </a:endParaRPr>
                    </a:p>
                  </a:txBody>
                  <a:tcPr marL="68580" marR="68580" marT="34290" marB="34290" anchor="ctr">
                    <a:noFill/>
                  </a:tcPr>
                </a:tc>
                <a:tc>
                  <a:txBody>
                    <a:bodyPr/>
                    <a:lstStyle/>
                    <a:p>
                      <a:pPr algn="l"/>
                      <a:r>
                        <a:rPr lang="en-GB" sz="1100" dirty="0">
                          <a:latin typeface="Gill Sans MT" panose="020B0502020104020203" pitchFamily="34" charset="0"/>
                        </a:rPr>
                        <a:t>A country ruled by one strong leader who has total power (a dictator). There are no elections and no</a:t>
                      </a:r>
                      <a:r>
                        <a:rPr lang="en-GB" sz="1100" baseline="0" dirty="0">
                          <a:latin typeface="Gill Sans MT" panose="020B0502020104020203" pitchFamily="34" charset="0"/>
                        </a:rPr>
                        <a:t> </a:t>
                      </a:r>
                      <a:r>
                        <a:rPr lang="en-GB" sz="1100" dirty="0">
                          <a:latin typeface="Gill Sans MT" panose="020B0502020104020203" pitchFamily="34" charset="0"/>
                        </a:rPr>
                        <a:t>opposition is allowed.</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541677347"/>
                  </a:ext>
                </a:extLst>
              </a:tr>
              <a:tr h="468000">
                <a:tc>
                  <a:txBody>
                    <a:bodyPr/>
                    <a:lstStyle/>
                    <a:p>
                      <a:pPr algn="l"/>
                      <a:r>
                        <a:rPr lang="en-GB" sz="1100" dirty="0">
                          <a:latin typeface="Gill Sans MT" panose="020B0502020104020203" pitchFamily="34" charset="0"/>
                        </a:rPr>
                        <a:t>Totalitarian</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A form of government that attempts to assert total control over the lives of its citizens.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1"/>
                  </a:ext>
                </a:extLst>
              </a:tr>
              <a:tr h="468000">
                <a:tc>
                  <a:txBody>
                    <a:bodyPr/>
                    <a:lstStyle/>
                    <a:p>
                      <a:pPr algn="l"/>
                      <a:r>
                        <a:rPr lang="en-GB" sz="1100" dirty="0">
                          <a:latin typeface="Gill Sans MT" panose="020B0502020104020203" pitchFamily="34" charset="0"/>
                        </a:rPr>
                        <a:t>Communism</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A system where all property and</a:t>
                      </a:r>
                      <a:r>
                        <a:rPr lang="en-GB" sz="1100" baseline="0" dirty="0">
                          <a:latin typeface="Gill Sans MT" panose="020B0502020104020203" pitchFamily="34" charset="0"/>
                        </a:rPr>
                        <a:t> </a:t>
                      </a:r>
                      <a:r>
                        <a:rPr lang="en-GB" sz="1100" dirty="0">
                          <a:latin typeface="Gill Sans MT" panose="020B0502020104020203" pitchFamily="34" charset="0"/>
                        </a:rPr>
                        <a:t>business is owned by the government.</a:t>
                      </a:r>
                      <a:r>
                        <a:rPr lang="en-GB" sz="1100" baseline="0" dirty="0">
                          <a:latin typeface="Gill Sans MT" panose="020B0502020104020203" pitchFamily="34" charset="0"/>
                        </a:rPr>
                        <a:t> </a:t>
                      </a:r>
                      <a:r>
                        <a:rPr lang="en-GB" sz="1100" dirty="0">
                          <a:latin typeface="Gill Sans MT" panose="020B0502020104020203" pitchFamily="34" charset="0"/>
                        </a:rPr>
                        <a:t>Each person contributes and receives</a:t>
                      </a:r>
                      <a:r>
                        <a:rPr lang="en-GB" sz="1100" baseline="0" dirty="0">
                          <a:latin typeface="Gill Sans MT" panose="020B0502020104020203" pitchFamily="34" charset="0"/>
                        </a:rPr>
                        <a:t> </a:t>
                      </a:r>
                      <a:r>
                        <a:rPr lang="en-GB" sz="1100" dirty="0">
                          <a:latin typeface="Gill Sans MT" panose="020B0502020104020203" pitchFamily="34" charset="0"/>
                        </a:rPr>
                        <a:t>according to need and ability.</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2"/>
                  </a:ext>
                </a:extLst>
              </a:tr>
              <a:tr h="468000">
                <a:tc>
                  <a:txBody>
                    <a:bodyPr/>
                    <a:lstStyle/>
                    <a:p>
                      <a:pPr algn="l"/>
                      <a:r>
                        <a:rPr lang="en-GB" sz="1100" dirty="0">
                          <a:latin typeface="Gill Sans MT" panose="020B0502020104020203" pitchFamily="34" charset="0"/>
                        </a:rPr>
                        <a:t>Fascism</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A form of government with one strong</a:t>
                      </a:r>
                      <a:r>
                        <a:rPr lang="en-GB" sz="1100" baseline="0" dirty="0">
                          <a:latin typeface="Gill Sans MT" panose="020B0502020104020203" pitchFamily="34" charset="0"/>
                        </a:rPr>
                        <a:t> </a:t>
                      </a:r>
                      <a:r>
                        <a:rPr lang="en-GB" sz="1100" dirty="0">
                          <a:latin typeface="Gill Sans MT" panose="020B0502020104020203" pitchFamily="34" charset="0"/>
                        </a:rPr>
                        <a:t>leader. Society is heavily controlled by</a:t>
                      </a:r>
                      <a:r>
                        <a:rPr lang="en-GB" sz="1100" baseline="0" dirty="0">
                          <a:latin typeface="Gill Sans MT" panose="020B0502020104020203" pitchFamily="34" charset="0"/>
                        </a:rPr>
                        <a:t> </a:t>
                      </a:r>
                      <a:r>
                        <a:rPr lang="en-GB" sz="1100" dirty="0">
                          <a:latin typeface="Gill Sans MT" panose="020B0502020104020203" pitchFamily="34" charset="0"/>
                        </a:rPr>
                        <a:t>the government. Violence is used to</a:t>
                      </a:r>
                      <a:r>
                        <a:rPr lang="en-GB" sz="1100" baseline="0" dirty="0">
                          <a:latin typeface="Gill Sans MT" panose="020B0502020104020203" pitchFamily="34" charset="0"/>
                        </a:rPr>
                        <a:t> </a:t>
                      </a:r>
                      <a:r>
                        <a:rPr lang="en-GB" sz="1100" dirty="0">
                          <a:latin typeface="Gill Sans MT" panose="020B0502020104020203" pitchFamily="34" charset="0"/>
                        </a:rPr>
                        <a:t>arrest or kill anyone it does not like.</a:t>
                      </a:r>
                    </a:p>
                  </a:txBody>
                  <a:tcPr marL="68580" marR="68580" marT="34290" marB="34290" anchor="ctr"/>
                </a:tc>
                <a:extLst>
                  <a:ext uri="{0D108BD9-81ED-4DB2-BD59-A6C34878D82A}">
                    <a16:rowId xmlns:a16="http://schemas.microsoft.com/office/drawing/2014/main" val="10003"/>
                  </a:ext>
                </a:extLst>
              </a:tr>
              <a:tr h="468000">
                <a:tc>
                  <a:txBody>
                    <a:bodyPr/>
                    <a:lstStyle/>
                    <a:p>
                      <a:pPr algn="l"/>
                      <a:r>
                        <a:rPr lang="en-GB" sz="1100" dirty="0">
                          <a:latin typeface="Gill Sans MT" panose="020B0502020104020203" pitchFamily="34" charset="0"/>
                        </a:rPr>
                        <a:t>Industrialisation</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Developing industry by building more</a:t>
                      </a:r>
                      <a:r>
                        <a:rPr lang="en-GB" sz="1100" baseline="0" dirty="0">
                          <a:latin typeface="Gill Sans MT" panose="020B0502020104020203" pitchFamily="34" charset="0"/>
                        </a:rPr>
                        <a:t> </a:t>
                      </a:r>
                      <a:r>
                        <a:rPr lang="en-GB" sz="1100" dirty="0">
                          <a:latin typeface="Gill Sans MT" panose="020B0502020104020203" pitchFamily="34" charset="0"/>
                        </a:rPr>
                        <a:t>factories and increasing production.</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4"/>
                  </a:ext>
                </a:extLst>
              </a:tr>
              <a:tr h="468000">
                <a:tc>
                  <a:txBody>
                    <a:bodyPr/>
                    <a:lstStyle/>
                    <a:p>
                      <a:pPr algn="l"/>
                      <a:r>
                        <a:rPr lang="en-GB" sz="1100" dirty="0">
                          <a:latin typeface="Gill Sans MT" panose="020B0502020104020203" pitchFamily="34" charset="0"/>
                        </a:rPr>
                        <a:t>Collectivisation</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A system where peasants work together</a:t>
                      </a:r>
                      <a:r>
                        <a:rPr lang="en-GB" sz="1100" baseline="0" dirty="0">
                          <a:latin typeface="Gill Sans MT" panose="020B0502020104020203" pitchFamily="34" charset="0"/>
                        </a:rPr>
                        <a:t> </a:t>
                      </a:r>
                      <a:r>
                        <a:rPr lang="en-GB" sz="1100" dirty="0">
                          <a:latin typeface="Gill Sans MT" panose="020B0502020104020203" pitchFamily="34" charset="0"/>
                        </a:rPr>
                        <a:t>on large farms to increase production of</a:t>
                      </a:r>
                      <a:r>
                        <a:rPr lang="en-GB" sz="1100" baseline="0" dirty="0">
                          <a:latin typeface="Gill Sans MT" panose="020B0502020104020203" pitchFamily="34" charset="0"/>
                        </a:rPr>
                        <a:t> </a:t>
                      </a:r>
                      <a:r>
                        <a:rPr lang="en-GB" sz="1100" dirty="0">
                          <a:latin typeface="Gill Sans MT" panose="020B0502020104020203" pitchFamily="34" charset="0"/>
                        </a:rPr>
                        <a:t>crops.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5"/>
                  </a:ext>
                </a:extLst>
              </a:tr>
              <a:tr h="468000">
                <a:tc>
                  <a:txBody>
                    <a:bodyPr/>
                    <a:lstStyle/>
                    <a:p>
                      <a:pPr algn="l"/>
                      <a:r>
                        <a:rPr lang="en-GB" sz="1100" dirty="0">
                          <a:latin typeface="Gill Sans MT" panose="020B0502020104020203" pitchFamily="34" charset="0"/>
                        </a:rPr>
                        <a:t>Censorship</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Controlling what information people</a:t>
                      </a:r>
                      <a:r>
                        <a:rPr lang="en-GB" sz="1100" baseline="0" dirty="0">
                          <a:latin typeface="Gill Sans MT" panose="020B0502020104020203" pitchFamily="34" charset="0"/>
                        </a:rPr>
                        <a:t> </a:t>
                      </a:r>
                      <a:r>
                        <a:rPr lang="en-GB" sz="1100" dirty="0">
                          <a:latin typeface="Gill Sans MT" panose="020B0502020104020203" pitchFamily="34" charset="0"/>
                        </a:rPr>
                        <a:t>are allowed to see.</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432269375"/>
                  </a:ext>
                </a:extLst>
              </a:tr>
              <a:tr h="468000">
                <a:tc>
                  <a:txBody>
                    <a:bodyPr/>
                    <a:lstStyle/>
                    <a:p>
                      <a:pPr algn="l"/>
                      <a:r>
                        <a:rPr lang="en-GB" sz="1100" dirty="0">
                          <a:latin typeface="Gill Sans MT" panose="020B0502020104020203" pitchFamily="34" charset="0"/>
                        </a:rPr>
                        <a:t>Indoctrination</a:t>
                      </a:r>
                      <a:endParaRPr lang="en-GB" sz="1100" dirty="0">
                        <a:latin typeface="Gill Sans MT" panose="020B0502020104020203" pitchFamily="34" charset="0"/>
                        <a:cs typeface="Arial" panose="020B0604020202020204" pitchFamily="34" charset="0"/>
                      </a:endParaRPr>
                    </a:p>
                  </a:txBody>
                  <a:tcPr marL="68580" marR="68580" marT="34290" marB="34290" anchor="ctr"/>
                </a:tc>
                <a:tc>
                  <a:txBody>
                    <a:bodyPr/>
                    <a:lstStyle/>
                    <a:p>
                      <a:pPr algn="l"/>
                      <a:r>
                        <a:rPr lang="en-GB" sz="1100" dirty="0">
                          <a:latin typeface="Gill Sans MT" panose="020B0502020104020203" pitchFamily="34" charset="0"/>
                        </a:rPr>
                        <a:t>To brainwash people with a set of</a:t>
                      </a:r>
                      <a:r>
                        <a:rPr lang="en-GB" sz="1100" baseline="0" dirty="0">
                          <a:latin typeface="Gill Sans MT" panose="020B0502020104020203" pitchFamily="34" charset="0"/>
                        </a:rPr>
                        <a:t> </a:t>
                      </a:r>
                      <a:r>
                        <a:rPr lang="en-GB" sz="1100" dirty="0">
                          <a:latin typeface="Gill Sans MT" panose="020B0502020104020203" pitchFamily="34" charset="0"/>
                        </a:rPr>
                        <a:t>ideas or beliefs.</a:t>
                      </a:r>
                      <a:endParaRPr lang="en-GB" sz="1100" dirty="0">
                        <a:latin typeface="Gill Sans MT" panose="020B0502020104020203"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395636020"/>
                  </a:ext>
                </a:extLst>
              </a:tr>
              <a:tr h="468000">
                <a:tc>
                  <a:txBody>
                    <a:bodyPr/>
                    <a:lstStyle/>
                    <a:p>
                      <a:pPr algn="l"/>
                      <a:r>
                        <a:rPr lang="en-GB" sz="1100" dirty="0">
                          <a:latin typeface="Gill Sans MT" panose="020B0502020104020203" pitchFamily="34" charset="0"/>
                          <a:cs typeface="Arial" panose="020B0604020202020204" pitchFamily="34" charset="0"/>
                        </a:rPr>
                        <a:t>Propaganda</a:t>
                      </a:r>
                    </a:p>
                  </a:txBody>
                  <a:tcPr marL="68580" marR="68580" marT="34290" marB="34290" anchor="ctr"/>
                </a:tc>
                <a:tc>
                  <a:txBody>
                    <a:bodyPr/>
                    <a:lstStyle/>
                    <a:p>
                      <a:pPr algn="l"/>
                      <a:r>
                        <a:rPr lang="en-GB" sz="1100" dirty="0">
                          <a:latin typeface="Gill Sans MT" panose="020B0502020104020203" pitchFamily="34" charset="0"/>
                          <a:cs typeface="Arial" panose="020B0604020202020204" pitchFamily="34" charset="0"/>
                        </a:rPr>
                        <a:t>Information used to make people believe</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an idea or support a leader; often</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misleading. </a:t>
                      </a:r>
                    </a:p>
                  </a:txBody>
                  <a:tcPr marL="68580" marR="68580" marT="34290" marB="34290" anchor="ctr"/>
                </a:tc>
                <a:extLst>
                  <a:ext uri="{0D108BD9-81ED-4DB2-BD59-A6C34878D82A}">
                    <a16:rowId xmlns:a16="http://schemas.microsoft.com/office/drawing/2014/main" val="2266076624"/>
                  </a:ext>
                </a:extLst>
              </a:tr>
              <a:tr h="468000">
                <a:tc>
                  <a:txBody>
                    <a:bodyPr/>
                    <a:lstStyle/>
                    <a:p>
                      <a:pPr algn="l"/>
                      <a:r>
                        <a:rPr lang="en-GB" sz="1100" dirty="0">
                          <a:latin typeface="Gill Sans MT" panose="020B0502020104020203" pitchFamily="34" charset="0"/>
                          <a:cs typeface="Arial" panose="020B0604020202020204" pitchFamily="34" charset="0"/>
                        </a:rPr>
                        <a:t>Cult of Personality</a:t>
                      </a:r>
                    </a:p>
                  </a:txBody>
                  <a:tcPr marL="68580" marR="68580" marT="34290" marB="34290" anchor="ctr"/>
                </a:tc>
                <a:tc>
                  <a:txBody>
                    <a:bodyPr/>
                    <a:lstStyle/>
                    <a:p>
                      <a:pPr algn="l"/>
                      <a:r>
                        <a:rPr lang="en-GB" sz="1100" dirty="0">
                          <a:latin typeface="Gill Sans MT" panose="020B0502020104020203" pitchFamily="34" charset="0"/>
                          <a:cs typeface="Arial" panose="020B0604020202020204" pitchFamily="34" charset="0"/>
                        </a:rPr>
                        <a:t>The use of propaganda to create a</a:t>
                      </a:r>
                      <a:r>
                        <a:rPr lang="en-GB" sz="1100" baseline="0" dirty="0">
                          <a:latin typeface="Gill Sans MT" panose="020B0502020104020203" pitchFamily="34" charset="0"/>
                          <a:cs typeface="Arial" panose="020B0604020202020204" pitchFamily="34" charset="0"/>
                        </a:rPr>
                        <a:t> </a:t>
                      </a:r>
                      <a:r>
                        <a:rPr lang="en-GB" sz="1100" dirty="0">
                          <a:latin typeface="Gill Sans MT" panose="020B0502020104020203" pitchFamily="34" charset="0"/>
                          <a:cs typeface="Arial" panose="020B0604020202020204" pitchFamily="34" charset="0"/>
                        </a:rPr>
                        <a:t>worshipful image of the leader</a:t>
                      </a:r>
                    </a:p>
                  </a:txBody>
                  <a:tcPr marL="68580" marR="68580" marT="34290" marB="34290" anchor="ctr"/>
                </a:tc>
                <a:extLst>
                  <a:ext uri="{0D108BD9-81ED-4DB2-BD59-A6C34878D82A}">
                    <a16:rowId xmlns:a16="http://schemas.microsoft.com/office/drawing/2014/main" val="1691006256"/>
                  </a:ext>
                </a:extLst>
              </a:tr>
            </a:tbl>
          </a:graphicData>
        </a:graphic>
      </p:graphicFrame>
    </p:spTree>
    <p:extLst>
      <p:ext uri="{BB962C8B-B14F-4D97-AF65-F5344CB8AC3E}">
        <p14:creationId xmlns:p14="http://schemas.microsoft.com/office/powerpoint/2010/main" val="2238225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10196</Words>
  <Application>Microsoft Office PowerPoint</Application>
  <PresentationFormat>Widescreen</PresentationFormat>
  <Paragraphs>1142</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Cambria Math</vt:lpstr>
      <vt:lpstr>Gill Sans</vt:lpstr>
      <vt:lpstr>Gill Sans MT</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A Smith</cp:lastModifiedBy>
  <cp:revision>87</cp:revision>
  <dcterms:created xsi:type="dcterms:W3CDTF">2024-02-08T13:44:17Z</dcterms:created>
  <dcterms:modified xsi:type="dcterms:W3CDTF">2025-06-24T14:25:52Z</dcterms:modified>
</cp:coreProperties>
</file>